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90" r:id="rId2"/>
    <p:sldId id="363" r:id="rId3"/>
    <p:sldId id="360" r:id="rId4"/>
    <p:sldId id="352" r:id="rId5"/>
    <p:sldId id="364" r:id="rId6"/>
    <p:sldId id="365" r:id="rId7"/>
    <p:sldId id="3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05"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D4C"/>
    <a:srgbClr val="2B4D8A"/>
    <a:srgbClr val="013A89"/>
    <a:srgbClr val="6982B8"/>
    <a:srgbClr val="BDD7EE"/>
    <a:srgbClr val="A5CBF0"/>
    <a:srgbClr val="FEFEFE"/>
    <a:srgbClr val="64B019"/>
    <a:srgbClr val="2B4E86"/>
    <a:srgbClr val="6784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varScale="1">
        <p:scale>
          <a:sx n="70" d="100"/>
          <a:sy n="70" d="100"/>
        </p:scale>
        <p:origin x="-102" y="-168"/>
      </p:cViewPr>
      <p:guideLst>
        <p:guide orient="horz" pos="2205"/>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0A15E-4FDA-423C-A03A-FCBC83C30215}" type="datetimeFigureOut">
              <a:rPr lang="zh-CN" altLang="en-US" smtClean="0"/>
              <a:t>2018/9/13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0E2DE-D95F-48C7-B5B8-021006103109}" type="slidenum">
              <a:rPr lang="zh-CN" altLang="en-US" smtClean="0"/>
              <a:t>‹#›</a:t>
            </a:fld>
            <a:endParaRPr lang="zh-CN" altLang="en-US"/>
          </a:p>
        </p:txBody>
      </p:sp>
    </p:spTree>
    <p:extLst>
      <p:ext uri="{BB962C8B-B14F-4D97-AF65-F5344CB8AC3E}">
        <p14:creationId xmlns:p14="http://schemas.microsoft.com/office/powerpoint/2010/main" val="117732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70E2DE-D95F-48C7-B5B8-021006103109}" type="slidenum">
              <a:rPr lang="zh-CN" altLang="en-US" smtClean="0"/>
              <a:t>4</a:t>
            </a:fld>
            <a:endParaRPr lang="zh-CN" altLang="en-US"/>
          </a:p>
        </p:txBody>
      </p:sp>
    </p:spTree>
    <p:extLst>
      <p:ext uri="{BB962C8B-B14F-4D97-AF65-F5344CB8AC3E}">
        <p14:creationId xmlns:p14="http://schemas.microsoft.com/office/powerpoint/2010/main" val="1813357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70E2DE-D95F-48C7-B5B8-021006103109}" type="slidenum">
              <a:rPr lang="zh-CN" altLang="en-US" smtClean="0"/>
              <a:t>5</a:t>
            </a:fld>
            <a:endParaRPr lang="zh-CN" altLang="en-US"/>
          </a:p>
        </p:txBody>
      </p:sp>
    </p:spTree>
    <p:extLst>
      <p:ext uri="{BB962C8B-B14F-4D97-AF65-F5344CB8AC3E}">
        <p14:creationId xmlns:p14="http://schemas.microsoft.com/office/powerpoint/2010/main" val="181335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70E2DE-D95F-48C7-B5B8-021006103109}" type="slidenum">
              <a:rPr lang="zh-CN" altLang="en-US" smtClean="0"/>
              <a:t>6</a:t>
            </a:fld>
            <a:endParaRPr lang="zh-CN" altLang="en-US"/>
          </a:p>
        </p:txBody>
      </p:sp>
    </p:spTree>
    <p:extLst>
      <p:ext uri="{BB962C8B-B14F-4D97-AF65-F5344CB8AC3E}">
        <p14:creationId xmlns:p14="http://schemas.microsoft.com/office/powerpoint/2010/main" val="1813357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70E2DE-D95F-48C7-B5B8-021006103109}" type="slidenum">
              <a:rPr lang="zh-CN" altLang="en-US" smtClean="0"/>
              <a:t>7</a:t>
            </a:fld>
            <a:endParaRPr lang="zh-CN" altLang="en-US"/>
          </a:p>
        </p:txBody>
      </p:sp>
    </p:spTree>
    <p:extLst>
      <p:ext uri="{BB962C8B-B14F-4D97-AF65-F5344CB8AC3E}">
        <p14:creationId xmlns:p14="http://schemas.microsoft.com/office/powerpoint/2010/main" val="181335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4F0E150-F7BE-4FF9-ABB4-9AD1F86A2365}"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04EBC7-0593-4A6F-9D2A-BB21FAFA1706}" type="slidenum">
              <a:rPr lang="zh-CN" altLang="en-US" smtClean="0"/>
              <a:t>‹#›</a:t>
            </a:fld>
            <a:endParaRPr lang="zh-CN" altLang="en-US"/>
          </a:p>
        </p:txBody>
      </p:sp>
    </p:spTree>
    <p:extLst>
      <p:ext uri="{BB962C8B-B14F-4D97-AF65-F5344CB8AC3E}">
        <p14:creationId xmlns:p14="http://schemas.microsoft.com/office/powerpoint/2010/main" val="36610761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F0E150-F7BE-4FF9-ABB4-9AD1F86A2365}"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04EBC7-0593-4A6F-9D2A-BB21FAFA1706}" type="slidenum">
              <a:rPr lang="zh-CN" altLang="en-US" smtClean="0"/>
              <a:t>‹#›</a:t>
            </a:fld>
            <a:endParaRPr lang="zh-CN" altLang="en-US"/>
          </a:p>
        </p:txBody>
      </p:sp>
    </p:spTree>
    <p:extLst>
      <p:ext uri="{BB962C8B-B14F-4D97-AF65-F5344CB8AC3E}">
        <p14:creationId xmlns:p14="http://schemas.microsoft.com/office/powerpoint/2010/main" val="202133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F0E150-F7BE-4FF9-ABB4-9AD1F86A2365}"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04EBC7-0593-4A6F-9D2A-BB21FAFA1706}" type="slidenum">
              <a:rPr lang="zh-CN" altLang="en-US" smtClean="0"/>
              <a:t>‹#›</a:t>
            </a:fld>
            <a:endParaRPr lang="zh-CN" altLang="en-US"/>
          </a:p>
        </p:txBody>
      </p:sp>
    </p:spTree>
    <p:extLst>
      <p:ext uri="{BB962C8B-B14F-4D97-AF65-F5344CB8AC3E}">
        <p14:creationId xmlns:p14="http://schemas.microsoft.com/office/powerpoint/2010/main" val="38642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F0E150-F7BE-4FF9-ABB4-9AD1F86A2365}"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04EBC7-0593-4A6F-9D2A-BB21FAFA1706}" type="slidenum">
              <a:rPr lang="zh-CN" altLang="en-US" smtClean="0"/>
              <a:t>‹#›</a:t>
            </a:fld>
            <a:endParaRPr lang="zh-CN" altLang="en-US"/>
          </a:p>
        </p:txBody>
      </p:sp>
    </p:spTree>
    <p:extLst>
      <p:ext uri="{BB962C8B-B14F-4D97-AF65-F5344CB8AC3E}">
        <p14:creationId xmlns:p14="http://schemas.microsoft.com/office/powerpoint/2010/main" val="7672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4F0E150-F7BE-4FF9-ABB4-9AD1F86A2365}"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04EBC7-0593-4A6F-9D2A-BB21FAFA1706}" type="slidenum">
              <a:rPr lang="zh-CN" altLang="en-US" smtClean="0"/>
              <a:t>‹#›</a:t>
            </a:fld>
            <a:endParaRPr lang="zh-CN" altLang="en-US"/>
          </a:p>
        </p:txBody>
      </p:sp>
    </p:spTree>
    <p:extLst>
      <p:ext uri="{BB962C8B-B14F-4D97-AF65-F5344CB8AC3E}">
        <p14:creationId xmlns:p14="http://schemas.microsoft.com/office/powerpoint/2010/main" val="32762578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4F0E150-F7BE-4FF9-ABB4-9AD1F86A2365}" type="datetimeFigureOut">
              <a:rPr lang="zh-CN" altLang="en-US" smtClean="0"/>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04EBC7-0593-4A6F-9D2A-BB21FAFA1706}" type="slidenum">
              <a:rPr lang="zh-CN" altLang="en-US" smtClean="0"/>
              <a:t>‹#›</a:t>
            </a:fld>
            <a:endParaRPr lang="zh-CN" altLang="en-US"/>
          </a:p>
        </p:txBody>
      </p:sp>
    </p:spTree>
    <p:extLst>
      <p:ext uri="{BB962C8B-B14F-4D97-AF65-F5344CB8AC3E}">
        <p14:creationId xmlns:p14="http://schemas.microsoft.com/office/powerpoint/2010/main" val="16563355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4F0E150-F7BE-4FF9-ABB4-9AD1F86A2365}" type="datetimeFigureOut">
              <a:rPr lang="zh-CN" altLang="en-US" smtClean="0"/>
              <a:t>2018/9/13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04EBC7-0593-4A6F-9D2A-BB21FAFA1706}" type="slidenum">
              <a:rPr lang="zh-CN" altLang="en-US" smtClean="0"/>
              <a:t>‹#›</a:t>
            </a:fld>
            <a:endParaRPr lang="zh-CN" altLang="en-US"/>
          </a:p>
        </p:txBody>
      </p:sp>
    </p:spTree>
    <p:extLst>
      <p:ext uri="{BB962C8B-B14F-4D97-AF65-F5344CB8AC3E}">
        <p14:creationId xmlns:p14="http://schemas.microsoft.com/office/powerpoint/2010/main" val="7950645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4F0E150-F7BE-4FF9-ABB4-9AD1F86A2365}" type="datetimeFigureOut">
              <a:rPr lang="zh-CN" altLang="en-US" smtClean="0"/>
              <a:t>2018/9/13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04EBC7-0593-4A6F-9D2A-BB21FAFA1706}" type="slidenum">
              <a:rPr lang="zh-CN" altLang="en-US" smtClean="0"/>
              <a:t>‹#›</a:t>
            </a:fld>
            <a:endParaRPr lang="zh-CN" altLang="en-US"/>
          </a:p>
        </p:txBody>
      </p:sp>
    </p:spTree>
    <p:extLst>
      <p:ext uri="{BB962C8B-B14F-4D97-AF65-F5344CB8AC3E}">
        <p14:creationId xmlns:p14="http://schemas.microsoft.com/office/powerpoint/2010/main" val="18262807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F0E150-F7BE-4FF9-ABB4-9AD1F86A2365}" type="datetimeFigureOut">
              <a:rPr lang="zh-CN" altLang="en-US" smtClean="0"/>
              <a:t>2018/9/13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04EBC7-0593-4A6F-9D2A-BB21FAFA1706}" type="slidenum">
              <a:rPr lang="zh-CN" altLang="en-US" smtClean="0"/>
              <a:t>‹#›</a:t>
            </a:fld>
            <a:endParaRPr lang="zh-CN" altLang="en-US"/>
          </a:p>
        </p:txBody>
      </p:sp>
    </p:spTree>
    <p:extLst>
      <p:ext uri="{BB962C8B-B14F-4D97-AF65-F5344CB8AC3E}">
        <p14:creationId xmlns:p14="http://schemas.microsoft.com/office/powerpoint/2010/main" val="15414115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F0E150-F7BE-4FF9-ABB4-9AD1F86A2365}" type="datetimeFigureOut">
              <a:rPr lang="zh-CN" altLang="en-US" smtClean="0"/>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04EBC7-0593-4A6F-9D2A-BB21FAFA1706}" type="slidenum">
              <a:rPr lang="zh-CN" altLang="en-US" smtClean="0"/>
              <a:t>‹#›</a:t>
            </a:fld>
            <a:endParaRPr lang="zh-CN" altLang="en-US"/>
          </a:p>
        </p:txBody>
      </p:sp>
    </p:spTree>
    <p:extLst>
      <p:ext uri="{BB962C8B-B14F-4D97-AF65-F5344CB8AC3E}">
        <p14:creationId xmlns:p14="http://schemas.microsoft.com/office/powerpoint/2010/main" val="2813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F0E150-F7BE-4FF9-ABB4-9AD1F86A2365}" type="datetimeFigureOut">
              <a:rPr lang="zh-CN" altLang="en-US" smtClean="0"/>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04EBC7-0593-4A6F-9D2A-BB21FAFA1706}" type="slidenum">
              <a:rPr lang="zh-CN" altLang="en-US" smtClean="0"/>
              <a:t>‹#›</a:t>
            </a:fld>
            <a:endParaRPr lang="zh-CN" altLang="en-US"/>
          </a:p>
        </p:txBody>
      </p:sp>
    </p:spTree>
    <p:extLst>
      <p:ext uri="{BB962C8B-B14F-4D97-AF65-F5344CB8AC3E}">
        <p14:creationId xmlns:p14="http://schemas.microsoft.com/office/powerpoint/2010/main" val="183198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0E150-F7BE-4FF9-ABB4-9AD1F86A2365}" type="datetimeFigureOut">
              <a:rPr lang="zh-CN" altLang="en-US" smtClean="0"/>
              <a:t>2018/9/13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4EBC7-0593-4A6F-9D2A-BB21FAFA1706}" type="slidenum">
              <a:rPr lang="zh-CN" altLang="en-US" smtClean="0"/>
              <a:t>‹#›</a:t>
            </a:fld>
            <a:endParaRPr lang="zh-CN" altLang="en-US"/>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4736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725712" cy="6858000"/>
          </a:xfrm>
          <a:prstGeom prst="rect">
            <a:avLst/>
          </a:prstGeom>
        </p:spPr>
      </p:pic>
      <p:sp>
        <p:nvSpPr>
          <p:cNvPr id="22" name="TextBox 5"/>
          <p:cNvSpPr txBox="1">
            <a:spLocks noChangeArrowheads="1"/>
          </p:cNvSpPr>
          <p:nvPr/>
        </p:nvSpPr>
        <p:spPr bwMode="auto">
          <a:xfrm>
            <a:off x="9896871" y="5297062"/>
            <a:ext cx="18262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1600" dirty="0" smtClean="0">
                <a:solidFill>
                  <a:srgbClr val="2A3D4C"/>
                </a:solidFill>
                <a:latin typeface="微软雅黑" panose="020B0503020204020204" pitchFamily="34" charset="-122"/>
                <a:ea typeface="微软雅黑" panose="020B0503020204020204" pitchFamily="34" charset="-122"/>
              </a:rPr>
              <a:t>学生工作部（处）</a:t>
            </a:r>
            <a:endParaRPr lang="en-US" altLang="zh-CN" sz="1600" dirty="0" smtClean="0">
              <a:solidFill>
                <a:srgbClr val="2A3D4C"/>
              </a:solidFill>
              <a:latin typeface="微软雅黑" panose="020B0503020204020204" pitchFamily="34" charset="-122"/>
              <a:ea typeface="微软雅黑" panose="020B0503020204020204" pitchFamily="34" charset="-122"/>
            </a:endParaRPr>
          </a:p>
          <a:p>
            <a:pPr algn="r" eaLnBrk="1" hangingPunct="1">
              <a:spcBef>
                <a:spcPct val="0"/>
              </a:spcBef>
              <a:buFontTx/>
              <a:buNone/>
            </a:pPr>
            <a:endParaRPr lang="en-US" altLang="zh-CN" sz="1600" dirty="0" smtClean="0">
              <a:solidFill>
                <a:srgbClr val="2A3D4C"/>
              </a:solidFill>
              <a:latin typeface="微软雅黑" panose="020B0503020204020204" pitchFamily="34" charset="-122"/>
              <a:ea typeface="微软雅黑" panose="020B0503020204020204" pitchFamily="34" charset="-122"/>
            </a:endParaRPr>
          </a:p>
          <a:p>
            <a:pPr algn="r" eaLnBrk="1" hangingPunct="1">
              <a:spcBef>
                <a:spcPct val="0"/>
              </a:spcBef>
              <a:buFontTx/>
              <a:buNone/>
            </a:pPr>
            <a:r>
              <a:rPr lang="en-US" altLang="zh-CN" sz="1600" dirty="0" smtClean="0">
                <a:solidFill>
                  <a:srgbClr val="2A3D4C"/>
                </a:solidFill>
                <a:latin typeface="微软雅黑" panose="020B0503020204020204" pitchFamily="34" charset="-122"/>
                <a:ea typeface="微软雅黑" panose="020B0503020204020204" pitchFamily="34" charset="-122"/>
              </a:rPr>
              <a:t>2018.9        </a:t>
            </a:r>
            <a:endParaRPr lang="zh-CN" altLang="en-US" sz="1600" dirty="0">
              <a:solidFill>
                <a:srgbClr val="2A3D4C"/>
              </a:solidFill>
              <a:latin typeface="微软雅黑" panose="020B0503020204020204" pitchFamily="34" charset="-122"/>
              <a:ea typeface="微软雅黑" panose="020B0503020204020204" pitchFamily="34" charset="-122"/>
            </a:endParaRPr>
          </a:p>
        </p:txBody>
      </p:sp>
      <p:sp>
        <p:nvSpPr>
          <p:cNvPr id="24" name="TextBox 4"/>
          <p:cNvSpPr txBox="1">
            <a:spLocks noChangeArrowheads="1"/>
          </p:cNvSpPr>
          <p:nvPr/>
        </p:nvSpPr>
        <p:spPr bwMode="auto">
          <a:xfrm>
            <a:off x="4352391" y="2694210"/>
            <a:ext cx="753268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en-US" altLang="zh-CN" sz="4400" b="1" dirty="0" smtClean="0">
                <a:solidFill>
                  <a:srgbClr val="2A3D4C"/>
                </a:solidFill>
                <a:latin typeface="微软雅黑" panose="020B0503020204020204" pitchFamily="34" charset="-122"/>
                <a:ea typeface="微软雅黑" panose="020B0503020204020204" pitchFamily="34" charset="-122"/>
              </a:rPr>
              <a:t>2017-2018</a:t>
            </a:r>
            <a:r>
              <a:rPr lang="zh-CN" altLang="en-US" sz="4400" b="1" dirty="0" smtClean="0">
                <a:solidFill>
                  <a:srgbClr val="2A3D4C"/>
                </a:solidFill>
                <a:latin typeface="微软雅黑" panose="020B0503020204020204" pitchFamily="34" charset="-122"/>
                <a:ea typeface="微软雅黑" panose="020B0503020204020204" pitchFamily="34" charset="-122"/>
              </a:rPr>
              <a:t>学年本科生评优工作</a:t>
            </a:r>
            <a:r>
              <a:rPr lang="zh-CN" altLang="en-US" sz="4400" b="1" dirty="0" smtClean="0">
                <a:solidFill>
                  <a:srgbClr val="2A3D4C"/>
                </a:solidFill>
                <a:latin typeface="微软雅黑" panose="020B0503020204020204" pitchFamily="34" charset="-122"/>
                <a:ea typeface="微软雅黑" panose="020B0503020204020204" pitchFamily="34" charset="-122"/>
              </a:rPr>
              <a:t>说明（国奖、励志）</a:t>
            </a:r>
            <a:endParaRPr lang="en-US" altLang="zh-CN" sz="4400" b="1" dirty="0">
              <a:solidFill>
                <a:srgbClr val="2A3D4C"/>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4455883" y="4300568"/>
            <a:ext cx="7267194" cy="22484"/>
          </a:xfrm>
          <a:prstGeom prst="line">
            <a:avLst/>
          </a:prstGeom>
          <a:ln>
            <a:solidFill>
              <a:srgbClr val="2A3D4C"/>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5972" y="261774"/>
            <a:ext cx="2333604" cy="700476"/>
          </a:xfrm>
          <a:prstGeom prst="rect">
            <a:avLst/>
          </a:prstGeom>
        </p:spPr>
      </p:pic>
    </p:spTree>
    <p:extLst>
      <p:ext uri="{BB962C8B-B14F-4D97-AF65-F5344CB8AC3E}">
        <p14:creationId xmlns:p14="http://schemas.microsoft.com/office/powerpoint/2010/main" val="3918740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0095" y="4918822"/>
            <a:ext cx="2924986" cy="2924986"/>
          </a:xfrm>
          <a:prstGeom prst="rect">
            <a:avLst/>
          </a:prstGeom>
        </p:spPr>
      </p:pic>
      <p:grpSp>
        <p:nvGrpSpPr>
          <p:cNvPr id="57" name="组合 56"/>
          <p:cNvGrpSpPr/>
          <p:nvPr/>
        </p:nvGrpSpPr>
        <p:grpSpPr>
          <a:xfrm>
            <a:off x="503983" y="384790"/>
            <a:ext cx="5492459" cy="611273"/>
            <a:chOff x="503983" y="384790"/>
            <a:chExt cx="5492459" cy="611273"/>
          </a:xfrm>
        </p:grpSpPr>
        <p:grpSp>
          <p:nvGrpSpPr>
            <p:cNvPr id="58" name="组合 57"/>
            <p:cNvGrpSpPr/>
            <p:nvPr/>
          </p:nvGrpSpPr>
          <p:grpSpPr>
            <a:xfrm>
              <a:off x="503983" y="384790"/>
              <a:ext cx="618453" cy="611273"/>
              <a:chOff x="347547" y="269364"/>
              <a:chExt cx="618453" cy="611273"/>
            </a:xfrm>
          </p:grpSpPr>
          <p:sp>
            <p:nvSpPr>
              <p:cNvPr id="63" name="圆角矩形 62"/>
              <p:cNvSpPr/>
              <p:nvPr/>
            </p:nvSpPr>
            <p:spPr>
              <a:xfrm rot="2700000">
                <a:off x="351137" y="265774"/>
                <a:ext cx="611273" cy="618453"/>
              </a:xfrm>
              <a:prstGeom prst="roundRect">
                <a:avLst/>
              </a:prstGeom>
              <a:solidFill>
                <a:schemeClr val="bg1"/>
              </a:solidFill>
              <a:ln w="349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13"/>
              <p:cNvSpPr txBox="1"/>
              <p:nvPr/>
            </p:nvSpPr>
            <p:spPr>
              <a:xfrm>
                <a:off x="358490" y="371868"/>
                <a:ext cx="596567" cy="368884"/>
              </a:xfrm>
              <a:prstGeom prst="rect">
                <a:avLst/>
              </a:prstGeom>
              <a:noFill/>
            </p:spPr>
            <p:txBody>
              <a:bodyPr wrap="square" lIns="0" tIns="0" rIns="0" bIns="0" rtlCol="0" anchor="t" anchorCtr="0">
                <a:spAutoFit/>
              </a:bodyPr>
              <a:lstStyle/>
              <a:p>
                <a:pPr algn="ctr" defTabSz="1216817">
                  <a:lnSpc>
                    <a:spcPct val="120000"/>
                  </a:lnSpc>
                  <a:spcBef>
                    <a:spcPct val="20000"/>
                  </a:spcBef>
                  <a:defRPr/>
                </a:pPr>
                <a:r>
                  <a:rPr lang="en-US" altLang="zh-CN" sz="2200" dirty="0" smtClean="0">
                    <a:solidFill>
                      <a:srgbClr val="2B4D8A"/>
                    </a:solidFill>
                    <a:latin typeface="Arial" panose="020B0604020202020204" pitchFamily="34" charset="0"/>
                    <a:ea typeface="微软雅黑" panose="020B0503020204020204" pitchFamily="34" charset="-122"/>
                    <a:sym typeface="Arial" panose="020B0604020202020204" pitchFamily="34" charset="0"/>
                  </a:rPr>
                  <a:t>01</a:t>
                </a:r>
                <a:endParaRPr lang="en-US" sz="2200" dirty="0">
                  <a:solidFill>
                    <a:srgbClr val="2B4D8A"/>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9" name="组合 58"/>
            <p:cNvGrpSpPr/>
            <p:nvPr/>
          </p:nvGrpSpPr>
          <p:grpSpPr>
            <a:xfrm>
              <a:off x="1261924" y="409859"/>
              <a:ext cx="759139" cy="561135"/>
              <a:chOff x="1189280" y="235278"/>
              <a:chExt cx="1235408" cy="913181"/>
            </a:xfrm>
          </p:grpSpPr>
          <p:sp>
            <p:nvSpPr>
              <p:cNvPr id="61" name="Diamond 9"/>
              <p:cNvSpPr/>
              <p:nvPr/>
            </p:nvSpPr>
            <p:spPr>
              <a:xfrm>
                <a:off x="1189280" y="235278"/>
                <a:ext cx="913181" cy="913181"/>
              </a:xfrm>
              <a:prstGeom prst="diamond">
                <a:avLst/>
              </a:prstGeom>
              <a:solidFill>
                <a:srgbClr val="2B4D8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Diamond 10"/>
              <p:cNvSpPr/>
              <p:nvPr/>
            </p:nvSpPr>
            <p:spPr>
              <a:xfrm>
                <a:off x="1815303" y="387176"/>
                <a:ext cx="609385" cy="609385"/>
              </a:xfrm>
              <a:prstGeom prst="diamond">
                <a:avLst/>
              </a:prstGeom>
              <a:solidFill>
                <a:srgbClr val="2B4D8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0" name="Title 1"/>
            <p:cNvSpPr txBox="1">
              <a:spLocks/>
            </p:cNvSpPr>
            <p:nvPr/>
          </p:nvSpPr>
          <p:spPr>
            <a:xfrm>
              <a:off x="2009900" y="429381"/>
              <a:ext cx="3986542" cy="522090"/>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defTabSz="1216817">
                <a:lnSpc>
                  <a:spcPct val="120000"/>
                </a:lnSpc>
                <a:spcBef>
                  <a:spcPct val="20000"/>
                </a:spcBef>
                <a:defRPr/>
              </a:pPr>
              <a:r>
                <a:rPr lang="zh-CN" altLang="en-US" sz="2400" dirty="0" smtClean="0">
                  <a:solidFill>
                    <a:srgbClr val="2B4D8A"/>
                  </a:solidFill>
                  <a:latin typeface="Arial" panose="020B0604020202020204" pitchFamily="34" charset="0"/>
                  <a:ea typeface="微软雅黑" panose="020B0503020204020204" pitchFamily="34" charset="-122"/>
                  <a:sym typeface="Arial" panose="020B0604020202020204" pitchFamily="34" charset="0"/>
                </a:rPr>
                <a:t>工作进度安排</a:t>
              </a:r>
              <a:endParaRPr lang="en-US" altLang="zh-CN" sz="2400" dirty="0">
                <a:solidFill>
                  <a:srgbClr val="2B4D8A"/>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矩形 4"/>
          <p:cNvSpPr/>
          <p:nvPr/>
        </p:nvSpPr>
        <p:spPr>
          <a:xfrm>
            <a:off x="1111493" y="1304836"/>
            <a:ext cx="10233839" cy="3539430"/>
          </a:xfrm>
          <a:prstGeom prst="rect">
            <a:avLst/>
          </a:prstGeom>
        </p:spPr>
        <p:txBody>
          <a:bodyPr wrap="square">
            <a:spAutoFit/>
          </a:bodyPr>
          <a:lstStyle/>
          <a:p>
            <a:pPr>
              <a:lnSpc>
                <a:spcPct val="200000"/>
              </a:lnSpc>
            </a:pPr>
            <a:r>
              <a:rPr lang="en-US" altLang="zh-CN" sz="1600" dirty="0" smtClean="0">
                <a:solidFill>
                  <a:srgbClr val="FF0000"/>
                </a:solidFill>
                <a:latin typeface="微软雅黑" pitchFamily="34" charset="-122"/>
                <a:ea typeface="微软雅黑" pitchFamily="34" charset="-122"/>
              </a:rPr>
              <a:t>9</a:t>
            </a:r>
            <a:r>
              <a:rPr lang="zh-CN" altLang="en-US" sz="1600" dirty="0" smtClean="0">
                <a:solidFill>
                  <a:srgbClr val="FF0000"/>
                </a:solidFill>
                <a:latin typeface="微软雅黑" pitchFamily="34" charset="-122"/>
                <a:ea typeface="微软雅黑" pitchFamily="34" charset="-122"/>
              </a:rPr>
              <a:t>月</a:t>
            </a:r>
            <a:r>
              <a:rPr lang="en-US" altLang="zh-CN" sz="1600" dirty="0" smtClean="0">
                <a:solidFill>
                  <a:srgbClr val="FF0000"/>
                </a:solidFill>
                <a:latin typeface="微软雅黑" pitchFamily="34" charset="-122"/>
                <a:ea typeface="微软雅黑" pitchFamily="34" charset="-122"/>
              </a:rPr>
              <a:t>13</a:t>
            </a:r>
            <a:r>
              <a:rPr lang="zh-CN" altLang="en-US" sz="1600" dirty="0" smtClean="0">
                <a:solidFill>
                  <a:srgbClr val="FF0000"/>
                </a:solidFill>
                <a:latin typeface="微软雅黑" pitchFamily="34" charset="-122"/>
                <a:ea typeface="微软雅黑" pitchFamily="34" charset="-122"/>
              </a:rPr>
              <a:t>日</a:t>
            </a:r>
            <a:r>
              <a:rPr lang="zh-CN" altLang="en-US" sz="1600" dirty="0" smtClean="0">
                <a:solidFill>
                  <a:srgbClr val="FF0000"/>
                </a:solidFill>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发布通知：国家</a:t>
            </a:r>
            <a:r>
              <a:rPr lang="zh-CN" altLang="en-US" sz="1600" dirty="0">
                <a:latin typeface="微软雅黑" pitchFamily="34" charset="-122"/>
                <a:ea typeface="微软雅黑" pitchFamily="34" charset="-122"/>
              </a:rPr>
              <a:t>奖学金、国家励志</a:t>
            </a:r>
            <a:r>
              <a:rPr lang="zh-CN" altLang="en-US" sz="1600" dirty="0" smtClean="0">
                <a:latin typeface="微软雅黑" pitchFamily="34" charset="-122"/>
                <a:ea typeface="微软雅黑" pitchFamily="34" charset="-122"/>
              </a:rPr>
              <a:t>奖学金；</a:t>
            </a:r>
            <a:endParaRPr lang="en-US" altLang="zh-CN" sz="1600" dirty="0" smtClean="0">
              <a:latin typeface="微软雅黑" pitchFamily="34" charset="-122"/>
              <a:ea typeface="微软雅黑" pitchFamily="34" charset="-122"/>
            </a:endParaRPr>
          </a:p>
          <a:p>
            <a:pPr>
              <a:lnSpc>
                <a:spcPct val="200000"/>
              </a:lnSpc>
            </a:pPr>
            <a:r>
              <a:rPr lang="en-US" altLang="zh-CN" sz="1600" dirty="0" smtClean="0">
                <a:solidFill>
                  <a:srgbClr val="FF0000"/>
                </a:solidFill>
                <a:latin typeface="微软雅黑" pitchFamily="34" charset="-122"/>
                <a:ea typeface="微软雅黑" pitchFamily="34" charset="-122"/>
              </a:rPr>
              <a:t>9</a:t>
            </a:r>
            <a:r>
              <a:rPr lang="zh-CN" altLang="en-US" sz="1600" dirty="0" smtClean="0">
                <a:solidFill>
                  <a:srgbClr val="FF0000"/>
                </a:solidFill>
                <a:latin typeface="微软雅黑" pitchFamily="34" charset="-122"/>
                <a:ea typeface="微软雅黑" pitchFamily="34" charset="-122"/>
              </a:rPr>
              <a:t>月中旬（下周）：</a:t>
            </a:r>
            <a:r>
              <a:rPr lang="zh-CN" altLang="en-US" sz="1600" dirty="0" smtClean="0">
                <a:latin typeface="微软雅黑" pitchFamily="34" charset="-122"/>
                <a:ea typeface="微软雅黑" pitchFamily="34" charset="-122"/>
              </a:rPr>
              <a:t>发布通知：学校奖学金、先进个人、先进班集体、优秀宿舍；社会赞助奖学金；双培生奖学金、先进个人评选通知；</a:t>
            </a:r>
            <a:endParaRPr lang="en-US" altLang="zh-CN" sz="1600" dirty="0" smtClean="0">
              <a:latin typeface="微软雅黑" pitchFamily="34" charset="-122"/>
              <a:ea typeface="微软雅黑" pitchFamily="34" charset="-122"/>
            </a:endParaRPr>
          </a:p>
          <a:p>
            <a:pPr>
              <a:lnSpc>
                <a:spcPct val="200000"/>
              </a:lnSpc>
            </a:pPr>
            <a:r>
              <a:rPr lang="en-US" altLang="zh-CN" sz="1600" dirty="0" smtClean="0">
                <a:solidFill>
                  <a:srgbClr val="FF0000"/>
                </a:solidFill>
                <a:latin typeface="微软雅黑" pitchFamily="34" charset="-122"/>
                <a:ea typeface="微软雅黑" pitchFamily="34" charset="-122"/>
              </a:rPr>
              <a:t>10</a:t>
            </a:r>
            <a:r>
              <a:rPr lang="zh-CN" altLang="en-US" sz="1600" dirty="0" smtClean="0">
                <a:solidFill>
                  <a:srgbClr val="FF0000"/>
                </a:solidFill>
                <a:latin typeface="微软雅黑" pitchFamily="34" charset="-122"/>
                <a:ea typeface="微软雅黑" pitchFamily="34" charset="-122"/>
              </a:rPr>
              <a:t>月</a:t>
            </a:r>
            <a:r>
              <a:rPr lang="en-US" altLang="zh-CN" sz="1600" dirty="0">
                <a:solidFill>
                  <a:srgbClr val="FF0000"/>
                </a:solidFill>
                <a:latin typeface="微软雅黑" pitchFamily="34" charset="-122"/>
                <a:ea typeface="微软雅黑" pitchFamily="34" charset="-122"/>
              </a:rPr>
              <a:t>8</a:t>
            </a:r>
            <a:r>
              <a:rPr lang="zh-CN" altLang="en-US" sz="1600" dirty="0" smtClean="0">
                <a:solidFill>
                  <a:srgbClr val="FF0000"/>
                </a:solidFill>
                <a:latin typeface="微软雅黑" pitchFamily="34" charset="-122"/>
                <a:ea typeface="微软雅黑" pitchFamily="34" charset="-122"/>
              </a:rPr>
              <a:t>日</a:t>
            </a:r>
            <a:r>
              <a:rPr lang="zh-CN" altLang="en-US" sz="1600" dirty="0" smtClean="0">
                <a:solidFill>
                  <a:srgbClr val="FF0000"/>
                </a:solidFill>
                <a:latin typeface="微软雅黑" pitchFamily="34" charset="-122"/>
                <a:ea typeface="微软雅黑" pitchFamily="34" charset="-122"/>
              </a:rPr>
              <a:t>：</a:t>
            </a:r>
            <a:r>
              <a:rPr lang="zh-CN" altLang="en-US" sz="1600" dirty="0">
                <a:latin typeface="微软雅黑" pitchFamily="34" charset="-122"/>
                <a:ea typeface="微软雅黑" pitchFamily="34" charset="-122"/>
              </a:rPr>
              <a:t>提交</a:t>
            </a:r>
            <a:r>
              <a:rPr lang="zh-CN" altLang="en-US" sz="1600" dirty="0" smtClean="0">
                <a:latin typeface="微软雅黑" pitchFamily="34" charset="-122"/>
                <a:ea typeface="微软雅黑" pitchFamily="34" charset="-122"/>
              </a:rPr>
              <a:t>国家</a:t>
            </a:r>
            <a:r>
              <a:rPr lang="zh-CN" altLang="en-US" sz="1600" dirty="0">
                <a:latin typeface="微软雅黑" pitchFamily="34" charset="-122"/>
                <a:ea typeface="微软雅黑" pitchFamily="34" charset="-122"/>
              </a:rPr>
              <a:t>奖学金、国家励志</a:t>
            </a:r>
            <a:r>
              <a:rPr lang="zh-CN" altLang="en-US" sz="1600" dirty="0" smtClean="0">
                <a:latin typeface="微软雅黑" pitchFamily="34" charset="-122"/>
                <a:ea typeface="微软雅黑" pitchFamily="34" charset="-122"/>
              </a:rPr>
              <a:t>奖学金评选材料；</a:t>
            </a:r>
            <a:endParaRPr lang="en-US" altLang="zh-CN" sz="1600" dirty="0">
              <a:latin typeface="微软雅黑" pitchFamily="34" charset="-122"/>
              <a:ea typeface="微软雅黑" pitchFamily="34" charset="-122"/>
            </a:endParaRPr>
          </a:p>
          <a:p>
            <a:pPr>
              <a:lnSpc>
                <a:spcPct val="200000"/>
              </a:lnSpc>
            </a:pPr>
            <a:r>
              <a:rPr lang="en-US" altLang="zh-CN" sz="1600" dirty="0" smtClean="0">
                <a:solidFill>
                  <a:srgbClr val="FF0000"/>
                </a:solidFill>
                <a:latin typeface="微软雅黑" pitchFamily="34" charset="-122"/>
                <a:ea typeface="微软雅黑" pitchFamily="34" charset="-122"/>
              </a:rPr>
              <a:t>10</a:t>
            </a:r>
            <a:r>
              <a:rPr lang="zh-CN" altLang="en-US" sz="1600" dirty="0" smtClean="0">
                <a:solidFill>
                  <a:srgbClr val="FF0000"/>
                </a:solidFill>
                <a:latin typeface="微软雅黑" pitchFamily="34" charset="-122"/>
                <a:ea typeface="微软雅黑" pitchFamily="34" charset="-122"/>
              </a:rPr>
              <a:t>月底：</a:t>
            </a:r>
            <a:r>
              <a:rPr lang="zh-CN" altLang="en-US" sz="1600" dirty="0">
                <a:latin typeface="微软雅黑" pitchFamily="34" charset="-122"/>
                <a:ea typeface="微软雅黑" pitchFamily="34" charset="-122"/>
              </a:rPr>
              <a:t>提交</a:t>
            </a:r>
            <a:r>
              <a:rPr lang="zh-CN" altLang="en-US" sz="1600" dirty="0" smtClean="0">
                <a:latin typeface="微软雅黑" pitchFamily="34" charset="-122"/>
                <a:ea typeface="微软雅黑" pitchFamily="34" charset="-122"/>
              </a:rPr>
              <a:t>社会赞助奖学金、学校奖学金、先进个人、先进班集体、优秀宿舍、双</a:t>
            </a:r>
            <a:r>
              <a:rPr lang="zh-CN" altLang="en-US" sz="1600" dirty="0">
                <a:latin typeface="微软雅黑" pitchFamily="34" charset="-122"/>
                <a:ea typeface="微软雅黑" pitchFamily="34" charset="-122"/>
              </a:rPr>
              <a:t>培</a:t>
            </a:r>
            <a:r>
              <a:rPr lang="zh-CN" altLang="en-US" sz="1600" dirty="0" smtClean="0">
                <a:latin typeface="微软雅黑" pitchFamily="34" charset="-122"/>
                <a:ea typeface="微软雅黑" pitchFamily="34" charset="-122"/>
              </a:rPr>
              <a:t>生评优评奖材料、评优工作总结。</a:t>
            </a:r>
            <a:endParaRPr lang="en-US" altLang="zh-CN" sz="1600" dirty="0" smtClean="0">
              <a:latin typeface="微软雅黑" pitchFamily="34" charset="-122"/>
              <a:ea typeface="微软雅黑" pitchFamily="34" charset="-122"/>
            </a:endParaRPr>
          </a:p>
          <a:p>
            <a:pPr>
              <a:lnSpc>
                <a:spcPct val="200000"/>
              </a:lnSpc>
            </a:pP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2147261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0095" y="4918822"/>
            <a:ext cx="2924986" cy="2924986"/>
          </a:xfrm>
          <a:prstGeom prst="rect">
            <a:avLst/>
          </a:prstGeom>
        </p:spPr>
      </p:pic>
      <p:grpSp>
        <p:nvGrpSpPr>
          <p:cNvPr id="57" name="组合 56"/>
          <p:cNvGrpSpPr/>
          <p:nvPr/>
        </p:nvGrpSpPr>
        <p:grpSpPr>
          <a:xfrm>
            <a:off x="503983" y="384790"/>
            <a:ext cx="5492459" cy="611273"/>
            <a:chOff x="503983" y="384790"/>
            <a:chExt cx="5492459" cy="611273"/>
          </a:xfrm>
        </p:grpSpPr>
        <p:grpSp>
          <p:nvGrpSpPr>
            <p:cNvPr id="58" name="组合 57"/>
            <p:cNvGrpSpPr/>
            <p:nvPr/>
          </p:nvGrpSpPr>
          <p:grpSpPr>
            <a:xfrm>
              <a:off x="503983" y="384790"/>
              <a:ext cx="618453" cy="611273"/>
              <a:chOff x="347547" y="269364"/>
              <a:chExt cx="618453" cy="611273"/>
            </a:xfrm>
          </p:grpSpPr>
          <p:sp>
            <p:nvSpPr>
              <p:cNvPr id="63" name="圆角矩形 62"/>
              <p:cNvSpPr/>
              <p:nvPr/>
            </p:nvSpPr>
            <p:spPr>
              <a:xfrm rot="2700000">
                <a:off x="351137" y="265774"/>
                <a:ext cx="611273" cy="618453"/>
              </a:xfrm>
              <a:prstGeom prst="roundRect">
                <a:avLst/>
              </a:prstGeom>
              <a:solidFill>
                <a:schemeClr val="bg1"/>
              </a:solidFill>
              <a:ln w="349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13"/>
              <p:cNvSpPr txBox="1"/>
              <p:nvPr/>
            </p:nvSpPr>
            <p:spPr>
              <a:xfrm>
                <a:off x="358490" y="371868"/>
                <a:ext cx="596567" cy="368884"/>
              </a:xfrm>
              <a:prstGeom prst="rect">
                <a:avLst/>
              </a:prstGeom>
              <a:noFill/>
            </p:spPr>
            <p:txBody>
              <a:bodyPr wrap="square" lIns="0" tIns="0" rIns="0" bIns="0" rtlCol="0" anchor="t" anchorCtr="0">
                <a:spAutoFit/>
              </a:bodyPr>
              <a:lstStyle/>
              <a:p>
                <a:pPr algn="ctr" defTabSz="1216817">
                  <a:lnSpc>
                    <a:spcPct val="120000"/>
                  </a:lnSpc>
                  <a:spcBef>
                    <a:spcPct val="20000"/>
                  </a:spcBef>
                  <a:defRPr/>
                </a:pPr>
                <a:r>
                  <a:rPr lang="en-US" altLang="zh-CN" sz="2200" dirty="0" smtClean="0">
                    <a:solidFill>
                      <a:srgbClr val="2B4D8A"/>
                    </a:solidFill>
                    <a:latin typeface="Arial" panose="020B0604020202020204" pitchFamily="34" charset="0"/>
                    <a:ea typeface="微软雅黑" panose="020B0503020204020204" pitchFamily="34" charset="-122"/>
                    <a:sym typeface="Arial" panose="020B0604020202020204" pitchFamily="34" charset="0"/>
                  </a:rPr>
                  <a:t>02</a:t>
                </a:r>
                <a:endParaRPr lang="en-US" sz="2200" dirty="0">
                  <a:solidFill>
                    <a:srgbClr val="2B4D8A"/>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9" name="组合 58"/>
            <p:cNvGrpSpPr/>
            <p:nvPr/>
          </p:nvGrpSpPr>
          <p:grpSpPr>
            <a:xfrm>
              <a:off x="1261924" y="409859"/>
              <a:ext cx="759139" cy="561135"/>
              <a:chOff x="1189280" y="235278"/>
              <a:chExt cx="1235408" cy="913181"/>
            </a:xfrm>
          </p:grpSpPr>
          <p:sp>
            <p:nvSpPr>
              <p:cNvPr id="61" name="Diamond 9"/>
              <p:cNvSpPr/>
              <p:nvPr/>
            </p:nvSpPr>
            <p:spPr>
              <a:xfrm>
                <a:off x="1189280" y="235278"/>
                <a:ext cx="913181" cy="913181"/>
              </a:xfrm>
              <a:prstGeom prst="diamond">
                <a:avLst/>
              </a:prstGeom>
              <a:solidFill>
                <a:srgbClr val="2B4D8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Diamond 10"/>
              <p:cNvSpPr/>
              <p:nvPr/>
            </p:nvSpPr>
            <p:spPr>
              <a:xfrm>
                <a:off x="1815303" y="387176"/>
                <a:ext cx="609385" cy="609385"/>
              </a:xfrm>
              <a:prstGeom prst="diamond">
                <a:avLst/>
              </a:prstGeom>
              <a:solidFill>
                <a:srgbClr val="2B4D8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0" name="Title 1"/>
            <p:cNvSpPr txBox="1">
              <a:spLocks/>
            </p:cNvSpPr>
            <p:nvPr/>
          </p:nvSpPr>
          <p:spPr>
            <a:xfrm>
              <a:off x="2009900" y="429381"/>
              <a:ext cx="3986542" cy="522090"/>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defTabSz="1216817">
                <a:lnSpc>
                  <a:spcPct val="120000"/>
                </a:lnSpc>
                <a:spcBef>
                  <a:spcPct val="20000"/>
                </a:spcBef>
                <a:defRPr/>
              </a:pPr>
              <a:r>
                <a:rPr lang="zh-CN" altLang="en-US" sz="2400" dirty="0" smtClean="0">
                  <a:solidFill>
                    <a:srgbClr val="2B4D8A"/>
                  </a:solidFill>
                  <a:latin typeface="Arial" panose="020B0604020202020204" pitchFamily="34" charset="0"/>
                  <a:ea typeface="微软雅黑" panose="020B0503020204020204" pitchFamily="34" charset="-122"/>
                  <a:sym typeface="Arial" panose="020B0604020202020204" pitchFamily="34" charset="0"/>
                </a:rPr>
                <a:t>评优工作总体说明</a:t>
              </a:r>
              <a:endParaRPr lang="en-US" altLang="zh-CN" sz="2400" dirty="0">
                <a:solidFill>
                  <a:srgbClr val="2B4D8A"/>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矩形 4"/>
          <p:cNvSpPr/>
          <p:nvPr/>
        </p:nvSpPr>
        <p:spPr>
          <a:xfrm>
            <a:off x="1111493" y="1304836"/>
            <a:ext cx="10233839" cy="4524315"/>
          </a:xfrm>
          <a:prstGeom prst="rect">
            <a:avLst/>
          </a:prstGeom>
        </p:spPr>
        <p:txBody>
          <a:bodyPr wrap="square">
            <a:spAutoFit/>
          </a:bodyPr>
          <a:lstStyle/>
          <a:p>
            <a:pPr>
              <a:lnSpc>
                <a:spcPct val="200000"/>
              </a:lnSpc>
            </a:pPr>
            <a:r>
              <a:rPr lang="zh-CN" altLang="en-US" sz="1600" dirty="0" smtClean="0">
                <a:latin typeface="微软雅黑" pitchFamily="34" charset="-122"/>
                <a:ea typeface="微软雅黑" pitchFamily="34" charset="-122"/>
              </a:rPr>
              <a:t>信息</a:t>
            </a:r>
            <a:r>
              <a:rPr lang="zh-CN" altLang="en-US" sz="1600" dirty="0">
                <a:latin typeface="微软雅黑" pitchFamily="34" charset="-122"/>
                <a:ea typeface="微软雅黑" pitchFamily="34" charset="-122"/>
              </a:rPr>
              <a:t>门户通知栏</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a:t>
            </a:r>
            <a:r>
              <a:rPr lang="zh-CN" altLang="en-US" sz="1600" dirty="0">
                <a:latin typeface="微软雅黑" pitchFamily="34" charset="-122"/>
                <a:ea typeface="微软雅黑" pitchFamily="34" charset="-122"/>
              </a:rPr>
              <a:t>关于开展</a:t>
            </a:r>
            <a:r>
              <a:rPr lang="en-US" altLang="zh-CN" sz="1600" dirty="0">
                <a:latin typeface="微软雅黑" pitchFamily="34" charset="-122"/>
                <a:ea typeface="微软雅黑" pitchFamily="34" charset="-122"/>
              </a:rPr>
              <a:t>2017-2018</a:t>
            </a:r>
            <a:r>
              <a:rPr lang="zh-CN" altLang="en-US" sz="1600" dirty="0">
                <a:latin typeface="微软雅黑" pitchFamily="34" charset="-122"/>
                <a:ea typeface="微软雅黑" pitchFamily="34" charset="-122"/>
              </a:rPr>
              <a:t>学年国家奖学金、国家励志奖学金评选工作的通知</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a:t>
            </a:r>
            <a:r>
              <a:rPr lang="zh-CN" altLang="en-US" sz="1600" dirty="0">
                <a:latin typeface="微软雅黑" pitchFamily="34" charset="-122"/>
                <a:ea typeface="微软雅黑" pitchFamily="34" charset="-122"/>
              </a:rPr>
              <a:t>关于开展北京邮电大学</a:t>
            </a:r>
            <a:r>
              <a:rPr lang="en-US" altLang="zh-CN" sz="1600" dirty="0" smtClean="0">
                <a:latin typeface="微软雅黑" pitchFamily="34" charset="-122"/>
                <a:ea typeface="微软雅黑" pitchFamily="34" charset="-122"/>
              </a:rPr>
              <a:t>2017-2018</a:t>
            </a:r>
            <a:r>
              <a:rPr lang="zh-CN" altLang="en-US" sz="1600" dirty="0" smtClean="0">
                <a:latin typeface="微软雅黑" pitchFamily="34" charset="-122"/>
                <a:ea typeface="微软雅黑" pitchFamily="34" charset="-122"/>
              </a:rPr>
              <a:t>学年</a:t>
            </a:r>
            <a:r>
              <a:rPr lang="zh-CN" altLang="en-US" sz="1600" dirty="0">
                <a:latin typeface="微软雅黑" pitchFamily="34" charset="-122"/>
                <a:ea typeface="微软雅黑" pitchFamily="34" charset="-122"/>
              </a:rPr>
              <a:t>学生评优表彰工作的通知</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a:t>
            </a:r>
            <a:r>
              <a:rPr lang="zh-CN" altLang="en-US" sz="1600" dirty="0">
                <a:latin typeface="微软雅黑" pitchFamily="34" charset="-122"/>
                <a:ea typeface="微软雅黑" pitchFamily="34" charset="-122"/>
              </a:rPr>
              <a:t>关于开展</a:t>
            </a:r>
            <a:r>
              <a:rPr lang="en-US" altLang="zh-CN" sz="1600" dirty="0" smtClean="0">
                <a:latin typeface="微软雅黑" pitchFamily="34" charset="-122"/>
                <a:ea typeface="微软雅黑" pitchFamily="34" charset="-122"/>
              </a:rPr>
              <a:t>2017-2018</a:t>
            </a:r>
            <a:r>
              <a:rPr lang="zh-CN" altLang="en-US" sz="1600" dirty="0" smtClean="0">
                <a:latin typeface="微软雅黑" pitchFamily="34" charset="-122"/>
                <a:ea typeface="微软雅黑" pitchFamily="34" charset="-122"/>
              </a:rPr>
              <a:t>学年</a:t>
            </a:r>
            <a:r>
              <a:rPr lang="zh-CN" altLang="en-US" sz="1600" dirty="0">
                <a:latin typeface="微软雅黑" pitchFamily="34" charset="-122"/>
                <a:ea typeface="微软雅黑" pitchFamily="34" charset="-122"/>
              </a:rPr>
              <a:t>双培生评优表彰工作的通知</a:t>
            </a:r>
            <a:r>
              <a:rPr lang="en-US" altLang="zh-CN" sz="1600" dirty="0" smtClean="0">
                <a:latin typeface="微软雅黑" pitchFamily="34" charset="-122"/>
                <a:ea typeface="微软雅黑" pitchFamily="34" charset="-122"/>
              </a:rPr>
              <a:t>》</a:t>
            </a:r>
          </a:p>
          <a:p>
            <a:pPr>
              <a:lnSpc>
                <a:spcPct val="200000"/>
              </a:lnSpc>
            </a:pPr>
            <a:r>
              <a:rPr lang="zh-CN" altLang="en-US" sz="1600" dirty="0" smtClean="0">
                <a:latin typeface="微软雅黑" pitchFamily="34" charset="-122"/>
                <a:ea typeface="微软雅黑" pitchFamily="34" charset="-122"/>
              </a:rPr>
              <a:t>国家级</a:t>
            </a:r>
            <a:r>
              <a:rPr lang="zh-CN" altLang="en-US" sz="1600" dirty="0">
                <a:latin typeface="微软雅黑" pitchFamily="34" charset="-122"/>
                <a:ea typeface="微软雅黑" pitchFamily="34" charset="-122"/>
              </a:rPr>
              <a:t>、校级奖学金名额严格按照各学院参评学生人数比例进行分配，社会赞助奖学金名额综合考虑企业对获奖学生的专业要求及学院参评人数等因素进行分配</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a:lnSpc>
                <a:spcPct val="200000"/>
              </a:lnSpc>
            </a:pPr>
            <a:endParaRPr lang="en-US" altLang="zh-CN" sz="1600" dirty="0">
              <a:latin typeface="微软雅黑" pitchFamily="34" charset="-122"/>
              <a:ea typeface="微软雅黑" pitchFamily="34" charset="-122"/>
            </a:endParaRPr>
          </a:p>
          <a:p>
            <a:pPr>
              <a:lnSpc>
                <a:spcPct val="200000"/>
              </a:lnSpc>
            </a:pPr>
            <a:r>
              <a:rPr lang="en-US" altLang="zh-CN" sz="1600" dirty="0">
                <a:latin typeface="微软雅黑" pitchFamily="34" charset="-122"/>
                <a:ea typeface="微软雅黑" pitchFamily="34" charset="-122"/>
              </a:rPr>
              <a:t>1</a:t>
            </a:r>
            <a:r>
              <a:rPr lang="zh-CN" altLang="en-US" sz="1600" dirty="0">
                <a:latin typeface="微软雅黑" pitchFamily="34" charset="-122"/>
                <a:ea typeface="微软雅黑" pitchFamily="34" charset="-122"/>
              </a:rPr>
              <a:t>、评优坚持公开、公平、公正原则，所有奖项均应有院内公示环节；</a:t>
            </a:r>
          </a:p>
          <a:p>
            <a:pPr>
              <a:lnSpc>
                <a:spcPct val="200000"/>
              </a:lnSpc>
            </a:pP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、各类奖学金不能拆分；</a:t>
            </a:r>
          </a:p>
          <a:p>
            <a:pPr>
              <a:lnSpc>
                <a:spcPct val="200000"/>
              </a:lnSpc>
            </a:pP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、奖学金和各类助学金可以兼得，但奖学金之间不能兼得；</a:t>
            </a:r>
          </a:p>
          <a:p>
            <a:pPr>
              <a:lnSpc>
                <a:spcPct val="200000"/>
              </a:lnSpc>
            </a:pPr>
            <a:r>
              <a:rPr lang="en-US" altLang="zh-CN" sz="1600" dirty="0">
                <a:latin typeface="微软雅黑" pitchFamily="34" charset="-122"/>
                <a:ea typeface="微软雅黑" pitchFamily="34" charset="-122"/>
              </a:rPr>
              <a:t>4</a:t>
            </a:r>
            <a:r>
              <a:rPr lang="zh-CN" altLang="en-US" sz="1600" dirty="0">
                <a:latin typeface="微软雅黑" pitchFamily="34" charset="-122"/>
                <a:ea typeface="微软雅黑" pitchFamily="34" charset="-122"/>
              </a:rPr>
              <a:t>、部分社会赞助奖学金对参评学生的专业、年级有限制，请按要求进行</a:t>
            </a:r>
            <a:r>
              <a:rPr lang="zh-CN" altLang="en-US" sz="1600" dirty="0" smtClean="0">
                <a:latin typeface="微软雅黑" pitchFamily="34" charset="-122"/>
                <a:ea typeface="微软雅黑" pitchFamily="34" charset="-122"/>
              </a:rPr>
              <a:t>评选。</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4282086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0095" y="4918822"/>
            <a:ext cx="2924986" cy="2924986"/>
          </a:xfrm>
          <a:prstGeom prst="rect">
            <a:avLst/>
          </a:prstGeom>
        </p:spPr>
      </p:pic>
      <p:grpSp>
        <p:nvGrpSpPr>
          <p:cNvPr id="57" name="组合 56"/>
          <p:cNvGrpSpPr/>
          <p:nvPr/>
        </p:nvGrpSpPr>
        <p:grpSpPr>
          <a:xfrm>
            <a:off x="503983" y="384790"/>
            <a:ext cx="6523834" cy="740411"/>
            <a:chOff x="503983" y="384790"/>
            <a:chExt cx="5492459" cy="611273"/>
          </a:xfrm>
        </p:grpSpPr>
        <p:grpSp>
          <p:nvGrpSpPr>
            <p:cNvPr id="58" name="组合 57"/>
            <p:cNvGrpSpPr/>
            <p:nvPr/>
          </p:nvGrpSpPr>
          <p:grpSpPr>
            <a:xfrm>
              <a:off x="503983" y="384790"/>
              <a:ext cx="618453" cy="611273"/>
              <a:chOff x="347547" y="269364"/>
              <a:chExt cx="618453" cy="611273"/>
            </a:xfrm>
          </p:grpSpPr>
          <p:sp>
            <p:nvSpPr>
              <p:cNvPr id="63" name="圆角矩形 62"/>
              <p:cNvSpPr/>
              <p:nvPr/>
            </p:nvSpPr>
            <p:spPr>
              <a:xfrm rot="2700000">
                <a:off x="351137" y="265774"/>
                <a:ext cx="611273" cy="618453"/>
              </a:xfrm>
              <a:prstGeom prst="roundRect">
                <a:avLst/>
              </a:prstGeom>
              <a:solidFill>
                <a:schemeClr val="bg1"/>
              </a:solidFill>
              <a:ln w="349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13"/>
              <p:cNvSpPr txBox="1"/>
              <p:nvPr/>
            </p:nvSpPr>
            <p:spPr>
              <a:xfrm>
                <a:off x="358490" y="371868"/>
                <a:ext cx="596567" cy="304545"/>
              </a:xfrm>
              <a:prstGeom prst="rect">
                <a:avLst/>
              </a:prstGeom>
              <a:noFill/>
            </p:spPr>
            <p:txBody>
              <a:bodyPr wrap="square" lIns="0" tIns="0" rIns="0" bIns="0" rtlCol="0" anchor="t" anchorCtr="0">
                <a:spAutoFit/>
              </a:bodyPr>
              <a:lstStyle/>
              <a:p>
                <a:pPr algn="ctr" defTabSz="1216817">
                  <a:lnSpc>
                    <a:spcPct val="120000"/>
                  </a:lnSpc>
                  <a:spcBef>
                    <a:spcPct val="20000"/>
                  </a:spcBef>
                  <a:defRPr/>
                </a:pPr>
                <a:r>
                  <a:rPr lang="en-US" altLang="zh-CN" sz="2200" dirty="0" smtClean="0">
                    <a:solidFill>
                      <a:srgbClr val="2B4D8A"/>
                    </a:solidFill>
                    <a:latin typeface="Arial" panose="020B0604020202020204" pitchFamily="34" charset="0"/>
                    <a:ea typeface="微软雅黑" panose="020B0503020204020204" pitchFamily="34" charset="-122"/>
                    <a:sym typeface="Arial" panose="020B0604020202020204" pitchFamily="34" charset="0"/>
                  </a:rPr>
                  <a:t>03</a:t>
                </a:r>
                <a:endParaRPr lang="en-US" sz="2200" dirty="0">
                  <a:solidFill>
                    <a:srgbClr val="2B4D8A"/>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9" name="组合 58"/>
            <p:cNvGrpSpPr/>
            <p:nvPr/>
          </p:nvGrpSpPr>
          <p:grpSpPr>
            <a:xfrm>
              <a:off x="1261924" y="409859"/>
              <a:ext cx="759139" cy="561135"/>
              <a:chOff x="1189280" y="235278"/>
              <a:chExt cx="1235408" cy="913181"/>
            </a:xfrm>
          </p:grpSpPr>
          <p:sp>
            <p:nvSpPr>
              <p:cNvPr id="61" name="Diamond 9"/>
              <p:cNvSpPr/>
              <p:nvPr/>
            </p:nvSpPr>
            <p:spPr>
              <a:xfrm>
                <a:off x="1189280" y="235278"/>
                <a:ext cx="913181" cy="913181"/>
              </a:xfrm>
              <a:prstGeom prst="diamond">
                <a:avLst/>
              </a:prstGeom>
              <a:solidFill>
                <a:srgbClr val="2B4D8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Diamond 10"/>
              <p:cNvSpPr/>
              <p:nvPr/>
            </p:nvSpPr>
            <p:spPr>
              <a:xfrm>
                <a:off x="1815303" y="387176"/>
                <a:ext cx="609385" cy="609385"/>
              </a:xfrm>
              <a:prstGeom prst="diamond">
                <a:avLst/>
              </a:prstGeom>
              <a:solidFill>
                <a:srgbClr val="2B4D8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0" name="Title 1"/>
            <p:cNvSpPr txBox="1">
              <a:spLocks/>
            </p:cNvSpPr>
            <p:nvPr/>
          </p:nvSpPr>
          <p:spPr>
            <a:xfrm>
              <a:off x="2009900" y="429381"/>
              <a:ext cx="3986542" cy="522090"/>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defTabSz="1216817">
                <a:lnSpc>
                  <a:spcPct val="120000"/>
                </a:lnSpc>
                <a:spcBef>
                  <a:spcPct val="20000"/>
                </a:spcBef>
                <a:defRPr/>
              </a:pPr>
              <a:r>
                <a:rPr lang="zh-CN" altLang="en-US" sz="2400" dirty="0" smtClean="0">
                  <a:solidFill>
                    <a:srgbClr val="2B4D8A"/>
                  </a:solidFill>
                  <a:latin typeface="Arial" panose="020B0604020202020204" pitchFamily="34" charset="0"/>
                  <a:ea typeface="微软雅黑" panose="020B0503020204020204" pitchFamily="34" charset="-122"/>
                  <a:sym typeface="Arial" panose="020B0604020202020204" pitchFamily="34" charset="0"/>
                </a:rPr>
                <a:t>国家奖学金评审工作注意事项</a:t>
              </a:r>
              <a:endParaRPr lang="en-US" altLang="zh-CN" sz="2400" dirty="0">
                <a:solidFill>
                  <a:srgbClr val="2B4D8A"/>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矩形 4"/>
          <p:cNvSpPr/>
          <p:nvPr/>
        </p:nvSpPr>
        <p:spPr>
          <a:xfrm>
            <a:off x="1225571" y="1702518"/>
            <a:ext cx="10285642" cy="3416320"/>
          </a:xfrm>
          <a:prstGeom prst="rect">
            <a:avLst/>
          </a:prstGeom>
        </p:spPr>
        <p:txBody>
          <a:bodyPr wrap="square">
            <a:spAutoFit/>
          </a:bodyPr>
          <a:lstStyle/>
          <a:p>
            <a:pPr>
              <a:lnSpc>
                <a:spcPct val="20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、仔细阅读</a:t>
            </a:r>
            <a:r>
              <a:rPr lang="en-US" altLang="zh-CN" b="1" dirty="0" smtClean="0">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北京邮电大学本科生国家奖学金评审办法</a:t>
            </a:r>
            <a:r>
              <a:rPr lang="en-US" altLang="zh-CN" b="1"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校学发</a:t>
            </a:r>
            <a:r>
              <a:rPr lang="en-US" altLang="zh-CN" dirty="0" smtClean="0">
                <a:latin typeface="微软雅黑" pitchFamily="34" charset="-122"/>
                <a:ea typeface="微软雅黑" pitchFamily="34" charset="-122"/>
              </a:rPr>
              <a:t>[2017]29</a:t>
            </a:r>
            <a:r>
              <a:rPr lang="zh-CN" altLang="en-US" dirty="0" smtClean="0">
                <a:latin typeface="微软雅黑" pitchFamily="34" charset="-122"/>
                <a:ea typeface="微软雅黑" pitchFamily="34" charset="-122"/>
              </a:rPr>
              <a:t>号、</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普通高校国家奖学金工作指南</a:t>
            </a:r>
            <a:r>
              <a:rPr lang="en-US" altLang="zh-CN" dirty="0" smtClean="0">
                <a:latin typeface="微软雅黑" pitchFamily="34" charset="-122"/>
                <a:ea typeface="微软雅黑" pitchFamily="34" charset="-122"/>
              </a:rPr>
              <a:t>》</a:t>
            </a:r>
          </a:p>
          <a:p>
            <a:pPr marL="285750" indent="-285750">
              <a:lnSpc>
                <a:spcPct val="200000"/>
              </a:lnSpc>
              <a:buFont typeface="Wingdings" pitchFamily="2" charset="2"/>
              <a:buChar char="u"/>
            </a:pPr>
            <a:r>
              <a:rPr lang="zh-CN" altLang="en-US" dirty="0">
                <a:latin typeface="微软雅黑" pitchFamily="34" charset="-122"/>
                <a:ea typeface="微软雅黑" pitchFamily="34" charset="-122"/>
              </a:rPr>
              <a:t>智育和综合成绩排名</a:t>
            </a:r>
            <a:r>
              <a:rPr lang="zh-CN" altLang="en-US" dirty="0">
                <a:solidFill>
                  <a:srgbClr val="FF0000"/>
                </a:solidFill>
                <a:latin typeface="微软雅黑" pitchFamily="34" charset="-122"/>
                <a:ea typeface="微软雅黑" pitchFamily="34" charset="-122"/>
              </a:rPr>
              <a:t>均在前</a:t>
            </a:r>
            <a:r>
              <a:rPr lang="en-US" altLang="zh-CN" dirty="0">
                <a:solidFill>
                  <a:srgbClr val="FF0000"/>
                </a:solidFill>
                <a:latin typeface="微软雅黑" pitchFamily="34" charset="-122"/>
                <a:ea typeface="微软雅黑" pitchFamily="34" charset="-122"/>
              </a:rPr>
              <a:t>10</a:t>
            </a:r>
            <a:r>
              <a:rPr lang="en-US" altLang="zh-CN" dirty="0" smtClean="0">
                <a:solidFill>
                  <a:srgbClr val="FF0000"/>
                </a:solidFill>
                <a:latin typeface="微软雅黑" pitchFamily="34" charset="-122"/>
                <a:ea typeface="微软雅黑" pitchFamily="34" charset="-122"/>
              </a:rPr>
              <a:t>%</a:t>
            </a:r>
            <a:r>
              <a:rPr lang="zh-CN" altLang="en-US" dirty="0" smtClean="0">
                <a:latin typeface="微软雅黑" pitchFamily="34" charset="-122"/>
                <a:ea typeface="微软雅黑" pitchFamily="34" charset="-122"/>
              </a:rPr>
              <a:t>。成绩</a:t>
            </a:r>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10-30%</a:t>
            </a:r>
            <a:r>
              <a:rPr lang="zh-CN" altLang="en-US" dirty="0">
                <a:latin typeface="微软雅黑" pitchFamily="34" charset="-122"/>
                <a:ea typeface="微软雅黑" pitchFamily="34" charset="-122"/>
              </a:rPr>
              <a:t>的突出表现要求详见</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普通高校国家奖学金工作指南</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，需重点备注</a:t>
            </a:r>
            <a:r>
              <a:rPr lang="zh-CN" altLang="en-US" dirty="0" smtClean="0">
                <a:latin typeface="微软雅黑" pitchFamily="34" charset="-122"/>
                <a:ea typeface="微软雅黑" pitchFamily="34" charset="-122"/>
              </a:rPr>
              <a:t>。无不及格成绩。</a:t>
            </a:r>
            <a:endParaRPr lang="en-US" altLang="zh-CN" dirty="0">
              <a:latin typeface="微软雅黑" pitchFamily="34" charset="-122"/>
              <a:ea typeface="微软雅黑" pitchFamily="34" charset="-122"/>
            </a:endParaRPr>
          </a:p>
          <a:p>
            <a:pPr marL="285750" indent="-285750">
              <a:lnSpc>
                <a:spcPct val="200000"/>
              </a:lnSpc>
              <a:buFont typeface="Wingdings" pitchFamily="2" charset="2"/>
              <a:buChar char="u"/>
            </a:pPr>
            <a:r>
              <a:rPr lang="zh-CN" altLang="en-US" dirty="0" smtClean="0">
                <a:latin typeface="微软雅黑" pitchFamily="34" charset="-122"/>
                <a:ea typeface="微软雅黑" pitchFamily="34" charset="-122"/>
              </a:rPr>
              <a:t>各</a:t>
            </a:r>
            <a:r>
              <a:rPr lang="zh-CN" altLang="en-US" dirty="0">
                <a:latin typeface="微软雅黑" pitchFamily="34" charset="-122"/>
                <a:ea typeface="微软雅黑" pitchFamily="34" charset="-122"/>
              </a:rPr>
              <a:t>学院应对初审名单进行</a:t>
            </a:r>
            <a:r>
              <a:rPr lang="zh-CN" altLang="en-US" dirty="0">
                <a:solidFill>
                  <a:srgbClr val="FF0000"/>
                </a:solidFill>
                <a:latin typeface="微软雅黑" pitchFamily="34" charset="-122"/>
                <a:ea typeface="微软雅黑" pitchFamily="34" charset="-122"/>
              </a:rPr>
              <a:t>不少于</a:t>
            </a:r>
            <a:r>
              <a:rPr lang="en-US" altLang="zh-CN" dirty="0">
                <a:solidFill>
                  <a:srgbClr val="FF0000"/>
                </a:solidFill>
                <a:latin typeface="微软雅黑" pitchFamily="34" charset="-122"/>
                <a:ea typeface="微软雅黑" pitchFamily="34" charset="-122"/>
              </a:rPr>
              <a:t>5</a:t>
            </a:r>
            <a:r>
              <a:rPr lang="zh-CN" altLang="en-US" dirty="0">
                <a:solidFill>
                  <a:srgbClr val="FF0000"/>
                </a:solidFill>
                <a:latin typeface="微软雅黑" pitchFamily="34" charset="-122"/>
                <a:ea typeface="微软雅黑" pitchFamily="34" charset="-122"/>
              </a:rPr>
              <a:t>个工作日</a:t>
            </a:r>
            <a:r>
              <a:rPr lang="zh-CN" altLang="en-US" dirty="0">
                <a:latin typeface="微软雅黑" pitchFamily="34" charset="-122"/>
                <a:ea typeface="微软雅黑" pitchFamily="34" charset="-122"/>
              </a:rPr>
              <a:t>的公</a:t>
            </a:r>
            <a:r>
              <a:rPr lang="zh-CN" altLang="en-US" dirty="0" smtClean="0">
                <a:latin typeface="微软雅黑" pitchFamily="34" charset="-122"/>
                <a:ea typeface="微软雅黑" pitchFamily="34" charset="-122"/>
              </a:rPr>
              <a:t>示，公示信息不能涉及学生隐私，公示期结束后需撤回。</a:t>
            </a:r>
            <a:endParaRPr lang="zh-CN" altLang="en-US" sz="1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943881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0095" y="4918822"/>
            <a:ext cx="2924986" cy="2924986"/>
          </a:xfrm>
          <a:prstGeom prst="rect">
            <a:avLst/>
          </a:prstGeom>
        </p:spPr>
      </p:pic>
      <p:grpSp>
        <p:nvGrpSpPr>
          <p:cNvPr id="57" name="组合 56"/>
          <p:cNvGrpSpPr/>
          <p:nvPr/>
        </p:nvGrpSpPr>
        <p:grpSpPr>
          <a:xfrm>
            <a:off x="503983" y="384790"/>
            <a:ext cx="6523834" cy="740411"/>
            <a:chOff x="503983" y="384790"/>
            <a:chExt cx="5492459" cy="611273"/>
          </a:xfrm>
        </p:grpSpPr>
        <p:grpSp>
          <p:nvGrpSpPr>
            <p:cNvPr id="58" name="组合 57"/>
            <p:cNvGrpSpPr/>
            <p:nvPr/>
          </p:nvGrpSpPr>
          <p:grpSpPr>
            <a:xfrm>
              <a:off x="503983" y="384790"/>
              <a:ext cx="618453" cy="611273"/>
              <a:chOff x="347547" y="269364"/>
              <a:chExt cx="618453" cy="611273"/>
            </a:xfrm>
          </p:grpSpPr>
          <p:sp>
            <p:nvSpPr>
              <p:cNvPr id="63" name="圆角矩形 62"/>
              <p:cNvSpPr/>
              <p:nvPr/>
            </p:nvSpPr>
            <p:spPr>
              <a:xfrm rot="2700000">
                <a:off x="351137" y="265774"/>
                <a:ext cx="611273" cy="618453"/>
              </a:xfrm>
              <a:prstGeom prst="roundRect">
                <a:avLst/>
              </a:prstGeom>
              <a:solidFill>
                <a:schemeClr val="bg1"/>
              </a:solidFill>
              <a:ln w="349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13"/>
              <p:cNvSpPr txBox="1"/>
              <p:nvPr/>
            </p:nvSpPr>
            <p:spPr>
              <a:xfrm>
                <a:off x="358490" y="371868"/>
                <a:ext cx="596567" cy="304545"/>
              </a:xfrm>
              <a:prstGeom prst="rect">
                <a:avLst/>
              </a:prstGeom>
              <a:noFill/>
            </p:spPr>
            <p:txBody>
              <a:bodyPr wrap="square" lIns="0" tIns="0" rIns="0" bIns="0" rtlCol="0" anchor="t" anchorCtr="0">
                <a:spAutoFit/>
              </a:bodyPr>
              <a:lstStyle/>
              <a:p>
                <a:pPr algn="ctr" defTabSz="1216817">
                  <a:lnSpc>
                    <a:spcPct val="120000"/>
                  </a:lnSpc>
                  <a:spcBef>
                    <a:spcPct val="20000"/>
                  </a:spcBef>
                  <a:defRPr/>
                </a:pPr>
                <a:r>
                  <a:rPr lang="en-US" altLang="zh-CN" sz="2200" dirty="0" smtClean="0">
                    <a:solidFill>
                      <a:srgbClr val="2B4D8A"/>
                    </a:solidFill>
                    <a:latin typeface="Arial" panose="020B0604020202020204" pitchFamily="34" charset="0"/>
                    <a:ea typeface="微软雅黑" panose="020B0503020204020204" pitchFamily="34" charset="-122"/>
                    <a:sym typeface="Arial" panose="020B0604020202020204" pitchFamily="34" charset="0"/>
                  </a:rPr>
                  <a:t>03</a:t>
                </a:r>
                <a:endParaRPr lang="en-US" sz="2200" dirty="0">
                  <a:solidFill>
                    <a:srgbClr val="2B4D8A"/>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9" name="组合 58"/>
            <p:cNvGrpSpPr/>
            <p:nvPr/>
          </p:nvGrpSpPr>
          <p:grpSpPr>
            <a:xfrm>
              <a:off x="1261924" y="409859"/>
              <a:ext cx="759139" cy="561135"/>
              <a:chOff x="1189280" y="235278"/>
              <a:chExt cx="1235408" cy="913181"/>
            </a:xfrm>
          </p:grpSpPr>
          <p:sp>
            <p:nvSpPr>
              <p:cNvPr id="61" name="Diamond 9"/>
              <p:cNvSpPr/>
              <p:nvPr/>
            </p:nvSpPr>
            <p:spPr>
              <a:xfrm>
                <a:off x="1189280" y="235278"/>
                <a:ext cx="913181" cy="913181"/>
              </a:xfrm>
              <a:prstGeom prst="diamond">
                <a:avLst/>
              </a:prstGeom>
              <a:solidFill>
                <a:srgbClr val="2B4D8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Diamond 10"/>
              <p:cNvSpPr/>
              <p:nvPr/>
            </p:nvSpPr>
            <p:spPr>
              <a:xfrm>
                <a:off x="1815303" y="387176"/>
                <a:ext cx="609385" cy="609385"/>
              </a:xfrm>
              <a:prstGeom prst="diamond">
                <a:avLst/>
              </a:prstGeom>
              <a:solidFill>
                <a:srgbClr val="2B4D8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0" name="Title 1"/>
            <p:cNvSpPr txBox="1">
              <a:spLocks/>
            </p:cNvSpPr>
            <p:nvPr/>
          </p:nvSpPr>
          <p:spPr>
            <a:xfrm>
              <a:off x="2009900" y="429381"/>
              <a:ext cx="3986542" cy="522090"/>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defTabSz="1216817">
                <a:lnSpc>
                  <a:spcPct val="120000"/>
                </a:lnSpc>
                <a:spcBef>
                  <a:spcPct val="20000"/>
                </a:spcBef>
                <a:defRPr/>
              </a:pPr>
              <a:r>
                <a:rPr lang="zh-CN" altLang="en-US" sz="2400" dirty="0" smtClean="0">
                  <a:solidFill>
                    <a:srgbClr val="2B4D8A"/>
                  </a:solidFill>
                  <a:latin typeface="Arial" panose="020B0604020202020204" pitchFamily="34" charset="0"/>
                  <a:ea typeface="微软雅黑" panose="020B0503020204020204" pitchFamily="34" charset="-122"/>
                  <a:sym typeface="Arial" panose="020B0604020202020204" pitchFamily="34" charset="0"/>
                </a:rPr>
                <a:t>国家奖学金评审工作注意事项</a:t>
              </a:r>
              <a:endParaRPr lang="en-US" altLang="zh-CN" sz="2400" dirty="0">
                <a:solidFill>
                  <a:srgbClr val="2B4D8A"/>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矩形 4"/>
          <p:cNvSpPr/>
          <p:nvPr/>
        </p:nvSpPr>
        <p:spPr>
          <a:xfrm>
            <a:off x="1225571" y="1145976"/>
            <a:ext cx="10285642" cy="4524315"/>
          </a:xfrm>
          <a:prstGeom prst="rect">
            <a:avLst/>
          </a:prstGeom>
        </p:spPr>
        <p:txBody>
          <a:bodyPr wrap="square">
            <a:spAutoFit/>
          </a:bodyPr>
          <a:lstStyle/>
          <a:p>
            <a:pPr>
              <a:lnSpc>
                <a:spcPct val="20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、仔细阅读</a:t>
            </a:r>
            <a:r>
              <a:rPr lang="en-US" altLang="zh-CN" b="1" dirty="0">
                <a:solidFill>
                  <a:srgbClr val="FF0000"/>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国家奖学金申请审批表</a:t>
            </a:r>
            <a:r>
              <a:rPr lang="en-US" altLang="zh-CN" b="1" dirty="0">
                <a:solidFill>
                  <a:srgbClr val="FF0000"/>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填写说明</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严格审核，逐字检查。</a:t>
            </a:r>
            <a:endParaRPr lang="en-US" altLang="zh-CN" dirty="0" smtClean="0">
              <a:latin typeface="微软雅黑" pitchFamily="34" charset="-122"/>
              <a:ea typeface="微软雅黑" pitchFamily="34" charset="-122"/>
            </a:endParaRPr>
          </a:p>
          <a:p>
            <a:pPr>
              <a:lnSpc>
                <a:spcPct val="200000"/>
              </a:lnSpc>
            </a:pPr>
            <a:r>
              <a:rPr lang="zh-CN" altLang="en-US" dirty="0" smtClean="0">
                <a:latin typeface="微软雅黑" pitchFamily="34" charset="-122"/>
                <a:ea typeface="微软雅黑" pitchFamily="34" charset="-122"/>
              </a:rPr>
              <a:t>根据往年学生提交材料出现的问题，要提醒学生尤其注意以下几点：</a:t>
            </a:r>
            <a:endParaRPr lang="en-US" altLang="zh-CN" dirty="0">
              <a:latin typeface="微软雅黑" pitchFamily="34" charset="-122"/>
              <a:ea typeface="微软雅黑" pitchFamily="34" charset="-122"/>
            </a:endParaRPr>
          </a:p>
          <a:p>
            <a:pPr marL="285750" indent="-285750">
              <a:lnSpc>
                <a:spcPct val="200000"/>
              </a:lnSpc>
              <a:buFont typeface="Wingdings" pitchFamily="2" charset="2"/>
              <a:buChar char="u"/>
            </a:pPr>
            <a:r>
              <a:rPr lang="zh-CN" altLang="en-US" dirty="0">
                <a:solidFill>
                  <a:srgbClr val="FF0000"/>
                </a:solidFill>
                <a:latin typeface="微软雅黑" pitchFamily="34" charset="-122"/>
                <a:ea typeface="微软雅黑" pitchFamily="34" charset="-122"/>
              </a:rPr>
              <a:t>正反两面</a:t>
            </a:r>
            <a:r>
              <a:rPr lang="zh-CN" altLang="en-US" dirty="0">
                <a:latin typeface="微软雅黑" pitchFamily="34" charset="-122"/>
                <a:ea typeface="微软雅黑" pitchFamily="34" charset="-122"/>
              </a:rPr>
              <a:t>，不得随意增加页数。表格填写</a:t>
            </a:r>
            <a:r>
              <a:rPr lang="zh-CN" altLang="en-US" dirty="0" smtClean="0">
                <a:latin typeface="微软雅黑" pitchFamily="34" charset="-122"/>
                <a:ea typeface="微软雅黑" pitchFamily="34" charset="-122"/>
              </a:rPr>
              <a:t>应当</a:t>
            </a:r>
            <a:r>
              <a:rPr lang="zh-CN" altLang="en-US" dirty="0" smtClean="0">
                <a:solidFill>
                  <a:srgbClr val="FF0000"/>
                </a:solidFill>
                <a:latin typeface="微软雅黑" pitchFamily="34" charset="-122"/>
                <a:ea typeface="微软雅黑" pitchFamily="34" charset="-122"/>
              </a:rPr>
              <a:t>手填、字迹</a:t>
            </a:r>
            <a:r>
              <a:rPr lang="zh-CN" altLang="en-US" dirty="0">
                <a:solidFill>
                  <a:srgbClr val="FF0000"/>
                </a:solidFill>
                <a:latin typeface="微软雅黑" pitchFamily="34" charset="-122"/>
                <a:ea typeface="微软雅黑" pitchFamily="34" charset="-122"/>
              </a:rPr>
              <a:t>清晰、信息完整，不得</a:t>
            </a:r>
            <a:r>
              <a:rPr lang="zh-CN" altLang="en-US" dirty="0" smtClean="0">
                <a:solidFill>
                  <a:srgbClr val="FF0000"/>
                </a:solidFill>
                <a:latin typeface="微软雅黑" pitchFamily="34" charset="-122"/>
                <a:ea typeface="微软雅黑" pitchFamily="34" charset="-122"/>
              </a:rPr>
              <a:t>涂改</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285750" indent="-285750">
              <a:lnSpc>
                <a:spcPct val="200000"/>
              </a:lnSpc>
              <a:buFont typeface="Wingdings" pitchFamily="2" charset="2"/>
              <a:buChar char="u"/>
            </a:pPr>
            <a:r>
              <a:rPr lang="zh-CN" altLang="en-US" dirty="0">
                <a:latin typeface="微软雅黑" pitchFamily="34" charset="-122"/>
                <a:ea typeface="微软雅黑" pitchFamily="34" charset="-122"/>
              </a:rPr>
              <a:t>表头是“</a:t>
            </a:r>
            <a:r>
              <a:rPr lang="en-US" altLang="zh-CN" dirty="0" smtClean="0">
                <a:latin typeface="微软雅黑" pitchFamily="34" charset="-122"/>
                <a:ea typeface="微软雅黑" pitchFamily="34" charset="-122"/>
              </a:rPr>
              <a:t>2017-2018”</a:t>
            </a:r>
            <a:r>
              <a:rPr lang="zh-CN" altLang="en-US" dirty="0">
                <a:latin typeface="微软雅黑" pitchFamily="34" charset="-122"/>
                <a:ea typeface="微软雅黑" pitchFamily="34" charset="-122"/>
              </a:rPr>
              <a:t>学年，不要填写错误或漏填</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285750" indent="-285750">
              <a:lnSpc>
                <a:spcPct val="200000"/>
              </a:lnSpc>
              <a:buFont typeface="Wingdings" pitchFamily="2" charset="2"/>
              <a:buChar char="u"/>
            </a:pPr>
            <a:r>
              <a:rPr lang="zh-CN" altLang="en-US" dirty="0">
                <a:latin typeface="微软雅黑" pitchFamily="34" charset="-122"/>
                <a:ea typeface="微软雅黑" pitchFamily="34" charset="-122"/>
              </a:rPr>
              <a:t>“大学期间主要获奖情况”一栏不能为</a:t>
            </a:r>
            <a:r>
              <a:rPr lang="zh-CN" altLang="en-US" dirty="0" smtClean="0">
                <a:latin typeface="微软雅黑" pitchFamily="34" charset="-122"/>
                <a:ea typeface="微软雅黑" pitchFamily="34" charset="-122"/>
              </a:rPr>
              <a:t>空。</a:t>
            </a:r>
            <a:endParaRPr lang="en-US" altLang="zh-CN" dirty="0" smtClean="0">
              <a:latin typeface="微软雅黑" pitchFamily="34" charset="-122"/>
              <a:ea typeface="微软雅黑" pitchFamily="34" charset="-122"/>
            </a:endParaRPr>
          </a:p>
          <a:p>
            <a:pPr marL="285750" indent="-285750">
              <a:lnSpc>
                <a:spcPct val="200000"/>
              </a:lnSpc>
              <a:buFont typeface="Wingdings" pitchFamily="2" charset="2"/>
              <a:buChar char="u"/>
            </a:pPr>
            <a:r>
              <a:rPr lang="zh-CN" altLang="en-US" dirty="0" smtClean="0">
                <a:latin typeface="微软雅黑" pitchFamily="34" charset="-122"/>
                <a:ea typeface="微软雅黑" pitchFamily="34" charset="-122"/>
              </a:rPr>
              <a:t>学院应提前</a:t>
            </a:r>
            <a:r>
              <a:rPr lang="zh-CN" altLang="en-US" dirty="0">
                <a:latin typeface="微软雅黑" pitchFamily="34" charset="-122"/>
                <a:ea typeface="微软雅黑" pitchFamily="34" charset="-122"/>
              </a:rPr>
              <a:t>告知学生所在专业的参评人数，学生在填写总人数时，同一年级同一专业的学生填写的总人数应保持一致。</a:t>
            </a:r>
          </a:p>
          <a:p>
            <a:pPr marL="285750" indent="-285750">
              <a:lnSpc>
                <a:spcPct val="200000"/>
              </a:lnSpc>
              <a:buFont typeface="Wingdings" pitchFamily="2" charset="2"/>
              <a:buChar char="u"/>
            </a:pPr>
            <a:r>
              <a:rPr lang="zh-CN" altLang="en-US" dirty="0" smtClean="0">
                <a:latin typeface="微软雅黑" pitchFamily="34" charset="-122"/>
                <a:ea typeface="微软雅黑" pitchFamily="34" charset="-122"/>
              </a:rPr>
              <a:t>学生</a:t>
            </a:r>
            <a:r>
              <a:rPr lang="zh-CN" altLang="en-US" dirty="0">
                <a:latin typeface="微软雅黑" pitchFamily="34" charset="-122"/>
                <a:ea typeface="微软雅黑" pitchFamily="34" charset="-122"/>
              </a:rPr>
              <a:t>在填写必修课一栏时，同一年级同一专业的必修课数目应保持一致</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97353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0095" y="4918822"/>
            <a:ext cx="2924986" cy="2924986"/>
          </a:xfrm>
          <a:prstGeom prst="rect">
            <a:avLst/>
          </a:prstGeom>
        </p:spPr>
      </p:pic>
      <p:grpSp>
        <p:nvGrpSpPr>
          <p:cNvPr id="57" name="组合 56"/>
          <p:cNvGrpSpPr/>
          <p:nvPr/>
        </p:nvGrpSpPr>
        <p:grpSpPr>
          <a:xfrm>
            <a:off x="503983" y="384790"/>
            <a:ext cx="6523834" cy="740411"/>
            <a:chOff x="503983" y="384790"/>
            <a:chExt cx="5492459" cy="611273"/>
          </a:xfrm>
        </p:grpSpPr>
        <p:grpSp>
          <p:nvGrpSpPr>
            <p:cNvPr id="58" name="组合 57"/>
            <p:cNvGrpSpPr/>
            <p:nvPr/>
          </p:nvGrpSpPr>
          <p:grpSpPr>
            <a:xfrm>
              <a:off x="503983" y="384790"/>
              <a:ext cx="618453" cy="611273"/>
              <a:chOff x="347547" y="269364"/>
              <a:chExt cx="618453" cy="611273"/>
            </a:xfrm>
          </p:grpSpPr>
          <p:sp>
            <p:nvSpPr>
              <p:cNvPr id="63" name="圆角矩形 62"/>
              <p:cNvSpPr/>
              <p:nvPr/>
            </p:nvSpPr>
            <p:spPr>
              <a:xfrm rot="2700000">
                <a:off x="351137" y="265774"/>
                <a:ext cx="611273" cy="618453"/>
              </a:xfrm>
              <a:prstGeom prst="roundRect">
                <a:avLst/>
              </a:prstGeom>
              <a:solidFill>
                <a:schemeClr val="bg1"/>
              </a:solidFill>
              <a:ln w="349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13"/>
              <p:cNvSpPr txBox="1"/>
              <p:nvPr/>
            </p:nvSpPr>
            <p:spPr>
              <a:xfrm>
                <a:off x="358490" y="371868"/>
                <a:ext cx="596567" cy="304545"/>
              </a:xfrm>
              <a:prstGeom prst="rect">
                <a:avLst/>
              </a:prstGeom>
              <a:noFill/>
            </p:spPr>
            <p:txBody>
              <a:bodyPr wrap="square" lIns="0" tIns="0" rIns="0" bIns="0" rtlCol="0" anchor="t" anchorCtr="0">
                <a:spAutoFit/>
              </a:bodyPr>
              <a:lstStyle/>
              <a:p>
                <a:pPr algn="ctr" defTabSz="1216817">
                  <a:lnSpc>
                    <a:spcPct val="120000"/>
                  </a:lnSpc>
                  <a:spcBef>
                    <a:spcPct val="20000"/>
                  </a:spcBef>
                  <a:defRPr/>
                </a:pPr>
                <a:r>
                  <a:rPr lang="en-US" altLang="zh-CN" sz="2200" dirty="0" smtClean="0">
                    <a:solidFill>
                      <a:srgbClr val="2B4D8A"/>
                    </a:solidFill>
                    <a:latin typeface="Arial" panose="020B0604020202020204" pitchFamily="34" charset="0"/>
                    <a:ea typeface="微软雅黑" panose="020B0503020204020204" pitchFamily="34" charset="-122"/>
                    <a:sym typeface="Arial" panose="020B0604020202020204" pitchFamily="34" charset="0"/>
                  </a:rPr>
                  <a:t>03</a:t>
                </a:r>
                <a:endParaRPr lang="en-US" sz="2200" dirty="0">
                  <a:solidFill>
                    <a:srgbClr val="2B4D8A"/>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9" name="组合 58"/>
            <p:cNvGrpSpPr/>
            <p:nvPr/>
          </p:nvGrpSpPr>
          <p:grpSpPr>
            <a:xfrm>
              <a:off x="1261924" y="409859"/>
              <a:ext cx="759139" cy="561135"/>
              <a:chOff x="1189280" y="235278"/>
              <a:chExt cx="1235408" cy="913181"/>
            </a:xfrm>
          </p:grpSpPr>
          <p:sp>
            <p:nvSpPr>
              <p:cNvPr id="61" name="Diamond 9"/>
              <p:cNvSpPr/>
              <p:nvPr/>
            </p:nvSpPr>
            <p:spPr>
              <a:xfrm>
                <a:off x="1189280" y="235278"/>
                <a:ext cx="913181" cy="913181"/>
              </a:xfrm>
              <a:prstGeom prst="diamond">
                <a:avLst/>
              </a:prstGeom>
              <a:solidFill>
                <a:srgbClr val="2B4D8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Diamond 10"/>
              <p:cNvSpPr/>
              <p:nvPr/>
            </p:nvSpPr>
            <p:spPr>
              <a:xfrm>
                <a:off x="1815303" y="387176"/>
                <a:ext cx="609385" cy="609385"/>
              </a:xfrm>
              <a:prstGeom prst="diamond">
                <a:avLst/>
              </a:prstGeom>
              <a:solidFill>
                <a:srgbClr val="2B4D8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0" name="Title 1"/>
            <p:cNvSpPr txBox="1">
              <a:spLocks/>
            </p:cNvSpPr>
            <p:nvPr/>
          </p:nvSpPr>
          <p:spPr>
            <a:xfrm>
              <a:off x="2009900" y="429381"/>
              <a:ext cx="3986542" cy="522090"/>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defTabSz="1216817">
                <a:lnSpc>
                  <a:spcPct val="120000"/>
                </a:lnSpc>
                <a:spcBef>
                  <a:spcPct val="20000"/>
                </a:spcBef>
                <a:defRPr/>
              </a:pPr>
              <a:r>
                <a:rPr lang="zh-CN" altLang="en-US" sz="2400" dirty="0" smtClean="0">
                  <a:solidFill>
                    <a:srgbClr val="2B4D8A"/>
                  </a:solidFill>
                  <a:latin typeface="Arial" panose="020B0604020202020204" pitchFamily="34" charset="0"/>
                  <a:ea typeface="微软雅黑" panose="020B0503020204020204" pitchFamily="34" charset="-122"/>
                  <a:sym typeface="Arial" panose="020B0604020202020204" pitchFamily="34" charset="0"/>
                </a:rPr>
                <a:t>国家奖学金评审工作注意事项</a:t>
              </a:r>
              <a:endParaRPr lang="en-US" altLang="zh-CN" sz="2400" dirty="0">
                <a:solidFill>
                  <a:srgbClr val="2B4D8A"/>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矩形 4"/>
          <p:cNvSpPr/>
          <p:nvPr/>
        </p:nvSpPr>
        <p:spPr>
          <a:xfrm>
            <a:off x="1225571" y="1145976"/>
            <a:ext cx="10285642" cy="5078313"/>
          </a:xfrm>
          <a:prstGeom prst="rect">
            <a:avLst/>
          </a:prstGeom>
        </p:spPr>
        <p:txBody>
          <a:bodyPr wrap="square">
            <a:spAutoFit/>
          </a:bodyPr>
          <a:lstStyle/>
          <a:p>
            <a:pPr>
              <a:lnSpc>
                <a:spcPct val="20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、仔细阅读</a:t>
            </a:r>
            <a:r>
              <a:rPr lang="en-US" altLang="zh-CN" b="1" dirty="0">
                <a:solidFill>
                  <a:srgbClr val="FF0000"/>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国家奖学金申请审批表</a:t>
            </a:r>
            <a:r>
              <a:rPr lang="en-US" altLang="zh-CN" b="1" dirty="0">
                <a:solidFill>
                  <a:srgbClr val="FF0000"/>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填写说明</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严格审核，逐字检查。</a:t>
            </a:r>
            <a:endParaRPr lang="en-US" altLang="zh-CN" dirty="0">
              <a:solidFill>
                <a:srgbClr val="FF0000"/>
              </a:solidFill>
              <a:latin typeface="微软雅黑" pitchFamily="34" charset="-122"/>
              <a:ea typeface="微软雅黑" pitchFamily="34" charset="-122"/>
            </a:endParaRPr>
          </a:p>
          <a:p>
            <a:pPr marL="285750" indent="-285750">
              <a:lnSpc>
                <a:spcPct val="200000"/>
              </a:lnSpc>
              <a:buFont typeface="Wingdings" pitchFamily="2" charset="2"/>
              <a:buChar char="u"/>
            </a:pPr>
            <a:r>
              <a:rPr lang="zh-CN" altLang="en-US" dirty="0" smtClean="0">
                <a:latin typeface="微软雅黑" pitchFamily="34" charset="-122"/>
                <a:ea typeface="微软雅黑" pitchFamily="34" charset="-122"/>
              </a:rPr>
              <a:t>“推荐意见”</a:t>
            </a:r>
            <a:r>
              <a:rPr lang="zh-CN" altLang="en-US" dirty="0">
                <a:latin typeface="微软雅黑" pitchFamily="34" charset="-122"/>
                <a:ea typeface="微软雅黑" pitchFamily="34" charset="-122"/>
              </a:rPr>
              <a:t>栏的填写应当简明扼要，字数控制在</a:t>
            </a:r>
            <a:r>
              <a:rPr lang="en-US" altLang="zh-CN" dirty="0">
                <a:latin typeface="微软雅黑" pitchFamily="34" charset="-122"/>
                <a:ea typeface="微软雅黑" pitchFamily="34" charset="-122"/>
              </a:rPr>
              <a:t>100</a:t>
            </a:r>
            <a:r>
              <a:rPr lang="zh-CN" altLang="en-US" dirty="0">
                <a:latin typeface="微软雅黑" pitchFamily="34" charset="-122"/>
                <a:ea typeface="微软雅黑" pitchFamily="34" charset="-122"/>
              </a:rPr>
              <a:t>字左右。推荐人必须是申请学生的辅导员或班主任，其他人无权推荐</a:t>
            </a:r>
            <a:r>
              <a:rPr lang="zh-CN" altLang="en-US" dirty="0" smtClean="0">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不得由他人代写推荐意见</a:t>
            </a:r>
            <a:r>
              <a:rPr lang="zh-CN" altLang="en-US" dirty="0">
                <a:latin typeface="微软雅黑" pitchFamily="34" charset="-122"/>
                <a:ea typeface="微软雅黑" pitchFamily="34" charset="-122"/>
              </a:rPr>
              <a:t>或</a:t>
            </a:r>
            <a:r>
              <a:rPr lang="zh-CN" altLang="en-US" dirty="0" smtClean="0">
                <a:latin typeface="微软雅黑" pitchFamily="34" charset="-122"/>
                <a:ea typeface="微软雅黑" pitchFamily="34" charset="-122"/>
              </a:rPr>
              <a:t>签名。</a:t>
            </a:r>
            <a:endParaRPr lang="en-US" altLang="zh-CN" dirty="0" smtClean="0">
              <a:latin typeface="微软雅黑" pitchFamily="34" charset="-122"/>
              <a:ea typeface="微软雅黑" pitchFamily="34" charset="-122"/>
            </a:endParaRPr>
          </a:p>
          <a:p>
            <a:pPr marL="285750" indent="-285750">
              <a:lnSpc>
                <a:spcPct val="200000"/>
              </a:lnSpc>
              <a:buFont typeface="Wingdings" pitchFamily="2" charset="2"/>
              <a:buChar char="u"/>
            </a:pPr>
            <a:r>
              <a:rPr lang="zh-CN" altLang="en-US" dirty="0">
                <a:latin typeface="微软雅黑" pitchFamily="34" charset="-122"/>
                <a:ea typeface="微软雅黑" pitchFamily="34" charset="-122"/>
              </a:rPr>
              <a:t>“院（系）意见”一栏，不能只写“同意推荐”四个字，可用一两句话对学生进行评价（尽量不要雷同），后加如“经学院审核，同意推荐”之类总结语，最后学院领导签字（根据教育部文件规定，须学院领导亲自书写评语并签字，</a:t>
            </a:r>
            <a:r>
              <a:rPr lang="zh-CN" altLang="en-US" dirty="0">
                <a:solidFill>
                  <a:srgbClr val="FF0000"/>
                </a:solidFill>
                <a:latin typeface="微软雅黑" pitchFamily="34" charset="-122"/>
                <a:ea typeface="微软雅黑" pitchFamily="34" charset="-122"/>
              </a:rPr>
              <a:t>不能使用手签章</a:t>
            </a:r>
            <a:r>
              <a:rPr lang="zh-CN" altLang="en-US" dirty="0">
                <a:latin typeface="微软雅黑" pitchFamily="34" charset="-122"/>
                <a:ea typeface="微软雅黑" pitchFamily="34" charset="-122"/>
              </a:rPr>
              <a:t>），加盖学院公章</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285750" indent="-285750">
              <a:lnSpc>
                <a:spcPct val="200000"/>
              </a:lnSpc>
              <a:buFont typeface="Wingdings" pitchFamily="2" charset="2"/>
              <a:buChar char="u"/>
            </a:pPr>
            <a:r>
              <a:rPr lang="zh-CN" altLang="en-US" dirty="0" smtClean="0">
                <a:latin typeface="微软雅黑" pitchFamily="34" charset="-122"/>
                <a:ea typeface="微软雅黑" pitchFamily="34" charset="-122"/>
              </a:rPr>
              <a:t>注意</a:t>
            </a:r>
            <a:r>
              <a:rPr lang="zh-CN" altLang="en-US" dirty="0">
                <a:latin typeface="微软雅黑" pitchFamily="34" charset="-122"/>
                <a:ea typeface="微软雅黑" pitchFamily="34" charset="-122"/>
              </a:rPr>
              <a:t>签字日期：每个步骤要严格按照完成时间认真</a:t>
            </a:r>
            <a:r>
              <a:rPr lang="zh-CN" altLang="en-US" dirty="0" smtClean="0">
                <a:latin typeface="微软雅黑" pitchFamily="34" charset="-122"/>
                <a:ea typeface="微软雅黑" pitchFamily="34" charset="-122"/>
              </a:rPr>
              <a:t>填写</a:t>
            </a:r>
            <a:r>
              <a:rPr lang="zh-CN" altLang="en-US" dirty="0">
                <a:latin typeface="微软雅黑" pitchFamily="34" charset="-122"/>
                <a:ea typeface="微软雅黑" pitchFamily="34" charset="-122"/>
              </a:rPr>
              <a:t>，不应出现违反时间逻辑的</a:t>
            </a:r>
            <a:r>
              <a:rPr lang="zh-CN" altLang="en-US" dirty="0" smtClean="0">
                <a:latin typeface="微软雅黑" pitchFamily="34" charset="-122"/>
                <a:ea typeface="微软雅黑" pitchFamily="34" charset="-122"/>
              </a:rPr>
              <a:t>情况。申请人、推荐人签字日期在学院审核公示之前，学院意见的签字日期在学院公示之后、学校审核公示之前。</a:t>
            </a:r>
            <a:r>
              <a:rPr lang="zh-CN" altLang="en-US" dirty="0" smtClean="0">
                <a:solidFill>
                  <a:srgbClr val="FF0000"/>
                </a:solidFill>
                <a:latin typeface="微软雅黑" pitchFamily="34" charset="-122"/>
                <a:ea typeface="微软雅黑" pitchFamily="34" charset="-122"/>
              </a:rPr>
              <a:t>因此，申请人和推荐人签字日期为</a:t>
            </a:r>
            <a:r>
              <a:rPr lang="en-US" altLang="zh-CN" dirty="0" smtClean="0">
                <a:solidFill>
                  <a:srgbClr val="FF0000"/>
                </a:solidFill>
                <a:latin typeface="微软雅黑" pitchFamily="34" charset="-122"/>
                <a:ea typeface="微软雅黑" pitchFamily="34" charset="-122"/>
              </a:rPr>
              <a:t>9</a:t>
            </a:r>
            <a:r>
              <a:rPr lang="zh-CN" altLang="en-US" dirty="0" smtClean="0">
                <a:solidFill>
                  <a:srgbClr val="FF0000"/>
                </a:solidFill>
                <a:latin typeface="微软雅黑" pitchFamily="34" charset="-122"/>
                <a:ea typeface="微软雅黑" pitchFamily="34" charset="-122"/>
              </a:rPr>
              <a:t>月</a:t>
            </a:r>
            <a:r>
              <a:rPr lang="en-US" altLang="zh-CN" dirty="0" smtClean="0">
                <a:solidFill>
                  <a:srgbClr val="FF0000"/>
                </a:solidFill>
                <a:latin typeface="微软雅黑" pitchFamily="34" charset="-122"/>
                <a:ea typeface="微软雅黑" pitchFamily="34" charset="-122"/>
              </a:rPr>
              <a:t>19</a:t>
            </a:r>
            <a:r>
              <a:rPr lang="zh-CN" altLang="en-US" dirty="0" smtClean="0">
                <a:solidFill>
                  <a:srgbClr val="FF0000"/>
                </a:solidFill>
                <a:latin typeface="微软雅黑" pitchFamily="34" charset="-122"/>
                <a:ea typeface="微软雅黑" pitchFamily="34" charset="-122"/>
              </a:rPr>
              <a:t>日之前，</a:t>
            </a:r>
            <a:r>
              <a:rPr lang="zh-CN" altLang="en-US" dirty="0">
                <a:solidFill>
                  <a:srgbClr val="FF0000"/>
                </a:solidFill>
                <a:latin typeface="微软雅黑" pitchFamily="34" charset="-122"/>
                <a:ea typeface="微软雅黑" pitchFamily="34" charset="-122"/>
              </a:rPr>
              <a:t>学院意见签字日期为</a:t>
            </a:r>
            <a:r>
              <a:rPr lang="en-US" altLang="zh-CN" dirty="0">
                <a:solidFill>
                  <a:srgbClr val="FF0000"/>
                </a:solidFill>
                <a:latin typeface="微软雅黑" pitchFamily="34" charset="-122"/>
                <a:ea typeface="微软雅黑" pitchFamily="34" charset="-122"/>
              </a:rPr>
              <a:t>9</a:t>
            </a:r>
            <a:r>
              <a:rPr lang="zh-CN" altLang="en-US" dirty="0">
                <a:solidFill>
                  <a:srgbClr val="FF0000"/>
                </a:solidFill>
                <a:latin typeface="微软雅黑" pitchFamily="34" charset="-122"/>
                <a:ea typeface="微软雅黑" pitchFamily="34" charset="-122"/>
              </a:rPr>
              <a:t>月</a:t>
            </a:r>
            <a:r>
              <a:rPr lang="en-US" altLang="zh-CN" dirty="0">
                <a:solidFill>
                  <a:srgbClr val="FF0000"/>
                </a:solidFill>
                <a:latin typeface="微软雅黑" pitchFamily="34" charset="-122"/>
                <a:ea typeface="微软雅黑" pitchFamily="34" charset="-122"/>
              </a:rPr>
              <a:t>27</a:t>
            </a:r>
            <a:r>
              <a:rPr lang="zh-CN" altLang="en-US" dirty="0">
                <a:solidFill>
                  <a:srgbClr val="FF0000"/>
                </a:solidFill>
                <a:latin typeface="微软雅黑" pitchFamily="34" charset="-122"/>
                <a:ea typeface="微软雅黑" pitchFamily="34" charset="-122"/>
              </a:rPr>
              <a:t>日</a:t>
            </a:r>
            <a:r>
              <a:rPr lang="zh-CN" altLang="en-US" dirty="0" smtClean="0">
                <a:solidFill>
                  <a:srgbClr val="FF0000"/>
                </a:solidFill>
                <a:latin typeface="微软雅黑" pitchFamily="34" charset="-122"/>
                <a:ea typeface="微软雅黑" pitchFamily="34" charset="-122"/>
              </a:rPr>
              <a:t>之前。</a:t>
            </a:r>
            <a:endParaRPr lang="zh-CN" altLang="en-US"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741266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0095" y="4918822"/>
            <a:ext cx="2924986" cy="2924986"/>
          </a:xfrm>
          <a:prstGeom prst="rect">
            <a:avLst/>
          </a:prstGeom>
        </p:spPr>
      </p:pic>
      <p:grpSp>
        <p:nvGrpSpPr>
          <p:cNvPr id="57" name="组合 56"/>
          <p:cNvGrpSpPr/>
          <p:nvPr/>
        </p:nvGrpSpPr>
        <p:grpSpPr>
          <a:xfrm>
            <a:off x="503983" y="384790"/>
            <a:ext cx="6523834" cy="740411"/>
            <a:chOff x="503983" y="384790"/>
            <a:chExt cx="5492459" cy="611273"/>
          </a:xfrm>
        </p:grpSpPr>
        <p:grpSp>
          <p:nvGrpSpPr>
            <p:cNvPr id="58" name="组合 57"/>
            <p:cNvGrpSpPr/>
            <p:nvPr/>
          </p:nvGrpSpPr>
          <p:grpSpPr>
            <a:xfrm>
              <a:off x="503983" y="384790"/>
              <a:ext cx="618453" cy="611273"/>
              <a:chOff x="347547" y="269364"/>
              <a:chExt cx="618453" cy="611273"/>
            </a:xfrm>
          </p:grpSpPr>
          <p:sp>
            <p:nvSpPr>
              <p:cNvPr id="63" name="圆角矩形 62"/>
              <p:cNvSpPr/>
              <p:nvPr/>
            </p:nvSpPr>
            <p:spPr>
              <a:xfrm rot="2700000">
                <a:off x="351137" y="265774"/>
                <a:ext cx="611273" cy="618453"/>
              </a:xfrm>
              <a:prstGeom prst="roundRect">
                <a:avLst/>
              </a:prstGeom>
              <a:solidFill>
                <a:schemeClr val="bg1"/>
              </a:solidFill>
              <a:ln w="349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13"/>
              <p:cNvSpPr txBox="1"/>
              <p:nvPr/>
            </p:nvSpPr>
            <p:spPr>
              <a:xfrm>
                <a:off x="358490" y="371868"/>
                <a:ext cx="596567" cy="304545"/>
              </a:xfrm>
              <a:prstGeom prst="rect">
                <a:avLst/>
              </a:prstGeom>
              <a:noFill/>
            </p:spPr>
            <p:txBody>
              <a:bodyPr wrap="square" lIns="0" tIns="0" rIns="0" bIns="0" rtlCol="0" anchor="t" anchorCtr="0">
                <a:spAutoFit/>
              </a:bodyPr>
              <a:lstStyle/>
              <a:p>
                <a:pPr algn="ctr" defTabSz="1216817">
                  <a:lnSpc>
                    <a:spcPct val="120000"/>
                  </a:lnSpc>
                  <a:spcBef>
                    <a:spcPct val="20000"/>
                  </a:spcBef>
                  <a:defRPr/>
                </a:pPr>
                <a:r>
                  <a:rPr lang="en-US" altLang="zh-CN" sz="2200" dirty="0" smtClean="0">
                    <a:solidFill>
                      <a:srgbClr val="2B4D8A"/>
                    </a:solidFill>
                    <a:latin typeface="Arial" panose="020B0604020202020204" pitchFamily="34" charset="0"/>
                    <a:ea typeface="微软雅黑" panose="020B0503020204020204" pitchFamily="34" charset="-122"/>
                    <a:sym typeface="Arial" panose="020B0604020202020204" pitchFamily="34" charset="0"/>
                  </a:rPr>
                  <a:t>03</a:t>
                </a:r>
                <a:endParaRPr lang="en-US" sz="2200" dirty="0">
                  <a:solidFill>
                    <a:srgbClr val="2B4D8A"/>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9" name="组合 58"/>
            <p:cNvGrpSpPr/>
            <p:nvPr/>
          </p:nvGrpSpPr>
          <p:grpSpPr>
            <a:xfrm>
              <a:off x="1261924" y="409859"/>
              <a:ext cx="759139" cy="561135"/>
              <a:chOff x="1189280" y="235278"/>
              <a:chExt cx="1235408" cy="913181"/>
            </a:xfrm>
          </p:grpSpPr>
          <p:sp>
            <p:nvSpPr>
              <p:cNvPr id="61" name="Diamond 9"/>
              <p:cNvSpPr/>
              <p:nvPr/>
            </p:nvSpPr>
            <p:spPr>
              <a:xfrm>
                <a:off x="1189280" y="235278"/>
                <a:ext cx="913181" cy="913181"/>
              </a:xfrm>
              <a:prstGeom prst="diamond">
                <a:avLst/>
              </a:prstGeom>
              <a:solidFill>
                <a:srgbClr val="2B4D8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Diamond 10"/>
              <p:cNvSpPr/>
              <p:nvPr/>
            </p:nvSpPr>
            <p:spPr>
              <a:xfrm>
                <a:off x="1815303" y="387176"/>
                <a:ext cx="609385" cy="609385"/>
              </a:xfrm>
              <a:prstGeom prst="diamond">
                <a:avLst/>
              </a:prstGeom>
              <a:solidFill>
                <a:srgbClr val="2B4D8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0" name="Title 1"/>
            <p:cNvSpPr txBox="1">
              <a:spLocks/>
            </p:cNvSpPr>
            <p:nvPr/>
          </p:nvSpPr>
          <p:spPr>
            <a:xfrm>
              <a:off x="2009900" y="429381"/>
              <a:ext cx="3986542" cy="522090"/>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defTabSz="1216817">
                <a:lnSpc>
                  <a:spcPct val="120000"/>
                </a:lnSpc>
                <a:spcBef>
                  <a:spcPct val="20000"/>
                </a:spcBef>
                <a:defRPr/>
              </a:pPr>
              <a:r>
                <a:rPr lang="zh-CN" altLang="en-US" sz="2400" dirty="0" smtClean="0">
                  <a:solidFill>
                    <a:srgbClr val="2B4D8A"/>
                  </a:solidFill>
                  <a:latin typeface="Arial" panose="020B0604020202020204" pitchFamily="34" charset="0"/>
                  <a:ea typeface="微软雅黑" panose="020B0503020204020204" pitchFamily="34" charset="-122"/>
                  <a:sym typeface="Arial" panose="020B0604020202020204" pitchFamily="34" charset="0"/>
                </a:rPr>
                <a:t>国家奖学金评审工作注意事项</a:t>
              </a:r>
              <a:endParaRPr lang="en-US" altLang="zh-CN" sz="2400" dirty="0">
                <a:solidFill>
                  <a:srgbClr val="2B4D8A"/>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 name="矩形 4"/>
          <p:cNvSpPr/>
          <p:nvPr/>
        </p:nvSpPr>
        <p:spPr>
          <a:xfrm>
            <a:off x="1261924" y="1337813"/>
            <a:ext cx="10285642" cy="3785652"/>
          </a:xfrm>
          <a:prstGeom prst="rect">
            <a:avLst/>
          </a:prstGeom>
        </p:spPr>
        <p:txBody>
          <a:bodyPr wrap="square">
            <a:spAutoFit/>
          </a:bodyPr>
          <a:lstStyle/>
          <a:p>
            <a:pPr>
              <a:lnSpc>
                <a:spcPct val="20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、关于报送初审</a:t>
            </a:r>
            <a:r>
              <a:rPr lang="zh-CN" altLang="en-US" dirty="0">
                <a:latin typeface="微软雅黑" pitchFamily="34" charset="-122"/>
                <a:ea typeface="微软雅黑" pitchFamily="34" charset="-122"/>
              </a:rPr>
              <a:t>名单</a:t>
            </a:r>
            <a:r>
              <a:rPr lang="zh-CN" altLang="en-US" dirty="0" smtClean="0">
                <a:latin typeface="微软雅黑" pitchFamily="34" charset="-122"/>
                <a:ea typeface="微软雅黑" pitchFamily="34" charset="-122"/>
              </a:rPr>
              <a:t>表</a:t>
            </a:r>
            <a:endParaRPr lang="en-US" altLang="zh-CN" dirty="0" smtClean="0">
              <a:latin typeface="微软雅黑" pitchFamily="34" charset="-122"/>
              <a:ea typeface="微软雅黑" pitchFamily="34" charset="-122"/>
            </a:endParaRPr>
          </a:p>
          <a:p>
            <a:pPr>
              <a:lnSpc>
                <a:spcPct val="200000"/>
              </a:lnSpc>
            </a:pPr>
            <a:r>
              <a:rPr lang="zh-CN" altLang="en-US" dirty="0" smtClean="0">
                <a:latin typeface="微软雅黑" pitchFamily="34" charset="-122"/>
                <a:ea typeface="微软雅黑" pitchFamily="34" charset="-122"/>
              </a:rPr>
              <a:t>分为打印版和电子版。确保数据</a:t>
            </a:r>
            <a:r>
              <a:rPr lang="zh-CN" altLang="en-US" dirty="0">
                <a:latin typeface="微软雅黑" pitchFamily="34" charset="-122"/>
                <a:ea typeface="微软雅黑" pitchFamily="34" charset="-122"/>
              </a:rPr>
              <a:t>准确无误，</a:t>
            </a:r>
            <a:r>
              <a:rPr lang="zh-CN" altLang="en-US" dirty="0" smtClean="0">
                <a:latin typeface="微软雅黑" pitchFamily="34" charset="-122"/>
                <a:ea typeface="微软雅黑" pitchFamily="34" charset="-122"/>
              </a:rPr>
              <a:t>注意身份证号格式（避免后四位</a:t>
            </a:r>
            <a:r>
              <a:rPr lang="en-US" altLang="zh-CN" dirty="0" smtClean="0">
                <a:latin typeface="微软雅黑" pitchFamily="34" charset="-122"/>
                <a:ea typeface="微软雅黑" pitchFamily="34" charset="-122"/>
              </a:rPr>
              <a:t>0000</a:t>
            </a:r>
            <a:r>
              <a:rPr lang="zh-CN" altLang="en-US" dirty="0" smtClean="0">
                <a:latin typeface="微软雅黑" pitchFamily="34" charset="-122"/>
                <a:ea typeface="微软雅黑" pitchFamily="34" charset="-122"/>
              </a:rPr>
              <a:t>的情况），电子版附加的部分在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国家奖学金申请审批表</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上均有填写，需确保数据一致。</a:t>
            </a:r>
            <a:endParaRPr lang="en-US" altLang="zh-CN" dirty="0" smtClean="0">
              <a:latin typeface="微软雅黑" pitchFamily="34" charset="-122"/>
              <a:ea typeface="微软雅黑" pitchFamily="34" charset="-122"/>
            </a:endParaRPr>
          </a:p>
          <a:p>
            <a:pPr>
              <a:lnSpc>
                <a:spcPct val="200000"/>
              </a:lnSpc>
            </a:pPr>
            <a:endParaRPr lang="en-US" altLang="zh-CN" dirty="0">
              <a:latin typeface="微软雅黑" pitchFamily="34" charset="-122"/>
              <a:ea typeface="微软雅黑" pitchFamily="34" charset="-122"/>
            </a:endParaRPr>
          </a:p>
          <a:p>
            <a:pPr>
              <a:lnSpc>
                <a:spcPct val="200000"/>
              </a:lnSpc>
            </a:pPr>
            <a:r>
              <a:rPr lang="zh-CN" altLang="en-US" sz="2400" dirty="0" smtClean="0">
                <a:solidFill>
                  <a:srgbClr val="FF0000"/>
                </a:solidFill>
                <a:latin typeface="微软雅黑" pitchFamily="34" charset="-122"/>
                <a:ea typeface="微软雅黑" pitchFamily="34" charset="-122"/>
              </a:rPr>
              <a:t>请各位老师和国奖</a:t>
            </a:r>
            <a:r>
              <a:rPr lang="zh-CN" altLang="en-US" sz="2400" dirty="0">
                <a:solidFill>
                  <a:srgbClr val="FF0000"/>
                </a:solidFill>
                <a:latin typeface="微软雅黑" pitchFamily="34" charset="-122"/>
                <a:ea typeface="微软雅黑" pitchFamily="34" charset="-122"/>
              </a:rPr>
              <a:t>推荐</a:t>
            </a:r>
            <a:r>
              <a:rPr lang="zh-CN" altLang="en-US" sz="2400" dirty="0" smtClean="0">
                <a:solidFill>
                  <a:srgbClr val="FF0000"/>
                </a:solidFill>
                <a:latin typeface="微软雅黑" pitchFamily="34" charset="-122"/>
                <a:ea typeface="微软雅黑" pitchFamily="34" charset="-122"/>
              </a:rPr>
              <a:t>学生务必重视</a:t>
            </a:r>
            <a:r>
              <a:rPr lang="en-US" altLang="zh-CN" sz="2400" dirty="0" smtClean="0">
                <a:solidFill>
                  <a:srgbClr val="FF0000"/>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国家奖学金申请审批表</a:t>
            </a:r>
            <a:r>
              <a:rPr lang="en-US" altLang="zh-CN" sz="2400" dirty="0" smtClean="0">
                <a:solidFill>
                  <a:srgbClr val="FF0000"/>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和</a:t>
            </a:r>
            <a:r>
              <a:rPr lang="zh-CN" altLang="en-US" sz="2400" dirty="0">
                <a:solidFill>
                  <a:srgbClr val="FF0000"/>
                </a:solidFill>
                <a:latin typeface="微软雅黑" pitchFamily="34" charset="-122"/>
                <a:ea typeface="微软雅黑" pitchFamily="34" charset="-122"/>
              </a:rPr>
              <a:t>初审</a:t>
            </a:r>
            <a:r>
              <a:rPr lang="zh-CN" altLang="en-US" sz="2400" dirty="0" smtClean="0">
                <a:solidFill>
                  <a:srgbClr val="FF0000"/>
                </a:solidFill>
                <a:latin typeface="微软雅黑" pitchFamily="34" charset="-122"/>
                <a:ea typeface="微软雅黑" pitchFamily="34" charset="-122"/>
              </a:rPr>
              <a:t>名单填报工作，填写失误会影响到本次国奖名额分配。</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160573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3350</TotalTime>
  <Words>849</Words>
  <Application>Microsoft Office PowerPoint</Application>
  <PresentationFormat>自定义</PresentationFormat>
  <Paragraphs>49</Paragraphs>
  <Slides>7</Slides>
  <Notes>4</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Jocelyn Lea</dc:creator>
  <cp:lastModifiedBy>lenovo</cp:lastModifiedBy>
  <cp:revision>215</cp:revision>
  <dcterms:created xsi:type="dcterms:W3CDTF">2017-01-05T03:46:04Z</dcterms:created>
  <dcterms:modified xsi:type="dcterms:W3CDTF">2018-09-13T08:35:07Z</dcterms:modified>
</cp:coreProperties>
</file>