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8" r:id="rId4"/>
    <p:sldId id="269" r:id="rId5"/>
    <p:sldId id="260" r:id="rId6"/>
    <p:sldId id="261" r:id="rId7"/>
    <p:sldId id="262" r:id="rId8"/>
    <p:sldId id="283" r:id="rId9"/>
    <p:sldId id="264" r:id="rId10"/>
    <p:sldId id="267" r:id="rId11"/>
    <p:sldId id="270" r:id="rId12"/>
    <p:sldId id="272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0" autoAdjust="0"/>
  </p:normalViewPr>
  <p:slideViewPr>
    <p:cSldViewPr>
      <p:cViewPr varScale="1">
        <p:scale>
          <a:sx n="99" d="100"/>
          <a:sy n="99" d="100"/>
        </p:scale>
        <p:origin x="18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A6F4-2E74-4D19-AF17-634AE5567183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1F1B-B751-40B7-B562-5654D3484D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1F1B-B751-40B7-B562-5654D3484D4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36849-91DC-46EE-89E4-3E60E808CCB8}" type="slidenum">
              <a:rPr lang="en-US" altLang="zh-CN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820CF-B880-4189-942D-D702A7CBA730}" type="datetimeFigureOut">
              <a:rPr lang="zh-CN" altLang="en-US" smtClean="0"/>
              <a:pPr/>
              <a:t>2019-7-1</a:t>
            </a:fld>
            <a:endParaRPr lang="zh-CN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en-US"/>
          </a:p>
        </p:txBody>
      </p:sp>
      <p:sp>
        <p:nvSpPr>
          <p:cNvPr id="665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数据库技术与应用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2DFFEB-FC49-4E18-B8B4-4C3090E53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JDBC</a:t>
            </a:r>
            <a:r>
              <a:rPr lang="zh-CN" altLang="en-US" b="1" dirty="0"/>
              <a:t>的配置及执行</a:t>
            </a:r>
            <a:r>
              <a:rPr lang="en-US" altLang="zh-CN" b="1" dirty="0"/>
              <a:t>SQL</a:t>
            </a:r>
            <a:r>
              <a:rPr lang="zh-CN" altLang="en-US" b="1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19606"/>
          </a:xfrm>
        </p:spPr>
        <p:txBody>
          <a:bodyPr/>
          <a:lstStyle/>
          <a:p>
            <a:r>
              <a:rPr lang="zh-CN" altLang="en-US" dirty="0"/>
              <a:t>数据库</a:t>
            </a:r>
            <a:r>
              <a:rPr lang="en-US" altLang="zh-CN" dirty="0"/>
              <a:t>URLs</a:t>
            </a:r>
          </a:p>
          <a:p>
            <a:r>
              <a:rPr lang="zh-CN" altLang="en-US" dirty="0"/>
              <a:t>驱动程序</a:t>
            </a:r>
            <a:endParaRPr lang="en-US" altLang="zh-CN" dirty="0"/>
          </a:p>
          <a:p>
            <a:r>
              <a:rPr lang="zh-CN" altLang="en-US" dirty="0"/>
              <a:t>注册驱动器类</a:t>
            </a:r>
            <a:endParaRPr lang="en-US" altLang="zh-CN" dirty="0"/>
          </a:p>
          <a:p>
            <a:r>
              <a:rPr lang="zh-CN" altLang="en-US" dirty="0"/>
              <a:t>连接数据库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SQL 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元数据</a:t>
            </a:r>
            <a:endParaRPr lang="en-US" altLang="zh-CN" dirty="0"/>
          </a:p>
          <a:p>
            <a:r>
              <a:rPr lang="zh-CN" altLang="en-US" dirty="0"/>
              <a:t>事务</a:t>
            </a:r>
            <a:endParaRPr lang="en-US" altLang="zh-CN" dirty="0"/>
          </a:p>
          <a:p>
            <a:pPr lvl="1"/>
            <a:r>
              <a:rPr lang="en-US" altLang="zh-CN" dirty="0" err="1"/>
              <a:t>conn.setAutoCommit</a:t>
            </a:r>
            <a:r>
              <a:rPr lang="en-US" altLang="zh-CN" dirty="0"/>
              <a:t>(false);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4704"/>
            <a:ext cx="7561262" cy="7921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java.sql </a:t>
            </a:r>
            <a:r>
              <a:rPr lang="zh-CN" altLang="en-US" dirty="0">
                <a:latin typeface="Times New Roman" pitchFamily="18" charset="0"/>
              </a:rPr>
              <a:t>包</a:t>
            </a: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353550" name="Group 270"/>
          <p:cNvGraphicFramePr>
            <a:graphicFrameLocks noGrp="1"/>
          </p:cNvGraphicFramePr>
          <p:nvPr>
            <p:ph idx="1"/>
          </p:nvPr>
        </p:nvGraphicFramePr>
        <p:xfrm>
          <a:off x="467544" y="2204864"/>
          <a:ext cx="8281987" cy="3121025"/>
        </p:xfrm>
        <a:graphic>
          <a:graphicData uri="http://schemas.openxmlformats.org/drawingml/2006/table">
            <a:tbl>
              <a:tblPr/>
              <a:tblGrid>
                <a:gridCol w="27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接口名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说明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Connection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此接口表示与数据的连接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此接口用于执行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SQL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语句并将数据检索到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ResultSet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ResultSet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此接口表示了查询出来的数据库数据结果集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PreparedStatement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此接口用于执行预编译的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SQL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语句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  <a:cs typeface="Times New Roman" pitchFamily="18" charset="0"/>
                        </a:rPr>
                        <a:t>DriverManager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此类用于加载和卸载各种驱动程序并建立与数据库的连接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712"/>
            <a:ext cx="8064127" cy="765175"/>
          </a:xfrm>
          <a:noFill/>
        </p:spPr>
        <p:txBody>
          <a:bodyPr anchor="ctr"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JDBC</a:t>
            </a:r>
            <a:r>
              <a:rPr lang="zh-CN" altLang="en-US" dirty="0">
                <a:latin typeface="Times New Roman" pitchFamily="18" charset="0"/>
              </a:rPr>
              <a:t>程序</a:t>
            </a:r>
            <a:r>
              <a:rPr lang="zh-CN" dirty="0">
                <a:latin typeface="Times New Roman" pitchFamily="18" charset="0"/>
              </a:rPr>
              <a:t>访问数据库的步骤</a:t>
            </a:r>
            <a:r>
              <a:rPr lang="zh-CN" altLang="en-US" dirty="0">
                <a:latin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9552" y="1772816"/>
            <a:ext cx="8209211" cy="4246860"/>
            <a:chOff x="295" y="935"/>
            <a:chExt cx="5552" cy="3174"/>
          </a:xfrm>
        </p:grpSpPr>
        <p:sp>
          <p:nvSpPr>
            <p:cNvPr id="357380" name="Rectangle 4"/>
            <p:cNvSpPr>
              <a:spLocks noChangeArrowheads="1"/>
            </p:cNvSpPr>
            <p:nvPr/>
          </p:nvSpPr>
          <p:spPr bwMode="auto">
            <a:xfrm>
              <a:off x="295" y="935"/>
              <a:ext cx="1860" cy="317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ea typeface="黑体" pitchFamily="2" charset="-122"/>
                </a:rPr>
                <a:t>开 始</a:t>
              </a:r>
            </a:p>
          </p:txBody>
        </p:sp>
        <p:sp>
          <p:nvSpPr>
            <p:cNvPr id="13318" name="Line 5"/>
            <p:cNvSpPr>
              <a:spLocks noChangeShapeType="1"/>
            </p:cNvSpPr>
            <p:nvPr/>
          </p:nvSpPr>
          <p:spPr bwMode="auto">
            <a:xfrm>
              <a:off x="1203" y="1252"/>
              <a:ext cx="0" cy="22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382" name="Rectangle 6"/>
            <p:cNvSpPr>
              <a:spLocks noChangeArrowheads="1"/>
            </p:cNvSpPr>
            <p:nvPr/>
          </p:nvSpPr>
          <p:spPr bwMode="auto">
            <a:xfrm>
              <a:off x="295" y="1479"/>
              <a:ext cx="1860" cy="36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>
                  <a:ea typeface="黑体" pitchFamily="2" charset="-122"/>
                </a:rPr>
                <a:t>导</a:t>
              </a:r>
              <a:r>
                <a:rPr lang="zh-CN" altLang="en-US" b="1">
                  <a:ea typeface="黑体" pitchFamily="2" charset="-122"/>
                </a:rPr>
                <a:t>入 </a:t>
              </a:r>
              <a:r>
                <a:rPr lang="en-US" b="1">
                  <a:ea typeface="黑体" pitchFamily="2" charset="-122"/>
                </a:rPr>
                <a:t>java.sql</a:t>
              </a:r>
              <a:r>
                <a:rPr lang="en-US" altLang="zh-CN" b="1">
                  <a:ea typeface="黑体" pitchFamily="2" charset="-122"/>
                </a:rPr>
                <a:t> </a:t>
              </a:r>
              <a:r>
                <a:rPr lang="zh-CN" altLang="en-US">
                  <a:ea typeface="黑体" pitchFamily="2" charset="-122"/>
                </a:rPr>
                <a:t>包 </a:t>
              </a: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>
              <a:off x="1203" y="1842"/>
              <a:ext cx="0" cy="22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384" name="Rectangle 8"/>
            <p:cNvSpPr>
              <a:spLocks noChangeArrowheads="1"/>
            </p:cNvSpPr>
            <p:nvPr/>
          </p:nvSpPr>
          <p:spPr bwMode="auto">
            <a:xfrm>
              <a:off x="295" y="2069"/>
              <a:ext cx="1860" cy="36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>
                  <a:ea typeface="黑体" pitchFamily="2" charset="-122"/>
                </a:rPr>
                <a:t>加载并注册驱动程序</a:t>
              </a:r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>
              <a:off x="1203" y="2432"/>
              <a:ext cx="0" cy="18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386" name="Rectangle 10"/>
            <p:cNvSpPr>
              <a:spLocks noChangeArrowheads="1"/>
            </p:cNvSpPr>
            <p:nvPr/>
          </p:nvSpPr>
          <p:spPr bwMode="auto">
            <a:xfrm>
              <a:off x="295" y="2613"/>
              <a:ext cx="1905" cy="36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600" dirty="0">
                  <a:ea typeface="黑体" pitchFamily="2" charset="-122"/>
                </a:rPr>
                <a:t>创建一个 </a:t>
              </a:r>
              <a:r>
                <a:rPr lang="en-US" sz="1600" b="1" dirty="0">
                  <a:ea typeface="黑体" pitchFamily="2" charset="-122"/>
                </a:rPr>
                <a:t>Connection </a:t>
              </a:r>
              <a:r>
                <a:rPr lang="zh-CN" altLang="en-US" sz="1600" dirty="0">
                  <a:ea typeface="黑体" pitchFamily="2" charset="-122"/>
                </a:rPr>
                <a:t>对象</a:t>
              </a:r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2200" y="2794"/>
              <a:ext cx="27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388" name="Rectangle 12"/>
            <p:cNvSpPr>
              <a:spLocks noChangeArrowheads="1"/>
            </p:cNvSpPr>
            <p:nvPr/>
          </p:nvSpPr>
          <p:spPr bwMode="auto">
            <a:xfrm>
              <a:off x="2473" y="2614"/>
              <a:ext cx="1860" cy="36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600" dirty="0">
                  <a:ea typeface="黑体" pitchFamily="2" charset="-122"/>
                </a:rPr>
                <a:t>创建一个</a:t>
              </a:r>
              <a:r>
                <a:rPr lang="zh-CN" altLang="en-US" sz="1600" b="1" dirty="0">
                  <a:ea typeface="黑体" pitchFamily="2" charset="-122"/>
                </a:rPr>
                <a:t> </a:t>
              </a:r>
              <a:r>
                <a:rPr lang="en-US" altLang="zh-CN" sz="1600" b="1" dirty="0">
                  <a:ea typeface="黑体" pitchFamily="2" charset="-122"/>
                </a:rPr>
                <a:t>S</a:t>
              </a:r>
              <a:r>
                <a:rPr lang="en-US" sz="1600" b="1" dirty="0">
                  <a:ea typeface="黑体" pitchFamily="2" charset="-122"/>
                </a:rPr>
                <a:t>tatement </a:t>
              </a:r>
              <a:r>
                <a:rPr lang="zh-CN" altLang="en-US" sz="1600" dirty="0">
                  <a:ea typeface="黑体" pitchFamily="2" charset="-122"/>
                </a:rPr>
                <a:t>对象</a:t>
              </a:r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4876" y="2933"/>
              <a:ext cx="0" cy="26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390" name="Rectangle 14"/>
            <p:cNvSpPr>
              <a:spLocks noChangeArrowheads="1"/>
            </p:cNvSpPr>
            <p:nvPr/>
          </p:nvSpPr>
          <p:spPr bwMode="auto">
            <a:xfrm>
              <a:off x="4558" y="2613"/>
              <a:ext cx="1020" cy="363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>
                  <a:ea typeface="黑体" pitchFamily="2" charset="-122"/>
                </a:rPr>
                <a:t>执行语句</a:t>
              </a:r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4332" y="2794"/>
              <a:ext cx="22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392" name="Rectangle 16"/>
            <p:cNvSpPr>
              <a:spLocks noChangeArrowheads="1"/>
            </p:cNvSpPr>
            <p:nvPr/>
          </p:nvSpPr>
          <p:spPr bwMode="auto">
            <a:xfrm>
              <a:off x="2876" y="3195"/>
              <a:ext cx="1398" cy="37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600" dirty="0">
                  <a:ea typeface="黑体" pitchFamily="2" charset="-122"/>
                </a:rPr>
                <a:t>关闭</a:t>
              </a:r>
              <a:r>
                <a:rPr lang="en-US" sz="1600" b="1" dirty="0" err="1">
                  <a:ea typeface="黑体" pitchFamily="2" charset="-122"/>
                </a:rPr>
                <a:t>ResultSet</a:t>
              </a:r>
              <a:r>
                <a:rPr lang="en-US" altLang="zh-CN" sz="1600" b="1" dirty="0">
                  <a:ea typeface="黑体" pitchFamily="2" charset="-122"/>
                </a:rPr>
                <a:t> </a:t>
              </a:r>
              <a:r>
                <a:rPr lang="zh-CN" altLang="en-US" sz="1600" dirty="0">
                  <a:ea typeface="黑体" pitchFamily="2" charset="-122"/>
                </a:rPr>
                <a:t>对象</a:t>
              </a: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>
              <a:off x="2681" y="3357"/>
              <a:ext cx="22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394" name="Rectangle 18"/>
            <p:cNvSpPr>
              <a:spLocks noChangeArrowheads="1"/>
            </p:cNvSpPr>
            <p:nvPr/>
          </p:nvSpPr>
          <p:spPr bwMode="auto">
            <a:xfrm>
              <a:off x="1220" y="3195"/>
              <a:ext cx="1461" cy="377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600" dirty="0">
                  <a:ea typeface="黑体" pitchFamily="2" charset="-122"/>
                </a:rPr>
                <a:t>关闭</a:t>
              </a:r>
              <a:r>
                <a:rPr lang="en-US" sz="1600" b="1" dirty="0">
                  <a:ea typeface="黑体" pitchFamily="2" charset="-122"/>
                </a:rPr>
                <a:t>Statement</a:t>
              </a:r>
              <a:r>
                <a:rPr lang="zh-CN" altLang="en-US" sz="1600" dirty="0">
                  <a:ea typeface="黑体" pitchFamily="2" charset="-122"/>
                </a:rPr>
                <a:t>对象</a:t>
              </a:r>
              <a:endParaRPr lang="en-US" sz="1600" dirty="0">
                <a:ea typeface="黑体" pitchFamily="2" charset="-122"/>
              </a:endParaRPr>
            </a:p>
          </p:txBody>
        </p:sp>
        <p:sp>
          <p:nvSpPr>
            <p:cNvPr id="357395" name="Rectangle 19"/>
            <p:cNvSpPr>
              <a:spLocks noChangeArrowheads="1"/>
            </p:cNvSpPr>
            <p:nvPr/>
          </p:nvSpPr>
          <p:spPr bwMode="auto">
            <a:xfrm>
              <a:off x="295" y="3202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>
                  <a:ea typeface="黑体" pitchFamily="2" charset="-122"/>
                </a:rPr>
                <a:t>关闭连接</a:t>
              </a:r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1020" y="3384"/>
              <a:ext cx="182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>
              <a:off x="794" y="3565"/>
              <a:ext cx="0" cy="22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398" name="Rectangle 22"/>
            <p:cNvSpPr>
              <a:spLocks noChangeArrowheads="1"/>
            </p:cNvSpPr>
            <p:nvPr/>
          </p:nvSpPr>
          <p:spPr bwMode="auto">
            <a:xfrm>
              <a:off x="295" y="3792"/>
              <a:ext cx="952" cy="317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ea typeface="黑体" pitchFamily="2" charset="-122"/>
                </a:rPr>
                <a:t>结 束</a:t>
              </a:r>
            </a:p>
          </p:txBody>
        </p:sp>
        <p:sp>
          <p:nvSpPr>
            <p:cNvPr id="357402" name="Rectangle 26"/>
            <p:cNvSpPr>
              <a:spLocks noChangeArrowheads="1"/>
            </p:cNvSpPr>
            <p:nvPr/>
          </p:nvSpPr>
          <p:spPr bwMode="auto">
            <a:xfrm>
              <a:off x="4483" y="3195"/>
              <a:ext cx="1364" cy="323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600" dirty="0">
                  <a:ea typeface="黑体" pitchFamily="2" charset="-122"/>
                </a:rPr>
                <a:t>使用</a:t>
              </a:r>
              <a:r>
                <a:rPr lang="en-US" sz="1600" b="1" dirty="0" err="1">
                  <a:ea typeface="黑体" pitchFamily="2" charset="-122"/>
                </a:rPr>
                <a:t>ResultSet</a:t>
              </a:r>
              <a:r>
                <a:rPr lang="zh-CN" altLang="en-US" sz="1600" dirty="0">
                  <a:ea typeface="黑体" pitchFamily="2" charset="-122"/>
                </a:rPr>
                <a:t>对象</a:t>
              </a:r>
            </a:p>
          </p:txBody>
        </p:sp>
        <p:sp>
          <p:nvSpPr>
            <p:cNvPr id="13337" name="Line 27"/>
            <p:cNvSpPr>
              <a:spLocks noChangeShapeType="1"/>
            </p:cNvSpPr>
            <p:nvPr/>
          </p:nvSpPr>
          <p:spPr bwMode="auto">
            <a:xfrm>
              <a:off x="4240" y="3357"/>
              <a:ext cx="22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4704"/>
            <a:ext cx="8424862" cy="7921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JDBC</a:t>
            </a:r>
            <a:r>
              <a:rPr lang="zh-CN" altLang="en-US" dirty="0">
                <a:latin typeface="Times New Roman" pitchFamily="18" charset="0"/>
              </a:rPr>
              <a:t>查询数据实现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5288" y="1844676"/>
            <a:ext cx="8280400" cy="4248150"/>
            <a:chOff x="249" y="1162"/>
            <a:chExt cx="5216" cy="2676"/>
          </a:xfrm>
        </p:grpSpPr>
        <p:sp>
          <p:nvSpPr>
            <p:cNvPr id="378884" name="Rectangle 4"/>
            <p:cNvSpPr>
              <a:spLocks noChangeArrowheads="1"/>
            </p:cNvSpPr>
            <p:nvPr/>
          </p:nvSpPr>
          <p:spPr bwMode="auto">
            <a:xfrm>
              <a:off x="475" y="1842"/>
              <a:ext cx="1452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b="1" dirty="0">
                  <a:ea typeface="黑体" pitchFamily="2" charset="-122"/>
                </a:rPr>
                <a:t>SQL </a:t>
              </a:r>
              <a:r>
                <a:rPr lang="zh-CN" altLang="en-US" b="1" dirty="0">
                  <a:ea typeface="黑体" pitchFamily="2" charset="-122"/>
                </a:rPr>
                <a:t>查询字符串 </a:t>
              </a:r>
              <a:endParaRPr lang="en-US" b="1" dirty="0">
                <a:ea typeface="黑体" pitchFamily="2" charset="-122"/>
              </a:endParaRPr>
            </a:p>
          </p:txBody>
        </p:sp>
        <p:sp>
          <p:nvSpPr>
            <p:cNvPr id="378885" name="Rectangle 5"/>
            <p:cNvSpPr>
              <a:spLocks noChangeArrowheads="1"/>
            </p:cNvSpPr>
            <p:nvPr/>
          </p:nvSpPr>
          <p:spPr bwMode="auto">
            <a:xfrm>
              <a:off x="2109" y="1842"/>
              <a:ext cx="1859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b="1" dirty="0" err="1">
                  <a:ea typeface="黑体" pitchFamily="2" charset="-122"/>
                </a:rPr>
                <a:t>executeQuery</a:t>
              </a:r>
              <a:r>
                <a:rPr lang="en-US" b="1" dirty="0">
                  <a:ea typeface="黑体" pitchFamily="2" charset="-122"/>
                </a:rPr>
                <a:t>() </a:t>
              </a:r>
              <a:r>
                <a:rPr lang="zh-CN" altLang="en-US" b="1" dirty="0">
                  <a:ea typeface="黑体" pitchFamily="2" charset="-122"/>
                </a:rPr>
                <a:t>方法 </a:t>
              </a:r>
              <a:endParaRPr lang="en-US" b="1" dirty="0">
                <a:ea typeface="黑体" pitchFamily="2" charset="-122"/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2986" y="1434"/>
              <a:ext cx="0" cy="4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416" name="AutoShape 8"/>
            <p:cNvCxnSpPr>
              <a:cxnSpLocks noChangeShapeType="1"/>
            </p:cNvCxnSpPr>
            <p:nvPr/>
          </p:nvCxnSpPr>
          <p:spPr bwMode="auto">
            <a:xfrm rot="16200000" flipH="1">
              <a:off x="1983" y="1195"/>
              <a:ext cx="8" cy="1838"/>
            </a:xfrm>
            <a:prstGeom prst="bentConnector3">
              <a:avLst>
                <a:gd name="adj1" fmla="val 5665268"/>
              </a:avLst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1547" y="2276"/>
              <a:ext cx="185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6600"/>
                  </a:solidFill>
                  <a:ea typeface="黑体" pitchFamily="2" charset="-122"/>
                </a:rPr>
                <a:t>作为参数传递</a:t>
              </a:r>
              <a:endParaRPr lang="en-US" dirty="0">
                <a:solidFill>
                  <a:srgbClr val="FF6600"/>
                </a:solidFill>
                <a:ea typeface="黑体" pitchFamily="2" charset="-122"/>
              </a:endParaRPr>
            </a:p>
          </p:txBody>
        </p:sp>
        <p:sp>
          <p:nvSpPr>
            <p:cNvPr id="378890" name="Rectangle 10"/>
            <p:cNvSpPr>
              <a:spLocks noChangeArrowheads="1"/>
            </p:cNvSpPr>
            <p:nvPr/>
          </p:nvSpPr>
          <p:spPr bwMode="auto">
            <a:xfrm>
              <a:off x="4195" y="1842"/>
              <a:ext cx="953" cy="272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b="1">
                  <a:ea typeface="黑体" pitchFamily="2" charset="-122"/>
                </a:rPr>
                <a:t>ResultSet</a:t>
              </a:r>
              <a:r>
                <a:rPr lang="en-US" altLang="zh-CN" b="1">
                  <a:ea typeface="黑体" pitchFamily="2" charset="-122"/>
                </a:rPr>
                <a:t> </a:t>
              </a:r>
              <a:r>
                <a:rPr lang="en-US" b="1">
                  <a:ea typeface="黑体" pitchFamily="2" charset="-122"/>
                </a:rPr>
                <a:t> </a:t>
              </a:r>
            </a:p>
          </p:txBody>
        </p:sp>
        <p:cxnSp>
          <p:nvCxnSpPr>
            <p:cNvPr id="17419" name="AutoShape 11"/>
            <p:cNvCxnSpPr>
              <a:cxnSpLocks noChangeShapeType="1"/>
              <a:stCxn id="378885" idx="2"/>
              <a:endCxn id="378890" idx="2"/>
            </p:cNvCxnSpPr>
            <p:nvPr/>
          </p:nvCxnSpPr>
          <p:spPr bwMode="auto">
            <a:xfrm rot="16200000" flipH="1">
              <a:off x="3855" y="1297"/>
              <a:ext cx="8" cy="1633"/>
            </a:xfrm>
            <a:prstGeom prst="bentConnector3">
              <a:avLst>
                <a:gd name="adj1" fmla="val 5589472"/>
              </a:avLst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3424" y="2290"/>
              <a:ext cx="18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6600"/>
                  </a:solidFill>
                  <a:ea typeface="黑体" pitchFamily="2" charset="-122"/>
                </a:rPr>
                <a:t>返回查询数据</a:t>
              </a:r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>
              <a:off x="340" y="2795"/>
              <a:ext cx="3674" cy="227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43137"/>
              </a:srgbClr>
            </a:solidFill>
            <a:ln w="31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CN" b="1" dirty="0">
                  <a:ea typeface="黑体" pitchFamily="2" charset="-122"/>
                </a:rPr>
                <a:t>SELECT id, name FROM Student;</a:t>
              </a:r>
            </a:p>
          </p:txBody>
        </p:sp>
        <p:sp>
          <p:nvSpPr>
            <p:cNvPr id="17423" name="AutoShape 15"/>
            <p:cNvSpPr>
              <a:spLocks noChangeArrowheads="1"/>
            </p:cNvSpPr>
            <p:nvPr/>
          </p:nvSpPr>
          <p:spPr bwMode="auto">
            <a:xfrm>
              <a:off x="249" y="3203"/>
              <a:ext cx="5216" cy="635"/>
            </a:xfrm>
            <a:prstGeom prst="roundRect">
              <a:avLst>
                <a:gd name="adj" fmla="val 16667"/>
              </a:avLst>
            </a:prstGeom>
            <a:solidFill>
              <a:srgbClr val="FFFF99">
                <a:alpha val="43137"/>
              </a:srgbClr>
            </a:solidFill>
            <a:ln w="3175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zh-CN" b="1" dirty="0">
                <a:ea typeface="黑体" pitchFamily="2" charset="-122"/>
              </a:endParaRPr>
            </a:p>
            <a:p>
              <a:pPr algn="l"/>
              <a:r>
                <a:rPr lang="en-US" altLang="zh-CN" b="1" dirty="0">
                  <a:ea typeface="黑体" pitchFamily="2" charset="-122"/>
                </a:rPr>
                <a:t>String </a:t>
              </a:r>
              <a:r>
                <a:rPr lang="en-US" altLang="zh-CN" b="1" dirty="0" err="1">
                  <a:ea typeface="黑体" pitchFamily="2" charset="-122"/>
                </a:rPr>
                <a:t>sql</a:t>
              </a:r>
              <a:r>
                <a:rPr lang="en-US" altLang="zh-CN" b="1" dirty="0">
                  <a:ea typeface="黑体" pitchFamily="2" charset="-122"/>
                </a:rPr>
                <a:t> = "SELECT id, name FROM Student";</a:t>
              </a:r>
            </a:p>
            <a:p>
              <a:pPr algn="l"/>
              <a:r>
                <a:rPr lang="en-US" altLang="zh-CN" b="1" dirty="0">
                  <a:ea typeface="黑体" pitchFamily="2" charset="-122"/>
                </a:rPr>
                <a:t>Statement stmt = </a:t>
              </a:r>
              <a:r>
                <a:rPr lang="en-US" altLang="zh-CN" b="1" dirty="0" err="1">
                  <a:ea typeface="黑体" pitchFamily="2" charset="-122"/>
                </a:rPr>
                <a:t>con.createStatement</a:t>
              </a:r>
              <a:r>
                <a:rPr lang="en-US" altLang="zh-CN" b="1" dirty="0">
                  <a:ea typeface="黑体" pitchFamily="2" charset="-122"/>
                </a:rPr>
                <a:t>();</a:t>
              </a:r>
            </a:p>
            <a:p>
              <a:pPr algn="l"/>
              <a:r>
                <a:rPr lang="en-US" altLang="zh-CN" b="1" dirty="0" err="1">
                  <a:ea typeface="黑体" pitchFamily="2" charset="-122"/>
                </a:rPr>
                <a:t>ResultSet</a:t>
              </a:r>
              <a:r>
                <a:rPr lang="en-US" altLang="zh-CN" b="1" dirty="0">
                  <a:ea typeface="黑体" pitchFamily="2" charset="-122"/>
                </a:rPr>
                <a:t> </a:t>
              </a:r>
              <a:r>
                <a:rPr lang="en-US" altLang="zh-CN" b="1" dirty="0" err="1">
                  <a:ea typeface="黑体" pitchFamily="2" charset="-122"/>
                </a:rPr>
                <a:t>rs</a:t>
              </a:r>
              <a:r>
                <a:rPr lang="en-US" altLang="zh-CN" b="1" dirty="0">
                  <a:ea typeface="黑体" pitchFamily="2" charset="-122"/>
                </a:rPr>
                <a:t> = </a:t>
              </a:r>
              <a:r>
                <a:rPr lang="en-US" altLang="zh-CN" b="1" dirty="0" err="1">
                  <a:ea typeface="黑体" pitchFamily="2" charset="-122"/>
                </a:rPr>
                <a:t>stmt.executeQuery</a:t>
              </a:r>
              <a:r>
                <a:rPr lang="en-US" altLang="zh-CN" b="1" dirty="0">
                  <a:ea typeface="黑体" pitchFamily="2" charset="-122"/>
                </a:rPr>
                <a:t>(</a:t>
              </a:r>
              <a:r>
                <a:rPr lang="en-US" altLang="zh-CN" b="1" dirty="0" err="1">
                  <a:ea typeface="黑体" pitchFamily="2" charset="-122"/>
                </a:rPr>
                <a:t>sql</a:t>
              </a:r>
              <a:r>
                <a:rPr lang="en-US" altLang="zh-CN" b="1" dirty="0">
                  <a:ea typeface="黑体" pitchFamily="2" charset="-122"/>
                </a:rPr>
                <a:t>);</a:t>
              </a:r>
            </a:p>
            <a:p>
              <a:pPr algn="l"/>
              <a:endParaRPr lang="en-US" altLang="zh-CN" b="1" dirty="0">
                <a:ea typeface="黑体" pitchFamily="2" charset="-122"/>
              </a:endParaRPr>
            </a:p>
          </p:txBody>
        </p:sp>
        <p:sp>
          <p:nvSpPr>
            <p:cNvPr id="378886" name="Rectangle 6"/>
            <p:cNvSpPr>
              <a:spLocks noChangeArrowheads="1"/>
            </p:cNvSpPr>
            <p:nvPr/>
          </p:nvSpPr>
          <p:spPr bwMode="auto">
            <a:xfrm>
              <a:off x="2154" y="1162"/>
              <a:ext cx="1678" cy="317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66C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ea typeface="黑体" pitchFamily="2" charset="-122"/>
                </a:rPr>
                <a:t>Statement</a:t>
              </a:r>
              <a:r>
                <a:rPr lang="zh-CN" altLang="en-US" sz="2400" b="1" dirty="0">
                  <a:ea typeface="黑体" pitchFamily="2" charset="-122"/>
                </a:rPr>
                <a:t>接口</a:t>
              </a:r>
              <a:endParaRPr lang="en-US" sz="2400" dirty="0"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208912" cy="9366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使用结果集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554037" y="1772816"/>
            <a:ext cx="8194427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457200" algn="l"/>
              </a:tabLst>
            </a:pPr>
            <a:r>
              <a:rPr lang="en-US" altLang="zh-CN" sz="2600" b="1" dirty="0" err="1">
                <a:ea typeface="楷体_GB2312" pitchFamily="49" charset="-122"/>
              </a:rPr>
              <a:t>ResultSet</a:t>
            </a:r>
            <a:r>
              <a:rPr lang="en-US" altLang="zh-CN" sz="2600" b="1" dirty="0">
                <a:ea typeface="楷体_GB2312" pitchFamily="49" charset="-122"/>
              </a:rPr>
              <a:t> </a:t>
            </a:r>
            <a:r>
              <a:rPr lang="zh-CN" altLang="en-US" sz="2600" b="1" dirty="0">
                <a:ea typeface="楷体_GB2312" pitchFamily="49" charset="-122"/>
              </a:rPr>
              <a:t>对象完全依赖于 </a:t>
            </a:r>
            <a:r>
              <a:rPr lang="en-US" altLang="zh-CN" sz="2600" b="1" dirty="0">
                <a:ea typeface="楷体_GB2312" pitchFamily="49" charset="-122"/>
              </a:rPr>
              <a:t>Statement </a:t>
            </a:r>
            <a:r>
              <a:rPr lang="zh-CN" altLang="en-US" sz="2600" b="1" dirty="0">
                <a:ea typeface="楷体_GB2312" pitchFamily="49" charset="-122"/>
              </a:rPr>
              <a:t>对象和 </a:t>
            </a:r>
            <a:r>
              <a:rPr lang="en-US" altLang="zh-CN" sz="2600" b="1" dirty="0">
                <a:ea typeface="楷体_GB2312" pitchFamily="49" charset="-122"/>
              </a:rPr>
              <a:t>Connection </a:t>
            </a:r>
            <a:r>
              <a:rPr lang="zh-CN" altLang="en-US" sz="2600" b="1" dirty="0">
                <a:ea typeface="楷体_GB2312" pitchFamily="49" charset="-122"/>
              </a:rPr>
              <a:t>对象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457200" algn="l"/>
              </a:tabLst>
            </a:pPr>
            <a:r>
              <a:rPr lang="zh-CN" altLang="en-US" sz="2600" b="1" dirty="0">
                <a:ea typeface="楷体_GB2312" pitchFamily="49" charset="-122"/>
              </a:rPr>
              <a:t>每次执行 </a:t>
            </a:r>
            <a:r>
              <a:rPr lang="en-US" altLang="zh-CN" sz="2600" b="1" dirty="0">
                <a:ea typeface="楷体_GB2312" pitchFamily="49" charset="-122"/>
              </a:rPr>
              <a:t>SQL </a:t>
            </a:r>
            <a:r>
              <a:rPr lang="zh-CN" altLang="en-US" sz="2600" b="1" dirty="0">
                <a:ea typeface="楷体_GB2312" pitchFamily="49" charset="-122"/>
              </a:rPr>
              <a:t>语句时，都会用新的结果重写结果集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457200" algn="l"/>
              </a:tabLst>
            </a:pPr>
            <a:r>
              <a:rPr lang="zh-CN" altLang="en-US" sz="2600" b="1" dirty="0">
                <a:ea typeface="楷体_GB2312" pitchFamily="49" charset="-122"/>
              </a:rPr>
              <a:t>当相关的 </a:t>
            </a:r>
            <a:r>
              <a:rPr lang="en-US" altLang="zh-CN" sz="2600" b="1" dirty="0">
                <a:ea typeface="楷体_GB2312" pitchFamily="49" charset="-122"/>
              </a:rPr>
              <a:t>Statement </a:t>
            </a:r>
            <a:r>
              <a:rPr lang="zh-CN" altLang="en-US" sz="2600" b="1" dirty="0">
                <a:ea typeface="楷体_GB2312" pitchFamily="49" charset="-122"/>
              </a:rPr>
              <a:t>关闭时，</a:t>
            </a:r>
            <a:r>
              <a:rPr lang="en-US" altLang="zh-CN" sz="2600" b="1" dirty="0" err="1">
                <a:ea typeface="楷体_GB2312" pitchFamily="49" charset="-122"/>
              </a:rPr>
              <a:t>ResultSet</a:t>
            </a:r>
            <a:r>
              <a:rPr lang="en-US" altLang="zh-CN" sz="2600" b="1" dirty="0">
                <a:ea typeface="楷体_GB2312" pitchFamily="49" charset="-122"/>
              </a:rPr>
              <a:t> </a:t>
            </a:r>
            <a:r>
              <a:rPr lang="zh-CN" altLang="en-US" sz="2600" b="1" dirty="0">
                <a:ea typeface="楷体_GB2312" pitchFamily="49" charset="-122"/>
              </a:rPr>
              <a:t>对象会自动关闭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47813" y="4076700"/>
            <a:ext cx="5832475" cy="1800225"/>
            <a:chOff x="974" y="2795"/>
            <a:chExt cx="3674" cy="1134"/>
          </a:xfrm>
        </p:grpSpPr>
        <p:sp>
          <p:nvSpPr>
            <p:cNvPr id="410629" name="Rectangle 5"/>
            <p:cNvSpPr>
              <a:spLocks noChangeArrowheads="1"/>
            </p:cNvSpPr>
            <p:nvPr/>
          </p:nvSpPr>
          <p:spPr bwMode="auto">
            <a:xfrm>
              <a:off x="1156" y="2795"/>
              <a:ext cx="1180" cy="317"/>
            </a:xfrm>
            <a:prstGeom prst="rect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>
              <a:outerShdw dist="81320" dir="2319588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2000" b="1">
                  <a:ea typeface="黑体" pitchFamily="2" charset="-122"/>
                </a:rPr>
                <a:t>Next( )</a:t>
              </a:r>
              <a:endParaRPr lang="en-US" sz="2000" b="1">
                <a:ea typeface="黑体" pitchFamily="2" charset="-122"/>
              </a:endParaRPr>
            </a:p>
          </p:txBody>
        </p:sp>
        <p:sp>
          <p:nvSpPr>
            <p:cNvPr id="410631" name="Rectangle 7"/>
            <p:cNvSpPr>
              <a:spLocks noChangeArrowheads="1"/>
            </p:cNvSpPr>
            <p:nvPr/>
          </p:nvSpPr>
          <p:spPr bwMode="auto">
            <a:xfrm>
              <a:off x="3288" y="2795"/>
              <a:ext cx="1269" cy="317"/>
            </a:xfrm>
            <a:prstGeom prst="rect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>
              <a:outerShdw dist="81320" dir="2319588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2000" b="1" dirty="0">
                  <a:ea typeface="黑体" pitchFamily="2" charset="-122"/>
                </a:rPr>
                <a:t>get&lt;Type&gt;()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1745" y="3126"/>
              <a:ext cx="1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 flipH="1">
              <a:off x="3877" y="3132"/>
              <a:ext cx="1" cy="2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35" name="Rectangle 11"/>
            <p:cNvSpPr>
              <a:spLocks noChangeArrowheads="1"/>
            </p:cNvSpPr>
            <p:nvPr/>
          </p:nvSpPr>
          <p:spPr bwMode="auto">
            <a:xfrm>
              <a:off x="974" y="3430"/>
              <a:ext cx="1633" cy="499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6796" dir="3806097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2000">
                  <a:ea typeface="黑体" pitchFamily="2" charset="-122"/>
                </a:rPr>
                <a:t>此方法将光标从</a:t>
              </a:r>
            </a:p>
            <a:p>
              <a:pPr>
                <a:defRPr/>
              </a:pPr>
              <a:r>
                <a:rPr lang="zh-CN" altLang="en-US" sz="2000">
                  <a:ea typeface="黑体" pitchFamily="2" charset="-122"/>
                </a:rPr>
                <a:t>当前位置下移一行 </a:t>
              </a:r>
            </a:p>
          </p:txBody>
        </p:sp>
        <p:sp>
          <p:nvSpPr>
            <p:cNvPr id="410637" name="Rectangle 13"/>
            <p:cNvSpPr>
              <a:spLocks noChangeArrowheads="1"/>
            </p:cNvSpPr>
            <p:nvPr/>
          </p:nvSpPr>
          <p:spPr bwMode="auto">
            <a:xfrm>
              <a:off x="3106" y="3430"/>
              <a:ext cx="1542" cy="499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6796" dir="3806097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ea typeface="黑体" pitchFamily="2" charset="-122"/>
                </a:rPr>
                <a:t>从 ResultSet </a:t>
              </a:r>
              <a:endParaRPr lang="en-US" altLang="zh-CN" sz="2000">
                <a:ea typeface="黑体" pitchFamily="2" charset="-122"/>
              </a:endParaRPr>
            </a:p>
            <a:p>
              <a:pPr>
                <a:defRPr/>
              </a:pPr>
              <a:r>
                <a:rPr lang="en-US" sz="2000">
                  <a:ea typeface="黑体" pitchFamily="2" charset="-122"/>
                </a:rPr>
                <a:t>对象返回数据 </a:t>
              </a:r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4704"/>
            <a:ext cx="7632700" cy="792162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使用结果集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11560" y="1772816"/>
            <a:ext cx="8266112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457200" algn="l"/>
              </a:tabLst>
            </a:pPr>
            <a:r>
              <a:rPr lang="zh-CN" altLang="en-US" sz="2600" b="1" dirty="0">
                <a:ea typeface="楷体_GB2312" pitchFamily="49" charset="-122"/>
              </a:rPr>
              <a:t>使用 </a:t>
            </a:r>
            <a:r>
              <a:rPr lang="en-US" altLang="zh-CN" sz="2600" b="1" dirty="0">
                <a:ea typeface="楷体_GB2312" pitchFamily="49" charset="-122"/>
              </a:rPr>
              <a:t>next() </a:t>
            </a:r>
            <a:r>
              <a:rPr lang="zh-CN" altLang="en-US" sz="2600" b="1" dirty="0">
                <a:ea typeface="楷体_GB2312" pitchFamily="49" charset="-122"/>
              </a:rPr>
              <a:t>方法时，记录是按顺序处理的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457200" algn="l"/>
              </a:tabLst>
            </a:pPr>
            <a:r>
              <a:rPr lang="zh-CN" altLang="en-US" sz="2600" b="1" dirty="0">
                <a:ea typeface="楷体_GB2312" pitchFamily="49" charset="-122"/>
              </a:rPr>
              <a:t>必须按照数据返回的顺序处理每行中的数据</a:t>
            </a:r>
            <a:endParaRPr lang="en-US" sz="2600" b="1" dirty="0">
              <a:ea typeface="楷体_GB2312" pitchFamily="49" charset="-122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331640" y="3501008"/>
            <a:ext cx="6337300" cy="25463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/>
          <a:p>
            <a:pPr algn="l"/>
            <a:r>
              <a:rPr lang="en-US" altLang="zh-CN" sz="2000" b="1" dirty="0">
                <a:ea typeface="黑体" pitchFamily="2" charset="-122"/>
              </a:rPr>
              <a:t>…</a:t>
            </a:r>
          </a:p>
          <a:p>
            <a:pPr algn="l"/>
            <a:r>
              <a:rPr lang="en-US" altLang="zh-CN" sz="2000" b="1" dirty="0" err="1">
                <a:ea typeface="黑体" pitchFamily="2" charset="-122"/>
              </a:rPr>
              <a:t>ResultSet</a:t>
            </a:r>
            <a:r>
              <a:rPr lang="en-US" altLang="zh-CN" sz="2000" b="1" dirty="0">
                <a:ea typeface="黑体" pitchFamily="2" charset="-122"/>
              </a:rPr>
              <a:t> </a:t>
            </a:r>
            <a:r>
              <a:rPr lang="en-US" altLang="zh-CN" sz="2000" b="1" dirty="0" err="1">
                <a:ea typeface="黑体" pitchFamily="2" charset="-122"/>
              </a:rPr>
              <a:t>rset</a:t>
            </a:r>
            <a:r>
              <a:rPr lang="en-US" altLang="zh-CN" sz="2000" b="1" dirty="0">
                <a:ea typeface="黑体" pitchFamily="2" charset="-122"/>
              </a:rPr>
              <a:t> = </a:t>
            </a:r>
            <a:r>
              <a:rPr lang="en-US" altLang="zh-CN" sz="2000" b="1" dirty="0" err="1">
                <a:ea typeface="黑体" pitchFamily="2" charset="-122"/>
              </a:rPr>
              <a:t>stmt.getResultSet</a:t>
            </a:r>
            <a:r>
              <a:rPr lang="en-US" altLang="zh-CN" sz="2000" b="1" dirty="0">
                <a:ea typeface="黑体" pitchFamily="2" charset="-122"/>
              </a:rPr>
              <a:t>();</a:t>
            </a:r>
          </a:p>
          <a:p>
            <a:pPr algn="l"/>
            <a:r>
              <a:rPr lang="en-US" altLang="zh-CN" sz="2000" b="1" dirty="0">
                <a:ea typeface="黑体" pitchFamily="2" charset="-122"/>
              </a:rPr>
              <a:t>	</a:t>
            </a:r>
          </a:p>
          <a:p>
            <a:pPr algn="l"/>
            <a:r>
              <a:rPr lang="en-US" altLang="zh-CN" sz="2000" b="1" dirty="0">
                <a:ea typeface="黑体" pitchFamily="2" charset="-122"/>
              </a:rPr>
              <a:t>while(</a:t>
            </a:r>
            <a:r>
              <a:rPr lang="en-US" altLang="zh-CN" sz="2000" b="1" dirty="0" err="1">
                <a:ea typeface="黑体" pitchFamily="2" charset="-122"/>
              </a:rPr>
              <a:t>rset.next</a:t>
            </a:r>
            <a:r>
              <a:rPr lang="en-US" altLang="zh-CN" sz="2000" b="1" dirty="0">
                <a:ea typeface="黑体" pitchFamily="2" charset="-122"/>
              </a:rPr>
              <a:t>())</a:t>
            </a:r>
          </a:p>
          <a:p>
            <a:pPr algn="l"/>
            <a:r>
              <a:rPr lang="en-US" altLang="zh-CN" sz="2000" b="1" dirty="0">
                <a:ea typeface="黑体" pitchFamily="2" charset="-122"/>
              </a:rPr>
              <a:t>{</a:t>
            </a:r>
          </a:p>
          <a:p>
            <a:pPr algn="l"/>
            <a:r>
              <a:rPr lang="en-US" altLang="zh-CN" sz="2000" b="1" dirty="0">
                <a:ea typeface="黑体" pitchFamily="2" charset="-122"/>
              </a:rPr>
              <a:t>    String </a:t>
            </a:r>
            <a:r>
              <a:rPr lang="en-US" altLang="zh-CN" sz="2000" b="1" dirty="0" err="1">
                <a:ea typeface="黑体" pitchFamily="2" charset="-122"/>
              </a:rPr>
              <a:t>dept_name</a:t>
            </a:r>
            <a:r>
              <a:rPr lang="en-US" altLang="zh-CN" sz="2000" b="1" dirty="0">
                <a:ea typeface="黑体" pitchFamily="2" charset="-122"/>
              </a:rPr>
              <a:t> = </a:t>
            </a:r>
            <a:r>
              <a:rPr lang="en-US" altLang="zh-CN" sz="2000" b="1" dirty="0" err="1">
                <a:ea typeface="黑体" pitchFamily="2" charset="-122"/>
              </a:rPr>
              <a:t>rset.getString</a:t>
            </a:r>
            <a:r>
              <a:rPr lang="en-US" altLang="zh-CN" sz="2000" b="1" dirty="0">
                <a:ea typeface="黑体" pitchFamily="2" charset="-122"/>
              </a:rPr>
              <a:t>(1);</a:t>
            </a:r>
          </a:p>
          <a:p>
            <a:pPr algn="l"/>
            <a:r>
              <a:rPr lang="en-US" altLang="zh-CN" sz="2000" b="1" dirty="0">
                <a:ea typeface="黑体" pitchFamily="2" charset="-122"/>
              </a:rPr>
              <a:t>}			</a:t>
            </a:r>
          </a:p>
          <a:p>
            <a:pPr algn="l"/>
            <a:r>
              <a:rPr lang="en-US" altLang="zh-CN" sz="2000" b="1" dirty="0">
                <a:ea typeface="黑体" pitchFamily="2" charset="-122"/>
              </a:rPr>
              <a:t>…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4704"/>
            <a:ext cx="7632700" cy="792162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使用结果集</a:t>
            </a:r>
            <a:r>
              <a:rPr lang="en-US" altLang="zh-CN" dirty="0">
                <a:latin typeface="Times New Roman" pitchFamily="18" charset="0"/>
              </a:rPr>
              <a:t> 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3568" y="1772816"/>
            <a:ext cx="8064896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457200" algn="l"/>
              </a:tabLst>
            </a:pPr>
            <a:r>
              <a:rPr lang="zh-CN" altLang="en-US" sz="2600" b="1" dirty="0">
                <a:ea typeface="楷体_GB2312" pitchFamily="49" charset="-122"/>
              </a:rPr>
              <a:t>使用</a:t>
            </a:r>
            <a:r>
              <a:rPr lang="zh-CN" altLang="en-US" sz="2600" b="1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ea typeface="楷体_GB2312" pitchFamily="49" charset="-122"/>
                <a:cs typeface="Courier New" pitchFamily="49" charset="0"/>
              </a:rPr>
              <a:t>get&lt;Type&gt;()</a:t>
            </a:r>
            <a:r>
              <a:rPr lang="en-US" altLang="zh-CN" sz="2600" b="1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600" b="1" dirty="0">
                <a:ea typeface="楷体_GB2312" pitchFamily="49" charset="-122"/>
              </a:rPr>
              <a:t>方法可以直接访问列</a:t>
            </a:r>
            <a:endParaRPr lang="en-US" sz="2600" b="1" dirty="0">
              <a:ea typeface="楷体_GB2312" pitchFamily="49" charset="-122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1151731" y="2432463"/>
            <a:ext cx="6840538" cy="341632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/>
          <a:p>
            <a:pPr algn="l"/>
            <a:r>
              <a:rPr lang="en-US" altLang="zh-CN" b="1" dirty="0">
                <a:ea typeface="黑体" pitchFamily="2" charset="-122"/>
              </a:rPr>
              <a:t>…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Statement stmt = </a:t>
            </a:r>
            <a:r>
              <a:rPr lang="en-US" altLang="zh-CN" b="1" dirty="0" err="1">
                <a:ea typeface="黑体" pitchFamily="2" charset="-122"/>
              </a:rPr>
              <a:t>con.createStatement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algn="l"/>
            <a:r>
              <a:rPr lang="en-US" altLang="zh-CN" b="1" dirty="0" err="1">
                <a:ea typeface="黑体" pitchFamily="2" charset="-122"/>
              </a:rPr>
              <a:t>Stmt.executeQuery</a:t>
            </a:r>
            <a:r>
              <a:rPr lang="en-US" altLang="zh-CN" b="1" dirty="0">
                <a:ea typeface="黑体" pitchFamily="2" charset="-122"/>
              </a:rPr>
              <a:t>("Select id, name  from Student") ;</a:t>
            </a:r>
          </a:p>
          <a:p>
            <a:pPr algn="l"/>
            <a:r>
              <a:rPr lang="en-US" altLang="zh-CN" b="1" dirty="0" err="1">
                <a:ea typeface="黑体" pitchFamily="2" charset="-122"/>
              </a:rPr>
              <a:t>ResultSet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en-US" altLang="zh-CN" b="1" dirty="0" err="1">
                <a:ea typeface="黑体" pitchFamily="2" charset="-122"/>
              </a:rPr>
              <a:t>rs</a:t>
            </a:r>
            <a:r>
              <a:rPr lang="en-US" altLang="zh-CN" b="1" dirty="0">
                <a:ea typeface="黑体" pitchFamily="2" charset="-122"/>
              </a:rPr>
              <a:t> = </a:t>
            </a:r>
            <a:r>
              <a:rPr lang="en-US" altLang="zh-CN" b="1" dirty="0" err="1">
                <a:ea typeface="黑体" pitchFamily="2" charset="-122"/>
              </a:rPr>
              <a:t>stmt.getResultSet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while(</a:t>
            </a:r>
            <a:r>
              <a:rPr lang="en-US" altLang="zh-CN" b="1" dirty="0" err="1">
                <a:ea typeface="黑体" pitchFamily="2" charset="-122"/>
              </a:rPr>
              <a:t>rs.next</a:t>
            </a:r>
            <a:r>
              <a:rPr lang="en-US" altLang="zh-CN" b="1" dirty="0">
                <a:ea typeface="黑体" pitchFamily="2" charset="-122"/>
              </a:rPr>
              <a:t>()) 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{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   String name = </a:t>
            </a:r>
            <a:r>
              <a:rPr lang="en-US" altLang="zh-CN" b="1">
                <a:ea typeface="黑体" pitchFamily="2" charset="-122"/>
              </a:rPr>
              <a:t>rs.</a:t>
            </a:r>
            <a:r>
              <a:rPr lang="en-US" altLang="zh-CN" b="1" dirty="0" err="1">
                <a:ea typeface="黑体" pitchFamily="2" charset="-122"/>
              </a:rPr>
              <a:t>getString</a:t>
            </a:r>
            <a:r>
              <a:rPr lang="en-US" altLang="zh-CN" b="1" dirty="0">
                <a:ea typeface="黑体" pitchFamily="2" charset="-122"/>
              </a:rPr>
              <a:t> ("name");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   </a:t>
            </a:r>
            <a:r>
              <a:rPr lang="en-US" altLang="zh-CN" b="1" dirty="0" err="1">
                <a:ea typeface="黑体" pitchFamily="2" charset="-122"/>
              </a:rPr>
              <a:t>System.out.println</a:t>
            </a:r>
            <a:r>
              <a:rPr lang="en-US" altLang="zh-CN" b="1" dirty="0">
                <a:ea typeface="黑体" pitchFamily="2" charset="-122"/>
              </a:rPr>
              <a:t> ( name) ;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}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…</a:t>
            </a:r>
          </a:p>
          <a:p>
            <a:pPr algn="l"/>
            <a:endParaRPr lang="en-US" altLang="zh-CN" b="1" dirty="0">
              <a:ea typeface="黑体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4704"/>
            <a:ext cx="7775575" cy="796925"/>
          </a:xfrm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使用结果集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54038" y="1916782"/>
            <a:ext cx="812241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457200" algn="l"/>
              </a:tabLst>
            </a:pPr>
            <a:r>
              <a:rPr lang="zh-CN" altLang="en-US" sz="2600" b="1" dirty="0">
                <a:ea typeface="楷体_GB2312" pitchFamily="49" charset="-122"/>
              </a:rPr>
              <a:t>以下代码中，值</a:t>
            </a:r>
            <a:r>
              <a:rPr lang="zh-CN" altLang="en-US" sz="2600" b="1" dirty="0"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ea typeface="楷体_GB2312" pitchFamily="49" charset="-122"/>
              </a:rPr>
              <a:t>1 </a:t>
            </a:r>
            <a:r>
              <a:rPr lang="zh-CN" altLang="en-US" sz="2600" b="1" dirty="0">
                <a:ea typeface="楷体_GB2312" pitchFamily="49" charset="-122"/>
              </a:rPr>
              <a:t>、</a:t>
            </a:r>
            <a:r>
              <a:rPr lang="en-US" altLang="zh-CN" sz="2600" b="1" dirty="0">
                <a:ea typeface="楷体_GB2312" pitchFamily="49" charset="-122"/>
              </a:rPr>
              <a:t>2</a:t>
            </a:r>
            <a:r>
              <a:rPr lang="zh-CN" altLang="en-US" sz="2600" b="1" dirty="0">
                <a:ea typeface="楷体_GB2312" pitchFamily="49" charset="-122"/>
              </a:rPr>
              <a:t>被作为参数传递给 </a:t>
            </a:r>
            <a:r>
              <a:rPr lang="en-US" altLang="zh-CN" sz="2600" b="1" dirty="0" err="1">
                <a:ea typeface="楷体_GB2312" pitchFamily="49" charset="-122"/>
              </a:rPr>
              <a:t>getString</a:t>
            </a:r>
            <a:r>
              <a:rPr lang="en-US" altLang="zh-CN" sz="2600" b="1" dirty="0">
                <a:ea typeface="楷体_GB2312" pitchFamily="49" charset="-122"/>
              </a:rPr>
              <a:t>() </a:t>
            </a:r>
            <a:r>
              <a:rPr lang="zh-CN" altLang="en-US" sz="2600" b="1" dirty="0">
                <a:ea typeface="楷体_GB2312" pitchFamily="49" charset="-122"/>
              </a:rPr>
              <a:t>方法，是列的序号</a:t>
            </a:r>
            <a:endParaRPr lang="en-US" sz="2600" b="1" dirty="0">
              <a:ea typeface="楷体_GB2312" pitchFamily="49" charset="-122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116013" y="3005391"/>
            <a:ext cx="6840537" cy="3139321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lIns="228528" rIns="0" anchor="ctr">
            <a:spAutoFit/>
          </a:bodyPr>
          <a:lstStyle/>
          <a:p>
            <a:pPr algn="l"/>
            <a:r>
              <a:rPr lang="en-US" altLang="zh-CN" b="1" dirty="0">
                <a:ea typeface="黑体" pitchFamily="2" charset="-122"/>
              </a:rPr>
              <a:t>…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Statement stmt = </a:t>
            </a:r>
            <a:r>
              <a:rPr lang="en-US" altLang="zh-CN" b="1" dirty="0" err="1">
                <a:ea typeface="黑体" pitchFamily="2" charset="-122"/>
              </a:rPr>
              <a:t>con.createStatement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algn="l"/>
            <a:r>
              <a:rPr lang="en-US" altLang="zh-CN" b="1" dirty="0" err="1">
                <a:ea typeface="黑体" pitchFamily="2" charset="-122"/>
              </a:rPr>
              <a:t>stmt.executeQuery</a:t>
            </a:r>
            <a:r>
              <a:rPr lang="en-US" altLang="zh-CN" b="1" dirty="0">
                <a:ea typeface="黑体" pitchFamily="2" charset="-122"/>
              </a:rPr>
              <a:t>("Select id, name  from Student");</a:t>
            </a:r>
          </a:p>
          <a:p>
            <a:pPr algn="l"/>
            <a:r>
              <a:rPr lang="en-US" altLang="zh-CN" b="1" dirty="0" err="1">
                <a:ea typeface="黑体" pitchFamily="2" charset="-122"/>
              </a:rPr>
              <a:t>ResultSet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en-US" altLang="zh-CN" b="1" dirty="0" err="1">
                <a:ea typeface="黑体" pitchFamily="2" charset="-122"/>
              </a:rPr>
              <a:t>rs</a:t>
            </a:r>
            <a:r>
              <a:rPr lang="en-US" altLang="zh-CN" b="1" dirty="0">
                <a:ea typeface="黑体" pitchFamily="2" charset="-122"/>
              </a:rPr>
              <a:t> = </a:t>
            </a:r>
            <a:r>
              <a:rPr lang="en-US" altLang="zh-CN" b="1" dirty="0" err="1">
                <a:ea typeface="黑体" pitchFamily="2" charset="-122"/>
              </a:rPr>
              <a:t>stmt.getResultSet</a:t>
            </a:r>
            <a:r>
              <a:rPr lang="en-US" altLang="zh-CN" b="1" dirty="0">
                <a:ea typeface="黑体" pitchFamily="2" charset="-122"/>
              </a:rPr>
              <a:t>();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while(</a:t>
            </a:r>
            <a:r>
              <a:rPr lang="en-US" altLang="zh-CN" b="1" dirty="0" err="1">
                <a:ea typeface="黑体" pitchFamily="2" charset="-122"/>
              </a:rPr>
              <a:t>rs.next</a:t>
            </a:r>
            <a:r>
              <a:rPr lang="en-US" altLang="zh-CN" b="1" dirty="0">
                <a:ea typeface="黑体" pitchFamily="2" charset="-122"/>
              </a:rPr>
              <a:t>()) 		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{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  String </a:t>
            </a:r>
            <a:r>
              <a:rPr lang="en-US" altLang="zh-CN" b="1" dirty="0" err="1">
                <a:ea typeface="黑体" pitchFamily="2" charset="-122"/>
              </a:rPr>
              <a:t>stu_id</a:t>
            </a:r>
            <a:r>
              <a:rPr lang="en-US" altLang="zh-CN" b="1" dirty="0">
                <a:ea typeface="黑体" pitchFamily="2" charset="-122"/>
              </a:rPr>
              <a:t> = </a:t>
            </a:r>
            <a:r>
              <a:rPr lang="en-US" altLang="zh-CN" b="1" dirty="0" err="1">
                <a:ea typeface="黑体" pitchFamily="2" charset="-122"/>
              </a:rPr>
              <a:t>rs.getString</a:t>
            </a:r>
            <a:r>
              <a:rPr lang="en-US" altLang="zh-CN" b="1" dirty="0">
                <a:ea typeface="黑体" pitchFamily="2" charset="-122"/>
              </a:rPr>
              <a:t> (1);</a:t>
            </a:r>
          </a:p>
          <a:p>
            <a:r>
              <a:rPr lang="en-US" altLang="zh-CN" b="1" dirty="0">
                <a:ea typeface="黑体" pitchFamily="2" charset="-122"/>
              </a:rPr>
              <a:t>  String </a:t>
            </a:r>
            <a:r>
              <a:rPr lang="en-US" altLang="zh-CN" b="1" dirty="0" err="1">
                <a:ea typeface="黑体" pitchFamily="2" charset="-122"/>
              </a:rPr>
              <a:t>stu_name</a:t>
            </a:r>
            <a:r>
              <a:rPr lang="en-US" altLang="zh-CN" b="1" dirty="0">
                <a:ea typeface="黑体" pitchFamily="2" charset="-122"/>
              </a:rPr>
              <a:t> = </a:t>
            </a:r>
            <a:r>
              <a:rPr lang="en-US" altLang="zh-CN" b="1" dirty="0" err="1">
                <a:ea typeface="黑体" pitchFamily="2" charset="-122"/>
              </a:rPr>
              <a:t>rs.getString</a:t>
            </a:r>
            <a:r>
              <a:rPr lang="en-US" altLang="zh-CN" b="1" dirty="0">
                <a:ea typeface="黑体" pitchFamily="2" charset="-122"/>
              </a:rPr>
              <a:t> (2);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}</a:t>
            </a:r>
          </a:p>
          <a:p>
            <a:pPr algn="l"/>
            <a:r>
              <a:rPr lang="en-US" altLang="zh-CN" b="1" dirty="0">
                <a:ea typeface="黑体" pitchFamily="2" charset="-122"/>
              </a:rPr>
              <a:t>…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561262" cy="792163"/>
          </a:xfrm>
          <a:noFill/>
        </p:spPr>
        <p:txBody>
          <a:bodyPr anchor="ctr"/>
          <a:lstStyle/>
          <a:p>
            <a:pPr eaLnBrk="1" hangingPunct="1"/>
            <a:r>
              <a:rPr lang="en-US" altLang="zh-CN" dirty="0" err="1">
                <a:latin typeface="Times New Roman" pitchFamily="18" charset="0"/>
              </a:rPr>
              <a:t>PreparedStatement</a:t>
            </a:r>
            <a:r>
              <a:rPr lang="zh-CN" altLang="en-US" dirty="0">
                <a:latin typeface="Times New Roman" pitchFamily="18" charset="0"/>
              </a:rPr>
              <a:t>接口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39738" y="1844675"/>
            <a:ext cx="8342314" cy="4067176"/>
            <a:chOff x="277" y="1162"/>
            <a:chExt cx="5255" cy="2562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H="1">
              <a:off x="2764" y="1491"/>
              <a:ext cx="0" cy="4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1746" y="1933"/>
              <a:ext cx="2223" cy="680"/>
            </a:xfrm>
            <a:prstGeom prst="rect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>
              <a:outerShdw dist="81320" dir="2319588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  <a:defRPr/>
              </a:pPr>
              <a:r>
                <a:rPr lang="en-US" sz="2000" b="1" dirty="0" err="1">
                  <a:ea typeface="黑体" pitchFamily="2" charset="-122"/>
                </a:rPr>
                <a:t>PreparedStatement</a:t>
              </a:r>
              <a:r>
                <a:rPr lang="zh-CN" altLang="en-US" sz="2000" dirty="0">
                  <a:ea typeface="黑体" pitchFamily="2" charset="-122"/>
                </a:rPr>
                <a:t>接口</a:t>
              </a:r>
              <a:endParaRPr lang="en-US" sz="2000" dirty="0">
                <a:ea typeface="黑体" pitchFamily="2" charset="-122"/>
              </a:endParaRPr>
            </a:p>
            <a:p>
              <a:pPr>
                <a:spcBef>
                  <a:spcPct val="20000"/>
                </a:spcBef>
                <a:defRPr/>
              </a:pPr>
              <a:r>
                <a:rPr lang="zh-CN" altLang="en-US" sz="2000" dirty="0">
                  <a:ea typeface="黑体" pitchFamily="2" charset="-122"/>
                </a:rPr>
                <a:t>（预编译的 </a:t>
              </a:r>
              <a:r>
                <a:rPr lang="en-US" altLang="zh-CN" sz="2000" dirty="0">
                  <a:ea typeface="黑体" pitchFamily="2" charset="-122"/>
                </a:rPr>
                <a:t>SQL </a:t>
              </a:r>
              <a:r>
                <a:rPr lang="zh-CN" altLang="en-US" sz="2000" dirty="0">
                  <a:ea typeface="黑体" pitchFamily="2" charset="-122"/>
                </a:rPr>
                <a:t>语句）</a:t>
              </a:r>
              <a:endParaRPr lang="en-US" sz="2000" dirty="0">
                <a:ea typeface="黑体" pitchFamily="2" charset="-122"/>
              </a:endParaRPr>
            </a:p>
          </p:txBody>
        </p:sp>
        <p:sp>
          <p:nvSpPr>
            <p:cNvPr id="401417" name="Oval 9"/>
            <p:cNvSpPr>
              <a:spLocks noChangeArrowheads="1"/>
            </p:cNvSpPr>
            <p:nvPr/>
          </p:nvSpPr>
          <p:spPr bwMode="auto">
            <a:xfrm>
              <a:off x="277" y="3022"/>
              <a:ext cx="2222" cy="681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6796" dir="3806097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2000">
                  <a:ea typeface="黑体" pitchFamily="2" charset="-122"/>
                </a:rPr>
                <a:t>PreparedStatement</a:t>
              </a:r>
            </a:p>
            <a:p>
              <a:pPr>
                <a:defRPr/>
              </a:pPr>
              <a:r>
                <a:rPr lang="en-US" altLang="zh-CN" sz="2000">
                  <a:ea typeface="黑体" pitchFamily="2" charset="-122"/>
                </a:rPr>
                <a:t> </a:t>
              </a:r>
              <a:r>
                <a:rPr lang="zh-CN" altLang="en-US" sz="2000">
                  <a:ea typeface="黑体" pitchFamily="2" charset="-122"/>
                </a:rPr>
                <a:t>用于提高运行时效率</a:t>
              </a:r>
              <a:endParaRPr lang="en-US" sz="2000">
                <a:ea typeface="黑体" pitchFamily="2" charset="-122"/>
              </a:endParaRPr>
            </a:p>
          </p:txBody>
        </p:sp>
        <p:sp>
          <p:nvSpPr>
            <p:cNvPr id="401418" name="Oval 10"/>
            <p:cNvSpPr>
              <a:spLocks noChangeArrowheads="1"/>
            </p:cNvSpPr>
            <p:nvPr/>
          </p:nvSpPr>
          <p:spPr bwMode="auto">
            <a:xfrm>
              <a:off x="2674" y="3044"/>
              <a:ext cx="2858" cy="680"/>
            </a:xfrm>
            <a:prstGeom prst="ellipse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>
              <a:outerShdw dist="56796" dir="3806097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2000" dirty="0">
                  <a:ea typeface="黑体" pitchFamily="2" charset="-122"/>
                </a:rPr>
                <a:t>执行 </a:t>
              </a:r>
              <a:r>
                <a:rPr lang="en-US" altLang="zh-CN" sz="2000" dirty="0" err="1">
                  <a:ea typeface="黑体" pitchFamily="2" charset="-122"/>
                </a:rPr>
                <a:t>PreparedStatement</a:t>
              </a:r>
              <a:r>
                <a:rPr lang="en-US" altLang="zh-CN" sz="2000" dirty="0">
                  <a:ea typeface="黑体" pitchFamily="2" charset="-122"/>
                </a:rPr>
                <a:t> </a:t>
              </a:r>
            </a:p>
            <a:p>
              <a:pPr>
                <a:defRPr/>
              </a:pPr>
              <a:r>
                <a:rPr lang="zh-CN" altLang="en-US" sz="2000" dirty="0">
                  <a:ea typeface="黑体" pitchFamily="2" charset="-122"/>
                </a:rPr>
                <a:t>对象比执行 </a:t>
              </a:r>
              <a:r>
                <a:rPr lang="en-US" altLang="zh-CN" sz="2000" dirty="0">
                  <a:ea typeface="黑体" pitchFamily="2" charset="-122"/>
                </a:rPr>
                <a:t>Statement </a:t>
              </a:r>
              <a:r>
                <a:rPr lang="zh-CN" altLang="en-US" sz="2000" dirty="0">
                  <a:ea typeface="黑体" pitchFamily="2" charset="-122"/>
                </a:rPr>
                <a:t>对象快</a:t>
              </a:r>
              <a:endParaRPr lang="en-US" sz="2000" dirty="0">
                <a:ea typeface="黑体" pitchFamily="2" charset="-122"/>
              </a:endParaRPr>
            </a:p>
          </p:txBody>
        </p:sp>
        <p:cxnSp>
          <p:nvCxnSpPr>
            <p:cNvPr id="22538" name="AutoShape 11"/>
            <p:cNvCxnSpPr>
              <a:cxnSpLocks noChangeShapeType="1"/>
            </p:cNvCxnSpPr>
            <p:nvPr/>
          </p:nvCxnSpPr>
          <p:spPr bwMode="auto">
            <a:xfrm rot="5400000">
              <a:off x="1723" y="2080"/>
              <a:ext cx="408" cy="1475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2539" name="AutoShape 12"/>
            <p:cNvCxnSpPr>
              <a:cxnSpLocks noChangeShapeType="1"/>
            </p:cNvCxnSpPr>
            <p:nvPr/>
          </p:nvCxnSpPr>
          <p:spPr bwMode="auto">
            <a:xfrm rot="16200000" flipH="1">
              <a:off x="3495" y="2115"/>
              <a:ext cx="408" cy="145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2540" name="Rectangle 13"/>
            <p:cNvSpPr>
              <a:spLocks noChangeArrowheads="1"/>
            </p:cNvSpPr>
            <p:nvPr/>
          </p:nvSpPr>
          <p:spPr bwMode="auto">
            <a:xfrm>
              <a:off x="1927" y="1162"/>
              <a:ext cx="1724" cy="45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66CC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400" b="1" dirty="0">
                  <a:solidFill>
                    <a:schemeClr val="bg1"/>
                  </a:solidFill>
                  <a:ea typeface="黑体" pitchFamily="2" charset="-122"/>
                </a:rPr>
                <a:t>Statement </a:t>
              </a:r>
              <a:r>
                <a:rPr lang="zh-CN" altLang="en-US" sz="2400" b="1" dirty="0">
                  <a:solidFill>
                    <a:schemeClr val="bg1"/>
                  </a:solidFill>
                  <a:ea typeface="黑体" pitchFamily="2" charset="-122"/>
                </a:rPr>
                <a:t>接口</a:t>
              </a:r>
              <a:endParaRPr lang="en-US" sz="2400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1" y="764704"/>
            <a:ext cx="7848872" cy="698500"/>
          </a:xfrm>
        </p:spPr>
        <p:txBody>
          <a:bodyPr/>
          <a:lstStyle/>
          <a:p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zh-CN" altLang="en-US" sz="4000" dirty="0">
                <a:latin typeface="Times New Roman" pitchFamily="18" charset="0"/>
                <a:cs typeface="Times New Roman" pitchFamily="18" charset="0"/>
              </a:rPr>
              <a:t>小</a:t>
            </a:r>
            <a:r>
              <a:rPr lang="zh-CN" altLang="en-US" dirty="0">
                <a:latin typeface="宋体" charset="-122"/>
              </a:rPr>
              <a:t>结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92888" cy="44647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概念的理解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使用 </a:t>
            </a:r>
            <a:r>
              <a:rPr lang="en-US" altLang="zh-CN" sz="2800" dirty="0" err="1">
                <a:latin typeface="Times New Roman" pitchFamily="18" charset="0"/>
              </a:rPr>
              <a:t>Class.forName</a:t>
            </a:r>
            <a:r>
              <a:rPr lang="en-US" altLang="zh-CN" sz="2800" dirty="0">
                <a:latin typeface="Times New Roman" pitchFamily="18" charset="0"/>
              </a:rPr>
              <a:t>() </a:t>
            </a:r>
            <a:r>
              <a:rPr lang="zh-CN" altLang="en-US" sz="2800" dirty="0">
                <a:latin typeface="Times New Roman" pitchFamily="18" charset="0"/>
              </a:rPr>
              <a:t>方法可以将驱动程序加载到 </a:t>
            </a:r>
            <a:r>
              <a:rPr lang="en-US" altLang="zh-CN" sz="2800" dirty="0">
                <a:latin typeface="Times New Roman" pitchFamily="18" charset="0"/>
              </a:rPr>
              <a:t>Java </a:t>
            </a:r>
            <a:r>
              <a:rPr lang="zh-CN" altLang="en-US" sz="2800" dirty="0">
                <a:latin typeface="Times New Roman" pitchFamily="18" charset="0"/>
              </a:rPr>
              <a:t>解释器中</a:t>
            </a: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使用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Courier New" pitchFamily="49" charset="0"/>
              </a:rPr>
              <a:t>DriverManager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类的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Courier New" pitchFamily="49" charset="0"/>
              </a:rPr>
              <a:t>getConnection</a:t>
            </a:r>
            <a:r>
              <a:rPr lang="en-US" altLang="zh-CN" sz="2800" dirty="0">
                <a:latin typeface="Times New Roman" pitchFamily="18" charset="0"/>
                <a:cs typeface="Courier New" pitchFamily="49" charset="0"/>
              </a:rPr>
              <a:t>()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方法和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Connection </a:t>
            </a:r>
            <a:r>
              <a:rPr lang="zh-CN" altLang="en-US" sz="2800" dirty="0">
                <a:latin typeface="Times New Roman" pitchFamily="18" charset="0"/>
              </a:rPr>
              <a:t>对象的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Courier New" pitchFamily="49" charset="0"/>
              </a:rPr>
              <a:t>createStatement</a:t>
            </a:r>
            <a:r>
              <a:rPr lang="en-US" altLang="zh-CN" sz="2800" dirty="0">
                <a:latin typeface="Times New Roman" pitchFamily="18" charset="0"/>
                <a:cs typeface="Courier New" pitchFamily="49" charset="0"/>
              </a:rPr>
              <a:t>()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方法建立连接</a:t>
            </a: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itchFamily="18" charset="0"/>
              </a:rPr>
              <a:t>使用</a:t>
            </a:r>
            <a:r>
              <a:rPr lang="en-US" altLang="zh-CN" sz="2800" dirty="0">
                <a:latin typeface="Times New Roman" pitchFamily="18" charset="0"/>
              </a:rPr>
              <a:t>Statement</a:t>
            </a:r>
            <a:r>
              <a:rPr lang="zh-CN" altLang="en-US" sz="2800" dirty="0">
                <a:latin typeface="Times New Roman" pitchFamily="18" charset="0"/>
              </a:rPr>
              <a:t>类的</a:t>
            </a:r>
            <a:r>
              <a:rPr lang="en-US" altLang="zh-CN" sz="2800" dirty="0" err="1">
                <a:latin typeface="Times New Roman" pitchFamily="18" charset="0"/>
                <a:cs typeface="Courier New" pitchFamily="49" charset="0"/>
              </a:rPr>
              <a:t>executeQuery</a:t>
            </a:r>
            <a:r>
              <a:rPr lang="en-US" altLang="zh-CN" sz="2800" dirty="0">
                <a:latin typeface="Times New Roman" pitchFamily="18" charset="0"/>
                <a:cs typeface="Courier New" pitchFamily="49" charset="0"/>
              </a:rPr>
              <a:t>()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或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Courier New" pitchFamily="49" charset="0"/>
              </a:rPr>
              <a:t>executeUpdate</a:t>
            </a:r>
            <a:r>
              <a:rPr lang="en-US" altLang="zh-CN" sz="2800" dirty="0">
                <a:latin typeface="Times New Roman" pitchFamily="18" charset="0"/>
                <a:cs typeface="Courier New" pitchFamily="49" charset="0"/>
              </a:rPr>
              <a:t>()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dirty="0">
                <a:latin typeface="Times New Roman" pitchFamily="18" charset="0"/>
              </a:rPr>
              <a:t>方法执行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zh-CN" altLang="en-US" sz="2800" dirty="0">
                <a:latin typeface="Times New Roman" pitchFamily="18" charset="0"/>
              </a:rPr>
              <a:t>语句</a:t>
            </a: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>
                <a:latin typeface="Times New Roman" pitchFamily="18" charset="0"/>
                <a:cs typeface="Courier New" pitchFamily="49" charset="0"/>
              </a:rPr>
              <a:t>PreparedStatement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接口允许创建预编译的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zh-CN" altLang="en-US" sz="2800" dirty="0">
                <a:latin typeface="Times New Roman" pitchFamily="18" charset="0"/>
              </a:rPr>
              <a:t>语句，并使得在后续阶段可以指定语句的参数</a:t>
            </a:r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数据库编程技术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嵌入式</a:t>
            </a:r>
            <a:r>
              <a:rPr lang="en-US" altLang="zh-CN" dirty="0"/>
              <a:t>SQL</a:t>
            </a:r>
          </a:p>
          <a:p>
            <a:r>
              <a:rPr lang="en-US" altLang="zh-CN" dirty="0"/>
              <a:t>ODBC</a:t>
            </a:r>
            <a:r>
              <a:rPr lang="zh-CN" altLang="en-US" dirty="0"/>
              <a:t>（</a:t>
            </a:r>
            <a:r>
              <a:rPr lang="en-US" altLang="zh-CN" dirty="0"/>
              <a:t>Open </a:t>
            </a:r>
            <a:r>
              <a:rPr lang="en-US" altLang="zh-CN" dirty="0" err="1"/>
              <a:t>DataBase</a:t>
            </a:r>
            <a:r>
              <a:rPr lang="en-US" altLang="zh-CN" dirty="0"/>
              <a:t> Connectivity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JDBC (Java </a:t>
            </a:r>
            <a:r>
              <a:rPr lang="en-US" altLang="zh-CN" dirty="0" err="1"/>
              <a:t>DataBase</a:t>
            </a:r>
            <a:r>
              <a:rPr lang="en-US" altLang="zh-CN" dirty="0"/>
              <a:t> Connectivity)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7581900" cy="7921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ODBC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9552" y="2348880"/>
            <a:ext cx="8281988" cy="3384550"/>
            <a:chOff x="385" y="1117"/>
            <a:chExt cx="5217" cy="2132"/>
          </a:xfrm>
        </p:grpSpPr>
        <p:sp>
          <p:nvSpPr>
            <p:cNvPr id="347155" name="AutoShape 19"/>
            <p:cNvSpPr>
              <a:spLocks noChangeArrowheads="1"/>
            </p:cNvSpPr>
            <p:nvPr/>
          </p:nvSpPr>
          <p:spPr bwMode="auto">
            <a:xfrm>
              <a:off x="4377" y="1842"/>
              <a:ext cx="1225" cy="817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9CCFF"/>
                </a:gs>
                <a:gs pos="50000">
                  <a:srgbClr val="0033CC"/>
                </a:gs>
                <a:gs pos="100000">
                  <a:srgbClr val="99CCFF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a typeface="黑体" pitchFamily="2" charset="-122"/>
                </a:rPr>
                <a:t>数据库</a:t>
              </a:r>
            </a:p>
          </p:txBody>
        </p:sp>
        <p:sp>
          <p:nvSpPr>
            <p:cNvPr id="347142" name="Rectangle 6"/>
            <p:cNvSpPr>
              <a:spLocks noChangeArrowheads="1"/>
            </p:cNvSpPr>
            <p:nvPr/>
          </p:nvSpPr>
          <p:spPr bwMode="auto">
            <a:xfrm>
              <a:off x="385" y="1839"/>
              <a:ext cx="1316" cy="684"/>
            </a:xfrm>
            <a:prstGeom prst="rect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5875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2000">
                  <a:ea typeface="黑体" pitchFamily="2" charset="-122"/>
                </a:rPr>
                <a:t>客户机</a:t>
              </a:r>
              <a:r>
                <a:rPr lang="en-US" altLang="zh-CN" sz="2000">
                  <a:ea typeface="黑体" pitchFamily="2" charset="-122"/>
                </a:rPr>
                <a:t>/</a:t>
              </a:r>
              <a:r>
                <a:rPr lang="zh-CN" altLang="en-US" sz="2000">
                  <a:ea typeface="黑体" pitchFamily="2" charset="-122"/>
                </a:rPr>
                <a:t>服务器 </a:t>
              </a:r>
            </a:p>
            <a:p>
              <a:pPr>
                <a:defRPr/>
              </a:pPr>
              <a:r>
                <a:rPr lang="en-US" sz="2000">
                  <a:ea typeface="黑体" pitchFamily="2" charset="-122"/>
                </a:rPr>
                <a:t>GUI</a:t>
              </a:r>
              <a:r>
                <a:rPr lang="zh-CN" altLang="en-US" sz="2000">
                  <a:ea typeface="黑体" pitchFamily="2" charset="-122"/>
                </a:rPr>
                <a:t>应用程序</a:t>
              </a:r>
              <a:endParaRPr lang="en-US" sz="2000">
                <a:ea typeface="黑体" pitchFamily="2" charset="-122"/>
              </a:endParaRPr>
            </a:p>
          </p:txBody>
        </p:sp>
        <p:sp>
          <p:nvSpPr>
            <p:cNvPr id="347144" name="Rectangle 8"/>
            <p:cNvSpPr>
              <a:spLocks noChangeArrowheads="1"/>
            </p:cNvSpPr>
            <p:nvPr/>
          </p:nvSpPr>
          <p:spPr bwMode="auto">
            <a:xfrm>
              <a:off x="2154" y="1117"/>
              <a:ext cx="1633" cy="213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99190" dir="301166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 dirty="0">
                  <a:ea typeface="黑体" pitchFamily="2" charset="-122"/>
                </a:rPr>
                <a:t>ODBC</a:t>
              </a:r>
            </a:p>
            <a:p>
              <a:pPr>
                <a:defRPr/>
              </a:pPr>
              <a:r>
                <a:rPr lang="zh-CN" altLang="en-US" sz="2000" dirty="0">
                  <a:ea typeface="黑体" pitchFamily="2" charset="-122"/>
                </a:rPr>
                <a:t>（开放式数据库连接）</a:t>
              </a:r>
            </a:p>
            <a:p>
              <a:pPr>
                <a:defRPr/>
              </a:pPr>
              <a:r>
                <a:rPr lang="zh-CN" altLang="en-US" sz="2000" dirty="0">
                  <a:ea typeface="黑体" pitchFamily="2" charset="-122"/>
                </a:rPr>
                <a:t>（</a:t>
              </a:r>
              <a:r>
                <a:rPr lang="en-US" altLang="zh-CN" sz="2000" dirty="0">
                  <a:ea typeface="黑体" pitchFamily="2" charset="-122"/>
                </a:rPr>
                <a:t>Microsoft </a:t>
              </a:r>
              <a:r>
                <a:rPr lang="zh-CN" altLang="en-US" sz="2000" dirty="0">
                  <a:ea typeface="黑体" pitchFamily="2" charset="-122"/>
                </a:rPr>
                <a:t>提供）</a:t>
              </a:r>
            </a:p>
          </p:txBody>
        </p:sp>
        <p:sp>
          <p:nvSpPr>
            <p:cNvPr id="6152" name="AutoShape 9"/>
            <p:cNvSpPr>
              <a:spLocks noChangeArrowheads="1"/>
            </p:cNvSpPr>
            <p:nvPr/>
          </p:nvSpPr>
          <p:spPr bwMode="auto">
            <a:xfrm>
              <a:off x="1701" y="2069"/>
              <a:ext cx="453" cy="182"/>
            </a:xfrm>
            <a:prstGeom prst="leftRightArrow">
              <a:avLst>
                <a:gd name="adj1" fmla="val 50000"/>
                <a:gd name="adj2" fmla="val 64725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ea typeface="黑体" pitchFamily="2" charset="-122"/>
              </a:endParaRPr>
            </a:p>
          </p:txBody>
        </p:sp>
        <p:sp>
          <p:nvSpPr>
            <p:cNvPr id="6153" name="AutoShape 10"/>
            <p:cNvSpPr>
              <a:spLocks noChangeArrowheads="1"/>
            </p:cNvSpPr>
            <p:nvPr/>
          </p:nvSpPr>
          <p:spPr bwMode="auto">
            <a:xfrm>
              <a:off x="3787" y="2069"/>
              <a:ext cx="590" cy="182"/>
            </a:xfrm>
            <a:prstGeom prst="leftRightArrow">
              <a:avLst>
                <a:gd name="adj1" fmla="val 50000"/>
                <a:gd name="adj2" fmla="val 64835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>
                <a:ea typeface="黑体" pitchFamily="2" charset="-122"/>
              </a:endParaRPr>
            </a:p>
          </p:txBody>
        </p:sp>
        <p:sp>
          <p:nvSpPr>
            <p:cNvPr id="6154" name="Rectangle 11"/>
            <p:cNvSpPr>
              <a:spLocks noChangeArrowheads="1"/>
            </p:cNvSpPr>
            <p:nvPr/>
          </p:nvSpPr>
          <p:spPr bwMode="auto">
            <a:xfrm>
              <a:off x="4332" y="1570"/>
              <a:ext cx="590" cy="226"/>
            </a:xfrm>
            <a:prstGeom prst="rect">
              <a:avLst/>
            </a:prstGeom>
            <a:gradFill rotWithShape="1">
              <a:gsLst>
                <a:gs pos="0">
                  <a:srgbClr val="99FF33">
                    <a:alpha val="79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插 入</a:t>
              </a:r>
            </a:p>
          </p:txBody>
        </p:sp>
        <p:sp>
          <p:nvSpPr>
            <p:cNvPr id="6155" name="AutoShape 12"/>
            <p:cNvSpPr>
              <a:spLocks noChangeArrowheads="1"/>
            </p:cNvSpPr>
            <p:nvPr/>
          </p:nvSpPr>
          <p:spPr bwMode="auto">
            <a:xfrm>
              <a:off x="4558" y="1797"/>
              <a:ext cx="181" cy="227"/>
            </a:xfrm>
            <a:prstGeom prst="downArrow">
              <a:avLst>
                <a:gd name="adj1" fmla="val 50000"/>
                <a:gd name="adj2" fmla="val 31354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156" name="Rectangle 13"/>
            <p:cNvSpPr>
              <a:spLocks noChangeArrowheads="1"/>
            </p:cNvSpPr>
            <p:nvPr/>
          </p:nvSpPr>
          <p:spPr bwMode="auto">
            <a:xfrm>
              <a:off x="4332" y="2886"/>
              <a:ext cx="590" cy="226"/>
            </a:xfrm>
            <a:prstGeom prst="rect">
              <a:avLst/>
            </a:prstGeom>
            <a:gradFill rotWithShape="1">
              <a:gsLst>
                <a:gs pos="0">
                  <a:srgbClr val="99FF33">
                    <a:alpha val="79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删 除</a:t>
              </a:r>
            </a:p>
          </p:txBody>
        </p:sp>
        <p:sp>
          <p:nvSpPr>
            <p:cNvPr id="6157" name="Rectangle 16"/>
            <p:cNvSpPr>
              <a:spLocks noChangeArrowheads="1"/>
            </p:cNvSpPr>
            <p:nvPr/>
          </p:nvSpPr>
          <p:spPr bwMode="auto">
            <a:xfrm>
              <a:off x="5012" y="1570"/>
              <a:ext cx="590" cy="226"/>
            </a:xfrm>
            <a:prstGeom prst="rect">
              <a:avLst/>
            </a:prstGeom>
            <a:gradFill rotWithShape="1">
              <a:gsLst>
                <a:gs pos="0">
                  <a:srgbClr val="99FF33">
                    <a:alpha val="79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修 改</a:t>
              </a:r>
            </a:p>
          </p:txBody>
        </p:sp>
        <p:sp>
          <p:nvSpPr>
            <p:cNvPr id="6158" name="Text Box 18"/>
            <p:cNvSpPr txBox="1">
              <a:spLocks noChangeArrowheads="1"/>
            </p:cNvSpPr>
            <p:nvPr/>
          </p:nvSpPr>
          <p:spPr bwMode="auto">
            <a:xfrm>
              <a:off x="2290" y="1117"/>
              <a:ext cx="14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2" charset="-122"/>
                </a:rPr>
                <a:t>应用程序编程接口</a:t>
              </a:r>
              <a:r>
                <a:rPr lang="zh-CN" altLang="en-US">
                  <a:solidFill>
                    <a:schemeClr val="bg2"/>
                  </a:solidFill>
                  <a:ea typeface="黑体" pitchFamily="2" charset="-122"/>
                </a:rPr>
                <a:t> </a:t>
              </a:r>
            </a:p>
          </p:txBody>
        </p:sp>
        <p:sp>
          <p:nvSpPr>
            <p:cNvPr id="6159" name="AutoShape 20"/>
            <p:cNvSpPr>
              <a:spLocks noChangeArrowheads="1"/>
            </p:cNvSpPr>
            <p:nvPr/>
          </p:nvSpPr>
          <p:spPr bwMode="auto">
            <a:xfrm>
              <a:off x="5148" y="1797"/>
              <a:ext cx="181" cy="227"/>
            </a:xfrm>
            <a:prstGeom prst="downArrow">
              <a:avLst>
                <a:gd name="adj1" fmla="val 50000"/>
                <a:gd name="adj2" fmla="val 31354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160" name="Rectangle 24"/>
            <p:cNvSpPr>
              <a:spLocks noChangeArrowheads="1"/>
            </p:cNvSpPr>
            <p:nvPr/>
          </p:nvSpPr>
          <p:spPr bwMode="auto">
            <a:xfrm>
              <a:off x="5012" y="2886"/>
              <a:ext cx="590" cy="226"/>
            </a:xfrm>
            <a:prstGeom prst="rect">
              <a:avLst/>
            </a:prstGeom>
            <a:gradFill rotWithShape="1">
              <a:gsLst>
                <a:gs pos="0">
                  <a:srgbClr val="99FF33">
                    <a:alpha val="79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查询 </a:t>
              </a:r>
            </a:p>
          </p:txBody>
        </p:sp>
        <p:sp>
          <p:nvSpPr>
            <p:cNvPr id="6161" name="AutoShape 25"/>
            <p:cNvSpPr>
              <a:spLocks noChangeArrowheads="1"/>
            </p:cNvSpPr>
            <p:nvPr/>
          </p:nvSpPr>
          <p:spPr bwMode="auto">
            <a:xfrm flipV="1">
              <a:off x="5193" y="2659"/>
              <a:ext cx="182" cy="227"/>
            </a:xfrm>
            <a:prstGeom prst="downArrow">
              <a:avLst>
                <a:gd name="adj1" fmla="val 50000"/>
                <a:gd name="adj2" fmla="val 31181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162" name="AutoShape 26"/>
            <p:cNvSpPr>
              <a:spLocks noChangeArrowheads="1"/>
            </p:cNvSpPr>
            <p:nvPr/>
          </p:nvSpPr>
          <p:spPr bwMode="auto">
            <a:xfrm flipV="1">
              <a:off x="4558" y="2659"/>
              <a:ext cx="182" cy="227"/>
            </a:xfrm>
            <a:prstGeom prst="downArrow">
              <a:avLst>
                <a:gd name="adj1" fmla="val 50000"/>
                <a:gd name="adj2" fmla="val 31181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705725" cy="7921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JDBC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3528" y="2276872"/>
            <a:ext cx="8351838" cy="3384550"/>
            <a:chOff x="295" y="1117"/>
            <a:chExt cx="5261" cy="2132"/>
          </a:xfrm>
        </p:grpSpPr>
        <p:sp>
          <p:nvSpPr>
            <p:cNvPr id="350212" name="Rectangle 4"/>
            <p:cNvSpPr>
              <a:spLocks noChangeArrowheads="1"/>
            </p:cNvSpPr>
            <p:nvPr/>
          </p:nvSpPr>
          <p:spPr bwMode="auto">
            <a:xfrm>
              <a:off x="2064" y="1117"/>
              <a:ext cx="1542" cy="213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rgbClr val="800080"/>
              </a:solidFill>
              <a:miter lim="800000"/>
              <a:headEnd/>
              <a:tailEnd/>
            </a:ln>
            <a:effectLst>
              <a:outerShdw dist="99190" dir="301166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ea typeface="黑体" pitchFamily="2" charset="-122"/>
              </a:endParaRPr>
            </a:p>
            <a:p>
              <a:pPr>
                <a:defRPr/>
              </a:pPr>
              <a:r>
                <a:rPr lang="en-US" sz="2000" dirty="0">
                  <a:ea typeface="黑体" pitchFamily="2" charset="-122"/>
                </a:rPr>
                <a:t>JDBC</a:t>
              </a:r>
            </a:p>
            <a:p>
              <a:pPr>
                <a:defRPr/>
              </a:pPr>
              <a:r>
                <a:rPr lang="zh-CN" altLang="en-US" sz="2000" dirty="0">
                  <a:ea typeface="黑体" pitchFamily="2" charset="-122"/>
                </a:rPr>
                <a:t>（</a:t>
              </a:r>
              <a:r>
                <a:rPr lang="en-US" sz="2000" dirty="0">
                  <a:ea typeface="黑体" pitchFamily="2" charset="-122"/>
                </a:rPr>
                <a:t>Java </a:t>
              </a:r>
              <a:r>
                <a:rPr lang="zh-CN" altLang="en-US" sz="2000" dirty="0">
                  <a:ea typeface="黑体" pitchFamily="2" charset="-122"/>
                </a:rPr>
                <a:t>数据库连接）</a:t>
              </a:r>
            </a:p>
            <a:p>
              <a:pPr>
                <a:defRPr/>
              </a:pPr>
              <a:r>
                <a:rPr lang="zh-CN" altLang="en-US" sz="2000" dirty="0">
                  <a:ea typeface="黑体" pitchFamily="2" charset="-122"/>
                </a:rPr>
                <a:t>（</a:t>
              </a:r>
              <a:r>
                <a:rPr lang="en-US" altLang="zh-CN" sz="2000" dirty="0">
                  <a:ea typeface="黑体" pitchFamily="2" charset="-122"/>
                </a:rPr>
                <a:t>Oracle</a:t>
              </a:r>
              <a:r>
                <a:rPr lang="zh-CN" altLang="en-US" sz="2000" dirty="0">
                  <a:ea typeface="黑体" pitchFamily="2" charset="-122"/>
                </a:rPr>
                <a:t>公司提供）</a:t>
              </a:r>
            </a:p>
          </p:txBody>
        </p:sp>
        <p:sp>
          <p:nvSpPr>
            <p:cNvPr id="7174" name="Text Box 5"/>
            <p:cNvSpPr txBox="1">
              <a:spLocks noChangeArrowheads="1"/>
            </p:cNvSpPr>
            <p:nvPr/>
          </p:nvSpPr>
          <p:spPr bwMode="auto">
            <a:xfrm>
              <a:off x="2155" y="1117"/>
              <a:ext cx="11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黑体" pitchFamily="2" charset="-122"/>
                </a:rPr>
                <a:t>Java </a:t>
              </a:r>
              <a:r>
                <a:rPr lang="zh-CN" altLang="en-US" b="1">
                  <a:ea typeface="黑体" pitchFamily="2" charset="-122"/>
                </a:rPr>
                <a:t>应用程序编程接口</a:t>
              </a:r>
              <a:endParaRPr lang="en-US" b="1">
                <a:ea typeface="黑体" pitchFamily="2" charset="-122"/>
              </a:endParaRPr>
            </a:p>
          </p:txBody>
        </p:sp>
        <p:sp>
          <p:nvSpPr>
            <p:cNvPr id="350214" name="Rectangle 6"/>
            <p:cNvSpPr>
              <a:spLocks noChangeArrowheads="1"/>
            </p:cNvSpPr>
            <p:nvPr/>
          </p:nvSpPr>
          <p:spPr bwMode="auto">
            <a:xfrm>
              <a:off x="295" y="1839"/>
              <a:ext cx="1316" cy="593"/>
            </a:xfrm>
            <a:prstGeom prst="rect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5875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ea typeface="黑体" pitchFamily="2" charset="-122"/>
                </a:rPr>
                <a:t>Java</a:t>
              </a:r>
              <a:r>
                <a:rPr lang="zh-CN" altLang="en-US" sz="2000">
                  <a:ea typeface="黑体" pitchFamily="2" charset="-122"/>
                </a:rPr>
                <a:t>应用程序</a:t>
              </a:r>
              <a:endParaRPr lang="en-US" sz="2000">
                <a:ea typeface="黑体" pitchFamily="2" charset="-122"/>
              </a:endParaRPr>
            </a:p>
          </p:txBody>
        </p:sp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3606" y="2024"/>
              <a:ext cx="998" cy="227"/>
            </a:xfrm>
            <a:prstGeom prst="leftRightArrow">
              <a:avLst>
                <a:gd name="adj1" fmla="val 50000"/>
                <a:gd name="adj2" fmla="val 100354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>
                <a:ea typeface="黑体" pitchFamily="2" charset="-122"/>
              </a:endParaRPr>
            </a:p>
          </p:txBody>
        </p:sp>
        <p:sp>
          <p:nvSpPr>
            <p:cNvPr id="7177" name="AutoShape 11"/>
            <p:cNvSpPr>
              <a:spLocks noChangeArrowheads="1"/>
            </p:cNvSpPr>
            <p:nvPr/>
          </p:nvSpPr>
          <p:spPr bwMode="auto">
            <a:xfrm>
              <a:off x="1611" y="2024"/>
              <a:ext cx="453" cy="227"/>
            </a:xfrm>
            <a:prstGeom prst="leftRightArrow">
              <a:avLst>
                <a:gd name="adj1" fmla="val 50000"/>
                <a:gd name="adj2" fmla="val 39912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 altLang="zh-CN">
                <a:ea typeface="黑体" pitchFamily="2" charset="-122"/>
              </a:endParaRPr>
            </a:p>
          </p:txBody>
        </p:sp>
        <p:sp>
          <p:nvSpPr>
            <p:cNvPr id="350220" name="AutoShape 12"/>
            <p:cNvSpPr>
              <a:spLocks noChangeArrowheads="1"/>
            </p:cNvSpPr>
            <p:nvPr/>
          </p:nvSpPr>
          <p:spPr bwMode="auto">
            <a:xfrm>
              <a:off x="4604" y="1888"/>
              <a:ext cx="952" cy="590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9CCFF"/>
                </a:gs>
                <a:gs pos="50000">
                  <a:srgbClr val="0033CC"/>
                </a:gs>
                <a:gs pos="100000">
                  <a:srgbClr val="99CCFF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数据库 </a:t>
              </a:r>
            </a:p>
          </p:txBody>
        </p:sp>
        <p:sp>
          <p:nvSpPr>
            <p:cNvPr id="7179" name="Rectangle 13"/>
            <p:cNvSpPr>
              <a:spLocks noChangeArrowheads="1"/>
            </p:cNvSpPr>
            <p:nvPr/>
          </p:nvSpPr>
          <p:spPr bwMode="auto">
            <a:xfrm>
              <a:off x="4513" y="1480"/>
              <a:ext cx="499" cy="226"/>
            </a:xfrm>
            <a:prstGeom prst="rect">
              <a:avLst/>
            </a:prstGeom>
            <a:gradFill rotWithShape="1">
              <a:gsLst>
                <a:gs pos="0">
                  <a:srgbClr val="99FF33">
                    <a:alpha val="79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插 入</a:t>
              </a:r>
            </a:p>
          </p:txBody>
        </p:sp>
        <p:sp>
          <p:nvSpPr>
            <p:cNvPr id="7180" name="AutoShape 14"/>
            <p:cNvSpPr>
              <a:spLocks noChangeArrowheads="1"/>
            </p:cNvSpPr>
            <p:nvPr/>
          </p:nvSpPr>
          <p:spPr bwMode="auto">
            <a:xfrm>
              <a:off x="4695" y="1706"/>
              <a:ext cx="181" cy="227"/>
            </a:xfrm>
            <a:prstGeom prst="downArrow">
              <a:avLst>
                <a:gd name="adj1" fmla="val 50000"/>
                <a:gd name="adj2" fmla="val 31354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81" name="AutoShape 15"/>
            <p:cNvSpPr>
              <a:spLocks noChangeArrowheads="1"/>
            </p:cNvSpPr>
            <p:nvPr/>
          </p:nvSpPr>
          <p:spPr bwMode="auto">
            <a:xfrm>
              <a:off x="5194" y="1706"/>
              <a:ext cx="181" cy="227"/>
            </a:xfrm>
            <a:prstGeom prst="downArrow">
              <a:avLst>
                <a:gd name="adj1" fmla="val 50000"/>
                <a:gd name="adj2" fmla="val 31354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82" name="Rectangle 16"/>
            <p:cNvSpPr>
              <a:spLocks noChangeArrowheads="1"/>
            </p:cNvSpPr>
            <p:nvPr/>
          </p:nvSpPr>
          <p:spPr bwMode="auto">
            <a:xfrm>
              <a:off x="5103" y="1480"/>
              <a:ext cx="432" cy="226"/>
            </a:xfrm>
            <a:prstGeom prst="rect">
              <a:avLst/>
            </a:prstGeom>
            <a:gradFill rotWithShape="1">
              <a:gsLst>
                <a:gs pos="0">
                  <a:srgbClr val="99FF33">
                    <a:alpha val="79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修 改</a:t>
              </a:r>
            </a:p>
          </p:txBody>
        </p:sp>
        <p:sp>
          <p:nvSpPr>
            <p:cNvPr id="7183" name="Rectangle 17"/>
            <p:cNvSpPr>
              <a:spLocks noChangeArrowheads="1"/>
            </p:cNvSpPr>
            <p:nvPr/>
          </p:nvSpPr>
          <p:spPr bwMode="auto">
            <a:xfrm>
              <a:off x="4604" y="2659"/>
              <a:ext cx="408" cy="226"/>
            </a:xfrm>
            <a:prstGeom prst="rect">
              <a:avLst/>
            </a:prstGeom>
            <a:gradFill rotWithShape="1">
              <a:gsLst>
                <a:gs pos="0">
                  <a:srgbClr val="99FF33">
                    <a:alpha val="79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删 除</a:t>
              </a:r>
            </a:p>
          </p:txBody>
        </p:sp>
        <p:sp>
          <p:nvSpPr>
            <p:cNvPr id="7184" name="Rectangle 18"/>
            <p:cNvSpPr>
              <a:spLocks noChangeArrowheads="1"/>
            </p:cNvSpPr>
            <p:nvPr/>
          </p:nvSpPr>
          <p:spPr bwMode="auto">
            <a:xfrm>
              <a:off x="5149" y="2659"/>
              <a:ext cx="386" cy="226"/>
            </a:xfrm>
            <a:prstGeom prst="rect">
              <a:avLst/>
            </a:prstGeom>
            <a:gradFill rotWithShape="1">
              <a:gsLst>
                <a:gs pos="0">
                  <a:srgbClr val="99FF33">
                    <a:alpha val="79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黑体" pitchFamily="2" charset="-122"/>
                </a:rPr>
                <a:t>查询 </a:t>
              </a:r>
            </a:p>
          </p:txBody>
        </p:sp>
        <p:sp>
          <p:nvSpPr>
            <p:cNvPr id="7185" name="AutoShape 19"/>
            <p:cNvSpPr>
              <a:spLocks noChangeArrowheads="1"/>
            </p:cNvSpPr>
            <p:nvPr/>
          </p:nvSpPr>
          <p:spPr bwMode="auto">
            <a:xfrm flipV="1">
              <a:off x="5239" y="2432"/>
              <a:ext cx="168" cy="227"/>
            </a:xfrm>
            <a:prstGeom prst="downArrow">
              <a:avLst>
                <a:gd name="adj1" fmla="val 50000"/>
                <a:gd name="adj2" fmla="val 3378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86" name="AutoShape 20"/>
            <p:cNvSpPr>
              <a:spLocks noChangeArrowheads="1"/>
            </p:cNvSpPr>
            <p:nvPr/>
          </p:nvSpPr>
          <p:spPr bwMode="auto">
            <a:xfrm flipV="1">
              <a:off x="4786" y="2432"/>
              <a:ext cx="168" cy="227"/>
            </a:xfrm>
            <a:prstGeom prst="downArrow">
              <a:avLst>
                <a:gd name="adj1" fmla="val 50000"/>
                <a:gd name="adj2" fmla="val 3378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ODBC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2890846"/>
          </a:xfrm>
        </p:spPr>
        <p:txBody>
          <a:bodyPr/>
          <a:lstStyle/>
          <a:p>
            <a:r>
              <a:rPr lang="en-US" altLang="zh-CN" dirty="0"/>
              <a:t>ODBC</a:t>
            </a:r>
            <a:r>
              <a:rPr lang="zh-CN" altLang="en-US" dirty="0"/>
              <a:t>由应用程序、驱动程序管理器、驱动程序和数据源等组成，如图所示。应用程序通过</a:t>
            </a:r>
            <a:r>
              <a:rPr lang="en-US" altLang="zh-CN" dirty="0"/>
              <a:t>ODBC</a:t>
            </a:r>
            <a:r>
              <a:rPr lang="zh-CN" altLang="en-US" dirty="0"/>
              <a:t>接口访问不同数据源中的数据，每个不同的数据源类型由一个驱动程序支持。驱动程序管理器为应用程序装入合适的驱动程序。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ODBC</a:t>
            </a:r>
            <a:endParaRPr lang="zh-CN" altLang="en-US" b="1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57488" y="4214818"/>
            <a:ext cx="792162" cy="1109662"/>
            <a:chOff x="1247" y="1480"/>
            <a:chExt cx="409" cy="735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247" y="1616"/>
              <a:ext cx="409" cy="599"/>
              <a:chOff x="1336" y="2750"/>
              <a:chExt cx="409" cy="599"/>
            </a:xfrm>
          </p:grpSpPr>
          <p:sp>
            <p:nvSpPr>
              <p:cNvPr id="8" name="AutoShape 6"/>
              <p:cNvSpPr>
                <a:spLocks noChangeArrowheads="1"/>
              </p:cNvSpPr>
              <p:nvPr/>
            </p:nvSpPr>
            <p:spPr bwMode="auto">
              <a:xfrm>
                <a:off x="1336" y="2750"/>
                <a:ext cx="409" cy="589"/>
              </a:xfrm>
              <a:prstGeom prst="can">
                <a:avLst>
                  <a:gd name="adj" fmla="val 360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382" y="2931"/>
                <a:ext cx="363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36000" bIns="10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dirty="0">
                    <a:latin typeface="Arial" charset="0"/>
                    <a:ea typeface="宋体" charset="-122"/>
                  </a:rPr>
                  <a:t>数据源</a:t>
                </a:r>
                <a:r>
                  <a:rPr lang="en-US" altLang="zh-CN" sz="2000" dirty="0">
                    <a:latin typeface="Arial" charset="0"/>
                    <a:ea typeface="宋体" charset="-122"/>
                  </a:rPr>
                  <a:t>1</a:t>
                </a:r>
              </a:p>
            </p:txBody>
          </p:sp>
        </p:grp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456" y="148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572000" y="4143380"/>
            <a:ext cx="720725" cy="1152525"/>
            <a:chOff x="1247" y="1480"/>
            <a:chExt cx="409" cy="725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16"/>
              <a:ext cx="409" cy="589"/>
              <a:chOff x="1336" y="2750"/>
              <a:chExt cx="409" cy="589"/>
            </a:xfrm>
          </p:grpSpPr>
          <p:sp>
            <p:nvSpPr>
              <p:cNvPr id="13" name="AutoShape 11"/>
              <p:cNvSpPr>
                <a:spLocks noChangeArrowheads="1"/>
              </p:cNvSpPr>
              <p:nvPr/>
            </p:nvSpPr>
            <p:spPr bwMode="auto">
              <a:xfrm>
                <a:off x="1336" y="2750"/>
                <a:ext cx="409" cy="589"/>
              </a:xfrm>
              <a:prstGeom prst="can">
                <a:avLst>
                  <a:gd name="adj" fmla="val 360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1382" y="2931"/>
                <a:ext cx="363" cy="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36000" bIns="10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Arial" charset="0"/>
                    <a:ea typeface="宋体" charset="-122"/>
                  </a:rPr>
                  <a:t>数据源</a:t>
                </a:r>
                <a:r>
                  <a:rPr lang="en-US" altLang="zh-CN" sz="2000">
                    <a:latin typeface="Arial" charset="0"/>
                    <a:ea typeface="宋体" charset="-122"/>
                  </a:rPr>
                  <a:t>2</a:t>
                </a:r>
              </a:p>
            </p:txBody>
          </p:sp>
        </p:grp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456" y="148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215074" y="4143380"/>
            <a:ext cx="720725" cy="1152525"/>
            <a:chOff x="1247" y="1480"/>
            <a:chExt cx="409" cy="725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247" y="1616"/>
              <a:ext cx="409" cy="589"/>
              <a:chOff x="1336" y="2750"/>
              <a:chExt cx="409" cy="589"/>
            </a:xfrm>
          </p:grpSpPr>
          <p:sp>
            <p:nvSpPr>
              <p:cNvPr id="18" name="AutoShape 16"/>
              <p:cNvSpPr>
                <a:spLocks noChangeArrowheads="1"/>
              </p:cNvSpPr>
              <p:nvPr/>
            </p:nvSpPr>
            <p:spPr bwMode="auto">
              <a:xfrm>
                <a:off x="1336" y="2750"/>
                <a:ext cx="409" cy="589"/>
              </a:xfrm>
              <a:prstGeom prst="can">
                <a:avLst>
                  <a:gd name="adj" fmla="val 360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1382" y="2931"/>
                <a:ext cx="363" cy="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36000" bIns="108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>
                    <a:latin typeface="Arial" charset="0"/>
                    <a:ea typeface="宋体" charset="-122"/>
                  </a:rPr>
                  <a:t>数据源</a:t>
                </a:r>
                <a:r>
                  <a:rPr lang="en-US" altLang="zh-CN" sz="2000">
                    <a:latin typeface="Arial" charset="0"/>
                    <a:ea typeface="宋体" charset="-122"/>
                  </a:rPr>
                  <a:t>3</a:t>
                </a:r>
              </a:p>
            </p:txBody>
          </p:sp>
        </p:grp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456" y="148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071670" y="2200280"/>
            <a:ext cx="5572163" cy="1943100"/>
            <a:chOff x="1066" y="119"/>
            <a:chExt cx="2449" cy="1361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66" y="119"/>
              <a:ext cx="2449" cy="136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anchor="ctr" anchorCtr="1"/>
            <a:lstStyle/>
            <a:p>
              <a:pPr algn="ctr" eaLnBrk="0" hangingPunct="0">
                <a:lnSpc>
                  <a:spcPct val="145000"/>
                </a:lnSpc>
              </a:pPr>
              <a:r>
                <a:rPr lang="zh-CN" altLang="en-US" sz="2000" dirty="0">
                  <a:ea typeface="宋体" charset="-122"/>
                </a:rPr>
                <a:t>应用程序</a:t>
              </a:r>
            </a:p>
            <a:p>
              <a:pPr algn="ctr" eaLnBrk="0" hangingPunct="0">
                <a:lnSpc>
                  <a:spcPct val="145000"/>
                </a:lnSpc>
              </a:pPr>
              <a:r>
                <a:rPr lang="en-US" altLang="zh-CN" sz="2000" dirty="0">
                  <a:ea typeface="宋体" charset="-122"/>
                </a:rPr>
                <a:t>ODBC</a:t>
              </a:r>
              <a:r>
                <a:rPr lang="zh-CN" altLang="en-US" sz="2000" dirty="0">
                  <a:ea typeface="宋体" charset="-122"/>
                </a:rPr>
                <a:t>接口</a:t>
              </a:r>
            </a:p>
            <a:p>
              <a:pPr algn="ctr" eaLnBrk="0" hangingPunct="0">
                <a:lnSpc>
                  <a:spcPct val="145000"/>
                </a:lnSpc>
              </a:pPr>
              <a:r>
                <a:rPr lang="en-US" altLang="zh-CN" sz="2000" dirty="0">
                  <a:ea typeface="宋体" charset="-122"/>
                </a:rPr>
                <a:t>Driver Manager</a:t>
              </a:r>
            </a:p>
            <a:p>
              <a:pPr algn="ctr" eaLnBrk="0" hangingPunct="0">
                <a:lnSpc>
                  <a:spcPct val="145000"/>
                </a:lnSpc>
              </a:pPr>
              <a:r>
                <a:rPr lang="en-US" altLang="zh-CN" sz="2000" dirty="0">
                  <a:ea typeface="宋体" charset="-122"/>
                </a:rPr>
                <a:t>Driver1  </a:t>
              </a:r>
              <a:r>
                <a:rPr lang="zh-CN" altLang="en-US" sz="2000" dirty="0">
                  <a:ea typeface="宋体" charset="-122"/>
                </a:rPr>
                <a:t>    </a:t>
              </a:r>
              <a:r>
                <a:rPr lang="en-US" altLang="zh-CN" sz="2000" dirty="0">
                  <a:ea typeface="宋体" charset="-122"/>
                </a:rPr>
                <a:t>   Driver2     Driver3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066" y="482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066" y="845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1066" y="1162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938575" y="371158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715008" y="3714752"/>
            <a:ext cx="0" cy="430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JDBC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176730"/>
          </a:xfrm>
        </p:spPr>
        <p:txBody>
          <a:bodyPr/>
          <a:lstStyle/>
          <a:p>
            <a:r>
              <a:rPr lang="en-US" altLang="zh-CN" dirty="0"/>
              <a:t>JDBC(Java </a:t>
            </a:r>
            <a:r>
              <a:rPr lang="en-US" altLang="zh-CN" dirty="0" err="1"/>
              <a:t>DataBase</a:t>
            </a:r>
            <a:r>
              <a:rPr lang="en-US" altLang="zh-CN" dirty="0"/>
              <a:t> Connectivity)</a:t>
            </a:r>
          </a:p>
          <a:p>
            <a:r>
              <a:rPr lang="zh-CN" altLang="en-US" dirty="0"/>
              <a:t>是一种用于执行</a:t>
            </a:r>
            <a:r>
              <a:rPr lang="en-US" altLang="zh-CN" dirty="0"/>
              <a:t>SQL</a:t>
            </a:r>
            <a:r>
              <a:rPr lang="zh-CN" altLang="en-US" dirty="0"/>
              <a:t>语句的</a:t>
            </a:r>
            <a:r>
              <a:rPr lang="en-US" altLang="zh-CN" dirty="0"/>
              <a:t>Java API</a:t>
            </a:r>
            <a:r>
              <a:rPr lang="zh-CN" altLang="en-US" dirty="0"/>
              <a:t>。</a:t>
            </a:r>
            <a:r>
              <a:rPr lang="en-US" altLang="zh-CN" dirty="0"/>
              <a:t>JDBC</a:t>
            </a:r>
            <a:r>
              <a:rPr lang="zh-CN" altLang="en-US" dirty="0"/>
              <a:t>使开发人员既可以用纯</a:t>
            </a:r>
            <a:r>
              <a:rPr lang="en-US" altLang="zh-CN" dirty="0"/>
              <a:t>Java</a:t>
            </a:r>
            <a:r>
              <a:rPr lang="zh-CN" altLang="en-US" dirty="0"/>
              <a:t>语言编写完整的数据库应用程序。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JDBC</a:t>
            </a:r>
            <a:r>
              <a:rPr lang="zh-CN" altLang="en-US" dirty="0"/>
              <a:t>完成三件事：</a:t>
            </a:r>
          </a:p>
          <a:p>
            <a:pPr lvl="1"/>
            <a:r>
              <a:rPr lang="zh-CN" altLang="en-US" dirty="0"/>
              <a:t>与一个数据库连接；</a:t>
            </a:r>
          </a:p>
          <a:p>
            <a:pPr lvl="1"/>
            <a:r>
              <a:rPr lang="zh-CN" altLang="en-US" dirty="0"/>
              <a:t>向数据库发送</a:t>
            </a:r>
            <a:r>
              <a:rPr lang="en-US" altLang="zh-CN" dirty="0"/>
              <a:t>SQL</a:t>
            </a:r>
            <a:r>
              <a:rPr lang="zh-CN" altLang="en-US" dirty="0"/>
              <a:t>语句；</a:t>
            </a:r>
          </a:p>
          <a:p>
            <a:pPr lvl="1"/>
            <a:r>
              <a:rPr lang="zh-CN" altLang="en-US" dirty="0"/>
              <a:t>处理数据库返回的结果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705725" cy="7921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JDBC </a:t>
            </a:r>
            <a:r>
              <a:rPr lang="zh-CN" altLang="en-US" dirty="0">
                <a:latin typeface="Times New Roman" pitchFamily="18" charset="0"/>
              </a:rPr>
              <a:t>驱动程序的类型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11560" y="1916832"/>
            <a:ext cx="8208912" cy="4105275"/>
            <a:chOff x="204" y="1026"/>
            <a:chExt cx="5262" cy="2586"/>
          </a:xfrm>
        </p:grpSpPr>
        <p:sp>
          <p:nvSpPr>
            <p:cNvPr id="382980" name="Rectangle 4"/>
            <p:cNvSpPr>
              <a:spLocks noChangeArrowheads="1"/>
            </p:cNvSpPr>
            <p:nvPr/>
          </p:nvSpPr>
          <p:spPr bwMode="auto">
            <a:xfrm>
              <a:off x="204" y="2024"/>
              <a:ext cx="1225" cy="499"/>
            </a:xfrm>
            <a:prstGeom prst="rect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2000">
                  <a:ea typeface="黑体" pitchFamily="2" charset="-122"/>
                </a:rPr>
                <a:t>JDBC </a:t>
              </a:r>
              <a:r>
                <a:rPr lang="zh-CN" altLang="en-US" sz="2000">
                  <a:ea typeface="黑体" pitchFamily="2" charset="-122"/>
                </a:rPr>
                <a:t>驱动程序</a:t>
              </a:r>
            </a:p>
            <a:p>
              <a:pPr>
                <a:defRPr/>
              </a:pPr>
              <a:r>
                <a:rPr lang="zh-CN" altLang="en-US" sz="2000">
                  <a:ea typeface="黑体" pitchFamily="2" charset="-122"/>
                </a:rPr>
                <a:t>的类型 </a:t>
              </a:r>
              <a:endParaRPr lang="en-US" sz="2000">
                <a:ea typeface="黑体" pitchFamily="2" charset="-122"/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1837" y="1026"/>
              <a:ext cx="0" cy="2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837" y="1480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837" y="202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1837" y="25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837" y="3113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987" name="Rectangle 11"/>
            <p:cNvSpPr>
              <a:spLocks noChangeArrowheads="1"/>
            </p:cNvSpPr>
            <p:nvPr/>
          </p:nvSpPr>
          <p:spPr bwMode="auto">
            <a:xfrm>
              <a:off x="2518" y="1343"/>
              <a:ext cx="2948" cy="3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FF8B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ea typeface="黑体" pitchFamily="2" charset="-122"/>
                </a:rPr>
                <a:t>JDBC-ODBC桥驱动程序及ODBC驱动程序</a:t>
              </a:r>
              <a:r>
                <a:rPr lang="zh-CN" altLang="en-US" b="1">
                  <a:ea typeface="黑体" pitchFamily="2" charset="-122"/>
                </a:rPr>
                <a:t> </a:t>
              </a:r>
              <a:endParaRPr lang="en-US" b="1">
                <a:ea typeface="黑体" pitchFamily="2" charset="-122"/>
              </a:endParaRPr>
            </a:p>
          </p:txBody>
        </p:sp>
        <p:sp>
          <p:nvSpPr>
            <p:cNvPr id="382988" name="Rectangle 12"/>
            <p:cNvSpPr>
              <a:spLocks noChangeArrowheads="1"/>
            </p:cNvSpPr>
            <p:nvPr/>
          </p:nvSpPr>
          <p:spPr bwMode="auto">
            <a:xfrm>
              <a:off x="2518" y="1843"/>
              <a:ext cx="2948" cy="31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FF8B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b="1" dirty="0" err="1">
                  <a:ea typeface="黑体" pitchFamily="2" charset="-122"/>
                </a:rPr>
                <a:t>本地API部分Java驱动程序</a:t>
              </a:r>
              <a:r>
                <a:rPr lang="zh-CN" altLang="en-US" b="1" dirty="0">
                  <a:ea typeface="黑体" pitchFamily="2" charset="-122"/>
                </a:rPr>
                <a:t> </a:t>
              </a:r>
              <a:endParaRPr lang="en-US" b="1" dirty="0">
                <a:ea typeface="黑体" pitchFamily="2" charset="-122"/>
              </a:endParaRPr>
            </a:p>
          </p:txBody>
        </p:sp>
        <p:sp>
          <p:nvSpPr>
            <p:cNvPr id="382989" name="Rectangle 13"/>
            <p:cNvSpPr>
              <a:spLocks noChangeArrowheads="1"/>
            </p:cNvSpPr>
            <p:nvPr/>
          </p:nvSpPr>
          <p:spPr bwMode="auto">
            <a:xfrm>
              <a:off x="2518" y="2432"/>
              <a:ext cx="2948" cy="3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FF8B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b="1">
                  <a:ea typeface="黑体" pitchFamily="2" charset="-122"/>
                </a:rPr>
                <a:t>JDBC-Net 纯Java驱动程序</a:t>
              </a:r>
              <a:r>
                <a:rPr lang="zh-CN" altLang="en-US" b="1">
                  <a:ea typeface="黑体" pitchFamily="2" charset="-122"/>
                </a:rPr>
                <a:t> </a:t>
              </a:r>
              <a:endParaRPr lang="en-US" b="1">
                <a:ea typeface="黑体" pitchFamily="2" charset="-122"/>
              </a:endParaRPr>
            </a:p>
          </p:txBody>
        </p:sp>
        <p:sp>
          <p:nvSpPr>
            <p:cNvPr id="382990" name="Rectangle 14"/>
            <p:cNvSpPr>
              <a:spLocks noChangeArrowheads="1"/>
            </p:cNvSpPr>
            <p:nvPr/>
          </p:nvSpPr>
          <p:spPr bwMode="auto">
            <a:xfrm>
              <a:off x="2518" y="2931"/>
              <a:ext cx="2948" cy="31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FF8B"/>
                </a:gs>
                <a:gs pos="100000">
                  <a:srgbClr val="FFFFFF"/>
                </a:gs>
              </a:gsLst>
              <a:lin ang="5400000" scaled="1"/>
            </a:gra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  <a:ea typeface="黑体" pitchFamily="2" charset="-122"/>
                </a:rPr>
                <a:t>本地协议纯Java驱动程序</a:t>
              </a:r>
              <a:r>
                <a:rPr lang="zh-CN" altLang="en-US" b="1">
                  <a:ea typeface="黑体" pitchFamily="2" charset="-122"/>
                </a:rPr>
                <a:t> </a:t>
              </a:r>
              <a:endParaRPr lang="en-US" b="1">
                <a:ea typeface="黑体" pitchFamily="2" charset="-122"/>
              </a:endParaRPr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1474" y="229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JDBC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319606"/>
          </a:xfrm>
        </p:spPr>
        <p:txBody>
          <a:bodyPr/>
          <a:lstStyle/>
          <a:p>
            <a:r>
              <a:rPr lang="en-US" altLang="zh-CN" dirty="0"/>
              <a:t>JDBC API</a:t>
            </a:r>
            <a:r>
              <a:rPr lang="zh-CN" altLang="en-US" dirty="0"/>
              <a:t>是一组由</a:t>
            </a:r>
            <a:r>
              <a:rPr lang="en-US" altLang="zh-CN" dirty="0"/>
              <a:t>Java</a:t>
            </a:r>
            <a:r>
              <a:rPr lang="zh-CN" altLang="en-US" dirty="0"/>
              <a:t>语言编写的类和接口，包含在</a:t>
            </a:r>
            <a:r>
              <a:rPr lang="en-US" altLang="zh-CN" dirty="0"/>
              <a:t>java.sql</a:t>
            </a:r>
            <a:r>
              <a:rPr lang="zh-CN" altLang="en-US" dirty="0"/>
              <a:t>和</a:t>
            </a:r>
            <a:r>
              <a:rPr lang="en-US" altLang="zh-CN" dirty="0"/>
              <a:t>javax.sql</a:t>
            </a:r>
            <a:r>
              <a:rPr lang="zh-CN" altLang="en-US" dirty="0"/>
              <a:t>两个包中。</a:t>
            </a:r>
            <a:r>
              <a:rPr lang="en-US" altLang="zh-CN" dirty="0"/>
              <a:t>java.sql</a:t>
            </a:r>
            <a:r>
              <a:rPr lang="zh-CN" altLang="en-US" dirty="0"/>
              <a:t>为核心包，包含于</a:t>
            </a:r>
            <a:r>
              <a:rPr lang="en-US" altLang="zh-CN" dirty="0"/>
              <a:t>J2SE</a:t>
            </a:r>
            <a:r>
              <a:rPr lang="zh-CN" altLang="en-US" dirty="0"/>
              <a:t>中。</a:t>
            </a:r>
            <a:r>
              <a:rPr lang="en-US" altLang="zh-CN" dirty="0"/>
              <a:t>javax.sql</a:t>
            </a:r>
            <a:r>
              <a:rPr lang="zh-CN" altLang="en-US" dirty="0"/>
              <a:t>包扩展了</a:t>
            </a:r>
            <a:r>
              <a:rPr lang="en-US" altLang="zh-CN" dirty="0"/>
              <a:t>JDBC API</a:t>
            </a:r>
            <a:r>
              <a:rPr lang="zh-CN" altLang="en-US" dirty="0"/>
              <a:t>的功能，使其从客户端发展为服务器端，成为了</a:t>
            </a:r>
            <a:r>
              <a:rPr lang="en-US" altLang="zh-CN" dirty="0"/>
              <a:t>J2EE</a:t>
            </a:r>
            <a:r>
              <a:rPr lang="zh-CN" altLang="en-US" dirty="0"/>
              <a:t>的一个基本组成部分。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PPT模板下载</Template>
  <TotalTime>2280</TotalTime>
  <Words>793</Words>
  <Application>Microsoft Office PowerPoint</Application>
  <PresentationFormat>全屏显示(4:3)</PresentationFormat>
  <Paragraphs>162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楷体_GB2312</vt:lpstr>
      <vt:lpstr>宋体</vt:lpstr>
      <vt:lpstr>Arial</vt:lpstr>
      <vt:lpstr>Calibri</vt:lpstr>
      <vt:lpstr>Courier New</vt:lpstr>
      <vt:lpstr>Times New Roman</vt:lpstr>
      <vt:lpstr>Verdana</vt:lpstr>
      <vt:lpstr>Wingdings</vt:lpstr>
      <vt:lpstr>Profile</vt:lpstr>
      <vt:lpstr>数据库技术与应用</vt:lpstr>
      <vt:lpstr>数据库编程技术</vt:lpstr>
      <vt:lpstr>ODBC</vt:lpstr>
      <vt:lpstr>JDBC </vt:lpstr>
      <vt:lpstr>ODBC</vt:lpstr>
      <vt:lpstr>ODBC</vt:lpstr>
      <vt:lpstr>JDBC</vt:lpstr>
      <vt:lpstr>JDBC 驱动程序的类型</vt:lpstr>
      <vt:lpstr>JDBC</vt:lpstr>
      <vt:lpstr>JDBC的配置及执行SQL语句</vt:lpstr>
      <vt:lpstr>java.sql 包</vt:lpstr>
      <vt:lpstr>JDBC程序访问数据库的步骤 </vt:lpstr>
      <vt:lpstr>JDBC查询数据实现</vt:lpstr>
      <vt:lpstr>使用结果集</vt:lpstr>
      <vt:lpstr>使用结果集  </vt:lpstr>
      <vt:lpstr>使用结果集 </vt:lpstr>
      <vt:lpstr>使用结果集</vt:lpstr>
      <vt:lpstr>PreparedStatement接口</vt:lpstr>
      <vt:lpstr>JDBC小结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C高级语言程序设计</dc:title>
  <cp:lastModifiedBy>yy</cp:lastModifiedBy>
  <cp:revision>79</cp:revision>
  <dcterms:modified xsi:type="dcterms:W3CDTF">2019-07-02T00:36:05Z</dcterms:modified>
</cp:coreProperties>
</file>