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69"/>
  </p:normalViewPr>
  <p:slideViewPr>
    <p:cSldViewPr snapToGrid="0" snapToObjects="1">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1644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017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978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4122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386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8027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6257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9067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49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192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769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639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7356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5421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5800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377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smtClean="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5901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7/17/2020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591233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1" name="Freeform: Shape 1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olo 1">
            <a:extLst>
              <a:ext uri="{FF2B5EF4-FFF2-40B4-BE49-F238E27FC236}">
                <a16:creationId xmlns:a16="http://schemas.microsoft.com/office/drawing/2014/main" id="{F26E7732-179B-F24E-901F-3EA2A1BEF949}"/>
              </a:ext>
            </a:extLst>
          </p:cNvPr>
          <p:cNvSpPr>
            <a:spLocks noGrp="1"/>
          </p:cNvSpPr>
          <p:nvPr>
            <p:ph type="ctrTitle"/>
          </p:nvPr>
        </p:nvSpPr>
        <p:spPr>
          <a:xfrm>
            <a:off x="1154955" y="1447800"/>
            <a:ext cx="6974915" cy="3329581"/>
          </a:xfrm>
        </p:spPr>
        <p:txBody>
          <a:bodyPr>
            <a:normAutofit/>
          </a:bodyPr>
          <a:lstStyle/>
          <a:p>
            <a:pPr>
              <a:lnSpc>
                <a:spcPct val="90000"/>
              </a:lnSpc>
            </a:pPr>
            <a:br>
              <a:rPr lang="it-IT" sz="2900" b="1"/>
            </a:br>
            <a:br>
              <a:rPr lang="it-IT" sz="2900" b="1"/>
            </a:br>
            <a:r>
              <a:rPr lang="it-IT" sz="2900" b="1"/>
              <a:t>IBM CAPSTONE PROJECT – </a:t>
            </a:r>
            <a:r>
              <a:rPr lang="en" sz="2900" b="1"/>
              <a:t>The Battle of Neighborhoods: </a:t>
            </a:r>
            <a:br>
              <a:rPr lang="en" sz="2900" b="1"/>
            </a:br>
            <a:r>
              <a:rPr lang="en" sz="2900" b="1"/>
              <a:t>Cluster Analysis of Brooklyn Food Services - during a total lockdown in the New York City</a:t>
            </a:r>
            <a:endParaRPr lang="it-IT" sz="2900" b="1"/>
          </a:p>
        </p:txBody>
      </p:sp>
      <p:sp>
        <p:nvSpPr>
          <p:cNvPr id="13" name="Rectangle 1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8047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35C39A-9140-3B49-AF9A-EB7A1E023223}"/>
              </a:ext>
            </a:extLst>
          </p:cNvPr>
          <p:cNvSpPr>
            <a:spLocks noGrp="1"/>
          </p:cNvSpPr>
          <p:nvPr>
            <p:ph type="title"/>
          </p:nvPr>
        </p:nvSpPr>
        <p:spPr/>
        <p:txBody>
          <a:bodyPr/>
          <a:lstStyle/>
          <a:p>
            <a:r>
              <a:rPr lang="it-IT" b="1" dirty="0">
                <a:solidFill>
                  <a:schemeClr val="tx1"/>
                </a:solidFill>
              </a:rPr>
              <a:t>Business </a:t>
            </a:r>
            <a:r>
              <a:rPr lang="it-IT" b="1" dirty="0" err="1">
                <a:solidFill>
                  <a:schemeClr val="tx1"/>
                </a:solidFill>
              </a:rPr>
              <a:t>Problem</a:t>
            </a:r>
            <a:r>
              <a:rPr lang="it-IT" b="1" dirty="0">
                <a:solidFill>
                  <a:schemeClr val="tx1"/>
                </a:solidFill>
              </a:rPr>
              <a:t> </a:t>
            </a:r>
            <a:r>
              <a:rPr lang="it-IT" b="1" dirty="0" err="1">
                <a:solidFill>
                  <a:schemeClr val="tx1"/>
                </a:solidFill>
              </a:rPr>
              <a:t>section</a:t>
            </a:r>
            <a:endParaRPr lang="it-IT" b="1" dirty="0">
              <a:solidFill>
                <a:schemeClr val="tx1"/>
              </a:solidFill>
            </a:endParaRPr>
          </a:p>
        </p:txBody>
      </p:sp>
      <p:sp>
        <p:nvSpPr>
          <p:cNvPr id="3" name="Segnaposto contenuto 2">
            <a:extLst>
              <a:ext uri="{FF2B5EF4-FFF2-40B4-BE49-F238E27FC236}">
                <a16:creationId xmlns:a16="http://schemas.microsoft.com/office/drawing/2014/main" id="{DCE58E34-076D-4544-8D84-448AACE6206B}"/>
              </a:ext>
            </a:extLst>
          </p:cNvPr>
          <p:cNvSpPr>
            <a:spLocks noGrp="1"/>
          </p:cNvSpPr>
          <p:nvPr>
            <p:ph idx="1"/>
          </p:nvPr>
        </p:nvSpPr>
        <p:spPr/>
        <p:txBody>
          <a:bodyPr/>
          <a:lstStyle/>
          <a:p>
            <a:r>
              <a:rPr lang="en" dirty="0"/>
              <a:t>Brooklyn Restaurants are in a rut:</a:t>
            </a:r>
          </a:p>
          <a:p>
            <a:pPr marL="342900" indent="-342900">
              <a:buFont typeface="+mj-lt"/>
              <a:buAutoNum type="arabicPeriod"/>
            </a:pPr>
            <a:r>
              <a:rPr lang="en" dirty="0"/>
              <a:t>Lockdown </a:t>
            </a:r>
          </a:p>
          <a:p>
            <a:pPr marL="342900" indent="-342900">
              <a:buFont typeface="+mj-lt"/>
              <a:buAutoNum type="arabicPeriod"/>
            </a:pPr>
            <a:r>
              <a:rPr lang="en" dirty="0"/>
              <a:t>Population </a:t>
            </a:r>
          </a:p>
          <a:p>
            <a:pPr marL="342900" indent="-342900">
              <a:buFont typeface="+mj-lt"/>
              <a:buAutoNum type="arabicPeriod"/>
            </a:pPr>
            <a:r>
              <a:rPr lang="en" dirty="0"/>
              <a:t>Increasing Fuel Cost</a:t>
            </a:r>
          </a:p>
        </p:txBody>
      </p:sp>
    </p:spTree>
    <p:extLst>
      <p:ext uri="{BB962C8B-B14F-4D97-AF65-F5344CB8AC3E}">
        <p14:creationId xmlns:p14="http://schemas.microsoft.com/office/powerpoint/2010/main" val="359846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F0254B-123A-4D4A-B419-30F524BF3C38}"/>
              </a:ext>
            </a:extLst>
          </p:cNvPr>
          <p:cNvSpPr>
            <a:spLocks noGrp="1"/>
          </p:cNvSpPr>
          <p:nvPr>
            <p:ph type="title"/>
          </p:nvPr>
        </p:nvSpPr>
        <p:spPr/>
        <p:txBody>
          <a:bodyPr/>
          <a:lstStyle/>
          <a:p>
            <a:r>
              <a:rPr lang="it-IT" b="1" dirty="0">
                <a:solidFill>
                  <a:schemeClr val="tx1"/>
                </a:solidFill>
              </a:rPr>
              <a:t>Business </a:t>
            </a:r>
            <a:r>
              <a:rPr lang="it-IT" b="1" dirty="0" err="1">
                <a:solidFill>
                  <a:schemeClr val="tx1"/>
                </a:solidFill>
              </a:rPr>
              <a:t>Problem</a:t>
            </a:r>
            <a:endParaRPr lang="it-IT" b="1" dirty="0">
              <a:solidFill>
                <a:schemeClr val="tx1"/>
              </a:solidFill>
            </a:endParaRPr>
          </a:p>
        </p:txBody>
      </p:sp>
      <p:sp>
        <p:nvSpPr>
          <p:cNvPr id="3" name="Segnaposto contenuto 2">
            <a:extLst>
              <a:ext uri="{FF2B5EF4-FFF2-40B4-BE49-F238E27FC236}">
                <a16:creationId xmlns:a16="http://schemas.microsoft.com/office/drawing/2014/main" id="{A40B6F24-7850-9B4F-A920-82E8041FB4CD}"/>
              </a:ext>
            </a:extLst>
          </p:cNvPr>
          <p:cNvSpPr>
            <a:spLocks noGrp="1"/>
          </p:cNvSpPr>
          <p:nvPr>
            <p:ph idx="1"/>
          </p:nvPr>
        </p:nvSpPr>
        <p:spPr/>
        <p:txBody>
          <a:bodyPr/>
          <a:lstStyle/>
          <a:p>
            <a:r>
              <a:rPr lang="en-US" dirty="0"/>
              <a:t>How could we provide support to people who want to buy food from many restaurants in Brooklyn during the lockdown ?</a:t>
            </a:r>
            <a:endParaRPr lang="it-IT" dirty="0"/>
          </a:p>
        </p:txBody>
      </p:sp>
    </p:spTree>
    <p:extLst>
      <p:ext uri="{BB962C8B-B14F-4D97-AF65-F5344CB8AC3E}">
        <p14:creationId xmlns:p14="http://schemas.microsoft.com/office/powerpoint/2010/main" val="335874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3825A2-8DD2-DB44-AFEC-0B05F6C4C714}"/>
              </a:ext>
            </a:extLst>
          </p:cNvPr>
          <p:cNvSpPr>
            <a:spLocks noGrp="1"/>
          </p:cNvSpPr>
          <p:nvPr>
            <p:ph type="title"/>
          </p:nvPr>
        </p:nvSpPr>
        <p:spPr/>
        <p:txBody>
          <a:bodyPr/>
          <a:lstStyle/>
          <a:p>
            <a:r>
              <a:rPr lang="it-IT" b="1" dirty="0">
                <a:solidFill>
                  <a:schemeClr val="tx1"/>
                </a:solidFill>
              </a:rPr>
              <a:t>Solution</a:t>
            </a:r>
          </a:p>
        </p:txBody>
      </p:sp>
      <p:sp>
        <p:nvSpPr>
          <p:cNvPr id="3" name="Segnaposto contenuto 2">
            <a:extLst>
              <a:ext uri="{FF2B5EF4-FFF2-40B4-BE49-F238E27FC236}">
                <a16:creationId xmlns:a16="http://schemas.microsoft.com/office/drawing/2014/main" id="{C5D71D72-2211-9F48-AD3F-B8684A738A0A}"/>
              </a:ext>
            </a:extLst>
          </p:cNvPr>
          <p:cNvSpPr>
            <a:spLocks noGrp="1"/>
          </p:cNvSpPr>
          <p:nvPr>
            <p:ph idx="1"/>
          </p:nvPr>
        </p:nvSpPr>
        <p:spPr/>
        <p:txBody>
          <a:bodyPr/>
          <a:lstStyle/>
          <a:p>
            <a:r>
              <a:rPr lang="en-US" dirty="0"/>
              <a:t>To solve this business problem, we are going to cluster Brooklyn neighborhoods in order to recommend venues people can buy food. We will recommend profitable venues according to amenities and essential facilities surrounding.</a:t>
            </a:r>
            <a:endParaRPr lang="it-IT" dirty="0"/>
          </a:p>
        </p:txBody>
      </p:sp>
    </p:spTree>
    <p:extLst>
      <p:ext uri="{BB962C8B-B14F-4D97-AF65-F5344CB8AC3E}">
        <p14:creationId xmlns:p14="http://schemas.microsoft.com/office/powerpoint/2010/main" val="307770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2D65DE-0A4D-4D4E-B5ED-E2290A42D605}"/>
              </a:ext>
            </a:extLst>
          </p:cNvPr>
          <p:cNvSpPr>
            <a:spLocks noGrp="1"/>
          </p:cNvSpPr>
          <p:nvPr>
            <p:ph type="title"/>
          </p:nvPr>
        </p:nvSpPr>
        <p:spPr/>
        <p:txBody>
          <a:bodyPr/>
          <a:lstStyle/>
          <a:p>
            <a:r>
              <a:rPr lang="it-IT" b="1" dirty="0">
                <a:solidFill>
                  <a:schemeClr val="tx1"/>
                </a:solidFill>
              </a:rPr>
              <a:t>Data and </a:t>
            </a:r>
            <a:r>
              <a:rPr lang="it-IT" b="1" dirty="0" err="1">
                <a:solidFill>
                  <a:schemeClr val="tx1"/>
                </a:solidFill>
              </a:rPr>
              <a:t>Methodology</a:t>
            </a:r>
            <a:endParaRPr lang="it-IT" b="1" dirty="0">
              <a:solidFill>
                <a:schemeClr val="tx1"/>
              </a:solidFill>
            </a:endParaRPr>
          </a:p>
        </p:txBody>
      </p:sp>
      <p:sp>
        <p:nvSpPr>
          <p:cNvPr id="3" name="Segnaposto contenuto 2">
            <a:extLst>
              <a:ext uri="{FF2B5EF4-FFF2-40B4-BE49-F238E27FC236}">
                <a16:creationId xmlns:a16="http://schemas.microsoft.com/office/drawing/2014/main" id="{6BAF8A4A-2E16-2E4C-A988-95A259F89D51}"/>
              </a:ext>
            </a:extLst>
          </p:cNvPr>
          <p:cNvSpPr>
            <a:spLocks noGrp="1"/>
          </p:cNvSpPr>
          <p:nvPr>
            <p:ph idx="1"/>
          </p:nvPr>
        </p:nvSpPr>
        <p:spPr/>
        <p:txBody>
          <a:bodyPr/>
          <a:lstStyle/>
          <a:p>
            <a:r>
              <a:rPr lang="it-IT" dirty="0"/>
              <a:t>Data: </a:t>
            </a:r>
            <a:r>
              <a:rPr lang="en" dirty="0"/>
              <a:t>merging data on Brooklyn properties and the relative price paid data from all restaurantstry and data on amenities and essential facilities surrounding such properties from FourSquare API interface.</a:t>
            </a:r>
          </a:p>
          <a:p>
            <a:r>
              <a:rPr lang="en" dirty="0" err="1"/>
              <a:t>Mehodology</a:t>
            </a:r>
            <a:r>
              <a:rPr lang="en" dirty="0"/>
              <a:t>: </a:t>
            </a:r>
          </a:p>
          <a:p>
            <a:pPr marL="342900" indent="-342900">
              <a:buFont typeface="+mj-lt"/>
              <a:buAutoNum type="arabicPeriod"/>
            </a:pPr>
            <a:r>
              <a:rPr lang="en" dirty="0"/>
              <a:t>Collect Inspection Data;</a:t>
            </a:r>
          </a:p>
          <a:p>
            <a:pPr marL="342900" indent="-342900">
              <a:buFont typeface="+mj-lt"/>
              <a:buAutoNum type="arabicPeriod"/>
            </a:pPr>
            <a:r>
              <a:rPr lang="en" dirty="0"/>
              <a:t>Explore and Understand Data;</a:t>
            </a:r>
          </a:p>
          <a:p>
            <a:pPr marL="342900" indent="-342900">
              <a:buFont typeface="+mj-lt"/>
              <a:buAutoNum type="arabicPeriod"/>
            </a:pPr>
            <a:r>
              <a:rPr lang="en" dirty="0"/>
              <a:t>Data preparation and preprocessing;</a:t>
            </a:r>
          </a:p>
          <a:p>
            <a:pPr marL="342900" indent="-342900">
              <a:buFont typeface="+mj-lt"/>
              <a:buAutoNum type="arabicPeriod"/>
            </a:pPr>
            <a:r>
              <a:rPr lang="en" dirty="0"/>
              <a:t>Modeling</a:t>
            </a:r>
            <a:endParaRPr lang="it-IT" dirty="0"/>
          </a:p>
        </p:txBody>
      </p:sp>
    </p:spTree>
    <p:extLst>
      <p:ext uri="{BB962C8B-B14F-4D97-AF65-F5344CB8AC3E}">
        <p14:creationId xmlns:p14="http://schemas.microsoft.com/office/powerpoint/2010/main" val="99970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1FC6B-425D-9849-9B81-F1836A50C0A7}"/>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700"/>
              <a:t>K-Means clustering</a:t>
            </a:r>
          </a:p>
        </p:txBody>
      </p:sp>
      <p:sp>
        <p:nvSpPr>
          <p:cNvPr id="6" name="İçerik Yer Tutucusu 5">
            <a:extLst>
              <a:ext uri="{FF2B5EF4-FFF2-40B4-BE49-F238E27FC236}">
                <a16:creationId xmlns:a16="http://schemas.microsoft.com/office/drawing/2014/main" id="{D3634BBE-AAE6-4249-9EEB-C6459DEB5FF3}"/>
              </a:ext>
            </a:extLst>
          </p:cNvPr>
          <p:cNvSpPr>
            <a:spLocks noGrp="1"/>
          </p:cNvSpPr>
          <p:nvPr>
            <p:ph idx="1"/>
          </p:nvPr>
        </p:nvSpPr>
        <p:spPr/>
        <p:txBody>
          <a:bodyPr/>
          <a:lstStyle/>
          <a:p>
            <a:endParaRPr lang="en-US"/>
          </a:p>
        </p:txBody>
      </p:sp>
      <p:pic>
        <p:nvPicPr>
          <p:cNvPr id="8" name="Resim 7">
            <a:extLst>
              <a:ext uri="{FF2B5EF4-FFF2-40B4-BE49-F238E27FC236}">
                <a16:creationId xmlns:a16="http://schemas.microsoft.com/office/drawing/2014/main" id="{C15755E5-D86E-4641-977C-62B8C268BC78}"/>
              </a:ext>
            </a:extLst>
          </p:cNvPr>
          <p:cNvPicPr>
            <a:picLocks noChangeAspect="1"/>
          </p:cNvPicPr>
          <p:nvPr/>
        </p:nvPicPr>
        <p:blipFill>
          <a:blip r:embed="rId2"/>
          <a:stretch>
            <a:fillRect/>
          </a:stretch>
        </p:blipFill>
        <p:spPr>
          <a:xfrm>
            <a:off x="5823" y="-6705"/>
            <a:ext cx="12186933" cy="4215189"/>
          </a:xfrm>
          <a:prstGeom prst="rect">
            <a:avLst/>
          </a:prstGeom>
        </p:spPr>
      </p:pic>
    </p:spTree>
    <p:extLst>
      <p:ext uri="{BB962C8B-B14F-4D97-AF65-F5344CB8AC3E}">
        <p14:creationId xmlns:p14="http://schemas.microsoft.com/office/powerpoint/2010/main" val="188570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DB2ADF-189A-A045-A671-647AD7773500}"/>
              </a:ext>
            </a:extLst>
          </p:cNvPr>
          <p:cNvSpPr>
            <a:spLocks noGrp="1"/>
          </p:cNvSpPr>
          <p:nvPr>
            <p:ph type="title"/>
          </p:nvPr>
        </p:nvSpPr>
        <p:spPr>
          <a:xfrm>
            <a:off x="639098" y="629265"/>
            <a:ext cx="5132438" cy="1622322"/>
          </a:xfrm>
        </p:spPr>
        <p:txBody>
          <a:bodyPr>
            <a:normAutofit/>
          </a:bodyPr>
          <a:lstStyle/>
          <a:p>
            <a:r>
              <a:rPr lang="it-IT" b="1" dirty="0">
                <a:solidFill>
                  <a:srgbClr val="EBEBEB"/>
                </a:solidFill>
              </a:rPr>
              <a:t>Outcome:</a:t>
            </a:r>
          </a:p>
        </p:txBody>
      </p:sp>
      <p:sp>
        <p:nvSpPr>
          <p:cNvPr id="3" name="Segnaposto contenuto 2">
            <a:extLst>
              <a:ext uri="{FF2B5EF4-FFF2-40B4-BE49-F238E27FC236}">
                <a16:creationId xmlns:a16="http://schemas.microsoft.com/office/drawing/2014/main" id="{6169EA5C-3AE1-0642-9165-0582D8E9D8ED}"/>
              </a:ext>
            </a:extLst>
          </p:cNvPr>
          <p:cNvSpPr>
            <a:spLocks noGrp="1"/>
          </p:cNvSpPr>
          <p:nvPr>
            <p:ph idx="1"/>
          </p:nvPr>
        </p:nvSpPr>
        <p:spPr>
          <a:xfrm>
            <a:off x="639098" y="2418735"/>
            <a:ext cx="5132439" cy="3811742"/>
          </a:xfrm>
        </p:spPr>
        <p:txBody>
          <a:bodyPr anchor="ctr">
            <a:normAutofit/>
          </a:bodyPr>
          <a:lstStyle/>
          <a:p>
            <a:pPr>
              <a:lnSpc>
                <a:spcPct val="90000"/>
              </a:lnSpc>
            </a:pPr>
            <a:r>
              <a:rPr lang="en-US" sz="1500">
                <a:solidFill>
                  <a:srgbClr val="FFFFFF"/>
                </a:solidFill>
              </a:rPr>
              <a:t>Brooklyn need food services potentially because there are a lot of restaurants which have no food service but have customers. </a:t>
            </a:r>
          </a:p>
          <a:p>
            <a:pPr>
              <a:lnSpc>
                <a:spcPct val="90000"/>
              </a:lnSpc>
            </a:pPr>
            <a:r>
              <a:rPr lang="en-US" sz="1500">
                <a:solidFill>
                  <a:srgbClr val="FFFFFF"/>
                </a:solidFill>
              </a:rPr>
              <a:t>Brooklyn is the best place to stay if you prefer to run in business on food services. </a:t>
            </a:r>
          </a:p>
          <a:p>
            <a:pPr>
              <a:lnSpc>
                <a:spcPct val="90000"/>
              </a:lnSpc>
            </a:pPr>
            <a:r>
              <a:rPr lang="en-US" sz="1500">
                <a:solidFill>
                  <a:srgbClr val="FFFFFF"/>
                </a:solidFill>
              </a:rPr>
              <a:t>It is observed that Brooklyn is the second city which has huge number of neighborhoods, so we go on our analysis with Brooklyn. </a:t>
            </a:r>
          </a:p>
          <a:p>
            <a:pPr>
              <a:lnSpc>
                <a:spcPct val="90000"/>
              </a:lnSpc>
            </a:pPr>
            <a:r>
              <a:rPr lang="en-US" sz="1500">
                <a:solidFill>
                  <a:srgbClr val="FFFFFF"/>
                </a:solidFill>
              </a:rPr>
              <a:t>As far as we search from our cluster data, we decide that we will form a new data frame called "result first" from first cluster (cluster label=0) because it has most neighborhood. </a:t>
            </a:r>
          </a:p>
          <a:p>
            <a:pPr>
              <a:lnSpc>
                <a:spcPct val="90000"/>
              </a:lnSpc>
            </a:pPr>
            <a:r>
              <a:rPr lang="en-US" sz="1500">
                <a:solidFill>
                  <a:srgbClr val="FFFFFF"/>
                </a:solidFill>
              </a:rPr>
              <a:t>We got 2745 neighborhoods which are so close to each other according to their properties.</a:t>
            </a:r>
            <a:endParaRPr lang="it-IT" sz="1500">
              <a:solidFill>
                <a:srgbClr val="FFFFFF"/>
              </a:solidFill>
            </a:endParaRPr>
          </a:p>
        </p:txBody>
      </p:sp>
      <p:pic>
        <p:nvPicPr>
          <p:cNvPr id="7" name="Graphic 6">
            <a:extLst>
              <a:ext uri="{FF2B5EF4-FFF2-40B4-BE49-F238E27FC236}">
                <a16:creationId xmlns:a16="http://schemas.microsoft.com/office/drawing/2014/main" id="{507E11B0-EB50-4848-AC00-3D1049718E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4836" y="1023437"/>
            <a:ext cx="4828707" cy="4828707"/>
          </a:xfrm>
          <a:prstGeom prst="rect">
            <a:avLst/>
          </a:prstGeom>
        </p:spPr>
      </p:pic>
    </p:spTree>
    <p:extLst>
      <p:ext uri="{BB962C8B-B14F-4D97-AF65-F5344CB8AC3E}">
        <p14:creationId xmlns:p14="http://schemas.microsoft.com/office/powerpoint/2010/main" val="402846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278</Words>
  <Application>Microsoft Office PowerPoint</Application>
  <PresentationFormat>Geniş ekran</PresentationFormat>
  <Paragraphs>24</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Century Gothic</vt:lpstr>
      <vt:lpstr>Wingdings 3</vt:lpstr>
      <vt:lpstr>İyon</vt:lpstr>
      <vt:lpstr>  IBM CAPSTONE PROJECT – The Battle of Neighborhoods:  Cluster Analysis of Brooklyn Food Services - during a total lockdown in the New York City</vt:lpstr>
      <vt:lpstr>Business Problem section</vt:lpstr>
      <vt:lpstr>Business Problem</vt:lpstr>
      <vt:lpstr>Solution</vt:lpstr>
      <vt:lpstr>Data and Methodology</vt:lpstr>
      <vt:lpstr>K-Means clustering</vt:lpstr>
      <vt:lpstr>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IBM CAPSTONE PROJECT – The Battle of Neighborhoods:  Cluster Analysis of Brooklyn Food Services - during a total lockdown in the New York City</dc:title>
  <dc:creator>Burak ISIK</dc:creator>
  <cp:lastModifiedBy>Burak ISIK</cp:lastModifiedBy>
  <cp:revision>1</cp:revision>
  <dcterms:created xsi:type="dcterms:W3CDTF">2020-07-17T09:22:22Z</dcterms:created>
  <dcterms:modified xsi:type="dcterms:W3CDTF">2020-07-17T09:22:37Z</dcterms:modified>
</cp:coreProperties>
</file>