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33"/>
  </p:notesMasterIdLst>
  <p:sldIdLst>
    <p:sldId id="256" r:id="rId2"/>
    <p:sldId id="285" r:id="rId3"/>
    <p:sldId id="286" r:id="rId4"/>
    <p:sldId id="257" r:id="rId5"/>
    <p:sldId id="258" r:id="rId6"/>
    <p:sldId id="259" r:id="rId7"/>
    <p:sldId id="261" r:id="rId8"/>
    <p:sldId id="260" r:id="rId9"/>
    <p:sldId id="268" r:id="rId10"/>
    <p:sldId id="269" r:id="rId11"/>
    <p:sldId id="263" r:id="rId12"/>
    <p:sldId id="282" r:id="rId13"/>
    <p:sldId id="283" r:id="rId14"/>
    <p:sldId id="262" r:id="rId15"/>
    <p:sldId id="264" r:id="rId16"/>
    <p:sldId id="281" r:id="rId17"/>
    <p:sldId id="278" r:id="rId18"/>
    <p:sldId id="279" r:id="rId19"/>
    <p:sldId id="280" r:id="rId20"/>
    <p:sldId id="270" r:id="rId21"/>
    <p:sldId id="265" r:id="rId22"/>
    <p:sldId id="271" r:id="rId23"/>
    <p:sldId id="274" r:id="rId24"/>
    <p:sldId id="272" r:id="rId25"/>
    <p:sldId id="273" r:id="rId26"/>
    <p:sldId id="275" r:id="rId27"/>
    <p:sldId id="276" r:id="rId28"/>
    <p:sldId id="277" r:id="rId29"/>
    <p:sldId id="266" r:id="rId30"/>
    <p:sldId id="267" r:id="rId31"/>
    <p:sldId id="284"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0" d="100"/>
          <a:sy n="100" d="100"/>
        </p:scale>
        <p:origin x="-120" y="-3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29B7DB-3887-4F4D-9744-EFB738881609}" type="datetimeFigureOut">
              <a:rPr lang="en-US" smtClean="0"/>
              <a:t>7/17/13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192653-A559-9740-94DD-FD1BB60294A6}" type="slidenum">
              <a:rPr lang="en-US" smtClean="0"/>
              <a:t>‹#›</a:t>
            </a:fld>
            <a:endParaRPr lang="en-US"/>
          </a:p>
        </p:txBody>
      </p:sp>
    </p:spTree>
    <p:extLst>
      <p:ext uri="{BB962C8B-B14F-4D97-AF65-F5344CB8AC3E}">
        <p14:creationId xmlns:p14="http://schemas.microsoft.com/office/powerpoint/2010/main" val="26730715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L3 routing has increased in speed of table lookups since the inception of MPLS.</a:t>
            </a:r>
            <a:r>
              <a:rPr lang="en-US" baseline="0" dirty="0" smtClean="0"/>
              <a:t>  Conceptually similar to ATM and FR.  Format of labels is reminiscent of BGP communities.  Allows for very granular control of traffic paths.  Is an open standard.</a:t>
            </a:r>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4</a:t>
            </a:fld>
            <a:endParaRPr lang="en-US"/>
          </a:p>
        </p:txBody>
      </p:sp>
    </p:spTree>
    <p:extLst>
      <p:ext uri="{BB962C8B-B14F-4D97-AF65-F5344CB8AC3E}">
        <p14:creationId xmlns:p14="http://schemas.microsoft.com/office/powerpoint/2010/main" val="368635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6</a:t>
            </a:fld>
            <a:endParaRPr lang="en-US"/>
          </a:p>
        </p:txBody>
      </p:sp>
    </p:spTree>
    <p:extLst>
      <p:ext uri="{BB962C8B-B14F-4D97-AF65-F5344CB8AC3E}">
        <p14:creationId xmlns:p14="http://schemas.microsoft.com/office/powerpoint/2010/main" val="3538346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Juniper PTX is a good example of lower hardware overhead.  The PTX has very little</a:t>
            </a:r>
            <a:r>
              <a:rPr lang="en-US" baseline="0" dirty="0" smtClean="0"/>
              <a:t> memory for routing table and is meant to be a label switching core device.</a:t>
            </a:r>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7</a:t>
            </a:fld>
            <a:endParaRPr lang="en-US"/>
          </a:p>
        </p:txBody>
      </p:sp>
    </p:spTree>
    <p:extLst>
      <p:ext uri="{BB962C8B-B14F-4D97-AF65-F5344CB8AC3E}">
        <p14:creationId xmlns:p14="http://schemas.microsoft.com/office/powerpoint/2010/main" val="398807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smtClean="0"/>
              <a:t>20-bit label value,</a:t>
            </a:r>
            <a:r>
              <a:rPr lang="en-US" baseline="0" dirty="0" smtClean="0"/>
              <a:t> </a:t>
            </a:r>
            <a:r>
              <a:rPr lang="en-US" dirty="0" smtClean="0"/>
              <a:t>3-bit </a:t>
            </a:r>
            <a:r>
              <a:rPr lang="en-US" i="1" dirty="0" smtClean="0"/>
              <a:t>Traffic Class</a:t>
            </a:r>
            <a:r>
              <a:rPr lang="en-US" dirty="0" smtClean="0"/>
              <a:t> field for Quality of Service (</a:t>
            </a:r>
            <a:r>
              <a:rPr lang="en-US" dirty="0" err="1" smtClean="0"/>
              <a:t>QoS</a:t>
            </a:r>
            <a:r>
              <a:rPr lang="en-US" dirty="0" smtClean="0"/>
              <a:t>) priority (experimental) and Explicit Congestion Notification (ECN),</a:t>
            </a:r>
            <a:r>
              <a:rPr lang="en-US" baseline="0" dirty="0" smtClean="0"/>
              <a:t> </a:t>
            </a:r>
            <a:r>
              <a:rPr lang="en-US" dirty="0" smtClean="0"/>
              <a:t>A 1-bit </a:t>
            </a:r>
            <a:r>
              <a:rPr lang="en-US" i="1" dirty="0" smtClean="0"/>
              <a:t>bottom of stack</a:t>
            </a:r>
            <a:r>
              <a:rPr lang="en-US" dirty="0" smtClean="0"/>
              <a:t> flag. If this is set, it signifies that the current label is the last in the stack, An 8-bit time to live field</a:t>
            </a:r>
          </a:p>
          <a:p>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10</a:t>
            </a:fld>
            <a:endParaRPr lang="en-US"/>
          </a:p>
        </p:txBody>
      </p:sp>
    </p:spTree>
    <p:extLst>
      <p:ext uri="{BB962C8B-B14F-4D97-AF65-F5344CB8AC3E}">
        <p14:creationId xmlns:p14="http://schemas.microsoft.com/office/powerpoint/2010/main" val="1459513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Multiple</a:t>
            </a:r>
            <a:r>
              <a:rPr lang="en-US" baseline="0" dirty="0" smtClean="0"/>
              <a:t> names for everything.  In my experience most common references are PE, P and CE</a:t>
            </a:r>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11</a:t>
            </a:fld>
            <a:endParaRPr lang="en-US"/>
          </a:p>
        </p:txBody>
      </p:sp>
    </p:spTree>
    <p:extLst>
      <p:ext uri="{BB962C8B-B14F-4D97-AF65-F5344CB8AC3E}">
        <p14:creationId xmlns:p14="http://schemas.microsoft.com/office/powerpoint/2010/main" val="116091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Maps an incoming label</a:t>
            </a:r>
            <a:r>
              <a:rPr lang="en-US" baseline="0" dirty="0" smtClean="0"/>
              <a:t> to a</a:t>
            </a:r>
            <a:r>
              <a:rPr lang="en-US" dirty="0" smtClean="0"/>
              <a:t> destination</a:t>
            </a:r>
            <a:r>
              <a:rPr lang="en-US" baseline="0" dirty="0" smtClean="0"/>
              <a:t> interface</a:t>
            </a:r>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13</a:t>
            </a:fld>
            <a:endParaRPr lang="en-US"/>
          </a:p>
        </p:txBody>
      </p:sp>
    </p:spTree>
    <p:extLst>
      <p:ext uri="{BB962C8B-B14F-4D97-AF65-F5344CB8AC3E}">
        <p14:creationId xmlns:p14="http://schemas.microsoft.com/office/powerpoint/2010/main" val="2030164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 router has limited to no routing</a:t>
            </a:r>
          </a:p>
          <a:p>
            <a:r>
              <a:rPr lang="en-US" dirty="0" smtClean="0"/>
              <a:t>PE router is</a:t>
            </a:r>
            <a:r>
              <a:rPr lang="en-US" baseline="0" dirty="0" smtClean="0"/>
              <a:t> the ingress and egress of an MPLS network.  Will discuss “push” and “pop” on next slide</a:t>
            </a:r>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14</a:t>
            </a:fld>
            <a:endParaRPr lang="en-US"/>
          </a:p>
        </p:txBody>
      </p:sp>
    </p:spTree>
    <p:extLst>
      <p:ext uri="{BB962C8B-B14F-4D97-AF65-F5344CB8AC3E}">
        <p14:creationId xmlns:p14="http://schemas.microsoft.com/office/powerpoint/2010/main" val="2507574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Pseudo-wire is most common term. VLL</a:t>
            </a:r>
            <a:r>
              <a:rPr lang="en-US" baseline="0" dirty="0" smtClean="0"/>
              <a:t> is brocade term.  Acts as a long patch cable, garbage in, garbage out.  Very little intelligence.  Can be tagged or untagged. LDP most </a:t>
            </a:r>
            <a:r>
              <a:rPr lang="en-US" baseline="0" dirty="0" err="1" smtClean="0"/>
              <a:t>comonly</a:t>
            </a:r>
            <a:r>
              <a:rPr lang="en-US" baseline="0" dirty="0" smtClean="0"/>
              <a:t> used in smaller networks.  Very simple. </a:t>
            </a:r>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15</a:t>
            </a:fld>
            <a:endParaRPr lang="en-US"/>
          </a:p>
        </p:txBody>
      </p:sp>
    </p:spTree>
    <p:extLst>
      <p:ext uri="{BB962C8B-B14F-4D97-AF65-F5344CB8AC3E}">
        <p14:creationId xmlns:p14="http://schemas.microsoft.com/office/powerpoint/2010/main" val="1766983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Uses multicast group for discovery like OSPF.  Needs to have a functional IGP</a:t>
            </a:r>
            <a:r>
              <a:rPr lang="en-US" baseline="0" dirty="0" smtClean="0"/>
              <a:t> to work.  Build interconnect, bring up loopbacks, then enable IGP.  Then bring up LDP using loopbacks</a:t>
            </a:r>
            <a:endParaRPr lang="en-US" dirty="0"/>
          </a:p>
        </p:txBody>
      </p:sp>
      <p:sp>
        <p:nvSpPr>
          <p:cNvPr id="4" name="Slide Number Placeholder 3"/>
          <p:cNvSpPr>
            <a:spLocks noGrp="1"/>
          </p:cNvSpPr>
          <p:nvPr>
            <p:ph type="sldNum" sz="quarter" idx="10"/>
          </p:nvPr>
        </p:nvSpPr>
        <p:spPr/>
        <p:txBody>
          <a:bodyPr/>
          <a:lstStyle/>
          <a:p>
            <a:fld id="{15192653-A559-9740-94DD-FD1BB60294A6}" type="slidenum">
              <a:rPr lang="en-US" smtClean="0"/>
              <a:t>16</a:t>
            </a:fld>
            <a:endParaRPr lang="en-US"/>
          </a:p>
        </p:txBody>
      </p:sp>
    </p:spTree>
    <p:extLst>
      <p:ext uri="{BB962C8B-B14F-4D97-AF65-F5344CB8AC3E}">
        <p14:creationId xmlns:p14="http://schemas.microsoft.com/office/powerpoint/2010/main" val="292228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3568C336-371C-E249-B022-5CE234CA524A}" type="datetimeFigureOut">
              <a:rPr lang="en-US" smtClean="0"/>
              <a:t>7/17/13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3568C336-371C-E249-B022-5CE234CA524A}" type="datetimeFigureOut">
              <a:rPr lang="en-US" smtClean="0"/>
              <a:t>7/17/13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7DB585-7EE7-CA48-8BFB-0534A51F1D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8C336-371C-E249-B022-5CE234CA524A}" type="datetimeFigureOut">
              <a:rPr lang="en-US" smtClean="0"/>
              <a:t>7/17/13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DB585-7EE7-CA48-8BFB-0534A51F1D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3568C336-371C-E249-B022-5CE234CA524A}" type="datetimeFigureOut">
              <a:rPr lang="en-US" smtClean="0"/>
              <a:t>7/17/13</a:t>
            </a:fld>
            <a:endParaRPr lang="en-US"/>
          </a:p>
        </p:txBody>
      </p:sp>
      <p:sp>
        <p:nvSpPr>
          <p:cNvPr id="6" name="Footer Placeholder 5"/>
          <p:cNvSpPr>
            <a:spLocks noGrp="1"/>
          </p:cNvSpPr>
          <p:nvPr>
            <p:ph type="ftr" sz="quarter" idx="11"/>
          </p:nvPr>
        </p:nvSpPr>
        <p:spPr>
          <a:xfrm>
            <a:off x="5867399" y="6288741"/>
            <a:ext cx="2675965" cy="365125"/>
          </a:xfrm>
        </p:spPr>
        <p:txBody>
          <a:bodyPr/>
          <a:lstStyle/>
          <a:p>
            <a:endParaRPr lang="en-US"/>
          </a:p>
        </p:txBody>
      </p:sp>
      <p:sp>
        <p:nvSpPr>
          <p:cNvPr id="7" name="Slide Number Placeholder 6"/>
          <p:cNvSpPr>
            <a:spLocks noGrp="1"/>
          </p:cNvSpPr>
          <p:nvPr>
            <p:ph type="sldNum" sz="quarter" idx="12"/>
          </p:nvPr>
        </p:nvSpPr>
        <p:spPr/>
        <p:txBody>
          <a:bodyPr/>
          <a:lstStyle/>
          <a:p>
            <a:fld id="{477DB585-7EE7-CA48-8BFB-0534A51F1D8C}" type="slidenum">
              <a:rPr lang="en-US" smtClean="0"/>
              <a:t>‹#›</a:t>
            </a:fld>
            <a:endParaRPr lang="en-US"/>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3568C336-371C-E249-B022-5CE234CA524A}" type="datetimeFigureOut">
              <a:rPr lang="en-US" smtClean="0"/>
              <a:t>7/17/13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3568C336-371C-E249-B022-5CE234CA524A}" type="datetimeFigureOut">
              <a:rPr lang="en-US" smtClean="0"/>
              <a:t>7/17/13</a:t>
            </a:fld>
            <a:endParaRPr lang="en-US"/>
          </a:p>
        </p:txBody>
      </p:sp>
      <p:sp>
        <p:nvSpPr>
          <p:cNvPr id="6" name="Footer Placeholder 5"/>
          <p:cNvSpPr>
            <a:spLocks noGrp="1"/>
          </p:cNvSpPr>
          <p:nvPr>
            <p:ph type="ftr" sz="quarter" idx="11"/>
          </p:nvPr>
        </p:nvSpPr>
        <p:spPr>
          <a:xfrm>
            <a:off x="3325813" y="6288741"/>
            <a:ext cx="5217551" cy="365125"/>
          </a:xfrm>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68C336-371C-E249-B022-5CE234CA524A}" type="datetimeFigureOut">
              <a:rPr lang="en-US" smtClean="0"/>
              <a:t>7/17/13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DB585-7EE7-CA48-8BFB-0534A51F1D8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68C336-371C-E249-B022-5CE234CA524A}" type="datetimeFigureOut">
              <a:rPr lang="en-US" smtClean="0"/>
              <a:t>7/17/13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DB585-7EE7-CA48-8BFB-0534A51F1D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68C336-371C-E249-B022-5CE234CA524A}" type="datetimeFigureOut">
              <a:rPr lang="en-US" smtClean="0"/>
              <a:t>7/17/13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DB585-7EE7-CA48-8BFB-0534A51F1D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8C336-371C-E249-B022-5CE234CA524A}" type="datetimeFigureOut">
              <a:rPr lang="en-US" smtClean="0"/>
              <a:t>7/17/13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7DB585-7EE7-CA48-8BFB-0534A51F1D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568C336-371C-E249-B022-5CE234CA524A}" type="datetimeFigureOut">
              <a:rPr lang="en-US" smtClean="0"/>
              <a:t>7/17/13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DB585-7EE7-CA48-8BFB-0534A51F1D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3568C336-371C-E249-B022-5CE234CA524A}" type="datetimeFigureOut">
              <a:rPr lang="en-US" smtClean="0"/>
              <a:t>7/17/13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7DB585-7EE7-CA48-8BFB-0534A51F1D8C}" type="slidenum">
              <a:rPr lang="en-US" smtClean="0"/>
              <a:t>‹#›</a:t>
            </a:fld>
            <a:endParaRPr lang="en-US"/>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568C336-371C-E249-B022-5CE234CA524A}" type="datetimeFigureOut">
              <a:rPr lang="en-US" smtClean="0"/>
              <a:t>7/17/13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DB585-7EE7-CA48-8BFB-0534A51F1D8C}" type="slidenum">
              <a:rPr lang="en-US" smtClean="0"/>
              <a:t>‹#›</a:t>
            </a:fld>
            <a:endParaRPr lang="en-US"/>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568C336-371C-E249-B022-5CE234CA524A}" type="datetimeFigureOut">
              <a:rPr lang="en-US" smtClean="0"/>
              <a:t>7/17/13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DB585-7EE7-CA48-8BFB-0534A51F1D8C}" type="slidenum">
              <a:rPr lang="en-US" smtClean="0"/>
              <a:t>‹#›</a:t>
            </a:fld>
            <a:endParaRPr lang="en-US"/>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3568C336-371C-E249-B022-5CE234CA524A}" type="datetimeFigureOut">
              <a:rPr lang="en-US" smtClean="0"/>
              <a:t>7/17/13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7DB585-7EE7-CA48-8BFB-0534A51F1D8C}" type="slidenum">
              <a:rPr lang="en-US" smtClean="0"/>
              <a:t>‹#›</a:t>
            </a:fld>
            <a:endParaRPr lang="en-US"/>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68C336-371C-E249-B022-5CE234CA524A}" type="datetimeFigureOut">
              <a:rPr lang="en-US" smtClean="0"/>
              <a:t>7/17/13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7DB585-7EE7-CA48-8BFB-0534A51F1D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3568C336-371C-E249-B022-5CE234CA524A}" type="datetimeFigureOut">
              <a:rPr lang="en-US" smtClean="0"/>
              <a:t>7/17/13</a:t>
            </a:fld>
            <a:endParaRPr lang="en-US"/>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477DB585-7EE7-CA48-8BFB-0534A51F1D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forwardingplane.n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onvergingontheedge.com/post/16916353412/mpls-primer-for-the-interested" TargetMode="External"/><Relationship Id="rId4" Type="http://schemas.openxmlformats.org/officeDocument/2006/relationships/hyperlink" Target="http://www.wikipedia.org/" TargetMode="External"/><Relationship Id="rId5" Type="http://schemas.openxmlformats.org/officeDocument/2006/relationships/hyperlink" Target="https://www.juniper.net/us/en/" TargetMode="External"/><Relationship Id="rId6" Type="http://schemas.openxmlformats.org/officeDocument/2006/relationships/hyperlink" Target="http://www.cisco.com/" TargetMode="External"/><Relationship Id="rId7" Type="http://schemas.openxmlformats.org/officeDocument/2006/relationships/hyperlink" Target="http://mellowd.co.uk/ccie/" TargetMode="External"/><Relationship Id="rId8" Type="http://schemas.openxmlformats.org/officeDocument/2006/relationships/hyperlink" Target="http://blog.ioshints.info/" TargetMode="External"/><Relationship Id="rId1" Type="http://schemas.openxmlformats.org/officeDocument/2006/relationships/slideLayout" Target="../slideLayouts/slideLayout2.xml"/><Relationship Id="rId2" Type="http://schemas.openxmlformats.org/officeDocument/2006/relationships/hyperlink" Target="http://networkstatic.net/juniper-and-cisco-comparisons-of-rib-lib-fib-and-lfib-tabl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MPLS 101</a:t>
            </a:r>
            <a:endParaRPr lang="en-US" dirty="0"/>
          </a:p>
        </p:txBody>
      </p:sp>
      <p:sp>
        <p:nvSpPr>
          <p:cNvPr id="3" name="Subtitle 2"/>
          <p:cNvSpPr>
            <a:spLocks noGrp="1"/>
          </p:cNvSpPr>
          <p:nvPr>
            <p:ph type="subTitle" idx="1"/>
          </p:nvPr>
        </p:nvSpPr>
        <p:spPr/>
        <p:txBody>
          <a:bodyPr/>
          <a:lstStyle/>
          <a:p>
            <a:r>
              <a:rPr lang="en-US" dirty="0" smtClean="0"/>
              <a:t>MPLS and VPLS fundamentals</a:t>
            </a:r>
          </a:p>
          <a:p>
            <a:r>
              <a:rPr lang="en-US" dirty="0" smtClean="0"/>
              <a:t>Nick </a:t>
            </a:r>
            <a:r>
              <a:rPr lang="en-US" dirty="0" smtClean="0"/>
              <a:t>Buraglio</a:t>
            </a:r>
          </a:p>
          <a:p>
            <a:r>
              <a:rPr lang="en-US" dirty="0" smtClean="0">
                <a:hlinkClick r:id="rId2"/>
              </a:rPr>
              <a:t>http://</a:t>
            </a:r>
            <a:r>
              <a:rPr lang="en-US" dirty="0" err="1" smtClean="0">
                <a:hlinkClick r:id="rId2"/>
              </a:rPr>
              <a:t>www.forwardingplane.net</a:t>
            </a:r>
            <a:r>
              <a:rPr lang="en-US" dirty="0" smtClean="0">
                <a:hlinkClick r:id="rId2"/>
              </a:rPr>
              <a:t>/</a:t>
            </a:r>
            <a:endParaRPr lang="en-US" dirty="0" smtClean="0"/>
          </a:p>
          <a:p>
            <a:r>
              <a:rPr lang="en-US" dirty="0" smtClean="0"/>
              <a:t>6/6/2013</a:t>
            </a:r>
          </a:p>
        </p:txBody>
      </p:sp>
    </p:spTree>
    <p:extLst>
      <p:ext uri="{BB962C8B-B14F-4D97-AF65-F5344CB8AC3E}">
        <p14:creationId xmlns:p14="http://schemas.microsoft.com/office/powerpoint/2010/main" val="64096076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r>
              <a:rPr lang="en-US" dirty="0" smtClean="0"/>
              <a:t>MPLS Header</a:t>
            </a:r>
          </a:p>
          <a:p>
            <a:endParaRPr lang="en-US" dirty="0"/>
          </a:p>
        </p:txBody>
      </p:sp>
      <p:pic>
        <p:nvPicPr>
          <p:cNvPr id="4" name="Picture 3" descr="MPLS Head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9448" y="2617833"/>
            <a:ext cx="3873500" cy="2032000"/>
          </a:xfrm>
          <a:prstGeom prst="rect">
            <a:avLst/>
          </a:prstGeom>
        </p:spPr>
      </p:pic>
    </p:spTree>
    <p:extLst>
      <p:ext uri="{BB962C8B-B14F-4D97-AF65-F5344CB8AC3E}">
        <p14:creationId xmlns:p14="http://schemas.microsoft.com/office/powerpoint/2010/main" val="34175029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Terminology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LSP – Label switched path (similar to PVC in ATM but not dependent on L2 technologies) </a:t>
            </a:r>
          </a:p>
          <a:p>
            <a:r>
              <a:rPr lang="en-US" dirty="0" smtClean="0"/>
              <a:t>PE – Provider Edge Router </a:t>
            </a:r>
          </a:p>
          <a:p>
            <a:pPr lvl="1"/>
            <a:r>
              <a:rPr lang="en-US" dirty="0" smtClean="0"/>
              <a:t>Sometimes referred to as Label Edge Router (LER)</a:t>
            </a:r>
          </a:p>
          <a:p>
            <a:r>
              <a:rPr lang="en-US" dirty="0" smtClean="0"/>
              <a:t>P Router – routers that function specifically as transit devices</a:t>
            </a:r>
          </a:p>
          <a:p>
            <a:pPr lvl="1"/>
            <a:r>
              <a:rPr lang="en-US" dirty="0" smtClean="0"/>
              <a:t>P routers simply transit traffic and can be significantly less complicated and robust*</a:t>
            </a:r>
          </a:p>
          <a:p>
            <a:pPr lvl="1"/>
            <a:r>
              <a:rPr lang="en-US" dirty="0" smtClean="0"/>
              <a:t>Also known as the Label Switch Router (LSR)</a:t>
            </a:r>
          </a:p>
          <a:p>
            <a:r>
              <a:rPr lang="en-US" dirty="0" smtClean="0"/>
              <a:t>CE – Customer Edge device.  </a:t>
            </a:r>
          </a:p>
          <a:p>
            <a:pPr lvl="1"/>
            <a:r>
              <a:rPr lang="en-US" dirty="0" smtClean="0"/>
              <a:t>Last hop into customer network</a:t>
            </a:r>
          </a:p>
          <a:p>
            <a:pPr lvl="1"/>
            <a:r>
              <a:rPr lang="en-US" dirty="0" smtClean="0"/>
              <a:t>Generally not MPLS aware</a:t>
            </a:r>
          </a:p>
          <a:p>
            <a:endParaRPr lang="en-US" dirty="0"/>
          </a:p>
        </p:txBody>
      </p:sp>
    </p:spTree>
    <p:extLst>
      <p:ext uri="{BB962C8B-B14F-4D97-AF65-F5344CB8AC3E}">
        <p14:creationId xmlns:p14="http://schemas.microsoft.com/office/powerpoint/2010/main" val="356214994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LIB – Label information base</a:t>
            </a:r>
          </a:p>
          <a:p>
            <a:pPr lvl="1"/>
            <a:r>
              <a:rPr lang="en-US" dirty="0" smtClean="0"/>
              <a:t>Software table maintained by each router for storage of learned and local port and corresponding label to be popped or pushed on incoming or outgoing packets</a:t>
            </a:r>
          </a:p>
          <a:p>
            <a:pPr lvl="1"/>
            <a:r>
              <a:rPr lang="en-US" dirty="0" smtClean="0"/>
              <a:t>Used by label distribution protocol (LDP)</a:t>
            </a:r>
          </a:p>
          <a:p>
            <a:pPr lvl="1"/>
            <a:r>
              <a:rPr lang="en-US" dirty="0" smtClean="0"/>
              <a:t>Used by LDP for mapping next hops</a:t>
            </a:r>
          </a:p>
          <a:p>
            <a:pPr lvl="1"/>
            <a:r>
              <a:rPr lang="en-US" dirty="0" smtClean="0"/>
              <a:t>Is a function of the MPLS control plane</a:t>
            </a:r>
            <a:endParaRPr lang="en-US" dirty="0"/>
          </a:p>
        </p:txBody>
      </p:sp>
    </p:spTree>
    <p:extLst>
      <p:ext uri="{BB962C8B-B14F-4D97-AF65-F5344CB8AC3E}">
        <p14:creationId xmlns:p14="http://schemas.microsoft.com/office/powerpoint/2010/main" val="16230123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LFIB - </a:t>
            </a:r>
            <a:r>
              <a:rPr lang="en-US" dirty="0"/>
              <a:t>Label Forwarding Information </a:t>
            </a:r>
            <a:r>
              <a:rPr lang="en-US" dirty="0" smtClean="0"/>
              <a:t>Base</a:t>
            </a:r>
          </a:p>
          <a:p>
            <a:pPr lvl="1"/>
            <a:r>
              <a:rPr lang="en-US" dirty="0" smtClean="0"/>
              <a:t>FIB for MPLS label forwarding</a:t>
            </a:r>
          </a:p>
          <a:p>
            <a:pPr lvl="1"/>
            <a:r>
              <a:rPr lang="en-US" dirty="0"/>
              <a:t>Used for managing forwarding in which destinations and incoming labels are associated with outgoing interfaces and labels</a:t>
            </a:r>
          </a:p>
          <a:p>
            <a:pPr lvl="1"/>
            <a:endParaRPr lang="en-US" dirty="0"/>
          </a:p>
        </p:txBody>
      </p:sp>
    </p:spTree>
    <p:extLst>
      <p:ext uri="{BB962C8B-B14F-4D97-AF65-F5344CB8AC3E}">
        <p14:creationId xmlns:p14="http://schemas.microsoft.com/office/powerpoint/2010/main" val="46048528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a:bodyPr>
          <a:lstStyle/>
          <a:p>
            <a:r>
              <a:rPr lang="en-US" dirty="0" smtClean="0"/>
              <a:t>P Router / LSR – Label switch router</a:t>
            </a:r>
          </a:p>
          <a:p>
            <a:pPr lvl="1"/>
            <a:r>
              <a:rPr lang="en-US" dirty="0"/>
              <a:t>Routers that perform routing based only on the label</a:t>
            </a:r>
            <a:endParaRPr lang="en-US" dirty="0" smtClean="0"/>
          </a:p>
          <a:p>
            <a:r>
              <a:rPr lang="en-US" dirty="0" smtClean="0"/>
              <a:t>PE Router / LER – Label Edge Router</a:t>
            </a:r>
          </a:p>
          <a:p>
            <a:pPr lvl="1"/>
            <a:r>
              <a:rPr lang="en-US" dirty="0"/>
              <a:t>The entry and exit points of an MPLS </a:t>
            </a:r>
            <a:r>
              <a:rPr lang="en-US" dirty="0" smtClean="0"/>
              <a:t>network</a:t>
            </a:r>
          </a:p>
          <a:p>
            <a:pPr lvl="1"/>
            <a:r>
              <a:rPr lang="en-US" i="1" dirty="0"/>
              <a:t>push</a:t>
            </a:r>
            <a:r>
              <a:rPr lang="en-US" dirty="0"/>
              <a:t> an MPLS label onto an incoming </a:t>
            </a:r>
            <a:r>
              <a:rPr lang="en-US" dirty="0" smtClean="0"/>
              <a:t>packet </a:t>
            </a:r>
            <a:r>
              <a:rPr lang="en-US" dirty="0"/>
              <a:t>and </a:t>
            </a:r>
            <a:r>
              <a:rPr lang="en-US" i="1" dirty="0"/>
              <a:t>pop</a:t>
            </a:r>
            <a:r>
              <a:rPr lang="en-US" dirty="0"/>
              <a:t> it off the outgoing </a:t>
            </a:r>
            <a:r>
              <a:rPr lang="en-US" dirty="0" smtClean="0"/>
              <a:t>packet</a:t>
            </a:r>
            <a:endParaRPr lang="en-US" dirty="0"/>
          </a:p>
        </p:txBody>
      </p:sp>
    </p:spTree>
    <p:extLst>
      <p:ext uri="{BB962C8B-B14F-4D97-AF65-F5344CB8AC3E}">
        <p14:creationId xmlns:p14="http://schemas.microsoft.com/office/powerpoint/2010/main" val="87253099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a:bodyPr>
          <a:lstStyle/>
          <a:p>
            <a:r>
              <a:rPr lang="en-US" dirty="0"/>
              <a:t>LDP – Label Distribution Protocol</a:t>
            </a:r>
          </a:p>
          <a:p>
            <a:pPr lvl="1"/>
            <a:r>
              <a:rPr lang="en-US" dirty="0"/>
              <a:t>Protocol for distribution of labels between LERs and LSRs </a:t>
            </a:r>
            <a:endParaRPr lang="en-US" dirty="0" smtClean="0"/>
          </a:p>
          <a:p>
            <a:r>
              <a:rPr lang="en-US" dirty="0" smtClean="0"/>
              <a:t>Label </a:t>
            </a:r>
            <a:r>
              <a:rPr lang="en-US" i="1" dirty="0" smtClean="0"/>
              <a:t>swap</a:t>
            </a:r>
            <a:r>
              <a:rPr lang="en-US" dirty="0" smtClean="0"/>
              <a:t> </a:t>
            </a:r>
          </a:p>
          <a:p>
            <a:r>
              <a:rPr lang="en-US" i="1" dirty="0" smtClean="0"/>
              <a:t>Label push</a:t>
            </a:r>
            <a:r>
              <a:rPr lang="en-US" dirty="0" smtClean="0"/>
              <a:t> </a:t>
            </a:r>
            <a:r>
              <a:rPr lang="en-US" dirty="0"/>
              <a:t>(</a:t>
            </a:r>
            <a:r>
              <a:rPr lang="en-US" i="1" dirty="0"/>
              <a:t>impose</a:t>
            </a:r>
            <a:r>
              <a:rPr lang="en-US" dirty="0"/>
              <a:t>) </a:t>
            </a:r>
            <a:endParaRPr lang="en-US" dirty="0" smtClean="0"/>
          </a:p>
          <a:p>
            <a:r>
              <a:rPr lang="en-US" i="1" dirty="0" smtClean="0"/>
              <a:t>Label pop</a:t>
            </a:r>
            <a:r>
              <a:rPr lang="en-US" dirty="0" smtClean="0"/>
              <a:t> </a:t>
            </a:r>
            <a:r>
              <a:rPr lang="en-US" dirty="0"/>
              <a:t>(</a:t>
            </a:r>
            <a:r>
              <a:rPr lang="en-US" i="1" dirty="0"/>
              <a:t>dispose</a:t>
            </a:r>
            <a:r>
              <a:rPr lang="en-US" dirty="0"/>
              <a:t>) </a:t>
            </a:r>
            <a:endParaRPr lang="en-US" dirty="0" smtClean="0"/>
          </a:p>
          <a:p>
            <a:r>
              <a:rPr lang="en-US" dirty="0"/>
              <a:t>pseudo-</a:t>
            </a:r>
            <a:r>
              <a:rPr lang="en-US" dirty="0" smtClean="0"/>
              <a:t>wire </a:t>
            </a:r>
            <a:r>
              <a:rPr lang="en-US" dirty="0"/>
              <a:t>(</a:t>
            </a:r>
            <a:r>
              <a:rPr lang="en-US" dirty="0" smtClean="0"/>
              <a:t>PW, VLL)</a:t>
            </a:r>
          </a:p>
          <a:p>
            <a:pPr lvl="1"/>
            <a:r>
              <a:rPr lang="en-US" dirty="0" smtClean="0"/>
              <a:t>An </a:t>
            </a:r>
            <a:r>
              <a:rPr lang="en-US" dirty="0"/>
              <a:t>emulation of a point-to-point connection over a </a:t>
            </a:r>
            <a:r>
              <a:rPr lang="en-US" dirty="0" smtClean="0"/>
              <a:t>packet switched network </a:t>
            </a:r>
            <a:endParaRPr lang="en-US" dirty="0"/>
          </a:p>
        </p:txBody>
      </p:sp>
    </p:spTree>
    <p:extLst>
      <p:ext uri="{BB962C8B-B14F-4D97-AF65-F5344CB8AC3E}">
        <p14:creationId xmlns:p14="http://schemas.microsoft.com/office/powerpoint/2010/main" val="386927718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LDP</a:t>
            </a:r>
          </a:p>
          <a:p>
            <a:pPr lvl="1"/>
            <a:r>
              <a:rPr lang="en-US" dirty="0"/>
              <a:t>Uses UDP multicast 224.0.0.2:646 to discover </a:t>
            </a:r>
            <a:r>
              <a:rPr lang="en-US" dirty="0" smtClean="0"/>
              <a:t>neighbors</a:t>
            </a:r>
          </a:p>
          <a:p>
            <a:pPr lvl="1"/>
            <a:r>
              <a:rPr lang="en-US" dirty="0"/>
              <a:t>Uses TCP port 646 once neighbors are </a:t>
            </a:r>
            <a:r>
              <a:rPr lang="en-US" dirty="0" smtClean="0"/>
              <a:t>discovered</a:t>
            </a:r>
          </a:p>
          <a:p>
            <a:pPr lvl="1"/>
            <a:r>
              <a:rPr lang="en-US" dirty="0" smtClean="0"/>
              <a:t>Requires IGP (ISIS, OSPFv2, OSPFv3) to function</a:t>
            </a:r>
          </a:p>
          <a:p>
            <a:pPr lvl="1"/>
            <a:r>
              <a:rPr lang="en-US" dirty="0"/>
              <a:t>Advertises labels for IGP learned </a:t>
            </a:r>
            <a:r>
              <a:rPr lang="en-US" dirty="0" smtClean="0"/>
              <a:t>routes</a:t>
            </a:r>
          </a:p>
          <a:p>
            <a:pPr lvl="1"/>
            <a:r>
              <a:rPr lang="en-US" dirty="0" smtClean="0"/>
              <a:t>Routers running </a:t>
            </a:r>
            <a:r>
              <a:rPr lang="en-US" dirty="0"/>
              <a:t>MPLS </a:t>
            </a:r>
            <a:r>
              <a:rPr lang="en-US" dirty="0" smtClean="0"/>
              <a:t>distribute their labels for </a:t>
            </a:r>
            <a:r>
              <a:rPr lang="en-US" dirty="0"/>
              <a:t>each prefix to </a:t>
            </a:r>
            <a:r>
              <a:rPr lang="en-US" dirty="0" smtClean="0"/>
              <a:t>their neighbors</a:t>
            </a:r>
          </a:p>
          <a:p>
            <a:pPr lvl="1"/>
            <a:r>
              <a:rPr lang="en-US" dirty="0"/>
              <a:t>Each router only knows about its neighbor’s labels </a:t>
            </a:r>
            <a:endParaRPr lang="en-US" dirty="0" smtClean="0"/>
          </a:p>
          <a:p>
            <a:pPr lvl="2"/>
            <a:r>
              <a:rPr lang="en-US" dirty="0" smtClean="0"/>
              <a:t>Each router does </a:t>
            </a:r>
            <a:r>
              <a:rPr lang="en-US" dirty="0"/>
              <a:t>not have a full view of the </a:t>
            </a:r>
            <a:r>
              <a:rPr lang="en-US" dirty="0" smtClean="0"/>
              <a:t>network</a:t>
            </a:r>
          </a:p>
          <a:p>
            <a:pPr marL="282575" lvl="1" indent="0">
              <a:buNone/>
            </a:pPr>
            <a:endParaRPr lang="en-US" dirty="0"/>
          </a:p>
        </p:txBody>
      </p:sp>
    </p:spTree>
    <p:extLst>
      <p:ext uri="{BB962C8B-B14F-4D97-AF65-F5344CB8AC3E}">
        <p14:creationId xmlns:p14="http://schemas.microsoft.com/office/powerpoint/2010/main" val="169143271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RSVP - </a:t>
            </a:r>
            <a:r>
              <a:rPr lang="en-US" dirty="0"/>
              <a:t>Resource Reservation </a:t>
            </a:r>
            <a:r>
              <a:rPr lang="en-US" dirty="0" smtClean="0"/>
              <a:t>Protocol</a:t>
            </a:r>
          </a:p>
          <a:p>
            <a:pPr lvl="1"/>
            <a:r>
              <a:rPr lang="en-US" dirty="0" smtClean="0"/>
              <a:t>Transport layer protocol for reservation of </a:t>
            </a:r>
            <a:r>
              <a:rPr lang="en-US" dirty="0"/>
              <a:t>resources across a </a:t>
            </a:r>
            <a:r>
              <a:rPr lang="en-US" dirty="0" smtClean="0"/>
              <a:t>network</a:t>
            </a:r>
          </a:p>
          <a:p>
            <a:pPr lvl="1"/>
            <a:r>
              <a:rPr lang="en-US" dirty="0" smtClean="0"/>
              <a:t>Operates over IPv4 and IPv6</a:t>
            </a:r>
          </a:p>
          <a:p>
            <a:pPr lvl="1"/>
            <a:r>
              <a:rPr lang="en-US" dirty="0" smtClean="0"/>
              <a:t>Does </a:t>
            </a:r>
            <a:r>
              <a:rPr lang="en-US" dirty="0"/>
              <a:t>not transport application data </a:t>
            </a:r>
            <a:endParaRPr lang="en-US" dirty="0" smtClean="0"/>
          </a:p>
          <a:p>
            <a:pPr lvl="1"/>
            <a:r>
              <a:rPr lang="en-US" dirty="0" smtClean="0"/>
              <a:t>Similar </a:t>
            </a:r>
            <a:r>
              <a:rPr lang="en-US" dirty="0"/>
              <a:t>to a control </a:t>
            </a:r>
            <a:r>
              <a:rPr lang="en-US" dirty="0" smtClean="0"/>
              <a:t>protocol like ICMP or IGMP</a:t>
            </a:r>
          </a:p>
          <a:p>
            <a:pPr lvl="1"/>
            <a:r>
              <a:rPr lang="en-US" dirty="0" smtClean="0"/>
              <a:t>Can be used to request or or deliver </a:t>
            </a:r>
            <a:r>
              <a:rPr lang="en-US" dirty="0" err="1" smtClean="0"/>
              <a:t>QoS</a:t>
            </a:r>
            <a:r>
              <a:rPr lang="en-US" dirty="0" smtClean="0"/>
              <a:t> for data streams or flows</a:t>
            </a:r>
            <a:endParaRPr lang="en-US" dirty="0"/>
          </a:p>
          <a:p>
            <a:pPr lvl="1"/>
            <a:r>
              <a:rPr lang="en-US" dirty="0" smtClean="0"/>
              <a:t>RSVP-TE is more common today and is an extension of RSVP</a:t>
            </a:r>
            <a:endParaRPr lang="en-US" dirty="0"/>
          </a:p>
        </p:txBody>
      </p:sp>
    </p:spTree>
    <p:extLst>
      <p:ext uri="{BB962C8B-B14F-4D97-AF65-F5344CB8AC3E}">
        <p14:creationId xmlns:p14="http://schemas.microsoft.com/office/powerpoint/2010/main" val="420155066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smtClean="0"/>
              <a:t>RSVP-TE - </a:t>
            </a:r>
            <a:r>
              <a:rPr lang="en-US" dirty="0"/>
              <a:t>Resource Reservation Protocol - Traffic </a:t>
            </a:r>
            <a:r>
              <a:rPr lang="en-US" dirty="0" smtClean="0"/>
              <a:t>Engineering</a:t>
            </a:r>
          </a:p>
          <a:p>
            <a:pPr lvl="1"/>
            <a:r>
              <a:rPr lang="en-US" dirty="0" smtClean="0"/>
              <a:t>Extension of the RSVP protocol for the purpose of traffic engineering</a:t>
            </a:r>
          </a:p>
          <a:p>
            <a:pPr lvl="1"/>
            <a:r>
              <a:rPr lang="en-US" dirty="0" smtClean="0"/>
              <a:t>Supports reservation of resources over an IP based network</a:t>
            </a:r>
          </a:p>
          <a:p>
            <a:pPr lvl="1"/>
            <a:r>
              <a:rPr lang="en-US" dirty="0" smtClean="0"/>
              <a:t>Allows for the establishment </a:t>
            </a:r>
            <a:r>
              <a:rPr lang="en-US" dirty="0"/>
              <a:t>of LSPs taking into consideration network constraint parameters such as available bandwidth and explicit </a:t>
            </a:r>
            <a:r>
              <a:rPr lang="en-US" dirty="0" smtClean="0"/>
              <a:t>hops</a:t>
            </a:r>
          </a:p>
          <a:p>
            <a:pPr lvl="1"/>
            <a:r>
              <a:rPr lang="en-US" dirty="0" smtClean="0"/>
              <a:t>Operationally RSVP-TE is more more robust and scalable</a:t>
            </a:r>
            <a:endParaRPr lang="en-US" dirty="0"/>
          </a:p>
        </p:txBody>
      </p:sp>
    </p:spTree>
    <p:extLst>
      <p:ext uri="{BB962C8B-B14F-4D97-AF65-F5344CB8AC3E}">
        <p14:creationId xmlns:p14="http://schemas.microsoft.com/office/powerpoint/2010/main" val="326277079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a:t>
            </a:r>
            <a:endParaRPr lang="en-US" dirty="0"/>
          </a:p>
        </p:txBody>
      </p:sp>
      <p:sp>
        <p:nvSpPr>
          <p:cNvPr id="3" name="Content Placeholder 2"/>
          <p:cNvSpPr>
            <a:spLocks noGrp="1"/>
          </p:cNvSpPr>
          <p:nvPr>
            <p:ph idx="1"/>
          </p:nvPr>
        </p:nvSpPr>
        <p:spPr/>
        <p:txBody>
          <a:bodyPr/>
          <a:lstStyle/>
          <a:p>
            <a:r>
              <a:rPr lang="en-US" dirty="0" smtClean="0"/>
              <a:t>RSVP-TE</a:t>
            </a:r>
          </a:p>
          <a:p>
            <a:pPr lvl="1"/>
            <a:r>
              <a:rPr lang="en-US" dirty="0"/>
              <a:t>Operationally RSVP-TE is more more robust and </a:t>
            </a:r>
            <a:r>
              <a:rPr lang="en-US" dirty="0" smtClean="0"/>
              <a:t>scalable than LDP</a:t>
            </a:r>
          </a:p>
          <a:p>
            <a:pPr lvl="1"/>
            <a:r>
              <a:rPr lang="en-US" dirty="0" smtClean="0"/>
              <a:t>Operational complexity can be higher with RSVP-TE due to it’s more feature rich nature</a:t>
            </a:r>
          </a:p>
          <a:p>
            <a:pPr lvl="1"/>
            <a:endParaRPr lang="en-US" dirty="0"/>
          </a:p>
          <a:p>
            <a:pPr lvl="1"/>
            <a:endParaRPr lang="en-US" dirty="0"/>
          </a:p>
        </p:txBody>
      </p:sp>
    </p:spTree>
    <p:extLst>
      <p:ext uri="{BB962C8B-B14F-4D97-AF65-F5344CB8AC3E}">
        <p14:creationId xmlns:p14="http://schemas.microsoft.com/office/powerpoint/2010/main" val="12923515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Scope</a:t>
            </a:r>
            <a:endParaRPr lang="en-US" dirty="0"/>
          </a:p>
        </p:txBody>
      </p:sp>
      <p:sp>
        <p:nvSpPr>
          <p:cNvPr id="3" name="Content Placeholder 2"/>
          <p:cNvSpPr>
            <a:spLocks noGrp="1"/>
          </p:cNvSpPr>
          <p:nvPr>
            <p:ph idx="1"/>
          </p:nvPr>
        </p:nvSpPr>
        <p:spPr/>
        <p:txBody>
          <a:bodyPr/>
          <a:lstStyle/>
          <a:p>
            <a:r>
              <a:rPr lang="en-US" dirty="0" smtClean="0"/>
              <a:t>The purpose of this slide deck is to be a bootstrap and  reference for terminology and concepts for the umbrella suite of protocols within MPLS</a:t>
            </a:r>
          </a:p>
          <a:p>
            <a:r>
              <a:rPr lang="en-US" dirty="0" smtClean="0"/>
              <a:t>It is not meant to be an operational guide or to be a definitive resource but instead a compilation of a superset of references condensed into a portable, convenient format</a:t>
            </a:r>
            <a:endParaRPr lang="en-US" dirty="0"/>
          </a:p>
        </p:txBody>
      </p:sp>
    </p:spTree>
    <p:extLst>
      <p:ext uri="{BB962C8B-B14F-4D97-AF65-F5344CB8AC3E}">
        <p14:creationId xmlns:p14="http://schemas.microsoft.com/office/powerpoint/2010/main" val="270569639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dirty="0"/>
              <a:t>FEC – Forwarding equivalent class	</a:t>
            </a:r>
          </a:p>
          <a:p>
            <a:pPr lvl="1"/>
            <a:r>
              <a:rPr lang="en-US" dirty="0"/>
              <a:t>Characteristics </a:t>
            </a:r>
            <a:r>
              <a:rPr lang="en-US" dirty="0" smtClean="0"/>
              <a:t>for determining </a:t>
            </a:r>
            <a:r>
              <a:rPr lang="en-US" dirty="0"/>
              <a:t>the FEC of a higher-layer packet </a:t>
            </a:r>
            <a:endParaRPr lang="en-US" dirty="0" smtClean="0"/>
          </a:p>
          <a:p>
            <a:pPr lvl="1"/>
            <a:r>
              <a:rPr lang="en-US" dirty="0" smtClean="0"/>
              <a:t>Depend </a:t>
            </a:r>
            <a:r>
              <a:rPr lang="en-US" dirty="0"/>
              <a:t>on the configuration of the </a:t>
            </a:r>
            <a:r>
              <a:rPr lang="en-US" dirty="0" smtClean="0"/>
              <a:t>router</a:t>
            </a:r>
          </a:p>
          <a:p>
            <a:pPr lvl="1"/>
            <a:r>
              <a:rPr lang="en-US" dirty="0" smtClean="0"/>
              <a:t>Typically </a:t>
            </a:r>
            <a:r>
              <a:rPr lang="en-US" dirty="0"/>
              <a:t>this is </a:t>
            </a:r>
            <a:r>
              <a:rPr lang="en-US" dirty="0" smtClean="0"/>
              <a:t>the </a:t>
            </a:r>
            <a:r>
              <a:rPr lang="en-US" dirty="0"/>
              <a:t>destination IP </a:t>
            </a:r>
            <a:r>
              <a:rPr lang="en-US" dirty="0" smtClean="0"/>
              <a:t>address at a minimum</a:t>
            </a:r>
          </a:p>
          <a:p>
            <a:pPr lvl="1"/>
            <a:r>
              <a:rPr lang="en-US" dirty="0" smtClean="0"/>
              <a:t>Quality </a:t>
            </a:r>
            <a:r>
              <a:rPr lang="en-US" dirty="0"/>
              <a:t>of service class is also often used. </a:t>
            </a:r>
            <a:endParaRPr lang="en-US" dirty="0" smtClean="0"/>
          </a:p>
          <a:p>
            <a:pPr lvl="1"/>
            <a:r>
              <a:rPr lang="en-US" dirty="0" smtClean="0"/>
              <a:t>A </a:t>
            </a:r>
            <a:r>
              <a:rPr lang="en-US" dirty="0"/>
              <a:t>Forward Equivalence Class </a:t>
            </a:r>
            <a:r>
              <a:rPr lang="en-US" dirty="0" smtClean="0"/>
              <a:t>generally corresponds </a:t>
            </a:r>
            <a:r>
              <a:rPr lang="en-US" dirty="0"/>
              <a:t>to a label switched path (LSP</a:t>
            </a:r>
            <a:r>
              <a:rPr lang="en-US" dirty="0" smtClean="0"/>
              <a:t>)</a:t>
            </a:r>
          </a:p>
          <a:p>
            <a:pPr lvl="1"/>
            <a:r>
              <a:rPr lang="en-US" dirty="0" smtClean="0"/>
              <a:t>The reverse </a:t>
            </a:r>
            <a:r>
              <a:rPr lang="en-US" dirty="0"/>
              <a:t>is not </a:t>
            </a:r>
            <a:r>
              <a:rPr lang="en-US" dirty="0" smtClean="0"/>
              <a:t>normally true </a:t>
            </a:r>
          </a:p>
          <a:p>
            <a:pPr lvl="1"/>
            <a:r>
              <a:rPr lang="en-US" dirty="0" smtClean="0"/>
              <a:t>LSPs </a:t>
            </a:r>
            <a:r>
              <a:rPr lang="en-US" dirty="0"/>
              <a:t>may be (and usually </a:t>
            </a:r>
            <a:r>
              <a:rPr lang="en-US" dirty="0" smtClean="0"/>
              <a:t>are) </a:t>
            </a:r>
            <a:r>
              <a:rPr lang="en-US" dirty="0"/>
              <a:t>used for multiple </a:t>
            </a:r>
            <a:r>
              <a:rPr lang="en-US" dirty="0" smtClean="0"/>
              <a:t>FECs</a:t>
            </a:r>
            <a:endParaRPr lang="en-US" dirty="0"/>
          </a:p>
        </p:txBody>
      </p:sp>
    </p:spTree>
    <p:extLst>
      <p:ext uri="{BB962C8B-B14F-4D97-AF65-F5344CB8AC3E}">
        <p14:creationId xmlns:p14="http://schemas.microsoft.com/office/powerpoint/2010/main" val="68595063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r>
              <a:rPr lang="en-US" dirty="0" smtClean="0"/>
              <a:t>Topmost label is examined when a packet enters an LSR</a:t>
            </a:r>
          </a:p>
          <a:p>
            <a:r>
              <a:rPr lang="en-US" dirty="0" smtClean="0"/>
              <a:t>Actions based on topmost label and pre-built tables allow for very fast operations</a:t>
            </a:r>
          </a:p>
          <a:p>
            <a:r>
              <a:rPr lang="en-US" dirty="0" smtClean="0"/>
              <a:t>Labels may have pre-built label tables</a:t>
            </a:r>
          </a:p>
          <a:p>
            <a:r>
              <a:rPr lang="en-US" dirty="0" smtClean="0"/>
              <a:t>Label is inserted between </a:t>
            </a:r>
            <a:r>
              <a:rPr lang="en-US" dirty="0"/>
              <a:t>the Layer 2 header and the Layer 3 header</a:t>
            </a:r>
            <a:endParaRPr lang="en-US" dirty="0" smtClean="0"/>
          </a:p>
        </p:txBody>
      </p:sp>
    </p:spTree>
    <p:extLst>
      <p:ext uri="{BB962C8B-B14F-4D97-AF65-F5344CB8AC3E}">
        <p14:creationId xmlns:p14="http://schemas.microsoft.com/office/powerpoint/2010/main" val="311638535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Label Operation</a:t>
            </a:r>
          </a:p>
          <a:p>
            <a:pPr lvl="1"/>
            <a:r>
              <a:rPr lang="en-US" dirty="0"/>
              <a:t>Label Push – adds a label to incoming packet</a:t>
            </a:r>
            <a:r>
              <a:rPr lang="en-US" dirty="0" smtClean="0"/>
              <a:t>; also called label imposition</a:t>
            </a:r>
          </a:p>
          <a:p>
            <a:pPr lvl="1"/>
            <a:r>
              <a:rPr lang="en-US" dirty="0"/>
              <a:t>Label Swap – replaces the label on an incoming </a:t>
            </a:r>
            <a:r>
              <a:rPr lang="en-US" dirty="0" smtClean="0"/>
              <a:t>packet</a:t>
            </a:r>
          </a:p>
          <a:p>
            <a:pPr lvl="1"/>
            <a:r>
              <a:rPr lang="en-US" dirty="0"/>
              <a:t>Label Pop – removes the label on an outgoing packet; </a:t>
            </a:r>
            <a:r>
              <a:rPr lang="en-US" dirty="0" smtClean="0"/>
              <a:t>also called label disposition</a:t>
            </a:r>
          </a:p>
          <a:p>
            <a:pPr lvl="1"/>
            <a:r>
              <a:rPr lang="en-US" dirty="0"/>
              <a:t>Penultimate Hop Popping (PHP</a:t>
            </a:r>
            <a:r>
              <a:rPr lang="en-US" dirty="0" smtClean="0"/>
              <a:t>)</a:t>
            </a:r>
          </a:p>
          <a:p>
            <a:pPr lvl="2"/>
            <a:r>
              <a:rPr lang="en-US" dirty="0"/>
              <a:t>Without PHP, the egress PE router must perform two lookups. First it has lookup the destination prefix associated with the label, and then once it has the prefix; the router must look up the next-hop for the destination prefix. With PHP, the next-to-last hop router (the penultimate router) will perform the label pop operation. This means the egress PE router will not have to do the label lookup because it is receiving an IP packet (the penultimate router has popped the label off before forwarding it to the egress router).</a:t>
            </a:r>
          </a:p>
        </p:txBody>
      </p:sp>
    </p:spTree>
    <p:extLst>
      <p:ext uri="{BB962C8B-B14F-4D97-AF65-F5344CB8AC3E}">
        <p14:creationId xmlns:p14="http://schemas.microsoft.com/office/powerpoint/2010/main" val="380372052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VPLS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600404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 VPLS</a:t>
            </a:r>
            <a:endParaRPr lang="en-US" dirty="0"/>
          </a:p>
        </p:txBody>
      </p:sp>
      <p:sp>
        <p:nvSpPr>
          <p:cNvPr id="3" name="Content Placeholder 2"/>
          <p:cNvSpPr>
            <a:spLocks noGrp="1"/>
          </p:cNvSpPr>
          <p:nvPr>
            <p:ph idx="1"/>
          </p:nvPr>
        </p:nvSpPr>
        <p:spPr/>
        <p:txBody>
          <a:bodyPr/>
          <a:lstStyle/>
          <a:p>
            <a:r>
              <a:rPr lang="en-US" dirty="0" smtClean="0"/>
              <a:t>VPLS - </a:t>
            </a:r>
            <a:r>
              <a:rPr lang="en-US" dirty="0"/>
              <a:t>Virtual Private LAN </a:t>
            </a:r>
            <a:r>
              <a:rPr lang="en-US" dirty="0" smtClean="0"/>
              <a:t>Service</a:t>
            </a:r>
          </a:p>
          <a:p>
            <a:pPr lvl="1"/>
            <a:r>
              <a:rPr lang="en-US" dirty="0" smtClean="0"/>
              <a:t>Also called L2VPN</a:t>
            </a:r>
          </a:p>
          <a:p>
            <a:pPr lvl="1"/>
            <a:r>
              <a:rPr lang="en-US" dirty="0" smtClean="0"/>
              <a:t>Is a mechanism for providing </a:t>
            </a:r>
            <a:r>
              <a:rPr lang="en-US" dirty="0"/>
              <a:t>Ethernet based multipoint to multipoint communication over IP/MPLS </a:t>
            </a:r>
            <a:r>
              <a:rPr lang="en-US" dirty="0" smtClean="0"/>
              <a:t>networks</a:t>
            </a:r>
          </a:p>
          <a:p>
            <a:pPr lvl="1"/>
            <a:r>
              <a:rPr lang="en-US" dirty="0" smtClean="0"/>
              <a:t>Allows for any</a:t>
            </a:r>
            <a:r>
              <a:rPr lang="en-US" dirty="0"/>
              <a:t>-to-any </a:t>
            </a:r>
            <a:r>
              <a:rPr lang="en-US" dirty="0" smtClean="0"/>
              <a:t>connectivity</a:t>
            </a:r>
          </a:p>
        </p:txBody>
      </p:sp>
    </p:spTree>
    <p:extLst>
      <p:ext uri="{BB962C8B-B14F-4D97-AF65-F5344CB8AC3E}">
        <p14:creationId xmlns:p14="http://schemas.microsoft.com/office/powerpoint/2010/main" val="167428815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 VPLS</a:t>
            </a:r>
            <a:endParaRPr lang="en-US" dirty="0"/>
          </a:p>
        </p:txBody>
      </p:sp>
      <p:sp>
        <p:nvSpPr>
          <p:cNvPr id="3" name="Content Placeholder 2"/>
          <p:cNvSpPr>
            <a:spLocks noGrp="1"/>
          </p:cNvSpPr>
          <p:nvPr>
            <p:ph idx="1"/>
          </p:nvPr>
        </p:nvSpPr>
        <p:spPr/>
        <p:txBody>
          <a:bodyPr/>
          <a:lstStyle/>
          <a:p>
            <a:pPr marL="282575" lvl="1" indent="-282575">
              <a:spcBef>
                <a:spcPts val="2000"/>
              </a:spcBef>
            </a:pPr>
            <a:r>
              <a:rPr lang="en-US" dirty="0"/>
              <a:t>In a VPLS environment the LAN in question at each site is extended to the edge of the provider network</a:t>
            </a:r>
          </a:p>
          <a:p>
            <a:r>
              <a:rPr lang="en-US" sz="2000" dirty="0" smtClean="0"/>
              <a:t>Service provider network (SP) emulates a bridge / switch to create a single bridged network</a:t>
            </a:r>
          </a:p>
          <a:p>
            <a:r>
              <a:rPr lang="en-US" sz="2000" dirty="0" smtClean="0"/>
              <a:t>Designed </a:t>
            </a:r>
            <a:r>
              <a:rPr lang="en-US" sz="2000" dirty="0"/>
              <a:t>for applications that require multipoint or broadcast access</a:t>
            </a:r>
          </a:p>
        </p:txBody>
      </p:sp>
    </p:spTree>
    <p:extLst>
      <p:ext uri="{BB962C8B-B14F-4D97-AF65-F5344CB8AC3E}">
        <p14:creationId xmlns:p14="http://schemas.microsoft.com/office/powerpoint/2010/main" val="358881726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 VPLS</a:t>
            </a:r>
            <a:endParaRPr lang="en-US" dirty="0"/>
          </a:p>
        </p:txBody>
      </p:sp>
      <p:sp>
        <p:nvSpPr>
          <p:cNvPr id="3" name="Content Placeholder 2"/>
          <p:cNvSpPr>
            <a:spLocks noGrp="1"/>
          </p:cNvSpPr>
          <p:nvPr>
            <p:ph idx="1"/>
          </p:nvPr>
        </p:nvSpPr>
        <p:spPr/>
        <p:txBody>
          <a:bodyPr/>
          <a:lstStyle/>
          <a:p>
            <a:r>
              <a:rPr lang="en-US" dirty="0"/>
              <a:t>VPLS emulates a LAN, full mesh connectivity is </a:t>
            </a:r>
            <a:r>
              <a:rPr lang="en-US" dirty="0" smtClean="0"/>
              <a:t>required between all devices</a:t>
            </a:r>
          </a:p>
          <a:p>
            <a:r>
              <a:rPr lang="en-US" dirty="0" smtClean="0"/>
              <a:t>Two </a:t>
            </a:r>
            <a:r>
              <a:rPr lang="en-US" dirty="0"/>
              <a:t>methods for full mesh establishment for </a:t>
            </a:r>
            <a:r>
              <a:rPr lang="en-US" dirty="0" smtClean="0"/>
              <a:t>VPLS</a:t>
            </a:r>
          </a:p>
          <a:p>
            <a:pPr lvl="1"/>
            <a:r>
              <a:rPr lang="en-US" dirty="0" smtClean="0"/>
              <a:t>BGP</a:t>
            </a:r>
          </a:p>
          <a:p>
            <a:pPr lvl="2"/>
            <a:r>
              <a:rPr lang="en-US" dirty="0" smtClean="0"/>
              <a:t>Provides auto discovery as well as signaling</a:t>
            </a:r>
          </a:p>
          <a:p>
            <a:pPr lvl="1"/>
            <a:r>
              <a:rPr lang="en-US" dirty="0" smtClean="0"/>
              <a:t>LDP</a:t>
            </a:r>
          </a:p>
          <a:p>
            <a:pPr lvl="2"/>
            <a:endParaRPr lang="en-US" dirty="0"/>
          </a:p>
        </p:txBody>
      </p:sp>
    </p:spTree>
    <p:extLst>
      <p:ext uri="{BB962C8B-B14F-4D97-AF65-F5344CB8AC3E}">
        <p14:creationId xmlns:p14="http://schemas.microsoft.com/office/powerpoint/2010/main" val="262445391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 VPLS</a:t>
            </a:r>
            <a:endParaRPr lang="en-US" dirty="0"/>
          </a:p>
        </p:txBody>
      </p:sp>
      <p:sp>
        <p:nvSpPr>
          <p:cNvPr id="3" name="Content Placeholder 2"/>
          <p:cNvSpPr>
            <a:spLocks noGrp="1"/>
          </p:cNvSpPr>
          <p:nvPr>
            <p:ph idx="1"/>
          </p:nvPr>
        </p:nvSpPr>
        <p:spPr/>
        <p:txBody>
          <a:bodyPr/>
          <a:lstStyle/>
          <a:p>
            <a:r>
              <a:rPr lang="en-US" dirty="0"/>
              <a:t>VPLS MPLS packets have a two-label </a:t>
            </a:r>
            <a:r>
              <a:rPr lang="en-US" dirty="0" smtClean="0"/>
              <a:t>stack</a:t>
            </a:r>
          </a:p>
          <a:p>
            <a:pPr lvl="1"/>
            <a:r>
              <a:rPr lang="en-US" dirty="0" smtClean="0"/>
              <a:t>Outer </a:t>
            </a:r>
            <a:r>
              <a:rPr lang="en-US" dirty="0"/>
              <a:t>label </a:t>
            </a:r>
            <a:r>
              <a:rPr lang="en-US" dirty="0" smtClean="0"/>
              <a:t>used </a:t>
            </a:r>
            <a:r>
              <a:rPr lang="en-US" dirty="0"/>
              <a:t>for normal MPLS forwarding </a:t>
            </a:r>
            <a:r>
              <a:rPr lang="en-US" dirty="0" smtClean="0"/>
              <a:t>within </a:t>
            </a:r>
            <a:r>
              <a:rPr lang="en-US" dirty="0"/>
              <a:t>the service provider's </a:t>
            </a:r>
            <a:r>
              <a:rPr lang="en-US" dirty="0" smtClean="0"/>
              <a:t>network</a:t>
            </a:r>
            <a:endParaRPr lang="en-US" dirty="0"/>
          </a:p>
          <a:p>
            <a:pPr lvl="1"/>
            <a:r>
              <a:rPr lang="en-US" dirty="0"/>
              <a:t>If BGP </a:t>
            </a:r>
            <a:r>
              <a:rPr lang="en-US" dirty="0" smtClean="0"/>
              <a:t>signaled, </a:t>
            </a:r>
            <a:r>
              <a:rPr lang="en-US" dirty="0"/>
              <a:t>the inner label is allocated by a PE as part of a label </a:t>
            </a:r>
            <a:r>
              <a:rPr lang="en-US" dirty="0" smtClean="0"/>
              <a:t>block</a:t>
            </a:r>
          </a:p>
          <a:p>
            <a:pPr lvl="1"/>
            <a:r>
              <a:rPr lang="en-US" dirty="0" smtClean="0"/>
              <a:t>If </a:t>
            </a:r>
            <a:r>
              <a:rPr lang="en-US" dirty="0"/>
              <a:t>LDP </a:t>
            </a:r>
            <a:r>
              <a:rPr lang="en-US" dirty="0" smtClean="0"/>
              <a:t>signaled, </a:t>
            </a:r>
            <a:r>
              <a:rPr lang="en-US" dirty="0"/>
              <a:t>the inner label is a virtual circuit ID assigned by LDP when </a:t>
            </a:r>
            <a:r>
              <a:rPr lang="en-US" dirty="0" smtClean="0"/>
              <a:t>mesh is first </a:t>
            </a:r>
            <a:r>
              <a:rPr lang="en-US" dirty="0"/>
              <a:t>established </a:t>
            </a:r>
            <a:r>
              <a:rPr lang="en-US" dirty="0" smtClean="0"/>
              <a:t>between participating </a:t>
            </a:r>
            <a:r>
              <a:rPr lang="en-US" dirty="0"/>
              <a:t>PEs. </a:t>
            </a:r>
            <a:endParaRPr lang="en-US" dirty="0" smtClean="0"/>
          </a:p>
          <a:p>
            <a:pPr lvl="1"/>
            <a:r>
              <a:rPr lang="en-US" dirty="0" smtClean="0"/>
              <a:t>Every </a:t>
            </a:r>
            <a:r>
              <a:rPr lang="en-US" dirty="0"/>
              <a:t>PE keeps track of assigned inner label, and associates these </a:t>
            </a:r>
            <a:r>
              <a:rPr lang="en-US" dirty="0" smtClean="0"/>
              <a:t>labels with </a:t>
            </a:r>
            <a:r>
              <a:rPr lang="en-US" dirty="0"/>
              <a:t>the VPLS instance.</a:t>
            </a:r>
            <a:endParaRPr lang="en-US" dirty="0" smtClean="0"/>
          </a:p>
          <a:p>
            <a:pPr lvl="1"/>
            <a:endParaRPr lang="en-US" dirty="0"/>
          </a:p>
        </p:txBody>
      </p:sp>
    </p:spTree>
    <p:extLst>
      <p:ext uri="{BB962C8B-B14F-4D97-AF65-F5344CB8AC3E}">
        <p14:creationId xmlns:p14="http://schemas.microsoft.com/office/powerpoint/2010/main" val="204998395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 – VPLS</a:t>
            </a:r>
            <a:endParaRPr lang="en-US" dirty="0"/>
          </a:p>
        </p:txBody>
      </p:sp>
      <p:sp>
        <p:nvSpPr>
          <p:cNvPr id="3" name="Content Placeholder 2"/>
          <p:cNvSpPr>
            <a:spLocks noGrp="1"/>
          </p:cNvSpPr>
          <p:nvPr>
            <p:ph idx="1"/>
          </p:nvPr>
        </p:nvSpPr>
        <p:spPr/>
        <p:txBody>
          <a:bodyPr/>
          <a:lstStyle/>
          <a:p>
            <a:r>
              <a:rPr lang="en-US" dirty="0"/>
              <a:t>VPLS requires a full mesh in both the control and data </a:t>
            </a:r>
            <a:r>
              <a:rPr lang="en-US" dirty="0" smtClean="0"/>
              <a:t>planes</a:t>
            </a:r>
          </a:p>
          <a:p>
            <a:pPr lvl="1"/>
            <a:r>
              <a:rPr lang="en-US" dirty="0" smtClean="0"/>
              <a:t>BGP better for large scale due to better scaling utilizing route reflectors</a:t>
            </a:r>
          </a:p>
          <a:p>
            <a:pPr lvl="1"/>
            <a:r>
              <a:rPr lang="en-US" dirty="0" smtClean="0"/>
              <a:t>Scaling LDP over a large amounts of VPLS sites generally uses a hierarchical design (HVPLS)</a:t>
            </a:r>
            <a:endParaRPr lang="en-US" dirty="0"/>
          </a:p>
        </p:txBody>
      </p:sp>
    </p:spTree>
    <p:extLst>
      <p:ext uri="{BB962C8B-B14F-4D97-AF65-F5344CB8AC3E}">
        <p14:creationId xmlns:p14="http://schemas.microsoft.com/office/powerpoint/2010/main" val="253414859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r>
              <a:rPr lang="en-US" dirty="0" smtClean="0"/>
              <a:t>Transparent tunneling over existing networks</a:t>
            </a:r>
          </a:p>
          <a:p>
            <a:r>
              <a:rPr lang="en-US" dirty="0" smtClean="0"/>
              <a:t>BGP free core</a:t>
            </a:r>
          </a:p>
          <a:p>
            <a:r>
              <a:rPr lang="en-US" dirty="0" smtClean="0"/>
              <a:t>Layer2 VPN services</a:t>
            </a:r>
          </a:p>
          <a:p>
            <a:r>
              <a:rPr lang="en-US" dirty="0" smtClean="0"/>
              <a:t>Layer3 VPN services</a:t>
            </a:r>
            <a:endParaRPr lang="en-US" dirty="0"/>
          </a:p>
        </p:txBody>
      </p:sp>
    </p:spTree>
    <p:extLst>
      <p:ext uri="{BB962C8B-B14F-4D97-AF65-F5344CB8AC3E}">
        <p14:creationId xmlns:p14="http://schemas.microsoft.com/office/powerpoint/2010/main" val="1546691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MPLS is </a:t>
            </a:r>
            <a:r>
              <a:rPr lang="en-US" dirty="0" smtClean="0"/>
              <a:t>broken </a:t>
            </a:r>
            <a:r>
              <a:rPr lang="en-US" dirty="0"/>
              <a:t>up into transport and </a:t>
            </a:r>
            <a:r>
              <a:rPr lang="en-US" dirty="0" smtClean="0"/>
              <a:t>services.</a:t>
            </a:r>
          </a:p>
          <a:p>
            <a:pPr lvl="1"/>
            <a:r>
              <a:rPr lang="en-US" dirty="0" smtClean="0"/>
              <a:t>L3VPN</a:t>
            </a:r>
          </a:p>
          <a:p>
            <a:pPr lvl="1"/>
            <a:r>
              <a:rPr lang="en-US" dirty="0" smtClean="0"/>
              <a:t>L2VPN</a:t>
            </a:r>
          </a:p>
          <a:p>
            <a:pPr lvl="1"/>
            <a:r>
              <a:rPr lang="en-US" dirty="0" smtClean="0"/>
              <a:t>VPLS</a:t>
            </a:r>
          </a:p>
          <a:p>
            <a:r>
              <a:rPr lang="en-US" dirty="0"/>
              <a:t>MPLS as a transport </a:t>
            </a:r>
            <a:r>
              <a:rPr lang="en-US"/>
              <a:t>is </a:t>
            </a:r>
            <a:r>
              <a:rPr lang="en-US" smtClean="0"/>
              <a:t>plumbing for </a:t>
            </a:r>
            <a:r>
              <a:rPr lang="en-US" dirty="0"/>
              <a:t>the MPLS service to </a:t>
            </a:r>
            <a:r>
              <a:rPr lang="en-US" dirty="0" smtClean="0"/>
              <a:t>utilize.</a:t>
            </a:r>
            <a:endParaRPr lang="en-US" dirty="0"/>
          </a:p>
        </p:txBody>
      </p:sp>
    </p:spTree>
    <p:extLst>
      <p:ext uri="{BB962C8B-B14F-4D97-AF65-F5344CB8AC3E}">
        <p14:creationId xmlns:p14="http://schemas.microsoft.com/office/powerpoint/2010/main" val="1511024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r>
              <a:rPr lang="en-US" dirty="0" smtClean="0"/>
              <a:t>Traffic Engineering</a:t>
            </a:r>
          </a:p>
          <a:p>
            <a:pPr lvl="1"/>
            <a:r>
              <a:rPr lang="en-US" dirty="0" smtClean="0"/>
              <a:t>Redistribution of traffic load over underutilized links</a:t>
            </a:r>
          </a:p>
          <a:p>
            <a:pPr lvl="1"/>
            <a:r>
              <a:rPr lang="en-US" dirty="0" smtClean="0"/>
              <a:t>Bandwidth guarantees / CIR</a:t>
            </a:r>
          </a:p>
          <a:p>
            <a:pPr lvl="1"/>
            <a:r>
              <a:rPr lang="en-US" dirty="0" smtClean="0"/>
              <a:t>Fast failure recovery</a:t>
            </a:r>
            <a:endParaRPr lang="en-US" dirty="0"/>
          </a:p>
        </p:txBody>
      </p:sp>
    </p:spTree>
    <p:extLst>
      <p:ext uri="{BB962C8B-B14F-4D97-AF65-F5344CB8AC3E}">
        <p14:creationId xmlns:p14="http://schemas.microsoft.com/office/powerpoint/2010/main" val="4703835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http://networkstatic.net/juniper-and-cisco-comparisons-of-rib-lib-fib-and-lfib-tables</a:t>
            </a:r>
            <a:r>
              <a:rPr lang="en-US" dirty="0" smtClean="0">
                <a:hlinkClick r:id="rId2"/>
              </a:rPr>
              <a:t>/</a:t>
            </a:r>
            <a:endParaRPr lang="en-US" dirty="0" smtClean="0"/>
          </a:p>
          <a:p>
            <a:r>
              <a:rPr lang="en-US" dirty="0">
                <a:hlinkClick r:id="rId3"/>
              </a:rPr>
              <a:t>http://convergingontheedge.com/post/16916353412/mpls-primer-for-the-</a:t>
            </a:r>
            <a:r>
              <a:rPr lang="en-US" dirty="0" smtClean="0">
                <a:hlinkClick r:id="rId3"/>
              </a:rPr>
              <a:t>interested</a:t>
            </a:r>
            <a:endParaRPr lang="en-US" dirty="0" smtClean="0"/>
          </a:p>
          <a:p>
            <a:r>
              <a:rPr lang="en-US" dirty="0">
                <a:hlinkClick r:id="rId4"/>
              </a:rPr>
              <a:t>http://www.wikipedia.org</a:t>
            </a:r>
            <a:r>
              <a:rPr lang="en-US" dirty="0" smtClean="0">
                <a:hlinkClick r:id="rId4"/>
              </a:rPr>
              <a:t>/</a:t>
            </a:r>
            <a:r>
              <a:rPr lang="en-US" dirty="0" smtClean="0"/>
              <a:t>	</a:t>
            </a:r>
          </a:p>
          <a:p>
            <a:r>
              <a:rPr lang="en-US" dirty="0">
                <a:hlinkClick r:id="rId5"/>
              </a:rPr>
              <a:t>https://www.juniper.net/us/en</a:t>
            </a:r>
            <a:r>
              <a:rPr lang="en-US" dirty="0" smtClean="0">
                <a:hlinkClick r:id="rId5"/>
              </a:rPr>
              <a:t>/</a:t>
            </a:r>
            <a:endParaRPr lang="en-US" dirty="0" smtClean="0"/>
          </a:p>
          <a:p>
            <a:r>
              <a:rPr lang="en-US" dirty="0">
                <a:hlinkClick r:id="rId6"/>
              </a:rPr>
              <a:t>http://</a:t>
            </a:r>
            <a:r>
              <a:rPr lang="en-US" dirty="0" err="1" smtClean="0">
                <a:hlinkClick r:id="rId6"/>
              </a:rPr>
              <a:t>www.cisco.com</a:t>
            </a:r>
            <a:r>
              <a:rPr lang="en-US" dirty="0" smtClean="0">
                <a:hlinkClick r:id="rId6"/>
              </a:rPr>
              <a:t>/</a:t>
            </a:r>
            <a:endParaRPr lang="en-US" dirty="0" smtClean="0"/>
          </a:p>
          <a:p>
            <a:r>
              <a:rPr lang="en-US" dirty="0" smtClean="0">
                <a:hlinkClick r:id="rId7"/>
              </a:rPr>
              <a:t>http</a:t>
            </a:r>
            <a:r>
              <a:rPr lang="en-US" dirty="0">
                <a:hlinkClick r:id="rId7"/>
              </a:rPr>
              <a:t>://mellowd.co.uk/ccie</a:t>
            </a:r>
            <a:r>
              <a:rPr lang="en-US" dirty="0" smtClean="0">
                <a:hlinkClick r:id="rId7"/>
              </a:rPr>
              <a:t>/</a:t>
            </a:r>
            <a:endParaRPr lang="en-US" dirty="0" smtClean="0"/>
          </a:p>
          <a:p>
            <a:r>
              <a:rPr lang="en-US" dirty="0">
                <a:hlinkClick r:id="rId8"/>
              </a:rPr>
              <a:t>http://</a:t>
            </a:r>
            <a:r>
              <a:rPr lang="en-US" dirty="0" err="1">
                <a:hlinkClick r:id="rId8"/>
              </a:rPr>
              <a:t>blog.ioshints.info</a:t>
            </a:r>
            <a:r>
              <a:rPr lang="en-US" dirty="0">
                <a:hlinkClick r:id="rId8"/>
              </a:rPr>
              <a:t>/</a:t>
            </a:r>
            <a:endParaRPr lang="en-US" dirty="0"/>
          </a:p>
        </p:txBody>
      </p:sp>
    </p:spTree>
    <p:extLst>
      <p:ext uri="{BB962C8B-B14F-4D97-AF65-F5344CB8AC3E}">
        <p14:creationId xmlns:p14="http://schemas.microsoft.com/office/powerpoint/2010/main" val="278693040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 </a:t>
            </a:r>
            <a:r>
              <a:rPr lang="en-US" dirty="0"/>
              <a:t>MPLS</a:t>
            </a:r>
            <a:r>
              <a:rPr lang="en-US" dirty="0" smtClean="0"/>
              <a:t>	</a:t>
            </a:r>
            <a:endParaRPr lang="en-US" dirty="0"/>
          </a:p>
        </p:txBody>
      </p:sp>
      <p:sp>
        <p:nvSpPr>
          <p:cNvPr id="3" name="Content Placeholder 2"/>
          <p:cNvSpPr>
            <a:spLocks noGrp="1"/>
          </p:cNvSpPr>
          <p:nvPr>
            <p:ph idx="1"/>
          </p:nvPr>
        </p:nvSpPr>
        <p:spPr/>
        <p:txBody>
          <a:bodyPr/>
          <a:lstStyle/>
          <a:p>
            <a:r>
              <a:rPr lang="en-US" dirty="0" smtClean="0"/>
              <a:t>Label Switching</a:t>
            </a:r>
          </a:p>
          <a:p>
            <a:pPr lvl="1"/>
            <a:r>
              <a:rPr lang="en-US" dirty="0" smtClean="0"/>
              <a:t>Utilizes labels to switch much faster than layer 3 routing</a:t>
            </a:r>
          </a:p>
          <a:p>
            <a:pPr lvl="1"/>
            <a:r>
              <a:rPr lang="en-US" dirty="0" smtClean="0"/>
              <a:t>Happens at data link layer</a:t>
            </a:r>
          </a:p>
          <a:p>
            <a:pPr lvl="1"/>
            <a:r>
              <a:rPr lang="en-US" dirty="0" smtClean="0"/>
              <a:t>Similar to ATM and Frame Relay, which both use label switching at their core</a:t>
            </a:r>
          </a:p>
          <a:p>
            <a:pPr lvl="1"/>
            <a:r>
              <a:rPr lang="en-US" dirty="0"/>
              <a:t>P</a:t>
            </a:r>
            <a:r>
              <a:rPr lang="en-US" dirty="0" smtClean="0"/>
              <a:t>ermits finer granularity resource allocation to traffic streams</a:t>
            </a:r>
          </a:p>
          <a:p>
            <a:pPr lvl="1"/>
            <a:r>
              <a:rPr lang="en-US" dirty="0"/>
              <a:t>MPLS is an open standard (RFC 3031)</a:t>
            </a:r>
          </a:p>
        </p:txBody>
      </p:sp>
    </p:spTree>
    <p:extLst>
      <p:ext uri="{BB962C8B-B14F-4D97-AF65-F5344CB8AC3E}">
        <p14:creationId xmlns:p14="http://schemas.microsoft.com/office/powerpoint/2010/main" val="4014389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 MPLS</a:t>
            </a:r>
          </a:p>
        </p:txBody>
      </p:sp>
      <p:sp>
        <p:nvSpPr>
          <p:cNvPr id="3" name="Content Placeholder 2"/>
          <p:cNvSpPr>
            <a:spLocks noGrp="1"/>
          </p:cNvSpPr>
          <p:nvPr>
            <p:ph idx="1"/>
          </p:nvPr>
        </p:nvSpPr>
        <p:spPr/>
        <p:txBody>
          <a:bodyPr/>
          <a:lstStyle/>
          <a:p>
            <a:r>
              <a:rPr lang="en-US" dirty="0" smtClean="0"/>
              <a:t>Label Switching is similar to:</a:t>
            </a:r>
          </a:p>
          <a:p>
            <a:pPr lvl="1"/>
            <a:r>
              <a:rPr lang="en-US" dirty="0" smtClean="0"/>
              <a:t>BGP communities (in format)</a:t>
            </a:r>
          </a:p>
          <a:p>
            <a:pPr lvl="1"/>
            <a:r>
              <a:rPr lang="en-US" dirty="0" smtClean="0"/>
              <a:t>Frame Relay DLCI</a:t>
            </a:r>
          </a:p>
          <a:p>
            <a:pPr lvl="1"/>
            <a:r>
              <a:rPr lang="en-US" dirty="0" smtClean="0"/>
              <a:t>ATM VPI/VCI</a:t>
            </a:r>
            <a:endParaRPr lang="en-US" dirty="0"/>
          </a:p>
        </p:txBody>
      </p:sp>
    </p:spTree>
    <p:extLst>
      <p:ext uri="{BB962C8B-B14F-4D97-AF65-F5344CB8AC3E}">
        <p14:creationId xmlns:p14="http://schemas.microsoft.com/office/powerpoint/2010/main" val="232059509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 MPLS</a:t>
            </a:r>
          </a:p>
        </p:txBody>
      </p:sp>
      <p:sp>
        <p:nvSpPr>
          <p:cNvPr id="3" name="Content Placeholder 2"/>
          <p:cNvSpPr>
            <a:spLocks noGrp="1"/>
          </p:cNvSpPr>
          <p:nvPr>
            <p:ph idx="1"/>
          </p:nvPr>
        </p:nvSpPr>
        <p:spPr/>
        <p:txBody>
          <a:bodyPr/>
          <a:lstStyle/>
          <a:p>
            <a:r>
              <a:rPr lang="en-US" dirty="0" smtClean="0"/>
              <a:t>MPLS </a:t>
            </a:r>
          </a:p>
          <a:p>
            <a:pPr lvl="1"/>
            <a:r>
              <a:rPr lang="en-US" dirty="0" smtClean="0"/>
              <a:t>Locates shortest paths based on labels rather than longest network match</a:t>
            </a:r>
          </a:p>
          <a:p>
            <a:pPr lvl="1"/>
            <a:r>
              <a:rPr lang="en-US" dirty="0" smtClean="0"/>
              <a:t>Avoids lookups in routing table</a:t>
            </a:r>
          </a:p>
          <a:p>
            <a:pPr lvl="1"/>
            <a:r>
              <a:rPr lang="en-US" dirty="0" smtClean="0"/>
              <a:t>Labels identify virtual links as opposed to endpoints</a:t>
            </a:r>
          </a:p>
          <a:p>
            <a:pPr lvl="1"/>
            <a:r>
              <a:rPr lang="en-US" dirty="0" smtClean="0"/>
              <a:t>Data Link layer agnostic.  MPLS can function over ATM, Ethernet, Frame Relay, SONET, etc.</a:t>
            </a:r>
          </a:p>
          <a:p>
            <a:pPr lvl="1"/>
            <a:r>
              <a:rPr lang="en-US" dirty="0" smtClean="0"/>
              <a:t>More like switching than routing</a:t>
            </a:r>
          </a:p>
          <a:p>
            <a:pPr lvl="1"/>
            <a:r>
              <a:rPr lang="en-US" dirty="0" smtClean="0"/>
              <a:t>Sometimes referred to as layer 2.5 </a:t>
            </a:r>
          </a:p>
          <a:p>
            <a:pPr lvl="1"/>
            <a:r>
              <a:rPr lang="en-US" dirty="0" smtClean="0"/>
              <a:t>Packet switching technology</a:t>
            </a:r>
            <a:endParaRPr lang="en-US" dirty="0"/>
          </a:p>
        </p:txBody>
      </p:sp>
    </p:spTree>
    <p:extLst>
      <p:ext uri="{BB962C8B-B14F-4D97-AF65-F5344CB8AC3E}">
        <p14:creationId xmlns:p14="http://schemas.microsoft.com/office/powerpoint/2010/main" val="21479847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 MPLS</a:t>
            </a:r>
            <a:endParaRPr lang="en-US" dirty="0"/>
          </a:p>
        </p:txBody>
      </p:sp>
      <p:sp>
        <p:nvSpPr>
          <p:cNvPr id="3" name="Content Placeholder 2"/>
          <p:cNvSpPr>
            <a:spLocks noGrp="1"/>
          </p:cNvSpPr>
          <p:nvPr>
            <p:ph idx="1"/>
          </p:nvPr>
        </p:nvSpPr>
        <p:spPr/>
        <p:txBody>
          <a:bodyPr>
            <a:normAutofit/>
          </a:bodyPr>
          <a:lstStyle/>
          <a:p>
            <a:r>
              <a:rPr lang="en-US" dirty="0" smtClean="0"/>
              <a:t>MPLS</a:t>
            </a:r>
          </a:p>
          <a:p>
            <a:pPr lvl="1"/>
            <a:r>
              <a:rPr lang="en-US" dirty="0" smtClean="0"/>
              <a:t>Lookups happen in the switch fabric rather than the CPU</a:t>
            </a:r>
          </a:p>
          <a:p>
            <a:pPr lvl="1"/>
            <a:r>
              <a:rPr lang="en-US" dirty="0" smtClean="0"/>
              <a:t>Creates a faster lookup time and lower hardware overhead*</a:t>
            </a:r>
          </a:p>
          <a:p>
            <a:pPr lvl="1"/>
            <a:endParaRPr lang="en-US" dirty="0"/>
          </a:p>
          <a:p>
            <a:pPr lvl="1"/>
            <a:endParaRPr lang="en-US" dirty="0" smtClean="0"/>
          </a:p>
          <a:p>
            <a:pPr lvl="4"/>
            <a:endParaRPr lang="en-US" dirty="0" smtClean="0"/>
          </a:p>
          <a:p>
            <a:pPr lvl="4"/>
            <a:endParaRPr lang="en-US" dirty="0"/>
          </a:p>
          <a:p>
            <a:pPr lvl="4"/>
            <a:endParaRPr lang="en-US" dirty="0" smtClean="0"/>
          </a:p>
          <a:p>
            <a:pPr lvl="4"/>
            <a:endParaRPr lang="en-US" dirty="0"/>
          </a:p>
          <a:p>
            <a:pPr lvl="4"/>
            <a:r>
              <a:rPr lang="en-US" dirty="0" smtClean="0"/>
              <a:t>*RIB lookups are significantly faster then they were at the inception of MPLS</a:t>
            </a:r>
          </a:p>
        </p:txBody>
      </p:sp>
    </p:spTree>
    <p:extLst>
      <p:ext uri="{BB962C8B-B14F-4D97-AF65-F5344CB8AC3E}">
        <p14:creationId xmlns:p14="http://schemas.microsoft.com/office/powerpoint/2010/main" val="199479924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normAutofit/>
          </a:bodyPr>
          <a:lstStyle/>
          <a:p>
            <a:r>
              <a:rPr lang="en-US" dirty="0" smtClean="0"/>
              <a:t>MPLS</a:t>
            </a:r>
          </a:p>
          <a:p>
            <a:pPr lvl="1"/>
            <a:r>
              <a:rPr lang="en-US" dirty="0" smtClean="0"/>
              <a:t>Only necessary to do </a:t>
            </a:r>
            <a:r>
              <a:rPr lang="en-US" dirty="0"/>
              <a:t>one IP lookup </a:t>
            </a:r>
            <a:endParaRPr lang="en-US" dirty="0" smtClean="0"/>
          </a:p>
          <a:p>
            <a:pPr lvl="2"/>
            <a:r>
              <a:rPr lang="en-US" dirty="0" smtClean="0"/>
              <a:t>Lookup occurs when </a:t>
            </a:r>
            <a:r>
              <a:rPr lang="en-US" dirty="0"/>
              <a:t>the packet first enters the MPLS </a:t>
            </a:r>
            <a:r>
              <a:rPr lang="en-US" dirty="0" smtClean="0"/>
              <a:t>domain for the duration of the transit of the packet </a:t>
            </a:r>
          </a:p>
          <a:p>
            <a:pPr lvl="2"/>
            <a:r>
              <a:rPr lang="en-US" dirty="0" smtClean="0"/>
              <a:t>Lookup for the </a:t>
            </a:r>
            <a:r>
              <a:rPr lang="en-US" dirty="0"/>
              <a:t>last hop </a:t>
            </a:r>
            <a:endParaRPr lang="en-US" dirty="0" smtClean="0"/>
          </a:p>
          <a:p>
            <a:pPr lvl="1"/>
            <a:r>
              <a:rPr lang="en-US" dirty="0" smtClean="0"/>
              <a:t>Adds a prefix to packets </a:t>
            </a:r>
            <a:r>
              <a:rPr lang="en-US" dirty="0"/>
              <a:t>with an MPLS header, containing one or more </a:t>
            </a:r>
            <a:r>
              <a:rPr lang="en-US" dirty="0" smtClean="0"/>
              <a:t>labels</a:t>
            </a:r>
            <a:r>
              <a:rPr lang="en-US" dirty="0"/>
              <a:t> called a label </a:t>
            </a:r>
            <a:r>
              <a:rPr lang="en-US" dirty="0" smtClean="0"/>
              <a:t>stack</a:t>
            </a:r>
          </a:p>
        </p:txBody>
      </p:sp>
    </p:spTree>
    <p:extLst>
      <p:ext uri="{BB962C8B-B14F-4D97-AF65-F5344CB8AC3E}">
        <p14:creationId xmlns:p14="http://schemas.microsoft.com/office/powerpoint/2010/main" val="110405087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Functionality</a:t>
            </a:r>
            <a:endParaRPr lang="en-US" dirty="0"/>
          </a:p>
        </p:txBody>
      </p:sp>
      <p:sp>
        <p:nvSpPr>
          <p:cNvPr id="3" name="Content Placeholder 2"/>
          <p:cNvSpPr>
            <a:spLocks noGrp="1"/>
          </p:cNvSpPr>
          <p:nvPr>
            <p:ph idx="1"/>
          </p:nvPr>
        </p:nvSpPr>
        <p:spPr/>
        <p:txBody>
          <a:bodyPr/>
          <a:lstStyle/>
          <a:p>
            <a:pPr lvl="1"/>
            <a:r>
              <a:rPr lang="en-US" dirty="0"/>
              <a:t>Each label stack entry contains four fields:</a:t>
            </a:r>
          </a:p>
          <a:p>
            <a:pPr lvl="2"/>
            <a:r>
              <a:rPr lang="en-US" dirty="0"/>
              <a:t>A 20-bit label value.</a:t>
            </a:r>
          </a:p>
          <a:p>
            <a:pPr lvl="2"/>
            <a:r>
              <a:rPr lang="en-US" dirty="0"/>
              <a:t>A 3-bit </a:t>
            </a:r>
            <a:r>
              <a:rPr lang="en-US" i="1" dirty="0"/>
              <a:t>Traffic Class</a:t>
            </a:r>
            <a:r>
              <a:rPr lang="en-US" dirty="0"/>
              <a:t> field for Quality of Service (</a:t>
            </a:r>
            <a:r>
              <a:rPr lang="en-US" dirty="0" err="1"/>
              <a:t>QoS</a:t>
            </a:r>
            <a:r>
              <a:rPr lang="en-US" dirty="0"/>
              <a:t>) priority (experimental) and Explicit Congestion Notification (ECN)</a:t>
            </a:r>
          </a:p>
          <a:p>
            <a:pPr lvl="2"/>
            <a:r>
              <a:rPr lang="en-US" dirty="0"/>
              <a:t>A 1-bit </a:t>
            </a:r>
            <a:r>
              <a:rPr lang="en-US" i="1" dirty="0"/>
              <a:t>bottom of stack</a:t>
            </a:r>
            <a:r>
              <a:rPr lang="en-US" dirty="0"/>
              <a:t> flag. If this is set, it signifies that the current label is the last in the stack</a:t>
            </a:r>
          </a:p>
          <a:p>
            <a:pPr lvl="2"/>
            <a:r>
              <a:rPr lang="en-US" dirty="0"/>
              <a:t>An 8-bit time to live field</a:t>
            </a:r>
          </a:p>
          <a:p>
            <a:endParaRPr lang="en-US" dirty="0"/>
          </a:p>
          <a:p>
            <a:endParaRPr lang="en-US" dirty="0"/>
          </a:p>
        </p:txBody>
      </p:sp>
    </p:spTree>
    <p:extLst>
      <p:ext uri="{BB962C8B-B14F-4D97-AF65-F5344CB8AC3E}">
        <p14:creationId xmlns:p14="http://schemas.microsoft.com/office/powerpoint/2010/main" val="57968672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volution">
  <a:themeElements>
    <a:clrScheme name="Revolution">
      <a:dk1>
        <a:sysClr val="windowText" lastClr="000000"/>
      </a:dk1>
      <a:lt1>
        <a:sysClr val="window" lastClr="FFFFFF"/>
      </a:lt1>
      <a:dk2>
        <a:srgbClr val="1B3861"/>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Revolution.thmx</Template>
  <TotalTime>7959</TotalTime>
  <Words>1728</Words>
  <Application>Microsoft Macintosh PowerPoint</Application>
  <PresentationFormat>On-screen Show (4:3)</PresentationFormat>
  <Paragraphs>204</Paragraphs>
  <Slides>31</Slides>
  <Notes>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Revolution</vt:lpstr>
      <vt:lpstr>MPLS 101</vt:lpstr>
      <vt:lpstr>Purpose and Scope</vt:lpstr>
      <vt:lpstr>Overview</vt:lpstr>
      <vt:lpstr>Concepts - MPLS </vt:lpstr>
      <vt:lpstr>Concepts - MPLS</vt:lpstr>
      <vt:lpstr>Concepts - MPLS</vt:lpstr>
      <vt:lpstr>Concepts - MPLS</vt:lpstr>
      <vt:lpstr>Functionality</vt:lpstr>
      <vt:lpstr>Functionality</vt:lpstr>
      <vt:lpstr>Functionality</vt:lpstr>
      <vt:lpstr>Terminology  </vt:lpstr>
      <vt:lpstr>Terminology</vt:lpstr>
      <vt:lpstr>Terminology</vt:lpstr>
      <vt:lpstr>Terminology</vt:lpstr>
      <vt:lpstr>Terminology</vt:lpstr>
      <vt:lpstr>Terminology</vt:lpstr>
      <vt:lpstr>Terminology</vt:lpstr>
      <vt:lpstr>Terminology</vt:lpstr>
      <vt:lpstr>Terminology </vt:lpstr>
      <vt:lpstr>Terminology</vt:lpstr>
      <vt:lpstr>Functionality</vt:lpstr>
      <vt:lpstr>Operation</vt:lpstr>
      <vt:lpstr>VPLS</vt:lpstr>
      <vt:lpstr>Concepts - VPLS</vt:lpstr>
      <vt:lpstr>Concepts - VPLS</vt:lpstr>
      <vt:lpstr>Functionality - VPLS</vt:lpstr>
      <vt:lpstr>Functionality – VPLS</vt:lpstr>
      <vt:lpstr>Functionality – VPLS</vt:lpstr>
      <vt:lpstr>Use Cases</vt:lpstr>
      <vt:lpstr>Use Cases</vt:lpstr>
      <vt:lpstr>References</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MPLS 101</dc:title>
  <dc:creator>Nick Buraglio</dc:creator>
  <cp:lastModifiedBy>Nick Buraglio</cp:lastModifiedBy>
  <cp:revision>73</cp:revision>
  <dcterms:created xsi:type="dcterms:W3CDTF">2013-06-05T14:16:26Z</dcterms:created>
  <dcterms:modified xsi:type="dcterms:W3CDTF">2013-07-17T15:37:55Z</dcterms:modified>
</cp:coreProperties>
</file>