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0"/>
  </p:notes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73" r:id="rId16"/>
    <p:sldId id="274" r:id="rId17"/>
    <p:sldId id="270" r:id="rId18"/>
    <p:sldId id="271"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D800E8-63FC-4A22-80AC-8F40D3F610E3}">
          <p14:sldIdLst>
            <p14:sldId id="256"/>
            <p14:sldId id="257"/>
            <p14:sldId id="272"/>
            <p14:sldId id="258"/>
            <p14:sldId id="259"/>
            <p14:sldId id="260"/>
            <p14:sldId id="261"/>
            <p14:sldId id="262"/>
            <p14:sldId id="263"/>
            <p14:sldId id="264"/>
            <p14:sldId id="265"/>
            <p14:sldId id="266"/>
            <p14:sldId id="267"/>
            <p14:sldId id="268"/>
            <p14:sldId id="273"/>
            <p14:sldId id="274"/>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56"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B3C3F-7FDA-4910-8A3A-B1BF90CB5845}" type="datetimeFigureOut">
              <a:rPr lang="tr-TR" smtClean="0"/>
              <a:t>20.01.2021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61C73-AC99-4F68-AB29-41B868108DD9}" type="slidenum">
              <a:rPr lang="tr-TR" smtClean="0"/>
              <a:t>‹#›</a:t>
            </a:fld>
            <a:endParaRPr lang="tr-TR"/>
          </a:p>
        </p:txBody>
      </p:sp>
    </p:spTree>
    <p:extLst>
      <p:ext uri="{BB962C8B-B14F-4D97-AF65-F5344CB8AC3E}">
        <p14:creationId xmlns:p14="http://schemas.microsoft.com/office/powerpoint/2010/main" val="2962648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8</a:t>
            </a:fld>
            <a:endParaRPr lang="tr-TR"/>
          </a:p>
        </p:txBody>
      </p:sp>
    </p:spTree>
    <p:extLst>
      <p:ext uri="{BB962C8B-B14F-4D97-AF65-F5344CB8AC3E}">
        <p14:creationId xmlns:p14="http://schemas.microsoft.com/office/powerpoint/2010/main" val="235663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9</a:t>
            </a:fld>
            <a:endParaRPr lang="tr-TR"/>
          </a:p>
        </p:txBody>
      </p:sp>
    </p:spTree>
    <p:extLst>
      <p:ext uri="{BB962C8B-B14F-4D97-AF65-F5344CB8AC3E}">
        <p14:creationId xmlns:p14="http://schemas.microsoft.com/office/powerpoint/2010/main" val="2143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10</a:t>
            </a:fld>
            <a:endParaRPr lang="tr-TR"/>
          </a:p>
        </p:txBody>
      </p:sp>
    </p:spTree>
    <p:extLst>
      <p:ext uri="{BB962C8B-B14F-4D97-AF65-F5344CB8AC3E}">
        <p14:creationId xmlns:p14="http://schemas.microsoft.com/office/powerpoint/2010/main" val="202644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not surprising to see such a pattern because the main investment objective of older people is saving for retirement while the middle-aged group tend to be more aggressive with a main objective of generating high investment income. Term deposits, as the least risky investment tool, are more preferable to the eldest.</a:t>
            </a:r>
          </a:p>
          <a:p>
            <a:r>
              <a:rPr lang="en-US" sz="1200" b="0" i="0" kern="1200" dirty="0">
                <a:solidFill>
                  <a:schemeClr val="tx1"/>
                </a:solidFill>
                <a:effectLst/>
                <a:latin typeface="+mn-lt"/>
                <a:ea typeface="+mn-ea"/>
                <a:cs typeface="+mn-cs"/>
              </a:rPr>
              <a:t>The youngest may not have enough money or professional knowledge to engage in sophisticated investments, such as stocks and mutual funds. Term deposits provide liquidity and generate interest incomes that are higher than the regular saving account, so term deposits are ideal investments for students.</a:t>
            </a:r>
          </a:p>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11</a:t>
            </a:fld>
            <a:endParaRPr lang="tr-TR"/>
          </a:p>
        </p:txBody>
      </p:sp>
    </p:spTree>
    <p:extLst>
      <p:ext uri="{BB962C8B-B14F-4D97-AF65-F5344CB8AC3E}">
        <p14:creationId xmlns:p14="http://schemas.microsoft.com/office/powerpoint/2010/main" val="404039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12</a:t>
            </a:fld>
            <a:endParaRPr lang="tr-TR"/>
          </a:p>
        </p:txBody>
      </p:sp>
    </p:spTree>
    <p:extLst>
      <p:ext uri="{BB962C8B-B14F-4D97-AF65-F5344CB8AC3E}">
        <p14:creationId xmlns:p14="http://schemas.microsoft.com/office/powerpoint/2010/main" val="196587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FC61C73-AC99-4F68-AB29-41B868108DD9}" type="slidenum">
              <a:rPr lang="tr-TR" smtClean="0"/>
              <a:t>17</a:t>
            </a:fld>
            <a:endParaRPr lang="tr-TR"/>
          </a:p>
        </p:txBody>
      </p:sp>
    </p:spTree>
    <p:extLst>
      <p:ext uri="{BB962C8B-B14F-4D97-AF65-F5344CB8AC3E}">
        <p14:creationId xmlns:p14="http://schemas.microsoft.com/office/powerpoint/2010/main" val="362022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7CFA-A488-4659-BE7B-103DE7361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C147290-0C13-46DF-BD1A-D26C12700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9EC2526C-4E4A-4EAE-9B6E-95BDA3A537BC}"/>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B093D25C-3E9F-4CDA-A969-AD5939A22B0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1F38664-70D8-43F6-BD3C-CDDDD151A365}"/>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381361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D7F7-D7D1-4B70-95EA-7E7173A26DC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2451FAD-1149-4D2D-97EA-2C443BF44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966AE88-247E-4FAF-9ABA-57A14EAD06FF}"/>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798C2B88-407B-4FC4-9DA8-5959081D4EB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5EDC49C-10D2-42AC-9D51-ECF5DA6308CE}"/>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385004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20F19-1CD6-4055-8B60-5995710F95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A1D4B33-775B-4721-8059-3D35E06C1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2DA2053-C2BD-4A99-870B-0A2AE8267198}"/>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9AA5BC00-EF0C-4C13-BCF7-BAFBBEBF8C6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EFDEBC2-2934-4DDE-9A3D-C4F238144764}"/>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10967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7B15-B1F4-4079-B5B2-F5F3A5905A8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6D139E3-AEAA-4EE4-A885-E8C058302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C99F5A1-2C01-4BCE-8089-A96A92B81DEE}"/>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D49E48B0-08C6-4691-B967-DC27A3EE759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C251725-3FD1-4EEC-8663-F4DFF2C680C2}"/>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8844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1AD5-2CAD-4B1B-B24A-7C44F1138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3E95350E-C636-4DD6-BD23-6C363BA5AF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E0E49-32E9-48E0-BBB0-AE68B3FED587}"/>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B2BEDFBC-879D-4B82-88E4-40FE3D8A24F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21072DB-A5B9-4C68-969A-1362A246912D}"/>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296041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FE97-40DE-4B7E-ACE8-B080AE4823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2282298-4735-4C03-92BC-82EF973B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05650A9A-942E-4F40-8634-0BE93C9AFF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39FA5BC-CBB2-4EF5-B211-B79917980512}"/>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6" name="Footer Placeholder 5">
            <a:extLst>
              <a:ext uri="{FF2B5EF4-FFF2-40B4-BE49-F238E27FC236}">
                <a16:creationId xmlns:a16="http://schemas.microsoft.com/office/drawing/2014/main" id="{8DF87C5B-C5DF-4B4C-8E1C-6BA606063ED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E6DD6AC-0CC0-4C56-910A-AA71AC56631E}"/>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302873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81DC-0BAF-44FD-A9B7-22677C6F747D}"/>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43D5BD6-F577-4E83-AECA-57CEF827B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AC1EA-E7E2-47E6-A47D-C9EBD07FC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9C0F2BB-978B-430C-97B3-1036C4BE1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2BE80-872E-43CA-AAB7-62576CBE0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2496D575-4CD9-4586-8E94-F545010AB257}"/>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8" name="Footer Placeholder 7">
            <a:extLst>
              <a:ext uri="{FF2B5EF4-FFF2-40B4-BE49-F238E27FC236}">
                <a16:creationId xmlns:a16="http://schemas.microsoft.com/office/drawing/2014/main" id="{E2269138-F389-4C73-91F8-AE52AE4ADEB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D8C9744C-D25E-4E87-8A4A-1978F670A3EA}"/>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288304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0465-20AB-4F53-91A0-4ABADA3594F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85BD6CE-2F23-4B85-98C4-8F6CE4AEB427}"/>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4" name="Footer Placeholder 3">
            <a:extLst>
              <a:ext uri="{FF2B5EF4-FFF2-40B4-BE49-F238E27FC236}">
                <a16:creationId xmlns:a16="http://schemas.microsoft.com/office/drawing/2014/main" id="{B0CD1CEA-B6AA-4551-93B1-E8864376B2B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63C5948C-77B9-4661-9376-437355307923}"/>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30575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C54DA-BDCE-47F1-B6AE-2ADC87BD04EB}"/>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3" name="Footer Placeholder 2">
            <a:extLst>
              <a:ext uri="{FF2B5EF4-FFF2-40B4-BE49-F238E27FC236}">
                <a16:creationId xmlns:a16="http://schemas.microsoft.com/office/drawing/2014/main" id="{DBC5FA31-4B5E-4EF2-B901-EA17322247B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FAD6001E-2E7E-4E84-99FA-2281BB583E23}"/>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4422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85AC-F88C-40D7-860D-DD83E620C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BFD3E3B-77E0-40DB-BAEF-90783A934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70997F7-BD63-4308-82B1-7CF5B1912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0CC59-2B13-40FC-846D-9FCC81EE6C7A}"/>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6" name="Footer Placeholder 5">
            <a:extLst>
              <a:ext uri="{FF2B5EF4-FFF2-40B4-BE49-F238E27FC236}">
                <a16:creationId xmlns:a16="http://schemas.microsoft.com/office/drawing/2014/main" id="{13BA3FDD-3C51-4EE4-9C02-0A337C9820F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F7B570B-2F45-4CA3-BEF7-2DE70BC47664}"/>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108437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AF6E-7B5B-4763-8826-CE687DC00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7EAEE544-D565-4590-A5FF-74BB57BFB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3E907B6-02E0-4E75-8D5C-97C0535FE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088E5-52F2-4C44-94C9-CB611D9F060E}"/>
              </a:ext>
            </a:extLst>
          </p:cNvPr>
          <p:cNvSpPr>
            <a:spLocks noGrp="1"/>
          </p:cNvSpPr>
          <p:nvPr>
            <p:ph type="dt" sz="half" idx="10"/>
          </p:nvPr>
        </p:nvSpPr>
        <p:spPr/>
        <p:txBody>
          <a:bodyPr/>
          <a:lstStyle/>
          <a:p>
            <a:fld id="{D4136234-BC8B-4DEB-AD79-31DA1BE43345}" type="datetimeFigureOut">
              <a:rPr lang="tr-TR" smtClean="0"/>
              <a:t>20.01.2021</a:t>
            </a:fld>
            <a:endParaRPr lang="tr-TR"/>
          </a:p>
        </p:txBody>
      </p:sp>
      <p:sp>
        <p:nvSpPr>
          <p:cNvPr id="6" name="Footer Placeholder 5">
            <a:extLst>
              <a:ext uri="{FF2B5EF4-FFF2-40B4-BE49-F238E27FC236}">
                <a16:creationId xmlns:a16="http://schemas.microsoft.com/office/drawing/2014/main" id="{B447448B-79F1-4AD7-A144-AAC8FA484F2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F8C2DE7-E125-4DFF-A064-AB103101528F}"/>
              </a:ext>
            </a:extLst>
          </p:cNvPr>
          <p:cNvSpPr>
            <a:spLocks noGrp="1"/>
          </p:cNvSpPr>
          <p:nvPr>
            <p:ph type="sldNum" sz="quarter" idx="12"/>
          </p:nvPr>
        </p:nvSpPr>
        <p:spPr/>
        <p:txBody>
          <a:bodyPr/>
          <a:lstStyle/>
          <a:p>
            <a:fld id="{BD002FC6-8C08-42B1-A898-6161B2973F8F}" type="slidenum">
              <a:rPr lang="tr-TR" smtClean="0"/>
              <a:t>‹#›</a:t>
            </a:fld>
            <a:endParaRPr lang="tr-TR"/>
          </a:p>
        </p:txBody>
      </p:sp>
    </p:spTree>
    <p:extLst>
      <p:ext uri="{BB962C8B-B14F-4D97-AF65-F5344CB8AC3E}">
        <p14:creationId xmlns:p14="http://schemas.microsoft.com/office/powerpoint/2010/main" val="20854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B4B6E-79F5-4AB7-8E81-E3392566E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EAF1401-41BB-4759-9252-525DCE37B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DB33ECB-6C05-4109-A65D-7A85AE5D1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36234-BC8B-4DEB-AD79-31DA1BE43345}" type="datetimeFigureOut">
              <a:rPr lang="tr-TR" smtClean="0"/>
              <a:t>20.01.2021</a:t>
            </a:fld>
            <a:endParaRPr lang="tr-TR"/>
          </a:p>
        </p:txBody>
      </p:sp>
      <p:sp>
        <p:nvSpPr>
          <p:cNvPr id="5" name="Footer Placeholder 4">
            <a:extLst>
              <a:ext uri="{FF2B5EF4-FFF2-40B4-BE49-F238E27FC236}">
                <a16:creationId xmlns:a16="http://schemas.microsoft.com/office/drawing/2014/main" id="{6FD5B60C-4BBE-4EA2-928B-5C367EE62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C033046E-6D4D-46A0-AFE2-D81B6F43D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02FC6-8C08-42B1-A898-6161B2973F8F}" type="slidenum">
              <a:rPr lang="tr-TR" smtClean="0"/>
              <a:t>‹#›</a:t>
            </a:fld>
            <a:endParaRPr lang="tr-TR"/>
          </a:p>
        </p:txBody>
      </p:sp>
    </p:spTree>
    <p:extLst>
      <p:ext uri="{BB962C8B-B14F-4D97-AF65-F5344CB8AC3E}">
        <p14:creationId xmlns:p14="http://schemas.microsoft.com/office/powerpoint/2010/main" val="24980056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thebluediamondgallery.com/wooden-tile/a/agenda.htm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archive.ics.uci.edu/ml/datasets/Bank+Marke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8125"/>
            <a:ext cx="9144000" cy="1920875"/>
          </a:xfrm>
        </p:spPr>
        <p:txBody>
          <a:bodyPr>
            <a:normAutofit/>
          </a:bodyPr>
          <a:lstStyle/>
          <a:p>
            <a:pPr lvl="0">
              <a:spcBef>
                <a:spcPts val="0"/>
              </a:spcBef>
              <a:buClr>
                <a:schemeClr val="dk1"/>
              </a:buClr>
              <a:buSzPct val="54395"/>
            </a:pPr>
            <a:r>
              <a:rPr lang="tr-TR" dirty="0">
                <a:solidFill>
                  <a:schemeClr val="tx2"/>
                </a:solidFill>
              </a:rPr>
              <a:t>Bank Tele-marketing Analysis</a:t>
            </a:r>
            <a:br>
              <a:rPr lang="tr-TR" dirty="0">
                <a:solidFill>
                  <a:schemeClr val="tx2"/>
                </a:solidFill>
              </a:rPr>
            </a:br>
            <a:r>
              <a:rPr lang="tr-TR" sz="2000" dirty="0">
                <a:solidFill>
                  <a:schemeClr val="tx2"/>
                </a:solidFill>
              </a:rPr>
              <a:t>COMP-550X Online Data </a:t>
            </a:r>
            <a:r>
              <a:rPr lang="tr-TR" sz="2000" dirty="0" err="1">
                <a:solidFill>
                  <a:schemeClr val="tx2"/>
                </a:solidFill>
              </a:rPr>
              <a:t>Science</a:t>
            </a:r>
            <a:r>
              <a:rPr lang="tr-TR" sz="2000" dirty="0">
                <a:solidFill>
                  <a:schemeClr val="tx2"/>
                </a:solidFill>
              </a:rPr>
              <a:t> Program</a:t>
            </a:r>
            <a:br>
              <a:rPr lang="tr-TR" sz="2000" dirty="0">
                <a:solidFill>
                  <a:schemeClr val="tx2"/>
                </a:solidFill>
              </a:rPr>
            </a:br>
            <a:r>
              <a:rPr lang="tr-TR" sz="2000" dirty="0">
                <a:solidFill>
                  <a:schemeClr val="tx2"/>
                </a:solidFill>
              </a:rPr>
              <a:t>Fall- 2020</a:t>
            </a:r>
          </a:p>
        </p:txBody>
      </p:sp>
      <p:sp>
        <p:nvSpPr>
          <p:cNvPr id="4" name="Google Shape;56;p13">
            <a:extLst>
              <a:ext uri="{FF2B5EF4-FFF2-40B4-BE49-F238E27FC236}">
                <a16:creationId xmlns:a16="http://schemas.microsoft.com/office/drawing/2014/main" id="{BB0D10BB-EFDF-4085-8574-BB7BD93F88B6}"/>
              </a:ext>
            </a:extLst>
          </p:cNvPr>
          <p:cNvSpPr txBox="1">
            <a:spLocks/>
          </p:cNvSpPr>
          <p:nvPr/>
        </p:nvSpPr>
        <p:spPr>
          <a:xfrm>
            <a:off x="1524000" y="4557275"/>
            <a:ext cx="4260300" cy="7926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tr-TR" sz="2000" dirty="0"/>
              <a:t>Advisor: Mehmet Sezgin</a:t>
            </a:r>
          </a:p>
          <a:p>
            <a:pPr algn="l">
              <a:spcBef>
                <a:spcPts val="0"/>
              </a:spcBef>
            </a:pPr>
            <a:endParaRPr lang="tr-TR" sz="2000" dirty="0"/>
          </a:p>
        </p:txBody>
      </p:sp>
      <p:sp>
        <p:nvSpPr>
          <p:cNvPr id="5" name="Google Shape;57;p13">
            <a:extLst>
              <a:ext uri="{FF2B5EF4-FFF2-40B4-BE49-F238E27FC236}">
                <a16:creationId xmlns:a16="http://schemas.microsoft.com/office/drawing/2014/main" id="{B5CD0A33-2E58-4338-AFE6-8D20DA6B799D}"/>
              </a:ext>
            </a:extLst>
          </p:cNvPr>
          <p:cNvSpPr txBox="1">
            <a:spLocks/>
          </p:cNvSpPr>
          <p:nvPr/>
        </p:nvSpPr>
        <p:spPr>
          <a:xfrm>
            <a:off x="6407703" y="4557275"/>
            <a:ext cx="3031266" cy="7926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tr-TR" sz="2000" dirty="0" err="1"/>
              <a:t>Group</a:t>
            </a:r>
            <a:r>
              <a:rPr lang="tr-TR" sz="2000" dirty="0"/>
              <a:t> </a:t>
            </a:r>
            <a:r>
              <a:rPr lang="tr-TR" sz="2000" dirty="0" err="1"/>
              <a:t>Members</a:t>
            </a:r>
            <a:r>
              <a:rPr lang="tr-TR" sz="2000" dirty="0"/>
              <a:t>:</a:t>
            </a:r>
          </a:p>
          <a:p>
            <a:pPr algn="r">
              <a:spcBef>
                <a:spcPts val="0"/>
              </a:spcBef>
            </a:pPr>
            <a:endParaRPr lang="tr-TR" sz="2000" dirty="0"/>
          </a:p>
        </p:txBody>
      </p:sp>
      <p:sp>
        <p:nvSpPr>
          <p:cNvPr id="8" name="Google Shape;57;p13">
            <a:extLst>
              <a:ext uri="{FF2B5EF4-FFF2-40B4-BE49-F238E27FC236}">
                <a16:creationId xmlns:a16="http://schemas.microsoft.com/office/drawing/2014/main" id="{12F04470-975F-4045-9625-6F2DBA1DE17F}"/>
              </a:ext>
            </a:extLst>
          </p:cNvPr>
          <p:cNvSpPr txBox="1">
            <a:spLocks/>
          </p:cNvSpPr>
          <p:nvPr/>
        </p:nvSpPr>
        <p:spPr>
          <a:xfrm>
            <a:off x="9438969" y="4557275"/>
            <a:ext cx="2279099" cy="1017615"/>
          </a:xfrm>
          <a:prstGeom prst="rect">
            <a:avLst/>
          </a:prstGeom>
        </p:spPr>
        <p:txBody>
          <a:bodyPr spcFirstLastPara="1" vert="horz" wrap="square" lIns="91425" tIns="91425" rIns="91425" bIns="91425" rtlCol="0" anchor="t" anchorCtr="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tr-TR" sz="2200" dirty="0"/>
              <a:t>Hilal </a:t>
            </a:r>
            <a:r>
              <a:rPr lang="tr-TR" sz="2200" dirty="0" err="1"/>
              <a:t>Atalan</a:t>
            </a:r>
            <a:endParaRPr lang="tr-TR" sz="2200" dirty="0"/>
          </a:p>
          <a:p>
            <a:pPr algn="l">
              <a:spcBef>
                <a:spcPts val="0"/>
              </a:spcBef>
            </a:pPr>
            <a:r>
              <a:rPr lang="tr-TR" sz="2200" dirty="0"/>
              <a:t>Burak Özbek</a:t>
            </a:r>
          </a:p>
          <a:p>
            <a:pPr algn="l">
              <a:spcBef>
                <a:spcPts val="0"/>
              </a:spcBef>
            </a:pPr>
            <a:r>
              <a:rPr lang="tr-TR" sz="2200" dirty="0"/>
              <a:t>Bilge Bilgili </a:t>
            </a:r>
            <a:r>
              <a:rPr lang="tr-TR" sz="2200" dirty="0" err="1"/>
              <a:t>Buğanli</a:t>
            </a:r>
            <a:endParaRPr lang="tr-TR" sz="2200" dirty="0"/>
          </a:p>
          <a:p>
            <a:pPr algn="l">
              <a:spcBef>
                <a:spcPts val="0"/>
              </a:spcBef>
            </a:pPr>
            <a:endParaRPr lang="tr-TR" sz="2000" dirty="0"/>
          </a:p>
        </p:txBody>
      </p:sp>
    </p:spTree>
    <p:extLst>
      <p:ext uri="{BB962C8B-B14F-4D97-AF65-F5344CB8AC3E}">
        <p14:creationId xmlns:p14="http://schemas.microsoft.com/office/powerpoint/2010/main" val="1361645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a:solidFill>
                  <a:srgbClr val="002060"/>
                </a:solidFill>
              </a:rPr>
              <a:t>Analysis</a:t>
            </a:r>
            <a:r>
              <a:rPr lang="tr-TR" dirty="0">
                <a:solidFill>
                  <a:srgbClr val="002060"/>
                </a:solidFill>
              </a:rPr>
              <a:t>  </a:t>
            </a:r>
          </a:p>
        </p:txBody>
      </p:sp>
      <p:sp>
        <p:nvSpPr>
          <p:cNvPr id="7" name="TextBox 6"/>
          <p:cNvSpPr txBox="1"/>
          <p:nvPr/>
        </p:nvSpPr>
        <p:spPr>
          <a:xfrm>
            <a:off x="6071191" y="2025770"/>
            <a:ext cx="5577752" cy="31393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marL="285750" indent="-285750">
              <a:buFont typeface="Arial" panose="020B0604020202020204" pitchFamily="34" charset="0"/>
              <a:buChar char="•"/>
            </a:pPr>
            <a:r>
              <a:rPr lang="en-US" dirty="0">
                <a:solidFill>
                  <a:srgbClr val="002060"/>
                </a:solidFill>
              </a:rPr>
              <a:t>The scatter matrix does not reveal any clear relationship among age, balance, duration and campaign.</a:t>
            </a:r>
          </a:p>
          <a:p>
            <a:pPr marL="285750" indent="-285750">
              <a:buFont typeface="Arial" panose="020B0604020202020204" pitchFamily="34" charset="0"/>
              <a:buChar char="•"/>
            </a:pPr>
            <a:r>
              <a:rPr lang="en-US" dirty="0">
                <a:solidFill>
                  <a:srgbClr val="002060"/>
                </a:solidFill>
              </a:rPr>
              <a:t>To investigate more about correlation, a correlation matrix was plotted with all qualitative variables. </a:t>
            </a:r>
            <a:endParaRPr lang="tr-TR" dirty="0">
              <a:solidFill>
                <a:srgbClr val="002060"/>
              </a:solidFill>
            </a:endParaRPr>
          </a:p>
          <a:p>
            <a:pPr marL="285750" indent="-285750">
              <a:buFont typeface="Arial" panose="020B0604020202020204" pitchFamily="34" charset="0"/>
              <a:buChar char="•"/>
            </a:pPr>
            <a:r>
              <a:rPr lang="en-US" dirty="0" smtClean="0">
                <a:solidFill>
                  <a:srgbClr val="002060"/>
                </a:solidFill>
              </a:rPr>
              <a:t>“campaign outcome” has a strong correlation with “duration”, a moderate correlation with “previous contacts”, and mild correlations between “balance”, “month of contact” and “number of campaign”. Their influences on campaign outcome will be investigated further in the machine learning part.</a:t>
            </a:r>
            <a:endParaRPr lang="en-US" dirty="0">
              <a:solidFill>
                <a:srgbClr val="002060"/>
              </a:solidFill>
            </a:endParaRPr>
          </a:p>
        </p:txBody>
      </p:sp>
      <p:pic>
        <p:nvPicPr>
          <p:cNvPr id="3" name="Picture 2"/>
          <p:cNvPicPr>
            <a:picLocks noChangeAspect="1"/>
          </p:cNvPicPr>
          <p:nvPr/>
        </p:nvPicPr>
        <p:blipFill>
          <a:blip r:embed="rId3"/>
          <a:stretch>
            <a:fillRect/>
          </a:stretch>
        </p:blipFill>
        <p:spPr>
          <a:xfrm>
            <a:off x="543057" y="1579200"/>
            <a:ext cx="5528134" cy="4221255"/>
          </a:xfrm>
          <a:prstGeom prst="rect">
            <a:avLst/>
          </a:prstGeom>
        </p:spPr>
      </p:pic>
    </p:spTree>
    <p:extLst>
      <p:ext uri="{BB962C8B-B14F-4D97-AF65-F5344CB8AC3E}">
        <p14:creationId xmlns:p14="http://schemas.microsoft.com/office/powerpoint/2010/main" val="227672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err="1">
                <a:solidFill>
                  <a:srgbClr val="002060"/>
                </a:solidFill>
              </a:rPr>
              <a:t>Visualization</a:t>
            </a:r>
            <a:r>
              <a:rPr lang="tr-TR" dirty="0">
                <a:solidFill>
                  <a:srgbClr val="002060"/>
                </a:solidFill>
              </a:rPr>
              <a:t>  </a:t>
            </a:r>
          </a:p>
        </p:txBody>
      </p:sp>
      <p:pic>
        <p:nvPicPr>
          <p:cNvPr id="3" name="Picture 2"/>
          <p:cNvPicPr>
            <a:picLocks noChangeAspect="1"/>
          </p:cNvPicPr>
          <p:nvPr/>
        </p:nvPicPr>
        <p:blipFill>
          <a:blip r:embed="rId3"/>
          <a:stretch>
            <a:fillRect/>
          </a:stretch>
        </p:blipFill>
        <p:spPr>
          <a:xfrm>
            <a:off x="669851" y="1105593"/>
            <a:ext cx="5592725" cy="3155447"/>
          </a:xfrm>
          <a:prstGeom prst="rect">
            <a:avLst/>
          </a:prstGeom>
        </p:spPr>
      </p:pic>
      <p:sp>
        <p:nvSpPr>
          <p:cNvPr id="4" name="Rectangle 3"/>
          <p:cNvSpPr/>
          <p:nvPr/>
        </p:nvSpPr>
        <p:spPr>
          <a:xfrm>
            <a:off x="302247" y="4261040"/>
            <a:ext cx="5502349" cy="18158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285750" indent="-285750">
              <a:buFont typeface="Arial" panose="020B0604020202020204" pitchFamily="34" charset="0"/>
              <a:buChar char="•"/>
            </a:pPr>
            <a:r>
              <a:rPr lang="en-US" sz="1600" dirty="0">
                <a:solidFill>
                  <a:srgbClr val="002060"/>
                </a:solidFill>
              </a:rPr>
              <a:t>Green vertical bars rate. About 17% of the subscriptions came from the clients aged between 18 to 29. More than 50% of the subscriptions are contributed by the youngest and the eldest clients.</a:t>
            </a:r>
            <a:endParaRPr lang="tr-TR" sz="1600" dirty="0">
              <a:solidFill>
                <a:srgbClr val="002060"/>
              </a:solidFill>
            </a:endParaRPr>
          </a:p>
          <a:p>
            <a:pPr marL="285750" indent="-285750">
              <a:buFont typeface="Arial" panose="020B0604020202020204" pitchFamily="34" charset="0"/>
              <a:buChar char="•"/>
            </a:pPr>
            <a:r>
              <a:rPr lang="tr-TR" sz="1600" dirty="0">
                <a:solidFill>
                  <a:srgbClr val="002060"/>
                </a:solidFill>
              </a:rPr>
              <a:t>R</a:t>
            </a:r>
            <a:r>
              <a:rPr lang="en-US" sz="1600" dirty="0" err="1">
                <a:solidFill>
                  <a:srgbClr val="002060"/>
                </a:solidFill>
              </a:rPr>
              <a:t>ed</a:t>
            </a:r>
            <a:r>
              <a:rPr lang="en-US" sz="1600" dirty="0">
                <a:solidFill>
                  <a:srgbClr val="002060"/>
                </a:solidFill>
              </a:rPr>
              <a:t> vertical bars show that the bank focused its marketing efforts on the middle-aged group, which returned lower subscription rates than the younger and older groups.</a:t>
            </a:r>
            <a:endParaRPr lang="tr-TR" sz="1600" dirty="0">
              <a:solidFill>
                <a:srgbClr val="002060"/>
              </a:solidFill>
            </a:endParaRPr>
          </a:p>
        </p:txBody>
      </p:sp>
      <p:pic>
        <p:nvPicPr>
          <p:cNvPr id="5" name="Picture 4"/>
          <p:cNvPicPr>
            <a:picLocks noChangeAspect="1"/>
          </p:cNvPicPr>
          <p:nvPr/>
        </p:nvPicPr>
        <p:blipFill>
          <a:blip r:embed="rId4"/>
          <a:stretch>
            <a:fillRect/>
          </a:stretch>
        </p:blipFill>
        <p:spPr>
          <a:xfrm>
            <a:off x="6630180" y="946501"/>
            <a:ext cx="5341584" cy="3314539"/>
          </a:xfrm>
          <a:prstGeom prst="rect">
            <a:avLst/>
          </a:prstGeom>
        </p:spPr>
      </p:pic>
      <p:sp>
        <p:nvSpPr>
          <p:cNvPr id="6" name="Rectangle 5"/>
          <p:cNvSpPr/>
          <p:nvPr/>
        </p:nvSpPr>
        <p:spPr>
          <a:xfrm>
            <a:off x="6469415" y="4261040"/>
            <a:ext cx="5502349"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285750" indent="-285750">
              <a:buFont typeface="Arial" panose="020B0604020202020204" pitchFamily="34" charset="0"/>
              <a:buChar char="•"/>
            </a:pPr>
            <a:r>
              <a:rPr lang="en-US" sz="1600" dirty="0">
                <a:solidFill>
                  <a:srgbClr val="002060"/>
                </a:solidFill>
              </a:rPr>
              <a:t>No Balance: clients with a negative balance.</a:t>
            </a:r>
          </a:p>
          <a:p>
            <a:pPr marL="285750" indent="-285750">
              <a:buFont typeface="Arial" panose="020B0604020202020204" pitchFamily="34" charset="0"/>
              <a:buChar char="•"/>
            </a:pPr>
            <a:r>
              <a:rPr lang="en-US" sz="1600" dirty="0">
                <a:solidFill>
                  <a:srgbClr val="002060"/>
                </a:solidFill>
              </a:rPr>
              <a:t>Low Balance: clients with a balance between 0 and 1000 euros</a:t>
            </a:r>
          </a:p>
          <a:p>
            <a:pPr marL="285750" indent="-285750">
              <a:buFont typeface="Arial" panose="020B0604020202020204" pitchFamily="34" charset="0"/>
              <a:buChar char="•"/>
            </a:pPr>
            <a:r>
              <a:rPr lang="en-US" sz="1600" dirty="0">
                <a:solidFill>
                  <a:srgbClr val="002060"/>
                </a:solidFill>
              </a:rPr>
              <a:t>Average Balance: clients with a balance between 1000 and 5000 euros.</a:t>
            </a:r>
          </a:p>
          <a:p>
            <a:pPr marL="285750" indent="-285750">
              <a:buFont typeface="Arial" panose="020B0604020202020204" pitchFamily="34" charset="0"/>
              <a:buChar char="•"/>
            </a:pPr>
            <a:r>
              <a:rPr lang="en-US" sz="1600" dirty="0">
                <a:solidFill>
                  <a:srgbClr val="002060"/>
                </a:solidFill>
              </a:rPr>
              <a:t>High Balance: clients with a balance greater than 5000 euros.</a:t>
            </a:r>
          </a:p>
        </p:txBody>
      </p:sp>
    </p:spTree>
    <p:extLst>
      <p:ext uri="{BB962C8B-B14F-4D97-AF65-F5344CB8AC3E}">
        <p14:creationId xmlns:p14="http://schemas.microsoft.com/office/powerpoint/2010/main" val="204166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err="1">
                <a:solidFill>
                  <a:srgbClr val="002060"/>
                </a:solidFill>
              </a:rPr>
              <a:t>Visualization</a:t>
            </a:r>
            <a:r>
              <a:rPr lang="tr-TR" dirty="0">
                <a:solidFill>
                  <a:srgbClr val="002060"/>
                </a:solidFill>
              </a:rPr>
              <a:t>  </a:t>
            </a:r>
          </a:p>
        </p:txBody>
      </p:sp>
      <p:pic>
        <p:nvPicPr>
          <p:cNvPr id="7" name="Picture 6"/>
          <p:cNvPicPr>
            <a:picLocks noChangeAspect="1"/>
          </p:cNvPicPr>
          <p:nvPr/>
        </p:nvPicPr>
        <p:blipFill>
          <a:blip r:embed="rId3"/>
          <a:stretch>
            <a:fillRect/>
          </a:stretch>
        </p:blipFill>
        <p:spPr>
          <a:xfrm>
            <a:off x="631376" y="1361077"/>
            <a:ext cx="6215737" cy="4408351"/>
          </a:xfrm>
          <a:prstGeom prst="rect">
            <a:avLst/>
          </a:prstGeom>
        </p:spPr>
      </p:pic>
      <p:sp>
        <p:nvSpPr>
          <p:cNvPr id="8" name="Rectangle 7"/>
          <p:cNvSpPr/>
          <p:nvPr/>
        </p:nvSpPr>
        <p:spPr>
          <a:xfrm>
            <a:off x="6517758" y="1231577"/>
            <a:ext cx="4944899" cy="50783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285750" indent="-285750">
              <a:buFont typeface="Arial" panose="020B0604020202020204" pitchFamily="34" charset="0"/>
              <a:buChar char="•"/>
            </a:pPr>
            <a:r>
              <a:rPr lang="tr-TR" b="1" dirty="0">
                <a:solidFill>
                  <a:srgbClr val="002060"/>
                </a:solidFill>
              </a:rPr>
              <a:t>T</a:t>
            </a:r>
            <a:r>
              <a:rPr lang="en-US" b="1" dirty="0">
                <a:solidFill>
                  <a:srgbClr val="002060"/>
                </a:solidFill>
              </a:rPr>
              <a:t>he willingness to subscribe is exceptionally high for people aged above 60 and younger people aged below 30</a:t>
            </a:r>
            <a:r>
              <a:rPr lang="en-US" dirty="0">
                <a:solidFill>
                  <a:srgbClr val="002060"/>
                </a:solidFill>
              </a:rPr>
              <a:t> also have a distinguishable higher subscription rate than those of other age groups.</a:t>
            </a:r>
            <a:endParaRPr lang="tr-TR" dirty="0">
              <a:solidFill>
                <a:srgbClr val="002060"/>
              </a:solidFill>
            </a:endParaRPr>
          </a:p>
          <a:p>
            <a:pPr marL="285750" indent="-285750">
              <a:buFont typeface="Arial" panose="020B0604020202020204" pitchFamily="34" charset="0"/>
              <a:buChar char="•"/>
            </a:pPr>
            <a:r>
              <a:rPr lang="tr-TR" b="1" dirty="0">
                <a:solidFill>
                  <a:srgbClr val="002060"/>
                </a:solidFill>
              </a:rPr>
              <a:t>T</a:t>
            </a:r>
            <a:r>
              <a:rPr lang="en-US" b="1" dirty="0">
                <a:solidFill>
                  <a:srgbClr val="002060"/>
                </a:solidFill>
              </a:rPr>
              <a:t>he effect of balance levels on subscription decision is applicable to each individual age group</a:t>
            </a:r>
            <a:r>
              <a:rPr lang="en-US" dirty="0">
                <a:solidFill>
                  <a:srgbClr val="002060"/>
                </a:solidFill>
              </a:rPr>
              <a:t>: every age group shares a common trend that the percentage of subscription increases with balance.</a:t>
            </a:r>
            <a:endParaRPr lang="tr-TR" dirty="0">
              <a:solidFill>
                <a:srgbClr val="002060"/>
              </a:solidFill>
            </a:endParaRPr>
          </a:p>
          <a:p>
            <a:pPr marL="285750" indent="-285750">
              <a:buFont typeface="Arial" panose="020B0604020202020204" pitchFamily="34" charset="0"/>
              <a:buChar char="•"/>
            </a:pPr>
            <a:r>
              <a:rPr lang="en-US" dirty="0">
                <a:solidFill>
                  <a:srgbClr val="002060"/>
                </a:solidFill>
              </a:rPr>
              <a:t>In sum, the bank should </a:t>
            </a:r>
            <a:r>
              <a:rPr lang="en-US" b="1" dirty="0">
                <a:solidFill>
                  <a:srgbClr val="002060"/>
                </a:solidFill>
              </a:rPr>
              <a:t>prioritize its telemarketing to clients who are above 60 years old and have positive balances</a:t>
            </a:r>
            <a:r>
              <a:rPr lang="en-US" dirty="0">
                <a:solidFill>
                  <a:srgbClr val="002060"/>
                </a:solidFill>
              </a:rPr>
              <a:t>, because they have the highest acceptance rate of about 35%. The next group the bank should focus on is </a:t>
            </a:r>
            <a:r>
              <a:rPr lang="en-US" b="1" dirty="0">
                <a:solidFill>
                  <a:srgbClr val="002060"/>
                </a:solidFill>
              </a:rPr>
              <a:t>young clients with positive balances</a:t>
            </a:r>
            <a:r>
              <a:rPr lang="en-US" dirty="0">
                <a:solidFill>
                  <a:srgbClr val="002060"/>
                </a:solidFill>
              </a:rPr>
              <a:t>, who showed high subscription rates between 15% and 20%.</a:t>
            </a:r>
            <a:endParaRPr lang="tr-TR" sz="1600" dirty="0">
              <a:solidFill>
                <a:srgbClr val="002060"/>
              </a:solidFill>
            </a:endParaRPr>
          </a:p>
        </p:txBody>
      </p:sp>
    </p:spTree>
    <p:extLst>
      <p:ext uri="{BB962C8B-B14F-4D97-AF65-F5344CB8AC3E}">
        <p14:creationId xmlns:p14="http://schemas.microsoft.com/office/powerpoint/2010/main" val="64079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5755" y="1282540"/>
            <a:ext cx="8989764" cy="3553865"/>
          </a:xfrm>
          <a:prstGeom prst="rect">
            <a:avLst/>
          </a:prstGeom>
        </p:spPr>
      </p:pic>
      <p:sp>
        <p:nvSpPr>
          <p:cNvPr id="3" name="TextBox 2"/>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err="1">
                <a:solidFill>
                  <a:srgbClr val="002060"/>
                </a:solidFill>
              </a:rPr>
              <a:t>Visualization</a:t>
            </a:r>
            <a:r>
              <a:rPr lang="tr-TR" dirty="0">
                <a:solidFill>
                  <a:srgbClr val="002060"/>
                </a:solidFill>
              </a:rPr>
              <a:t>  </a:t>
            </a:r>
          </a:p>
        </p:txBody>
      </p:sp>
      <p:sp>
        <p:nvSpPr>
          <p:cNvPr id="4" name="Rectangle 3"/>
          <p:cNvSpPr/>
          <p:nvPr/>
        </p:nvSpPr>
        <p:spPr>
          <a:xfrm>
            <a:off x="771182" y="4815998"/>
            <a:ext cx="10399922"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285750" indent="-285750">
              <a:buFont typeface="Arial" panose="020B0604020202020204" pitchFamily="34" charset="0"/>
              <a:buChar char="•"/>
            </a:pPr>
            <a:r>
              <a:rPr lang="tr-TR" dirty="0">
                <a:solidFill>
                  <a:srgbClr val="002060"/>
                </a:solidFill>
              </a:rPr>
              <a:t>T</a:t>
            </a:r>
            <a:r>
              <a:rPr lang="en-US" dirty="0">
                <a:solidFill>
                  <a:srgbClr val="002060"/>
                </a:solidFill>
              </a:rPr>
              <a:t>he horizontal bar chart, students and retired clients account for more than 50% of subscription, which is consistent with the previous finding of higher subscription rates among the younger and older.</a:t>
            </a:r>
            <a:endParaRPr lang="en-US" sz="1600" dirty="0">
              <a:solidFill>
                <a:srgbClr val="002060"/>
              </a:solidFill>
            </a:endParaRPr>
          </a:p>
        </p:txBody>
      </p:sp>
    </p:spTree>
    <p:extLst>
      <p:ext uri="{BB962C8B-B14F-4D97-AF65-F5344CB8AC3E}">
        <p14:creationId xmlns:p14="http://schemas.microsoft.com/office/powerpoint/2010/main" val="8511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3884" y="1067592"/>
            <a:ext cx="8372820" cy="3422826"/>
          </a:xfrm>
          <a:prstGeom prst="rect">
            <a:avLst/>
          </a:prstGeom>
        </p:spPr>
      </p:pic>
      <p:sp>
        <p:nvSpPr>
          <p:cNvPr id="3" name="TextBox 2"/>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err="1">
                <a:solidFill>
                  <a:srgbClr val="002060"/>
                </a:solidFill>
              </a:rPr>
              <a:t>Visualization</a:t>
            </a:r>
            <a:r>
              <a:rPr lang="tr-TR" dirty="0">
                <a:solidFill>
                  <a:srgbClr val="002060"/>
                </a:solidFill>
              </a:rPr>
              <a:t>  </a:t>
            </a:r>
          </a:p>
        </p:txBody>
      </p:sp>
      <p:sp>
        <p:nvSpPr>
          <p:cNvPr id="4" name="Rectangle 3"/>
          <p:cNvSpPr/>
          <p:nvPr/>
        </p:nvSpPr>
        <p:spPr>
          <a:xfrm>
            <a:off x="885022" y="4490418"/>
            <a:ext cx="10370544" cy="1754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285750" indent="-285750">
              <a:buFont typeface="Arial" panose="020B0604020202020204" pitchFamily="34" charset="0"/>
              <a:buChar char="•"/>
            </a:pPr>
            <a:r>
              <a:rPr lang="en-US" dirty="0">
                <a:solidFill>
                  <a:srgbClr val="002060"/>
                </a:solidFill>
              </a:rPr>
              <a:t>This line chart displays the bank’s contact rate in each month as well as clients’ response rate in each month.</a:t>
            </a:r>
            <a:endParaRPr lang="tr-TR" dirty="0">
              <a:solidFill>
                <a:srgbClr val="002060"/>
              </a:solidFill>
            </a:endParaRPr>
          </a:p>
          <a:p>
            <a:pPr marL="285750" indent="-285750">
              <a:buFont typeface="Arial" panose="020B0604020202020204" pitchFamily="34" charset="0"/>
              <a:buChar char="•"/>
            </a:pPr>
            <a:r>
              <a:rPr lang="en-US" dirty="0">
                <a:solidFill>
                  <a:srgbClr val="002060"/>
                </a:solidFill>
              </a:rPr>
              <a:t>The bank </a:t>
            </a:r>
            <a:r>
              <a:rPr lang="en-US" b="1" dirty="0">
                <a:solidFill>
                  <a:srgbClr val="002060"/>
                </a:solidFill>
              </a:rPr>
              <a:t>contacted most clients between May and August</a:t>
            </a:r>
            <a:r>
              <a:rPr lang="en-US" dirty="0">
                <a:solidFill>
                  <a:srgbClr val="002060"/>
                </a:solidFill>
              </a:rPr>
              <a:t>. The highest contact rate is around 30%, which happened in May, while the contact rate is closer to 0 in March, September, October, and December.</a:t>
            </a:r>
          </a:p>
          <a:p>
            <a:pPr marL="285750" indent="-285750">
              <a:buFont typeface="Arial" panose="020B0604020202020204" pitchFamily="34" charset="0"/>
              <a:buChar char="•"/>
            </a:pPr>
            <a:r>
              <a:rPr lang="en-US" b="1" dirty="0">
                <a:solidFill>
                  <a:srgbClr val="002060"/>
                </a:solidFill>
              </a:rPr>
              <a:t>The highest subscription rate occurred in March</a:t>
            </a:r>
            <a:r>
              <a:rPr lang="en-US" dirty="0">
                <a:solidFill>
                  <a:srgbClr val="002060"/>
                </a:solidFill>
              </a:rPr>
              <a:t>, which is over 50%, and all subscription rates in </a:t>
            </a:r>
            <a:r>
              <a:rPr lang="en-US" b="1" dirty="0">
                <a:solidFill>
                  <a:srgbClr val="002060"/>
                </a:solidFill>
              </a:rPr>
              <a:t>September, October, and December</a:t>
            </a:r>
            <a:r>
              <a:rPr lang="en-US" dirty="0">
                <a:solidFill>
                  <a:srgbClr val="002060"/>
                </a:solidFill>
              </a:rPr>
              <a:t> are over 40%.</a:t>
            </a:r>
            <a:endParaRPr lang="tr-TR" dirty="0">
              <a:solidFill>
                <a:srgbClr val="002060"/>
              </a:solidFill>
            </a:endParaRPr>
          </a:p>
        </p:txBody>
      </p:sp>
    </p:spTree>
    <p:extLst>
      <p:ext uri="{BB962C8B-B14F-4D97-AF65-F5344CB8AC3E}">
        <p14:creationId xmlns:p14="http://schemas.microsoft.com/office/powerpoint/2010/main" val="24572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96284515"/>
              </p:ext>
            </p:extLst>
          </p:nvPr>
        </p:nvGraphicFramePr>
        <p:xfrm>
          <a:off x="1115296" y="1138390"/>
          <a:ext cx="10309680" cy="4368106"/>
        </p:xfrm>
        <a:graphic>
          <a:graphicData uri="http://schemas.openxmlformats.org/drawingml/2006/table">
            <a:tbl>
              <a:tblPr firstRow="1" firstCol="1" bandRow="1">
                <a:tableStyleId>{5A111915-BE36-4E01-A7E5-04B1672EAD32}</a:tableStyleId>
              </a:tblPr>
              <a:tblGrid>
                <a:gridCol w="8214401">
                  <a:extLst>
                    <a:ext uri="{9D8B030D-6E8A-4147-A177-3AD203B41FA5}">
                      <a16:colId xmlns:a16="http://schemas.microsoft.com/office/drawing/2014/main" val="2447702850"/>
                    </a:ext>
                  </a:extLst>
                </a:gridCol>
                <a:gridCol w="2095279">
                  <a:extLst>
                    <a:ext uri="{9D8B030D-6E8A-4147-A177-3AD203B41FA5}">
                      <a16:colId xmlns:a16="http://schemas.microsoft.com/office/drawing/2014/main" val="2203072052"/>
                    </a:ext>
                  </a:extLst>
                </a:gridCol>
              </a:tblGrid>
              <a:tr h="420242">
                <a:tc>
                  <a:txBody>
                    <a:bodyPr/>
                    <a:lstStyle/>
                    <a:p>
                      <a:pPr algn="just" rtl="0" fontAlgn="ctr"/>
                      <a:r>
                        <a:rPr lang="tr-TR" sz="1600" u="none" strike="noStrike" dirty="0">
                          <a:effectLst/>
                        </a:rPr>
                        <a:t>Model </a:t>
                      </a:r>
                      <a:r>
                        <a:rPr lang="tr-TR" sz="1600" u="none" strike="noStrike" dirty="0" err="1">
                          <a:effectLst/>
                        </a:rPr>
                        <a:t>Type</a:t>
                      </a:r>
                      <a:endParaRPr lang="tr-TR"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just" rtl="0" fontAlgn="ctr"/>
                      <a:r>
                        <a:rPr lang="tr-TR" sz="1600" u="none" strike="noStrike">
                          <a:effectLst/>
                        </a:rPr>
                        <a:t>Accuracy </a:t>
                      </a:r>
                      <a:endParaRPr lang="tr-TR" sz="16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0025468"/>
                  </a:ext>
                </a:extLst>
              </a:tr>
              <a:tr h="364211">
                <a:tc>
                  <a:txBody>
                    <a:bodyPr/>
                    <a:lstStyle/>
                    <a:p>
                      <a:pPr algn="just" rtl="0" fontAlgn="ctr"/>
                      <a:r>
                        <a:rPr lang="tr-TR" sz="1400" u="none" strike="noStrike">
                          <a:effectLst/>
                        </a:rPr>
                        <a:t>Logistic Regression - LR</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0.885284</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58004212"/>
                  </a:ext>
                </a:extLst>
              </a:tr>
              <a:tr h="364211">
                <a:tc>
                  <a:txBody>
                    <a:bodyPr/>
                    <a:lstStyle/>
                    <a:p>
                      <a:pPr algn="just" rtl="0" fontAlgn="ctr"/>
                      <a:r>
                        <a:rPr lang="en-US" sz="1400" u="none" strike="noStrike">
                          <a:effectLst/>
                        </a:rPr>
                        <a:t>KNeighborsClassifier (default parameter from scikit learn, neighbour=5) - KNN</a:t>
                      </a:r>
                      <a:endParaRPr lang="en-US"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0.874938</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8705859"/>
                  </a:ext>
                </a:extLst>
              </a:tr>
              <a:tr h="466129">
                <a:tc>
                  <a:txBody>
                    <a:bodyPr/>
                    <a:lstStyle/>
                    <a:p>
                      <a:pPr algn="just" rtl="0" fontAlgn="ctr"/>
                      <a:r>
                        <a:rPr lang="en-US" sz="1400" u="none" strike="noStrike">
                          <a:effectLst/>
                        </a:rPr>
                        <a:t>Classification and Regression Trees (default parameter from scikit learn, maximum depth “none”) - CART</a:t>
                      </a:r>
                      <a:endParaRPr lang="en-US"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dirty="0">
                          <a:effectLst/>
                        </a:rPr>
                        <a:t>0.833251</a:t>
                      </a:r>
                      <a:endParaRPr lang="tr-T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380198"/>
                  </a:ext>
                </a:extLst>
              </a:tr>
              <a:tr h="364211">
                <a:tc>
                  <a:txBody>
                    <a:bodyPr/>
                    <a:lstStyle/>
                    <a:p>
                      <a:pPr algn="just" rtl="0" fontAlgn="ctr"/>
                      <a:r>
                        <a:rPr lang="tr-TR" sz="1400" u="none" strike="noStrike">
                          <a:effectLst/>
                        </a:rPr>
                        <a:t>Naive Bayes - NB</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0.823855</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5657081"/>
                  </a:ext>
                </a:extLst>
              </a:tr>
              <a:tr h="364211">
                <a:tc>
                  <a:txBody>
                    <a:bodyPr/>
                    <a:lstStyle/>
                    <a:p>
                      <a:pPr algn="just" rtl="0" fontAlgn="ctr"/>
                      <a:r>
                        <a:rPr lang="en-US" sz="1400" u="none" strike="noStrike">
                          <a:effectLst/>
                        </a:rPr>
                        <a:t>KNeighborsClassifier (default parameter from scikit learn, neighbour=7) – KNN2</a:t>
                      </a:r>
                      <a:endParaRPr lang="en-US"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0.880386</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2300767"/>
                  </a:ext>
                </a:extLst>
              </a:tr>
              <a:tr h="364211">
                <a:tc>
                  <a:txBody>
                    <a:bodyPr/>
                    <a:lstStyle/>
                    <a:p>
                      <a:pPr algn="just" rtl="0" fontAlgn="ctr"/>
                      <a:r>
                        <a:rPr lang="en-US" sz="1400" u="none" strike="noStrike" dirty="0">
                          <a:effectLst/>
                        </a:rPr>
                        <a:t>Classification and Regression Trees (default parameter from </a:t>
                      </a:r>
                      <a:r>
                        <a:rPr lang="en-US" sz="1400" u="none" strike="noStrike" dirty="0" err="1">
                          <a:effectLst/>
                        </a:rPr>
                        <a:t>scikit</a:t>
                      </a:r>
                      <a:r>
                        <a:rPr lang="en-US" sz="1400" u="none" strike="noStrike" dirty="0">
                          <a:effectLst/>
                        </a:rPr>
                        <a:t> learn, criterion Gini) – CART2</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0.831598</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4171280"/>
                  </a:ext>
                </a:extLst>
              </a:tr>
              <a:tr h="466129">
                <a:tc>
                  <a:txBody>
                    <a:bodyPr/>
                    <a:lstStyle/>
                    <a:p>
                      <a:pPr algn="just" rtl="0" fontAlgn="ctr"/>
                      <a:r>
                        <a:rPr lang="en-US" sz="1400" u="none" strike="noStrike">
                          <a:effectLst/>
                        </a:rPr>
                        <a:t>Classification and Regression Trees (default parameter from scikit learn, max leaf nodes=3,  “none”) – CART3</a:t>
                      </a:r>
                      <a:endParaRPr lang="en-US"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dirty="0">
                          <a:effectLst/>
                        </a:rPr>
                        <a:t>0.885284</a:t>
                      </a:r>
                      <a:endParaRPr lang="tr-T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1711400"/>
                  </a:ext>
                </a:extLst>
              </a:tr>
              <a:tr h="364211">
                <a:tc>
                  <a:txBody>
                    <a:bodyPr/>
                    <a:lstStyle/>
                    <a:p>
                      <a:pPr algn="just" rtl="0" fontAlgn="ctr"/>
                      <a:r>
                        <a:rPr lang="en-US" sz="1400" u="none" strike="noStrike">
                          <a:effectLst/>
                        </a:rPr>
                        <a:t>Classification and Regression Trees (default parameter from scikit learn, max _depth=7,) – CART4</a:t>
                      </a:r>
                      <a:endParaRPr lang="en-US"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a:effectLst/>
                        </a:rPr>
                        <a:t>0.884059</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87697808"/>
                  </a:ext>
                </a:extLst>
              </a:tr>
              <a:tr h="466129">
                <a:tc>
                  <a:txBody>
                    <a:bodyPr/>
                    <a:lstStyle/>
                    <a:p>
                      <a:pPr algn="just" rtl="0" fontAlgn="ctr"/>
                      <a:r>
                        <a:rPr lang="tr-TR" sz="1400" u="none" strike="noStrike">
                          <a:effectLst/>
                        </a:rPr>
                        <a:t>MLP – (default parameters: activation= relu, hidden_layer_sizes=100, solver='adam‘, max_iter=300)</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tr-TR" sz="1400" u="none" strike="noStrike">
                          <a:effectLst/>
                        </a:rPr>
                        <a:t>0.885345</a:t>
                      </a:r>
                      <a:endParaRPr lang="tr-TR"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0739905"/>
                  </a:ext>
                </a:extLst>
              </a:tr>
              <a:tr h="364211">
                <a:tc>
                  <a:txBody>
                    <a:bodyPr/>
                    <a:lstStyle/>
                    <a:p>
                      <a:pPr algn="just" rtl="0" fontAlgn="ctr"/>
                      <a:r>
                        <a:rPr lang="tr-TR" sz="1400" u="none" strike="noStrike">
                          <a:effectLst/>
                        </a:rPr>
                        <a:t>MLP2 – (activation= logistic, hidden_layer_sizes=150, solver=sgd‘, max_iter=300)</a:t>
                      </a:r>
                      <a:endParaRPr lang="tr-TR" sz="1400" b="1" i="0" u="none" strike="noStrike">
                        <a:solidFill>
                          <a:srgbClr val="000000"/>
                        </a:solidFill>
                        <a:effectLst/>
                        <a:latin typeface="Calibri" panose="020F0502020204030204" pitchFamily="34" charset="0"/>
                      </a:endParaRPr>
                    </a:p>
                  </a:txBody>
                  <a:tcPr marL="7620" marR="7620" marT="7620" marB="0" anchor="ctr"/>
                </a:tc>
                <a:tc>
                  <a:txBody>
                    <a:bodyPr/>
                    <a:lstStyle/>
                    <a:p>
                      <a:pPr algn="just" rtl="0" fontAlgn="ctr"/>
                      <a:r>
                        <a:rPr lang="tr-TR" sz="1400" u="none" strike="noStrike" dirty="0">
                          <a:effectLst/>
                        </a:rPr>
                        <a:t>0.885284</a:t>
                      </a:r>
                      <a:endParaRPr lang="tr-T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8520471"/>
                  </a:ext>
                </a:extLst>
              </a:tr>
            </a:tbl>
          </a:graphicData>
        </a:graphic>
      </p:graphicFrame>
      <p:sp>
        <p:nvSpPr>
          <p:cNvPr id="4" name="TextBox 3"/>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Model </a:t>
            </a:r>
            <a:r>
              <a:rPr lang="tr-TR" sz="2400" b="1" dirty="0" err="1">
                <a:solidFill>
                  <a:srgbClr val="002060"/>
                </a:solidFill>
              </a:rPr>
              <a:t>Implementation</a:t>
            </a:r>
            <a:r>
              <a:rPr lang="tr-TR" sz="2400" b="1" dirty="0">
                <a:solidFill>
                  <a:srgbClr val="002060"/>
                </a:solidFill>
              </a:rPr>
              <a:t> </a:t>
            </a:r>
            <a:r>
              <a:rPr lang="tr-TR" sz="2400" b="1" dirty="0" err="1">
                <a:solidFill>
                  <a:srgbClr val="002060"/>
                </a:solidFill>
              </a:rPr>
              <a:t>Process</a:t>
            </a:r>
            <a:endParaRPr lang="tr-TR" sz="2400" b="1" dirty="0">
              <a:solidFill>
                <a:srgbClr val="002060"/>
              </a:solidFill>
            </a:endParaRPr>
          </a:p>
        </p:txBody>
      </p:sp>
    </p:spTree>
    <p:extLst>
      <p:ext uri="{BB962C8B-B14F-4D97-AF65-F5344CB8AC3E}">
        <p14:creationId xmlns:p14="http://schemas.microsoft.com/office/powerpoint/2010/main" val="303120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152" y="1031282"/>
            <a:ext cx="7049913" cy="425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Model </a:t>
            </a:r>
            <a:r>
              <a:rPr lang="tr-TR" sz="2400" b="1" dirty="0" err="1">
                <a:solidFill>
                  <a:srgbClr val="002060"/>
                </a:solidFill>
              </a:rPr>
              <a:t>Implementation</a:t>
            </a:r>
            <a:r>
              <a:rPr lang="tr-TR" sz="2400" b="1" dirty="0">
                <a:solidFill>
                  <a:srgbClr val="002060"/>
                </a:solidFill>
              </a:rPr>
              <a:t> </a:t>
            </a:r>
            <a:r>
              <a:rPr lang="tr-TR" sz="2400" b="1" dirty="0" err="1">
                <a:solidFill>
                  <a:srgbClr val="002060"/>
                </a:solidFill>
              </a:rPr>
              <a:t>Process</a:t>
            </a:r>
            <a:endParaRPr lang="tr-TR" sz="2400" b="1" dirty="0">
              <a:solidFill>
                <a:srgbClr val="002060"/>
              </a:solidFill>
            </a:endParaRPr>
          </a:p>
        </p:txBody>
      </p:sp>
      <p:sp>
        <p:nvSpPr>
          <p:cNvPr id="4" name="TextBox 3"/>
          <p:cNvSpPr txBox="1"/>
          <p:nvPr/>
        </p:nvSpPr>
        <p:spPr>
          <a:xfrm>
            <a:off x="554647" y="1604038"/>
            <a:ext cx="3233582" cy="34163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marL="285750" indent="-285750">
              <a:buFont typeface="Arial" panose="020B0604020202020204" pitchFamily="34" charset="0"/>
              <a:buChar char="•"/>
            </a:pPr>
            <a:r>
              <a:rPr lang="tr-TR" dirty="0" smtClean="0">
                <a:solidFill>
                  <a:srgbClr val="002060"/>
                </a:solidFill>
              </a:rPr>
              <a:t>Base Model is </a:t>
            </a:r>
            <a:r>
              <a:rPr lang="tr-TR" dirty="0" err="1" smtClean="0">
                <a:solidFill>
                  <a:srgbClr val="002060"/>
                </a:solidFill>
              </a:rPr>
              <a:t>Logistic</a:t>
            </a:r>
            <a:r>
              <a:rPr lang="tr-TR" dirty="0" smtClean="0">
                <a:solidFill>
                  <a:srgbClr val="002060"/>
                </a:solidFill>
              </a:rPr>
              <a:t> </a:t>
            </a:r>
            <a:r>
              <a:rPr lang="tr-TR" dirty="0" err="1" smtClean="0">
                <a:solidFill>
                  <a:srgbClr val="002060"/>
                </a:solidFill>
              </a:rPr>
              <a:t>Regression</a:t>
            </a:r>
            <a:endParaRPr lang="tr-TR" dirty="0" smtClean="0">
              <a:solidFill>
                <a:srgbClr val="002060"/>
              </a:solidFill>
            </a:endParaRPr>
          </a:p>
          <a:p>
            <a:pPr marL="285750" indent="-285750">
              <a:buFont typeface="Arial" panose="020B0604020202020204" pitchFamily="34" charset="0"/>
              <a:buChar char="•"/>
            </a:pPr>
            <a:endParaRPr lang="tr-TR" dirty="0" smtClean="0">
              <a:solidFill>
                <a:srgbClr val="002060"/>
              </a:solidFill>
            </a:endParaRPr>
          </a:p>
          <a:p>
            <a:pPr marL="285750" indent="-285750">
              <a:buFont typeface="Arial" panose="020B0604020202020204" pitchFamily="34" charset="0"/>
              <a:buChar char="•"/>
            </a:pPr>
            <a:r>
              <a:rPr lang="tr-TR" dirty="0" err="1" smtClean="0">
                <a:solidFill>
                  <a:srgbClr val="002060"/>
                </a:solidFill>
              </a:rPr>
              <a:t>Benchmark</a:t>
            </a:r>
            <a:r>
              <a:rPr lang="tr-TR" dirty="0" smtClean="0">
                <a:solidFill>
                  <a:srgbClr val="002060"/>
                </a:solidFill>
              </a:rPr>
              <a:t> Model 1: </a:t>
            </a:r>
            <a:r>
              <a:rPr lang="tr-TR" dirty="0" err="1" smtClean="0">
                <a:solidFill>
                  <a:srgbClr val="002060"/>
                </a:solidFill>
              </a:rPr>
              <a:t>Decision</a:t>
            </a:r>
            <a:r>
              <a:rPr lang="tr-TR" dirty="0" smtClean="0">
                <a:solidFill>
                  <a:srgbClr val="002060"/>
                </a:solidFill>
              </a:rPr>
              <a:t> </a:t>
            </a:r>
            <a:r>
              <a:rPr lang="tr-TR" dirty="0" err="1" smtClean="0">
                <a:solidFill>
                  <a:srgbClr val="002060"/>
                </a:solidFill>
              </a:rPr>
              <a:t>Tree</a:t>
            </a:r>
            <a:endParaRPr lang="tr-TR" dirty="0" smtClean="0">
              <a:solidFill>
                <a:srgbClr val="002060"/>
              </a:solidFill>
            </a:endParaRPr>
          </a:p>
          <a:p>
            <a:pPr marL="285750" indent="-285750">
              <a:buFont typeface="Arial" panose="020B0604020202020204" pitchFamily="34" charset="0"/>
              <a:buChar char="•"/>
            </a:pPr>
            <a:endParaRPr lang="tr-TR" dirty="0">
              <a:solidFill>
                <a:srgbClr val="002060"/>
              </a:solidFill>
            </a:endParaRPr>
          </a:p>
          <a:p>
            <a:pPr marL="285750" indent="-285750">
              <a:buFont typeface="Arial" panose="020B0604020202020204" pitchFamily="34" charset="0"/>
              <a:buChar char="•"/>
            </a:pPr>
            <a:r>
              <a:rPr lang="tr-TR" dirty="0" err="1">
                <a:solidFill>
                  <a:srgbClr val="002060"/>
                </a:solidFill>
              </a:rPr>
              <a:t>Benchmark</a:t>
            </a:r>
            <a:r>
              <a:rPr lang="tr-TR" dirty="0">
                <a:solidFill>
                  <a:srgbClr val="002060"/>
                </a:solidFill>
              </a:rPr>
              <a:t> Model </a:t>
            </a:r>
            <a:r>
              <a:rPr lang="tr-TR" dirty="0" smtClean="0">
                <a:solidFill>
                  <a:srgbClr val="002060"/>
                </a:solidFill>
              </a:rPr>
              <a:t>2: KNN</a:t>
            </a:r>
          </a:p>
          <a:p>
            <a:pPr marL="285750" indent="-285750">
              <a:buFont typeface="Arial" panose="020B0604020202020204" pitchFamily="34" charset="0"/>
              <a:buChar char="•"/>
            </a:pPr>
            <a:endParaRPr lang="tr-TR" dirty="0">
              <a:solidFill>
                <a:srgbClr val="002060"/>
              </a:solidFill>
            </a:endParaRPr>
          </a:p>
          <a:p>
            <a:pPr marL="285750" indent="-285750">
              <a:buFont typeface="Arial" panose="020B0604020202020204" pitchFamily="34" charset="0"/>
              <a:buChar char="•"/>
            </a:pPr>
            <a:r>
              <a:rPr lang="tr-TR" dirty="0" err="1">
                <a:solidFill>
                  <a:srgbClr val="002060"/>
                </a:solidFill>
              </a:rPr>
              <a:t>Benchmark</a:t>
            </a:r>
            <a:r>
              <a:rPr lang="tr-TR" dirty="0">
                <a:solidFill>
                  <a:srgbClr val="002060"/>
                </a:solidFill>
              </a:rPr>
              <a:t> Model </a:t>
            </a:r>
            <a:r>
              <a:rPr lang="tr-TR" dirty="0" smtClean="0">
                <a:solidFill>
                  <a:srgbClr val="002060"/>
                </a:solidFill>
              </a:rPr>
              <a:t>3: MLP</a:t>
            </a:r>
            <a:endParaRPr lang="tr-TR" dirty="0">
              <a:solidFill>
                <a:srgbClr val="002060"/>
              </a:solidFill>
            </a:endParaRPr>
          </a:p>
          <a:p>
            <a:pPr marL="285750" indent="-285750">
              <a:buFont typeface="Arial" panose="020B0604020202020204" pitchFamily="34" charset="0"/>
              <a:buChar char="•"/>
            </a:pPr>
            <a:endParaRPr lang="tr-TR" dirty="0">
              <a:solidFill>
                <a:srgbClr val="002060"/>
              </a:solidFill>
            </a:endParaRPr>
          </a:p>
          <a:p>
            <a:pPr marL="285750" indent="-285750">
              <a:buFont typeface="Arial" panose="020B0604020202020204" pitchFamily="34" charset="0"/>
              <a:buChar char="•"/>
            </a:pPr>
            <a:endParaRPr lang="tr-TR" dirty="0" smtClean="0">
              <a:solidFill>
                <a:srgbClr val="002060"/>
              </a:solidFill>
            </a:endParaRPr>
          </a:p>
          <a:p>
            <a:pPr marL="285750" indent="-28575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261379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err="1">
                <a:solidFill>
                  <a:srgbClr val="002060"/>
                </a:solidFill>
              </a:rPr>
              <a:t>Conclusion</a:t>
            </a:r>
            <a:r>
              <a:rPr lang="tr-TR" dirty="0">
                <a:solidFill>
                  <a:srgbClr val="002060"/>
                </a:solidFill>
              </a:rPr>
              <a:t>   </a:t>
            </a:r>
          </a:p>
        </p:txBody>
      </p:sp>
      <p:sp>
        <p:nvSpPr>
          <p:cNvPr id="3" name="Rectangle 2"/>
          <p:cNvSpPr/>
          <p:nvPr/>
        </p:nvSpPr>
        <p:spPr>
          <a:xfrm>
            <a:off x="669851" y="1180498"/>
            <a:ext cx="10391084" cy="1985159"/>
          </a:xfrm>
          <a:prstGeom prst="rect">
            <a:avLst/>
          </a:prstGeom>
        </p:spPr>
        <p:txBody>
          <a:bodyPr wrap="square">
            <a:spAutoFit/>
          </a:bodyPr>
          <a:lstStyle/>
          <a:p>
            <a:pPr marL="285750" indent="-285750">
              <a:lnSpc>
                <a:spcPct val="150000"/>
              </a:lnSpc>
              <a:spcAft>
                <a:spcPts val="1200"/>
              </a:spcAft>
              <a:buFont typeface="Arial" panose="020B0604020202020204" pitchFamily="34" charset="0"/>
              <a:buChar char="•"/>
            </a:pPr>
            <a:r>
              <a:rPr lang="tr-TR" dirty="0" err="1">
                <a:solidFill>
                  <a:srgbClr val="002060"/>
                </a:solidFill>
                <a:ea typeface="Times New Roman" panose="02020603050405020304" pitchFamily="18" charset="0"/>
              </a:rPr>
              <a:t>The</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most</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responsive</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customers</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possess</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these</a:t>
            </a:r>
            <a:r>
              <a:rPr lang="tr-TR" dirty="0">
                <a:solidFill>
                  <a:srgbClr val="002060"/>
                </a:solidFill>
                <a:ea typeface="Times New Roman" panose="02020603050405020304" pitchFamily="18" charset="0"/>
              </a:rPr>
              <a:t> </a:t>
            </a:r>
            <a:r>
              <a:rPr lang="tr-TR" dirty="0" err="1">
                <a:solidFill>
                  <a:srgbClr val="002060"/>
                </a:solidFill>
                <a:ea typeface="Times New Roman" panose="02020603050405020304" pitchFamily="18" charset="0"/>
              </a:rPr>
              <a:t>features</a:t>
            </a:r>
            <a:r>
              <a:rPr lang="tr-TR" dirty="0">
                <a:solidFill>
                  <a:srgbClr val="002060"/>
                </a:solidFill>
                <a:ea typeface="Times New Roman" panose="02020603050405020304" pitchFamily="18" charset="0"/>
              </a:rPr>
              <a:t>:</a:t>
            </a:r>
          </a:p>
          <a:p>
            <a:pPr marL="800100" lvl="1" indent="-342900">
              <a:lnSpc>
                <a:spcPct val="150000"/>
              </a:lnSpc>
              <a:spcAft>
                <a:spcPts val="300"/>
              </a:spcAft>
              <a:buSzPts val="1000"/>
              <a:buFont typeface="Symbol" panose="05050102010706020507" pitchFamily="18" charset="2"/>
              <a:buChar char=""/>
              <a:tabLst>
                <a:tab pos="457200" algn="l"/>
              </a:tabLst>
            </a:pPr>
            <a:r>
              <a:rPr lang="tr-TR" dirty="0" err="1">
                <a:solidFill>
                  <a:srgbClr val="002060"/>
                </a:solidFill>
                <a:ea typeface="Times New Roman" panose="02020603050405020304" pitchFamily="18" charset="0"/>
                <a:cs typeface="Times New Roman" panose="02020603050405020304" pitchFamily="18" charset="0"/>
              </a:rPr>
              <a:t>Feature</a:t>
            </a:r>
            <a:r>
              <a:rPr lang="tr-TR" dirty="0">
                <a:solidFill>
                  <a:srgbClr val="002060"/>
                </a:solidFill>
                <a:ea typeface="Times New Roman" panose="02020603050405020304" pitchFamily="18" charset="0"/>
                <a:cs typeface="Times New Roman" panose="02020603050405020304" pitchFamily="18" charset="0"/>
              </a:rPr>
              <a:t> 1: </a:t>
            </a:r>
            <a:r>
              <a:rPr lang="tr-TR" dirty="0" err="1">
                <a:solidFill>
                  <a:srgbClr val="002060"/>
                </a:solidFill>
                <a:ea typeface="Times New Roman" panose="02020603050405020304" pitchFamily="18" charset="0"/>
                <a:cs typeface="Times New Roman" panose="02020603050405020304" pitchFamily="18" charset="0"/>
              </a:rPr>
              <a:t>age</a:t>
            </a:r>
            <a:r>
              <a:rPr lang="tr-TR" dirty="0">
                <a:solidFill>
                  <a:srgbClr val="002060"/>
                </a:solidFill>
                <a:ea typeface="Times New Roman" panose="02020603050405020304" pitchFamily="18" charset="0"/>
                <a:cs typeface="Times New Roman" panose="02020603050405020304" pitchFamily="18" charset="0"/>
              </a:rPr>
              <a:t> &lt; 30 </a:t>
            </a:r>
            <a:r>
              <a:rPr lang="tr-TR" dirty="0" err="1">
                <a:solidFill>
                  <a:srgbClr val="002060"/>
                </a:solidFill>
                <a:ea typeface="Times New Roman" panose="02020603050405020304" pitchFamily="18" charset="0"/>
                <a:cs typeface="Times New Roman" panose="02020603050405020304" pitchFamily="18" charset="0"/>
              </a:rPr>
              <a:t>or</a:t>
            </a:r>
            <a:r>
              <a:rPr lang="tr-TR" dirty="0">
                <a:solidFill>
                  <a:srgbClr val="002060"/>
                </a:solidFill>
                <a:ea typeface="Times New Roman" panose="02020603050405020304" pitchFamily="18" charset="0"/>
                <a:cs typeface="Times New Roman" panose="02020603050405020304" pitchFamily="18" charset="0"/>
              </a:rPr>
              <a:t> </a:t>
            </a:r>
            <a:r>
              <a:rPr lang="tr-TR" dirty="0" err="1">
                <a:solidFill>
                  <a:srgbClr val="002060"/>
                </a:solidFill>
                <a:ea typeface="Times New Roman" panose="02020603050405020304" pitchFamily="18" charset="0"/>
                <a:cs typeface="Times New Roman" panose="02020603050405020304" pitchFamily="18" charset="0"/>
              </a:rPr>
              <a:t>age</a:t>
            </a:r>
            <a:r>
              <a:rPr lang="tr-TR" dirty="0">
                <a:solidFill>
                  <a:srgbClr val="002060"/>
                </a:solidFill>
                <a:ea typeface="Times New Roman" panose="02020603050405020304" pitchFamily="18" charset="0"/>
                <a:cs typeface="Times New Roman" panose="02020603050405020304" pitchFamily="18" charset="0"/>
              </a:rPr>
              <a:t> &gt; 60</a:t>
            </a:r>
            <a:endParaRPr lang="tr-TR" sz="1600" dirty="0">
              <a:solidFill>
                <a:srgbClr val="002060"/>
              </a:solidFill>
              <a:ea typeface="Calibri" panose="020F0502020204030204" pitchFamily="34" charset="0"/>
              <a:cs typeface="Times New Roman" panose="02020603050405020304" pitchFamily="18" charset="0"/>
            </a:endParaRPr>
          </a:p>
          <a:p>
            <a:pPr marL="800100" lvl="1" indent="-342900">
              <a:lnSpc>
                <a:spcPct val="150000"/>
              </a:lnSpc>
              <a:spcAft>
                <a:spcPts val="300"/>
              </a:spcAft>
              <a:buSzPts val="1000"/>
              <a:buFont typeface="Symbol" panose="05050102010706020507" pitchFamily="18" charset="2"/>
              <a:buChar char=""/>
              <a:tabLst>
                <a:tab pos="457200" algn="l"/>
              </a:tabLst>
            </a:pPr>
            <a:r>
              <a:rPr lang="tr-TR" dirty="0" err="1">
                <a:solidFill>
                  <a:srgbClr val="002060"/>
                </a:solidFill>
                <a:ea typeface="Times New Roman" panose="02020603050405020304" pitchFamily="18" charset="0"/>
                <a:cs typeface="Times New Roman" panose="02020603050405020304" pitchFamily="18" charset="0"/>
              </a:rPr>
              <a:t>Feature</a:t>
            </a:r>
            <a:r>
              <a:rPr lang="tr-TR" dirty="0">
                <a:solidFill>
                  <a:srgbClr val="002060"/>
                </a:solidFill>
                <a:ea typeface="Times New Roman" panose="02020603050405020304" pitchFamily="18" charset="0"/>
                <a:cs typeface="Times New Roman" panose="02020603050405020304" pitchFamily="18" charset="0"/>
              </a:rPr>
              <a:t> 2: </a:t>
            </a:r>
            <a:r>
              <a:rPr lang="tr-TR" dirty="0" err="1">
                <a:solidFill>
                  <a:srgbClr val="002060"/>
                </a:solidFill>
                <a:ea typeface="Times New Roman" panose="02020603050405020304" pitchFamily="18" charset="0"/>
                <a:cs typeface="Times New Roman" panose="02020603050405020304" pitchFamily="18" charset="0"/>
              </a:rPr>
              <a:t>students</a:t>
            </a:r>
            <a:r>
              <a:rPr lang="tr-TR" dirty="0">
                <a:solidFill>
                  <a:srgbClr val="002060"/>
                </a:solidFill>
                <a:ea typeface="Times New Roman" panose="02020603050405020304" pitchFamily="18" charset="0"/>
                <a:cs typeface="Times New Roman" panose="02020603050405020304" pitchFamily="18" charset="0"/>
              </a:rPr>
              <a:t> </a:t>
            </a:r>
            <a:r>
              <a:rPr lang="tr-TR" dirty="0" err="1">
                <a:solidFill>
                  <a:srgbClr val="002060"/>
                </a:solidFill>
                <a:ea typeface="Times New Roman" panose="02020603050405020304" pitchFamily="18" charset="0"/>
                <a:cs typeface="Times New Roman" panose="02020603050405020304" pitchFamily="18" charset="0"/>
              </a:rPr>
              <a:t>or</a:t>
            </a:r>
            <a:r>
              <a:rPr lang="tr-TR" dirty="0">
                <a:solidFill>
                  <a:srgbClr val="002060"/>
                </a:solidFill>
                <a:ea typeface="Times New Roman" panose="02020603050405020304" pitchFamily="18" charset="0"/>
                <a:cs typeface="Times New Roman" panose="02020603050405020304" pitchFamily="18" charset="0"/>
              </a:rPr>
              <a:t> </a:t>
            </a:r>
            <a:r>
              <a:rPr lang="tr-TR" dirty="0" err="1">
                <a:solidFill>
                  <a:srgbClr val="002060"/>
                </a:solidFill>
                <a:ea typeface="Times New Roman" panose="02020603050405020304" pitchFamily="18" charset="0"/>
                <a:cs typeface="Times New Roman" panose="02020603050405020304" pitchFamily="18" charset="0"/>
              </a:rPr>
              <a:t>retired</a:t>
            </a:r>
            <a:r>
              <a:rPr lang="tr-TR" dirty="0">
                <a:solidFill>
                  <a:srgbClr val="002060"/>
                </a:solidFill>
                <a:ea typeface="Times New Roman" panose="02020603050405020304" pitchFamily="18" charset="0"/>
                <a:cs typeface="Times New Roman" panose="02020603050405020304" pitchFamily="18" charset="0"/>
              </a:rPr>
              <a:t> </a:t>
            </a:r>
            <a:r>
              <a:rPr lang="tr-TR" dirty="0" err="1">
                <a:solidFill>
                  <a:srgbClr val="002060"/>
                </a:solidFill>
                <a:ea typeface="Times New Roman" panose="02020603050405020304" pitchFamily="18" charset="0"/>
                <a:cs typeface="Times New Roman" panose="02020603050405020304" pitchFamily="18" charset="0"/>
              </a:rPr>
              <a:t>people</a:t>
            </a:r>
            <a:endParaRPr lang="tr-TR" sz="1600" dirty="0">
              <a:solidFill>
                <a:srgbClr val="002060"/>
              </a:solidFill>
              <a:ea typeface="Calibri" panose="020F0502020204030204" pitchFamily="34" charset="0"/>
              <a:cs typeface="Times New Roman" panose="02020603050405020304" pitchFamily="18" charset="0"/>
            </a:endParaRPr>
          </a:p>
          <a:p>
            <a:pPr marL="800100" lvl="1" indent="-342900">
              <a:lnSpc>
                <a:spcPct val="150000"/>
              </a:lnSpc>
              <a:spcAft>
                <a:spcPts val="300"/>
              </a:spcAft>
              <a:buSzPts val="1000"/>
              <a:buFont typeface="Symbol" panose="05050102010706020507" pitchFamily="18" charset="2"/>
              <a:buChar char=""/>
              <a:tabLst>
                <a:tab pos="457200" algn="l"/>
              </a:tabLst>
            </a:pPr>
            <a:r>
              <a:rPr lang="tr-TR" dirty="0" err="1">
                <a:solidFill>
                  <a:srgbClr val="002060"/>
                </a:solidFill>
                <a:ea typeface="Times New Roman" panose="02020603050405020304" pitchFamily="18" charset="0"/>
                <a:cs typeface="Times New Roman" panose="02020603050405020304" pitchFamily="18" charset="0"/>
              </a:rPr>
              <a:t>Feature</a:t>
            </a:r>
            <a:r>
              <a:rPr lang="tr-TR" dirty="0">
                <a:solidFill>
                  <a:srgbClr val="002060"/>
                </a:solidFill>
                <a:ea typeface="Times New Roman" panose="02020603050405020304" pitchFamily="18" charset="0"/>
                <a:cs typeface="Times New Roman" panose="02020603050405020304" pitchFamily="18" charset="0"/>
              </a:rPr>
              <a:t> 3: a </a:t>
            </a:r>
            <a:r>
              <a:rPr lang="tr-TR" dirty="0" err="1">
                <a:solidFill>
                  <a:srgbClr val="002060"/>
                </a:solidFill>
                <a:ea typeface="Times New Roman" panose="02020603050405020304" pitchFamily="18" charset="0"/>
                <a:cs typeface="Times New Roman" panose="02020603050405020304" pitchFamily="18" charset="0"/>
              </a:rPr>
              <a:t>balance</a:t>
            </a:r>
            <a:r>
              <a:rPr lang="tr-TR" dirty="0">
                <a:solidFill>
                  <a:srgbClr val="002060"/>
                </a:solidFill>
                <a:ea typeface="Times New Roman" panose="02020603050405020304" pitchFamily="18" charset="0"/>
                <a:cs typeface="Times New Roman" panose="02020603050405020304" pitchFamily="18" charset="0"/>
              </a:rPr>
              <a:t> of </a:t>
            </a:r>
            <a:r>
              <a:rPr lang="tr-TR" dirty="0" err="1">
                <a:solidFill>
                  <a:srgbClr val="002060"/>
                </a:solidFill>
                <a:ea typeface="Times New Roman" panose="02020603050405020304" pitchFamily="18" charset="0"/>
                <a:cs typeface="Times New Roman" panose="02020603050405020304" pitchFamily="18" charset="0"/>
              </a:rPr>
              <a:t>more</a:t>
            </a:r>
            <a:r>
              <a:rPr lang="tr-TR" dirty="0">
                <a:solidFill>
                  <a:srgbClr val="002060"/>
                </a:solidFill>
                <a:ea typeface="Times New Roman" panose="02020603050405020304" pitchFamily="18" charset="0"/>
                <a:cs typeface="Times New Roman" panose="02020603050405020304" pitchFamily="18" charset="0"/>
              </a:rPr>
              <a:t> </a:t>
            </a:r>
            <a:r>
              <a:rPr lang="tr-TR" dirty="0" err="1">
                <a:solidFill>
                  <a:srgbClr val="002060"/>
                </a:solidFill>
                <a:ea typeface="Times New Roman" panose="02020603050405020304" pitchFamily="18" charset="0"/>
                <a:cs typeface="Times New Roman" panose="02020603050405020304" pitchFamily="18" charset="0"/>
              </a:rPr>
              <a:t>than</a:t>
            </a:r>
            <a:r>
              <a:rPr lang="tr-TR" dirty="0">
                <a:solidFill>
                  <a:srgbClr val="002060"/>
                </a:solidFill>
                <a:ea typeface="Times New Roman" panose="02020603050405020304" pitchFamily="18" charset="0"/>
                <a:cs typeface="Times New Roman" panose="02020603050405020304" pitchFamily="18" charset="0"/>
              </a:rPr>
              <a:t> 5000 </a:t>
            </a:r>
            <a:r>
              <a:rPr lang="tr-TR" dirty="0" err="1">
                <a:solidFill>
                  <a:srgbClr val="002060"/>
                </a:solidFill>
                <a:ea typeface="Times New Roman" panose="02020603050405020304" pitchFamily="18" charset="0"/>
                <a:cs typeface="Times New Roman" panose="02020603050405020304" pitchFamily="18" charset="0"/>
              </a:rPr>
              <a:t>euros</a:t>
            </a:r>
            <a:endParaRPr lang="tr-TR" sz="1600" dirty="0">
              <a:solidFill>
                <a:srgbClr val="002060"/>
              </a:solidFill>
              <a:effectLst/>
              <a:ea typeface="Calibri" panose="020F0502020204030204" pitchFamily="34" charset="0"/>
              <a:cs typeface="Times New Roman" panose="02020603050405020304" pitchFamily="18" charset="0"/>
            </a:endParaRPr>
          </a:p>
        </p:txBody>
      </p:sp>
      <p:sp>
        <p:nvSpPr>
          <p:cNvPr id="4" name="Rectangle 3"/>
          <p:cNvSpPr/>
          <p:nvPr/>
        </p:nvSpPr>
        <p:spPr>
          <a:xfrm>
            <a:off x="669850" y="3594051"/>
            <a:ext cx="10787691" cy="1477328"/>
          </a:xfrm>
          <a:prstGeom prst="rect">
            <a:avLst/>
          </a:prstGeom>
        </p:spPr>
        <p:txBody>
          <a:bodyPr wrap="square">
            <a:spAutoFit/>
          </a:bodyPr>
          <a:lstStyle/>
          <a:p>
            <a:pPr marL="285750" indent="-285750">
              <a:buFont typeface="Arial" panose="020B0604020202020204" pitchFamily="34" charset="0"/>
              <a:buChar char="•"/>
            </a:pP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By</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applying</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logistic</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regression</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KNN,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Decision</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Tree</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and</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MLP</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algorithms</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classification</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and</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estimation</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model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were</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successfully</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built</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By</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using</a:t>
            </a:r>
            <a:r>
              <a:rPr lang="tr-TR"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Logistic</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regression</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algorithm</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the</a:t>
            </a:r>
            <a:r>
              <a:rPr lang="tr-TR"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bank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will</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be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able</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to</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predict</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customer's</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response</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to</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its</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telemarketing</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campaign</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before</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calling</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this</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tr-TR"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customer</a:t>
            </a:r>
            <a:r>
              <a:rPr lang="tr-TR"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endParaRPr lang="tr-TR" dirty="0">
              <a:solidFill>
                <a:srgbClr val="002060"/>
              </a:solidFill>
            </a:endParaRPr>
          </a:p>
        </p:txBody>
      </p:sp>
    </p:spTree>
    <p:extLst>
      <p:ext uri="{BB962C8B-B14F-4D97-AF65-F5344CB8AC3E}">
        <p14:creationId xmlns:p14="http://schemas.microsoft.com/office/powerpoint/2010/main" val="381240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2;p24">
            <a:extLst>
              <a:ext uri="{FF2B5EF4-FFF2-40B4-BE49-F238E27FC236}">
                <a16:creationId xmlns:a16="http://schemas.microsoft.com/office/drawing/2014/main" id="{140DF2F3-AA9D-422F-B1EC-D805C9652785}"/>
              </a:ext>
            </a:extLst>
          </p:cNvPr>
          <p:cNvSpPr txBox="1">
            <a:spLocks/>
          </p:cNvSpPr>
          <p:nvPr/>
        </p:nvSpPr>
        <p:spPr>
          <a:xfrm>
            <a:off x="433980" y="2818500"/>
            <a:ext cx="11324040" cy="1221000"/>
          </a:xfrm>
          <a:prstGeom prst="rect">
            <a:avLst/>
          </a:prstGeom>
        </p:spPr>
        <p:txBody>
          <a:bodyPr spcFirstLastPara="1" wrap="square" lIns="91425" tIns="91425" rIns="91425" bIns="91425"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b="1" dirty="0" err="1"/>
              <a:t>Thank</a:t>
            </a:r>
            <a:r>
              <a:rPr lang="tr-TR" b="1" dirty="0"/>
              <a:t> </a:t>
            </a:r>
            <a:r>
              <a:rPr lang="tr-TR" b="1" dirty="0" err="1"/>
              <a:t>You</a:t>
            </a:r>
            <a:endParaRPr lang="tr-TR" b="1" dirty="0"/>
          </a:p>
        </p:txBody>
      </p:sp>
    </p:spTree>
    <p:extLst>
      <p:ext uri="{BB962C8B-B14F-4D97-AF65-F5344CB8AC3E}">
        <p14:creationId xmlns:p14="http://schemas.microsoft.com/office/powerpoint/2010/main" val="302114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55320" y="365125"/>
            <a:ext cx="5120114" cy="16927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Agenda </a:t>
            </a:r>
          </a:p>
        </p:txBody>
      </p:sp>
      <p:sp>
        <p:nvSpPr>
          <p:cNvPr id="3" name="TextBox 2"/>
          <p:cNvSpPr txBox="1"/>
          <p:nvPr/>
        </p:nvSpPr>
        <p:spPr>
          <a:xfrm>
            <a:off x="655321" y="2575034"/>
            <a:ext cx="5120113" cy="346222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Introduction</a:t>
            </a:r>
          </a:p>
          <a:p>
            <a:pPr marL="285750" indent="-228600">
              <a:lnSpc>
                <a:spcPct val="90000"/>
              </a:lnSpc>
              <a:spcAft>
                <a:spcPts val="600"/>
              </a:spcAft>
              <a:buFont typeface="Arial" panose="020B0604020202020204" pitchFamily="34" charset="0"/>
              <a:buChar char="•"/>
            </a:pPr>
            <a:r>
              <a:rPr lang="en-US" dirty="0"/>
              <a:t>Problem Definition</a:t>
            </a:r>
            <a:endParaRPr lang="tr-TR" dirty="0"/>
          </a:p>
          <a:p>
            <a:pPr marL="285750" indent="-228600">
              <a:lnSpc>
                <a:spcPct val="90000"/>
              </a:lnSpc>
              <a:spcAft>
                <a:spcPts val="600"/>
              </a:spcAft>
              <a:buFont typeface="Arial" panose="020B0604020202020204" pitchFamily="34" charset="0"/>
              <a:buChar char="•"/>
            </a:pPr>
            <a:r>
              <a:rPr lang="tr-TR" dirty="0" err="1"/>
              <a:t>Dataset</a:t>
            </a:r>
            <a:endParaRPr lang="en-US" dirty="0"/>
          </a:p>
          <a:p>
            <a:pPr marL="285750" indent="-228600">
              <a:lnSpc>
                <a:spcPct val="90000"/>
              </a:lnSpc>
              <a:spcAft>
                <a:spcPts val="600"/>
              </a:spcAft>
              <a:buFont typeface="Arial" panose="020B0604020202020204" pitchFamily="34" charset="0"/>
              <a:buChar char="•"/>
            </a:pPr>
            <a:r>
              <a:rPr lang="en-US" dirty="0"/>
              <a:t>Data Cleaning</a:t>
            </a:r>
          </a:p>
          <a:p>
            <a:pPr marL="285750" indent="-228600">
              <a:lnSpc>
                <a:spcPct val="90000"/>
              </a:lnSpc>
              <a:spcAft>
                <a:spcPts val="600"/>
              </a:spcAft>
              <a:buFont typeface="Arial" panose="020B0604020202020204" pitchFamily="34" charset="0"/>
              <a:buChar char="•"/>
            </a:pPr>
            <a:r>
              <a:rPr lang="en-US" dirty="0"/>
              <a:t>Data Analysis</a:t>
            </a:r>
          </a:p>
          <a:p>
            <a:pPr marL="285750" indent="-228600">
              <a:lnSpc>
                <a:spcPct val="90000"/>
              </a:lnSpc>
              <a:spcAft>
                <a:spcPts val="600"/>
              </a:spcAft>
              <a:buFont typeface="Arial" panose="020B0604020202020204" pitchFamily="34" charset="0"/>
              <a:buChar char="•"/>
            </a:pPr>
            <a:r>
              <a:rPr lang="en-US" dirty="0"/>
              <a:t>Data Visualization</a:t>
            </a:r>
          </a:p>
          <a:p>
            <a:pPr marL="285750" indent="-228600">
              <a:lnSpc>
                <a:spcPct val="90000"/>
              </a:lnSpc>
              <a:spcAft>
                <a:spcPts val="600"/>
              </a:spcAft>
              <a:buFont typeface="Arial" panose="020B0604020202020204" pitchFamily="34" charset="0"/>
              <a:buChar char="•"/>
            </a:pPr>
            <a:r>
              <a:rPr lang="en-US" dirty="0"/>
              <a:t>Model Implementation Process</a:t>
            </a:r>
          </a:p>
          <a:p>
            <a:pPr marL="285750" indent="-228600">
              <a:lnSpc>
                <a:spcPct val="90000"/>
              </a:lnSpc>
              <a:spcAft>
                <a:spcPts val="600"/>
              </a:spcAft>
              <a:buFont typeface="Arial" panose="020B0604020202020204" pitchFamily="34" charset="0"/>
              <a:buChar char="•"/>
            </a:pPr>
            <a:r>
              <a:rPr lang="en-US" dirty="0"/>
              <a:t>Conclusion </a:t>
            </a:r>
          </a:p>
          <a:p>
            <a:pPr marL="285750" indent="-228600">
              <a:lnSpc>
                <a:spcPct val="90000"/>
              </a:lnSpc>
              <a:spcAft>
                <a:spcPts val="600"/>
              </a:spcAft>
              <a:buFont typeface="Arial" panose="020B0604020202020204" pitchFamily="34" charset="0"/>
              <a:buChar char="•"/>
            </a:pPr>
            <a:endParaRPr lang="en-US" dirty="0"/>
          </a:p>
        </p:txBody>
      </p:sp>
      <p:pic>
        <p:nvPicPr>
          <p:cNvPr id="8" name="Picture 7" descr="Calendar&#10;&#10;Description automatically generated">
            <a:extLst>
              <a:ext uri="{FF2B5EF4-FFF2-40B4-BE49-F238E27FC236}">
                <a16:creationId xmlns:a16="http://schemas.microsoft.com/office/drawing/2014/main" id="{7BA7A48C-1541-4D53-9B22-55992B73137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l="19445" r="19107"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2946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C95EE-6E6F-49EE-84A5-5F4A7EF59B37}"/>
              </a:ext>
            </a:extLst>
          </p:cNvPr>
          <p:cNvSpPr txBox="1"/>
          <p:nvPr/>
        </p:nvSpPr>
        <p:spPr>
          <a:xfrm>
            <a:off x="801340"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000000"/>
                </a:solidFill>
                <a:latin typeface="+mj-lt"/>
                <a:ea typeface="+mj-ea"/>
                <a:cs typeface="+mj-cs"/>
              </a:rPr>
              <a:t>Problem Definition  </a:t>
            </a:r>
          </a:p>
        </p:txBody>
      </p:sp>
      <p:sp>
        <p:nvSpPr>
          <p:cNvPr id="3" name="Rectangle 2">
            <a:extLst>
              <a:ext uri="{FF2B5EF4-FFF2-40B4-BE49-F238E27FC236}">
                <a16:creationId xmlns:a16="http://schemas.microsoft.com/office/drawing/2014/main" id="{8FC91C8B-2587-4177-A024-ED819A862D04}"/>
              </a:ext>
            </a:extLst>
          </p:cNvPr>
          <p:cNvSpPr/>
          <p:nvPr/>
        </p:nvSpPr>
        <p:spPr>
          <a:xfrm>
            <a:off x="797809"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solidFill>
                  <a:srgbClr val="000000"/>
                </a:solidFill>
              </a:rPr>
              <a:t>With the technological developments in banks, the importance of digital channels is considerably </a:t>
            </a:r>
            <a:r>
              <a:rPr lang="tr-TR" sz="1700" dirty="0">
                <a:solidFill>
                  <a:srgbClr val="000000"/>
                </a:solidFill>
              </a:rPr>
              <a:t> </a:t>
            </a:r>
            <a:r>
              <a:rPr lang="en-US" sz="1700" dirty="0">
                <a:solidFill>
                  <a:srgbClr val="000000"/>
                </a:solidFill>
              </a:rPr>
              <a:t>increasing. </a:t>
            </a:r>
          </a:p>
          <a:p>
            <a:pPr marL="285750" indent="-228600">
              <a:lnSpc>
                <a:spcPct val="90000"/>
              </a:lnSpc>
              <a:spcAft>
                <a:spcPts val="600"/>
              </a:spcAft>
              <a:buFont typeface="Arial" panose="020B0604020202020204" pitchFamily="34" charset="0"/>
              <a:buChar char="•"/>
            </a:pPr>
            <a:r>
              <a:rPr lang="en-US" sz="1700" dirty="0">
                <a:solidFill>
                  <a:srgbClr val="000000"/>
                </a:solidFill>
              </a:rPr>
              <a:t>Digital channels are used as sales channels in addition to performing banking transactions. </a:t>
            </a:r>
          </a:p>
          <a:p>
            <a:pPr marL="285750" indent="-228600">
              <a:lnSpc>
                <a:spcPct val="90000"/>
              </a:lnSpc>
              <a:spcAft>
                <a:spcPts val="600"/>
              </a:spcAft>
              <a:buFont typeface="Arial" panose="020B0604020202020204" pitchFamily="34" charset="0"/>
              <a:buChar char="•"/>
            </a:pPr>
            <a:r>
              <a:rPr lang="en-US" sz="1700" dirty="0">
                <a:solidFill>
                  <a:srgbClr val="000000"/>
                </a:solidFill>
              </a:rPr>
              <a:t>In this project, it is aimed to analyze and classify the campaign calls to the customers so that they can turn into real sales. </a:t>
            </a:r>
          </a:p>
          <a:p>
            <a:pPr marL="285750" indent="-228600">
              <a:lnSpc>
                <a:spcPct val="90000"/>
              </a:lnSpc>
              <a:spcAft>
                <a:spcPts val="600"/>
              </a:spcAft>
              <a:buFont typeface="Arial" panose="020B0604020202020204" pitchFamily="34" charset="0"/>
              <a:buChar char="•"/>
            </a:pPr>
            <a:r>
              <a:rPr lang="en-US" sz="1700" dirty="0">
                <a:solidFill>
                  <a:srgbClr val="000000"/>
                </a:solidFill>
              </a:rPr>
              <a:t>Our main goal is to increase call efficiency by determining customers who can accept the offer.</a:t>
            </a:r>
          </a:p>
          <a:p>
            <a:pPr marL="285750" indent="-228600">
              <a:lnSpc>
                <a:spcPct val="90000"/>
              </a:lnSpc>
              <a:spcAft>
                <a:spcPts val="600"/>
              </a:spcAft>
              <a:buFont typeface="Arial" panose="020B0604020202020204" pitchFamily="34" charset="0"/>
              <a:buChar char="•"/>
            </a:pPr>
            <a:r>
              <a:rPr lang="en-US" sz="1700" dirty="0">
                <a:solidFill>
                  <a:srgbClr val="000000"/>
                </a:solidFill>
              </a:rPr>
              <a:t>There is information about whether the customer accepts the offer or not that is in the customer calls made in banks. </a:t>
            </a:r>
          </a:p>
        </p:txBody>
      </p:sp>
      <p:pic>
        <p:nvPicPr>
          <p:cNvPr id="5" name="Graphic 4" descr="Target Audience">
            <a:extLst>
              <a:ext uri="{FF2B5EF4-FFF2-40B4-BE49-F238E27FC236}">
                <a16:creationId xmlns:a16="http://schemas.microsoft.com/office/drawing/2014/main" id="{D4636569-CFAC-47D7-A07A-FBF41785A2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8577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007" y="661176"/>
            <a:ext cx="5847907" cy="461665"/>
          </a:xfrm>
          <a:prstGeom prst="rect">
            <a:avLst/>
          </a:prstGeom>
          <a:noFill/>
        </p:spPr>
        <p:txBody>
          <a:bodyPr wrap="square" rtlCol="0">
            <a:spAutoFit/>
          </a:bodyPr>
          <a:lstStyle/>
          <a:p>
            <a:r>
              <a:rPr lang="tr-TR" sz="2400" b="1" dirty="0" err="1">
                <a:solidFill>
                  <a:srgbClr val="002060"/>
                </a:solidFill>
              </a:rPr>
              <a:t>Dataset</a:t>
            </a:r>
            <a:endParaRPr lang="tr-TR" sz="2400" b="1" dirty="0">
              <a:solidFill>
                <a:srgbClr val="002060"/>
              </a:solidFill>
            </a:endParaRPr>
          </a:p>
        </p:txBody>
      </p:sp>
      <p:pic>
        <p:nvPicPr>
          <p:cNvPr id="4" name="Picture 3"/>
          <p:cNvPicPr>
            <a:picLocks noChangeAspect="1"/>
          </p:cNvPicPr>
          <p:nvPr/>
        </p:nvPicPr>
        <p:blipFill>
          <a:blip r:embed="rId2">
            <a:clrChange>
              <a:clrFrom>
                <a:srgbClr val="EDF0F4"/>
              </a:clrFrom>
              <a:clrTo>
                <a:srgbClr val="EDF0F4">
                  <a:alpha val="0"/>
                </a:srgbClr>
              </a:clrTo>
            </a:clrChange>
            <a:duotone>
              <a:schemeClr val="accent5">
                <a:shade val="45000"/>
                <a:satMod val="135000"/>
              </a:schemeClr>
              <a:prstClr val="white"/>
            </a:duotone>
            <a:extLst>
              <a:ext uri="{BEBA8EAE-BF5A-486C-A8C5-ECC9F3942E4B}">
                <a14:imgProps xmlns:a14="http://schemas.microsoft.com/office/drawing/2010/main">
                  <a14:imgLayer r:embed="rId3">
                    <a14:imgEffect>
                      <a14:artisticCrisscrossEtching/>
                    </a14:imgEffect>
                    <a14:imgEffect>
                      <a14:brightnessContrast bright="20000" contrast="-20000"/>
                    </a14:imgEffect>
                  </a14:imgLayer>
                </a14:imgProps>
              </a:ext>
            </a:extLst>
          </a:blip>
          <a:stretch>
            <a:fillRect/>
          </a:stretch>
        </p:blipFill>
        <p:spPr>
          <a:xfrm>
            <a:off x="839884" y="4008474"/>
            <a:ext cx="1204024" cy="1204024"/>
          </a:xfrm>
          <a:prstGeom prst="rect">
            <a:avLst/>
          </a:prstGeom>
        </p:spPr>
      </p:pic>
      <p:grpSp>
        <p:nvGrpSpPr>
          <p:cNvPr id="5" name="Group 4"/>
          <p:cNvGrpSpPr/>
          <p:nvPr/>
        </p:nvGrpSpPr>
        <p:grpSpPr>
          <a:xfrm rot="16200000">
            <a:off x="1638901" y="4707822"/>
            <a:ext cx="1474040" cy="75342"/>
            <a:chOff x="467826" y="2432120"/>
            <a:chExt cx="3423823" cy="155060"/>
          </a:xfrm>
        </p:grpSpPr>
        <p:cxnSp>
          <p:nvCxnSpPr>
            <p:cNvPr id="6" name="Straight Connector 5"/>
            <p:cNvCxnSpPr/>
            <p:nvPr/>
          </p:nvCxnSpPr>
          <p:spPr>
            <a:xfrm>
              <a:off x="467826" y="2509649"/>
              <a:ext cx="342382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hevron 6"/>
            <p:cNvSpPr/>
            <p:nvPr/>
          </p:nvSpPr>
          <p:spPr>
            <a:xfrm rot="5400000">
              <a:off x="2102207" y="2417094"/>
              <a:ext cx="155060" cy="1851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grpSp>
      <p:sp>
        <p:nvSpPr>
          <p:cNvPr id="8" name="TextBox 7"/>
          <p:cNvSpPr txBox="1"/>
          <p:nvPr/>
        </p:nvSpPr>
        <p:spPr>
          <a:xfrm>
            <a:off x="393404" y="5970980"/>
            <a:ext cx="10919637"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rgbClr val="002060"/>
                </a:solidFill>
              </a:rPr>
              <a:t>This dataset is about the direct phone call marketing campaigns, which aim to promote term deposits among existing customers, by a Portuguese banking institution from May 2008 to November 2010. It is publicly available in the UCI Machine learning Repository, which can be retrieved from</a:t>
            </a:r>
            <a:r>
              <a:rPr lang="en-US" sz="1100" dirty="0"/>
              <a:t> </a:t>
            </a:r>
            <a:r>
              <a:rPr lang="en-US" sz="1100" dirty="0">
                <a:hlinkClick r:id="rId4"/>
              </a:rPr>
              <a:t>http://archive.ics.uci.edu/ml/datasets/Bank+Marketing#</a:t>
            </a:r>
            <a:r>
              <a:rPr lang="en-US" sz="1100" dirty="0"/>
              <a:t>.</a:t>
            </a:r>
            <a:r>
              <a:rPr lang="tr-TR" sz="1100" dirty="0"/>
              <a:t>  </a:t>
            </a:r>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839884" y="1279978"/>
            <a:ext cx="10590113" cy="2031324"/>
          </a:xfrm>
          <a:prstGeom prst="rect">
            <a:avLst/>
          </a:prstGeom>
          <a:effectLst>
            <a:outerShdw blurRad="50800" dist="50800" dir="5400000" algn="ctr" rotWithShape="0">
              <a:srgbClr val="002060"/>
            </a:outerShdw>
          </a:effectLst>
        </p:spPr>
      </p:pic>
      <p:sp>
        <p:nvSpPr>
          <p:cNvPr id="10" name="Rectangle 9"/>
          <p:cNvSpPr/>
          <p:nvPr/>
        </p:nvSpPr>
        <p:spPr>
          <a:xfrm>
            <a:off x="2670264" y="3603877"/>
            <a:ext cx="8865426" cy="2031325"/>
          </a:xfrm>
          <a:prstGeom prst="rect">
            <a:avLst/>
          </a:prstGeom>
        </p:spPr>
        <p:txBody>
          <a:bodyPr wrap="square">
            <a:spAutoFit/>
          </a:bodyPr>
          <a:lstStyle/>
          <a:p>
            <a:r>
              <a:rPr lang="en-US" dirty="0">
                <a:solidFill>
                  <a:srgbClr val="002060"/>
                </a:solidFill>
              </a:rPr>
              <a:t>There are 41,188 observations in this dataset. Each represents an existing customer that the bank reached via phone calls.</a:t>
            </a:r>
          </a:p>
          <a:p>
            <a:pPr marL="285750" indent="-285750">
              <a:buFont typeface="Arial" panose="020B0604020202020204" pitchFamily="34" charset="0"/>
              <a:buChar char="•"/>
            </a:pPr>
            <a:r>
              <a:rPr lang="en-US" dirty="0">
                <a:solidFill>
                  <a:srgbClr val="002060"/>
                </a:solidFill>
              </a:rPr>
              <a:t>For each observation, the dataset records </a:t>
            </a:r>
            <a:r>
              <a:rPr lang="en-US" b="1" dirty="0">
                <a:solidFill>
                  <a:srgbClr val="002060"/>
                </a:solidFill>
              </a:rPr>
              <a:t>16 input variables</a:t>
            </a:r>
            <a:r>
              <a:rPr lang="en-US" dirty="0">
                <a:solidFill>
                  <a:srgbClr val="002060"/>
                </a:solidFill>
              </a:rPr>
              <a:t> that stand for both qualitative and quantitative attributes of the customer, such as age, job, housing and personal loan status, account balance, and the number of contacts.</a:t>
            </a:r>
          </a:p>
          <a:p>
            <a:pPr marL="285750" indent="-285750">
              <a:buFont typeface="Arial" panose="020B0604020202020204" pitchFamily="34" charset="0"/>
              <a:buChar char="•"/>
            </a:pPr>
            <a:r>
              <a:rPr lang="en-US" dirty="0">
                <a:solidFill>
                  <a:srgbClr val="002060"/>
                </a:solidFill>
              </a:rPr>
              <a:t>There is </a:t>
            </a:r>
            <a:r>
              <a:rPr lang="en-US" b="1" dirty="0">
                <a:solidFill>
                  <a:srgbClr val="002060"/>
                </a:solidFill>
              </a:rPr>
              <a:t>a single binary output variable</a:t>
            </a:r>
            <a:r>
              <a:rPr lang="en-US" dirty="0">
                <a:solidFill>
                  <a:srgbClr val="002060"/>
                </a:solidFill>
              </a:rPr>
              <a:t> that denotes “yes” or “no” revealing the outcomes of the phone calls.</a:t>
            </a:r>
          </a:p>
        </p:txBody>
      </p:sp>
    </p:spTree>
    <p:extLst>
      <p:ext uri="{BB962C8B-B14F-4D97-AF65-F5344CB8AC3E}">
        <p14:creationId xmlns:p14="http://schemas.microsoft.com/office/powerpoint/2010/main" val="194451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749" y="435935"/>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err="1">
                <a:solidFill>
                  <a:srgbClr val="002060"/>
                </a:solidFill>
              </a:rPr>
              <a:t>Cleaning</a:t>
            </a:r>
            <a:r>
              <a:rPr lang="tr-TR" dirty="0">
                <a:solidFill>
                  <a:srgbClr val="002060"/>
                </a:solidFill>
              </a:rPr>
              <a:t>  </a:t>
            </a:r>
          </a:p>
        </p:txBody>
      </p:sp>
      <p:sp>
        <p:nvSpPr>
          <p:cNvPr id="3" name="Rectangle 2"/>
          <p:cNvSpPr/>
          <p:nvPr/>
        </p:nvSpPr>
        <p:spPr>
          <a:xfrm>
            <a:off x="216195" y="1072805"/>
            <a:ext cx="10554586" cy="4247317"/>
          </a:xfrm>
          <a:prstGeom prst="rect">
            <a:avLst/>
          </a:prstGeom>
        </p:spPr>
        <p:txBody>
          <a:bodyPr wrap="square">
            <a:spAutoFit/>
          </a:bodyPr>
          <a:lstStyle/>
          <a:p>
            <a:pPr marL="742950" lvl="1" indent="-285750">
              <a:lnSpc>
                <a:spcPct val="150000"/>
              </a:lnSpc>
              <a:spcAft>
                <a:spcPts val="0"/>
              </a:spcAft>
              <a:buFont typeface="Wingdings" panose="05000000000000000000" pitchFamily="2" charset="2"/>
              <a:buChar char="ü"/>
            </a:pPr>
            <a:r>
              <a:rPr lang="tr-TR" dirty="0" err="1">
                <a:solidFill>
                  <a:srgbClr val="002060"/>
                </a:solidFill>
                <a:effectLst/>
                <a:ea typeface="Calibri" panose="020F0502020204030204" pitchFamily="34" charset="0"/>
                <a:cs typeface="Times New Roman" panose="02020603050405020304" pitchFamily="18" charset="0"/>
              </a:rPr>
              <a:t>We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checked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if</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there</a:t>
            </a:r>
            <a:r>
              <a:rPr lang="tr-TR" dirty="0">
                <a:solidFill>
                  <a:srgbClr val="002060"/>
                </a:solidFill>
                <a:effectLst/>
                <a:ea typeface="Calibri" panose="020F0502020204030204" pitchFamily="34" charset="0"/>
                <a:cs typeface="Times New Roman" panose="02020603050405020304" pitchFamily="18" charset="0"/>
              </a:rPr>
              <a:t> is </a:t>
            </a:r>
            <a:r>
              <a:rPr lang="tr-TR" dirty="0" err="1">
                <a:solidFill>
                  <a:srgbClr val="002060"/>
                </a:solidFill>
                <a:effectLst/>
                <a:ea typeface="Calibri" panose="020F0502020204030204" pitchFamily="34" charset="0"/>
                <a:cs typeface="Times New Roman" panose="02020603050405020304" pitchFamily="18" charset="0"/>
              </a:rPr>
              <a:t>any</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missing</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a:t>
            </a:r>
            <a:r>
              <a:rPr lang="tr-TR" dirty="0">
                <a:solidFill>
                  <a:srgbClr val="002060"/>
                </a:solidFill>
                <a:effectLst/>
                <a:ea typeface="Calibri" panose="020F0502020204030204" pitchFamily="34" charset="0"/>
                <a:cs typeface="Times New Roman" panose="02020603050405020304" pitchFamily="18" charset="0"/>
              </a:rPr>
              <a:t> in data set </a:t>
            </a:r>
            <a:r>
              <a:rPr lang="tr-TR" dirty="0" err="1">
                <a:solidFill>
                  <a:srgbClr val="002060"/>
                </a:solidFill>
                <a:effectLst/>
                <a:ea typeface="Calibri" panose="020F0502020204030204" pitchFamily="34" charset="0"/>
                <a:cs typeface="Times New Roman" panose="02020603050405020304" pitchFamily="18" charset="0"/>
              </a:rPr>
              <a:t>and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observed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that</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there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no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NaN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So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there</a:t>
            </a:r>
            <a:r>
              <a:rPr lang="tr-TR" dirty="0">
                <a:solidFill>
                  <a:srgbClr val="002060"/>
                </a:solidFill>
                <a:effectLst/>
                <a:ea typeface="Calibri" panose="020F0502020204030204" pitchFamily="34" charset="0"/>
                <a:cs typeface="Times New Roman" panose="02020603050405020304" pitchFamily="18" charset="0"/>
              </a:rPr>
              <a:t> is </a:t>
            </a:r>
            <a:r>
              <a:rPr lang="tr-TR" dirty="0" err="1">
                <a:solidFill>
                  <a:srgbClr val="002060"/>
                </a:solidFill>
                <a:effectLst/>
                <a:ea typeface="Calibri" panose="020F0502020204030204" pitchFamily="34" charset="0"/>
                <a:cs typeface="Times New Roman" panose="02020603050405020304" pitchFamily="18" charset="0"/>
              </a:rPr>
              <a:t>no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need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fill</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missing</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methods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etc</a:t>
            </a:r>
            <a:endParaRPr lang="tr-TR" dirty="0">
              <a:solidFill>
                <a:srgbClr val="002060"/>
              </a:solidFill>
              <a:effectLst/>
              <a:ea typeface="Calibri" panose="020F0502020204030204" pitchFamily="34" charset="0"/>
              <a:cs typeface="Times New Roman" panose="02020603050405020304" pitchFamily="18" charset="0"/>
            </a:endParaRPr>
          </a:p>
          <a:p>
            <a:pPr marL="742950" lvl="1" indent="-285750">
              <a:lnSpc>
                <a:spcPct val="150000"/>
              </a:lnSpc>
              <a:spcAft>
                <a:spcPts val="0"/>
              </a:spcAft>
              <a:buFont typeface="Wingdings" panose="05000000000000000000" pitchFamily="2" charset="2"/>
              <a:buChar char="ü"/>
            </a:pPr>
            <a:r>
              <a:rPr lang="tr-TR" dirty="0" err="1">
                <a:solidFill>
                  <a:srgbClr val="002060"/>
                </a:solidFill>
                <a:effectLst/>
                <a:ea typeface="Calibri" panose="020F0502020204030204" pitchFamily="34" charset="0"/>
                <a:cs typeface="Times New Roman" panose="02020603050405020304" pitchFamily="18" charset="0"/>
              </a:rPr>
              <a:t>We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know</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some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are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like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unknown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and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others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from</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sample</a:t>
            </a:r>
            <a:r>
              <a:rPr lang="tr-TR" dirty="0">
                <a:solidFill>
                  <a:srgbClr val="002060"/>
                </a:solidFill>
                <a:effectLst/>
                <a:ea typeface="Calibri" panose="020F0502020204030204" pitchFamily="34" charset="0"/>
                <a:cs typeface="Times New Roman" panose="02020603050405020304" pitchFamily="18" charset="0"/>
              </a:rPr>
              <a:t> data set (data </a:t>
            </a:r>
            <a:r>
              <a:rPr lang="tr-TR" dirty="0" err="1">
                <a:solidFill>
                  <a:srgbClr val="002060"/>
                </a:solidFill>
                <a:effectLst/>
                <a:ea typeface="Calibri" panose="020F0502020204030204" pitchFamily="34" charset="0"/>
                <a:cs typeface="Times New Roman" panose="02020603050405020304" pitchFamily="18" charset="0"/>
              </a:rPr>
              <a:t>head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table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so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checked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number</a:t>
            </a:r>
            <a:r>
              <a:rPr lang="tr-TR" dirty="0">
                <a:solidFill>
                  <a:srgbClr val="002060"/>
                </a:solidFill>
                <a:effectLst/>
                <a:ea typeface="Calibri" panose="020F0502020204030204" pitchFamily="34" charset="0"/>
                <a:cs typeface="Times New Roman" panose="02020603050405020304" pitchFamily="18" charset="0"/>
              </a:rPr>
              <a:t> of </a:t>
            </a:r>
            <a:r>
              <a:rPr lang="tr-TR" dirty="0" err="1">
                <a:solidFill>
                  <a:srgbClr val="002060"/>
                </a:solidFill>
                <a:effectLst/>
                <a:ea typeface="Calibri" panose="020F0502020204030204" pitchFamily="34" charset="0"/>
                <a:cs typeface="Times New Roman" panose="02020603050405020304" pitchFamily="18" charset="0"/>
              </a:rPr>
              <a:t>unique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values</a:t>
            </a:r>
            <a:r>
              <a:rPr lang="tr-TR" dirty="0">
                <a:solidFill>
                  <a:srgbClr val="002060"/>
                </a:solidFill>
                <a:effectLst/>
                <a:ea typeface="Calibri" panose="020F0502020204030204" pitchFamily="34" charset="0"/>
                <a:cs typeface="Times New Roman" panose="02020603050405020304" pitchFamily="18" charset="0"/>
              </a:rPr>
              <a:t> in data set.</a:t>
            </a:r>
          </a:p>
          <a:p>
            <a:pPr marL="742950" lvl="1" indent="-285750">
              <a:lnSpc>
                <a:spcPct val="150000"/>
              </a:lnSpc>
              <a:spcAft>
                <a:spcPts val="0"/>
              </a:spcAft>
              <a:buFont typeface="Wingdings" panose="05000000000000000000" pitchFamily="2" charset="2"/>
              <a:buChar char="ü"/>
            </a:pPr>
            <a:r>
              <a:rPr lang="tr-TR" dirty="0" err="1">
                <a:solidFill>
                  <a:srgbClr val="002060"/>
                </a:solidFill>
                <a:effectLst/>
                <a:ea typeface="Calibri" panose="020F0502020204030204" pitchFamily="34" charset="0"/>
                <a:cs typeface="Times New Roman" panose="02020603050405020304" pitchFamily="18" charset="0"/>
              </a:rPr>
              <a:t>For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poutcome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other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does</a:t>
            </a:r>
            <a:r>
              <a:rPr lang="tr-TR" dirty="0">
                <a:solidFill>
                  <a:srgbClr val="002060"/>
                </a:solidFill>
                <a:effectLst/>
                <a:ea typeface="Calibri" panose="020F0502020204030204" pitchFamily="34" charset="0"/>
                <a:cs typeface="Times New Roman" panose="02020603050405020304" pitchFamily="18" charset="0"/>
              </a:rPr>
              <a:t> not </a:t>
            </a:r>
            <a:r>
              <a:rPr lang="tr-TR" dirty="0" err="1">
                <a:solidFill>
                  <a:srgbClr val="002060"/>
                </a:solidFill>
                <a:effectLst/>
                <a:ea typeface="Calibri" panose="020F0502020204030204" pitchFamily="34" charset="0"/>
                <a:cs typeface="Times New Roman" panose="02020603050405020304" pitchFamily="18" charset="0"/>
              </a:rPr>
              <a:t>mean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anything</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Therefore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rows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which</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column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poutcome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contains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other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will</a:t>
            </a:r>
            <a:r>
              <a:rPr lang="tr-TR" dirty="0">
                <a:solidFill>
                  <a:srgbClr val="002060"/>
                </a:solidFill>
                <a:effectLst/>
                <a:ea typeface="Calibri" panose="020F0502020204030204" pitchFamily="34" charset="0"/>
                <a:cs typeface="Times New Roman" panose="02020603050405020304" pitchFamily="18" charset="0"/>
              </a:rPr>
              <a:t> be </a:t>
            </a:r>
            <a:r>
              <a:rPr lang="tr-TR" dirty="0" err="1">
                <a:solidFill>
                  <a:srgbClr val="002060"/>
                </a:solidFill>
                <a:effectLst/>
                <a:ea typeface="Calibri" panose="020F0502020204030204" pitchFamily="34" charset="0"/>
                <a:cs typeface="Times New Roman" panose="02020603050405020304" pitchFamily="18" charset="0"/>
              </a:rPr>
              <a:t>deleted</a:t>
            </a:r>
            <a:r>
              <a:rPr lang="tr-TR" dirty="0">
                <a:solidFill>
                  <a:srgbClr val="002060"/>
                </a:solidFill>
                <a:effectLst/>
                <a:ea typeface="Calibri" panose="020F0502020204030204" pitchFamily="34" charset="0"/>
                <a:cs typeface="Times New Roman" panose="02020603050405020304" pitchFamily="18" charset="0"/>
              </a:rPr>
              <a:t>.</a:t>
            </a:r>
          </a:p>
          <a:p>
            <a:pPr marL="742950" lvl="1" indent="-285750">
              <a:lnSpc>
                <a:spcPct val="150000"/>
              </a:lnSpc>
              <a:spcAft>
                <a:spcPts val="0"/>
              </a:spcAft>
              <a:buFont typeface="Wingdings" panose="05000000000000000000" pitchFamily="2" charset="2"/>
              <a:buChar char="ü"/>
            </a:pPr>
            <a:r>
              <a:rPr lang="tr-TR" dirty="0" err="1">
                <a:solidFill>
                  <a:srgbClr val="002060"/>
                </a:solidFill>
                <a:effectLst/>
                <a:ea typeface="Calibri" panose="020F0502020204030204" pitchFamily="34" charset="0"/>
                <a:cs typeface="Times New Roman" panose="02020603050405020304" pitchFamily="18" charset="0"/>
              </a:rPr>
              <a:t>For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contact</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there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are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unknown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believed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that</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contact</a:t>
            </a:r>
            <a:r>
              <a:rPr lang="tr-TR" dirty="0">
                <a:solidFill>
                  <a:srgbClr val="002060"/>
                </a:solidFill>
                <a:effectLst/>
                <a:ea typeface="Calibri" panose="020F0502020204030204" pitchFamily="34" charset="0"/>
                <a:cs typeface="Times New Roman" panose="02020603050405020304" pitchFamily="18" charset="0"/>
              </a:rPr>
              <a:t> is not </a:t>
            </a:r>
            <a:r>
              <a:rPr lang="tr-TR" dirty="0" err="1">
                <a:solidFill>
                  <a:srgbClr val="002060"/>
                </a:solidFill>
                <a:effectLst/>
                <a:ea typeface="Calibri" panose="020F0502020204030204" pitchFamily="34" charset="0"/>
                <a:cs typeface="Times New Roman" panose="02020603050405020304" pitchFamily="18" charset="0"/>
              </a:rPr>
              <a:t>related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variable</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to</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the</a:t>
            </a:r>
            <a:r>
              <a:rPr lang="tr-TR" dirty="0">
                <a:solidFill>
                  <a:srgbClr val="002060"/>
                </a:solidFill>
                <a:effectLst/>
                <a:ea typeface="Calibri" panose="020F0502020204030204" pitchFamily="34" charset="0"/>
                <a:cs typeface="Times New Roman" panose="02020603050405020304" pitchFamily="18" charset="0"/>
              </a:rPr>
              <a:t> problem. </a:t>
            </a:r>
            <a:r>
              <a:rPr lang="tr-TR" dirty="0" err="1">
                <a:solidFill>
                  <a:srgbClr val="002060"/>
                </a:solidFill>
                <a:effectLst/>
                <a:ea typeface="Calibri" panose="020F0502020204030204" pitchFamily="34" charset="0"/>
                <a:cs typeface="Times New Roman" panose="02020603050405020304" pitchFamily="18" charset="0"/>
              </a:rPr>
              <a:t>So</a:t>
            </a:r>
            <a:r>
              <a:rPr lang="tr-TR" dirty="0">
                <a:solidFill>
                  <a:srgbClr val="002060"/>
                </a:solidFill>
                <a:effectLst/>
                <a:ea typeface="Calibri" panose="020F0502020204030204" pitchFamily="34" charset="0"/>
                <a:cs typeface="Times New Roman" panose="02020603050405020304" pitchFamily="18" charset="0"/>
              </a:rPr>
              <a:t>, it </a:t>
            </a:r>
            <a:r>
              <a:rPr lang="tr-TR" dirty="0" err="1">
                <a:solidFill>
                  <a:srgbClr val="002060"/>
                </a:solidFill>
                <a:effectLst/>
                <a:ea typeface="Calibri" panose="020F0502020204030204" pitchFamily="34" charset="0"/>
                <a:cs typeface="Times New Roman" panose="02020603050405020304" pitchFamily="18" charset="0"/>
              </a:rPr>
              <a:t>will</a:t>
            </a:r>
            <a:r>
              <a:rPr lang="tr-TR" dirty="0">
                <a:solidFill>
                  <a:srgbClr val="002060"/>
                </a:solidFill>
                <a:effectLst/>
                <a:ea typeface="Calibri" panose="020F0502020204030204" pitchFamily="34" charset="0"/>
                <a:cs typeface="Times New Roman" panose="02020603050405020304" pitchFamily="18" charset="0"/>
              </a:rPr>
              <a:t> be </a:t>
            </a:r>
            <a:r>
              <a:rPr lang="tr-TR" dirty="0" err="1">
                <a:solidFill>
                  <a:srgbClr val="002060"/>
                </a:solidFill>
                <a:effectLst/>
                <a:ea typeface="Calibri" panose="020F0502020204030204" pitchFamily="34" charset="0"/>
                <a:cs typeface="Times New Roman" panose="02020603050405020304" pitchFamily="18" charset="0"/>
              </a:rPr>
              <a:t>deleted</a:t>
            </a:r>
            <a:r>
              <a:rPr lang="tr-TR" dirty="0">
                <a:solidFill>
                  <a:srgbClr val="002060"/>
                </a:solidFill>
                <a:effectLst/>
                <a:ea typeface="Calibri" panose="020F0502020204030204" pitchFamily="34" charset="0"/>
                <a:cs typeface="Times New Roman" panose="02020603050405020304" pitchFamily="18" charset="0"/>
              </a:rPr>
              <a:t>.</a:t>
            </a:r>
          </a:p>
          <a:p>
            <a:pPr marL="742950" lvl="1" indent="-285750">
              <a:lnSpc>
                <a:spcPct val="150000"/>
              </a:lnSpc>
              <a:spcAft>
                <a:spcPts val="800"/>
              </a:spcAft>
              <a:buFont typeface="Wingdings" panose="05000000000000000000" pitchFamily="2" charset="2"/>
              <a:buChar char="ü"/>
            </a:pPr>
            <a:r>
              <a:rPr lang="tr-TR" dirty="0" err="1">
                <a:solidFill>
                  <a:srgbClr val="002060"/>
                </a:solidFill>
                <a:effectLst/>
                <a:ea typeface="Calibri" panose="020F0502020204030204" pitchFamily="34" charset="0"/>
                <a:cs typeface="Times New Roman" panose="02020603050405020304" pitchFamily="18" charset="0"/>
              </a:rPr>
              <a:t>For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Unknown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values</a:t>
            </a:r>
            <a:r>
              <a:rPr lang="tr-TR" dirty="0">
                <a:solidFill>
                  <a:srgbClr val="002060"/>
                </a:solidFill>
                <a:effectLst/>
                <a:ea typeface="Calibri" panose="020F0502020204030204" pitchFamily="34" charset="0"/>
                <a:cs typeface="Times New Roman" panose="02020603050405020304" pitchFamily="18" charset="0"/>
              </a:rPr>
              <a:t>  in </a:t>
            </a:r>
            <a:r>
              <a:rPr lang="tr-TR" dirty="0" err="1">
                <a:solidFill>
                  <a:srgbClr val="002060"/>
                </a:solidFill>
                <a:effectLst/>
                <a:ea typeface="Calibri" panose="020F0502020204030204" pitchFamily="34" charset="0"/>
                <a:cs typeface="Times New Roman" panose="02020603050405020304" pitchFamily="18" charset="0"/>
              </a:rPr>
              <a:t>job</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and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education</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columns</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will</a:t>
            </a:r>
            <a:r>
              <a:rPr lang="tr-TR" dirty="0">
                <a:solidFill>
                  <a:srgbClr val="002060"/>
                </a:solidFill>
                <a:effectLst/>
                <a:ea typeface="Calibri" panose="020F0502020204030204" pitchFamily="34" charset="0"/>
                <a:cs typeface="Times New Roman" panose="02020603050405020304" pitchFamily="18" charset="0"/>
              </a:rPr>
              <a:t> be </a:t>
            </a:r>
            <a:r>
              <a:rPr lang="tr-TR" dirty="0" err="1">
                <a:solidFill>
                  <a:srgbClr val="002060"/>
                </a:solidFill>
                <a:effectLst/>
                <a:ea typeface="Calibri" panose="020F0502020204030204" pitchFamily="34" charset="0"/>
                <a:cs typeface="Times New Roman" panose="02020603050405020304" pitchFamily="18" charset="0"/>
              </a:rPr>
              <a:t>replaced</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with</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other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for</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reporting</a:t>
            </a:r>
            <a:r>
              <a:rPr lang="tr-TR" dirty="0">
                <a:solidFill>
                  <a:srgbClr val="002060"/>
                </a:solidFill>
                <a:effectLst/>
                <a:ea typeface="Calibri" panose="020F0502020204030204" pitchFamily="34" charset="0"/>
                <a:cs typeface="Times New Roman" panose="02020603050405020304" pitchFamily="18" charset="0"/>
              </a:rPr>
              <a:t> </a:t>
            </a:r>
            <a:r>
              <a:rPr lang="tr-TR" dirty="0" err="1">
                <a:solidFill>
                  <a:srgbClr val="002060"/>
                </a:solidFill>
                <a:effectLst/>
                <a:ea typeface="Calibri" panose="020F0502020204030204" pitchFamily="34" charset="0"/>
                <a:cs typeface="Times New Roman" panose="02020603050405020304" pitchFamily="18" charset="0"/>
              </a:rPr>
              <a:t>purposes</a:t>
            </a:r>
            <a:r>
              <a:rPr lang="tr-TR" dirty="0">
                <a:solidFill>
                  <a:srgbClr val="002060"/>
                </a:solidFill>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7183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01749" y="435935"/>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a:solidFill>
                  <a:srgbClr val="002060"/>
                </a:solidFill>
              </a:rPr>
              <a:t>Analysis</a:t>
            </a:r>
            <a:r>
              <a:rPr lang="tr-TR" dirty="0">
                <a:solidFill>
                  <a:srgbClr val="002060"/>
                </a:solidFill>
              </a:rPr>
              <a:t>  </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93813" y="1773865"/>
            <a:ext cx="5963107" cy="3467985"/>
          </a:xfrm>
          <a:prstGeom prst="rect">
            <a:avLst/>
          </a:prstGeom>
        </p:spPr>
      </p:pic>
      <p:sp>
        <p:nvSpPr>
          <p:cNvPr id="4" name="TextBox 3"/>
          <p:cNvSpPr txBox="1"/>
          <p:nvPr/>
        </p:nvSpPr>
        <p:spPr>
          <a:xfrm>
            <a:off x="382772" y="1392865"/>
            <a:ext cx="2511041"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r>
              <a:rPr lang="tr-TR" u="sng" dirty="0" err="1">
                <a:solidFill>
                  <a:srgbClr val="002060"/>
                </a:solidFill>
              </a:rPr>
              <a:t>The</a:t>
            </a:r>
            <a:r>
              <a:rPr lang="tr-TR" u="sng" dirty="0">
                <a:solidFill>
                  <a:srgbClr val="002060"/>
                </a:solidFill>
              </a:rPr>
              <a:t> </a:t>
            </a:r>
            <a:r>
              <a:rPr lang="tr-TR" u="sng" dirty="0" err="1">
                <a:solidFill>
                  <a:srgbClr val="002060"/>
                </a:solidFill>
              </a:rPr>
              <a:t>distribution</a:t>
            </a:r>
            <a:r>
              <a:rPr lang="tr-TR" u="sng" dirty="0">
                <a:solidFill>
                  <a:srgbClr val="002060"/>
                </a:solidFill>
              </a:rPr>
              <a:t> of </a:t>
            </a:r>
            <a:r>
              <a:rPr lang="tr-TR" u="sng" dirty="0" err="1">
                <a:solidFill>
                  <a:srgbClr val="002060"/>
                </a:solidFill>
              </a:rPr>
              <a:t>age</a:t>
            </a:r>
            <a:r>
              <a:rPr lang="tr-TR" dirty="0">
                <a:solidFill>
                  <a:srgbClr val="002060"/>
                </a:solidFill>
              </a:rPr>
              <a:t>: </a:t>
            </a:r>
            <a:r>
              <a:rPr lang="tr-TR" dirty="0" err="1">
                <a:solidFill>
                  <a:srgbClr val="002060"/>
                </a:solidFill>
              </a:rPr>
              <a:t>In</a:t>
            </a:r>
            <a:r>
              <a:rPr lang="tr-TR" dirty="0">
                <a:solidFill>
                  <a:srgbClr val="002060"/>
                </a:solidFill>
              </a:rPr>
              <a:t> </a:t>
            </a:r>
            <a:r>
              <a:rPr lang="tr-TR" dirty="0" err="1">
                <a:solidFill>
                  <a:srgbClr val="002060"/>
                </a:solidFill>
              </a:rPr>
              <a:t>its</a:t>
            </a:r>
            <a:r>
              <a:rPr lang="tr-TR" dirty="0">
                <a:solidFill>
                  <a:srgbClr val="002060"/>
                </a:solidFill>
              </a:rPr>
              <a:t> </a:t>
            </a:r>
            <a:r>
              <a:rPr lang="tr-TR" dirty="0" err="1">
                <a:solidFill>
                  <a:srgbClr val="002060"/>
                </a:solidFill>
              </a:rPr>
              <a:t>telemarketing</a:t>
            </a:r>
            <a:r>
              <a:rPr lang="tr-TR" dirty="0">
                <a:solidFill>
                  <a:srgbClr val="002060"/>
                </a:solidFill>
              </a:rPr>
              <a:t> </a:t>
            </a:r>
            <a:r>
              <a:rPr lang="tr-TR" dirty="0" err="1">
                <a:solidFill>
                  <a:srgbClr val="002060"/>
                </a:solidFill>
              </a:rPr>
              <a:t>campaigns</a:t>
            </a:r>
            <a:r>
              <a:rPr lang="tr-TR" dirty="0">
                <a:solidFill>
                  <a:srgbClr val="002060"/>
                </a:solidFill>
              </a:rPr>
              <a:t>, </a:t>
            </a:r>
            <a:r>
              <a:rPr lang="tr-TR" dirty="0" err="1">
                <a:solidFill>
                  <a:srgbClr val="002060"/>
                </a:solidFill>
              </a:rPr>
              <a:t>clients</a:t>
            </a:r>
            <a:r>
              <a:rPr lang="tr-TR" dirty="0">
                <a:solidFill>
                  <a:srgbClr val="002060"/>
                </a:solidFill>
              </a:rPr>
              <a:t> </a:t>
            </a:r>
            <a:r>
              <a:rPr lang="tr-TR" dirty="0" err="1">
                <a:solidFill>
                  <a:srgbClr val="002060"/>
                </a:solidFill>
              </a:rPr>
              <a:t>called</a:t>
            </a:r>
            <a:r>
              <a:rPr lang="tr-TR" dirty="0">
                <a:solidFill>
                  <a:srgbClr val="002060"/>
                </a:solidFill>
              </a:rPr>
              <a:t> </a:t>
            </a:r>
            <a:r>
              <a:rPr lang="tr-TR" dirty="0" err="1">
                <a:solidFill>
                  <a:srgbClr val="002060"/>
                </a:solidFill>
              </a:rPr>
              <a:t>by</a:t>
            </a:r>
            <a:r>
              <a:rPr lang="tr-TR" dirty="0">
                <a:solidFill>
                  <a:srgbClr val="002060"/>
                </a:solidFill>
              </a:rPr>
              <a:t> </a:t>
            </a:r>
            <a:r>
              <a:rPr lang="tr-TR" dirty="0" err="1">
                <a:solidFill>
                  <a:srgbClr val="002060"/>
                </a:solidFill>
              </a:rPr>
              <a:t>the</a:t>
            </a:r>
            <a:r>
              <a:rPr lang="tr-TR" dirty="0">
                <a:solidFill>
                  <a:srgbClr val="002060"/>
                </a:solidFill>
              </a:rPr>
              <a:t> bank </a:t>
            </a:r>
            <a:r>
              <a:rPr lang="tr-TR" dirty="0" err="1">
                <a:solidFill>
                  <a:srgbClr val="002060"/>
                </a:solidFill>
              </a:rPr>
              <a:t>have</a:t>
            </a:r>
            <a:r>
              <a:rPr lang="tr-TR" dirty="0">
                <a:solidFill>
                  <a:srgbClr val="002060"/>
                </a:solidFill>
              </a:rPr>
              <a:t> an </a:t>
            </a:r>
            <a:r>
              <a:rPr lang="tr-TR" dirty="0" err="1">
                <a:solidFill>
                  <a:srgbClr val="002060"/>
                </a:solidFill>
              </a:rPr>
              <a:t>extensive</a:t>
            </a:r>
            <a:r>
              <a:rPr lang="tr-TR" dirty="0">
                <a:solidFill>
                  <a:srgbClr val="002060"/>
                </a:solidFill>
              </a:rPr>
              <a:t> </a:t>
            </a:r>
            <a:r>
              <a:rPr lang="tr-TR" dirty="0" err="1">
                <a:solidFill>
                  <a:srgbClr val="002060"/>
                </a:solidFill>
              </a:rPr>
              <a:t>age</a:t>
            </a:r>
            <a:r>
              <a:rPr lang="tr-TR" dirty="0">
                <a:solidFill>
                  <a:srgbClr val="002060"/>
                </a:solidFill>
              </a:rPr>
              <a:t> </a:t>
            </a:r>
            <a:r>
              <a:rPr lang="tr-TR" dirty="0" err="1">
                <a:solidFill>
                  <a:srgbClr val="002060"/>
                </a:solidFill>
              </a:rPr>
              <a:t>range</a:t>
            </a:r>
            <a:r>
              <a:rPr lang="tr-TR" dirty="0">
                <a:solidFill>
                  <a:srgbClr val="002060"/>
                </a:solidFill>
              </a:rPr>
              <a:t>, </a:t>
            </a:r>
            <a:r>
              <a:rPr lang="tr-TR" dirty="0" err="1">
                <a:solidFill>
                  <a:srgbClr val="002060"/>
                </a:solidFill>
              </a:rPr>
              <a:t>from</a:t>
            </a:r>
            <a:r>
              <a:rPr lang="tr-TR" dirty="0">
                <a:solidFill>
                  <a:srgbClr val="002060"/>
                </a:solidFill>
              </a:rPr>
              <a:t> 18 </a:t>
            </a:r>
            <a:r>
              <a:rPr lang="tr-TR" dirty="0" err="1">
                <a:solidFill>
                  <a:srgbClr val="002060"/>
                </a:solidFill>
              </a:rPr>
              <a:t>to</a:t>
            </a:r>
            <a:r>
              <a:rPr lang="tr-TR" dirty="0">
                <a:solidFill>
                  <a:srgbClr val="002060"/>
                </a:solidFill>
              </a:rPr>
              <a:t> 95 </a:t>
            </a:r>
            <a:r>
              <a:rPr lang="tr-TR" dirty="0" err="1">
                <a:solidFill>
                  <a:srgbClr val="002060"/>
                </a:solidFill>
              </a:rPr>
              <a:t>years</a:t>
            </a:r>
            <a:r>
              <a:rPr lang="tr-TR" dirty="0">
                <a:solidFill>
                  <a:srgbClr val="002060"/>
                </a:solidFill>
              </a:rPr>
              <a:t> </a:t>
            </a:r>
            <a:r>
              <a:rPr lang="tr-TR" dirty="0" err="1">
                <a:solidFill>
                  <a:srgbClr val="002060"/>
                </a:solidFill>
              </a:rPr>
              <a:t>old</a:t>
            </a:r>
            <a:r>
              <a:rPr lang="tr-TR" dirty="0">
                <a:solidFill>
                  <a:srgbClr val="002060"/>
                </a:solidFill>
              </a:rPr>
              <a:t>. </a:t>
            </a:r>
            <a:r>
              <a:rPr lang="tr-TR" dirty="0" err="1">
                <a:solidFill>
                  <a:srgbClr val="002060"/>
                </a:solidFill>
              </a:rPr>
              <a:t>However</a:t>
            </a:r>
            <a:r>
              <a:rPr lang="tr-TR" dirty="0">
                <a:solidFill>
                  <a:srgbClr val="002060"/>
                </a:solidFill>
              </a:rPr>
              <a:t>, a </a:t>
            </a:r>
            <a:r>
              <a:rPr lang="tr-TR" dirty="0" err="1">
                <a:solidFill>
                  <a:srgbClr val="002060"/>
                </a:solidFill>
              </a:rPr>
              <a:t>majority</a:t>
            </a:r>
            <a:r>
              <a:rPr lang="tr-TR" dirty="0">
                <a:solidFill>
                  <a:srgbClr val="002060"/>
                </a:solidFill>
              </a:rPr>
              <a:t> of </a:t>
            </a:r>
            <a:r>
              <a:rPr lang="tr-TR" dirty="0" err="1">
                <a:solidFill>
                  <a:srgbClr val="002060"/>
                </a:solidFill>
              </a:rPr>
              <a:t>customers</a:t>
            </a:r>
            <a:r>
              <a:rPr lang="tr-TR" dirty="0">
                <a:solidFill>
                  <a:srgbClr val="002060"/>
                </a:solidFill>
              </a:rPr>
              <a:t> </a:t>
            </a:r>
            <a:r>
              <a:rPr lang="tr-TR" dirty="0" err="1">
                <a:solidFill>
                  <a:srgbClr val="002060"/>
                </a:solidFill>
              </a:rPr>
              <a:t>called</a:t>
            </a:r>
            <a:r>
              <a:rPr lang="tr-TR" dirty="0">
                <a:solidFill>
                  <a:srgbClr val="002060"/>
                </a:solidFill>
              </a:rPr>
              <a:t> is in </a:t>
            </a:r>
            <a:r>
              <a:rPr lang="tr-TR" dirty="0" err="1">
                <a:solidFill>
                  <a:srgbClr val="002060"/>
                </a:solidFill>
              </a:rPr>
              <a:t>the</a:t>
            </a:r>
            <a:r>
              <a:rPr lang="tr-TR" dirty="0">
                <a:solidFill>
                  <a:srgbClr val="002060"/>
                </a:solidFill>
              </a:rPr>
              <a:t> </a:t>
            </a:r>
            <a:r>
              <a:rPr lang="tr-TR" dirty="0" err="1">
                <a:solidFill>
                  <a:srgbClr val="002060"/>
                </a:solidFill>
              </a:rPr>
              <a:t>age</a:t>
            </a:r>
            <a:r>
              <a:rPr lang="tr-TR" dirty="0">
                <a:solidFill>
                  <a:srgbClr val="002060"/>
                </a:solidFill>
              </a:rPr>
              <a:t> of 30s </a:t>
            </a:r>
            <a:r>
              <a:rPr lang="tr-TR" dirty="0" err="1">
                <a:solidFill>
                  <a:srgbClr val="002060"/>
                </a:solidFill>
              </a:rPr>
              <a:t>and</a:t>
            </a:r>
            <a:r>
              <a:rPr lang="tr-TR" dirty="0">
                <a:solidFill>
                  <a:srgbClr val="002060"/>
                </a:solidFill>
              </a:rPr>
              <a:t> 40s (33 </a:t>
            </a:r>
            <a:r>
              <a:rPr lang="tr-TR" dirty="0" err="1">
                <a:solidFill>
                  <a:srgbClr val="002060"/>
                </a:solidFill>
              </a:rPr>
              <a:t>to</a:t>
            </a:r>
            <a:r>
              <a:rPr lang="tr-TR" dirty="0">
                <a:solidFill>
                  <a:srgbClr val="002060"/>
                </a:solidFill>
              </a:rPr>
              <a:t> 48 </a:t>
            </a:r>
            <a:r>
              <a:rPr lang="tr-TR" dirty="0" err="1">
                <a:solidFill>
                  <a:srgbClr val="002060"/>
                </a:solidFill>
              </a:rPr>
              <a:t>years</a:t>
            </a:r>
            <a:r>
              <a:rPr lang="tr-TR" dirty="0">
                <a:solidFill>
                  <a:srgbClr val="002060"/>
                </a:solidFill>
              </a:rPr>
              <a:t> </a:t>
            </a:r>
            <a:r>
              <a:rPr lang="tr-TR" dirty="0" err="1">
                <a:solidFill>
                  <a:srgbClr val="002060"/>
                </a:solidFill>
              </a:rPr>
              <a:t>old</a:t>
            </a:r>
            <a:r>
              <a:rPr lang="tr-TR" dirty="0">
                <a:solidFill>
                  <a:srgbClr val="002060"/>
                </a:solidFill>
              </a:rPr>
              <a:t> </a:t>
            </a:r>
            <a:r>
              <a:rPr lang="tr-TR" dirty="0" err="1">
                <a:solidFill>
                  <a:srgbClr val="002060"/>
                </a:solidFill>
              </a:rPr>
              <a:t>fall</a:t>
            </a:r>
            <a:r>
              <a:rPr lang="tr-TR" dirty="0">
                <a:solidFill>
                  <a:srgbClr val="002060"/>
                </a:solidFill>
              </a:rPr>
              <a:t> </a:t>
            </a:r>
            <a:r>
              <a:rPr lang="tr-TR" dirty="0" err="1">
                <a:solidFill>
                  <a:srgbClr val="002060"/>
                </a:solidFill>
              </a:rPr>
              <a:t>within</a:t>
            </a:r>
            <a:r>
              <a:rPr lang="tr-TR" dirty="0">
                <a:solidFill>
                  <a:srgbClr val="002060"/>
                </a:solidFill>
              </a:rPr>
              <a:t> </a:t>
            </a:r>
            <a:r>
              <a:rPr lang="tr-TR" dirty="0" err="1">
                <a:solidFill>
                  <a:srgbClr val="002060"/>
                </a:solidFill>
              </a:rPr>
              <a:t>the</a:t>
            </a:r>
            <a:r>
              <a:rPr lang="tr-TR" dirty="0">
                <a:solidFill>
                  <a:srgbClr val="002060"/>
                </a:solidFill>
              </a:rPr>
              <a:t> 25th </a:t>
            </a:r>
            <a:r>
              <a:rPr lang="tr-TR" dirty="0" err="1">
                <a:solidFill>
                  <a:srgbClr val="002060"/>
                </a:solidFill>
              </a:rPr>
              <a:t>to</a:t>
            </a:r>
            <a:r>
              <a:rPr lang="tr-TR" dirty="0">
                <a:solidFill>
                  <a:srgbClr val="002060"/>
                </a:solidFill>
              </a:rPr>
              <a:t> 75th </a:t>
            </a:r>
            <a:r>
              <a:rPr lang="tr-TR" dirty="0" err="1">
                <a:solidFill>
                  <a:srgbClr val="002060"/>
                </a:solidFill>
              </a:rPr>
              <a:t>percentiles</a:t>
            </a:r>
            <a:r>
              <a:rPr lang="tr-TR" dirty="0">
                <a:solidFill>
                  <a:srgbClr val="002060"/>
                </a:solidFill>
              </a:rPr>
              <a:t>). </a:t>
            </a:r>
            <a:r>
              <a:rPr lang="tr-TR" dirty="0" err="1">
                <a:solidFill>
                  <a:srgbClr val="002060"/>
                </a:solidFill>
              </a:rPr>
              <a:t>The</a:t>
            </a:r>
            <a:r>
              <a:rPr lang="tr-TR" dirty="0">
                <a:solidFill>
                  <a:srgbClr val="002060"/>
                </a:solidFill>
              </a:rPr>
              <a:t> </a:t>
            </a:r>
            <a:r>
              <a:rPr lang="tr-TR" dirty="0" err="1">
                <a:solidFill>
                  <a:srgbClr val="002060"/>
                </a:solidFill>
              </a:rPr>
              <a:t>distribution</a:t>
            </a:r>
            <a:r>
              <a:rPr lang="tr-TR" dirty="0">
                <a:solidFill>
                  <a:srgbClr val="002060"/>
                </a:solidFill>
              </a:rPr>
              <a:t> of </a:t>
            </a:r>
            <a:r>
              <a:rPr lang="tr-TR" dirty="0" err="1">
                <a:solidFill>
                  <a:srgbClr val="002060"/>
                </a:solidFill>
              </a:rPr>
              <a:t>customer</a:t>
            </a:r>
            <a:r>
              <a:rPr lang="tr-TR" dirty="0">
                <a:solidFill>
                  <a:srgbClr val="002060"/>
                </a:solidFill>
              </a:rPr>
              <a:t> </a:t>
            </a:r>
            <a:r>
              <a:rPr lang="tr-TR" dirty="0" err="1">
                <a:solidFill>
                  <a:srgbClr val="002060"/>
                </a:solidFill>
              </a:rPr>
              <a:t>age</a:t>
            </a:r>
            <a:r>
              <a:rPr lang="tr-TR" dirty="0">
                <a:solidFill>
                  <a:srgbClr val="002060"/>
                </a:solidFill>
              </a:rPr>
              <a:t> is </a:t>
            </a:r>
            <a:r>
              <a:rPr lang="tr-TR" dirty="0" err="1">
                <a:solidFill>
                  <a:srgbClr val="002060"/>
                </a:solidFill>
              </a:rPr>
              <a:t>fairly</a:t>
            </a:r>
            <a:r>
              <a:rPr lang="tr-TR" dirty="0">
                <a:solidFill>
                  <a:srgbClr val="002060"/>
                </a:solidFill>
              </a:rPr>
              <a:t> normal </a:t>
            </a:r>
            <a:r>
              <a:rPr lang="tr-TR" dirty="0" err="1">
                <a:solidFill>
                  <a:srgbClr val="002060"/>
                </a:solidFill>
              </a:rPr>
              <a:t>with</a:t>
            </a:r>
            <a:r>
              <a:rPr lang="tr-TR" dirty="0">
                <a:solidFill>
                  <a:srgbClr val="002060"/>
                </a:solidFill>
              </a:rPr>
              <a:t> a </a:t>
            </a:r>
            <a:r>
              <a:rPr lang="tr-TR" dirty="0" err="1">
                <a:solidFill>
                  <a:srgbClr val="002060"/>
                </a:solidFill>
              </a:rPr>
              <a:t>small</a:t>
            </a:r>
            <a:r>
              <a:rPr lang="tr-TR" dirty="0">
                <a:solidFill>
                  <a:srgbClr val="002060"/>
                </a:solidFill>
              </a:rPr>
              <a:t> </a:t>
            </a:r>
            <a:r>
              <a:rPr lang="tr-TR" dirty="0" err="1">
                <a:solidFill>
                  <a:srgbClr val="002060"/>
                </a:solidFill>
              </a:rPr>
              <a:t>standard</a:t>
            </a:r>
            <a:r>
              <a:rPr lang="tr-TR" dirty="0">
                <a:solidFill>
                  <a:srgbClr val="002060"/>
                </a:solidFill>
              </a:rPr>
              <a:t> </a:t>
            </a:r>
            <a:r>
              <a:rPr lang="tr-TR" dirty="0" err="1">
                <a:solidFill>
                  <a:srgbClr val="002060"/>
                </a:solidFill>
              </a:rPr>
              <a:t>deviation</a:t>
            </a:r>
            <a:r>
              <a:rPr lang="tr-TR" dirty="0">
                <a:solidFill>
                  <a:srgbClr val="002060"/>
                </a:solidFill>
              </a:rPr>
              <a:t>.</a:t>
            </a:r>
          </a:p>
        </p:txBody>
      </p:sp>
      <p:sp>
        <p:nvSpPr>
          <p:cNvPr id="5" name="TextBox 4"/>
          <p:cNvSpPr txBox="1"/>
          <p:nvPr/>
        </p:nvSpPr>
        <p:spPr>
          <a:xfrm>
            <a:off x="9243237" y="1392865"/>
            <a:ext cx="2511041"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r>
              <a:rPr lang="tr-TR" u="sng" dirty="0" err="1">
                <a:solidFill>
                  <a:srgbClr val="002060"/>
                </a:solidFill>
              </a:rPr>
              <a:t>The</a:t>
            </a:r>
            <a:r>
              <a:rPr lang="tr-TR" u="sng" dirty="0">
                <a:solidFill>
                  <a:srgbClr val="002060"/>
                </a:solidFill>
              </a:rPr>
              <a:t> </a:t>
            </a:r>
            <a:r>
              <a:rPr lang="tr-TR" u="sng" dirty="0" err="1">
                <a:solidFill>
                  <a:srgbClr val="002060"/>
                </a:solidFill>
              </a:rPr>
              <a:t>distribution</a:t>
            </a:r>
            <a:r>
              <a:rPr lang="tr-TR" u="sng" dirty="0">
                <a:solidFill>
                  <a:srgbClr val="002060"/>
                </a:solidFill>
              </a:rPr>
              <a:t> of </a:t>
            </a:r>
            <a:r>
              <a:rPr lang="tr-TR" u="sng" dirty="0" err="1">
                <a:solidFill>
                  <a:srgbClr val="002060"/>
                </a:solidFill>
              </a:rPr>
              <a:t>balance</a:t>
            </a:r>
            <a:r>
              <a:rPr lang="tr-TR" dirty="0">
                <a:solidFill>
                  <a:srgbClr val="002060"/>
                </a:solidFill>
              </a:rPr>
              <a:t>: </a:t>
            </a:r>
            <a:r>
              <a:rPr lang="tr-TR" dirty="0" err="1">
                <a:solidFill>
                  <a:srgbClr val="002060"/>
                </a:solidFill>
              </a:rPr>
              <a:t>After</a:t>
            </a:r>
            <a:r>
              <a:rPr lang="tr-TR" dirty="0">
                <a:solidFill>
                  <a:srgbClr val="002060"/>
                </a:solidFill>
              </a:rPr>
              <a:t> </a:t>
            </a:r>
            <a:r>
              <a:rPr lang="tr-TR" dirty="0" err="1">
                <a:solidFill>
                  <a:srgbClr val="002060"/>
                </a:solidFill>
              </a:rPr>
              <a:t>dropping</a:t>
            </a:r>
            <a:r>
              <a:rPr lang="tr-TR" dirty="0">
                <a:solidFill>
                  <a:srgbClr val="002060"/>
                </a:solidFill>
              </a:rPr>
              <a:t> </a:t>
            </a:r>
            <a:r>
              <a:rPr lang="tr-TR" dirty="0" err="1">
                <a:solidFill>
                  <a:srgbClr val="002060"/>
                </a:solidFill>
              </a:rPr>
              <a:t>outliers</a:t>
            </a:r>
            <a:r>
              <a:rPr lang="tr-TR" dirty="0">
                <a:solidFill>
                  <a:srgbClr val="002060"/>
                </a:solidFill>
              </a:rPr>
              <a:t> in </a:t>
            </a:r>
            <a:r>
              <a:rPr lang="tr-TR" dirty="0" err="1">
                <a:solidFill>
                  <a:srgbClr val="002060"/>
                </a:solidFill>
              </a:rPr>
              <a:t>balance</a:t>
            </a:r>
            <a:r>
              <a:rPr lang="tr-TR" dirty="0">
                <a:solidFill>
                  <a:srgbClr val="002060"/>
                </a:solidFill>
              </a:rPr>
              <a:t>, </a:t>
            </a:r>
            <a:r>
              <a:rPr lang="tr-TR" dirty="0" err="1">
                <a:solidFill>
                  <a:srgbClr val="002060"/>
                </a:solidFill>
              </a:rPr>
              <a:t>the</a:t>
            </a:r>
            <a:r>
              <a:rPr lang="tr-TR" dirty="0">
                <a:solidFill>
                  <a:srgbClr val="002060"/>
                </a:solidFill>
              </a:rPr>
              <a:t> </a:t>
            </a:r>
            <a:r>
              <a:rPr lang="tr-TR" dirty="0" err="1">
                <a:solidFill>
                  <a:srgbClr val="002060"/>
                </a:solidFill>
              </a:rPr>
              <a:t>range</a:t>
            </a:r>
            <a:r>
              <a:rPr lang="tr-TR" dirty="0">
                <a:solidFill>
                  <a:srgbClr val="002060"/>
                </a:solidFill>
              </a:rPr>
              <a:t> of </a:t>
            </a:r>
            <a:r>
              <a:rPr lang="tr-TR" dirty="0" err="1">
                <a:solidFill>
                  <a:srgbClr val="002060"/>
                </a:solidFill>
              </a:rPr>
              <a:t>balance</a:t>
            </a:r>
            <a:r>
              <a:rPr lang="tr-TR" dirty="0">
                <a:solidFill>
                  <a:srgbClr val="002060"/>
                </a:solidFill>
              </a:rPr>
              <a:t> is </a:t>
            </a:r>
            <a:r>
              <a:rPr lang="tr-TR" dirty="0" err="1">
                <a:solidFill>
                  <a:srgbClr val="002060"/>
                </a:solidFill>
              </a:rPr>
              <a:t>still</a:t>
            </a:r>
            <a:r>
              <a:rPr lang="tr-TR" dirty="0">
                <a:solidFill>
                  <a:srgbClr val="002060"/>
                </a:solidFill>
              </a:rPr>
              <a:t> </a:t>
            </a:r>
            <a:r>
              <a:rPr lang="tr-TR" dirty="0" err="1">
                <a:solidFill>
                  <a:srgbClr val="002060"/>
                </a:solidFill>
              </a:rPr>
              <a:t>massive</a:t>
            </a:r>
            <a:r>
              <a:rPr lang="tr-TR" dirty="0">
                <a:solidFill>
                  <a:srgbClr val="002060"/>
                </a:solidFill>
              </a:rPr>
              <a:t>, </a:t>
            </a:r>
            <a:r>
              <a:rPr lang="tr-TR" dirty="0" err="1">
                <a:solidFill>
                  <a:srgbClr val="002060"/>
                </a:solidFill>
              </a:rPr>
              <a:t>from</a:t>
            </a:r>
            <a:r>
              <a:rPr lang="tr-TR" dirty="0">
                <a:solidFill>
                  <a:srgbClr val="002060"/>
                </a:solidFill>
              </a:rPr>
              <a:t> a minimum of -6847 </a:t>
            </a:r>
            <a:r>
              <a:rPr lang="tr-TR" dirty="0" err="1">
                <a:solidFill>
                  <a:srgbClr val="002060"/>
                </a:solidFill>
              </a:rPr>
              <a:t>to</a:t>
            </a:r>
            <a:r>
              <a:rPr lang="tr-TR" dirty="0">
                <a:solidFill>
                  <a:srgbClr val="002060"/>
                </a:solidFill>
              </a:rPr>
              <a:t> a </a:t>
            </a:r>
            <a:r>
              <a:rPr lang="tr-TR" dirty="0" err="1">
                <a:solidFill>
                  <a:srgbClr val="002060"/>
                </a:solidFill>
              </a:rPr>
              <a:t>maximum</a:t>
            </a:r>
            <a:r>
              <a:rPr lang="tr-TR" dirty="0">
                <a:solidFill>
                  <a:srgbClr val="002060"/>
                </a:solidFill>
              </a:rPr>
              <a:t> of 10443 </a:t>
            </a:r>
            <a:r>
              <a:rPr lang="tr-TR" dirty="0" err="1">
                <a:solidFill>
                  <a:srgbClr val="002060"/>
                </a:solidFill>
              </a:rPr>
              <a:t>euros</a:t>
            </a:r>
            <a:r>
              <a:rPr lang="tr-TR" dirty="0">
                <a:solidFill>
                  <a:srgbClr val="002060"/>
                </a:solidFill>
              </a:rPr>
              <a:t>, </a:t>
            </a:r>
            <a:r>
              <a:rPr lang="tr-TR" dirty="0" err="1">
                <a:solidFill>
                  <a:srgbClr val="002060"/>
                </a:solidFill>
              </a:rPr>
              <a:t>giving</a:t>
            </a:r>
            <a:r>
              <a:rPr lang="tr-TR" dirty="0">
                <a:solidFill>
                  <a:srgbClr val="002060"/>
                </a:solidFill>
              </a:rPr>
              <a:t> a </a:t>
            </a:r>
            <a:r>
              <a:rPr lang="tr-TR" dirty="0" err="1">
                <a:solidFill>
                  <a:srgbClr val="002060"/>
                </a:solidFill>
              </a:rPr>
              <a:t>range</a:t>
            </a:r>
            <a:r>
              <a:rPr lang="tr-TR" dirty="0">
                <a:solidFill>
                  <a:srgbClr val="002060"/>
                </a:solidFill>
              </a:rPr>
              <a:t> of 17290 </a:t>
            </a:r>
            <a:r>
              <a:rPr lang="tr-TR" dirty="0" err="1">
                <a:solidFill>
                  <a:srgbClr val="002060"/>
                </a:solidFill>
              </a:rPr>
              <a:t>euros</a:t>
            </a:r>
            <a:r>
              <a:rPr lang="tr-TR" dirty="0">
                <a:solidFill>
                  <a:srgbClr val="002060"/>
                </a:solidFill>
              </a:rPr>
              <a:t>. </a:t>
            </a:r>
            <a:r>
              <a:rPr lang="tr-TR" dirty="0" err="1">
                <a:solidFill>
                  <a:srgbClr val="002060"/>
                </a:solidFill>
              </a:rPr>
              <a:t>The</a:t>
            </a:r>
            <a:r>
              <a:rPr lang="tr-TR" dirty="0">
                <a:solidFill>
                  <a:srgbClr val="002060"/>
                </a:solidFill>
              </a:rPr>
              <a:t> </a:t>
            </a:r>
            <a:r>
              <a:rPr lang="tr-TR" dirty="0" err="1">
                <a:solidFill>
                  <a:srgbClr val="002060"/>
                </a:solidFill>
              </a:rPr>
              <a:t>distribution</a:t>
            </a:r>
            <a:r>
              <a:rPr lang="tr-TR" dirty="0">
                <a:solidFill>
                  <a:srgbClr val="002060"/>
                </a:solidFill>
              </a:rPr>
              <a:t> of </a:t>
            </a:r>
            <a:r>
              <a:rPr lang="tr-TR" dirty="0" err="1">
                <a:solidFill>
                  <a:srgbClr val="002060"/>
                </a:solidFill>
              </a:rPr>
              <a:t>balance</a:t>
            </a:r>
            <a:r>
              <a:rPr lang="tr-TR" dirty="0">
                <a:solidFill>
                  <a:srgbClr val="002060"/>
                </a:solidFill>
              </a:rPr>
              <a:t> has a </a:t>
            </a:r>
            <a:r>
              <a:rPr lang="tr-TR" dirty="0" err="1">
                <a:solidFill>
                  <a:srgbClr val="002060"/>
                </a:solidFill>
              </a:rPr>
              <a:t>huge</a:t>
            </a:r>
            <a:r>
              <a:rPr lang="tr-TR" dirty="0">
                <a:solidFill>
                  <a:srgbClr val="002060"/>
                </a:solidFill>
              </a:rPr>
              <a:t> </a:t>
            </a:r>
            <a:r>
              <a:rPr lang="tr-TR" dirty="0" err="1">
                <a:solidFill>
                  <a:srgbClr val="002060"/>
                </a:solidFill>
              </a:rPr>
              <a:t>standard</a:t>
            </a:r>
            <a:r>
              <a:rPr lang="tr-TR" dirty="0">
                <a:solidFill>
                  <a:srgbClr val="002060"/>
                </a:solidFill>
              </a:rPr>
              <a:t> </a:t>
            </a:r>
            <a:r>
              <a:rPr lang="tr-TR" dirty="0" err="1">
                <a:solidFill>
                  <a:srgbClr val="002060"/>
                </a:solidFill>
              </a:rPr>
              <a:t>deviation</a:t>
            </a:r>
            <a:r>
              <a:rPr lang="tr-TR" dirty="0">
                <a:solidFill>
                  <a:srgbClr val="002060"/>
                </a:solidFill>
              </a:rPr>
              <a:t> </a:t>
            </a:r>
            <a:r>
              <a:rPr lang="tr-TR" dirty="0" err="1">
                <a:solidFill>
                  <a:srgbClr val="002060"/>
                </a:solidFill>
              </a:rPr>
              <a:t>relative</a:t>
            </a:r>
            <a:r>
              <a:rPr lang="tr-TR" dirty="0">
                <a:solidFill>
                  <a:srgbClr val="002060"/>
                </a:solidFill>
              </a:rPr>
              <a:t> </a:t>
            </a:r>
            <a:r>
              <a:rPr lang="tr-TR" dirty="0" err="1">
                <a:solidFill>
                  <a:srgbClr val="002060"/>
                </a:solidFill>
              </a:rPr>
              <a:t>to</a:t>
            </a:r>
            <a:r>
              <a:rPr lang="tr-TR" dirty="0">
                <a:solidFill>
                  <a:srgbClr val="002060"/>
                </a:solidFill>
              </a:rPr>
              <a:t> </a:t>
            </a:r>
            <a:r>
              <a:rPr lang="tr-TR" dirty="0" err="1">
                <a:solidFill>
                  <a:srgbClr val="002060"/>
                </a:solidFill>
              </a:rPr>
              <a:t>the</a:t>
            </a:r>
            <a:r>
              <a:rPr lang="tr-TR" dirty="0">
                <a:solidFill>
                  <a:srgbClr val="002060"/>
                </a:solidFill>
              </a:rPr>
              <a:t> </a:t>
            </a:r>
            <a:r>
              <a:rPr lang="tr-TR" dirty="0" err="1">
                <a:solidFill>
                  <a:srgbClr val="002060"/>
                </a:solidFill>
              </a:rPr>
              <a:t>mean</a:t>
            </a:r>
            <a:r>
              <a:rPr lang="tr-TR" dirty="0">
                <a:solidFill>
                  <a:srgbClr val="002060"/>
                </a:solidFill>
              </a:rPr>
              <a:t>, </a:t>
            </a:r>
            <a:r>
              <a:rPr lang="tr-TR" dirty="0" err="1">
                <a:solidFill>
                  <a:srgbClr val="002060"/>
                </a:solidFill>
              </a:rPr>
              <a:t>suggesting</a:t>
            </a:r>
            <a:r>
              <a:rPr lang="tr-TR" dirty="0">
                <a:solidFill>
                  <a:srgbClr val="002060"/>
                </a:solidFill>
              </a:rPr>
              <a:t> </a:t>
            </a:r>
            <a:r>
              <a:rPr lang="tr-TR" dirty="0" err="1">
                <a:solidFill>
                  <a:srgbClr val="002060"/>
                </a:solidFill>
              </a:rPr>
              <a:t>large</a:t>
            </a:r>
            <a:r>
              <a:rPr lang="tr-TR" dirty="0">
                <a:solidFill>
                  <a:srgbClr val="002060"/>
                </a:solidFill>
              </a:rPr>
              <a:t> </a:t>
            </a:r>
            <a:r>
              <a:rPr lang="tr-TR" dirty="0" err="1">
                <a:solidFill>
                  <a:srgbClr val="002060"/>
                </a:solidFill>
              </a:rPr>
              <a:t>variabilities</a:t>
            </a:r>
            <a:r>
              <a:rPr lang="tr-TR" dirty="0">
                <a:solidFill>
                  <a:srgbClr val="002060"/>
                </a:solidFill>
              </a:rPr>
              <a:t> in </a:t>
            </a:r>
            <a:r>
              <a:rPr lang="tr-TR" dirty="0" err="1">
                <a:solidFill>
                  <a:srgbClr val="002060"/>
                </a:solidFill>
              </a:rPr>
              <a:t>customers</a:t>
            </a:r>
            <a:r>
              <a:rPr lang="tr-TR" dirty="0">
                <a:solidFill>
                  <a:srgbClr val="002060"/>
                </a:solidFill>
              </a:rPr>
              <a:t>' </a:t>
            </a:r>
            <a:r>
              <a:rPr lang="tr-TR" dirty="0" err="1">
                <a:solidFill>
                  <a:srgbClr val="002060"/>
                </a:solidFill>
              </a:rPr>
              <a:t>balance</a:t>
            </a:r>
            <a:r>
              <a:rPr lang="tr-TR" dirty="0">
                <a:solidFill>
                  <a:srgbClr val="002060"/>
                </a:solidFill>
              </a:rPr>
              <a:t> </a:t>
            </a:r>
            <a:r>
              <a:rPr lang="tr-TR" dirty="0" err="1">
                <a:solidFill>
                  <a:srgbClr val="002060"/>
                </a:solidFill>
              </a:rPr>
              <a:t>levels</a:t>
            </a:r>
            <a:r>
              <a:rPr lang="tr-TR" dirty="0">
                <a:solidFill>
                  <a:srgbClr val="002060"/>
                </a:solidFill>
              </a:rPr>
              <a:t>.</a:t>
            </a:r>
          </a:p>
        </p:txBody>
      </p:sp>
    </p:spTree>
    <p:extLst>
      <p:ext uri="{BB962C8B-B14F-4D97-AF65-F5344CB8AC3E}">
        <p14:creationId xmlns:p14="http://schemas.microsoft.com/office/powerpoint/2010/main" val="50510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6798" y="970900"/>
            <a:ext cx="6815304" cy="3346622"/>
          </a:xfrm>
          <a:prstGeom prst="rect">
            <a:avLst/>
          </a:prstGeom>
        </p:spPr>
      </p:pic>
      <p:sp>
        <p:nvSpPr>
          <p:cNvPr id="3" name="TextBox 2"/>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a:solidFill>
                  <a:srgbClr val="002060"/>
                </a:solidFill>
              </a:rPr>
              <a:t>Analysis</a:t>
            </a:r>
            <a:r>
              <a:rPr lang="tr-TR" dirty="0">
                <a:solidFill>
                  <a:srgbClr val="002060"/>
                </a:solidFill>
              </a:rPr>
              <a:t>  </a:t>
            </a:r>
          </a:p>
        </p:txBody>
      </p:sp>
      <p:sp>
        <p:nvSpPr>
          <p:cNvPr id="5" name="Rectangle 4"/>
          <p:cNvSpPr/>
          <p:nvPr/>
        </p:nvSpPr>
        <p:spPr>
          <a:xfrm>
            <a:off x="967563" y="4642644"/>
            <a:ext cx="10217889"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r>
              <a:rPr lang="en-US" dirty="0">
                <a:solidFill>
                  <a:srgbClr val="002060"/>
                </a:solidFill>
              </a:rPr>
              <a:t>Based on this scatter plot, there is no clear relationship between client’s age and balance level.</a:t>
            </a:r>
          </a:p>
          <a:p>
            <a:r>
              <a:rPr lang="en-US" dirty="0">
                <a:solidFill>
                  <a:srgbClr val="002060"/>
                </a:solidFill>
              </a:rPr>
              <a:t>Nevertheless, over the age of 60, clients tend to have a significantly lower balance, mostly under 5,000 euros. This is due to the fact that most people retire after 60 and no longer have a reliable income source.</a:t>
            </a:r>
            <a:endParaRPr lang="en-US" b="0" i="0" dirty="0">
              <a:solidFill>
                <a:srgbClr val="002060"/>
              </a:solidFill>
              <a:effectLst/>
            </a:endParaRPr>
          </a:p>
        </p:txBody>
      </p:sp>
    </p:spTree>
    <p:extLst>
      <p:ext uri="{BB962C8B-B14F-4D97-AF65-F5344CB8AC3E}">
        <p14:creationId xmlns:p14="http://schemas.microsoft.com/office/powerpoint/2010/main" val="4145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a:solidFill>
                  <a:srgbClr val="002060"/>
                </a:solidFill>
              </a:rPr>
              <a:t>Analysis</a:t>
            </a:r>
            <a:r>
              <a:rPr lang="tr-TR" dirty="0">
                <a:solidFill>
                  <a:srgbClr val="002060"/>
                </a:solidFill>
              </a:rPr>
              <a:t>  </a:t>
            </a:r>
          </a:p>
        </p:txBody>
      </p:sp>
      <p:pic>
        <p:nvPicPr>
          <p:cNvPr id="3" name="Picture 2"/>
          <p:cNvPicPr>
            <a:picLocks noChangeAspect="1"/>
          </p:cNvPicPr>
          <p:nvPr/>
        </p:nvPicPr>
        <p:blipFill>
          <a:blip r:embed="rId3"/>
          <a:stretch>
            <a:fillRect/>
          </a:stretch>
        </p:blipFill>
        <p:spPr>
          <a:xfrm>
            <a:off x="3050665" y="1037517"/>
            <a:ext cx="6242191" cy="4527783"/>
          </a:xfrm>
          <a:prstGeom prst="rect">
            <a:avLst/>
          </a:prstGeom>
        </p:spPr>
      </p:pic>
      <p:sp>
        <p:nvSpPr>
          <p:cNvPr id="4" name="TextBox 3"/>
          <p:cNvSpPr txBox="1"/>
          <p:nvPr/>
        </p:nvSpPr>
        <p:spPr>
          <a:xfrm>
            <a:off x="382772" y="1305133"/>
            <a:ext cx="2511041"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r>
              <a:rPr lang="en-US" b="1" dirty="0">
                <a:solidFill>
                  <a:srgbClr val="002060"/>
                </a:solidFill>
              </a:rPr>
              <a:t>The distribution of duration</a:t>
            </a:r>
            <a:r>
              <a:rPr lang="en-US" dirty="0">
                <a:solidFill>
                  <a:srgbClr val="002060"/>
                </a:solidFill>
              </a:rPr>
              <a:t>: As observed from the box plot, the duration of contact has a median of 3 minutes, with an interquartile range of 1.73 minutes to 5.3 minutes. The left-skewed boxplot indicates that most calls are relatively short. Also, there is a large number of outliers ranging from 10 minutes to 40 minutes, which are worth further study.</a:t>
            </a:r>
            <a:endParaRPr lang="tr-TR" dirty="0">
              <a:solidFill>
                <a:srgbClr val="002060"/>
              </a:solidFill>
            </a:endParaRPr>
          </a:p>
        </p:txBody>
      </p:sp>
      <p:sp>
        <p:nvSpPr>
          <p:cNvPr id="5" name="TextBox 4"/>
          <p:cNvSpPr txBox="1"/>
          <p:nvPr/>
        </p:nvSpPr>
        <p:spPr>
          <a:xfrm>
            <a:off x="8573386" y="1305134"/>
            <a:ext cx="2814084" cy="48013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r>
              <a:rPr lang="en-US" b="1" dirty="0">
                <a:solidFill>
                  <a:srgbClr val="002060"/>
                </a:solidFill>
              </a:rPr>
              <a:t>The distribution of </a:t>
            </a:r>
            <a:r>
              <a:rPr lang="en-US" b="1" dirty="0" err="1">
                <a:solidFill>
                  <a:srgbClr val="002060"/>
                </a:solidFill>
              </a:rPr>
              <a:t>campagin</a:t>
            </a:r>
            <a:r>
              <a:rPr lang="en-US" dirty="0">
                <a:solidFill>
                  <a:srgbClr val="002060"/>
                </a:solidFill>
              </a:rPr>
              <a:t>: About half of the clients have been contacted by the bank for the second time, while 25% was first introduced to the term deposit. Most clients have been reached by the bank for one to three times, which is reasonable. However, some clients have been contacted by as high as 58 times, which is not normal. These clients may have some special needs that require frequent contact.</a:t>
            </a:r>
            <a:endParaRPr lang="tr-TR" dirty="0">
              <a:solidFill>
                <a:srgbClr val="002060"/>
              </a:solidFill>
            </a:endParaRPr>
          </a:p>
        </p:txBody>
      </p:sp>
    </p:spTree>
    <p:extLst>
      <p:ext uri="{BB962C8B-B14F-4D97-AF65-F5344CB8AC3E}">
        <p14:creationId xmlns:p14="http://schemas.microsoft.com/office/powerpoint/2010/main" val="219033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382772"/>
            <a:ext cx="5847907" cy="461665"/>
          </a:xfrm>
          <a:prstGeom prst="rect">
            <a:avLst/>
          </a:prstGeom>
          <a:noFill/>
        </p:spPr>
        <p:txBody>
          <a:bodyPr wrap="square" rtlCol="0">
            <a:spAutoFit/>
          </a:bodyPr>
          <a:lstStyle/>
          <a:p>
            <a:r>
              <a:rPr lang="tr-TR" sz="2400" b="1" dirty="0">
                <a:solidFill>
                  <a:srgbClr val="002060"/>
                </a:solidFill>
              </a:rPr>
              <a:t>Data</a:t>
            </a:r>
            <a:r>
              <a:rPr lang="tr-TR" dirty="0">
                <a:solidFill>
                  <a:srgbClr val="002060"/>
                </a:solidFill>
              </a:rPr>
              <a:t> </a:t>
            </a:r>
            <a:r>
              <a:rPr lang="tr-TR" sz="2400" b="1" dirty="0">
                <a:solidFill>
                  <a:srgbClr val="002060"/>
                </a:solidFill>
              </a:rPr>
              <a:t>Analysis</a:t>
            </a:r>
            <a:r>
              <a:rPr lang="tr-TR" dirty="0">
                <a:solidFill>
                  <a:srgbClr val="002060"/>
                </a:solidFill>
              </a:rPr>
              <a:t>  </a:t>
            </a:r>
          </a:p>
        </p:txBody>
      </p:sp>
      <p:pic>
        <p:nvPicPr>
          <p:cNvPr id="6" name="Picture 5"/>
          <p:cNvPicPr>
            <a:picLocks noChangeAspect="1"/>
          </p:cNvPicPr>
          <p:nvPr/>
        </p:nvPicPr>
        <p:blipFill>
          <a:blip r:embed="rId3"/>
          <a:stretch>
            <a:fillRect/>
          </a:stretch>
        </p:blipFill>
        <p:spPr>
          <a:xfrm>
            <a:off x="669851" y="1408404"/>
            <a:ext cx="6098748" cy="4311912"/>
          </a:xfrm>
          <a:prstGeom prst="rect">
            <a:avLst/>
          </a:prstGeom>
        </p:spPr>
      </p:pic>
      <p:sp>
        <p:nvSpPr>
          <p:cNvPr id="7" name="TextBox 6"/>
          <p:cNvSpPr txBox="1"/>
          <p:nvPr/>
        </p:nvSpPr>
        <p:spPr>
          <a:xfrm>
            <a:off x="6768599" y="1579201"/>
            <a:ext cx="4880344"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marL="285750" indent="-285750">
              <a:buFont typeface="Arial" panose="020B0604020202020204" pitchFamily="34" charset="0"/>
              <a:buChar char="•"/>
            </a:pPr>
            <a:r>
              <a:rPr lang="tr-TR" dirty="0">
                <a:solidFill>
                  <a:srgbClr val="002060"/>
                </a:solidFill>
              </a:rPr>
              <a:t>C</a:t>
            </a:r>
            <a:r>
              <a:rPr lang="en-US" dirty="0" err="1">
                <a:solidFill>
                  <a:srgbClr val="002060"/>
                </a:solidFill>
              </a:rPr>
              <a:t>lients</a:t>
            </a:r>
            <a:r>
              <a:rPr lang="en-US" dirty="0">
                <a:solidFill>
                  <a:srgbClr val="002060"/>
                </a:solidFill>
              </a:rPr>
              <a:t> subscribed to term deposits are denoted as "yes" while those did not are denoted as "no".</a:t>
            </a:r>
          </a:p>
          <a:p>
            <a:pPr marL="285750" indent="-285750">
              <a:buFont typeface="Arial" panose="020B0604020202020204" pitchFamily="34" charset="0"/>
              <a:buChar char="•"/>
            </a:pPr>
            <a:r>
              <a:rPr lang="en-US" dirty="0">
                <a:solidFill>
                  <a:srgbClr val="002060"/>
                </a:solidFill>
              </a:rPr>
              <a:t>“yes” clients and “no” clients are forming two relatively separate clusters. Compared to “no” clients”, “yes” clients were contacted by fewer times and had longer call duration. </a:t>
            </a:r>
            <a:endParaRPr lang="tr-TR" dirty="0">
              <a:solidFill>
                <a:srgbClr val="002060"/>
              </a:solidFill>
            </a:endParaRPr>
          </a:p>
          <a:p>
            <a:pPr marL="285750" indent="-285750">
              <a:buFont typeface="Arial" panose="020B0604020202020204" pitchFamily="34" charset="0"/>
              <a:buChar char="•"/>
            </a:pPr>
            <a:r>
              <a:rPr lang="tr-TR" dirty="0" err="1">
                <a:solidFill>
                  <a:srgbClr val="002060"/>
                </a:solidFill>
              </a:rPr>
              <a:t>After</a:t>
            </a:r>
            <a:r>
              <a:rPr lang="tr-TR" dirty="0">
                <a:solidFill>
                  <a:srgbClr val="002060"/>
                </a:solidFill>
              </a:rPr>
              <a:t> </a:t>
            </a:r>
            <a:r>
              <a:rPr lang="en-US" dirty="0">
                <a:solidFill>
                  <a:srgbClr val="002060"/>
                </a:solidFill>
              </a:rPr>
              <a:t>five campaign calls, clients are more likely to reject the term deposit unless the duration is high. Most “yes” clients were approached by less than 10 times.</a:t>
            </a:r>
          </a:p>
          <a:p>
            <a:pPr marL="285750" indent="-285750">
              <a:buFont typeface="Arial" panose="020B0604020202020204" pitchFamily="34" charset="0"/>
              <a:buChar char="•"/>
            </a:pPr>
            <a:r>
              <a:rPr lang="en-US" dirty="0">
                <a:solidFill>
                  <a:srgbClr val="002060"/>
                </a:solidFill>
              </a:rPr>
              <a:t>This suggests that the bank should resist calling a client for more than five times, which can be disturbing and increase dissatisfaction.</a:t>
            </a:r>
          </a:p>
        </p:txBody>
      </p:sp>
    </p:spTree>
    <p:extLst>
      <p:ext uri="{BB962C8B-B14F-4D97-AF65-F5344CB8AC3E}">
        <p14:creationId xmlns:p14="http://schemas.microsoft.com/office/powerpoint/2010/main" val="305925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1731</Words>
  <Application>Microsoft Office PowerPoint</Application>
  <PresentationFormat>Widescreen</PresentationFormat>
  <Paragraphs>116</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Bank Tele-marketing Analysis COMP-550X Online Data Science Program Fall- 2020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Tele-marketing Analysis COMP-550X Online Data Science Program Fall- 2020</dc:title>
  <dc:creator>OZBEK Ozlem</dc:creator>
  <cp:lastModifiedBy>Hilal Atalan</cp:lastModifiedBy>
  <cp:revision>10</cp:revision>
  <dcterms:created xsi:type="dcterms:W3CDTF">2021-01-20T17:32:02Z</dcterms:created>
  <dcterms:modified xsi:type="dcterms:W3CDTF">2021-01-20T18:55:41Z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17a133-63a5-48a8-9ebe-e07c9f2616be_Enabled">
    <vt:lpwstr>True</vt:lpwstr>
  </property>
  <property fmtid="{D5CDD505-2E9C-101B-9397-08002B2CF9AE}" pid="3" name="MSIP_Label_7b17a133-63a5-48a8-9ebe-e07c9f2616be_SiteId">
    <vt:lpwstr>11da1590-20b4-4904-9318-a727a2a59a24</vt:lpwstr>
  </property>
  <property fmtid="{D5CDD505-2E9C-101B-9397-08002B2CF9AE}" pid="4" name="MSIP_Label_7b17a133-63a5-48a8-9ebe-e07c9f2616be_Owner">
    <vt:lpwstr>U088594@kfs.local</vt:lpwstr>
  </property>
  <property fmtid="{D5CDD505-2E9C-101B-9397-08002B2CF9AE}" pid="5" name="MSIP_Label_7b17a133-63a5-48a8-9ebe-e07c9f2616be_SetDate">
    <vt:lpwstr>2021-01-20T18:17:39.1575549Z</vt:lpwstr>
  </property>
  <property fmtid="{D5CDD505-2E9C-101B-9397-08002B2CF9AE}" pid="6" name="MSIP_Label_7b17a133-63a5-48a8-9ebe-e07c9f2616be_Name">
    <vt:lpwstr>Kurum Dışı</vt:lpwstr>
  </property>
  <property fmtid="{D5CDD505-2E9C-101B-9397-08002B2CF9AE}" pid="7" name="MSIP_Label_7b17a133-63a5-48a8-9ebe-e07c9f2616be_Application">
    <vt:lpwstr>Microsoft Azure Information Protection</vt:lpwstr>
  </property>
  <property fmtid="{D5CDD505-2E9C-101B-9397-08002B2CF9AE}" pid="8" name="MSIP_Label_7b17a133-63a5-48a8-9ebe-e07c9f2616be_ActionId">
    <vt:lpwstr>5d963286-e0af-4040-8acc-110fd3743244</vt:lpwstr>
  </property>
  <property fmtid="{D5CDD505-2E9C-101B-9397-08002B2CF9AE}" pid="9" name="MSIP_Label_7b17a133-63a5-48a8-9ebe-e07c9f2616be_Extended_MSFT_Method">
    <vt:lpwstr>Manual</vt:lpwstr>
  </property>
  <property fmtid="{D5CDD505-2E9C-101B-9397-08002B2CF9AE}" pid="10" name="Sensitivity">
    <vt:lpwstr>Kurum Dışı</vt:lpwstr>
  </property>
</Properties>
</file>