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7559675" cy="10691800"/>
  <p:embeddedFontLst>
    <p:embeddedFont>
      <p:font typeface="Corbel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A072D01-F4C1-401C-A1DD-EE76D4491A5A}">
  <a:tblStyle styleId="{2A072D01-F4C1-401C-A1DD-EE76D4491A5A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CF1E6"/>
          </a:solidFill>
        </a:fill>
      </a:tcStyle>
    </a:wholeTbl>
    <a:band1H>
      <a:tcStyle>
        <a:fill>
          <a:solidFill>
            <a:srgbClr val="F9E2CA"/>
          </a:solidFill>
        </a:fill>
      </a:tcStyle>
    </a:band1H>
    <a:band1V>
      <a:tcStyle>
        <a:fill>
          <a:solidFill>
            <a:srgbClr val="F9E2CA"/>
          </a:solidFill>
        </a:fill>
      </a:tcStyle>
    </a:band1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C567A667-8085-4C51-BBB2-B2947697B33A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bel-bold.fntdata"/><Relationship Id="rId25" Type="http://schemas.openxmlformats.org/officeDocument/2006/relationships/font" Target="fonts/Corbel-regular.fntdata"/><Relationship Id="rId28" Type="http://schemas.openxmlformats.org/officeDocument/2006/relationships/font" Target="fonts/Corbel-boldItalic.fntdata"/><Relationship Id="rId27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276600" cy="534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4281487" y="0"/>
            <a:ext cx="3276600" cy="534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06487" y="801687"/>
            <a:ext cx="5346700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10155238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281487" y="10155238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106487" y="801687"/>
            <a:ext cx="5346700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4281487" y="10155238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06487" y="801687"/>
            <a:ext cx="5346600" cy="4010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06487" y="801687"/>
            <a:ext cx="5346600" cy="4010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06487" y="801687"/>
            <a:ext cx="5346600" cy="4010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06487" y="801687"/>
            <a:ext cx="5346600" cy="4010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06487" y="801687"/>
            <a:ext cx="5346600" cy="4010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06487" y="801687"/>
            <a:ext cx="5346600" cy="4010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06487" y="801687"/>
            <a:ext cx="5346600" cy="4010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06487" y="801687"/>
            <a:ext cx="5346600" cy="4010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4281487" y="10155238"/>
            <a:ext cx="3276600" cy="534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06487" y="801687"/>
            <a:ext cx="5346600" cy="4010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4281487" y="10155238"/>
            <a:ext cx="3276600" cy="534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06487" y="801687"/>
            <a:ext cx="5346600" cy="4010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4281487" y="10155238"/>
            <a:ext cx="3276600" cy="534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>
            <p:ph idx="2" type="sldImg"/>
          </p:nvPr>
        </p:nvSpPr>
        <p:spPr>
          <a:xfrm>
            <a:off x="1106487" y="801687"/>
            <a:ext cx="5346700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>
            <p:ph idx="2" type="sldImg"/>
          </p:nvPr>
        </p:nvSpPr>
        <p:spPr>
          <a:xfrm>
            <a:off x="1106487" y="801687"/>
            <a:ext cx="5346700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>
            <p:ph idx="2" type="sldImg"/>
          </p:nvPr>
        </p:nvSpPr>
        <p:spPr>
          <a:xfrm>
            <a:off x="1106487" y="801687"/>
            <a:ext cx="5346700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106487" y="801687"/>
            <a:ext cx="5346700" cy="40100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106487" y="801687"/>
            <a:ext cx="5346600" cy="4010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06487" y="801687"/>
            <a:ext cx="5346600" cy="4010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06487" y="801687"/>
            <a:ext cx="5346600" cy="4010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06487" y="801687"/>
            <a:ext cx="5346600" cy="4010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513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685800" y="3355848"/>
            <a:ext cx="80772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C700"/>
              </a:buClr>
              <a:buFont typeface="Corbel"/>
              <a:buNone/>
              <a:defRPr b="1" i="0" sz="47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685800" y="1828800"/>
            <a:ext cx="80772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accent2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accent3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accent4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accent5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accent6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ctr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ctr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ctr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6476998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2640596" y="6476998"/>
            <a:ext cx="5507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204396" y="6476998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  <p:sp>
        <p:nvSpPr>
          <p:cNvPr id="24" name="Shape 24"/>
          <p:cNvSpPr/>
          <p:nvPr/>
        </p:nvSpPr>
        <p:spPr>
          <a:xfrm>
            <a:off x="0" y="5128333"/>
            <a:ext cx="9144000" cy="45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59">
              <a:srgbClr val="000000">
                <a:alpha val="6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435895"/>
            <a:ext cx="9144000" cy="45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59">
              <a:srgbClr val="000000">
                <a:alpha val="6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1433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57200" y="152400"/>
            <a:ext cx="82296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C700"/>
              </a:buClr>
              <a:buFont typeface="Corbel"/>
              <a:buNone/>
              <a:defRPr b="1" i="0" sz="4500" u="none" cap="none" strike="noStrik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lvl="0" marL="438912" marR="0" rtl="0" algn="l">
              <a:spcBef>
                <a:spcPts val="0"/>
              </a:spcBef>
              <a:buClr>
                <a:schemeClr val="accent1"/>
              </a:buClr>
              <a:buSzPct val="80000"/>
              <a:buFont typeface="Noto Sans Symbols"/>
              <a:buChar char="◼"/>
              <a:defRPr b="0" i="0" sz="3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14300" lvl="1" marL="731520" marR="0" rtl="0" algn="l">
              <a:spcBef>
                <a:spcPts val="560"/>
              </a:spcBef>
              <a:buClr>
                <a:schemeClr val="accent2"/>
              </a:buClr>
              <a:buSzPct val="9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3"/>
              </a:buClr>
              <a:buSzPct val="100000"/>
              <a:buFont typeface="Arial"/>
              <a:buChar char="▪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60452" lvl="3" marL="1216152" marR="0" rtl="0" algn="l">
              <a:spcBef>
                <a:spcPts val="400"/>
              </a:spcBef>
              <a:buClr>
                <a:schemeClr val="accent4"/>
              </a:buClr>
              <a:buSzPct val="100000"/>
              <a:buFont typeface="Arial"/>
              <a:buChar char="▪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67564" lvl="4" marL="1426464" marR="0" rtl="0" algn="l">
              <a:spcBef>
                <a:spcPts val="400"/>
              </a:spcBef>
              <a:buClr>
                <a:schemeClr val="accent5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65532" lvl="5" marL="1627632" marR="0" rtl="0" algn="l">
              <a:spcBef>
                <a:spcPts val="400"/>
              </a:spcBef>
              <a:buClr>
                <a:schemeClr val="accent6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76200" lvl="6" marL="182880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74167" lvl="7" marL="2029968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72135" lvl="8" marL="2231136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476998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2640596" y="6476998"/>
            <a:ext cx="5507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204396" y="6476998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Lemma_(morphology)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tanfordnlp.github.io/CoreNLP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/>
        </p:nvSpPr>
        <p:spPr>
          <a:xfrm>
            <a:off x="714239" y="1214279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700" u="none" cap="none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Named Entity Recognition </a:t>
            </a:r>
            <a:r>
              <a:rPr b="1" lang="en-US" sz="47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in</a:t>
            </a:r>
            <a:r>
              <a:rPr b="1" i="0" lang="en-US" sz="4700" u="none" cap="none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 Tweets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571320" y="3143159"/>
            <a:ext cx="8076960" cy="14993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00" rIns="4570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Group 48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Estelle MAUDET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Burak MANDIRA</a:t>
            </a:r>
          </a:p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204396" y="6476998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642960" y="357119"/>
            <a:ext cx="77721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3.</a:t>
            </a:r>
            <a:r>
              <a:rPr b="1" lang="en-US" sz="32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b="1" lang="en-US" sz="3200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) </a:t>
            </a:r>
            <a:r>
              <a:rPr b="1" lang="en-US" sz="32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POS tags (cont.)</a:t>
            </a: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204396" y="6476998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  <p:graphicFrame>
        <p:nvGraphicFramePr>
          <p:cNvPr id="102" name="Shape 102"/>
          <p:cNvGraphicFramePr/>
          <p:nvPr/>
        </p:nvGraphicFramePr>
        <p:xfrm>
          <a:off x="449912" y="281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{C567A667-8085-4C51-BBB2-B2947697B33A}</a:tableStyleId>
              </a:tblPr>
              <a:tblGrid>
                <a:gridCol w="2992450"/>
                <a:gridCol w="1842500"/>
                <a:gridCol w="1729750"/>
                <a:gridCol w="1745850"/>
              </a:tblGrid>
              <a:tr h="5554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Precision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Recall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F1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</a:tr>
              <a:tr h="5554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Base Case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FFFFF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0.7308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FFFFF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0.368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FFFFF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0.4895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8085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useTags (stanford)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4C5C2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0.7138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5C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A6DBC1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0.4062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6DBC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8DD1AF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0.5177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8DD1AF"/>
                    </a:solidFill>
                  </a:tcPr>
                </a:tc>
              </a:tr>
              <a:tr h="784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useTags (tweetie-tagger)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E0372E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0.6701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0372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5ABC8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0.4389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ABC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5ABC8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0.5304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ABC8C"/>
                    </a:solidFill>
                  </a:tcPr>
                </a:tc>
              </a:tr>
              <a:tr h="1003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useTags (ark-tagger)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DE251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0.6645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E251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63C092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0.4352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3C09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6CC399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0.526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CC399"/>
                    </a:solidFill>
                  </a:tcPr>
                </a:tc>
              </a:tr>
            </a:tbl>
          </a:graphicData>
        </a:graphic>
      </p:graphicFrame>
      <p:sp>
        <p:nvSpPr>
          <p:cNvPr id="103" name="Shape 103"/>
          <p:cNvSpPr txBox="1"/>
          <p:nvPr/>
        </p:nvSpPr>
        <p:spPr>
          <a:xfrm>
            <a:off x="494425" y="937650"/>
            <a:ext cx="81882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rbe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Original tweets are tagged with those 3 POS taggers and tags are added to the CoNLL file as a new column, so that the classifier could learn on the tags as well. The results are as follows: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642960" y="357119"/>
            <a:ext cx="77721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3.</a:t>
            </a:r>
            <a:r>
              <a:rPr b="1" lang="en-US" sz="32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b="1" lang="en-US" sz="3200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) </a:t>
            </a:r>
            <a:r>
              <a:rPr b="1" lang="en-US" sz="32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Lemmatization</a:t>
            </a: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204396" y="6476998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  <p:sp>
        <p:nvSpPr>
          <p:cNvPr id="110" name="Shape 110"/>
          <p:cNvSpPr txBox="1"/>
          <p:nvPr/>
        </p:nvSpPr>
        <p:spPr>
          <a:xfrm>
            <a:off x="533550" y="968375"/>
            <a:ext cx="8076900" cy="44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00" rIns="45700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rtl="0">
              <a:spcBef>
                <a:spcPts val="0"/>
              </a:spcBef>
              <a:buClr>
                <a:schemeClr val="lt1"/>
              </a:buClr>
              <a:buSzPct val="100000"/>
              <a:buFont typeface="Corbe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process of grouping together the inflected forms of a word so they can be analysed as a single item, identified by the word's </a:t>
            </a:r>
            <a:r>
              <a:rPr i="1"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lemma</a:t>
            </a: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or dictionary form⁽¹⁾.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rtl="0">
              <a:spcBef>
                <a:spcPts val="0"/>
              </a:spcBef>
              <a:buClr>
                <a:schemeClr val="lt1"/>
              </a:buClr>
              <a:buSzPct val="100000"/>
              <a:buFont typeface="Corbe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Simplifies the learning process⁽²⁾ and eliminates inflected forms (e.g. past, past perfect, plural etc.) of words.</a:t>
            </a:r>
          </a:p>
          <a:p>
            <a:pPr indent="457200" lvl="0" marL="18288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orbe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“</a:t>
            </a:r>
            <a:r>
              <a:rPr b="1" lang="en-US" sz="2400">
                <a:solidFill>
                  <a:srgbClr val="CC4125"/>
                </a:solidFill>
                <a:latin typeface="Corbel"/>
                <a:ea typeface="Corbel"/>
                <a:cs typeface="Corbel"/>
                <a:sym typeface="Corbel"/>
              </a:rPr>
              <a:t>I’ve been studying my notes</a:t>
            </a: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 -&gt; “</a:t>
            </a:r>
            <a:r>
              <a:rPr b="1" lang="en-US" sz="2400">
                <a:solidFill>
                  <a:srgbClr val="93C47D"/>
                </a:solidFill>
                <a:latin typeface="Corbel"/>
                <a:ea typeface="Corbel"/>
                <a:cs typeface="Corbel"/>
                <a:sym typeface="Corbel"/>
              </a:rPr>
              <a:t>I have be study I note</a:t>
            </a: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698500" y="5147075"/>
            <a:ext cx="77166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⁽¹⁾</a:t>
            </a: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https://en.wikipedia.org/wiki/Lemmatisation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⁽²⁾ </a:t>
            </a:r>
            <a:r>
              <a:rPr lang="en-US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 survey of named entity recognition and classification, David Nadeau, Satoshi Sekine, National Research Council, Canada/New York University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642960" y="357119"/>
            <a:ext cx="77721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3.</a:t>
            </a:r>
            <a:r>
              <a:rPr b="1" lang="en-US" sz="32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b="1" lang="en-US" sz="3200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) </a:t>
            </a:r>
            <a:r>
              <a:rPr b="1" lang="en-US" sz="32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Lemmatization (cont.)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204396" y="6476998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  <p:graphicFrame>
        <p:nvGraphicFramePr>
          <p:cNvPr id="118" name="Shape 118"/>
          <p:cNvGraphicFramePr/>
          <p:nvPr/>
        </p:nvGraphicFramePr>
        <p:xfrm>
          <a:off x="416712" y="2370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{C567A667-8085-4C51-BBB2-B2947697B33A}</a:tableStyleId>
              </a:tblPr>
              <a:tblGrid>
                <a:gridCol w="2992450"/>
                <a:gridCol w="1842500"/>
                <a:gridCol w="1729750"/>
                <a:gridCol w="1745850"/>
              </a:tblGrid>
              <a:tr h="635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Precision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Recall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F1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</a:tr>
              <a:tr h="731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Base Case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0.7308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0.368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0.4895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782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with Lemmas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5ABC8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0.7424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ABC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5ABC8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0.3717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ABC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5ABC8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0.4954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ABC8C"/>
                    </a:solidFill>
                  </a:tcPr>
                </a:tc>
              </a:tr>
            </a:tbl>
          </a:graphicData>
        </a:graphic>
      </p:graphicFrame>
      <p:sp>
        <p:nvSpPr>
          <p:cNvPr id="119" name="Shape 119"/>
          <p:cNvSpPr txBox="1"/>
          <p:nvPr/>
        </p:nvSpPr>
        <p:spPr>
          <a:xfrm>
            <a:off x="533550" y="1047750"/>
            <a:ext cx="80769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00" rIns="45700" tIns="0">
            <a:noAutofit/>
          </a:bodyPr>
          <a:lstStyle/>
          <a:p>
            <a:pPr indent="0" lvl="0" rtl="0">
              <a:spcBef>
                <a:spcPts val="0"/>
              </a:spcBef>
              <a:buClr>
                <a:schemeClr val="lt1"/>
              </a:buClr>
              <a:buSzPct val="100000"/>
              <a:buFont typeface="Corbe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Used Stanford CoreNLP Lemmatizer⁽¹⁾ and the results are as follows: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698500" y="5147075"/>
            <a:ext cx="77166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⁽¹⁾ </a:t>
            </a:r>
            <a:r>
              <a:rPr lang="en-US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https://stanfordnlp.github.io/CoreNLP/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42960" y="357119"/>
            <a:ext cx="77721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7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b="1" i="0" lang="en-US" sz="4700" u="none" cap="none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) </a:t>
            </a:r>
            <a:r>
              <a:rPr b="1" lang="en-US" sz="47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Combining all features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204396" y="6476998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  <p:graphicFrame>
        <p:nvGraphicFramePr>
          <p:cNvPr id="127" name="Shape 127"/>
          <p:cNvGraphicFramePr/>
          <p:nvPr/>
        </p:nvGraphicFramePr>
        <p:xfrm>
          <a:off x="416712" y="129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{C567A667-8085-4C51-BBB2-B2947697B33A}</a:tableStyleId>
              </a:tblPr>
              <a:tblGrid>
                <a:gridCol w="2992450"/>
                <a:gridCol w="1842500"/>
                <a:gridCol w="1729750"/>
                <a:gridCol w="1745850"/>
              </a:tblGrid>
              <a:tr h="399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rgbClr val="4C113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Precision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rgbClr val="FFFF0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Recall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rgbClr val="00FF0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F1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</a:tr>
              <a:tr h="471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Base Case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0.7308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0.368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0.4895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581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Gazette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5ABC8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0.7714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ABC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A9DCC3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0.4413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9D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99D5B7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0.5614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D5B7"/>
                    </a:solidFill>
                  </a:tcPr>
                </a:tc>
              </a:tr>
              <a:tr h="5641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Tag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DE251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0.6701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E251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ACDDC5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0.4389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CDDC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C8E8D8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0.5304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8E8D8"/>
                    </a:solidFill>
                  </a:tcPr>
                </a:tc>
              </a:tr>
              <a:tr h="578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Lemma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CEEBDD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0.7424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EEB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DFEFD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0.3717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DFEF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CFD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0.4954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FDFC"/>
                    </a:solidFill>
                  </a:tcPr>
                </a:tc>
              </a:tr>
              <a:tr h="6218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Tag + Gazette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3F9F6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0.7333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9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73C69D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0.4861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3C69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76C79F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0.5846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6C79F"/>
                    </a:solidFill>
                  </a:tcPr>
                </a:tc>
              </a:tr>
              <a:tr h="607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Tag + Gazette + Lemma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C6E8D7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0.7444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6E8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5ABC8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0.5061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ABC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5ABC8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0.6025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ABC8C"/>
                    </a:solidFill>
                  </a:tcPr>
                </a:tc>
              </a:tr>
            </a:tbl>
          </a:graphicData>
        </a:graphic>
      </p:graphicFrame>
      <p:sp>
        <p:nvSpPr>
          <p:cNvPr id="128" name="Shape 128"/>
          <p:cNvSpPr txBox="1"/>
          <p:nvPr/>
        </p:nvSpPr>
        <p:spPr>
          <a:xfrm>
            <a:off x="416725" y="5407925"/>
            <a:ext cx="79548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Clr>
                <a:schemeClr val="lt1"/>
              </a:buClr>
              <a:buSzPct val="100000"/>
              <a:buFont typeface="Corbel"/>
              <a:buChar char="•"/>
            </a:pPr>
            <a:r>
              <a:rPr lang="en-US" sz="2400">
                <a:solidFill>
                  <a:srgbClr val="4C1130"/>
                </a:solidFill>
                <a:latin typeface="Corbel"/>
                <a:ea typeface="Corbel"/>
                <a:cs typeface="Corbel"/>
                <a:sym typeface="Corbel"/>
              </a:rPr>
              <a:t>  1.36</a:t>
            </a:r>
            <a:r>
              <a:rPr lang="en-US" sz="1800">
                <a:solidFill>
                  <a:srgbClr val="4C1130"/>
                </a:solidFill>
                <a:latin typeface="Corbel"/>
                <a:ea typeface="Corbel"/>
                <a:cs typeface="Corbel"/>
                <a:sym typeface="Corbel"/>
              </a:rPr>
              <a:t>%</a:t>
            </a:r>
            <a:r>
              <a:rPr lang="en-US" sz="2400">
                <a:solidFill>
                  <a:srgbClr val="4C1130"/>
                </a:solidFill>
                <a:latin typeface="Corbel"/>
                <a:ea typeface="Corbel"/>
                <a:cs typeface="Corbel"/>
                <a:sym typeface="Corbel"/>
              </a:rPr>
              <a:t> precision 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difference</a:t>
            </a:r>
          </a:p>
          <a:p>
            <a:pPr indent="0" lvl="0" rtl="0">
              <a:spcBef>
                <a:spcPts val="0"/>
              </a:spcBef>
              <a:buClr>
                <a:schemeClr val="lt1"/>
              </a:buClr>
              <a:buSzPct val="100000"/>
              <a:buFont typeface="Corbel"/>
              <a:buChar char="•"/>
            </a:pPr>
            <a:r>
              <a:rPr lang="en-US" sz="240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  13.81</a:t>
            </a:r>
            <a:r>
              <a:rPr lang="en-US" sz="180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%</a:t>
            </a:r>
            <a:r>
              <a:rPr lang="en-US" sz="240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 recall</a:t>
            </a: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difference</a:t>
            </a:r>
          </a:p>
          <a:p>
            <a:pPr indent="0" lvl="0" rtl="0">
              <a:spcBef>
                <a:spcPts val="0"/>
              </a:spcBef>
              <a:buClr>
                <a:schemeClr val="lt1"/>
              </a:buClr>
              <a:buSzPct val="100000"/>
              <a:buFont typeface="Corbel"/>
              <a:buChar char="•"/>
            </a:pPr>
            <a:r>
              <a:rPr lang="en-US" sz="2400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  11.3</a:t>
            </a:r>
            <a:r>
              <a:rPr lang="en-US" sz="1800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% </a:t>
            </a:r>
            <a:r>
              <a:rPr lang="en-US" sz="2400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F1 score</a:t>
            </a: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difference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642960" y="357119"/>
            <a:ext cx="77721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7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r>
              <a:rPr b="1" i="0" lang="en-US" sz="4700" u="none" cap="none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) Combining all properties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204396" y="6476998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  <p:graphicFrame>
        <p:nvGraphicFramePr>
          <p:cNvPr id="135" name="Shape 135"/>
          <p:cNvGraphicFramePr/>
          <p:nvPr/>
        </p:nvGraphicFramePr>
        <p:xfrm>
          <a:off x="226212" y="202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{C567A667-8085-4C51-BBB2-B2947697B33A}</a:tableStyleId>
              </a:tblPr>
              <a:tblGrid>
                <a:gridCol w="3281025"/>
                <a:gridCol w="1899275"/>
                <a:gridCol w="1783050"/>
                <a:gridCol w="1799650"/>
              </a:tblGrid>
              <a:tr h="363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Precision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Recall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F1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</a:tr>
              <a:tr h="423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Gazette + Lemma + Tag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CFD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0.7444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FD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DFEFD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0.5061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DFEF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CFD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0.6025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FDFC"/>
                    </a:solidFill>
                  </a:tcPr>
                </a:tc>
              </a:tr>
              <a:tr h="522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useOccurrencePatterns, useTitle2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66C194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0.7484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C19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91D2B2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0.5097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1D2B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7ECBA5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0.6064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ECBA5"/>
                    </a:solidFill>
                  </a:tcPr>
                </a:tc>
              </a:tr>
              <a:tr h="506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change from PER to B-PER </a:t>
                      </a: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(in firstnames gazette file)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5ABC8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0.7487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ABC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7FCBA6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0.5103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CBA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6EC49A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0.6069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EC49A"/>
                    </a:solidFill>
                  </a:tcPr>
                </a:tc>
              </a:tr>
              <a:tr h="67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useOccurrencePatterns, useTitle2, PER to B-PER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7CCAA4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0.7478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CCAA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5ABC8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0.5115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ABC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5ABC8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0.6075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ABC8C"/>
                    </a:solidFill>
                  </a:tcPr>
                </a:tc>
              </a:tr>
              <a:tr h="558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useOccurrencePatterns, useTitle2, PER to B-PER, recommended properties</a:t>
                      </a:r>
                      <a:r>
                        <a:rPr lang="en-US" sz="24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⁽¹⁾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7CCAA4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0.7442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CCAA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5ABC8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0.5266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ABC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5ABC8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0.6168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ABC8C"/>
                    </a:solidFill>
                  </a:tcPr>
                </a:tc>
              </a:tr>
            </a:tbl>
          </a:graphicData>
        </a:graphic>
      </p:graphicFrame>
      <p:sp>
        <p:nvSpPr>
          <p:cNvPr id="136" name="Shape 136"/>
          <p:cNvSpPr txBox="1"/>
          <p:nvPr/>
        </p:nvSpPr>
        <p:spPr>
          <a:xfrm>
            <a:off x="416725" y="1064525"/>
            <a:ext cx="79548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Clr>
                <a:schemeClr val="lt1"/>
              </a:buClr>
              <a:buSzPct val="100000"/>
              <a:buFont typeface="Corbe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Henceforth, the base to compare with will be the combined model of Gazettes, Lemmas and POS tags.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26225" y="5990425"/>
            <a:ext cx="77166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⁽¹⁾</a:t>
            </a: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wordShape=dan2useLC, disjunctionWidth=4, sigma = 20, useLastRealWord=true, useNextRealWord=true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642960" y="357119"/>
            <a:ext cx="77721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7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6</a:t>
            </a:r>
            <a:r>
              <a:rPr b="1" i="0" lang="en-US" sz="4700" u="none" cap="none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) C</a:t>
            </a:r>
            <a:r>
              <a:rPr b="1" lang="en-US" sz="47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ross validation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204396" y="6476998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  <p:graphicFrame>
        <p:nvGraphicFramePr>
          <p:cNvPr id="144" name="Shape 144"/>
          <p:cNvGraphicFramePr/>
          <p:nvPr/>
        </p:nvGraphicFramePr>
        <p:xfrm>
          <a:off x="190487" y="239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{C567A667-8085-4C51-BBB2-B2947697B33A}</a:tableStyleId>
              </a:tblPr>
              <a:tblGrid>
                <a:gridCol w="2070775"/>
                <a:gridCol w="2482150"/>
                <a:gridCol w="2223500"/>
                <a:gridCol w="1970700"/>
              </a:tblGrid>
              <a:tr h="643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Precision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Recall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F1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</a:tr>
              <a:tr h="746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k = 2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0.7535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0.5597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0.6419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92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k = 10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0.7816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0.6362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latin typeface="Corbel"/>
                          <a:ea typeface="Corbel"/>
                          <a:cs typeface="Corbel"/>
                          <a:sym typeface="Corbel"/>
                        </a:rPr>
                        <a:t>0.7005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5" name="Shape 145"/>
          <p:cNvSpPr txBox="1"/>
          <p:nvPr/>
        </p:nvSpPr>
        <p:spPr>
          <a:xfrm>
            <a:off x="366950" y="1143900"/>
            <a:ext cx="81717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Clr>
                <a:schemeClr val="lt1"/>
              </a:buClr>
              <a:buSzPct val="100000"/>
              <a:buFont typeface="Corbe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After having decided the optimal properties and features, the system is evaluated with cross-validation for k=2 and k=10: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642960" y="357119"/>
            <a:ext cx="77721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7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6</a:t>
            </a:r>
            <a:r>
              <a:rPr b="1" i="0" lang="en-US" sz="4700" u="none" cap="none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) C</a:t>
            </a:r>
            <a:r>
              <a:rPr b="1" lang="en-US" sz="47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ross validation (cont.)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204396" y="6476998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  <p:sp>
        <p:nvSpPr>
          <p:cNvPr id="152" name="Shape 152"/>
          <p:cNvSpPr txBox="1"/>
          <p:nvPr/>
        </p:nvSpPr>
        <p:spPr>
          <a:xfrm>
            <a:off x="366950" y="1143900"/>
            <a:ext cx="81717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Clr>
                <a:schemeClr val="lt1"/>
              </a:buClr>
              <a:buSzPct val="100000"/>
              <a:buFont typeface="Corbe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The following graphs shows our final cross-validation results compared to first base case:</a:t>
            </a:r>
          </a:p>
        </p:txBody>
      </p:sp>
      <p:pic>
        <p:nvPicPr>
          <p:cNvPr id="153" name="Shape 153" title="Before and Aft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92624"/>
            <a:ext cx="5384961" cy="45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 title="Before and After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125" y="2192625"/>
            <a:ext cx="4891875" cy="455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2" type="sldNum"/>
          </p:nvPr>
        </p:nvSpPr>
        <p:spPr>
          <a:xfrm>
            <a:off x="8204396" y="6476998"/>
            <a:ext cx="733800" cy="274200"/>
          </a:xfrm>
          <a:prstGeom prst="rect">
            <a:avLst/>
          </a:prstGeom>
        </p:spPr>
        <p:txBody>
          <a:bodyPr anchorCtr="0" anchor="b" bIns="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61" name="Shape 161"/>
          <p:cNvSpPr txBox="1"/>
          <p:nvPr/>
        </p:nvSpPr>
        <p:spPr>
          <a:xfrm>
            <a:off x="366950" y="1296300"/>
            <a:ext cx="8171700" cy="3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0" rt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Study of the results from the test file.</a:t>
            </a:r>
          </a:p>
          <a:p>
            <a:pPr indent="457200" lvl="0" marL="0" rtl="0">
              <a:spcBef>
                <a:spcPts val="0"/>
              </a:spcBef>
              <a:buNone/>
            </a:pPr>
            <a:b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We extracted the Named Entity classified by PER and listed them by frequencies: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Julian Fantino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Obama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Sarah Palin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Who is Julian Fantino? And why is he first?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42950" y="357124"/>
            <a:ext cx="77721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7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r>
              <a:rPr b="1" i="0" lang="en-US" sz="4700" u="none" cap="none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) </a:t>
            </a:r>
            <a:r>
              <a:rPr b="1" lang="en-US" sz="47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Bonus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2" type="sldNum"/>
          </p:nvPr>
        </p:nvSpPr>
        <p:spPr>
          <a:xfrm>
            <a:off x="8204396" y="6476998"/>
            <a:ext cx="733800" cy="274200"/>
          </a:xfrm>
          <a:prstGeom prst="rect">
            <a:avLst/>
          </a:prstGeom>
        </p:spPr>
        <p:txBody>
          <a:bodyPr anchorCtr="0" anchor="b" bIns="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00" y="1335887"/>
            <a:ext cx="5591175" cy="5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642950" y="357124"/>
            <a:ext cx="77721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47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r>
              <a:rPr b="1" i="0" lang="en-US" sz="4700" u="none" cap="none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) </a:t>
            </a:r>
            <a:r>
              <a:rPr b="1" lang="en-US" sz="47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Bonus (cont.)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685800" y="3355848"/>
            <a:ext cx="8077200" cy="167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Any questions?</a:t>
            </a:r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685800" y="1828800"/>
            <a:ext cx="8077200" cy="149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Thank you for your attention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204396" y="6476998"/>
            <a:ext cx="733800" cy="274200"/>
          </a:xfrm>
          <a:prstGeom prst="rect">
            <a:avLst/>
          </a:prstGeom>
        </p:spPr>
        <p:txBody>
          <a:bodyPr anchorCtr="0" anchor="b" bIns="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>
            <a:off x="642960" y="357119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700" u="none" cap="none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1) Introduction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571320" y="1143000"/>
            <a:ext cx="8076960" cy="34995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00" rIns="45700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FFD25D"/>
                </a:solidFill>
                <a:latin typeface="Corbel"/>
                <a:ea typeface="Corbel"/>
                <a:cs typeface="Corbel"/>
                <a:sym typeface="Corbel"/>
              </a:rPr>
              <a:t>Aim: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Designing and implementing a system to extract and classify named entities in tweets.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 b="70767" l="0" r="0" t="0"/>
          <a:stretch/>
        </p:blipFill>
        <p:spPr>
          <a:xfrm>
            <a:off x="714225" y="2862250"/>
            <a:ext cx="7858500" cy="9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idx="12" type="sldNum"/>
          </p:nvPr>
        </p:nvSpPr>
        <p:spPr>
          <a:xfrm>
            <a:off x="8204396" y="6476998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/>
        </p:nvSpPr>
        <p:spPr>
          <a:xfrm>
            <a:off x="642960" y="357119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700" u="none" cap="none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2) Process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571320" y="1143000"/>
            <a:ext cx="8076960" cy="40005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00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We used Stanford NER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4 different classes with B/I- prefix:</a:t>
            </a:r>
          </a:p>
          <a:p>
            <a:pPr indent="0" lvl="1" marL="4572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PER</a:t>
            </a:r>
          </a:p>
          <a:p>
            <a:pPr indent="0" lvl="1" marL="4572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▪"/>
            </a:pPr>
            <a:r>
              <a:rPr lang="en-US"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LOC</a:t>
            </a:r>
          </a:p>
          <a:p>
            <a:pPr indent="0" lvl="1" marL="4572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▪"/>
            </a:pPr>
            <a:r>
              <a:rPr lang="en-US"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ORG</a:t>
            </a:r>
          </a:p>
          <a:p>
            <a:pPr indent="0" lvl="1" marL="4572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▪"/>
            </a:pPr>
            <a:r>
              <a:rPr lang="en-US" sz="2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MISC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Various properties and features are examined to increase the performance of the system.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For  test and training, provided CoNLL file that contains tweets and gold answ</a:t>
            </a:r>
            <a:r>
              <a:rPr lang="en-US"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ers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is used.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At the end, properties and features that give the best result are applied to  cross-validation with k = 2 and k = 10</a:t>
            </a:r>
          </a:p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204396" y="6476998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>
            <a:off x="642960" y="357119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700" u="none" cap="none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3) Adjusting the system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571320" y="1143000"/>
            <a:ext cx="8076960" cy="38576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00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In the evaluations, basic properties in austen.prop⁽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¹⁾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are used as base case.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During the evaluations, the system is trained on the first half and tested on the second half of the whole file due to the time-efficiency.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54" name="Shape 54"/>
          <p:cNvGraphicFramePr/>
          <p:nvPr/>
        </p:nvGraphicFramePr>
        <p:xfrm>
          <a:off x="2064357" y="38178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{2A072D01-F4C1-401C-A1DD-EE76D4491A5A}</a:tableStyleId>
              </a:tblPr>
              <a:tblGrid>
                <a:gridCol w="1643075"/>
                <a:gridCol w="1643075"/>
                <a:gridCol w="1643075"/>
              </a:tblGrid>
              <a:tr h="57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orbel"/>
                        <a:buNone/>
                      </a:pPr>
                      <a:r>
                        <a:rPr lang="en-US" sz="1800" u="none" cap="none" strike="noStrike"/>
                        <a:t>Precision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Recall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F1</a:t>
                      </a:r>
                    </a:p>
                  </a:txBody>
                  <a:tcPr marT="45725" marB="45725" marR="91450" marL="91450"/>
                </a:tc>
              </a:tr>
              <a:tr h="571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0.7308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0.3680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0.4895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5" name="Shape 55"/>
          <p:cNvSpPr txBox="1"/>
          <p:nvPr/>
        </p:nvSpPr>
        <p:spPr>
          <a:xfrm>
            <a:off x="428595" y="5357826"/>
            <a:ext cx="82153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⁽¹⁾ https://nlp.stanford.edu/software/crf-faq.shtml#a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204396" y="6476998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642960" y="357119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3.1) Trials of Various Properties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71320" y="857232"/>
            <a:ext cx="8076960" cy="37853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00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b="0" lang="en-US" sz="2400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Different properties are examined by changing the property file(.prop) for performance enhancement: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sz="2400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sz="2400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sz="2400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sz="2400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400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204396" y="6476998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  <p:graphicFrame>
        <p:nvGraphicFramePr>
          <p:cNvPr id="64" name="Shape 64"/>
          <p:cNvGraphicFramePr/>
          <p:nvPr/>
        </p:nvGraphicFramePr>
        <p:xfrm>
          <a:off x="375137" y="182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{C567A667-8085-4C51-BBB2-B2947697B33A}</a:tableStyleId>
              </a:tblPr>
              <a:tblGrid>
                <a:gridCol w="2540800"/>
                <a:gridCol w="1976175"/>
                <a:gridCol w="1976175"/>
                <a:gridCol w="1976175"/>
              </a:tblGrid>
              <a:tr h="406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Precision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Recall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F1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</a:tr>
              <a:tr h="422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Base Case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CFD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0.7308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FD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DFEFD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0.3680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DFEF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CFD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0.4895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FDFC"/>
                    </a:solidFill>
                  </a:tcPr>
                </a:tc>
              </a:tr>
              <a:tr h="413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useWordPairs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9EBEA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0.7296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9EBEA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E13B33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0.3577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3B3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E76660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0.4801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76660"/>
                    </a:solidFill>
                  </a:tcPr>
                </a:tc>
              </a:tr>
              <a:tr h="1492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normalizeTerms &amp; normalizeTimex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99D5B8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0.7316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D5B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8DCD9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0.3662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8DC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8E6E4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0.4881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8E6E4"/>
                    </a:solidFill>
                  </a:tcPr>
                </a:tc>
              </a:tr>
              <a:tr h="768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useOccurrencePatterns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5D0CE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0.7277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5D0C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5ABC8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0.3753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ABC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5ABC8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0.4952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ABC8C"/>
                    </a:solidFill>
                  </a:tcPr>
                </a:tc>
              </a:tr>
              <a:tr h="406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useTitle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5ABC8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0.7321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ABC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C6E8D7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0.3705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6E8D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B5E1CB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0.492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5E1CB"/>
                    </a:solidFill>
                  </a:tcPr>
                </a:tc>
              </a:tr>
              <a:tr h="406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mergeTags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DE251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0.7157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E251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DE251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0.3565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E251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DE251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0.476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E251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642960" y="357119"/>
            <a:ext cx="77721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3.1) Trials of Various Properties (c</a:t>
            </a:r>
            <a:r>
              <a:rPr b="1" lang="en-US" sz="32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ont.</a:t>
            </a:r>
            <a:r>
              <a:rPr b="1" lang="en-US" sz="3200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204396" y="6476998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867675"/>
            <a:ext cx="6476888" cy="56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6619775" y="857225"/>
            <a:ext cx="2028300" cy="47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00" rIns="45700" tIns="0">
            <a:noAutofit/>
          </a:bodyPr>
          <a:lstStyle/>
          <a:p>
            <a:pPr lv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A considerable list of other properties have also been tried, without having any change on the performance.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642960" y="357119"/>
            <a:ext cx="77721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3.</a:t>
            </a:r>
            <a:r>
              <a:rPr b="1" lang="en-US" sz="32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b="1" lang="en-US" sz="3200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) </a:t>
            </a:r>
            <a:r>
              <a:rPr b="1" lang="en-US" sz="32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Gazettes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33550" y="968374"/>
            <a:ext cx="8076900" cy="39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00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A gazette file is a list(dictionary) of entities.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rbel"/>
              <a:buChar char="•"/>
            </a:pPr>
            <a:r>
              <a:rPr lang="en-US"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A cursory glance to gazette files: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		PER	James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		ORG	Apple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		LOC	Alabama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		MISC 	Tour de France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rtl="0">
              <a:spcBef>
                <a:spcPts val="0"/>
              </a:spcBef>
              <a:buClr>
                <a:schemeClr val="lt1"/>
              </a:buClr>
              <a:buSzPct val="100000"/>
              <a:buFont typeface="Corbel"/>
              <a:buChar char="•"/>
            </a:pPr>
            <a:r>
              <a:rPr lang="en-US" sz="2400">
                <a:solidFill>
                  <a:schemeClr val="accent6"/>
                </a:solidFill>
                <a:latin typeface="Corbel"/>
                <a:ea typeface="Corbel"/>
                <a:cs typeface="Corbel"/>
                <a:sym typeface="Corbel"/>
              </a:rPr>
              <a:t> sloppyGazette</a:t>
            </a: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vs. </a:t>
            </a:r>
            <a:r>
              <a:rPr lang="en-US" sz="2400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rPr>
              <a:t>cleanGazette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204396" y="6476998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642960" y="357119"/>
            <a:ext cx="77721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3.</a:t>
            </a:r>
            <a:r>
              <a:rPr b="1" lang="en-US" sz="32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b="1" lang="en-US" sz="3200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) </a:t>
            </a:r>
            <a:r>
              <a:rPr b="1" lang="en-US" sz="32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Gazettes (cont.)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33550" y="968374"/>
            <a:ext cx="8076900" cy="39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00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Results of progressive improvements via gazettes:</a:t>
            </a:r>
            <a:r>
              <a:rPr lang="en-US" sz="24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204396" y="6476998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  <p:graphicFrame>
        <p:nvGraphicFramePr>
          <p:cNvPr id="87" name="Shape 87"/>
          <p:cNvGraphicFramePr/>
          <p:nvPr/>
        </p:nvGraphicFramePr>
        <p:xfrm>
          <a:off x="433237" y="14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{C567A667-8085-4C51-BBB2-B2947697B33A}</a:tableStyleId>
              </a:tblPr>
              <a:tblGrid>
                <a:gridCol w="2949575"/>
                <a:gridCol w="1816100"/>
                <a:gridCol w="1704975"/>
                <a:gridCol w="1720850"/>
              </a:tblGrid>
              <a:tr h="44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Precision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Recall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F1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</a:tr>
              <a:tr h="4474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Base Case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(w/o gazettes)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CFD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0.7308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FDF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DFEFD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0.368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DFEF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FCFD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0.4895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CFDFC"/>
                    </a:solidFill>
                  </a:tcPr>
                </a:tc>
              </a:tr>
              <a:tr h="785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PER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CBEADB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0.7452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BEAD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E5F4E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0.3771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5F4E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DFF2E8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0.5008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FF2E8"/>
                    </a:solidFill>
                  </a:tcPr>
                </a:tc>
              </a:tr>
              <a:tr h="666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PER + LOC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8BD0AE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0.7642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8BD0A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95D4B5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0.4062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5D4B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92D3B3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0.5304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2D3B3"/>
                    </a:solidFill>
                  </a:tcPr>
                </a:tc>
              </a:tr>
              <a:tr h="975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PER + LOC + ORG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(cleanGazettes)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5ABC8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0.7731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ABC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5ABC8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0.4413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ABC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5ABC8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0.5618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ABC8C"/>
                    </a:solidFill>
                  </a:tcPr>
                </a:tc>
              </a:tr>
              <a:tr h="12179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PER + LOC + ORG + MISC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(</a:t>
                      </a:r>
                      <a:r>
                        <a:rPr b="1" lang="en-US" sz="1800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cleanGazettes)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61BF91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0.7714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1BF9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5ABC8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0.4413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ABC8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highlight>
                            <a:srgbClr val="5BBD8D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0.5614</a:t>
                      </a:r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BD8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642960" y="357119"/>
            <a:ext cx="77721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3.</a:t>
            </a:r>
            <a:r>
              <a:rPr b="1" lang="en-US" sz="32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b="1" lang="en-US" sz="3200" strike="noStrike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) </a:t>
            </a:r>
            <a:r>
              <a:rPr b="1" lang="en-US" sz="32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rPr>
              <a:t>POS tags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204396" y="6476998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  <p:sp>
        <p:nvSpPr>
          <p:cNvPr id="94" name="Shape 94"/>
          <p:cNvSpPr txBox="1"/>
          <p:nvPr/>
        </p:nvSpPr>
        <p:spPr>
          <a:xfrm>
            <a:off x="533550" y="1072950"/>
            <a:ext cx="8076900" cy="42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00" rIns="45700" tIns="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24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rtl="0">
              <a:spcBef>
                <a:spcPts val="0"/>
              </a:spcBef>
              <a:buClr>
                <a:schemeClr val="lt1"/>
              </a:buClr>
              <a:buSzPct val="100000"/>
              <a:buFont typeface="Corbe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An example of POS tagging of a tweet would be: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`The/</a:t>
            </a:r>
            <a:r>
              <a:rPr b="1" lang="en-US" sz="1800">
                <a:solidFill>
                  <a:srgbClr val="FF00FF"/>
                </a:solidFill>
                <a:latin typeface="Corbel"/>
                <a:ea typeface="Corbel"/>
                <a:cs typeface="Corbel"/>
                <a:sym typeface="Corbel"/>
              </a:rPr>
              <a:t>NNP</a:t>
            </a: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truth/</a:t>
            </a:r>
            <a:r>
              <a:rPr b="1" lang="en-US" sz="1800">
                <a:solidFill>
                  <a:srgbClr val="C27BA0"/>
                </a:solidFill>
                <a:latin typeface="Corbel"/>
                <a:ea typeface="Corbel"/>
                <a:cs typeface="Corbel"/>
                <a:sym typeface="Corbel"/>
              </a:rPr>
              <a:t>NN</a:t>
            </a:r>
            <a:r>
              <a:rPr b="1"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will/</a:t>
            </a:r>
            <a:r>
              <a:rPr b="1" lang="en-US" sz="1800">
                <a:solidFill>
                  <a:srgbClr val="B6D7A8"/>
                </a:solidFill>
                <a:latin typeface="Corbel"/>
                <a:ea typeface="Corbel"/>
                <a:cs typeface="Corbel"/>
                <a:sym typeface="Corbel"/>
              </a:rPr>
              <a:t>MD</a:t>
            </a:r>
            <a:r>
              <a:rPr b="1"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always/</a:t>
            </a:r>
            <a:r>
              <a:rPr b="1" lang="en-US" sz="1800">
                <a:solidFill>
                  <a:srgbClr val="E06666"/>
                </a:solidFill>
                <a:latin typeface="Corbel"/>
                <a:ea typeface="Corbel"/>
                <a:cs typeface="Corbel"/>
                <a:sym typeface="Corbel"/>
              </a:rPr>
              <a:t>RB</a:t>
            </a: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win/</a:t>
            </a:r>
            <a:r>
              <a:rPr b="1" lang="en-US" sz="1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VB</a:t>
            </a:r>
            <a:r>
              <a:rPr lang="en-US" sz="1800">
                <a:solidFill>
                  <a:srgbClr val="FF00FF"/>
                </a:solidFill>
                <a:latin typeface="Corbel"/>
                <a:ea typeface="Corbel"/>
                <a:cs typeface="Corbel"/>
                <a:sym typeface="Corbel"/>
              </a:rPr>
              <a:t>’</a:t>
            </a: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- Julian/</a:t>
            </a:r>
            <a:r>
              <a:rPr b="1" lang="en-US" sz="1800">
                <a:solidFill>
                  <a:srgbClr val="FF00FF"/>
                </a:solidFill>
                <a:latin typeface="Corbel"/>
                <a:ea typeface="Corbel"/>
                <a:cs typeface="Corbel"/>
                <a:sym typeface="Corbel"/>
              </a:rPr>
              <a:t>NNP</a:t>
            </a: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Assange/</a:t>
            </a:r>
            <a:r>
              <a:rPr b="1" lang="en-US" sz="1800">
                <a:solidFill>
                  <a:srgbClr val="FF00FF"/>
                </a:solidFill>
                <a:latin typeface="Corbel"/>
                <a:ea typeface="Corbel"/>
                <a:cs typeface="Corbel"/>
                <a:sym typeface="Corbel"/>
              </a:rPr>
              <a:t>NNP</a:t>
            </a:r>
          </a:p>
          <a:p>
            <a:pPr indent="457200" lvl="0" marL="182880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writes/</a:t>
            </a:r>
            <a:r>
              <a:rPr b="1" lang="en-US" sz="1800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VBZ</a:t>
            </a: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#FakeHashtag/</a:t>
            </a:r>
            <a:r>
              <a:rPr lang="en-US" sz="1800">
                <a:solidFill>
                  <a:srgbClr val="E6B8AF"/>
                </a:solidFill>
                <a:latin typeface="Corbel"/>
                <a:ea typeface="Corbel"/>
                <a:cs typeface="Corbel"/>
                <a:sym typeface="Corbel"/>
              </a:rPr>
              <a:t>HT</a:t>
            </a: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</a:p>
          <a:p>
            <a:pPr indent="457200" lvl="0" marL="18288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rtl="0">
              <a:spcBef>
                <a:spcPts val="0"/>
              </a:spcBef>
              <a:buClr>
                <a:schemeClr val="lt1"/>
              </a:buClr>
              <a:buSzPct val="100000"/>
              <a:buFont typeface="Corbe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Helps to enhance the performance of NER⁽¹⁾.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rtl="0">
              <a:spcBef>
                <a:spcPts val="0"/>
              </a:spcBef>
              <a:buClr>
                <a:schemeClr val="lt1"/>
              </a:buClr>
              <a:buSzPct val="100000"/>
              <a:buFont typeface="Corbel"/>
              <a:buChar char="•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Used 3 different POS taggers:</a:t>
            </a:r>
          </a:p>
          <a:p>
            <a:pPr indent="-25400" lvl="1" marL="457200" rtl="0">
              <a:spcBef>
                <a:spcPts val="0"/>
              </a:spcBef>
              <a:buClr>
                <a:schemeClr val="lt1"/>
              </a:buClr>
              <a:buSzPct val="120000"/>
              <a:buFont typeface="Noto Sans Symbols"/>
              <a:buChar char="▪"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Stanford CoreNLP tagger</a:t>
            </a: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⁽²⁾</a:t>
            </a:r>
          </a:p>
          <a:p>
            <a:pPr indent="-25400" lvl="1" marL="457200" rtl="0">
              <a:spcBef>
                <a:spcPts val="0"/>
              </a:spcBef>
              <a:buClr>
                <a:schemeClr val="lt1"/>
              </a:buClr>
              <a:buSzPct val="120000"/>
              <a:buFont typeface="Corbel"/>
              <a:buChar char="▪"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GATE tweetie tagger</a:t>
            </a: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⁽³⁾</a:t>
            </a:r>
          </a:p>
          <a:p>
            <a:pPr indent="-25400" lvl="1" marL="457200" rtl="0">
              <a:spcBef>
                <a:spcPts val="0"/>
              </a:spcBef>
              <a:buClr>
                <a:schemeClr val="lt1"/>
              </a:buClr>
              <a:buSzPct val="120000"/>
              <a:buFont typeface="Corbel"/>
              <a:buChar char="▪"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CMU Noah’s ARK Twitter tagger</a:t>
            </a: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⁽⁴⁾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698500" y="5147075"/>
            <a:ext cx="77166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⁽¹⁾ </a:t>
            </a:r>
            <a:r>
              <a:rPr lang="en-US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Named Entity Recognition in Tweets, [Ritter, A., Clark, S., &amp; Etzioni, O. (2011, July). Named entity recognition in tweets: an experimental study. In </a:t>
            </a:r>
            <a:r>
              <a:rPr i="1" lang="en-US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Proceedings of the Conference on Empirical Methods in Natural Language Processing</a:t>
            </a:r>
            <a:r>
              <a:rPr lang="en-US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(pp. 1524-1534). Association for Computational Linguistics.]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⁽²⁾ </a:t>
            </a:r>
            <a:r>
              <a:rPr lang="en-US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https://stanfordnlp.github.io/CoreNLP/pos.html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⁽³⁾ </a:t>
            </a:r>
            <a:r>
              <a:rPr lang="en-US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https://gate.ac.uk/wiki/twitter-postagger.html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⁽⁴⁾ </a:t>
            </a:r>
            <a:r>
              <a:rPr lang="en-US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http://www.cs.cmu.edu/~ark/TweetNLP/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