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906000" cy="6858000" type="A4"/>
  <p:notesSz cx="68580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YqoGZST0zzRPi/FkK+ACP5am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/>
    <p:restoredTop sz="94677"/>
  </p:normalViewPr>
  <p:slideViewPr>
    <p:cSldViewPr snapToGrid="0">
      <p:cViewPr varScale="1">
        <p:scale>
          <a:sx n="155" d="100"/>
          <a:sy n="155" d="100"/>
        </p:scale>
        <p:origin x="1448" y="192"/>
      </p:cViewPr>
      <p:guideLst>
        <p:guide orient="horz" pos="1680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7788" y="0"/>
            <a:ext cx="2970212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702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7788" y="9429750"/>
            <a:ext cx="2970212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6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lec08-graphs</a:t>
            </a: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dt" idx="10"/>
          </p:nvPr>
        </p:nvSpPr>
        <p:spPr>
          <a:xfrm>
            <a:off x="3887788" y="0"/>
            <a:ext cx="2970212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Kasım 2021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:notes"/>
          <p:cNvSpPr txBox="1">
            <a:spLocks noGrp="1"/>
          </p:cNvSpPr>
          <p:nvPr>
            <p:ph type="sldNum" idx="12"/>
          </p:nvPr>
        </p:nvSpPr>
        <p:spPr>
          <a:xfrm>
            <a:off x="3887788" y="9429750"/>
            <a:ext cx="2970212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914400" y="4718050"/>
            <a:ext cx="5029200" cy="4464050"/>
          </a:xfrm>
          <a:prstGeom prst="rect">
            <a:avLst/>
          </a:prstGeom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744538"/>
            <a:ext cx="537527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2476500" y="-876300"/>
            <a:ext cx="51054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5495925" y="2066925"/>
            <a:ext cx="6172200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733425" y="-200025"/>
            <a:ext cx="6172200" cy="687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57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2"/>
          </p:nvPr>
        </p:nvSpPr>
        <p:spPr>
          <a:xfrm>
            <a:off x="5105400" y="1219200"/>
            <a:ext cx="457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53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Doç.Dr. Mert Ozkaya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38200" y="4238625"/>
            <a:ext cx="8420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(Initially prepared by Dr. Ilyas Cicekli, then improved by Selim Aksoy)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Directed Graphs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If edge pair is ordered, then graph is called a </a:t>
            </a:r>
            <a:r>
              <a:rPr lang="en-US" b="1">
                <a:solidFill>
                  <a:srgbClr val="C00000"/>
                </a:solidFill>
              </a:rPr>
              <a:t>directed graph </a:t>
            </a:r>
            <a:r>
              <a:rPr lang="en-US" b="1"/>
              <a:t>(also called </a:t>
            </a:r>
            <a:r>
              <a:rPr lang="en-US" b="1" i="1"/>
              <a:t>digraphs)</a:t>
            </a:r>
            <a:r>
              <a:rPr lang="en-US" b="1"/>
              <a:t> 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Each edge in a directed graph has a direction. Called a </a:t>
            </a:r>
            <a:r>
              <a:rPr lang="en-US" sz="2000" b="1">
                <a:solidFill>
                  <a:srgbClr val="C00000"/>
                </a:solidFill>
              </a:rPr>
              <a:t>directed edge</a:t>
            </a:r>
            <a:r>
              <a:rPr lang="en-US" sz="2000"/>
              <a:t>.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Definitions given for undirected graphs apply also to directed graphs, with changes that account for direction.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Vertex w is </a:t>
            </a:r>
            <a:r>
              <a:rPr lang="en-US" b="1" i="1">
                <a:solidFill>
                  <a:srgbClr val="C00000"/>
                </a:solidFill>
              </a:rPr>
              <a:t>adjacent to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v  iff (v,w) ∈ 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i.e. There is a direct edge from  v to w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w is </a:t>
            </a:r>
            <a:r>
              <a:rPr lang="en-US" sz="2000" b="1">
                <a:solidFill>
                  <a:srgbClr val="C00000"/>
                </a:solidFill>
              </a:rPr>
              <a:t>successor</a:t>
            </a:r>
            <a:r>
              <a:rPr lang="en-US" sz="2000"/>
              <a:t> of v</a:t>
            </a: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v is </a:t>
            </a:r>
            <a:r>
              <a:rPr lang="en-US" sz="2000" b="1">
                <a:solidFill>
                  <a:srgbClr val="C00000"/>
                </a:solidFill>
              </a:rPr>
              <a:t>predecessor</a:t>
            </a:r>
            <a:r>
              <a:rPr lang="en-US" sz="2000"/>
              <a:t> of w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directed path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between two vertices is a sequence of directed edges that begins at one vertex and ends at another vertex.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i.e. w</a:t>
            </a:r>
            <a:r>
              <a:rPr lang="en-US" sz="1800" baseline="-25000"/>
              <a:t>1</a:t>
            </a:r>
            <a:r>
              <a:rPr lang="en-US" sz="1800"/>
              <a:t>, w</a:t>
            </a:r>
            <a:r>
              <a:rPr lang="en-US" sz="1800" baseline="-25000"/>
              <a:t>2</a:t>
            </a:r>
            <a:r>
              <a:rPr lang="en-US" sz="1800"/>
              <a:t>, …, w</a:t>
            </a:r>
            <a:r>
              <a:rPr lang="en-US" sz="1800" baseline="-25000"/>
              <a:t>N</a:t>
            </a:r>
            <a:r>
              <a:rPr lang="en-US" sz="1800"/>
              <a:t> is a path if (w</a:t>
            </a:r>
            <a:r>
              <a:rPr lang="en-US" sz="1800" baseline="-25000"/>
              <a:t>i</a:t>
            </a:r>
            <a:r>
              <a:rPr lang="en-US" sz="1800"/>
              <a:t>, w</a:t>
            </a:r>
            <a:r>
              <a:rPr lang="en-US" sz="1800" baseline="-25000"/>
              <a:t>i+1</a:t>
            </a:r>
            <a:r>
              <a:rPr lang="en-US" sz="1800"/>
              <a:t>) ∈ E for 1 ≤ i ≤. N-1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Directed Graphs</a:t>
            </a: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cycle</a:t>
            </a:r>
            <a:r>
              <a:rPr lang="en-US"/>
              <a:t> in a directed graph is a path of length &gt;= 1 such that  w</a:t>
            </a:r>
            <a:r>
              <a:rPr lang="en-US" baseline="-25000"/>
              <a:t>1</a:t>
            </a:r>
            <a:r>
              <a:rPr lang="en-US"/>
              <a:t> = w</a:t>
            </a:r>
            <a:r>
              <a:rPr lang="en-US" baseline="-25000"/>
              <a:t>N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This cycle is simple if the path is simple.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For undirected graphs, the edges must be distinct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directed acyclic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DAG</a:t>
            </a:r>
            <a:r>
              <a:rPr lang="en-US"/>
              <a:t>) is a directed graph with no cycles.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An undirected graph is </a:t>
            </a:r>
            <a:r>
              <a:rPr lang="en-US" b="1">
                <a:solidFill>
                  <a:srgbClr val="C00000"/>
                </a:solidFill>
              </a:rPr>
              <a:t>connected</a:t>
            </a:r>
            <a:r>
              <a:rPr lang="en-US"/>
              <a:t> if there is a path from every vertex to every other vertex.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A directed graph with this property is called </a:t>
            </a:r>
            <a:r>
              <a:rPr lang="en-US" sz="2000" b="1">
                <a:solidFill>
                  <a:srgbClr val="C00000"/>
                </a:solidFill>
              </a:rPr>
              <a:t>strongly connected</a:t>
            </a:r>
            <a:r>
              <a:rPr lang="en-US" sz="2000"/>
              <a:t>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If a directed graph is not strongly connected, but the underlying graph (without direction to arcs) is connected then the graph is </a:t>
            </a:r>
            <a:r>
              <a:rPr lang="en-US" sz="2000" b="1">
                <a:solidFill>
                  <a:srgbClr val="C00000"/>
                </a:solidFill>
              </a:rPr>
              <a:t>weakly connected</a:t>
            </a:r>
            <a:r>
              <a:rPr lang="en-US" sz="2000"/>
              <a:t>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Directed Graph – An Example</a:t>
            </a:r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609600" y="1143000"/>
            <a:ext cx="6337300" cy="1584325"/>
            <a:chOff x="384" y="720"/>
            <a:chExt cx="3992" cy="998"/>
          </a:xfrm>
        </p:grpSpPr>
        <p:cxnSp>
          <p:nvCxnSpPr>
            <p:cNvPr id="216" name="Google Shape;216;p12"/>
            <p:cNvCxnSpPr/>
            <p:nvPr/>
          </p:nvCxnSpPr>
          <p:spPr>
            <a:xfrm>
              <a:off x="1609" y="992"/>
              <a:ext cx="635" cy="4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217;p12"/>
            <p:cNvCxnSpPr/>
            <p:nvPr/>
          </p:nvCxnSpPr>
          <p:spPr>
            <a:xfrm>
              <a:off x="1654" y="901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3450" y="1019"/>
              <a:ext cx="59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Google Shape;219;p12"/>
            <p:cNvCxnSpPr/>
            <p:nvPr/>
          </p:nvCxnSpPr>
          <p:spPr>
            <a:xfrm rot="10800000">
              <a:off x="747" y="1536"/>
              <a:ext cx="145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" name="Google Shape;220;p12"/>
            <p:cNvCxnSpPr/>
            <p:nvPr/>
          </p:nvCxnSpPr>
          <p:spPr>
            <a:xfrm rot="10800000">
              <a:off x="2561" y="1536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21" name="Google Shape;221;p12"/>
            <p:cNvCxnSpPr/>
            <p:nvPr/>
          </p:nvCxnSpPr>
          <p:spPr>
            <a:xfrm flipH="1">
              <a:off x="702" y="992"/>
              <a:ext cx="635" cy="4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22" name="Google Shape;222;p12"/>
            <p:cNvSpPr/>
            <p:nvPr/>
          </p:nvSpPr>
          <p:spPr>
            <a:xfrm>
              <a:off x="1291" y="72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2198" y="135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3105" y="72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013" y="135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384" y="1354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27" name="Google Shape;227;p12"/>
          <p:cNvSpPr txBox="1"/>
          <p:nvPr/>
        </p:nvSpPr>
        <p:spPr>
          <a:xfrm>
            <a:off x="614363" y="2819400"/>
            <a:ext cx="5989637" cy="3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G= (V,E) has 5 vertices and 6 edges: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 = {1,2,3,4,5}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 = { (1,2),(1,4),(2,5),(4,5),(3,1),(4,3)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is adjacent to 1, but 1 is NOT adjacent to 2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1,2,5 ( a directed path),     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1,4,3,1 (a directed cycle),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Graph</a:t>
            </a:r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We can label the edges of a graph with numeric values, the graph is called a </a:t>
            </a:r>
            <a:r>
              <a:rPr lang="en-US" b="1">
                <a:solidFill>
                  <a:srgbClr val="C00000"/>
                </a:solidFill>
              </a:rPr>
              <a:t>weighted graph</a:t>
            </a:r>
            <a:r>
              <a:rPr lang="en-US"/>
              <a:t>.</a:t>
            </a:r>
            <a:endParaRPr/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04800" y="2362200"/>
            <a:ext cx="6337300" cy="1584325"/>
            <a:chOff x="816" y="960"/>
            <a:chExt cx="3992" cy="998"/>
          </a:xfrm>
        </p:grpSpPr>
        <p:cxnSp>
          <p:nvCxnSpPr>
            <p:cNvPr id="238" name="Google Shape;238;p13"/>
            <p:cNvCxnSpPr/>
            <p:nvPr/>
          </p:nvCxnSpPr>
          <p:spPr>
            <a:xfrm>
              <a:off x="2041" y="1232"/>
              <a:ext cx="635" cy="4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2086" y="1141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3"/>
            <p:cNvCxnSpPr/>
            <p:nvPr/>
          </p:nvCxnSpPr>
          <p:spPr>
            <a:xfrm>
              <a:off x="3882" y="1259"/>
              <a:ext cx="59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3"/>
            <p:cNvCxnSpPr/>
            <p:nvPr/>
          </p:nvCxnSpPr>
          <p:spPr>
            <a:xfrm rot="10800000">
              <a:off x="1179" y="1776"/>
              <a:ext cx="145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3"/>
            <p:cNvCxnSpPr/>
            <p:nvPr/>
          </p:nvCxnSpPr>
          <p:spPr>
            <a:xfrm rot="10800000">
              <a:off x="2993" y="1776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3"/>
            <p:cNvCxnSpPr/>
            <p:nvPr/>
          </p:nvCxnSpPr>
          <p:spPr>
            <a:xfrm flipH="1">
              <a:off x="1134" y="1232"/>
              <a:ext cx="635" cy="4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13"/>
            <p:cNvSpPr/>
            <p:nvPr/>
          </p:nvSpPr>
          <p:spPr>
            <a:xfrm>
              <a:off x="1723" y="96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630" y="159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537" y="96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445" y="159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816" y="1594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49" name="Google Shape;249;p13"/>
          <p:cNvGrpSpPr/>
          <p:nvPr/>
        </p:nvGrpSpPr>
        <p:grpSpPr>
          <a:xfrm>
            <a:off x="533400" y="4572000"/>
            <a:ext cx="6337300" cy="1584325"/>
            <a:chOff x="384" y="720"/>
            <a:chExt cx="3992" cy="998"/>
          </a:xfrm>
        </p:grpSpPr>
        <p:cxnSp>
          <p:nvCxnSpPr>
            <p:cNvPr id="250" name="Google Shape;250;p13"/>
            <p:cNvCxnSpPr/>
            <p:nvPr/>
          </p:nvCxnSpPr>
          <p:spPr>
            <a:xfrm>
              <a:off x="1609" y="992"/>
              <a:ext cx="635" cy="4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1654" y="901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3450" y="1019"/>
              <a:ext cx="59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13"/>
            <p:cNvCxnSpPr/>
            <p:nvPr/>
          </p:nvCxnSpPr>
          <p:spPr>
            <a:xfrm rot="10800000">
              <a:off x="747" y="1536"/>
              <a:ext cx="145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13"/>
            <p:cNvCxnSpPr/>
            <p:nvPr/>
          </p:nvCxnSpPr>
          <p:spPr>
            <a:xfrm rot="10800000">
              <a:off x="2561" y="1536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55" name="Google Shape;255;p13"/>
            <p:cNvCxnSpPr/>
            <p:nvPr/>
          </p:nvCxnSpPr>
          <p:spPr>
            <a:xfrm flipH="1">
              <a:off x="702" y="992"/>
              <a:ext cx="635" cy="4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56" name="Google Shape;256;p13"/>
            <p:cNvSpPr/>
            <p:nvPr/>
          </p:nvSpPr>
          <p:spPr>
            <a:xfrm>
              <a:off x="1291" y="72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198" y="135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105" y="72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4013" y="135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84" y="1354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61" name="Google Shape;261;p13"/>
          <p:cNvSpPr txBox="1"/>
          <p:nvPr/>
        </p:nvSpPr>
        <p:spPr>
          <a:xfrm>
            <a:off x="3244850" y="2286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4495800" y="3276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898525" y="2784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1736725" y="3241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2743200" y="2819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5410200" y="2743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1066800" y="5029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68" name="Google Shape;268;p13"/>
          <p:cNvSpPr txBox="1"/>
          <p:nvPr/>
        </p:nvSpPr>
        <p:spPr>
          <a:xfrm>
            <a:off x="1965325" y="548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2971800" y="5029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5638800" y="4953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5867400" y="2438400"/>
            <a:ext cx="38195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(Undirect) Graph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6019800" y="4724400"/>
            <a:ext cx="35798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 Directed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Implementations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The two most common implementations of a graph are: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Char char="–"/>
            </a:pPr>
            <a:r>
              <a:rPr lang="en-US" sz="2400" b="1" i="1">
                <a:solidFill>
                  <a:srgbClr val="C00000"/>
                </a:solidFill>
              </a:rPr>
              <a:t>Adjacency Matrix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 two dimensional array</a:t>
            </a:r>
            <a:endParaRPr sz="2400"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1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Char char="–"/>
            </a:pPr>
            <a:r>
              <a:rPr lang="en-US" sz="2400" b="1" i="1">
                <a:solidFill>
                  <a:srgbClr val="C00000"/>
                </a:solidFill>
              </a:rPr>
              <a:t>Adjacency List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For each vertex we keep a list of adjacent vertices</a:t>
            </a:r>
            <a:endParaRPr sz="2400" b="1" i="1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An </a:t>
            </a:r>
            <a:r>
              <a:rPr lang="en-US" b="1">
                <a:solidFill>
                  <a:srgbClr val="C00000"/>
                </a:solidFill>
              </a:rPr>
              <a:t>adjacency matrix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for a graph with </a:t>
            </a:r>
            <a:r>
              <a:rPr lang="en-US" i="1"/>
              <a:t>n</a:t>
            </a:r>
            <a:r>
              <a:rPr lang="en-US"/>
              <a:t> vertices is an </a:t>
            </a:r>
            <a:r>
              <a:rPr lang="en-US" b="1" i="1"/>
              <a:t>n</a:t>
            </a:r>
            <a:r>
              <a:rPr lang="en-US" b="1"/>
              <a:t> by </a:t>
            </a:r>
            <a:r>
              <a:rPr lang="en-US" b="1" i="1"/>
              <a:t>n</a:t>
            </a:r>
            <a:r>
              <a:rPr lang="en-US" b="1"/>
              <a:t> array </a:t>
            </a:r>
            <a:r>
              <a:rPr lang="en-US" b="1" i="1"/>
              <a:t>matrix </a:t>
            </a:r>
            <a:r>
              <a:rPr lang="en-US"/>
              <a:t>such that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i="1"/>
              <a:t>matrix[i][j]</a:t>
            </a:r>
            <a:r>
              <a:rPr lang="en-US" sz="2000"/>
              <a:t> is 1 (true) if there is an edge from vertex </a:t>
            </a:r>
            <a:r>
              <a:rPr lang="en-US" sz="2000" i="1"/>
              <a:t>i</a:t>
            </a:r>
            <a:r>
              <a:rPr lang="en-US" sz="2000"/>
              <a:t> to vertex </a:t>
            </a:r>
            <a:r>
              <a:rPr lang="en-US" sz="2000" i="1"/>
              <a:t>j</a:t>
            </a:r>
            <a:endParaRPr sz="2000" i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0 (false) otherwise.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When the graph is </a:t>
            </a:r>
            <a:r>
              <a:rPr lang="en-US" b="1">
                <a:solidFill>
                  <a:srgbClr val="C00000"/>
                </a:solidFill>
              </a:rPr>
              <a:t>weighted: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i="1"/>
              <a:t>matrix[i][j]</a:t>
            </a:r>
            <a:r>
              <a:rPr lang="en-US" sz="2000"/>
              <a:t> is </a:t>
            </a:r>
            <a:r>
              <a:rPr lang="en-US" sz="2000">
                <a:solidFill>
                  <a:srgbClr val="0000FF"/>
                </a:solidFill>
              </a:rPr>
              <a:t>weight that labels edge</a:t>
            </a:r>
            <a:r>
              <a:rPr lang="en-US" sz="2000"/>
              <a:t> from vertex </a:t>
            </a:r>
            <a:r>
              <a:rPr lang="en-US" sz="2000" i="1"/>
              <a:t>i</a:t>
            </a:r>
            <a:r>
              <a:rPr lang="en-US" sz="2000"/>
              <a:t> to vertex </a:t>
            </a:r>
            <a:r>
              <a:rPr lang="en-US" sz="2000" i="1"/>
              <a:t>j</a:t>
            </a:r>
            <a:r>
              <a:rPr lang="en-US" sz="2000"/>
              <a:t> instead of simply 1, 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i="1"/>
              <a:t>matrix[i][j]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equals to ∞ instead of 0 </a:t>
            </a:r>
            <a:r>
              <a:rPr lang="en-US" sz="2000"/>
              <a:t>when there is no edge from vertex </a:t>
            </a:r>
            <a:r>
              <a:rPr lang="en-US" sz="2000" i="1"/>
              <a:t>i</a:t>
            </a:r>
            <a:r>
              <a:rPr lang="en-US" sz="2000"/>
              <a:t> to </a:t>
            </a:r>
            <a:r>
              <a:rPr lang="en-US" sz="2000" i="1"/>
              <a:t>j</a:t>
            </a:r>
            <a:endParaRPr sz="2000"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Adjacency matrix for an undirected graph is symmetrical.</a:t>
            </a:r>
            <a:endParaRPr b="1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i.e. </a:t>
            </a:r>
            <a:r>
              <a:rPr lang="en-US" sz="1800" i="1"/>
              <a:t>matrix[i][j]</a:t>
            </a:r>
            <a:r>
              <a:rPr lang="en-US" sz="1800"/>
              <a:t> is equal to </a:t>
            </a:r>
            <a:r>
              <a:rPr lang="en-US" sz="1800" i="1"/>
              <a:t>matrix[j][i]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Space requirement </a:t>
            </a:r>
            <a:r>
              <a:rPr lang="en-US" b="1">
                <a:solidFill>
                  <a:srgbClr val="0000FF"/>
                </a:solidFill>
              </a:rPr>
              <a:t>O(|V|</a:t>
            </a:r>
            <a:r>
              <a:rPr lang="en-US" b="1" baseline="30000">
                <a:solidFill>
                  <a:srgbClr val="0000FF"/>
                </a:solidFill>
              </a:rPr>
              <a:t>2</a:t>
            </a:r>
            <a:r>
              <a:rPr lang="en-US" b="1">
                <a:solidFill>
                  <a:srgbClr val="0000FF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Acceptable if the graph is dense.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 – Example1</a:t>
            </a:r>
            <a:endParaRPr/>
          </a:p>
        </p:txBody>
      </p:sp>
      <p:grpSp>
        <p:nvGrpSpPr>
          <p:cNvPr id="301" name="Google Shape;301;p16"/>
          <p:cNvGrpSpPr/>
          <p:nvPr/>
        </p:nvGrpSpPr>
        <p:grpSpPr>
          <a:xfrm>
            <a:off x="381000" y="1219200"/>
            <a:ext cx="8267700" cy="4895850"/>
            <a:chOff x="240" y="768"/>
            <a:chExt cx="5208" cy="3084"/>
          </a:xfrm>
        </p:grpSpPr>
        <p:pic>
          <p:nvPicPr>
            <p:cNvPr id="302" name="Google Shape;302;p16" descr="Carrano1306.pct                                                000C8834 The Brain                      B3A96F87: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8" y="816"/>
              <a:ext cx="4680" cy="3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6"/>
            <p:cNvSpPr txBox="1"/>
            <p:nvPr/>
          </p:nvSpPr>
          <p:spPr>
            <a:xfrm>
              <a:off x="240" y="768"/>
              <a:ext cx="1190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directed graph</a:t>
              </a:r>
              <a:endParaRPr/>
            </a:p>
          </p:txBody>
        </p:sp>
        <p:sp>
          <p:nvSpPr>
            <p:cNvPr id="304" name="Google Shape;304;p16"/>
            <p:cNvSpPr txBox="1"/>
            <p:nvPr/>
          </p:nvSpPr>
          <p:spPr>
            <a:xfrm>
              <a:off x="2064" y="768"/>
              <a:ext cx="1410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Its adjacency matrix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 – Example2</a:t>
            </a:r>
            <a:endParaRPr/>
          </a:p>
        </p:txBody>
      </p:sp>
      <p:pic>
        <p:nvPicPr>
          <p:cNvPr id="313" name="Google Shape;313;p17" descr="Carrano1307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667000"/>
            <a:ext cx="8610600" cy="307816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533400" y="2667000"/>
            <a:ext cx="3810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5562600" y="2590800"/>
            <a:ext cx="3810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1143000" y="2057400"/>
            <a:ext cx="34337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Undirected Weighted Graph</a:t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6477000" y="1981200"/>
            <a:ext cx="23383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Adjacency Matrix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24" name="Google Shape;324;p1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An </a:t>
            </a:r>
            <a:r>
              <a:rPr lang="en-US" b="1">
                <a:solidFill>
                  <a:srgbClr val="C00000"/>
                </a:solidFill>
              </a:rPr>
              <a:t>adjacency list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for a graph with </a:t>
            </a:r>
            <a:r>
              <a:rPr lang="en-US" i="1"/>
              <a:t>n</a:t>
            </a:r>
            <a:r>
              <a:rPr lang="en-US"/>
              <a:t> vertices numbered 0,1,...,n-1 consists of </a:t>
            </a:r>
            <a:r>
              <a:rPr lang="en-US" i="1"/>
              <a:t>n</a:t>
            </a:r>
            <a:r>
              <a:rPr lang="en-US"/>
              <a:t> linked lists. The </a:t>
            </a:r>
            <a:r>
              <a:rPr lang="en-US" i="1"/>
              <a:t>i</a:t>
            </a:r>
            <a:r>
              <a:rPr lang="en-US" i="1" baseline="30000"/>
              <a:t>th</a:t>
            </a:r>
            <a:r>
              <a:rPr lang="en-US"/>
              <a:t> linked list has a node for vertex </a:t>
            </a:r>
            <a:r>
              <a:rPr lang="en-US" i="1"/>
              <a:t>j</a:t>
            </a:r>
            <a:r>
              <a:rPr lang="en-US"/>
              <a:t> if and only if the graph contains an edge from vertex </a:t>
            </a:r>
            <a:r>
              <a:rPr lang="en-US" i="1"/>
              <a:t>i</a:t>
            </a:r>
            <a:r>
              <a:rPr lang="en-US"/>
              <a:t> to vertex </a:t>
            </a:r>
            <a:r>
              <a:rPr lang="en-US" i="1"/>
              <a:t>j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Adjacency list is a better solution if the graph is sparse.</a:t>
            </a: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Space requirement is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O(|E| + |V|), </a:t>
            </a:r>
            <a:r>
              <a:rPr lang="en-US"/>
              <a:t>which is linear in the size of the graph.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In an undirected graph each edge (v, w) appears in two lists.  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Space requirement is doubled.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9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 – Example1</a:t>
            </a:r>
            <a:endParaRPr/>
          </a:p>
        </p:txBody>
      </p:sp>
      <p:grpSp>
        <p:nvGrpSpPr>
          <p:cNvPr id="335" name="Google Shape;335;p19"/>
          <p:cNvGrpSpPr/>
          <p:nvPr/>
        </p:nvGrpSpPr>
        <p:grpSpPr>
          <a:xfrm>
            <a:off x="533400" y="1066800"/>
            <a:ext cx="7772400" cy="5075238"/>
            <a:chOff x="336" y="672"/>
            <a:chExt cx="4896" cy="3197"/>
          </a:xfrm>
        </p:grpSpPr>
        <p:pic>
          <p:nvPicPr>
            <p:cNvPr id="336" name="Google Shape;336;p19" descr="Carrano1308.pct                                                000C8834 The Brain                      B3A96F87: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8" y="768"/>
              <a:ext cx="4224" cy="3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19"/>
            <p:cNvSpPr txBox="1"/>
            <p:nvPr/>
          </p:nvSpPr>
          <p:spPr>
            <a:xfrm>
              <a:off x="336" y="672"/>
              <a:ext cx="1190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directed graph</a:t>
              </a:r>
              <a:endParaRPr/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2256" y="672"/>
              <a:ext cx="1287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Its Adjacency List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Graphs are one of the unifying themes of computer science.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graph G = (V, E) is defined by a set of </a:t>
            </a:r>
            <a:r>
              <a:rPr lang="en-US" i="1"/>
              <a:t>vertices V , and </a:t>
            </a:r>
            <a:r>
              <a:rPr lang="en-US"/>
              <a:t>a set of </a:t>
            </a:r>
            <a:r>
              <a:rPr lang="en-US" i="1"/>
              <a:t>edges E consisting of ordered or unordered pairs of </a:t>
            </a:r>
            <a:r>
              <a:rPr lang="en-US"/>
              <a:t>vertices from V .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0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 – Example2</a:t>
            </a: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457200" y="2057400"/>
            <a:ext cx="8534400" cy="3252788"/>
            <a:chOff x="288" y="1296"/>
            <a:chExt cx="5376" cy="2049"/>
          </a:xfrm>
        </p:grpSpPr>
        <p:grpSp>
          <p:nvGrpSpPr>
            <p:cNvPr id="348" name="Google Shape;348;p20"/>
            <p:cNvGrpSpPr/>
            <p:nvPr/>
          </p:nvGrpSpPr>
          <p:grpSpPr>
            <a:xfrm>
              <a:off x="288" y="1536"/>
              <a:ext cx="5376" cy="1809"/>
              <a:chOff x="288" y="1536"/>
              <a:chExt cx="5376" cy="1809"/>
            </a:xfrm>
          </p:grpSpPr>
          <p:pic>
            <p:nvPicPr>
              <p:cNvPr id="349" name="Google Shape;349;p20" descr="Carrano1309.pct                                                000C8834 The Brain                      B3A96F87: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36" y="1584"/>
                <a:ext cx="5328" cy="17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20"/>
              <p:cNvSpPr txBox="1"/>
              <p:nvPr/>
            </p:nvSpPr>
            <p:spPr>
              <a:xfrm>
                <a:off x="288" y="1584"/>
                <a:ext cx="240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20"/>
              <p:cNvSpPr txBox="1"/>
              <p:nvPr/>
            </p:nvSpPr>
            <p:spPr>
              <a:xfrm>
                <a:off x="2496" y="1536"/>
                <a:ext cx="240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52" name="Google Shape;352;p20"/>
            <p:cNvSpPr txBox="1"/>
            <p:nvPr/>
          </p:nvSpPr>
          <p:spPr>
            <a:xfrm>
              <a:off x="432" y="1296"/>
              <a:ext cx="216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Undirected Weighted Graph</a:t>
              </a:r>
              <a:endParaRPr/>
            </a:p>
          </p:txBody>
        </p:sp>
        <p:sp>
          <p:nvSpPr>
            <p:cNvPr id="353" name="Google Shape;353;p20"/>
            <p:cNvSpPr txBox="1"/>
            <p:nvPr/>
          </p:nvSpPr>
          <p:spPr>
            <a:xfrm>
              <a:off x="3120" y="1296"/>
              <a:ext cx="128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Its Adjacency List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 vs Adjacency List</a:t>
            </a:r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Two common graph operations:</a:t>
            </a:r>
            <a:endParaRPr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Determine whether there is an edge </a:t>
            </a:r>
            <a:r>
              <a:rPr lang="en-US" sz="1800" dirty="0"/>
              <a:t>from vertex </a:t>
            </a:r>
            <a:r>
              <a:rPr lang="en-US" sz="1800" dirty="0" err="1"/>
              <a:t>i</a:t>
            </a:r>
            <a:r>
              <a:rPr lang="en-US" sz="1800" dirty="0"/>
              <a:t> to vertex j.</a:t>
            </a:r>
            <a:endParaRPr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Find all vertices adjacent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to a given vertex </a:t>
            </a:r>
            <a:r>
              <a:rPr lang="en-US" sz="1800" dirty="0" err="1"/>
              <a:t>i</a:t>
            </a:r>
            <a:r>
              <a:rPr lang="en-US" sz="1800" dirty="0"/>
              <a:t>.</a:t>
            </a:r>
            <a:endParaRPr dirty="0"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An adjacency matrix supports operation 1 more efficiently.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An adjacency list supports operation 2 more efficiently.</a:t>
            </a:r>
            <a:endParaRPr dirty="0"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An adjacency list often requires less space than an adjacency matrix.</a:t>
            </a:r>
            <a:endParaRPr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dirty="0"/>
              <a:t>Adjacency Matrix: Space requirement is O(|V|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dirty="0"/>
              <a:t>Adjacency List : Space requirement is O(|E| + |V|), which is linear in the size of the graph.</a:t>
            </a:r>
            <a:endParaRPr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1" dirty="0"/>
              <a:t>Adjacency matrix is better if the graph is dense (too many edges)</a:t>
            </a:r>
            <a:endParaRPr b="1" dirty="0"/>
          </a:p>
          <a:p>
            <a:pPr marL="8001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1" dirty="0"/>
              <a:t>Adjacency list is better if the graph is sparse (few edges)</a:t>
            </a:r>
            <a:endParaRPr b="1"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Tradeoffs Between Adjacency Lists and</a:t>
            </a:r>
            <a:br>
              <a:rPr lang="en-US"/>
            </a:br>
            <a:r>
              <a:rPr lang="en-US"/>
              <a:t>Adjacency Matrices</a:t>
            </a:r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Faster to test if (x; y) exists?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Faster to find vertex degree?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Less memory on small graphs?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Less memory on big graphs?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Edge insertion or deletion?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Faster to traverse the graph?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Better for most problems? </a:t>
            </a:r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Tradeoffs Between Adjacency Lists and</a:t>
            </a:r>
            <a:br>
              <a:rPr lang="en-US"/>
            </a:br>
            <a:r>
              <a:rPr lang="en-US"/>
              <a:t>Adjacency Matrices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Faster to test if (x; y) exists? 	</a:t>
            </a:r>
            <a:r>
              <a:rPr lang="en-US" b="1" dirty="0">
                <a:solidFill>
                  <a:srgbClr val="0000FF"/>
                </a:solidFill>
              </a:rPr>
              <a:t>matrices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Faster to find vertex degree? 	</a:t>
            </a:r>
            <a:r>
              <a:rPr lang="en-US" b="1" dirty="0">
                <a:solidFill>
                  <a:srgbClr val="0000FF"/>
                </a:solidFill>
              </a:rPr>
              <a:t>lists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Less memory on small graphs? 	</a:t>
            </a:r>
            <a:r>
              <a:rPr lang="en-US" b="1" dirty="0">
                <a:solidFill>
                  <a:srgbClr val="0000FF"/>
                </a:solidFill>
              </a:rPr>
              <a:t>lists – (m+ n) vs. (n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>
                <a:solidFill>
                  <a:schemeClr val="tx1"/>
                </a:solidFill>
              </a:rPr>
              <a:t>Less memory on big graphs? 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matrices (small win)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Edge insertion or deletion? 	</a:t>
            </a:r>
            <a:r>
              <a:rPr lang="en-US" b="1" dirty="0">
                <a:solidFill>
                  <a:srgbClr val="0000FF"/>
                </a:solidFill>
              </a:rPr>
              <a:t>matrices O(1)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Faster to traverse the graph? 	</a:t>
            </a:r>
            <a:r>
              <a:rPr lang="en-US" b="1" dirty="0">
                <a:solidFill>
                  <a:srgbClr val="0000FF"/>
                </a:solidFill>
              </a:rPr>
              <a:t>lists – (m + n) vs. (n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b="1" baseline="30000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Better for most problems? 		</a:t>
            </a:r>
            <a:r>
              <a:rPr lang="en-US" b="1" dirty="0">
                <a:solidFill>
                  <a:srgbClr val="0000FF"/>
                </a:solidFill>
              </a:rPr>
              <a:t>lists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78" name="Google Shape;378;p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graph-traversal</a:t>
            </a:r>
            <a:r>
              <a:rPr lang="en-US"/>
              <a:t> algorithm starts from a vertex v, </a:t>
            </a:r>
            <a:r>
              <a:rPr lang="en-US" b="1">
                <a:solidFill>
                  <a:srgbClr val="C00000"/>
                </a:solidFill>
              </a:rPr>
              <a:t>visits all of the vertices </a:t>
            </a:r>
            <a:r>
              <a:rPr lang="en-US"/>
              <a:t>that can be reachable from the vertex v.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A graph-traversal algorithm visits all vertices if and only if the graph is connected.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connected component </a:t>
            </a:r>
            <a:r>
              <a:rPr lang="en-US"/>
              <a:t>is the subset of vertices visited during a traversal algorithm that begins at a given vertex.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graph-traversal algorithm must </a:t>
            </a:r>
            <a:r>
              <a:rPr lang="en-US" b="1">
                <a:solidFill>
                  <a:srgbClr val="C00000"/>
                </a:solidFill>
              </a:rPr>
              <a:t>mark each vertex </a:t>
            </a:r>
            <a:r>
              <a:rPr lang="en-US"/>
              <a:t>during a visit and must never visit a vertex more than once.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Thus, if a graph contains a cycle, the graph-traversal algorithm can avoid infinite loop.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We look at two graph-traversal algorithms: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Char char="–"/>
            </a:pPr>
            <a:r>
              <a:rPr lang="en-US" sz="2400" b="1">
                <a:solidFill>
                  <a:srgbClr val="C00000"/>
                </a:solidFill>
              </a:rPr>
              <a:t>Depth-First Traversal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Char char="–"/>
            </a:pPr>
            <a:r>
              <a:rPr lang="en-US" sz="2400" b="1">
                <a:solidFill>
                  <a:srgbClr val="C00000"/>
                </a:solidFill>
              </a:rPr>
              <a:t>Breadth-First Traversal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Traversal</a:t>
            </a:r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For a given vertex v, </a:t>
            </a:r>
            <a:r>
              <a:rPr lang="en-US" b="1">
                <a:solidFill>
                  <a:srgbClr val="C00000"/>
                </a:solidFill>
              </a:rPr>
              <a:t>depth-first traversal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algorithm proceeds along a path from v as deeply into the graph as possible before backing up.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That is, after visiting a vertex v, the algorithm visits (if possible) an unvisited adjacent vertex to vertex v.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The depth-first traversal algorithm does not completely specify the order in which it should visit the vertices adjacent to v.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We may visit the vertices adjacent to v in sorted order.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Traversal – Example </a:t>
            </a:r>
            <a:endParaRPr/>
          </a:p>
        </p:txBody>
      </p:sp>
      <p:graphicFrame>
        <p:nvGraphicFramePr>
          <p:cNvPr id="407" name="Google Shape;407;p26"/>
          <p:cNvGraphicFramePr/>
          <p:nvPr/>
        </p:nvGraphicFramePr>
        <p:xfrm>
          <a:off x="228600" y="1219200"/>
          <a:ext cx="44529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4452938" imgH="4876800" progId="PBrush">
                  <p:embed/>
                </p:oleObj>
              </mc:Choice>
              <mc:Fallback>
                <p:oleObj r:id="rId4" imgW="4452938" imgH="4876800" progId="PBrush">
                  <p:embed/>
                  <p:pic>
                    <p:nvPicPr>
                      <p:cNvPr id="407" name="Google Shape;407;p2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" y="1219200"/>
                        <a:ext cx="44529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" name="Google Shape;408;p26"/>
          <p:cNvSpPr txBox="1"/>
          <p:nvPr/>
        </p:nvSpPr>
        <p:spPr>
          <a:xfrm>
            <a:off x="5029200" y="1524000"/>
            <a:ext cx="4310063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depth-first traversal of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starting from vertex v.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Visit a vertex, then visit a vertex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to that vertex.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there is no unvisited vertex adjacent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visited vertex, back up to the previous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Depth-First Traversal Algorithm</a:t>
            </a:r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urier New"/>
              <a:buNone/>
            </a:pPr>
            <a:r>
              <a:rPr lang="en-US" sz="1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dft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(in v:Vertex) {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Traverses a graph beginning at vertex v 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by using depth-first strategy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Recursive Version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Mark v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as visited;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(each unvisited vertex u adjacent to v)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dft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(u)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Depth-First Traversal Algorithm</a:t>
            </a:r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urier New"/>
              <a:buNone/>
            </a:pPr>
            <a:r>
              <a:rPr lang="en-US" sz="1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dft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(in v:Vertex)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9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Traversal</a:t>
            </a: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After visiting a given vertex v, the </a:t>
            </a:r>
            <a:r>
              <a:rPr lang="en-US" b="1">
                <a:solidFill>
                  <a:srgbClr val="C00000"/>
                </a:solidFill>
              </a:rPr>
              <a:t>breadth-first traversal </a:t>
            </a:r>
            <a:r>
              <a:rPr lang="en-US"/>
              <a:t>algorithm visits every vertex adjacent to v that it can before visiting any other vertex.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The breadth-first traversal algorithm does not completely specify the order in which it should visit the vertices adjacent to v.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We may visit the vertices adjacent to v in sorted order.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Networks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In modeling a road network, the vertices may represent the cities or junctions, certain pairs of which are connected by roads/edges.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514600"/>
            <a:ext cx="5638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0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42" name="Google Shape;442;p30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Traversal – Example</a:t>
            </a:r>
            <a:endParaRPr/>
          </a:p>
        </p:txBody>
      </p:sp>
      <p:graphicFrame>
        <p:nvGraphicFramePr>
          <p:cNvPr id="444" name="Google Shape;444;p30"/>
          <p:cNvGraphicFramePr/>
          <p:nvPr/>
        </p:nvGraphicFramePr>
        <p:xfrm>
          <a:off x="457200" y="1295400"/>
          <a:ext cx="4332288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4332288" imgH="4878388" progId="PBrush">
                  <p:embed/>
                </p:oleObj>
              </mc:Choice>
              <mc:Fallback>
                <p:oleObj r:id="rId4" imgW="4332288" imgH="4878388" progId="PBrush">
                  <p:embed/>
                  <p:pic>
                    <p:nvPicPr>
                      <p:cNvPr id="444" name="Google Shape;444;p3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295400"/>
                        <a:ext cx="4332288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" name="Google Shape;445;p30"/>
          <p:cNvSpPr txBox="1"/>
          <p:nvPr/>
        </p:nvSpPr>
        <p:spPr>
          <a:xfrm>
            <a:off x="5029200" y="1524000"/>
            <a:ext cx="393065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breadth-first traversal of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starting from vertex v.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Visit a vertex, then visit all vertices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to that vertex.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body" idx="1"/>
          </p:nvPr>
        </p:nvSpPr>
        <p:spPr>
          <a:xfrm>
            <a:off x="263525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 </a:t>
            </a:r>
            <a:r>
              <a:rPr lang="en-US" b="1" dirty="0"/>
              <a:t>directed graph without cycles </a:t>
            </a:r>
            <a:r>
              <a:rPr lang="en-US" dirty="0"/>
              <a:t>has a natural order.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dirty="0"/>
              <a:t>That is, vertex a precedes vertex b, which precedes c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dirty="0"/>
              <a:t>For example, the prerequisite structure for the courses. </a:t>
            </a:r>
            <a:endParaRPr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In which order we should visit the vertices of a directed graph without cycles so that we can visit vertex v after we visit its predecessors.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/>
              <a:t>This is a linear order, and it is known as </a:t>
            </a:r>
            <a:r>
              <a:rPr lang="en-US" sz="2400" b="1" dirty="0">
                <a:solidFill>
                  <a:srgbClr val="C00000"/>
                </a:solidFill>
              </a:rPr>
              <a:t>topological order</a:t>
            </a:r>
            <a:r>
              <a:rPr lang="en-US" sz="2400" dirty="0"/>
              <a:t>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For a given graph, there may be more than one topological order.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Arranging the vertices into a topological order is called         </a:t>
            </a:r>
            <a:r>
              <a:rPr lang="en-US" b="1" dirty="0">
                <a:solidFill>
                  <a:srgbClr val="C00000"/>
                </a:solidFill>
              </a:rPr>
              <a:t>topological sorting</a:t>
            </a:r>
            <a:r>
              <a:rPr lang="en-US" dirty="0"/>
              <a:t>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</p:txBody>
      </p:sp>
      <p:sp>
        <p:nvSpPr>
          <p:cNvPr id="455" name="Google Shape;455;p31"/>
          <p:cNvSpPr txBox="1">
            <a:spLocks noGrp="1"/>
          </p:cNvSpPr>
          <p:nvPr>
            <p:ph type="body" idx="1"/>
          </p:nvPr>
        </p:nvSpPr>
        <p:spPr>
          <a:xfrm>
            <a:off x="1046205" y="832021"/>
            <a:ext cx="92964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Order – Example </a:t>
            </a:r>
            <a:endParaRPr/>
          </a:p>
        </p:txBody>
      </p:sp>
      <p:pic>
        <p:nvPicPr>
          <p:cNvPr id="464" name="Google Shape;464;p32" descr="Carrano1314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5334000" cy="38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2"/>
          <p:cNvSpPr txBox="1"/>
          <p:nvPr/>
        </p:nvSpPr>
        <p:spPr>
          <a:xfrm>
            <a:off x="6400800" y="1524000"/>
            <a:ext cx="2805113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Topological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graph: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a, g ,d, b, e, c, 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a, b, g, d, e, f,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72" name="Google Shape;472;p3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3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Order – Example (cont.)</a:t>
            </a:r>
            <a:endParaRPr/>
          </a:p>
        </p:txBody>
      </p:sp>
      <p:pic>
        <p:nvPicPr>
          <p:cNvPr id="474" name="Google Shape;474;p33" descr="Carrano1315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447800"/>
            <a:ext cx="7353300" cy="279558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3"/>
          <p:cNvSpPr txBox="1"/>
          <p:nvPr/>
        </p:nvSpPr>
        <p:spPr>
          <a:xfrm>
            <a:off x="838200" y="4800600"/>
            <a:ext cx="39497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graph arranged according to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topological orders 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Both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g, d, b, e, c, 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and 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Both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g, d, e, f,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Topological Sorting</a:t>
            </a:r>
            <a:endParaRPr/>
          </a:p>
        </p:txBody>
      </p:sp>
      <p:sp>
        <p:nvSpPr>
          <p:cNvPr id="481" name="Google Shape;481;p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41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Course prerequisites – which courses should you take next semester?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Project scheduling (PERT)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Processors: Instruction scheduling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Spreadsheets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Makefiles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482" name="Google Shape;482;p3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5" name="Google Shape;485;p34" descr="http://upload.wikimedia.org/wikipedia/commons/thumb/3/37/Pert_chart_colored.svg/309px-Pert_chart_colored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2286000"/>
            <a:ext cx="3429000" cy="20970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86" name="Google Shape;48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838200"/>
            <a:ext cx="3429000" cy="13684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87" name="Google Shape;487;p34" descr="http://upload.wikimedia.org/wikipedia/commons/thumb/b/b9/Subroutine_in_Excel.PNG/400px-Subroutine_in_Exce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1200" y="4495800"/>
            <a:ext cx="3429000" cy="2247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88" name="Google Shape;488;p34" descr="http://upload.wikimedia.org/wikipedia/commons/7/7d/Makefile-grap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47988" y="4495800"/>
            <a:ext cx="2757487" cy="2247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89" name="Google Shape;489;p34" descr="http://www.cse.msu.edu/~enbody/postrisc/postrisc2_files/image16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7338" y="4495800"/>
            <a:ext cx="2590800" cy="2209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496" name="Google Shape;496;p3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Topological Sorting Algorithm1 – topSort1</a:t>
            </a:r>
            <a:endParaRPr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urier New"/>
              <a:buNone/>
            </a:pP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topSort1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(in theGraph:Graph, out aList:List) {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Spanning Trees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tree is a special kind of undirected graph.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That is, a </a:t>
            </a:r>
            <a:r>
              <a:rPr lang="en-US" b="1">
                <a:solidFill>
                  <a:srgbClr val="C00000"/>
                </a:solidFill>
              </a:rPr>
              <a:t>tree</a:t>
            </a:r>
            <a:r>
              <a:rPr lang="en-US"/>
              <a:t> is a connected undirected graph without cycles.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All trees are graphs, not all graphs are trees. </a:t>
            </a:r>
            <a:r>
              <a:rPr lang="en-US" b="1">
                <a:solidFill>
                  <a:srgbClr val="C00000"/>
                </a:solidFill>
              </a:rPr>
              <a:t>Why?</a:t>
            </a:r>
            <a:endParaRPr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spanning tree </a:t>
            </a:r>
            <a:r>
              <a:rPr lang="en-US"/>
              <a:t>of a connected undirected graph G is a sub-graph of G that contains all of G’s vertices and enough of its edges to form a tree.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There may be several spanning trees for a given graph.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If we have a connected undirected graph with cycles, and we remove edges until there are no cycles to obtain a spanning tree.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Spanning Tree</a:t>
            </a:r>
            <a:endParaRPr/>
          </a:p>
        </p:txBody>
      </p:sp>
      <p:pic>
        <p:nvPicPr>
          <p:cNvPr id="516" name="Google Shape;516;p37" descr="Carrano1318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219200"/>
            <a:ext cx="7061200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7"/>
          <p:cNvSpPr txBox="1"/>
          <p:nvPr/>
        </p:nvSpPr>
        <p:spPr>
          <a:xfrm>
            <a:off x="990600" y="5562600"/>
            <a:ext cx="59166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dashed lines to obtain a spanning tree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24" name="Google Shape;524;p3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Cycles?</a:t>
            </a:r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Observations about graphs: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A connected undirected graph that has n vertices must have at least n-1 edges.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A connected undirected graph that has n vertices and exactly n-1 edges cannot contain a cycle.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A connected undirected graph that has n vertices and more than n-1 edges must contain a cycle.</a:t>
            </a:r>
            <a:endParaRPr/>
          </a:p>
        </p:txBody>
      </p:sp>
      <p:pic>
        <p:nvPicPr>
          <p:cNvPr id="527" name="Google Shape;527;p38" descr="Carrano1319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114800"/>
            <a:ext cx="56388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/>
        </p:nvSpPr>
        <p:spPr>
          <a:xfrm>
            <a:off x="6400800" y="4343400"/>
            <a:ext cx="30448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graphs that each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four vertices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edges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39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35" name="Google Shape;535;p39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Spanning Tree</a:t>
            </a:r>
            <a:endParaRPr/>
          </a:p>
        </p:txBody>
      </p:sp>
      <p:sp>
        <p:nvSpPr>
          <p:cNvPr id="537" name="Google Shape;537;p3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If we have  a weighted connected undirected graph, the edges of each of its spanning tree will also be associated with costs.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The </a:t>
            </a:r>
            <a:r>
              <a:rPr lang="en-US" i="1"/>
              <a:t>cost of a spanning tree</a:t>
            </a:r>
            <a:r>
              <a:rPr lang="en-US"/>
              <a:t> is the sum of the costs of edges in the spanning tree.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minimum spanning tree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of a connected undirected graph has a minimal edge-weight sum.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A minimum spanning tree of a connected undirected may not be unique.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Although there may be several minimum spanning trees for a particular graph, their costs are equal.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 Circuits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In an electronic circuit, with junctions as vertices and components as edges.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667000"/>
            <a:ext cx="6743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</a:t>
            </a:r>
            <a:endParaRPr/>
          </a:p>
        </p:txBody>
      </p:sp>
      <p:sp>
        <p:nvSpPr>
          <p:cNvPr id="543" name="Google Shape;543;p4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Char char="•"/>
            </a:pPr>
            <a:r>
              <a:rPr lang="en-US" b="1">
                <a:solidFill>
                  <a:srgbClr val="C00000"/>
                </a:solidFill>
              </a:rPr>
              <a:t>Prim’s algorithm  </a:t>
            </a:r>
            <a:r>
              <a:rPr lang="en-US"/>
              <a:t>finds a minimum spanning tree that begins any vertex.</a:t>
            </a: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Initially, the tree contains only the starting vertex.</a:t>
            </a: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At each stage, the algorithm selects a least-cost edge from among those that begin  with a vertex in the tree and end with a vertex not in the tree.</a:t>
            </a: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 selected vertex and least-cost edge are added to the tree.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544" name="Google Shape;544;p40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0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46" name="Google Shape;546;p40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1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53" name="Google Shape;553;p41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</a:t>
            </a:r>
            <a:endParaRPr/>
          </a:p>
        </p:txBody>
      </p:sp>
      <p:sp>
        <p:nvSpPr>
          <p:cNvPr id="555" name="Google Shape;555;p4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urier New"/>
              <a:buNone/>
            </a:pP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primsAlgorithm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(in v:Vertex)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 Determines a minimum spanning tree for a weighted,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 connected, undirected graph whose weights are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 nonnegative, beginning with any vertex.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Mark vertex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 as visited and include it in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the minimum spanning tree;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(there are unvisited vertices)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0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Find the least-cost edge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(v,u) from a visited vertex v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to some unvisited vertex u;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Mark u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as visited;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0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Add the vertex u and the edge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(v,u) to the minimum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spanning tree;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2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62" name="Google Shape;562;p42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 – Trace </a:t>
            </a:r>
            <a:endParaRPr/>
          </a:p>
        </p:txBody>
      </p:sp>
      <p:pic>
        <p:nvPicPr>
          <p:cNvPr id="564" name="Google Shape;564;p42" descr="Carrano1322.pct 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47800"/>
            <a:ext cx="71628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2"/>
          <p:cNvSpPr txBox="1"/>
          <p:nvPr/>
        </p:nvSpPr>
        <p:spPr>
          <a:xfrm>
            <a:off x="822325" y="5726113"/>
            <a:ext cx="47974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weighted, connected, undirected graph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43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 – Trace (cont.)</a:t>
            </a:r>
            <a:endParaRPr/>
          </a:p>
        </p:txBody>
      </p:sp>
      <p:pic>
        <p:nvPicPr>
          <p:cNvPr id="574" name="Google Shape;574;p43" descr="Carrano1323b.pct  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447800"/>
            <a:ext cx="7810500" cy="33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/>
        </p:nvSpPr>
        <p:spPr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at vertex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3"/>
          <p:cNvSpPr/>
          <p:nvPr/>
        </p:nvSpPr>
        <p:spPr>
          <a:xfrm rot="2375243">
            <a:off x="6040438" y="1452563"/>
            <a:ext cx="914400" cy="1828800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4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83" name="Google Shape;583;p44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 – Trace (cont.)</a:t>
            </a:r>
            <a:endParaRPr/>
          </a:p>
        </p:txBody>
      </p:sp>
      <p:pic>
        <p:nvPicPr>
          <p:cNvPr id="585" name="Google Shape;585;p44" descr="Carrano1323a_A.pct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9144000" cy="529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4"/>
          <p:cNvSpPr/>
          <p:nvPr/>
        </p:nvSpPr>
        <p:spPr>
          <a:xfrm rot="-983346">
            <a:off x="2160588" y="892175"/>
            <a:ext cx="1555750" cy="2501900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4"/>
          <p:cNvSpPr/>
          <p:nvPr/>
        </p:nvSpPr>
        <p:spPr>
          <a:xfrm rot="-983346">
            <a:off x="5580063" y="1082675"/>
            <a:ext cx="1555750" cy="2503488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44"/>
          <p:cNvSpPr/>
          <p:nvPr/>
        </p:nvSpPr>
        <p:spPr>
          <a:xfrm rot="-983346">
            <a:off x="7319963" y="2359025"/>
            <a:ext cx="798512" cy="898525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595" name="Google Shape;595;p4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 – Trace (cont.)</a:t>
            </a:r>
            <a:endParaRPr/>
          </a:p>
        </p:txBody>
      </p:sp>
      <p:pic>
        <p:nvPicPr>
          <p:cNvPr id="597" name="Google Shape;597;p45" descr="Carrano1323a_B.pct                                             000C8834 The Brain                      B3A96F87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9067800" cy="510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Minimum Spanning Trees</a:t>
            </a:r>
            <a:endParaRPr/>
          </a:p>
        </p:txBody>
      </p:sp>
      <p:sp>
        <p:nvSpPr>
          <p:cNvPr id="603" name="Google Shape;603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Building low-cost network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Grouping objects into clusters, where each cluster is a set of similar objects.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Minimum bottleneck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604" name="Google Shape;604;p4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4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606" name="Google Shape;606;p4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7" name="Google Shape;607;p46" descr="http://www.springerimages.com/img/Images/BMC/MEDIUM_1471-2334-8-81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040188"/>
            <a:ext cx="2438400" cy="18272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08" name="Google Shape;608;p46" descr="http://www.cisco.com/image/gif/paws/10556/16g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000" y="4038600"/>
            <a:ext cx="2438400" cy="18494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09" name="Google Shape;609;p46" descr="http://2.bp.blogspot.com/-fs3gQmFZCic/TksC_ti2RGI/AAAAAAAAAJ8/QPKBqBVO6g4/s400/MinSpanningTree2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0800" y="4059238"/>
            <a:ext cx="2590800" cy="18843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Social networks (facebook ...)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Courses with prerequisites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Computer networks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Google maps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Airline flight schedules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Computer games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WWW documents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... (so many to list!)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– Definitions 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graph</a:t>
            </a:r>
            <a:r>
              <a:rPr lang="en-US"/>
              <a:t> G = (V, E) consists of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a set of </a:t>
            </a:r>
            <a:r>
              <a:rPr lang="en-US" sz="1800" b="1" i="1">
                <a:solidFill>
                  <a:srgbClr val="C00000"/>
                </a:solidFill>
              </a:rPr>
              <a:t>vertices</a:t>
            </a:r>
            <a:r>
              <a:rPr lang="en-US" sz="1800"/>
              <a:t>, V, and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a set of </a:t>
            </a:r>
            <a:r>
              <a:rPr lang="en-US" sz="1800" b="1" i="1">
                <a:solidFill>
                  <a:srgbClr val="C00000"/>
                </a:solidFill>
              </a:rPr>
              <a:t>edges</a:t>
            </a:r>
            <a:r>
              <a:rPr lang="en-US" sz="1800"/>
              <a:t>, E, where each edge is a pair (v,w) s.t. v,w ∈ V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Vertices are sometimes called </a:t>
            </a:r>
            <a:r>
              <a:rPr lang="en-US" b="1">
                <a:solidFill>
                  <a:srgbClr val="0000FF"/>
                </a:solidFill>
              </a:rPr>
              <a:t>nodes</a:t>
            </a:r>
            <a:r>
              <a:rPr lang="en-US"/>
              <a:t>, edges are sometimes called </a:t>
            </a:r>
            <a:r>
              <a:rPr lang="en-US" b="1">
                <a:solidFill>
                  <a:srgbClr val="0000FF"/>
                </a:solidFill>
              </a:rPr>
              <a:t>arcs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If the edge pair is ordered then the graph is called a </a:t>
            </a:r>
            <a:r>
              <a:rPr lang="en-US" b="1">
                <a:solidFill>
                  <a:srgbClr val="C00000"/>
                </a:solidFill>
              </a:rPr>
              <a:t>directed graph </a:t>
            </a:r>
            <a:r>
              <a:rPr lang="en-US" b="1"/>
              <a:t>(</a:t>
            </a:r>
            <a:r>
              <a:rPr lang="en-US"/>
              <a:t>also called</a:t>
            </a:r>
            <a:r>
              <a:rPr lang="en-US" b="1"/>
              <a:t> </a:t>
            </a:r>
            <a:r>
              <a:rPr lang="en-US" i="1"/>
              <a:t>digraphs)</a:t>
            </a:r>
            <a:r>
              <a:rPr lang="en-US" b="1"/>
              <a:t> 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We also call a normal graph (which is not a directed graph) an </a:t>
            </a:r>
            <a:r>
              <a:rPr lang="en-US" b="1">
                <a:solidFill>
                  <a:srgbClr val="C00000"/>
                </a:solidFill>
              </a:rPr>
              <a:t>undirected graph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When we say graph we mean that it is an undirected graph.</a:t>
            </a:r>
            <a:endParaRPr b="1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– Definitions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Two vertices of a graph are </a:t>
            </a:r>
            <a:r>
              <a:rPr lang="en-US" b="1">
                <a:solidFill>
                  <a:srgbClr val="C00000"/>
                </a:solidFill>
              </a:rPr>
              <a:t>adjacent</a:t>
            </a:r>
            <a:r>
              <a:rPr lang="en-US"/>
              <a:t> if they are joined by an edge.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Vertex w is </a:t>
            </a:r>
            <a:r>
              <a:rPr lang="en-US" b="1">
                <a:solidFill>
                  <a:srgbClr val="0000FF"/>
                </a:solidFill>
              </a:rPr>
              <a:t>adjacent to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  iff (v,w) ∈ E.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In an undirected graph with edge (v, w) and hence (w,v) w is adjacent to v and v is adjacent to w.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path</a:t>
            </a:r>
            <a:r>
              <a:rPr lang="en-US"/>
              <a:t> between two vertices is a sequence of edges that begins at one vertex and ends at another vertex.	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i.e. w</a:t>
            </a:r>
            <a:r>
              <a:rPr lang="en-US" sz="1800" baseline="-25000"/>
              <a:t>1</a:t>
            </a:r>
            <a:r>
              <a:rPr lang="en-US" sz="1800"/>
              <a:t>, w</a:t>
            </a:r>
            <a:r>
              <a:rPr lang="en-US" sz="1800" baseline="-25000"/>
              <a:t>2</a:t>
            </a:r>
            <a:r>
              <a:rPr lang="en-US" sz="1800"/>
              <a:t>, …, w</a:t>
            </a:r>
            <a:r>
              <a:rPr lang="en-US" sz="1800" baseline="-25000"/>
              <a:t>N</a:t>
            </a:r>
            <a:r>
              <a:rPr lang="en-US" sz="1800"/>
              <a:t> is a path if (w</a:t>
            </a:r>
            <a:r>
              <a:rPr lang="en-US" sz="1800" baseline="-25000"/>
              <a:t>i</a:t>
            </a:r>
            <a:r>
              <a:rPr lang="en-US" sz="1800"/>
              <a:t>, w</a:t>
            </a:r>
            <a:r>
              <a:rPr lang="en-US" sz="1800" baseline="-25000"/>
              <a:t>i+1</a:t>
            </a:r>
            <a:r>
              <a:rPr lang="en-US" sz="1800"/>
              <a:t>) ∈ E for 1 ≤ i ≤. N-1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A </a:t>
            </a:r>
            <a:r>
              <a:rPr lang="en-US" sz="2000" b="1">
                <a:solidFill>
                  <a:srgbClr val="C00000"/>
                </a:solidFill>
              </a:rPr>
              <a:t>simple path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 b="1"/>
              <a:t>passes</a:t>
            </a:r>
            <a:r>
              <a:rPr lang="en-US" sz="2000"/>
              <a:t> through a vertex</a:t>
            </a:r>
            <a:r>
              <a:rPr lang="en-US" sz="2000" b="1"/>
              <a:t> only once.</a:t>
            </a:r>
            <a:endParaRPr b="1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cycle</a:t>
            </a:r>
            <a:r>
              <a:rPr lang="en-US"/>
              <a:t> is a path that begins and ends at the same vertex.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A </a:t>
            </a:r>
            <a:r>
              <a:rPr lang="en-US" sz="2000" b="1">
                <a:solidFill>
                  <a:srgbClr val="C00000"/>
                </a:solidFill>
              </a:rPr>
              <a:t>simple cycle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is a cycle that </a:t>
            </a:r>
            <a:r>
              <a:rPr lang="en-US" sz="2000" b="1"/>
              <a:t>does not pass through</a:t>
            </a:r>
            <a:r>
              <a:rPr lang="en-US" sz="2000"/>
              <a:t> other vertices </a:t>
            </a:r>
            <a:r>
              <a:rPr lang="en-US" sz="2000" b="1"/>
              <a:t>more than once.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– An Example</a:t>
            </a: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609600" y="1143000"/>
            <a:ext cx="6337300" cy="1584325"/>
            <a:chOff x="816" y="960"/>
            <a:chExt cx="3992" cy="998"/>
          </a:xfrm>
        </p:grpSpPr>
        <p:cxnSp>
          <p:nvCxnSpPr>
            <p:cNvPr id="162" name="Google Shape;162;p8"/>
            <p:cNvCxnSpPr/>
            <p:nvPr/>
          </p:nvCxnSpPr>
          <p:spPr>
            <a:xfrm>
              <a:off x="2041" y="1232"/>
              <a:ext cx="635" cy="4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2086" y="1141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3882" y="1259"/>
              <a:ext cx="59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8"/>
            <p:cNvCxnSpPr/>
            <p:nvPr/>
          </p:nvCxnSpPr>
          <p:spPr>
            <a:xfrm rot="10800000">
              <a:off x="1179" y="1776"/>
              <a:ext cx="145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8"/>
            <p:cNvCxnSpPr/>
            <p:nvPr/>
          </p:nvCxnSpPr>
          <p:spPr>
            <a:xfrm rot="10800000">
              <a:off x="2993" y="1776"/>
              <a:ext cx="14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8"/>
            <p:cNvCxnSpPr/>
            <p:nvPr/>
          </p:nvCxnSpPr>
          <p:spPr>
            <a:xfrm flipH="1">
              <a:off x="1134" y="1232"/>
              <a:ext cx="635" cy="4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8"/>
            <p:cNvSpPr/>
            <p:nvPr/>
          </p:nvSpPr>
          <p:spPr>
            <a:xfrm>
              <a:off x="1723" y="96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630" y="159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537" y="960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445" y="1592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" y="1594"/>
              <a:ext cx="363" cy="364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73" name="Google Shape;173;p8"/>
          <p:cNvSpPr txBox="1"/>
          <p:nvPr/>
        </p:nvSpPr>
        <p:spPr>
          <a:xfrm>
            <a:off x="6400800" y="1371600"/>
            <a:ext cx="303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G (undirected)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14363" y="2819400"/>
            <a:ext cx="9291637" cy="3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G= (V,E) has 5 vertices and 6 edges: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 = {1,2,3,4,5}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 = { (1,2),(1,3),(1,4),(2,5),(3,4),(4,5),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(2,1),(3,1),(4,1),(5,2),(4,3),(5,4)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and 2 are adjacent  -- 1 is adjacent to 2 and 2 is adjacent to 1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1,2,5 ( a simple path),     1,3,4,1,2,5 (a path but not a simple path)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1,3,4,1 (a simple cycle),  1,3,4,1,4,1 (cycle, but not simple cycle)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2018</a:t>
            </a: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CSE211 - Data Structures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– Definitions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9296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connected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has a path between each pair of distinct vertices.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complete graph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has an edge between each pair of distinct vertices.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1"/>
              <a:t>A complete graph is also a connected graph. But a connected graph may not be a complete graph.</a:t>
            </a:r>
            <a:endParaRPr/>
          </a:p>
        </p:txBody>
      </p:sp>
      <p:grpSp>
        <p:nvGrpSpPr>
          <p:cNvPr id="184" name="Google Shape;184;p9"/>
          <p:cNvGrpSpPr/>
          <p:nvPr/>
        </p:nvGrpSpPr>
        <p:grpSpPr>
          <a:xfrm>
            <a:off x="990600" y="3276600"/>
            <a:ext cx="8496300" cy="2928938"/>
            <a:chOff x="528" y="1968"/>
            <a:chExt cx="5594" cy="1991"/>
          </a:xfrm>
        </p:grpSpPr>
        <p:pic>
          <p:nvPicPr>
            <p:cNvPr id="185" name="Google Shape;185;p9" descr="Carrano1303.pct                                                000C8834 The Brain                      B3A96F87: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" y="1968"/>
              <a:ext cx="5280" cy="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9"/>
            <p:cNvSpPr txBox="1"/>
            <p:nvPr/>
          </p:nvSpPr>
          <p:spPr>
            <a:xfrm>
              <a:off x="1152" y="3648"/>
              <a:ext cx="979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connected</a:t>
              </a:r>
              <a:endParaRPr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3264" y="3648"/>
              <a:ext cx="1225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disconnected</a:t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5232" y="3648"/>
              <a:ext cx="890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complete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3057</Words>
  <Application>Microsoft Macintosh PowerPoint</Application>
  <PresentationFormat>A4 Paper (210x297 mm)</PresentationFormat>
  <Paragraphs>489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Times New Roman</vt:lpstr>
      <vt:lpstr>Default Design</vt:lpstr>
      <vt:lpstr>PBrush</vt:lpstr>
      <vt:lpstr>Graphs</vt:lpstr>
      <vt:lpstr>Graphs</vt:lpstr>
      <vt:lpstr>Road Networks</vt:lpstr>
      <vt:lpstr>Electronic Circuits</vt:lpstr>
      <vt:lpstr>Applications</vt:lpstr>
      <vt:lpstr>Graphs – Definitions </vt:lpstr>
      <vt:lpstr>Graphs – Definitions</vt:lpstr>
      <vt:lpstr>Graphs – An Example</vt:lpstr>
      <vt:lpstr>Graphs – Definitions</vt:lpstr>
      <vt:lpstr>Directed Graphs</vt:lpstr>
      <vt:lpstr>Directed Graphs</vt:lpstr>
      <vt:lpstr>Directed Graph – An Example</vt:lpstr>
      <vt:lpstr>Weighted Graph</vt:lpstr>
      <vt:lpstr>Graph Implementations</vt:lpstr>
      <vt:lpstr>Adjacency Matrix</vt:lpstr>
      <vt:lpstr>Adjacency Matrix – Example1</vt:lpstr>
      <vt:lpstr>Adjacency Matrix – Example2</vt:lpstr>
      <vt:lpstr>Adjacency List</vt:lpstr>
      <vt:lpstr>Adjacency List – Example1</vt:lpstr>
      <vt:lpstr>Adjacency List – Example2</vt:lpstr>
      <vt:lpstr>Adjacency Matrix vs Adjacency List</vt:lpstr>
      <vt:lpstr>Tradeoffs Between Adjacency Lists and Adjacency Matrices</vt:lpstr>
      <vt:lpstr>Tradeoffs Between Adjacency Lists and Adjacency Matrices</vt:lpstr>
      <vt:lpstr>Graph Traversals</vt:lpstr>
      <vt:lpstr>Depth-First Traversal</vt:lpstr>
      <vt:lpstr>Depth-First Traversal – Example </vt:lpstr>
      <vt:lpstr>Recursive Depth-First Traversal Algorithm</vt:lpstr>
      <vt:lpstr>Iterative Depth-First Traversal Algorithm</vt:lpstr>
      <vt:lpstr>Breadth-First Traversal</vt:lpstr>
      <vt:lpstr>Breadth-First Traversal – Example</vt:lpstr>
      <vt:lpstr>Topological Sorting</vt:lpstr>
      <vt:lpstr>Topological Order – Example </vt:lpstr>
      <vt:lpstr>Topological Order – Example (cont.)</vt:lpstr>
      <vt:lpstr>Applications of Topological Sorting</vt:lpstr>
      <vt:lpstr>Simple Topological Sorting Algorithm1 – topSort1</vt:lpstr>
      <vt:lpstr>Spanning Trees</vt:lpstr>
      <vt:lpstr>A Spanning Tree</vt:lpstr>
      <vt:lpstr>Cycles?</vt:lpstr>
      <vt:lpstr>Minimum Spanning Tree</vt:lpstr>
      <vt:lpstr>Prim’s Algorithm</vt:lpstr>
      <vt:lpstr>Prim’s Algorithm</vt:lpstr>
      <vt:lpstr>Prim’s Algorithm – Trace </vt:lpstr>
      <vt:lpstr>Prim’s Algorithm – Trace (cont.)</vt:lpstr>
      <vt:lpstr>Prim’s Algorithm – Trace (cont.)</vt:lpstr>
      <vt:lpstr>Prim’s Algorithm – Trace (cont.)</vt:lpstr>
      <vt:lpstr>Applications of Minimum Spanning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CS 202</dc:creator>
  <cp:lastModifiedBy>Burak Aslantaş</cp:lastModifiedBy>
  <cp:revision>2</cp:revision>
  <dcterms:created xsi:type="dcterms:W3CDTF">1999-01-20T19:57:44Z</dcterms:created>
  <dcterms:modified xsi:type="dcterms:W3CDTF">2021-12-30T15:05:57Z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