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96" r:id="rId2"/>
    <p:sldId id="256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348" r:id="rId18"/>
    <p:sldId id="349" r:id="rId19"/>
    <p:sldId id="350" r:id="rId20"/>
    <p:sldId id="351" r:id="rId21"/>
    <p:sldId id="274" r:id="rId22"/>
    <p:sldId id="276" r:id="rId23"/>
    <p:sldId id="277" r:id="rId24"/>
    <p:sldId id="279" r:id="rId25"/>
    <p:sldId id="278" r:id="rId26"/>
    <p:sldId id="280" r:id="rId27"/>
    <p:sldId id="398" r:id="rId28"/>
    <p:sldId id="346" r:id="rId29"/>
    <p:sldId id="347" r:id="rId30"/>
    <p:sldId id="374" r:id="rId31"/>
    <p:sldId id="373" r:id="rId32"/>
    <p:sldId id="376" r:id="rId33"/>
    <p:sldId id="377" r:id="rId34"/>
    <p:sldId id="378" r:id="rId35"/>
    <p:sldId id="299" r:id="rId36"/>
    <p:sldId id="300" r:id="rId37"/>
    <p:sldId id="381" r:id="rId38"/>
    <p:sldId id="382" r:id="rId39"/>
    <p:sldId id="301" r:id="rId40"/>
    <p:sldId id="302" r:id="rId41"/>
    <p:sldId id="303" r:id="rId42"/>
    <p:sldId id="304" r:id="rId43"/>
    <p:sldId id="384" r:id="rId44"/>
    <p:sldId id="395" r:id="rId45"/>
    <p:sldId id="393" r:id="rId46"/>
    <p:sldId id="385" r:id="rId47"/>
    <p:sldId id="386" r:id="rId48"/>
    <p:sldId id="309" r:id="rId49"/>
    <p:sldId id="310" r:id="rId50"/>
    <p:sldId id="387" r:id="rId51"/>
    <p:sldId id="388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89" r:id="rId60"/>
    <p:sldId id="391" r:id="rId61"/>
    <p:sldId id="390" r:id="rId62"/>
    <p:sldId id="392" r:id="rId63"/>
    <p:sldId id="353" r:id="rId64"/>
    <p:sldId id="334" r:id="rId65"/>
    <p:sldId id="335" r:id="rId66"/>
    <p:sldId id="336" r:id="rId67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Courier New" pitchFamily="-8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09"/>
    <p:restoredTop sz="95890"/>
  </p:normalViewPr>
  <p:slideViewPr>
    <p:cSldViewPr>
      <p:cViewPr varScale="1">
        <p:scale>
          <a:sx n="164" d="100"/>
          <a:sy n="164" d="100"/>
        </p:scale>
        <p:origin x="560" y="184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lec04-trees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870F660F-934A-AB40-92EC-447FB6AED82B}" type="datetime1">
              <a:rPr lang="tr-TR" smtClean="0"/>
              <a:t>15.12.2021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B7B4FBB-92F4-4C71-9DA5-AE3CA81B0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4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lec04-trees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CBAEA40-97B5-D143-9BEB-CBC086D864B0}" type="datetime1">
              <a:rPr lang="tr-TR" smtClean="0"/>
              <a:t>15.12.2021</a:t>
            </a:fld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280D568-A494-4F84-9E5F-185E3AE2C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828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>
                <a:latin typeface="Times New Roman" pitchFamily="-84" charset="0"/>
              </a:rPr>
              <a:t>lec04-trees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71CB4B0-ECB5-834E-A1DD-54E391CC7A4B}" type="datetime1">
              <a:rPr lang="tr-TR" smtClean="0">
                <a:latin typeface="Times New Roman" pitchFamily="-84" charset="0"/>
              </a:rPr>
              <a:t>15.12.2021</a:t>
            </a:fld>
            <a:endParaRPr lang="en-US">
              <a:latin typeface="Times New Roman" pitchFamily="-84" charset="0"/>
            </a:endParaRP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1E29F73-F23F-444E-93A1-24EEB2FABBB0}" type="slidenum">
              <a:rPr lang="en-US" smtClean="0">
                <a:latin typeface="Times New Roman" pitchFamily="-84" charset="0"/>
              </a:rPr>
              <a:pPr/>
              <a:t>2</a:t>
            </a:fld>
            <a:endParaRPr lang="en-US">
              <a:latin typeface="Times New Roman" pitchFamily="-84" charset="0"/>
            </a:endParaRPr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C03BF-3ADC-47E7-893C-0720DD0F0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0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A78B8-9C99-4CCD-BBC2-8B63183D7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283C8-FED3-4529-AC9C-9374271F9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4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3687D-2E1D-434A-8B71-053493907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E86D0-4827-4ADB-886D-48043956C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FB974-5278-49E2-A0D8-DE8E630CD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394F0-CC53-464B-A5D2-3A910742D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03758-3965-439E-A6A4-A4F4A5D6A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3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C699-C543-4C70-954A-D01DC24BC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105AB-F614-4379-A149-AAFC3EC40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0C497-83A3-4ECA-9FFB-D8031638D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Calibri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tr-TR"/>
              <a:t>2018 Autumn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F8A80A08-B6FC-46CF-9FD6-4841EADDC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>
                <a:ea typeface="ＭＳ Ｐゴシック" pitchFamily="-84" charset="-128"/>
              </a:rPr>
              <a:t>Trees</a:t>
            </a:r>
          </a:p>
        </p:txBody>
      </p:sp>
      <p:sp>
        <p:nvSpPr>
          <p:cNvPr id="3075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ea typeface="ＭＳ Ｐゴシック" pitchFamily="-84" charset="-128"/>
              </a:rPr>
              <a:t>Doç. Dr. Mert Özkaya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E8CAAEE2-89AB-4AD0-91BD-BA54BAB75EF3}" type="slidenum">
              <a:rPr lang="en-US" sz="800" smtClean="0">
                <a:latin typeface="Calibri" pitchFamily="34" charset="0"/>
              </a:rPr>
              <a:pPr/>
              <a:t>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7" name="Title 6"/>
          <p:cNvSpPr txBox="1">
            <a:spLocks/>
          </p:cNvSpPr>
          <p:nvPr/>
        </p:nvSpPr>
        <p:spPr bwMode="auto">
          <a:xfrm>
            <a:off x="2133600" y="4238625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50" i="1" kern="0" dirty="0">
                <a:solidFill>
                  <a:schemeClr val="tx2"/>
                </a:solidFill>
                <a:cs typeface="ＭＳ Ｐゴシック" pitchFamily="1" charset="-128"/>
              </a:rPr>
              <a:t>(Initially prepared by Dr. Ilyas </a:t>
            </a:r>
            <a:r>
              <a:rPr lang="en-US" sz="1050" i="1" kern="0" dirty="0" err="1">
                <a:solidFill>
                  <a:schemeClr val="tx2"/>
                </a:solidFill>
                <a:cs typeface="ＭＳ Ｐゴシック" pitchFamily="1" charset="-128"/>
              </a:rPr>
              <a:t>Cicekli</a:t>
            </a:r>
            <a:r>
              <a:rPr lang="en-US" sz="1050" i="1" kern="0" dirty="0">
                <a:solidFill>
                  <a:schemeClr val="tx2"/>
                </a:solidFill>
                <a:cs typeface="ＭＳ Ｐゴシック" pitchFamily="1" charset="-128"/>
              </a:rPr>
              <a:t>, then improved by Dr. Selim Aksoy)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CB5AFBB-9811-4B81-8EEF-21A370BB33DD}" type="slidenum">
              <a:rPr lang="en-US" sz="800" smtClean="0">
                <a:latin typeface="Calibri" pitchFamily="34" charset="0"/>
              </a:rPr>
              <a:pPr/>
              <a:t>10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Tree -- Example</a:t>
            </a:r>
          </a:p>
        </p:txBody>
      </p:sp>
      <p:grpSp>
        <p:nvGrpSpPr>
          <p:cNvPr id="12294" name="Group 23"/>
          <p:cNvGrpSpPr>
            <a:grpSpLocks/>
          </p:cNvGrpSpPr>
          <p:nvPr/>
        </p:nvGrpSpPr>
        <p:grpSpPr bwMode="auto">
          <a:xfrm>
            <a:off x="1371600" y="1981200"/>
            <a:ext cx="2787650" cy="3276600"/>
            <a:chOff x="864" y="1248"/>
            <a:chExt cx="1756" cy="2064"/>
          </a:xfrm>
        </p:grpSpPr>
        <p:sp>
          <p:nvSpPr>
            <p:cNvPr id="12296" name="Line 3"/>
            <p:cNvSpPr>
              <a:spLocks noChangeShapeType="1"/>
            </p:cNvSpPr>
            <p:nvPr/>
          </p:nvSpPr>
          <p:spPr bwMode="auto">
            <a:xfrm flipH="1">
              <a:off x="960" y="1392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4"/>
            <p:cNvSpPr>
              <a:spLocks noChangeShapeType="1"/>
            </p:cNvSpPr>
            <p:nvPr/>
          </p:nvSpPr>
          <p:spPr bwMode="auto">
            <a:xfrm>
              <a:off x="1248" y="139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5"/>
            <p:cNvSpPr>
              <a:spLocks noChangeShapeType="1"/>
            </p:cNvSpPr>
            <p:nvPr/>
          </p:nvSpPr>
          <p:spPr bwMode="auto">
            <a:xfrm flipH="1">
              <a:off x="1248" y="1776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6"/>
            <p:cNvSpPr>
              <a:spLocks noChangeShapeType="1"/>
            </p:cNvSpPr>
            <p:nvPr/>
          </p:nvSpPr>
          <p:spPr bwMode="auto">
            <a:xfrm>
              <a:off x="1488" y="1776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7"/>
            <p:cNvSpPr>
              <a:spLocks noChangeShapeType="1"/>
            </p:cNvSpPr>
            <p:nvPr/>
          </p:nvSpPr>
          <p:spPr bwMode="auto">
            <a:xfrm flipH="1">
              <a:off x="1008" y="225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8"/>
            <p:cNvSpPr>
              <a:spLocks noChangeShapeType="1"/>
            </p:cNvSpPr>
            <p:nvPr/>
          </p:nvSpPr>
          <p:spPr bwMode="auto">
            <a:xfrm flipH="1">
              <a:off x="1536" y="2208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9"/>
            <p:cNvSpPr>
              <a:spLocks noChangeShapeType="1"/>
            </p:cNvSpPr>
            <p:nvPr/>
          </p:nvSpPr>
          <p:spPr bwMode="auto">
            <a:xfrm>
              <a:off x="1776" y="220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Text Box 10"/>
            <p:cNvSpPr txBox="1">
              <a:spLocks noChangeArrowheads="1"/>
            </p:cNvSpPr>
            <p:nvPr/>
          </p:nvSpPr>
          <p:spPr bwMode="auto">
            <a:xfrm>
              <a:off x="1152" y="1248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A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4" name="Text Box 11"/>
            <p:cNvSpPr txBox="1">
              <a:spLocks noChangeArrowheads="1"/>
            </p:cNvSpPr>
            <p:nvPr/>
          </p:nvSpPr>
          <p:spPr bwMode="auto">
            <a:xfrm>
              <a:off x="1152" y="2112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D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5" name="Text Box 12"/>
            <p:cNvSpPr txBox="1">
              <a:spLocks noChangeArrowheads="1"/>
            </p:cNvSpPr>
            <p:nvPr/>
          </p:nvSpPr>
          <p:spPr bwMode="auto">
            <a:xfrm>
              <a:off x="1392" y="1632"/>
              <a:ext cx="3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C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6" name="Text Box 13"/>
            <p:cNvSpPr txBox="1">
              <a:spLocks noChangeArrowheads="1"/>
            </p:cNvSpPr>
            <p:nvPr/>
          </p:nvSpPr>
          <p:spPr bwMode="auto">
            <a:xfrm>
              <a:off x="1680" y="2064"/>
              <a:ext cx="3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E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7" name="Text Box 14"/>
            <p:cNvSpPr txBox="1">
              <a:spLocks noChangeArrowheads="1"/>
            </p:cNvSpPr>
            <p:nvPr/>
          </p:nvSpPr>
          <p:spPr bwMode="auto">
            <a:xfrm>
              <a:off x="1440" y="2544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G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8" name="Text Box 15"/>
            <p:cNvSpPr txBox="1">
              <a:spLocks noChangeArrowheads="1"/>
            </p:cNvSpPr>
            <p:nvPr/>
          </p:nvSpPr>
          <p:spPr bwMode="auto">
            <a:xfrm>
              <a:off x="912" y="2544"/>
              <a:ext cx="3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F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09" name="Text Box 16"/>
            <p:cNvSpPr txBox="1">
              <a:spLocks noChangeArrowheads="1"/>
            </p:cNvSpPr>
            <p:nvPr/>
          </p:nvSpPr>
          <p:spPr bwMode="auto">
            <a:xfrm>
              <a:off x="2016" y="2544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H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10" name="Text Box 17"/>
            <p:cNvSpPr txBox="1">
              <a:spLocks noChangeArrowheads="1"/>
            </p:cNvSpPr>
            <p:nvPr/>
          </p:nvSpPr>
          <p:spPr bwMode="auto">
            <a:xfrm>
              <a:off x="864" y="1680"/>
              <a:ext cx="3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B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12311" name="Line 19"/>
            <p:cNvSpPr>
              <a:spLocks noChangeShapeType="1"/>
            </p:cNvSpPr>
            <p:nvPr/>
          </p:nvSpPr>
          <p:spPr bwMode="auto">
            <a:xfrm>
              <a:off x="2160" y="273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Text Box 20"/>
            <p:cNvSpPr txBox="1">
              <a:spLocks noChangeArrowheads="1"/>
            </p:cNvSpPr>
            <p:nvPr/>
          </p:nvSpPr>
          <p:spPr bwMode="auto">
            <a:xfrm>
              <a:off x="2304" y="3024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  <a:sym typeface="Symbol" pitchFamily="18" charset="2"/>
                </a:rPr>
                <a:t> I</a:t>
              </a:r>
              <a:endParaRPr lang="en-US" sz="2400">
                <a:latin typeface="Times New Roman" pitchFamily="-84" charset="0"/>
              </a:endParaRPr>
            </a:p>
          </p:txBody>
        </p:sp>
      </p:grpSp>
      <p:sp>
        <p:nvSpPr>
          <p:cNvPr id="12295" name="Text Box 22"/>
          <p:cNvSpPr txBox="1">
            <a:spLocks noChangeArrowheads="1"/>
          </p:cNvSpPr>
          <p:nvPr/>
        </p:nvSpPr>
        <p:spPr bwMode="auto">
          <a:xfrm>
            <a:off x="4876800" y="1752600"/>
            <a:ext cx="392112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A is the root.</a:t>
            </a:r>
            <a:endParaRPr lang="tr-TR" sz="2400">
              <a:latin typeface="Times New Roman" pitchFamily="-84" charset="0"/>
            </a:endParaRPr>
          </a:p>
          <a:p>
            <a:pPr>
              <a:buFontTx/>
              <a:buChar char="•"/>
            </a:pPr>
            <a:endParaRPr lang="en-US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B is left child of A, </a:t>
            </a:r>
            <a:endParaRPr lang="tr-TR" sz="2400">
              <a:latin typeface="Times New Roman" pitchFamily="-84" charset="0"/>
            </a:endParaRPr>
          </a:p>
          <a:p>
            <a:r>
              <a:rPr lang="tr-TR" sz="2400">
                <a:latin typeface="Times New Roman" pitchFamily="-84" charset="0"/>
              </a:rPr>
              <a:t>  </a:t>
            </a:r>
            <a:r>
              <a:rPr lang="en-US" sz="2400">
                <a:latin typeface="Times New Roman" pitchFamily="-84" charset="0"/>
              </a:rPr>
              <a:t>C is right child of A.</a:t>
            </a:r>
            <a:endParaRPr lang="tr-TR" sz="2400">
              <a:latin typeface="Times New Roman" pitchFamily="-84" charset="0"/>
            </a:endParaRPr>
          </a:p>
          <a:p>
            <a:endParaRPr lang="en-US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D doesn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Times New Roman" pitchFamily="-84" charset="0"/>
              </a:rPr>
              <a:t>t have a right child.</a:t>
            </a:r>
            <a:endParaRPr lang="tr-TR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endParaRPr lang="en-US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H doesn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Times New Roman" pitchFamily="-84" charset="0"/>
              </a:rPr>
              <a:t>t have a left child.</a:t>
            </a:r>
            <a:endParaRPr lang="tr-TR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endParaRPr lang="en-US" altLang="ja-JP" sz="2400">
              <a:latin typeface="Times New Roman" pitchFamily="-8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-84" charset="0"/>
              </a:rPr>
              <a:t> B, F, G and I are leaves.</a:t>
            </a:r>
          </a:p>
          <a:p>
            <a:pPr>
              <a:buFontTx/>
              <a:buChar char="•"/>
            </a:pPr>
            <a:endParaRPr lang="en-US" sz="2400">
              <a:latin typeface="Times New Roman" pitchFamily="-8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2A520AA-116C-4AD2-8809-16E43ECFFA54}" type="slidenum">
              <a:rPr lang="en-US" sz="800" smtClean="0">
                <a:latin typeface="Calibri" pitchFamily="34" charset="0"/>
              </a:rPr>
              <a:pPr/>
              <a:t>11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Height of Binary Tree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The height of a binary tree T can be defined as recursively as: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ＭＳ Ｐゴシック" pitchFamily="-84" charset="-128"/>
              </a:rPr>
              <a:t>If T is empty, its height is 0.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ＭＳ Ｐゴシック" pitchFamily="-84" charset="-128"/>
              </a:rPr>
              <a:t>If T is non-empty tree, then since T is of the form</a:t>
            </a:r>
            <a:r>
              <a:rPr lang="tr-TR" sz="2400">
                <a:ea typeface="ＭＳ Ｐゴシック" pitchFamily="-84" charset="-128"/>
              </a:rPr>
              <a:t> ...</a:t>
            </a: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	     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tr-TR" sz="2400">
                <a:ea typeface="ＭＳ Ｐゴシック" pitchFamily="-84" charset="-128"/>
              </a:rPr>
              <a:t>     ... </a:t>
            </a:r>
            <a:r>
              <a:rPr lang="en-US" sz="2400">
                <a:ea typeface="ＭＳ Ｐゴシック" pitchFamily="-84" charset="-128"/>
              </a:rPr>
              <a:t>height of T is 1 greater than height of its root</a:t>
            </a:r>
            <a:r>
              <a:rPr lang="ja-JP" altLang="en-US" sz="240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400">
                <a:ea typeface="ＭＳ Ｐゴシック" pitchFamily="-84" charset="-128"/>
              </a:rPr>
              <a:t>s taller subtree; ie.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	</a:t>
            </a:r>
            <a:r>
              <a:rPr lang="tr-TR" sz="2400">
                <a:ea typeface="ＭＳ Ｐゴシック" pitchFamily="-84" charset="-128"/>
              </a:rPr>
              <a:t>                </a:t>
            </a:r>
            <a:r>
              <a:rPr lang="en-US" sz="2400" b="1">
                <a:solidFill>
                  <a:srgbClr val="C00000"/>
                </a:solidFill>
                <a:ea typeface="ＭＳ Ｐゴシック" pitchFamily="-84" charset="-128"/>
              </a:rPr>
              <a:t>height(T)</a:t>
            </a:r>
            <a:r>
              <a:rPr lang="en-US" sz="2400">
                <a:ea typeface="ＭＳ Ｐゴシック" pitchFamily="-84" charset="-128"/>
              </a:rPr>
              <a:t> = </a:t>
            </a:r>
            <a:r>
              <a:rPr lang="en-US" sz="2400">
                <a:solidFill>
                  <a:srgbClr val="C00000"/>
                </a:solidFill>
                <a:ea typeface="ＭＳ Ｐゴシック" pitchFamily="-84" charset="-128"/>
              </a:rPr>
              <a:t>1</a:t>
            </a:r>
            <a:r>
              <a:rPr lang="en-US" sz="2400">
                <a:ea typeface="ＭＳ Ｐゴシック" pitchFamily="-84" charset="-128"/>
              </a:rPr>
              <a:t> + </a:t>
            </a:r>
            <a:r>
              <a:rPr lang="en-US" sz="2400" b="1">
                <a:solidFill>
                  <a:srgbClr val="C00000"/>
                </a:solidFill>
                <a:ea typeface="ＭＳ Ｐゴシック" pitchFamily="-84" charset="-128"/>
              </a:rPr>
              <a:t>max</a:t>
            </a:r>
            <a:r>
              <a:rPr lang="en-US" sz="2400">
                <a:ea typeface="ＭＳ Ｐゴシック" pitchFamily="-84" charset="-128"/>
              </a:rPr>
              <a:t>{height(T</a:t>
            </a:r>
            <a:r>
              <a:rPr lang="en-US" sz="2400" baseline="-25000">
                <a:ea typeface="ＭＳ Ｐゴシック" pitchFamily="-84" charset="-128"/>
              </a:rPr>
              <a:t>L</a:t>
            </a:r>
            <a:r>
              <a:rPr lang="en-US" sz="2400">
                <a:ea typeface="ＭＳ Ｐゴシック" pitchFamily="-84" charset="-128"/>
              </a:rPr>
              <a:t>),height(T</a:t>
            </a:r>
            <a:r>
              <a:rPr lang="en-US" sz="2400" baseline="-25000">
                <a:ea typeface="ＭＳ Ｐゴシック" pitchFamily="-84" charset="-128"/>
              </a:rPr>
              <a:t>R</a:t>
            </a:r>
            <a:r>
              <a:rPr lang="en-US" sz="2400">
                <a:ea typeface="ＭＳ Ｐゴシック" pitchFamily="-84" charset="-128"/>
              </a:rPr>
              <a:t>)}</a:t>
            </a:r>
          </a:p>
          <a:p>
            <a:pPr>
              <a:lnSpc>
                <a:spcPct val="90000"/>
              </a:lnSpc>
            </a:pPr>
            <a:endParaRPr lang="en-US">
              <a:ea typeface="ＭＳ Ｐゴシック" pitchFamily="-84" charset="-128"/>
            </a:endParaRPr>
          </a:p>
        </p:txBody>
      </p:sp>
      <p:pic>
        <p:nvPicPr>
          <p:cNvPr id="1434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14600"/>
            <a:ext cx="15367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B14CC1D-A5F9-4FAD-9645-50DAD7FD3326}" type="slidenum">
              <a:rPr lang="en-US" sz="800" smtClean="0">
                <a:latin typeface="Calibri" pitchFamily="34" charset="0"/>
              </a:rPr>
              <a:pPr/>
              <a:t>12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Height of Binary Tree (cont.)</a:t>
            </a:r>
          </a:p>
        </p:txBody>
      </p:sp>
      <p:pic>
        <p:nvPicPr>
          <p:cNvPr id="15366" name="Picture 3" descr="Carrano1006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772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371600" y="5715000"/>
            <a:ext cx="623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Arial" charset="0"/>
              </a:rPr>
              <a:t>Binary trees with the same nodes but different heights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4655A5E7-065A-4556-BC0B-728DE8C1584D}" type="slidenum">
              <a:rPr lang="en-US" sz="800" smtClean="0">
                <a:latin typeface="Calibri" pitchFamily="34" charset="0"/>
              </a:rPr>
              <a:pPr/>
              <a:t>13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Full Binary Tree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In a </a:t>
            </a: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full binary tree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of height h, all nodes that are at a level less than h have two children each.</a:t>
            </a:r>
          </a:p>
          <a:p>
            <a:r>
              <a:rPr lang="en-US">
                <a:ea typeface="ＭＳ Ｐゴシック" pitchFamily="-84" charset="-128"/>
              </a:rPr>
              <a:t>Each node in a full binary tree has left and right subtrees of the same height.</a:t>
            </a:r>
          </a:p>
          <a:p>
            <a:r>
              <a:rPr lang="en-US">
                <a:ea typeface="ＭＳ Ｐゴシック" pitchFamily="-84" charset="-128"/>
              </a:rPr>
              <a:t>Among binary trees of height h, a full binary tree has as many leaves as possible, and </a:t>
            </a:r>
            <a:r>
              <a:rPr lang="tr-TR" b="1">
                <a:solidFill>
                  <a:srgbClr val="C00000"/>
                </a:solidFill>
                <a:ea typeface="ＭＳ Ｐゴシック" pitchFamily="-84" charset="-128"/>
              </a:rPr>
              <a:t>leaves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all are at level h</a:t>
            </a:r>
            <a:r>
              <a:rPr lang="en-US">
                <a:ea typeface="ＭＳ Ｐゴシック" pitchFamily="-84" charset="-128"/>
              </a:rPr>
              <a:t>.</a:t>
            </a:r>
          </a:p>
          <a:p>
            <a:r>
              <a:rPr lang="en-US">
                <a:ea typeface="ＭＳ Ｐゴシック" pitchFamily="-84" charset="-128"/>
              </a:rPr>
              <a:t>A full binary </a:t>
            </a:r>
            <a:r>
              <a:rPr lang="tr-TR">
                <a:ea typeface="ＭＳ Ｐゴシック" pitchFamily="-84" charset="-128"/>
              </a:rPr>
              <a:t>tree </a:t>
            </a:r>
            <a:r>
              <a:rPr lang="en-US">
                <a:ea typeface="ＭＳ Ｐゴシック" pitchFamily="-84" charset="-128"/>
              </a:rPr>
              <a:t>has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no missing nodes</a:t>
            </a:r>
            <a:r>
              <a:rPr lang="en-US">
                <a:ea typeface="ＭＳ Ｐゴシック" pitchFamily="-84" charset="-128"/>
              </a:rPr>
              <a:t>.</a:t>
            </a:r>
          </a:p>
          <a:p>
            <a:r>
              <a:rPr lang="en-US">
                <a:ea typeface="ＭＳ Ｐゴシック" pitchFamily="-84" charset="-128"/>
              </a:rPr>
              <a:t>Recursive definition of full binary tree: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If T is empty, T is a full binary tree of height 0.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If T is not empty and has height h&gt;0, T is a full binary tree if its root</a:t>
            </a:r>
            <a:r>
              <a:rPr lang="ja-JP" altLang="en-US" sz="240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400">
                <a:ea typeface="ＭＳ Ｐゴシック" pitchFamily="-84" charset="-128"/>
              </a:rPr>
              <a:t>s subtrees are both full binary trees of height h-1.</a:t>
            </a:r>
          </a:p>
          <a:p>
            <a:pPr lvl="1"/>
            <a:endParaRPr lang="en-US" sz="24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44F709B5-3B2E-4185-AC59-C5877E42B1EF}" type="slidenum">
              <a:rPr lang="en-US" sz="800" smtClean="0">
                <a:latin typeface="Calibri" pitchFamily="34" charset="0"/>
              </a:rPr>
              <a:pPr/>
              <a:t>14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Full Binary Tree – Example </a:t>
            </a:r>
          </a:p>
        </p:txBody>
      </p:sp>
      <p:pic>
        <p:nvPicPr>
          <p:cNvPr id="17414" name="Picture 3" descr="Carrano1007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3182938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4648200" y="2895600"/>
            <a:ext cx="3271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Arial" charset="0"/>
              </a:rPr>
              <a:t>A full binary tree of height 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E02B52D-5C67-419E-A63D-36D5D95A5BBE}" type="slidenum">
              <a:rPr lang="en-US" sz="800" smtClean="0">
                <a:latin typeface="Calibri" pitchFamily="34" charset="0"/>
              </a:rPr>
              <a:pPr/>
              <a:t>15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Complete Binary Tree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dirty="0">
                <a:ea typeface="+mn-ea"/>
                <a:cs typeface="+mn-cs"/>
              </a:rPr>
              <a:t>A </a:t>
            </a:r>
            <a:r>
              <a:rPr lang="en-US" b="1" i="1" dirty="0">
                <a:solidFill>
                  <a:srgbClr val="C00000"/>
                </a:solidFill>
                <a:ea typeface="+mn-ea"/>
                <a:cs typeface="+mn-cs"/>
              </a:rPr>
              <a:t>complete binary tree</a:t>
            </a: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of height h is a binary tree that is 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full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down to level h-1</a:t>
            </a:r>
            <a:r>
              <a:rPr lang="en-US" dirty="0">
                <a:ea typeface="+mn-ea"/>
                <a:cs typeface="+mn-cs"/>
              </a:rPr>
              <a:t>, with level h filled in from left to right.</a:t>
            </a:r>
          </a:p>
          <a:p>
            <a:pPr marL="457200" indent="-457200">
              <a:defRPr/>
            </a:pPr>
            <a:endParaRPr lang="tr-TR" dirty="0">
              <a:ea typeface="+mn-ea"/>
              <a:cs typeface="+mn-cs"/>
            </a:endParaRPr>
          </a:p>
          <a:p>
            <a:pPr marL="457200" indent="-457200">
              <a:defRPr/>
            </a:pPr>
            <a:r>
              <a:rPr lang="en-US" dirty="0">
                <a:ea typeface="+mn-ea"/>
                <a:cs typeface="+mn-cs"/>
              </a:rPr>
              <a:t>A binary tree T of height h is complete if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400" dirty="0">
                <a:ea typeface="+mn-ea"/>
              </a:rPr>
              <a:t>All nodes at level h-2 and above have two children each, and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400" dirty="0">
                <a:ea typeface="+mn-ea"/>
              </a:rPr>
              <a:t>When a node at level h-1 has children, all nodes to its left at the same level have two children each, and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400" dirty="0">
                <a:ea typeface="+mn-ea"/>
              </a:rPr>
              <a:t>When a node at level h-1 has one child, it is a left child.</a:t>
            </a:r>
          </a:p>
          <a:p>
            <a:pPr marL="457200" indent="-457200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457200" indent="-457200">
              <a:defRPr/>
            </a:pPr>
            <a:r>
              <a:rPr lang="en-US" dirty="0">
                <a:ea typeface="+mn-ea"/>
                <a:cs typeface="+mn-cs"/>
              </a:rPr>
              <a:t>A full binary tree is a complete binary tree.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9562978-7F8A-4CE7-9394-67F7DECE1F38}" type="slidenum">
              <a:rPr lang="en-US" sz="800" smtClean="0">
                <a:latin typeface="Calibri" pitchFamily="34" charset="0"/>
              </a:rPr>
              <a:pPr/>
              <a:t>16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Complete Binary Tree – Example </a:t>
            </a:r>
          </a:p>
        </p:txBody>
      </p:sp>
      <p:pic>
        <p:nvPicPr>
          <p:cNvPr id="19462" name="Picture 3" descr="Carrano100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743700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0A8B8F1-F68D-482B-AC32-3DF1E6C4266B}" type="slidenum">
              <a:rPr lang="en-US" sz="800" smtClean="0">
                <a:latin typeface="Calibri" pitchFamily="34" charset="0"/>
              </a:rPr>
              <a:pPr/>
              <a:t>17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Maximum and Minimum Heights of a Binary Tree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r-TR" b="1" dirty="0">
                <a:solidFill>
                  <a:srgbClr val="C00000"/>
                </a:solidFill>
                <a:ea typeface="+mn-ea"/>
                <a:cs typeface="+mn-cs"/>
              </a:rPr>
              <a:t>E</a:t>
            </a:r>
            <a:r>
              <a:rPr lang="en-US" b="1" dirty="0" err="1">
                <a:solidFill>
                  <a:srgbClr val="C00000"/>
                </a:solidFill>
                <a:ea typeface="+mn-ea"/>
                <a:cs typeface="+mn-cs"/>
              </a:rPr>
              <a:t>fficiency</a:t>
            </a:r>
            <a:r>
              <a:rPr lang="en-US" dirty="0">
                <a:ea typeface="+mn-ea"/>
                <a:cs typeface="+mn-cs"/>
              </a:rPr>
              <a:t> of most binary tree operations 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depends on </a:t>
            </a:r>
            <a:r>
              <a:rPr lang="en-US" b="1" dirty="0">
                <a:solidFill>
                  <a:srgbClr val="C00000"/>
                </a:solidFill>
              </a:rPr>
              <a:t>tree 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height</a:t>
            </a:r>
            <a:r>
              <a:rPr lang="en-US" dirty="0">
                <a:ea typeface="+mn-ea"/>
                <a:cs typeface="+mn-cs"/>
              </a:rPr>
              <a:t>.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tr-TR" b="1" dirty="0">
                <a:solidFill>
                  <a:srgbClr val="C00000"/>
                </a:solidFill>
                <a:ea typeface="+mn-ea"/>
                <a:cs typeface="+mn-cs"/>
              </a:rPr>
              <a:t>E.g. m</a:t>
            </a:r>
            <a:r>
              <a:rPr lang="en-US" b="1" dirty="0" err="1">
                <a:solidFill>
                  <a:srgbClr val="C00000"/>
                </a:solidFill>
                <a:ea typeface="+mn-ea"/>
                <a:cs typeface="+mn-cs"/>
              </a:rPr>
              <a:t>aximum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 number of key comparisons </a:t>
            </a:r>
            <a:r>
              <a:rPr lang="en-US" dirty="0">
                <a:ea typeface="+mn-ea"/>
                <a:cs typeface="+mn-cs"/>
              </a:rPr>
              <a:t>for retrieval, deletion, and insertion operations for BSTs is the height of the tree.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The maximum of height of a binary tree with n nodes is n.</a:t>
            </a:r>
            <a:r>
              <a:rPr lang="tr-TR" dirty="0">
                <a:ea typeface="+mn-ea"/>
                <a:cs typeface="+mn-cs"/>
              </a:rPr>
              <a:t>  </a:t>
            </a:r>
            <a:r>
              <a:rPr lang="tr-TR" dirty="0">
                <a:solidFill>
                  <a:srgbClr val="C00000"/>
                </a:solidFill>
                <a:ea typeface="+mn-ea"/>
                <a:cs typeface="+mn-cs"/>
              </a:rPr>
              <a:t>How?</a:t>
            </a:r>
            <a:endParaRPr lang="en-US" dirty="0">
              <a:solidFill>
                <a:srgbClr val="C00000"/>
              </a:solidFill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Each level of a minimum height tree, except the last level, must contain as many nodes as possible.</a:t>
            </a:r>
            <a:endParaRPr lang="tr-TR" dirty="0">
              <a:ea typeface="+mn-ea"/>
              <a:cs typeface="+mn-cs"/>
            </a:endParaRPr>
          </a:p>
          <a:p>
            <a:pPr lvl="1">
              <a:defRPr/>
            </a:pPr>
            <a:r>
              <a:rPr lang="tr-TR" sz="1800" dirty="0">
                <a:solidFill>
                  <a:srgbClr val="C00000"/>
                </a:solidFill>
                <a:ea typeface="+mn-ea"/>
                <a:cs typeface="+mn-cs"/>
              </a:rPr>
              <a:t>Should the tree be a Complete Binary Tree?</a:t>
            </a:r>
            <a:endParaRPr lang="en-US" sz="1800" dirty="0">
              <a:solidFill>
                <a:srgbClr val="C0000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00C5BA3-67CE-46F0-8E26-BBB33EC7372B}" type="slidenum">
              <a:rPr lang="en-US" sz="800" smtClean="0">
                <a:latin typeface="Calibri" pitchFamily="34" charset="0"/>
              </a:rPr>
              <a:pPr/>
              <a:t>18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Maximum and Minimum Heights of a Binary Tree</a:t>
            </a:r>
          </a:p>
        </p:txBody>
      </p:sp>
      <p:pic>
        <p:nvPicPr>
          <p:cNvPr id="22534" name="Picture 3" descr="Carrano103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24225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4" descr="Carrano1031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20528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5"/>
          <p:cNvSpPr txBox="1">
            <a:spLocks noChangeArrowheads="1"/>
          </p:cNvSpPr>
          <p:nvPr/>
        </p:nvSpPr>
        <p:spPr bwMode="auto">
          <a:xfrm>
            <a:off x="228600" y="4876800"/>
            <a:ext cx="3638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Arial" charset="0"/>
              </a:rPr>
              <a:t>A maximum-height binary tree </a:t>
            </a:r>
          </a:p>
          <a:p>
            <a:r>
              <a:rPr lang="en-US" sz="2000">
                <a:latin typeface="Arial" charset="0"/>
              </a:rPr>
              <a:t>with seven nodes</a:t>
            </a:r>
          </a:p>
        </p:txBody>
      </p:sp>
      <p:sp>
        <p:nvSpPr>
          <p:cNvPr id="22537" name="Text Box 6"/>
          <p:cNvSpPr txBox="1">
            <a:spLocks noChangeArrowheads="1"/>
          </p:cNvSpPr>
          <p:nvPr/>
        </p:nvSpPr>
        <p:spPr bwMode="auto">
          <a:xfrm>
            <a:off x="5105400" y="5181600"/>
            <a:ext cx="386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Some binary trees of height 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887FB8F-A942-46A4-9EA5-1A80973B15B1}" type="slidenum">
              <a:rPr lang="en-US" sz="800" smtClean="0">
                <a:latin typeface="Calibri" pitchFamily="34" charset="0"/>
              </a:rPr>
              <a:pPr/>
              <a:t>19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ea typeface="+mj-ea"/>
                <a:cs typeface="+mj-cs"/>
              </a:rPr>
              <a:t>Counting the nodes in a full binary tree of height </a:t>
            </a:r>
            <a:r>
              <a:rPr lang="en-US" i="1">
                <a:solidFill>
                  <a:schemeClr val="tx1"/>
                </a:solidFill>
                <a:ea typeface="+mj-ea"/>
                <a:cs typeface="+mj-cs"/>
              </a:rPr>
              <a:t>h</a:t>
            </a:r>
          </a:p>
        </p:txBody>
      </p:sp>
      <p:pic>
        <p:nvPicPr>
          <p:cNvPr id="23558" name="Picture 3" descr="Carrano1032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5344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9EB396A-A874-4E8D-BB83-E3320AF06597}" type="slidenum">
              <a:rPr lang="en-US" sz="800" smtClean="0">
                <a:latin typeface="Calibri" pitchFamily="34" charset="0"/>
              </a:rPr>
              <a:pPr/>
              <a:t>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What is a Tree?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endParaRPr lang="en-US" sz="2400" i="1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>
                <a:ea typeface="ＭＳ Ｐゴシック" pitchFamily="-84" charset="-128"/>
              </a:rPr>
              <a:t>T is a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tree</a:t>
            </a:r>
            <a:r>
              <a:rPr lang="en-US">
                <a:ea typeface="ＭＳ Ｐゴシック" pitchFamily="-84" charset="-128"/>
              </a:rPr>
              <a:t> if either</a:t>
            </a:r>
          </a:p>
          <a:p>
            <a:pPr lvl="1">
              <a:lnSpc>
                <a:spcPct val="80000"/>
              </a:lnSpc>
            </a:pPr>
            <a:endParaRPr lang="tr-TR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ea typeface="ＭＳ Ｐゴシック" pitchFamily="-84" charset="-128"/>
              </a:rPr>
              <a:t>T has no nodes, or</a:t>
            </a:r>
          </a:p>
          <a:p>
            <a:pPr lvl="1">
              <a:lnSpc>
                <a:spcPct val="80000"/>
              </a:lnSpc>
            </a:pPr>
            <a:endParaRPr lang="tr-TR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ea typeface="ＭＳ Ｐゴシック" pitchFamily="-84" charset="-128"/>
              </a:rPr>
              <a:t>T is of the form: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		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</a:t>
            </a:r>
            <a:r>
              <a:rPr lang="tr-TR" sz="2400">
                <a:ea typeface="ＭＳ Ｐゴシック" pitchFamily="-84" charset="-128"/>
              </a:rPr>
              <a:t>			</a:t>
            </a:r>
            <a:r>
              <a:rPr lang="en-US" sz="2400">
                <a:ea typeface="ＭＳ Ｐゴシック" pitchFamily="-84" charset="-128"/>
              </a:rPr>
              <a:t>where r is a node and T</a:t>
            </a:r>
            <a:r>
              <a:rPr lang="en-US" sz="2400" baseline="-25000">
                <a:ea typeface="ＭＳ Ｐゴシック" pitchFamily="-84" charset="-128"/>
              </a:rPr>
              <a:t>1</a:t>
            </a:r>
            <a:r>
              <a:rPr lang="en-US" sz="2400">
                <a:ea typeface="ＭＳ Ｐゴシック" pitchFamily="-84" charset="-128"/>
              </a:rPr>
              <a:t>, T</a:t>
            </a:r>
            <a:r>
              <a:rPr lang="en-US" sz="2400" baseline="-25000">
                <a:ea typeface="ＭＳ Ｐゴシック" pitchFamily="-84" charset="-128"/>
              </a:rPr>
              <a:t>2</a:t>
            </a:r>
            <a:r>
              <a:rPr lang="en-US" sz="2400">
                <a:ea typeface="ＭＳ Ｐゴシック" pitchFamily="-84" charset="-128"/>
              </a:rPr>
              <a:t>, ..., T</a:t>
            </a:r>
            <a:r>
              <a:rPr lang="en-US" sz="2400" baseline="-25000">
                <a:ea typeface="ＭＳ Ｐゴシック" pitchFamily="-84" charset="-128"/>
              </a:rPr>
              <a:t>k </a:t>
            </a:r>
            <a:r>
              <a:rPr lang="en-US" sz="2400">
                <a:ea typeface="ＭＳ Ｐゴシック" pitchFamily="-84" charset="-128"/>
              </a:rPr>
              <a:t> are trees.</a:t>
            </a:r>
          </a:p>
        </p:txBody>
      </p:sp>
      <p:pic>
        <p:nvPicPr>
          <p:cNvPr id="41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86000"/>
            <a:ext cx="35052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5A845FF-BD6F-49CA-A156-AA00C1764F1F}" type="slidenum">
              <a:rPr lang="en-US" sz="800" smtClean="0">
                <a:latin typeface="Calibri" pitchFamily="34" charset="0"/>
              </a:rPr>
              <a:pPr/>
              <a:t>20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Some Height Theorems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Theorem: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A full binary </a:t>
            </a:r>
            <a:r>
              <a:rPr lang="tr-TR">
                <a:ea typeface="ＭＳ Ｐゴシック" pitchFamily="-84" charset="-128"/>
              </a:rPr>
              <a:t>tree </a:t>
            </a:r>
            <a:r>
              <a:rPr lang="en-US">
                <a:ea typeface="ＭＳ Ｐゴシック" pitchFamily="-84" charset="-128"/>
              </a:rPr>
              <a:t>of height h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0 has 2</a:t>
            </a:r>
            <a:r>
              <a:rPr lang="en-US" baseline="3000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-1 nodes.</a:t>
            </a:r>
          </a:p>
          <a:p>
            <a:endParaRPr lang="tr-TR">
              <a:ea typeface="ＭＳ Ｐゴシック" pitchFamily="-84" charset="-128"/>
              <a:sym typeface="Symbol" pitchFamily="18" charset="2"/>
            </a:endParaRPr>
          </a:p>
          <a:p>
            <a:r>
              <a:rPr lang="en-US">
                <a:ea typeface="ＭＳ Ｐゴシック" pitchFamily="-84" charset="-128"/>
                <a:sym typeface="Symbol" pitchFamily="18" charset="2"/>
              </a:rPr>
              <a:t>The maximum number of nodes that a binary tree of height h can have is 2</a:t>
            </a:r>
            <a:r>
              <a:rPr lang="en-US" baseline="30000">
                <a:ea typeface="ＭＳ Ｐゴシック" pitchFamily="-84" charset="-128"/>
                <a:sym typeface="Symbol" pitchFamily="18" charset="2"/>
              </a:rPr>
              <a:t>h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-1.</a:t>
            </a:r>
            <a:endParaRPr lang="tr-TR">
              <a:ea typeface="ＭＳ Ｐゴシック" pitchFamily="-84" charset="-128"/>
              <a:sym typeface="Symbol" pitchFamily="18" charset="2"/>
            </a:endParaRPr>
          </a:p>
          <a:p>
            <a:endParaRPr lang="tr-TR">
              <a:ea typeface="ＭＳ Ｐゴシック" pitchFamily="-84" charset="-128"/>
              <a:sym typeface="Symbol" pitchFamily="18" charset="2"/>
            </a:endParaRPr>
          </a:p>
          <a:p>
            <a:r>
              <a:rPr lang="en-US">
                <a:ea typeface="ＭＳ Ｐゴシック" pitchFamily="-84" charset="-128"/>
                <a:sym typeface="Wingdings" pitchFamily="-84" charset="2"/>
              </a:rPr>
              <a:t>We cannot insert a new node into a full binary tree without </a:t>
            </a:r>
          </a:p>
          <a:p>
            <a:pPr>
              <a:buFont typeface="Wingdings" pitchFamily="-84" charset="2"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increasing its height.</a:t>
            </a:r>
            <a:endParaRPr lang="en-US">
              <a:ea typeface="ＭＳ Ｐゴシック" pitchFamily="-84" charset="-128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CBCAD2B-C0C9-4E2F-96A3-1B9443C7E279}" type="slidenum">
              <a:rPr lang="en-US" sz="800" smtClean="0">
                <a:latin typeface="Calibri" pitchFamily="34" charset="0"/>
              </a:rPr>
              <a:pPr/>
              <a:t>21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An Array-Based Implementation of Binary Trees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533400" y="990600"/>
            <a:ext cx="9372600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MAX_NODES = </a:t>
            </a:r>
            <a:r>
              <a:rPr lang="en-US" sz="1800" dirty="0">
                <a:solidFill>
                  <a:srgbClr val="0000FF"/>
                </a:solidFill>
                <a:latin typeface="+mn-lt"/>
                <a:ea typeface="ＭＳ 明朝" pitchFamily="49" charset="-128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 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maximum number of nodes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</a:t>
            </a:r>
          </a:p>
          <a:p>
            <a:pPr>
              <a:tabLst>
                <a:tab pos="549275" algn="l"/>
              </a:tabLst>
              <a:defRPr/>
            </a:pPr>
            <a:endParaRPr lang="en-US" sz="9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{ 	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node in the tree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: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nodeItem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, 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left, 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right);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900" dirty="0">
              <a:solidFill>
                <a:srgbClr val="00000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item; 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data portion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leftChild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 	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index to left child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rightChild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 		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index to right child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	// friend class - can access private parts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friend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};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 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An array of tree nodes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[MAX_NODES] tree;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root;</a:t>
            </a:r>
            <a:endParaRPr lang="en-US" sz="18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明朝" pitchFamily="49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free;</a:t>
            </a:r>
            <a:endParaRPr lang="en-US" sz="1800" dirty="0">
              <a:latin typeface="+mn-lt"/>
              <a:ea typeface="ＭＳ 明朝" pitchFamily="49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3DE2E19-34A8-4670-A1D1-9E4BA53E9F00}" type="slidenum">
              <a:rPr lang="en-US" sz="800" smtClean="0">
                <a:latin typeface="Calibri" pitchFamily="34" charset="0"/>
              </a:rPr>
              <a:pPr/>
              <a:t>22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An Array-Based Representation of 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a Complete Binary Tree</a:t>
            </a:r>
          </a:p>
        </p:txBody>
      </p:sp>
      <p:sp>
        <p:nvSpPr>
          <p:cNvPr id="29702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9312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800100" indent="-3429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2000" dirty="0">
                <a:latin typeface="Times New Roman" pitchFamily="-84" charset="0"/>
              </a:rPr>
              <a:t> </a:t>
            </a:r>
            <a:r>
              <a:rPr lang="en-US" sz="2000" dirty="0">
                <a:latin typeface="Calibri" pitchFamily="34" charset="0"/>
              </a:rPr>
              <a:t>If we know that our binary tree is a </a:t>
            </a:r>
            <a:r>
              <a:rPr lang="en-US" sz="2000" b="1" dirty="0">
                <a:solidFill>
                  <a:srgbClr val="C00000"/>
                </a:solidFill>
                <a:latin typeface="Calibri" pitchFamily="34" charset="0"/>
              </a:rPr>
              <a:t>complete binary tree</a:t>
            </a:r>
            <a:r>
              <a:rPr lang="en-US" sz="2000" dirty="0">
                <a:latin typeface="Calibri" pitchFamily="34" charset="0"/>
              </a:rPr>
              <a:t>, we can use a simpler </a:t>
            </a:r>
          </a:p>
          <a:p>
            <a:r>
              <a:rPr lang="en-US" sz="2000" dirty="0">
                <a:latin typeface="Calibri" pitchFamily="34" charset="0"/>
              </a:rPr>
              <a:t>   array-based representation for complete binary trees</a:t>
            </a:r>
          </a:p>
          <a:p>
            <a:pPr lvl="1">
              <a:buFont typeface="Arial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Calibri" pitchFamily="34" charset="0"/>
              </a:rPr>
              <a:t> without </a:t>
            </a:r>
            <a:r>
              <a:rPr lang="en-US" sz="2000" dirty="0">
                <a:latin typeface="Calibri" pitchFamily="34" charset="0"/>
              </a:rPr>
              <a:t>using</a:t>
            </a:r>
            <a:r>
              <a:rPr lang="en-US" sz="2000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itchFamily="34" charset="0"/>
              </a:rPr>
              <a:t>leftChild</a:t>
            </a:r>
            <a:r>
              <a:rPr lang="tr-TR" sz="2000" b="1" dirty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alibri" pitchFamily="34" charset="0"/>
              </a:rPr>
              <a:t>rightChild</a:t>
            </a:r>
            <a:r>
              <a:rPr lang="en-US" sz="2000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links</a:t>
            </a:r>
          </a:p>
          <a:p>
            <a:endParaRPr lang="en-US" sz="2000" dirty="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 dirty="0">
                <a:latin typeface="Calibri" pitchFamily="34" charset="0"/>
              </a:rPr>
              <a:t> We can number the nodes level by level, and left to right (starting from 0, the root</a:t>
            </a:r>
          </a:p>
          <a:p>
            <a:r>
              <a:rPr lang="en-US" sz="2000" dirty="0">
                <a:latin typeface="Calibri" pitchFamily="34" charset="0"/>
              </a:rPr>
              <a:t>   will be 0). If a node is numbered as </a:t>
            </a:r>
            <a:r>
              <a:rPr lang="en-US" sz="2000" dirty="0" err="1">
                <a:latin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</a:rPr>
              <a:t>, in the </a:t>
            </a:r>
            <a:r>
              <a:rPr lang="en-US" sz="2000" dirty="0" err="1">
                <a:latin typeface="Calibri" pitchFamily="34" charset="0"/>
              </a:rPr>
              <a:t>ith</a:t>
            </a:r>
            <a:r>
              <a:rPr lang="en-US" sz="2000" dirty="0">
                <a:latin typeface="Calibri" pitchFamily="34" charset="0"/>
              </a:rPr>
              <a:t> location of the array, </a:t>
            </a:r>
            <a:r>
              <a:rPr lang="en-US" sz="2000" dirty="0">
                <a:latin typeface="Courier" charset="0"/>
              </a:rPr>
              <a:t>tree[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]</a:t>
            </a:r>
            <a:r>
              <a:rPr lang="en-US" sz="2000" dirty="0">
                <a:latin typeface="Calibri" pitchFamily="34" charset="0"/>
              </a:rPr>
              <a:t>,</a:t>
            </a:r>
          </a:p>
          <a:p>
            <a:r>
              <a:rPr lang="en-US" sz="2000" dirty="0">
                <a:latin typeface="Courier" charset="0"/>
              </a:rPr>
              <a:t> </a:t>
            </a:r>
            <a:r>
              <a:rPr lang="en-US" sz="2000" dirty="0">
                <a:latin typeface="Calibri" pitchFamily="34" charset="0"/>
              </a:rPr>
              <a:t> contains this node without links.</a:t>
            </a:r>
          </a:p>
          <a:p>
            <a:endParaRPr lang="en-US" sz="2000" dirty="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000" dirty="0">
                <a:latin typeface="Calibri" pitchFamily="34" charset="0"/>
              </a:rPr>
              <a:t> Using these numbers we can find </a:t>
            </a:r>
            <a:r>
              <a:rPr lang="en-US" sz="2000" dirty="0" err="1">
                <a:latin typeface="Calibri" pitchFamily="34" charset="0"/>
              </a:rPr>
              <a:t>leftChild</a:t>
            </a:r>
            <a:r>
              <a:rPr lang="en-US" sz="2000" dirty="0">
                <a:latin typeface="Calibri" pitchFamily="34" charset="0"/>
              </a:rPr>
              <a:t>, </a:t>
            </a:r>
            <a:r>
              <a:rPr lang="en-US" sz="2000" dirty="0" err="1">
                <a:latin typeface="Calibri" pitchFamily="34" charset="0"/>
              </a:rPr>
              <a:t>rightChild</a:t>
            </a:r>
            <a:r>
              <a:rPr lang="en-US" sz="2000" dirty="0">
                <a:latin typeface="Calibri" pitchFamily="34" charset="0"/>
              </a:rPr>
              <a:t>, and parent of a node </a:t>
            </a:r>
            <a:r>
              <a:rPr lang="en-US" sz="2000" dirty="0" err="1">
                <a:latin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>
              <a:buFontTx/>
              <a:buChar char="•"/>
            </a:pPr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      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The left child (if it exists) of node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is		</a:t>
            </a:r>
            <a:r>
              <a:rPr lang="en-US" sz="2000" dirty="0">
                <a:solidFill>
                  <a:srgbClr val="C00000"/>
                </a:solidFill>
                <a:latin typeface="Courier" charset="0"/>
              </a:rPr>
              <a:t>tree[2*i+1]</a:t>
            </a:r>
          </a:p>
          <a:p>
            <a:endParaRPr lang="en-US" sz="2000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     The right child (if it exists) of node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is		</a:t>
            </a:r>
            <a:r>
              <a:rPr lang="en-US" sz="2000" dirty="0">
                <a:solidFill>
                  <a:srgbClr val="C00000"/>
                </a:solidFill>
                <a:latin typeface="Courier" charset="0"/>
              </a:rPr>
              <a:t>tree[2*i+2]</a:t>
            </a:r>
          </a:p>
          <a:p>
            <a:endParaRPr lang="en-US" sz="2000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     The parent (if it exists) of node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is</a:t>
            </a:r>
            <a:r>
              <a:rPr lang="en-US" sz="2000" dirty="0">
                <a:solidFill>
                  <a:srgbClr val="C00000"/>
                </a:solidFill>
                <a:latin typeface="Times New Roman" pitchFamily="-84" charset="0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ourier" charset="0"/>
              </a:rPr>
              <a:t>tree[(i-1)/2]</a:t>
            </a:r>
          </a:p>
          <a:p>
            <a:endParaRPr lang="en-US" sz="2000" dirty="0">
              <a:solidFill>
                <a:srgbClr val="C00000"/>
              </a:solidFill>
              <a:latin typeface="Times New Roman" pitchFamily="-84" charset="0"/>
            </a:endParaRPr>
          </a:p>
          <a:p>
            <a:endParaRPr lang="en-US" sz="2000" dirty="0">
              <a:latin typeface="Times New Roman" pitchFamily="-8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7DCC9C7-7325-4767-85BD-DEEA47292287}" type="slidenum">
              <a:rPr lang="en-US" sz="800" smtClean="0">
                <a:latin typeface="Calibri" pitchFamily="34" charset="0"/>
              </a:rPr>
              <a:pPr/>
              <a:t>23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An Array-Based Representation of a Complete Binary Tree (cont.)</a:t>
            </a:r>
          </a:p>
        </p:txBody>
      </p:sp>
      <p:pic>
        <p:nvPicPr>
          <p:cNvPr id="30726" name="Picture 3" descr="Carrano1013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29051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7" name="Group 11"/>
          <p:cNvGrpSpPr>
            <a:grpSpLocks/>
          </p:cNvGrpSpPr>
          <p:nvPr/>
        </p:nvGrpSpPr>
        <p:grpSpPr bwMode="auto">
          <a:xfrm>
            <a:off x="304800" y="1752600"/>
            <a:ext cx="5029200" cy="3573463"/>
            <a:chOff x="144" y="1152"/>
            <a:chExt cx="3168" cy="2251"/>
          </a:xfrm>
        </p:grpSpPr>
        <p:pic>
          <p:nvPicPr>
            <p:cNvPr id="30728" name="Picture 4" descr="Carrano1012.pct                                                000C8891 The Brain                      B3A96F87: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200"/>
              <a:ext cx="3120" cy="2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Text Box 5"/>
            <p:cNvSpPr txBox="1">
              <a:spLocks noChangeArrowheads="1"/>
            </p:cNvSpPr>
            <p:nvPr/>
          </p:nvSpPr>
          <p:spPr bwMode="auto">
            <a:xfrm>
              <a:off x="1536" y="1152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0</a:t>
              </a:r>
            </a:p>
          </p:txBody>
        </p:sp>
        <p:sp>
          <p:nvSpPr>
            <p:cNvPr id="30730" name="Text Box 6"/>
            <p:cNvSpPr txBox="1">
              <a:spLocks noChangeArrowheads="1"/>
            </p:cNvSpPr>
            <p:nvPr/>
          </p:nvSpPr>
          <p:spPr bwMode="auto">
            <a:xfrm>
              <a:off x="720" y="201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1</a:t>
              </a:r>
            </a:p>
          </p:txBody>
        </p:sp>
        <p:sp>
          <p:nvSpPr>
            <p:cNvPr id="30731" name="Text Box 7"/>
            <p:cNvSpPr txBox="1">
              <a:spLocks noChangeArrowheads="1"/>
            </p:cNvSpPr>
            <p:nvPr/>
          </p:nvSpPr>
          <p:spPr bwMode="auto">
            <a:xfrm>
              <a:off x="2352" y="201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2</a:t>
              </a:r>
            </a:p>
          </p:txBody>
        </p:sp>
        <p:sp>
          <p:nvSpPr>
            <p:cNvPr id="30732" name="Text Box 8"/>
            <p:cNvSpPr txBox="1">
              <a:spLocks noChangeArrowheads="1"/>
            </p:cNvSpPr>
            <p:nvPr/>
          </p:nvSpPr>
          <p:spPr bwMode="auto">
            <a:xfrm>
              <a:off x="144" y="2784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3</a:t>
              </a:r>
            </a:p>
          </p:txBody>
        </p:sp>
        <p:sp>
          <p:nvSpPr>
            <p:cNvPr id="30733" name="Text Box 9"/>
            <p:cNvSpPr txBox="1">
              <a:spLocks noChangeArrowheads="1"/>
            </p:cNvSpPr>
            <p:nvPr/>
          </p:nvSpPr>
          <p:spPr bwMode="auto">
            <a:xfrm>
              <a:off x="1152" y="2784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4</a:t>
              </a:r>
            </a:p>
          </p:txBody>
        </p:sp>
        <p:sp>
          <p:nvSpPr>
            <p:cNvPr id="30734" name="Text Box 10"/>
            <p:cNvSpPr txBox="1">
              <a:spLocks noChangeArrowheads="1"/>
            </p:cNvSpPr>
            <p:nvPr/>
          </p:nvSpPr>
          <p:spPr bwMode="auto">
            <a:xfrm>
              <a:off x="2112" y="2784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400">
                  <a:latin typeface="Times New Roman" pitchFamily="-84" charset="0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4E66A8A1-9142-432C-8A77-38F7EA1C3593}" type="slidenum">
              <a:rPr lang="en-US" sz="800" smtClean="0">
                <a:latin typeface="Calibri" pitchFamily="34" charset="0"/>
              </a:rPr>
              <a:pPr/>
              <a:t>24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Pointer-Based Implementation of Binary Trees </a:t>
            </a:r>
          </a:p>
        </p:txBody>
      </p:sp>
      <p:pic>
        <p:nvPicPr>
          <p:cNvPr id="31750" name="Picture 3" descr="Carrano1014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486400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233157E-21CB-43A0-A30F-398A7CC9611C}" type="slidenum">
              <a:rPr lang="en-US" sz="800" smtClean="0">
                <a:latin typeface="Calibri" pitchFamily="34" charset="0"/>
              </a:rPr>
              <a:pPr/>
              <a:t>25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A Pointer-Based Implementation of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a Binary Tree Node</a:t>
            </a:r>
          </a:p>
        </p:txBody>
      </p:sp>
      <p:sp>
        <p:nvSpPr>
          <p:cNvPr id="45062" name="Rectangle 2"/>
          <p:cNvSpPr>
            <a:spLocks noChangeArrowheads="1"/>
          </p:cNvSpPr>
          <p:nvPr/>
        </p:nvSpPr>
        <p:spPr bwMode="auto">
          <a:xfrm>
            <a:off x="304800" y="1447800"/>
            <a:ext cx="9372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</a:t>
            </a:r>
          </a:p>
          <a:p>
            <a:pPr>
              <a:defRPr/>
            </a:pPr>
            <a:endParaRPr lang="en-US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{            </a:t>
            </a:r>
            <a:r>
              <a:rPr lang="en-US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node in the tree</a:t>
            </a:r>
            <a:endParaRPr lang="en-US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: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TreeNode() {}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TreeNode(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nodeItem,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*left =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NULL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,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*right =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NULL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    :item(nodeItem),leftChildPtr(left),rightChildPtr(right) {}</a:t>
            </a:r>
          </a:p>
          <a:p>
            <a:pPr>
              <a:defRPr/>
            </a:pP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item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       </a:t>
            </a:r>
            <a:r>
              <a:rPr lang="nl-NL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data portion</a:t>
            </a: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leftChildPtr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  </a:t>
            </a:r>
            <a:r>
              <a:rPr lang="nl-NL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pointer to left child</a:t>
            </a: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TreeNode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*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rightChildPtr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 </a:t>
            </a:r>
            <a:r>
              <a:rPr lang="nl-NL" sz="1800" dirty="0">
                <a:solidFill>
                  <a:srgbClr val="236E25"/>
                </a:solidFill>
                <a:latin typeface="+mn-lt"/>
                <a:ea typeface="ＭＳ Ｐゴシック" pitchFamily="34" charset="-128"/>
                <a:cs typeface="Courier" charset="0"/>
              </a:rPr>
              <a:t>// pointer to right child</a:t>
            </a:r>
          </a:p>
          <a:p>
            <a:pPr>
              <a:defRPr/>
            </a:pPr>
            <a:endParaRPr lang="nl-NL" sz="1800" dirty="0">
              <a:solidFill>
                <a:srgbClr val="000000"/>
              </a:solidFill>
              <a:latin typeface="+mn-lt"/>
              <a:ea typeface="ＭＳ Ｐゴシック" pitchFamily="34" charset="-128"/>
              <a:cs typeface="Courier" charset="0"/>
            </a:endParaRP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  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friend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class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nl-NL" sz="1800" dirty="0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;</a:t>
            </a:r>
          </a:p>
          <a:p>
            <a:pPr>
              <a:defRPr/>
            </a:pPr>
            <a:r>
              <a:rPr lang="nl-NL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}; </a:t>
            </a:r>
            <a:endParaRPr lang="en-US" sz="1800" dirty="0">
              <a:latin typeface="+mn-lt"/>
              <a:ea typeface="ＭＳ Ｐゴシック" pitchFamily="34" charset="-128"/>
              <a:cs typeface="Courier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59A9F16-54C8-4919-852F-3BDF5F9E9EE7}" type="slidenum">
              <a:rPr lang="en-US" sz="800" smtClean="0">
                <a:latin typeface="Calibri" pitchFamily="34" charset="0"/>
              </a:rPr>
              <a:pPr/>
              <a:t>26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Binary Tree – TreeException.h</a:t>
            </a: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381000" y="106680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: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{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2000" dirty="0">
              <a:solidFill>
                <a:srgbClr val="760F5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: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  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msg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;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2000" dirty="0">
              <a:solidFill>
                <a:srgbClr val="760F5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: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virtual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* what()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{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	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 err="1">
                <a:solidFill>
                  <a:srgbClr val="3F6E74"/>
                </a:solidFill>
                <a:latin typeface="+mn-lt"/>
                <a:ea typeface="ＭＳ 明朝" pitchFamily="49" charset="-128"/>
              </a:rPr>
              <a:t>msg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.</a:t>
            </a:r>
            <a:r>
              <a:rPr lang="en-US" sz="2000" dirty="0" err="1">
                <a:solidFill>
                  <a:srgbClr val="2E0D6E"/>
                </a:solidFill>
                <a:latin typeface="+mn-lt"/>
                <a:ea typeface="ＭＳ 明朝" pitchFamily="49" charset="-128"/>
              </a:rPr>
              <a:t>c_str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();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	}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      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&amp; message =</a:t>
            </a:r>
            <a:r>
              <a:rPr lang="en-US" sz="2000" dirty="0">
                <a:solidFill>
                  <a:srgbClr val="891315"/>
                </a:solidFill>
                <a:latin typeface="+mn-lt"/>
                <a:ea typeface="ＭＳ 明朝" pitchFamily="49" charset="-128"/>
              </a:rPr>
              <a:t>""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) :</a:t>
            </a:r>
            <a:r>
              <a:rPr lang="en-US" sz="2000" dirty="0">
                <a:latin typeface="+mn-lt"/>
                <a:ea typeface="ＭＳ 明朝" pitchFamily="49" charset="-128"/>
              </a:rPr>
              <a:t> </a:t>
            </a:r>
            <a:r>
              <a:rPr lang="en-US" sz="2000" dirty="0">
                <a:solidFill>
                  <a:srgbClr val="5C2699"/>
                </a:solidFill>
                <a:latin typeface="+mn-lt"/>
                <a:ea typeface="ＭＳ 明朝" pitchFamily="49" charset="-128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(), msg(message) {};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 </a:t>
            </a: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         ~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ＭＳ 明朝" pitchFamily="49" charset="-128"/>
              </a:rPr>
              <a:t>TreeException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 </a:t>
            </a:r>
            <a:r>
              <a:rPr lang="en-US" sz="2000" dirty="0">
                <a:solidFill>
                  <a:srgbClr val="760F50"/>
                </a:solidFill>
                <a:latin typeface="+mn-lt"/>
                <a:ea typeface="ＭＳ 明朝" pitchFamily="49" charset="-128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() {};</a:t>
            </a:r>
            <a:endParaRPr lang="en-US" sz="2000" dirty="0"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endParaRPr lang="en-US" sz="2000" dirty="0">
              <a:solidFill>
                <a:srgbClr val="000000"/>
              </a:solidFill>
              <a:latin typeface="+mn-lt"/>
              <a:ea typeface="ＭＳ 明朝" pitchFamily="49" charset="-128"/>
            </a:endParaRPr>
          </a:p>
          <a:p>
            <a:pPr>
              <a:tabLst>
                <a:tab pos="5492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明朝" pitchFamily="49" charset="-128"/>
              </a:rPr>
              <a:t>}; </a:t>
            </a:r>
            <a:r>
              <a:rPr lang="en-US" sz="2000" dirty="0">
                <a:solidFill>
                  <a:srgbClr val="236E25"/>
                </a:solidFill>
                <a:latin typeface="+mn-lt"/>
                <a:ea typeface="ＭＳ 明朝" pitchFamily="49" charset="-128"/>
              </a:rPr>
              <a:t>// end </a:t>
            </a:r>
            <a:r>
              <a:rPr lang="en-US" sz="2000" dirty="0" err="1">
                <a:solidFill>
                  <a:srgbClr val="236E25"/>
                </a:solidFill>
                <a:latin typeface="+mn-lt"/>
                <a:ea typeface="ＭＳ 明朝" pitchFamily="49" charset="-128"/>
              </a:rPr>
              <a:t>TreeException</a:t>
            </a:r>
            <a:endParaRPr lang="en-US" sz="2000" dirty="0">
              <a:latin typeface="+mn-lt"/>
              <a:ea typeface="ＭＳ 明朝" pitchFamily="49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338044C-EF1A-4318-BBCC-F7FDBE8F13A5}" type="slidenum">
              <a:rPr lang="en-US" sz="800" smtClean="0">
                <a:latin typeface="Calibri" pitchFamily="34" charset="0"/>
              </a:rPr>
              <a:pPr/>
              <a:t>27</a:t>
            </a:fld>
            <a:endParaRPr lang="en-US" sz="800">
              <a:latin typeface="Calibri" pitchFamily="34" charset="0"/>
            </a:endParaRPr>
          </a:p>
        </p:txBody>
      </p:sp>
      <p:pic>
        <p:nvPicPr>
          <p:cNvPr id="34821" name="Picture 4" descr="Carrano1009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762000"/>
            <a:ext cx="2436813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BinaryTree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ea typeface="ＭＳ Ｐゴシック" pitchFamily="-84" charset="-128"/>
              </a:rPr>
              <a:t>Properties</a:t>
            </a:r>
          </a:p>
          <a:p>
            <a:pPr lvl="1"/>
            <a:r>
              <a:rPr lang="en-US" sz="1800">
                <a:ea typeface="ＭＳ Ｐゴシック" pitchFamily="-84" charset="-128"/>
              </a:rPr>
              <a:t>TreeNode * root</a:t>
            </a:r>
          </a:p>
          <a:p>
            <a:endParaRPr lang="tr-TR" b="1">
              <a:ea typeface="ＭＳ Ｐゴシック" pitchFamily="-84" charset="-128"/>
            </a:endParaRPr>
          </a:p>
          <a:p>
            <a:r>
              <a:rPr lang="en-US" b="1">
                <a:ea typeface="ＭＳ Ｐゴシック" pitchFamily="-84" charset="-128"/>
              </a:rPr>
              <a:t>Constructors</a:t>
            </a: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BinaryTree();</a:t>
            </a: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BinaryTree(</a:t>
            </a:r>
            <a:r>
              <a:rPr lang="en-US" sz="1800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>
                <a:solidFill>
                  <a:srgbClr val="3F6E74"/>
                </a:solidFill>
                <a:ea typeface="ＭＳ Ｐゴシック" pitchFamily="-84" charset="-128"/>
              </a:rPr>
              <a:t>TreeItemType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&amp; rootItem);</a:t>
            </a: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BinaryTree(</a:t>
            </a:r>
            <a:r>
              <a:rPr lang="en-US" sz="1800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>
                <a:solidFill>
                  <a:srgbClr val="3F6E74"/>
                </a:solidFill>
                <a:ea typeface="ＭＳ Ｐゴシック" pitchFamily="-84" charset="-128"/>
              </a:rPr>
              <a:t>TreeItemType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&amp; rootItem, </a:t>
            </a:r>
          </a:p>
          <a:p>
            <a:pPr lvl="1"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	   </a:t>
            </a:r>
            <a:r>
              <a:rPr lang="en-US" sz="1800">
                <a:solidFill>
                  <a:srgbClr val="3F6E74"/>
                </a:solidFill>
                <a:ea typeface="ＭＳ Ｐゴシック" pitchFamily="-84" charset="-128"/>
              </a:rPr>
              <a:t>BinaryTree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&amp; leftTree, </a:t>
            </a:r>
            <a:r>
              <a:rPr lang="en-US" sz="1800">
                <a:solidFill>
                  <a:srgbClr val="3F6E74"/>
                </a:solidFill>
                <a:ea typeface="ＭＳ Ｐゴシック" pitchFamily="-84" charset="-128"/>
              </a:rPr>
              <a:t>BinaryTree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&amp; rightTree);</a:t>
            </a: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BinaryTree(</a:t>
            </a:r>
            <a:r>
              <a:rPr lang="en-US" sz="1800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>
                <a:solidFill>
                  <a:srgbClr val="3F6E74"/>
                </a:solidFill>
                <a:ea typeface="ＭＳ Ｐゴシック" pitchFamily="-84" charset="-128"/>
              </a:rPr>
              <a:t>BinaryTree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&amp; tree);</a:t>
            </a:r>
          </a:p>
          <a:p>
            <a:pPr marL="914400" lvl="2" indent="0">
              <a:buFontTx/>
              <a:buNone/>
            </a:pPr>
            <a:r>
              <a:rPr lang="en-US">
                <a:solidFill>
                  <a:srgbClr val="760F50"/>
                </a:solidFill>
                <a:ea typeface="ＭＳ Ｐゴシック" pitchFamily="-84" charset="-128"/>
              </a:rPr>
              <a:t>void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 copyTree(</a:t>
            </a:r>
            <a:r>
              <a:rPr lang="en-US">
                <a:solidFill>
                  <a:srgbClr val="3F6E74"/>
                </a:solidFill>
                <a:ea typeface="ＭＳ Ｐゴシック" pitchFamily="-84" charset="-128"/>
              </a:rPr>
              <a:t>TreeNode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>
                <a:solidFill>
                  <a:srgbClr val="3F6E74"/>
                </a:solidFill>
                <a:ea typeface="ＭＳ Ｐゴシック" pitchFamily="-84" charset="-128"/>
              </a:rPr>
              <a:t>treePtr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>
                <a:solidFill>
                  <a:srgbClr val="3F6E74"/>
                </a:solidFill>
                <a:ea typeface="ＭＳ Ｐゴシック" pitchFamily="-84" charset="-128"/>
              </a:rPr>
              <a:t>TreeNode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* &amp; newTreePtr) </a:t>
            </a:r>
            <a:r>
              <a:rPr lang="en-US">
                <a:solidFill>
                  <a:srgbClr val="760F50"/>
                </a:solidFill>
                <a:ea typeface="ＭＳ Ｐゴシック" pitchFamily="-84" charset="-128"/>
              </a:rPr>
              <a:t>const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 lvl="1">
              <a:buFontTx/>
              <a:buNone/>
            </a:pPr>
            <a:endParaRPr lang="en-US" sz="160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r>
              <a:rPr lang="en-US" b="1">
                <a:solidFill>
                  <a:srgbClr val="000000"/>
                </a:solidFill>
                <a:ea typeface="ＭＳ Ｐゴシック" pitchFamily="-84" charset="-128"/>
              </a:rPr>
              <a:t>Destructor</a:t>
            </a: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~BinaryTree();</a:t>
            </a:r>
          </a:p>
          <a:p>
            <a:pPr marL="914400" lvl="2" indent="0">
              <a:buFontTx/>
              <a:buNone/>
            </a:pPr>
            <a:r>
              <a:rPr lang="en-US">
                <a:solidFill>
                  <a:srgbClr val="760F50"/>
                </a:solidFill>
                <a:ea typeface="ＭＳ Ｐゴシック" pitchFamily="-84" charset="-128"/>
              </a:rPr>
              <a:t>void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 destroyTree(</a:t>
            </a:r>
            <a:r>
              <a:rPr lang="en-US">
                <a:solidFill>
                  <a:srgbClr val="3F6E74"/>
                </a:solidFill>
                <a:ea typeface="ＭＳ Ｐゴシック" pitchFamily="-84" charset="-128"/>
              </a:rPr>
              <a:t>TreeNode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 * &amp;</a:t>
            </a:r>
            <a:r>
              <a:rPr lang="en-US">
                <a:solidFill>
                  <a:srgbClr val="3F6E74"/>
                </a:solidFill>
                <a:ea typeface="ＭＳ Ｐゴシック" pitchFamily="-84" charset="-128"/>
              </a:rPr>
              <a:t>treePtr</a:t>
            </a:r>
            <a:r>
              <a:rPr lang="en-US">
                <a:solidFill>
                  <a:srgbClr val="000000"/>
                </a:solidFill>
                <a:ea typeface="ＭＳ Ｐゴシック" pitchFamily="-84" charset="-128"/>
              </a:rPr>
              <a:t>);</a:t>
            </a:r>
            <a:endParaRPr lang="en-US">
              <a:ea typeface="ＭＳ Ｐゴシック" pitchFamily="-84" charset="-128"/>
            </a:endParaRP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32F4FBE-65C9-4025-A668-7D7CDA9044C7}" type="slidenum">
              <a:rPr lang="en-US" sz="800" smtClean="0">
                <a:latin typeface="Calibri" pitchFamily="34" charset="0"/>
              </a:rPr>
              <a:pPr/>
              <a:t>28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a typeface="+mj-ea"/>
                <a:cs typeface="+mj-cs"/>
              </a:rPr>
              <a:t>BinaryTree</a:t>
            </a:r>
            <a:r>
              <a:rPr lang="en-US" dirty="0">
                <a:ea typeface="+mj-ea"/>
                <a:cs typeface="+mj-cs"/>
              </a:rPr>
              <a:t>: Public Methods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3528D58-DFAD-4AD3-B75D-20046AF23ED6}" type="slidenum">
              <a:rPr lang="en-US" sz="800" smtClean="0">
                <a:latin typeface="Calibri" pitchFamily="34" charset="0"/>
              </a:rPr>
              <a:pPr/>
              <a:t>29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81000" y="990600"/>
            <a:ext cx="90678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rootData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 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TreeException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setRootData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newItem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attachLeft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newItem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attachRight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newItem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attachLeftSubtree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leftTree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attachRightSubtree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rightTree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detachLeftSubtree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leftTree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detachRightSubtree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rightTree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leftSubtree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rightSubtree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preorderTraverse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visit_fn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inorderTraverse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visit_fn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postorderTraverse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(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8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visit_fn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800" dirty="0">
                <a:latin typeface="+mn-lt"/>
                <a:ea typeface="ＭＳ Ｐゴシック" pitchFamily="34" charset="-128"/>
              </a:rPr>
              <a:t> </a:t>
            </a:r>
            <a:r>
              <a:rPr lang="en-US" sz="1800" dirty="0">
                <a:latin typeface="+mn-lt"/>
                <a:ea typeface="ＭＳ Ｐゴシック" pitchFamily="34" charset="-128"/>
                <a:cs typeface="Calibri" pitchFamily="34" charset="0"/>
              </a:rPr>
              <a:t>is a pointer to a function</a:t>
            </a:r>
            <a:r>
              <a:rPr lang="en-US" sz="1800" dirty="0">
                <a:latin typeface="+mn-lt"/>
                <a:ea typeface="ＭＳ Ｐゴシック" pitchFamily="34" charset="-128"/>
              </a:rPr>
              <a:t>:</a:t>
            </a: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1600" dirty="0" err="1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</a:t>
            </a:r>
            <a:r>
              <a:rPr lang="en-US" sz="1600" dirty="0">
                <a:solidFill>
                  <a:srgbClr val="760F50"/>
                </a:solidFill>
                <a:latin typeface="+mn-lt"/>
                <a:ea typeface="ＭＳ Ｐゴシック" pitchFamily="34" charset="-128"/>
                <a:cs typeface="Courier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 (*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FunctionType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)(</a:t>
            </a:r>
            <a:r>
              <a:rPr lang="en-US" sz="1600" dirty="0" err="1">
                <a:solidFill>
                  <a:srgbClr val="3F6E74"/>
                </a:solidFill>
                <a:latin typeface="+mn-lt"/>
                <a:ea typeface="ＭＳ Ｐゴシック" pitchFamily="34" charset="-128"/>
                <a:cs typeface="Courier" charset="0"/>
              </a:rPr>
              <a:t>TreeItemType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anItem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Courier" charset="0"/>
              </a:rPr>
              <a:t>);</a:t>
            </a:r>
            <a:endParaRPr lang="en-US" sz="1600" dirty="0">
              <a:latin typeface="+mn-lt"/>
              <a:ea typeface="ＭＳ Ｐゴシック" pitchFamily="34" charset="-128"/>
              <a:cs typeface="Courier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BDBBEF7-092E-43EC-B54B-4E9348CB5D1B}" type="slidenum">
              <a:rPr lang="en-US" sz="800" smtClean="0">
                <a:latin typeface="Calibri" pitchFamily="34" charset="0"/>
              </a:rPr>
              <a:pPr/>
              <a:t>3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Tree Terminology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9448800" cy="4876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Parent</a:t>
            </a:r>
            <a:r>
              <a:rPr lang="en-US" sz="2200">
                <a:ea typeface="ＭＳ Ｐゴシック" pitchFamily="-84" charset="-128"/>
              </a:rPr>
              <a:t> – The parent of node n is the node directly above in the tree.</a:t>
            </a:r>
          </a:p>
          <a:p>
            <a:pPr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Child</a:t>
            </a:r>
            <a:r>
              <a:rPr lang="en-US" sz="2200">
                <a:ea typeface="ＭＳ Ｐゴシック" pitchFamily="-84" charset="-128"/>
              </a:rPr>
              <a:t> – The child of node n is the node directly below in the tree.</a:t>
            </a:r>
          </a:p>
          <a:p>
            <a:pPr lvl="2"/>
            <a:r>
              <a:rPr lang="en-US" sz="2000">
                <a:ea typeface="ＭＳ Ｐゴシック" pitchFamily="-84" charset="-128"/>
              </a:rPr>
              <a:t>If node m is the parent of node n, node n is the child of node m.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Root</a:t>
            </a:r>
            <a:r>
              <a:rPr lang="en-US" sz="2200">
                <a:ea typeface="ＭＳ Ｐゴシック" pitchFamily="-84" charset="-128"/>
              </a:rPr>
              <a:t> – The only node in the tree with no parent.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Leaf</a:t>
            </a:r>
            <a:r>
              <a:rPr lang="en-US" sz="2200">
                <a:ea typeface="ＭＳ Ｐゴシック" pitchFamily="-84" charset="-128"/>
              </a:rPr>
              <a:t> – A node with no children.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Siblings</a:t>
            </a:r>
            <a:r>
              <a:rPr lang="en-US" sz="2200">
                <a:ea typeface="ＭＳ Ｐゴシック" pitchFamily="-84" charset="-128"/>
              </a:rPr>
              <a:t> – Nodes with a common parent.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Ancestor</a:t>
            </a:r>
            <a:r>
              <a:rPr lang="en-US" sz="2200">
                <a:ea typeface="ＭＳ Ｐゴシック" pitchFamily="-84" charset="-128"/>
              </a:rPr>
              <a:t> – An ancestor of node n is a node on the path from the root to n.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Descendant</a:t>
            </a:r>
            <a:r>
              <a:rPr lang="en-US" sz="2200">
                <a:ea typeface="ＭＳ Ｐゴシック" pitchFamily="-84" charset="-128"/>
              </a:rPr>
              <a:t> – A descendant of node n is a node on the path from n to a leaf.</a:t>
            </a:r>
          </a:p>
          <a:p>
            <a:pPr>
              <a:buFontTx/>
              <a:buNone/>
            </a:pPr>
            <a:r>
              <a:rPr lang="en-US" sz="2200" b="1" i="1">
                <a:solidFill>
                  <a:srgbClr val="C00000"/>
                </a:solidFill>
                <a:ea typeface="ＭＳ Ｐゴシック" pitchFamily="-84" charset="-128"/>
              </a:rPr>
              <a:t>Subtree</a:t>
            </a:r>
            <a:r>
              <a:rPr lang="en-US" sz="2200">
                <a:ea typeface="ＭＳ Ｐゴシック" pitchFamily="-84" charset="-128"/>
              </a:rPr>
              <a:t> – A subtree of node n is a tree that consists of a child (if any) of n and the child</a:t>
            </a:r>
            <a:r>
              <a:rPr lang="tr-TR" sz="2200">
                <a:latin typeface="Arial" charset="0"/>
                <a:ea typeface="ＭＳ Ｐゴシック" pitchFamily="-84" charset="-128"/>
              </a:rPr>
              <a:t>’</a:t>
            </a:r>
            <a:r>
              <a:rPr lang="en-US" altLang="ja-JP" sz="2200">
                <a:ea typeface="ＭＳ Ｐゴシック" pitchFamily="-84" charset="-128"/>
              </a:rPr>
              <a:t>s descendants (a tree which is rooted by a child of node n)</a:t>
            </a:r>
            <a:endParaRPr lang="en-US" sz="22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BinaryTree: Implementation 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The complete implementation is in your text book</a:t>
            </a:r>
          </a:p>
          <a:p>
            <a:r>
              <a:rPr lang="en-US">
                <a:ea typeface="ＭＳ Ｐゴシック" pitchFamily="-84" charset="-128"/>
              </a:rPr>
              <a:t>In class, we will go through only some methods</a:t>
            </a:r>
          </a:p>
          <a:p>
            <a:pPr lvl="1"/>
            <a:r>
              <a:rPr lang="en-US" sz="1800">
                <a:ea typeface="ＭＳ Ｐゴシック" pitchFamily="-84" charset="-128"/>
              </a:rPr>
              <a:t>Skipping straightforward methods</a:t>
            </a:r>
          </a:p>
          <a:p>
            <a:pPr lvl="2"/>
            <a:r>
              <a:rPr lang="en-US">
                <a:ea typeface="ＭＳ Ｐゴシック" pitchFamily="-84" charset="-128"/>
              </a:rPr>
              <a:t>Such as </a:t>
            </a:r>
            <a:r>
              <a:rPr lang="en-US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isEmpty</a:t>
            </a:r>
            <a:r>
              <a:rPr lang="en-US">
                <a:ea typeface="ＭＳ Ｐゴシック" pitchFamily="-84" charset="-128"/>
              </a:rPr>
              <a:t>, </a:t>
            </a:r>
            <a:r>
              <a:rPr lang="en-US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rootData</a:t>
            </a:r>
            <a:r>
              <a:rPr lang="en-US">
                <a:ea typeface="ＭＳ Ｐゴシック" pitchFamily="-84" charset="-128"/>
              </a:rPr>
              <a:t>, and </a:t>
            </a:r>
            <a:r>
              <a:rPr lang="en-US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setRootData</a:t>
            </a:r>
            <a:r>
              <a:rPr lang="en-US">
                <a:ea typeface="ＭＳ Ｐゴシック" pitchFamily="-84" charset="-128"/>
              </a:rPr>
              <a:t> functions</a:t>
            </a:r>
          </a:p>
          <a:p>
            <a:pPr lvl="1"/>
            <a:r>
              <a:rPr lang="en-US" sz="1800">
                <a:ea typeface="ＭＳ Ｐゴシック" pitchFamily="-84" charset="-128"/>
              </a:rPr>
              <a:t>Skipping some details</a:t>
            </a:r>
          </a:p>
          <a:p>
            <a:pPr lvl="2"/>
            <a:r>
              <a:rPr lang="en-US">
                <a:ea typeface="ＭＳ Ｐゴシック" pitchFamily="-84" charset="-128"/>
              </a:rPr>
              <a:t>Such as throwing exceptions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CS211 Data Structures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E9B9ED9-A74E-4616-AB38-6C191E2612E3}" type="slidenum">
              <a:rPr lang="en-US" sz="800" smtClean="0">
                <a:latin typeface="Calibri" pitchFamily="34" charset="0"/>
              </a:rPr>
              <a:pPr/>
              <a:t>30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95250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Default constructor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BinaryTree::BinaryTree() : root(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Protected constructor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BinaryTree::BinaryTree(TreeNode *nodePtr) : root(nodePtr) {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Constructor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BinaryTree::BinaryTree(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TreeItemType&amp; rootItem)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root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TreeNode(rootItem,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ea typeface="ＭＳ Ｐゴシック" pitchFamily="-84" charset="-128"/>
            </a:endParaRPr>
          </a:p>
          <a:p>
            <a:endParaRPr lang="en-US" sz="1600">
              <a:ea typeface="ＭＳ Ｐゴシック" pitchFamily="-84" charset="-128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CS211 Data Structures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2034421-6061-4861-B951-25294EEBE797}" type="slidenum">
              <a:rPr lang="en-US" sz="800" smtClean="0">
                <a:latin typeface="Calibri" pitchFamily="34" charset="0"/>
              </a:rPr>
              <a:pPr/>
              <a:t>31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Constructor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BinaryTree::BinaryTree(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TreeItemType&amp; rootItem,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	 BinaryTree&amp; leftTree, BinaryTree&amp; rightTree)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root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TreeNode(rootItem,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attachLeftSubtree(leftTree);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attachRightSubtree(rightTree);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BinaryTree::attachLeftSubtree(BinaryTree&amp; leftTree)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Assertion: nonempty tree; no left child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(!isEmpty() &amp;&amp; (root-&gt;leftChildPtr ==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root-&gt;leftChildPtr = leftTree.root;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leftTree.root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BinaryTree::attachRightSubtree(BinaryTree&amp; rightTree)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		// Left as an exercise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endParaRPr lang="en-US" sz="1600">
              <a:ea typeface="ＭＳ Ｐゴシック" pitchFamily="-84" charset="-128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CS211 Data Structures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DEA1BB44-C97A-4D9B-8062-D96139DD5D98}" type="slidenum">
              <a:rPr lang="en-US" sz="800" smtClean="0">
                <a:latin typeface="Calibri" pitchFamily="34" charset="0"/>
              </a:rPr>
              <a:pPr/>
              <a:t>32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Copy constructor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BinaryTree::BinaryTree(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BinaryTree&amp; tree)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copyTree(tree.root, root);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Uses preorder traversal for the copy operation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(Visits first the node and then the left and right children)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BinaryTree::copyTree(TreeNode *treePtr, TreeNode *&amp; newTreePtr)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{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copy node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newTreePtr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TreeNode(treePtr-&gt;item,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copyTree(treePtr-&gt;leftChildPtr, newTreePtr-&gt;leftChildPtr);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copyTree(treePtr-&gt;rightChildPtr, newTreePtr-&gt;rightChildPtr);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else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newTreePtr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;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copy empty tree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endParaRPr lang="en-US" sz="1600">
              <a:ea typeface="ＭＳ Ｐゴシック" pitchFamily="-84" charset="-128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CS211 Data Structures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CF02469-F4DB-4929-A9FC-BB7F11BDD188}" type="slidenum">
              <a:rPr lang="en-US" sz="800" smtClean="0">
                <a:latin typeface="Calibri" pitchFamily="34" charset="0"/>
              </a:rPr>
              <a:pPr/>
              <a:t>33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Destructor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BinaryTree::~BinaryTree()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destroyTree(root);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8324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Uses postorder traversal for the destroy operation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(Visits first the left and right children and then the node)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BinaryTree::destroyTree(TreeNode *&amp; treePtr) {</a:t>
            </a:r>
          </a:p>
          <a:p>
            <a:pPr>
              <a:buFontTx/>
              <a:buNone/>
            </a:pP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destroyTree(treePtr-&gt;leftChildPtr);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destroyTree(treePtr-&gt;rightChildPtr);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	delete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treePtr;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treePtr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endParaRPr lang="en-US" sz="1600">
              <a:ea typeface="ＭＳ Ｐゴシック" pitchFamily="-84" charset="-128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CS211 Data Structures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FC7099A-076D-4976-AE6D-E0F00694CFE8}" type="slidenum">
              <a:rPr lang="en-US" sz="800" smtClean="0">
                <a:latin typeface="Calibri" pitchFamily="34" charset="0"/>
              </a:rPr>
              <a:pPr/>
              <a:t>34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FAA9027-4434-42E5-A502-F34834388DDB}" type="slidenum">
              <a:rPr lang="en-US" sz="800" smtClean="0">
                <a:latin typeface="Calibri" pitchFamily="34" charset="0"/>
              </a:rPr>
              <a:pPr/>
              <a:t>35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Tree Traversals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ＭＳ Ｐゴシック" pitchFamily="-84" charset="-128"/>
              </a:rPr>
              <a:t>Preorder Traversal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 The node is visited before its left and right subtrees, </a:t>
            </a:r>
          </a:p>
          <a:p>
            <a:pPr lvl="1"/>
            <a:endParaRPr lang="en-US" sz="2400">
              <a:ea typeface="ＭＳ Ｐゴシック" pitchFamily="-84" charset="-128"/>
            </a:endParaRPr>
          </a:p>
          <a:p>
            <a:r>
              <a:rPr lang="en-US" b="1">
                <a:ea typeface="ＭＳ Ｐゴシック" pitchFamily="-84" charset="-128"/>
              </a:rPr>
              <a:t>Postorder Traversal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 The node is visited after both subtrees.</a:t>
            </a:r>
          </a:p>
          <a:p>
            <a:pPr lvl="1"/>
            <a:endParaRPr lang="en-US" sz="2400">
              <a:ea typeface="ＭＳ Ｐゴシック" pitchFamily="-84" charset="-128"/>
            </a:endParaRPr>
          </a:p>
          <a:p>
            <a:r>
              <a:rPr lang="en-US" b="1">
                <a:ea typeface="ＭＳ Ｐゴシック" pitchFamily="-84" charset="-128"/>
              </a:rPr>
              <a:t>Inorder Traversal</a:t>
            </a:r>
            <a:endParaRPr lang="en-US">
              <a:ea typeface="ＭＳ Ｐゴシック" pitchFamily="-84" charset="-128"/>
            </a:endParaRPr>
          </a:p>
          <a:p>
            <a:pPr lvl="1"/>
            <a:r>
              <a:rPr lang="en-US" sz="2400">
                <a:ea typeface="ＭＳ Ｐゴシック" pitchFamily="-84" charset="-128"/>
              </a:rPr>
              <a:t>The node is visited between the subtrees,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Visit left subtree, visit the node, and visit the right subtree.</a:t>
            </a:r>
          </a:p>
          <a:p>
            <a:endParaRPr lang="en-US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15E4998-33E8-4AEC-A645-07637A1A852B}" type="slidenum">
              <a:rPr lang="en-US" sz="800" smtClean="0">
                <a:latin typeface="Calibri" pitchFamily="34" charset="0"/>
              </a:rPr>
              <a:pPr/>
              <a:t>36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Tree Traversals</a:t>
            </a:r>
          </a:p>
        </p:txBody>
      </p:sp>
      <p:pic>
        <p:nvPicPr>
          <p:cNvPr id="44038" name="Picture 3" descr="Carrano101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40105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BinaryTree::preorderTraverse(FunctionType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preorder(root,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BinaryTree::inorderTraverse(FunctionType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inorder(root,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BinaryTree::postorderTraverse(FunctionType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postorder(root,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</a:rPr>
              <a:t>---------------------------------------------------------------------------------------------------------</a:t>
            </a:r>
          </a:p>
          <a:p>
            <a:pPr>
              <a:buFontTx/>
              <a:buNone/>
            </a:pPr>
            <a:r>
              <a:rPr lang="en-US" sz="1800" b="1">
                <a:latin typeface="Courier" charset="0"/>
                <a:ea typeface="ＭＳ Ｐゴシック" pitchFamily="-84" charset="-128"/>
              </a:rPr>
              <a:t>Remember that</a:t>
            </a:r>
            <a:r>
              <a:rPr lang="tr-TR" sz="1800" b="1">
                <a:latin typeface="Courier" charset="0"/>
                <a:ea typeface="ＭＳ Ｐゴシック" pitchFamily="-84" charset="-128"/>
              </a:rPr>
              <a:t>:</a:t>
            </a:r>
            <a:endParaRPr lang="en-US" sz="1800" b="1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b="1">
                <a:solidFill>
                  <a:srgbClr val="C00000"/>
                </a:solidFill>
                <a:latin typeface="Courier" charset="0"/>
                <a:ea typeface="ＭＳ Ｐゴシック" pitchFamily="-84" charset="-128"/>
              </a:rPr>
              <a:t>FunctionType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</a:t>
            </a:r>
            <a:r>
              <a:rPr lang="en-US" sz="1800">
                <a:latin typeface="Courier" charset="0"/>
                <a:ea typeface="ＭＳ Ｐゴシック" pitchFamily="-84" charset="-128"/>
              </a:rPr>
              <a:t>is a pointer to a function</a:t>
            </a:r>
          </a:p>
          <a:p>
            <a:pPr marL="800100" lvl="1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sz="1800">
                <a:latin typeface="Courier" charset="0"/>
                <a:ea typeface="ＭＳ Ｐゴシック" pitchFamily="-84" charset="-128"/>
              </a:rPr>
              <a:t>Variables that point to the address of a function</a:t>
            </a:r>
          </a:p>
          <a:p>
            <a:pPr marL="800100" lvl="1">
              <a:lnSpc>
                <a:spcPct val="120000"/>
              </a:lnSpc>
              <a:buFont typeface="Arial" charset="0"/>
              <a:buChar char="•"/>
            </a:pPr>
            <a:r>
              <a:rPr lang="en-US" sz="180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typedef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</a:t>
            </a:r>
            <a:r>
              <a:rPr lang="en-US" sz="180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(*FunctionType)(</a:t>
            </a:r>
            <a:r>
              <a:rPr lang="en-US" sz="1800">
                <a:solidFill>
                  <a:srgbClr val="3F6E74"/>
                </a:solidFill>
                <a:latin typeface="Courier" charset="0"/>
                <a:ea typeface="ＭＳ Ｐゴシック" pitchFamily="-84" charset="-128"/>
              </a:rPr>
              <a:t>TreeItemType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&amp; anItem);</a:t>
            </a:r>
            <a:endParaRPr lang="en-US" sz="1800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800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b="1">
                <a:solidFill>
                  <a:srgbClr val="C00000"/>
                </a:solidFill>
                <a:latin typeface="Courier" charset="0"/>
                <a:ea typeface="ＭＳ Ｐゴシック" pitchFamily="-84" charset="-128"/>
              </a:rPr>
              <a:t>Example of using inorderTraverse function</a:t>
            </a:r>
            <a:r>
              <a:rPr lang="tr-TR" sz="1800" b="1">
                <a:solidFill>
                  <a:srgbClr val="C00000"/>
                </a:solidFill>
                <a:latin typeface="Courier" charset="0"/>
                <a:ea typeface="ＭＳ Ｐゴシック" pitchFamily="-84" charset="-128"/>
              </a:rPr>
              <a:t>:</a:t>
            </a:r>
            <a:endParaRPr lang="en-US" sz="1800" b="1">
              <a:solidFill>
                <a:srgbClr val="C00000"/>
              </a:solidFill>
              <a:latin typeface="Courier" charset="0"/>
              <a:ea typeface="ＭＳ Ｐゴシック" pitchFamily="-84" charset="-128"/>
            </a:endParaRPr>
          </a:p>
          <a:p>
            <a:pPr marL="800100" lvl="1">
              <a:lnSpc>
                <a:spcPct val="120000"/>
              </a:lnSpc>
              <a:buFont typeface="Arial" charset="0"/>
              <a:buChar char="•"/>
            </a:pPr>
            <a:r>
              <a:rPr lang="en-US" sz="180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display(</a:t>
            </a:r>
            <a:r>
              <a:rPr lang="en-US" sz="1800">
                <a:solidFill>
                  <a:srgbClr val="3F6E74"/>
                </a:solidFill>
                <a:latin typeface="Courier" charset="0"/>
                <a:ea typeface="ＭＳ Ｐゴシック" pitchFamily="-84" charset="-128"/>
              </a:rPr>
              <a:t>TreeItemType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&amp; anItem) { cout &lt;&lt; anItem &lt;&lt; endl; }</a:t>
            </a:r>
            <a:endParaRPr lang="en-US" sz="1800">
              <a:latin typeface="Courier" charset="0"/>
              <a:ea typeface="ＭＳ Ｐゴシック" pitchFamily="-84" charset="-128"/>
            </a:endParaRPr>
          </a:p>
          <a:p>
            <a:pPr marL="800100" lvl="1">
              <a:lnSpc>
                <a:spcPct val="120000"/>
              </a:lnSpc>
              <a:buFont typeface="Arial" charset="0"/>
              <a:buChar char="•"/>
            </a:pP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BinaryTree T1;</a:t>
            </a:r>
          </a:p>
          <a:p>
            <a:pPr marL="800100" lvl="1">
              <a:lnSpc>
                <a:spcPct val="120000"/>
              </a:lnSpc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	T1.inorderTraverse(display);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endParaRPr lang="en-US" sz="160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endParaRPr lang="en-US" sz="1600">
              <a:latin typeface="Courier" charset="0"/>
              <a:ea typeface="ＭＳ Ｐゴシック" pitchFamily="-84" charset="-128"/>
            </a:endParaRP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CS211 Data Structures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A4B1B8A-C20F-488D-961F-DAB8DA5A9143}" type="slidenum">
              <a:rPr lang="en-US" sz="800" smtClean="0">
                <a:latin typeface="Calibri" pitchFamily="34" charset="0"/>
              </a:rPr>
              <a:pPr/>
              <a:t>37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5250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BinaryTree::preorder(TreeNode *treePtr, 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visit(treePtr-&gt;item);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preorder(treePtr-&gt;leftChildPtr,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preorder(treePtr-&gt;rightChildPtr,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BinaryTree::inorder(TreeNode *treePtr, 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inorder(treePtr-&gt;leftChildPtr,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visit(treePtr-&gt;item);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inorder(treePtr-&gt;rightChildPtr,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BinaryTree::postorder(TreeNode *treePtr, FunctionType visit)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!=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postorder(treePtr-&gt;leftChildPtr,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postorder(treePtr-&gt;rightChildPtr, visit);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visit(treePtr-&gt;item);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endParaRPr lang="en-US" sz="1600">
              <a:ea typeface="ＭＳ Ｐゴシック" pitchFamily="-84" charset="-128"/>
            </a:endParaRPr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CS211 Data Structures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CD0EE19-628F-4881-B3F4-458EDF5AB337}" type="slidenum">
              <a:rPr lang="en-US" sz="800" smtClean="0">
                <a:latin typeface="Calibri" pitchFamily="34" charset="0"/>
              </a:rPr>
              <a:pPr/>
              <a:t>38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FBFD9BD-A650-4356-9E38-06D5A6CAD0EF}" type="slidenum">
              <a:rPr lang="en-US" sz="800" smtClean="0">
                <a:latin typeface="Calibri" pitchFamily="34" charset="0"/>
              </a:rPr>
              <a:pPr/>
              <a:t>39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Search Tree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372600" cy="5105400"/>
          </a:xfrm>
        </p:spPr>
        <p:txBody>
          <a:bodyPr/>
          <a:lstStyle/>
          <a:p>
            <a:r>
              <a:rPr lang="en-US">
                <a:ea typeface="ＭＳ Ｐゴシック" pitchFamily="-84" charset="-128"/>
              </a:rPr>
              <a:t>An important application of binary trees is their use in searching.</a:t>
            </a:r>
          </a:p>
          <a:p>
            <a:endParaRPr lang="en-US">
              <a:ea typeface="ＭＳ Ｐゴシック" pitchFamily="-84" charset="-128"/>
            </a:endParaRPr>
          </a:p>
          <a:p>
            <a:pPr algn="just"/>
            <a:r>
              <a:rPr lang="en-US" b="1" i="1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Binary search tree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 </a:t>
            </a:r>
            <a:r>
              <a:rPr lang="en-US">
                <a:ea typeface="ＭＳ Ｐゴシック" pitchFamily="-84" charset="-128"/>
                <a:cs typeface="Times New Roman" pitchFamily="-84" charset="0"/>
              </a:rPr>
              <a:t>is a binary tree in which every node X contains a data value that satisfies the following:</a:t>
            </a:r>
          </a:p>
          <a:p>
            <a:pPr lvl="1" algn="just">
              <a:buFontTx/>
              <a:buAutoNum type="alphaLcParenR"/>
            </a:pPr>
            <a:r>
              <a:rPr lang="en-US" sz="2400">
                <a:ea typeface="ＭＳ Ｐゴシック" pitchFamily="-84" charset="-128"/>
                <a:cs typeface="Times New Roman" pitchFamily="-84" charset="0"/>
              </a:rPr>
              <a:t> all data values in its </a:t>
            </a:r>
            <a:r>
              <a:rPr lang="en-US" sz="2400" b="1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left subtree are smaller </a:t>
            </a:r>
            <a:r>
              <a:rPr lang="en-US" sz="2400">
                <a:ea typeface="ＭＳ Ｐゴシック" pitchFamily="-84" charset="-128"/>
                <a:cs typeface="Times New Roman" pitchFamily="-84" charset="0"/>
              </a:rPr>
              <a:t>than data value in X</a:t>
            </a:r>
            <a:endParaRPr lang="tr-TR" sz="2400">
              <a:ea typeface="ＭＳ Ｐゴシック" pitchFamily="-84" charset="-128"/>
              <a:cs typeface="Times New Roman" pitchFamily="-84" charset="0"/>
            </a:endParaRPr>
          </a:p>
          <a:p>
            <a:pPr lvl="1" algn="just">
              <a:buFontTx/>
              <a:buAutoNum type="alphaLcParenR"/>
            </a:pPr>
            <a:r>
              <a:rPr lang="en-US" sz="2400">
                <a:ea typeface="ＭＳ Ｐゴシック" pitchFamily="-84" charset="-128"/>
              </a:rPr>
              <a:t> </a:t>
            </a:r>
            <a:r>
              <a:rPr lang="en-US" sz="2400">
                <a:ea typeface="ＭＳ Ｐゴシック" pitchFamily="-84" charset="-128"/>
                <a:cs typeface="Times New Roman" pitchFamily="-84" charset="0"/>
              </a:rPr>
              <a:t> all data values in its </a:t>
            </a:r>
            <a:r>
              <a:rPr lang="tr-TR" sz="2400" b="1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right </a:t>
            </a:r>
            <a:r>
              <a:rPr lang="en-US" sz="2400" b="1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subtree are </a:t>
            </a:r>
            <a:r>
              <a:rPr lang="tr-TR" sz="2400" b="1">
                <a:solidFill>
                  <a:srgbClr val="C00000"/>
                </a:solidFill>
                <a:ea typeface="ＭＳ Ｐゴシック" pitchFamily="-84" charset="-128"/>
                <a:cs typeface="Times New Roman" pitchFamily="-84" charset="0"/>
              </a:rPr>
              <a:t>larger </a:t>
            </a:r>
            <a:r>
              <a:rPr lang="en-US" sz="2400">
                <a:ea typeface="ＭＳ Ｐゴシック" pitchFamily="-84" charset="-128"/>
                <a:cs typeface="Times New Roman" pitchFamily="-84" charset="0"/>
              </a:rPr>
              <a:t>than data value in X</a:t>
            </a:r>
            <a:endParaRPr lang="en-US" sz="2400">
              <a:ea typeface="ＭＳ Ｐゴシック" pitchFamily="-84" charset="-128"/>
            </a:endParaRPr>
          </a:p>
          <a:p>
            <a:pPr lvl="1" algn="just">
              <a:buFontTx/>
              <a:buAutoNum type="alphaLcParenR"/>
            </a:pPr>
            <a:r>
              <a:rPr lang="en-US" sz="2400">
                <a:ea typeface="ＭＳ Ｐゴシック" pitchFamily="-84" charset="-128"/>
              </a:rPr>
              <a:t>the left and right subtrees are also binary search trees</a:t>
            </a:r>
          </a:p>
          <a:p>
            <a:endParaRPr lang="en-US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059FF0D-EF00-4826-ABBD-ABC8F3A8CE54}" type="slidenum">
              <a:rPr lang="en-US" sz="800" smtClean="0">
                <a:latin typeface="Calibri" pitchFamily="34" charset="0"/>
              </a:rPr>
              <a:pPr/>
              <a:t>4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A Tree – Example </a:t>
            </a:r>
          </a:p>
        </p:txBody>
      </p:sp>
      <p:grpSp>
        <p:nvGrpSpPr>
          <p:cNvPr id="6150" name="Group 35"/>
          <p:cNvGrpSpPr>
            <a:grpSpLocks/>
          </p:cNvGrpSpPr>
          <p:nvPr/>
        </p:nvGrpSpPr>
        <p:grpSpPr bwMode="auto">
          <a:xfrm>
            <a:off x="990600" y="1143000"/>
            <a:ext cx="7127875" cy="2952750"/>
            <a:chOff x="624" y="720"/>
            <a:chExt cx="4490" cy="1860"/>
          </a:xfrm>
        </p:grpSpPr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1667" y="72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A</a:t>
              </a:r>
            </a:p>
          </p:txBody>
        </p:sp>
        <p:sp>
          <p:nvSpPr>
            <p:cNvPr id="6156" name="Oval 5"/>
            <p:cNvSpPr>
              <a:spLocks noChangeArrowheads="1"/>
            </p:cNvSpPr>
            <p:nvPr/>
          </p:nvSpPr>
          <p:spPr bwMode="auto">
            <a:xfrm>
              <a:off x="624" y="126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B</a:t>
              </a:r>
            </a:p>
          </p:txBody>
        </p:sp>
        <p:sp>
          <p:nvSpPr>
            <p:cNvPr id="6157" name="Oval 6"/>
            <p:cNvSpPr>
              <a:spLocks noChangeArrowheads="1"/>
            </p:cNvSpPr>
            <p:nvPr/>
          </p:nvSpPr>
          <p:spPr bwMode="auto">
            <a:xfrm>
              <a:off x="1304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C</a:t>
              </a:r>
            </a:p>
          </p:txBody>
        </p:sp>
        <p:sp>
          <p:nvSpPr>
            <p:cNvPr id="6158" name="Oval 7"/>
            <p:cNvSpPr>
              <a:spLocks noChangeArrowheads="1"/>
            </p:cNvSpPr>
            <p:nvPr/>
          </p:nvSpPr>
          <p:spPr bwMode="auto">
            <a:xfrm>
              <a:off x="1939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D</a:t>
              </a:r>
            </a:p>
          </p:txBody>
        </p:sp>
        <p:sp>
          <p:nvSpPr>
            <p:cNvPr id="6159" name="Oval 8"/>
            <p:cNvSpPr>
              <a:spLocks noChangeArrowheads="1"/>
            </p:cNvSpPr>
            <p:nvPr/>
          </p:nvSpPr>
          <p:spPr bwMode="auto">
            <a:xfrm>
              <a:off x="2619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E</a:t>
              </a:r>
            </a:p>
          </p:txBody>
        </p:sp>
        <p:sp>
          <p:nvSpPr>
            <p:cNvPr id="6160" name="Oval 9"/>
            <p:cNvSpPr>
              <a:spLocks noChangeArrowheads="1"/>
            </p:cNvSpPr>
            <p:nvPr/>
          </p:nvSpPr>
          <p:spPr bwMode="auto">
            <a:xfrm>
              <a:off x="3799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F</a:t>
              </a:r>
            </a:p>
          </p:txBody>
        </p:sp>
        <p:sp>
          <p:nvSpPr>
            <p:cNvPr id="6161" name="Oval 10"/>
            <p:cNvSpPr>
              <a:spLocks noChangeArrowheads="1"/>
            </p:cNvSpPr>
            <p:nvPr/>
          </p:nvSpPr>
          <p:spPr bwMode="auto">
            <a:xfrm>
              <a:off x="4660" y="126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G</a:t>
              </a:r>
            </a:p>
          </p:txBody>
        </p:sp>
        <p:sp>
          <p:nvSpPr>
            <p:cNvPr id="6162" name="Oval 11"/>
            <p:cNvSpPr>
              <a:spLocks noChangeArrowheads="1"/>
            </p:cNvSpPr>
            <p:nvPr/>
          </p:nvSpPr>
          <p:spPr bwMode="auto">
            <a:xfrm>
              <a:off x="1676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H</a:t>
              </a:r>
            </a:p>
          </p:txBody>
        </p:sp>
        <p:sp>
          <p:nvSpPr>
            <p:cNvPr id="6163" name="Oval 12"/>
            <p:cNvSpPr>
              <a:spLocks noChangeArrowheads="1"/>
            </p:cNvSpPr>
            <p:nvPr/>
          </p:nvSpPr>
          <p:spPr bwMode="auto">
            <a:xfrm>
              <a:off x="2347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I</a:t>
              </a:r>
            </a:p>
          </p:txBody>
        </p:sp>
        <p:sp>
          <p:nvSpPr>
            <p:cNvPr id="6164" name="Oval 13"/>
            <p:cNvSpPr>
              <a:spLocks noChangeArrowheads="1"/>
            </p:cNvSpPr>
            <p:nvPr/>
          </p:nvSpPr>
          <p:spPr bwMode="auto">
            <a:xfrm>
              <a:off x="2891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J</a:t>
              </a:r>
            </a:p>
          </p:txBody>
        </p:sp>
        <p:sp>
          <p:nvSpPr>
            <p:cNvPr id="6165" name="Oval 14"/>
            <p:cNvSpPr>
              <a:spLocks noChangeArrowheads="1"/>
            </p:cNvSpPr>
            <p:nvPr/>
          </p:nvSpPr>
          <p:spPr bwMode="auto">
            <a:xfrm>
              <a:off x="3345" y="1809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K</a:t>
              </a:r>
            </a:p>
          </p:txBody>
        </p:sp>
        <p:sp>
          <p:nvSpPr>
            <p:cNvPr id="6166" name="Oval 15"/>
            <p:cNvSpPr>
              <a:spLocks noChangeArrowheads="1"/>
            </p:cNvSpPr>
            <p:nvPr/>
          </p:nvSpPr>
          <p:spPr bwMode="auto">
            <a:xfrm>
              <a:off x="3799" y="1809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L</a:t>
              </a:r>
            </a:p>
          </p:txBody>
        </p:sp>
        <p:sp>
          <p:nvSpPr>
            <p:cNvPr id="6167" name="Oval 16"/>
            <p:cNvSpPr>
              <a:spLocks noChangeArrowheads="1"/>
            </p:cNvSpPr>
            <p:nvPr/>
          </p:nvSpPr>
          <p:spPr bwMode="auto">
            <a:xfrm>
              <a:off x="4280" y="1809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M</a:t>
              </a:r>
            </a:p>
          </p:txBody>
        </p:sp>
        <p:sp>
          <p:nvSpPr>
            <p:cNvPr id="6168" name="Oval 17"/>
            <p:cNvSpPr>
              <a:spLocks noChangeArrowheads="1"/>
            </p:cNvSpPr>
            <p:nvPr/>
          </p:nvSpPr>
          <p:spPr bwMode="auto">
            <a:xfrm>
              <a:off x="4887" y="180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N</a:t>
              </a:r>
            </a:p>
          </p:txBody>
        </p:sp>
        <p:sp>
          <p:nvSpPr>
            <p:cNvPr id="6169" name="Line 18"/>
            <p:cNvSpPr>
              <a:spLocks noChangeShapeType="1"/>
            </p:cNvSpPr>
            <p:nvPr/>
          </p:nvSpPr>
          <p:spPr bwMode="auto">
            <a:xfrm flipH="1">
              <a:off x="1440" y="947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19"/>
            <p:cNvSpPr>
              <a:spLocks noChangeShapeType="1"/>
            </p:cNvSpPr>
            <p:nvPr/>
          </p:nvSpPr>
          <p:spPr bwMode="auto">
            <a:xfrm>
              <a:off x="1848" y="947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0"/>
            <p:cNvSpPr>
              <a:spLocks noChangeShapeType="1"/>
            </p:cNvSpPr>
            <p:nvPr/>
          </p:nvSpPr>
          <p:spPr bwMode="auto">
            <a:xfrm flipH="1">
              <a:off x="850" y="902"/>
              <a:ext cx="8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1"/>
            <p:cNvSpPr>
              <a:spLocks noChangeShapeType="1"/>
            </p:cNvSpPr>
            <p:nvPr/>
          </p:nvSpPr>
          <p:spPr bwMode="auto">
            <a:xfrm>
              <a:off x="1894" y="902"/>
              <a:ext cx="72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2"/>
            <p:cNvSpPr>
              <a:spLocks noChangeShapeType="1"/>
            </p:cNvSpPr>
            <p:nvPr/>
          </p:nvSpPr>
          <p:spPr bwMode="auto">
            <a:xfrm>
              <a:off x="1894" y="856"/>
              <a:ext cx="190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23"/>
            <p:cNvSpPr>
              <a:spLocks noChangeShapeType="1"/>
            </p:cNvSpPr>
            <p:nvPr/>
          </p:nvSpPr>
          <p:spPr bwMode="auto">
            <a:xfrm>
              <a:off x="1894" y="811"/>
              <a:ext cx="276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24"/>
            <p:cNvSpPr>
              <a:spLocks noChangeShapeType="1"/>
            </p:cNvSpPr>
            <p:nvPr/>
          </p:nvSpPr>
          <p:spPr bwMode="auto">
            <a:xfrm flipH="1">
              <a:off x="1821" y="1491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25"/>
            <p:cNvSpPr>
              <a:spLocks noChangeShapeType="1"/>
            </p:cNvSpPr>
            <p:nvPr/>
          </p:nvSpPr>
          <p:spPr bwMode="auto">
            <a:xfrm flipH="1">
              <a:off x="2492" y="1491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26"/>
            <p:cNvSpPr>
              <a:spLocks noChangeShapeType="1"/>
            </p:cNvSpPr>
            <p:nvPr/>
          </p:nvSpPr>
          <p:spPr bwMode="auto">
            <a:xfrm>
              <a:off x="2801" y="1491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27"/>
            <p:cNvSpPr>
              <a:spLocks noChangeShapeType="1"/>
            </p:cNvSpPr>
            <p:nvPr/>
          </p:nvSpPr>
          <p:spPr bwMode="auto">
            <a:xfrm>
              <a:off x="3908" y="149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28"/>
            <p:cNvSpPr>
              <a:spLocks noChangeShapeType="1"/>
            </p:cNvSpPr>
            <p:nvPr/>
          </p:nvSpPr>
          <p:spPr bwMode="auto">
            <a:xfrm flipH="1">
              <a:off x="3527" y="1491"/>
              <a:ext cx="31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29"/>
            <p:cNvSpPr>
              <a:spLocks noChangeShapeType="1"/>
            </p:cNvSpPr>
            <p:nvPr/>
          </p:nvSpPr>
          <p:spPr bwMode="auto">
            <a:xfrm>
              <a:off x="3980" y="1491"/>
              <a:ext cx="36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30"/>
            <p:cNvSpPr>
              <a:spLocks noChangeShapeType="1"/>
            </p:cNvSpPr>
            <p:nvPr/>
          </p:nvSpPr>
          <p:spPr bwMode="auto">
            <a:xfrm>
              <a:off x="4842" y="1491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Oval 31"/>
            <p:cNvSpPr>
              <a:spLocks noChangeArrowheads="1"/>
            </p:cNvSpPr>
            <p:nvPr/>
          </p:nvSpPr>
          <p:spPr bwMode="auto">
            <a:xfrm>
              <a:off x="2629" y="234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P</a:t>
              </a:r>
            </a:p>
          </p:txBody>
        </p:sp>
        <p:sp>
          <p:nvSpPr>
            <p:cNvPr id="6183" name="Oval 32"/>
            <p:cNvSpPr>
              <a:spLocks noChangeArrowheads="1"/>
            </p:cNvSpPr>
            <p:nvPr/>
          </p:nvSpPr>
          <p:spPr bwMode="auto">
            <a:xfrm>
              <a:off x="3164" y="235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Q</a:t>
              </a:r>
            </a:p>
          </p:txBody>
        </p:sp>
        <p:sp>
          <p:nvSpPr>
            <p:cNvPr id="6184" name="Line 33"/>
            <p:cNvSpPr>
              <a:spLocks noChangeShapeType="1"/>
            </p:cNvSpPr>
            <p:nvPr/>
          </p:nvSpPr>
          <p:spPr bwMode="auto">
            <a:xfrm flipH="1">
              <a:off x="2765" y="2026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34"/>
            <p:cNvSpPr>
              <a:spLocks noChangeShapeType="1"/>
            </p:cNvSpPr>
            <p:nvPr/>
          </p:nvSpPr>
          <p:spPr bwMode="auto">
            <a:xfrm>
              <a:off x="3074" y="2035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36"/>
          <p:cNvSpPr txBox="1">
            <a:spLocks noChangeArrowheads="1"/>
          </p:cNvSpPr>
          <p:nvPr/>
        </p:nvSpPr>
        <p:spPr bwMode="auto">
          <a:xfrm>
            <a:off x="685800" y="4572000"/>
            <a:ext cx="7386638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 pitchFamily="34" charset="0"/>
              </a:rPr>
              <a:t>Node </a:t>
            </a:r>
            <a:r>
              <a:rPr lang="en-US" sz="2400" i="1">
                <a:latin typeface="Calibri" pitchFamily="34" charset="0"/>
              </a:rPr>
              <a:t>A</a:t>
            </a:r>
            <a:r>
              <a:rPr lang="en-US" sz="2400">
                <a:latin typeface="Calibri" pitchFamily="34" charset="0"/>
              </a:rPr>
              <a:t> has 6 </a:t>
            </a:r>
            <a:r>
              <a:rPr lang="en-US" sz="2400" b="1" i="1">
                <a:latin typeface="Calibri" pitchFamily="34" charset="0"/>
              </a:rPr>
              <a:t>children</a:t>
            </a:r>
            <a:r>
              <a:rPr lang="en-US" sz="2400">
                <a:latin typeface="Calibri" pitchFamily="34" charset="0"/>
              </a:rPr>
              <a:t>: B, C, D, E, F, G.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 pitchFamily="34" charset="0"/>
              </a:rPr>
              <a:t>B, C, H, I, P, Q, K, L, M, N are </a:t>
            </a:r>
            <a:r>
              <a:rPr lang="en-US" sz="2400" b="1" i="1">
                <a:latin typeface="Calibri" pitchFamily="34" charset="0"/>
              </a:rPr>
              <a:t>leaves</a:t>
            </a:r>
            <a:r>
              <a:rPr lang="en-US" sz="2400">
                <a:latin typeface="Calibri" pitchFamily="34" charset="0"/>
              </a:rPr>
              <a:t> in the tree above.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libri" pitchFamily="34" charset="0"/>
              </a:rPr>
              <a:t>K, L, M are </a:t>
            </a:r>
            <a:r>
              <a:rPr lang="en-US" sz="2400" b="1" i="1">
                <a:latin typeface="Calibri" pitchFamily="34" charset="0"/>
              </a:rPr>
              <a:t>siblings</a:t>
            </a:r>
            <a:r>
              <a:rPr lang="en-US" sz="2400">
                <a:latin typeface="Calibri" pitchFamily="34" charset="0"/>
              </a:rPr>
              <a:t> since F is parent of all of them. </a:t>
            </a:r>
            <a:endParaRPr lang="en-US" sz="2600">
              <a:latin typeface="Calibri" pitchFamily="34" charset="0"/>
            </a:endParaRPr>
          </a:p>
          <a:p>
            <a:endParaRPr lang="en-US" sz="2400">
              <a:latin typeface="Calibri" pitchFamily="34" charset="0"/>
            </a:endParaRPr>
          </a:p>
        </p:txBody>
      </p:sp>
      <p:sp>
        <p:nvSpPr>
          <p:cNvPr id="6152" name="Rectangle 38"/>
          <p:cNvSpPr>
            <a:spLocks noChangeArrowheads="1"/>
          </p:cNvSpPr>
          <p:nvPr/>
        </p:nvSpPr>
        <p:spPr bwMode="auto">
          <a:xfrm>
            <a:off x="1752600" y="1066800"/>
            <a:ext cx="87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Root </a:t>
            </a:r>
            <a:endParaRPr lang="tr-TR" sz="1800" b="1">
              <a:solidFill>
                <a:srgbClr val="FF0000"/>
              </a:solidFill>
            </a:endParaRPr>
          </a:p>
        </p:txBody>
      </p:sp>
      <p:sp>
        <p:nvSpPr>
          <p:cNvPr id="6153" name="Rectangle 39"/>
          <p:cNvSpPr>
            <a:spLocks noChangeArrowheads="1"/>
          </p:cNvSpPr>
          <p:nvPr/>
        </p:nvSpPr>
        <p:spPr bwMode="auto">
          <a:xfrm>
            <a:off x="685800" y="24384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tr-TR" sz="1800" b="1">
                <a:solidFill>
                  <a:srgbClr val="FF0000"/>
                </a:solidFill>
              </a:rPr>
              <a:t>Leaf</a:t>
            </a:r>
          </a:p>
        </p:txBody>
      </p:sp>
      <p:sp>
        <p:nvSpPr>
          <p:cNvPr id="6154" name="Rectangle 40"/>
          <p:cNvSpPr>
            <a:spLocks noChangeArrowheads="1"/>
          </p:cNvSpPr>
          <p:nvPr/>
        </p:nvSpPr>
        <p:spPr bwMode="auto">
          <a:xfrm>
            <a:off x="5943600" y="33528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tr-TR" sz="1800" b="1">
                <a:solidFill>
                  <a:srgbClr val="FF0000"/>
                </a:solidFill>
              </a:rPr>
              <a:t>Siblings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13B4E40-A747-4E7D-8917-8C1EF334CF92}" type="slidenum">
              <a:rPr lang="en-US" sz="800" smtClean="0">
                <a:latin typeface="Calibri" pitchFamily="34" charset="0"/>
              </a:rPr>
              <a:pPr/>
              <a:t>40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Search Tree</a:t>
            </a:r>
          </a:p>
        </p:txBody>
      </p:sp>
      <p:grpSp>
        <p:nvGrpSpPr>
          <p:cNvPr id="49158" name="Group 3"/>
          <p:cNvGrpSpPr>
            <a:grpSpLocks/>
          </p:cNvGrpSpPr>
          <p:nvPr/>
        </p:nvGrpSpPr>
        <p:grpSpPr bwMode="auto">
          <a:xfrm>
            <a:off x="582613" y="1184275"/>
            <a:ext cx="3074987" cy="3540125"/>
            <a:chOff x="367" y="746"/>
            <a:chExt cx="1588" cy="1588"/>
          </a:xfrm>
        </p:grpSpPr>
        <p:sp>
          <p:nvSpPr>
            <p:cNvPr id="49175" name="Oval 4"/>
            <p:cNvSpPr>
              <a:spLocks noChangeArrowheads="1"/>
            </p:cNvSpPr>
            <p:nvPr/>
          </p:nvSpPr>
          <p:spPr bwMode="auto">
            <a:xfrm>
              <a:off x="1274" y="74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6</a:t>
              </a:r>
            </a:p>
          </p:txBody>
        </p:sp>
        <p:sp>
          <p:nvSpPr>
            <p:cNvPr id="49176" name="Oval 5"/>
            <p:cNvSpPr>
              <a:spLocks noChangeArrowheads="1"/>
            </p:cNvSpPr>
            <p:nvPr/>
          </p:nvSpPr>
          <p:spPr bwMode="auto">
            <a:xfrm>
              <a:off x="821" y="119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49177" name="Oval 6"/>
            <p:cNvSpPr>
              <a:spLocks noChangeArrowheads="1"/>
            </p:cNvSpPr>
            <p:nvPr/>
          </p:nvSpPr>
          <p:spPr bwMode="auto">
            <a:xfrm>
              <a:off x="1728" y="1200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8</a:t>
              </a:r>
            </a:p>
          </p:txBody>
        </p:sp>
        <p:sp>
          <p:nvSpPr>
            <p:cNvPr id="49178" name="Oval 7"/>
            <p:cNvSpPr>
              <a:spLocks noChangeArrowheads="1"/>
            </p:cNvSpPr>
            <p:nvPr/>
          </p:nvSpPr>
          <p:spPr bwMode="auto">
            <a:xfrm>
              <a:off x="367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49179" name="Oval 8"/>
            <p:cNvSpPr>
              <a:spLocks noChangeArrowheads="1"/>
            </p:cNvSpPr>
            <p:nvPr/>
          </p:nvSpPr>
          <p:spPr bwMode="auto">
            <a:xfrm>
              <a:off x="1274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49180" name="Oval 9"/>
            <p:cNvSpPr>
              <a:spLocks noChangeArrowheads="1"/>
            </p:cNvSpPr>
            <p:nvPr/>
          </p:nvSpPr>
          <p:spPr bwMode="auto">
            <a:xfrm>
              <a:off x="821" y="21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  <p:sp>
          <p:nvSpPr>
            <p:cNvPr id="49181" name="Line 10"/>
            <p:cNvSpPr>
              <a:spLocks noChangeShapeType="1"/>
            </p:cNvSpPr>
            <p:nvPr/>
          </p:nvSpPr>
          <p:spPr bwMode="auto">
            <a:xfrm flipH="1">
              <a:off x="564" y="141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2" name="Line 11"/>
            <p:cNvSpPr>
              <a:spLocks noChangeShapeType="1"/>
            </p:cNvSpPr>
            <p:nvPr/>
          </p:nvSpPr>
          <p:spPr bwMode="auto">
            <a:xfrm flipH="1">
              <a:off x="1031" y="1856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3" name="Line 12"/>
            <p:cNvSpPr>
              <a:spLocks noChangeShapeType="1"/>
            </p:cNvSpPr>
            <p:nvPr/>
          </p:nvSpPr>
          <p:spPr bwMode="auto">
            <a:xfrm flipH="1">
              <a:off x="1026" y="95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4" name="Line 13"/>
            <p:cNvSpPr>
              <a:spLocks noChangeShapeType="1"/>
            </p:cNvSpPr>
            <p:nvPr/>
          </p:nvSpPr>
          <p:spPr bwMode="auto">
            <a:xfrm>
              <a:off x="1031" y="1394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85" name="Line 14"/>
            <p:cNvSpPr>
              <a:spLocks noChangeShapeType="1"/>
            </p:cNvSpPr>
            <p:nvPr/>
          </p:nvSpPr>
          <p:spPr bwMode="auto">
            <a:xfrm>
              <a:off x="1480" y="943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9159" name="Group 15"/>
          <p:cNvGrpSpPr>
            <a:grpSpLocks/>
          </p:cNvGrpSpPr>
          <p:nvPr/>
        </p:nvGrpSpPr>
        <p:grpSpPr bwMode="auto">
          <a:xfrm>
            <a:off x="4960938" y="1219200"/>
            <a:ext cx="3040062" cy="3581400"/>
            <a:chOff x="3125" y="768"/>
            <a:chExt cx="1588" cy="1593"/>
          </a:xfrm>
        </p:grpSpPr>
        <p:sp>
          <p:nvSpPr>
            <p:cNvPr id="49162" name="Oval 16"/>
            <p:cNvSpPr>
              <a:spLocks noChangeArrowheads="1"/>
            </p:cNvSpPr>
            <p:nvPr/>
          </p:nvSpPr>
          <p:spPr bwMode="auto">
            <a:xfrm>
              <a:off x="4032" y="76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6</a:t>
              </a:r>
            </a:p>
          </p:txBody>
        </p:sp>
        <p:sp>
          <p:nvSpPr>
            <p:cNvPr id="49163" name="Oval 17"/>
            <p:cNvSpPr>
              <a:spLocks noChangeArrowheads="1"/>
            </p:cNvSpPr>
            <p:nvPr/>
          </p:nvSpPr>
          <p:spPr bwMode="auto">
            <a:xfrm>
              <a:off x="3579" y="1221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49164" name="Oval 18"/>
            <p:cNvSpPr>
              <a:spLocks noChangeArrowheads="1"/>
            </p:cNvSpPr>
            <p:nvPr/>
          </p:nvSpPr>
          <p:spPr bwMode="auto">
            <a:xfrm>
              <a:off x="4486" y="122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8</a:t>
              </a:r>
            </a:p>
          </p:txBody>
        </p:sp>
        <p:sp>
          <p:nvSpPr>
            <p:cNvPr id="49165" name="Oval 19"/>
            <p:cNvSpPr>
              <a:spLocks noChangeArrowheads="1"/>
            </p:cNvSpPr>
            <p:nvPr/>
          </p:nvSpPr>
          <p:spPr bwMode="auto">
            <a:xfrm>
              <a:off x="3125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49166" name="Oval 20"/>
            <p:cNvSpPr>
              <a:spLocks noChangeArrowheads="1"/>
            </p:cNvSpPr>
            <p:nvPr/>
          </p:nvSpPr>
          <p:spPr bwMode="auto">
            <a:xfrm>
              <a:off x="4032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49167" name="Oval 21"/>
            <p:cNvSpPr>
              <a:spLocks noChangeArrowheads="1"/>
            </p:cNvSpPr>
            <p:nvPr/>
          </p:nvSpPr>
          <p:spPr bwMode="auto">
            <a:xfrm>
              <a:off x="3579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  <p:sp>
          <p:nvSpPr>
            <p:cNvPr id="49168" name="Line 22"/>
            <p:cNvSpPr>
              <a:spLocks noChangeShapeType="1"/>
            </p:cNvSpPr>
            <p:nvPr/>
          </p:nvSpPr>
          <p:spPr bwMode="auto">
            <a:xfrm flipH="1">
              <a:off x="3322" y="1438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69" name="Line 23"/>
            <p:cNvSpPr>
              <a:spLocks noChangeShapeType="1"/>
            </p:cNvSpPr>
            <p:nvPr/>
          </p:nvSpPr>
          <p:spPr bwMode="auto">
            <a:xfrm flipH="1">
              <a:off x="3781" y="1891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0" name="Line 24"/>
            <p:cNvSpPr>
              <a:spLocks noChangeShapeType="1"/>
            </p:cNvSpPr>
            <p:nvPr/>
          </p:nvSpPr>
          <p:spPr bwMode="auto">
            <a:xfrm flipH="1">
              <a:off x="3784" y="973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1" name="Line 25"/>
            <p:cNvSpPr>
              <a:spLocks noChangeShapeType="1"/>
            </p:cNvSpPr>
            <p:nvPr/>
          </p:nvSpPr>
          <p:spPr bwMode="auto">
            <a:xfrm>
              <a:off x="3789" y="1421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2" name="Line 26"/>
            <p:cNvSpPr>
              <a:spLocks noChangeShapeType="1"/>
            </p:cNvSpPr>
            <p:nvPr/>
          </p:nvSpPr>
          <p:spPr bwMode="auto">
            <a:xfrm>
              <a:off x="4238" y="965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9173" name="Oval 27"/>
            <p:cNvSpPr>
              <a:spLocks noChangeArrowheads="1"/>
            </p:cNvSpPr>
            <p:nvPr/>
          </p:nvSpPr>
          <p:spPr bwMode="auto">
            <a:xfrm>
              <a:off x="4486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7</a:t>
              </a:r>
            </a:p>
          </p:txBody>
        </p:sp>
        <p:sp>
          <p:nvSpPr>
            <p:cNvPr id="49174" name="Line 28"/>
            <p:cNvSpPr>
              <a:spLocks noChangeShapeType="1"/>
            </p:cNvSpPr>
            <p:nvPr/>
          </p:nvSpPr>
          <p:spPr bwMode="auto">
            <a:xfrm>
              <a:off x="4237" y="1882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9160" name="Text Box 29"/>
          <p:cNvSpPr txBox="1">
            <a:spLocks noChangeArrowheads="1"/>
          </p:cNvSpPr>
          <p:nvPr/>
        </p:nvSpPr>
        <p:spPr bwMode="auto">
          <a:xfrm>
            <a:off x="685800" y="5410200"/>
            <a:ext cx="2451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A </a:t>
            </a:r>
            <a:r>
              <a:rPr lang="en-US" sz="2000" i="1">
                <a:latin typeface="Arial" charset="0"/>
              </a:rPr>
              <a:t>binary search tree</a:t>
            </a:r>
          </a:p>
        </p:txBody>
      </p:sp>
      <p:sp>
        <p:nvSpPr>
          <p:cNvPr id="49161" name="Text Box 30"/>
          <p:cNvSpPr txBox="1">
            <a:spLocks noChangeArrowheads="1"/>
          </p:cNvSpPr>
          <p:nvPr/>
        </p:nvSpPr>
        <p:spPr bwMode="auto">
          <a:xfrm>
            <a:off x="4419600" y="5486400"/>
            <a:ext cx="41910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sz="2000">
                <a:latin typeface="Arial" charset="0"/>
              </a:rPr>
              <a:t>Not a </a:t>
            </a:r>
            <a:r>
              <a:rPr lang="en-US" sz="2000" i="1">
                <a:latin typeface="Arial" charset="0"/>
              </a:rPr>
              <a:t>binary search tree, </a:t>
            </a:r>
          </a:p>
          <a:p>
            <a:pPr algn="ctr" eaLnBrk="1" hangingPunct="1"/>
            <a:r>
              <a:rPr lang="en-US" sz="2000">
                <a:latin typeface="Arial" charset="0"/>
              </a:rPr>
              <a:t>but a</a:t>
            </a:r>
            <a:r>
              <a:rPr lang="en-US" sz="2000" b="1" i="1">
                <a:latin typeface="Arial" charset="0"/>
              </a:rPr>
              <a:t> </a:t>
            </a:r>
            <a:r>
              <a:rPr lang="en-US" sz="2000" i="1">
                <a:latin typeface="Arial" charset="0"/>
              </a:rPr>
              <a:t>binary tree</a:t>
            </a:r>
            <a:r>
              <a:rPr lang="tr-TR" sz="2000" i="1">
                <a:latin typeface="Arial" charset="0"/>
              </a:rPr>
              <a:t>   </a:t>
            </a:r>
            <a:r>
              <a:rPr lang="tr-TR" sz="2000" b="1">
                <a:solidFill>
                  <a:srgbClr val="C00000"/>
                </a:solidFill>
                <a:latin typeface="Arial" charset="0"/>
              </a:rPr>
              <a:t>Why?</a:t>
            </a:r>
            <a:endParaRPr lang="en-US" sz="2000" b="1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669C7DC8-CFC4-4587-A314-AA7A6C30CFD0}" type="slidenum">
              <a:rPr lang="en-US" sz="800" smtClean="0">
                <a:latin typeface="Calibri" pitchFamily="34" charset="0"/>
              </a:rPr>
              <a:pPr/>
              <a:t>41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Binary Search Trees – containing same data</a:t>
            </a:r>
          </a:p>
        </p:txBody>
      </p:sp>
      <p:pic>
        <p:nvPicPr>
          <p:cNvPr id="50182" name="Picture 3" descr="Carrano1019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30480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4" descr="Carrano1020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400"/>
            <a:ext cx="55292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93655CF-3B74-43EC-9436-6144FA4502D7}" type="slidenum">
              <a:rPr lang="en-US" sz="800" smtClean="0">
                <a:latin typeface="Calibri" pitchFamily="34" charset="0"/>
              </a:rPr>
              <a:pPr/>
              <a:t>42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5120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BinarySearchTree Class – UML Diagram</a:t>
            </a:r>
          </a:p>
        </p:txBody>
      </p:sp>
      <p:pic>
        <p:nvPicPr>
          <p:cNvPr id="51206" name="Picture 1027" descr="Carrano101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3665538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KeyedItem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typedef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desired-type-of-search-key KeyType;</a:t>
            </a:r>
          </a:p>
          <a:p>
            <a:pPr>
              <a:buFontTx/>
              <a:buNone/>
            </a:pPr>
            <a:endParaRPr lang="en-US" sz="18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class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KeyedItem {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public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: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KeyedItem() { } 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KeyedItem(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KeyType&amp; keyValue) : searchKey(keyValue) { }</a:t>
            </a:r>
          </a:p>
          <a:p>
            <a:pPr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KeyType getKey() 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{ 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return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searchKey;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private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: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KeyType searchKey;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800">
                <a:solidFill>
                  <a:srgbClr val="008324"/>
                </a:solidFill>
                <a:ea typeface="ＭＳ Ｐゴシック" pitchFamily="-84" charset="-128"/>
              </a:rPr>
              <a:t>// ... and other data items</a:t>
            </a: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};</a:t>
            </a: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495559B-540B-4EED-A4D3-A902A7D74C87}" type="slidenum">
              <a:rPr lang="en-US" sz="800" smtClean="0">
                <a:latin typeface="Calibri" pitchFamily="34" charset="0"/>
              </a:rPr>
              <a:pPr/>
              <a:t>43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TreeNode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solidFill>
                  <a:srgbClr val="C02D9D"/>
                </a:solidFill>
                <a:ea typeface="ＭＳ Ｐゴシック" pitchFamily="-84" charset="-128"/>
              </a:rPr>
              <a:t>typedef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KeyedItem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endParaRPr lang="en-US" sz="1800" dirty="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C02D9D"/>
                </a:solidFill>
                <a:ea typeface="ＭＳ Ｐゴシック" pitchFamily="-84" charset="-128"/>
              </a:rPr>
              <a:t>class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{ 	</a:t>
            </a:r>
            <a:r>
              <a:rPr lang="en-US" sz="1800" dirty="0">
                <a:solidFill>
                  <a:srgbClr val="008324"/>
                </a:solidFill>
                <a:ea typeface="ＭＳ Ｐゴシック" pitchFamily="-84" charset="-128"/>
              </a:rPr>
              <a:t>// a node in the tree</a:t>
            </a:r>
            <a:endParaRPr lang="en-US" sz="18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C02D9D"/>
                </a:solidFill>
                <a:ea typeface="ＭＳ Ｐゴシック" pitchFamily="-84" charset="-128"/>
              </a:rPr>
              <a:t>private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: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() { }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800" dirty="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&amp;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nodeItem,TreeNode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*left = </a:t>
            </a:r>
            <a:r>
              <a:rPr lang="en-US" sz="18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						    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*right = </a:t>
            </a:r>
            <a:r>
              <a:rPr lang="en-US" sz="18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	: item(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nodeItem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),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(left),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(right){ }</a:t>
            </a:r>
          </a:p>
          <a:p>
            <a:pPr>
              <a:buFontTx/>
              <a:buNone/>
            </a:pPr>
            <a:endParaRPr lang="en-US" sz="18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8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TreeItemType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item; 		</a:t>
            </a:r>
            <a:r>
              <a:rPr lang="en-US" sz="1800" dirty="0">
                <a:solidFill>
                  <a:srgbClr val="008324"/>
                </a:solidFill>
                <a:ea typeface="ＭＳ Ｐゴシック" pitchFamily="-84" charset="-128"/>
              </a:rPr>
              <a:t>// a data item in the tree</a:t>
            </a:r>
            <a:endParaRPr lang="en-US" sz="18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;	</a:t>
            </a:r>
            <a:r>
              <a:rPr lang="en-US" sz="1800" dirty="0">
                <a:solidFill>
                  <a:srgbClr val="008324"/>
                </a:solidFill>
                <a:ea typeface="ＭＳ Ｐゴシック" pitchFamily="-84" charset="-128"/>
              </a:rPr>
              <a:t>// pointers to children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; </a:t>
            </a:r>
          </a:p>
          <a:p>
            <a:pPr>
              <a:buFontTx/>
              <a:buNone/>
            </a:pPr>
            <a:endParaRPr lang="en-US" sz="18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8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</a:t>
            </a:r>
            <a:r>
              <a:rPr lang="en-US" sz="1800" dirty="0">
                <a:solidFill>
                  <a:srgbClr val="008324"/>
                </a:solidFill>
                <a:ea typeface="ＭＳ Ｐゴシック" pitchFamily="-84" charset="-128"/>
              </a:rPr>
              <a:t>// friend class - can access private parts</a:t>
            </a:r>
            <a:endParaRPr lang="en-US" sz="18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	</a:t>
            </a:r>
            <a:r>
              <a:rPr lang="en-US" sz="1800" dirty="0">
                <a:solidFill>
                  <a:srgbClr val="C02D9D"/>
                </a:solidFill>
                <a:ea typeface="ＭＳ Ｐゴシック" pitchFamily="-84" charset="-128"/>
              </a:rPr>
              <a:t>friend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dirty="0">
                <a:solidFill>
                  <a:srgbClr val="C02D9D"/>
                </a:solidFill>
                <a:ea typeface="ＭＳ Ｐゴシック" pitchFamily="-84" charset="-128"/>
              </a:rPr>
              <a:t>class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ＭＳ Ｐゴシック" pitchFamily="-84" charset="-128"/>
              </a:rPr>
              <a:t>BinarySearchTree</a:t>
            </a: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itchFamily="-84" charset="-128"/>
              </a:rPr>
              <a:t>};</a:t>
            </a:r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61DFB90C-D4F7-4FB4-9CB7-E1579D82EF76}" type="slidenum">
              <a:rPr lang="en-US" sz="800" smtClean="0">
                <a:latin typeface="Calibri" pitchFamily="34" charset="0"/>
              </a:rPr>
              <a:pPr/>
              <a:t>44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BinarySearchTree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ea typeface="ＭＳ Ｐゴシック" pitchFamily="-84" charset="-128"/>
              </a:rPr>
              <a:t>Properties</a:t>
            </a:r>
          </a:p>
          <a:p>
            <a:pPr lvl="1"/>
            <a:r>
              <a:rPr lang="en-US" sz="1800">
                <a:latin typeface="Courier" charset="0"/>
                <a:ea typeface="ＭＳ Ｐゴシック" pitchFamily="-84" charset="-128"/>
              </a:rPr>
              <a:t>TreeNode * root</a:t>
            </a:r>
          </a:p>
          <a:p>
            <a:pPr lvl="1"/>
            <a:endParaRPr lang="en-US" sz="1800">
              <a:latin typeface="Courier" charset="0"/>
              <a:ea typeface="ＭＳ Ｐゴシック" pitchFamily="-84" charset="-128"/>
            </a:endParaRPr>
          </a:p>
          <a:p>
            <a:r>
              <a:rPr lang="en-US" b="1">
                <a:ea typeface="ＭＳ Ｐゴシック" pitchFamily="-84" charset="-128"/>
              </a:rPr>
              <a:t>Constructors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BinarySearchTree();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BinarySearchTree(</a:t>
            </a:r>
            <a:r>
              <a:rPr lang="en-US" sz="1800">
                <a:solidFill>
                  <a:srgbClr val="760F50"/>
                </a:solidFill>
                <a:latin typeface="Courier" charset="0"/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 </a:t>
            </a:r>
            <a:r>
              <a:rPr lang="en-US" sz="1800">
                <a:solidFill>
                  <a:srgbClr val="3F6E74"/>
                </a:solidFill>
                <a:latin typeface="Courier" charset="0"/>
                <a:ea typeface="ＭＳ Ｐゴシック" pitchFamily="-84" charset="-128"/>
              </a:rPr>
              <a:t>BinarySearchTree</a:t>
            </a:r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&amp; tree);</a:t>
            </a:r>
          </a:p>
          <a:p>
            <a:pPr lvl="1">
              <a:buFontTx/>
              <a:buNone/>
            </a:pPr>
            <a:endParaRPr lang="en-US" sz="1600">
              <a:solidFill>
                <a:srgbClr val="000000"/>
              </a:solidFill>
              <a:latin typeface="Courier" charset="0"/>
              <a:ea typeface="ＭＳ Ｐゴシック" pitchFamily="-84" charset="-128"/>
            </a:endParaRPr>
          </a:p>
          <a:p>
            <a:r>
              <a:rPr lang="en-US" b="1">
                <a:solidFill>
                  <a:srgbClr val="000000"/>
                </a:solidFill>
                <a:ea typeface="ＭＳ Ｐゴシック" pitchFamily="-84" charset="-128"/>
              </a:rPr>
              <a:t>Destructor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urier" charset="0"/>
                <a:ea typeface="ＭＳ Ｐゴシック" pitchFamily="-84" charset="-128"/>
              </a:rPr>
              <a:t>~BinarySearchTree();</a:t>
            </a:r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42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3EFE272-9877-4DA3-8BE5-BA05E2FC9804}" type="slidenum">
              <a:rPr lang="en-US" sz="800" smtClean="0">
                <a:latin typeface="Calibri" pitchFamily="34" charset="0"/>
              </a:rPr>
              <a:pPr/>
              <a:t>45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BinarySearchTree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677400" cy="5105400"/>
          </a:xfrm>
        </p:spPr>
        <p:txBody>
          <a:bodyPr/>
          <a:lstStyle/>
          <a:p>
            <a:r>
              <a:rPr lang="en-US" b="1">
                <a:latin typeface="Courier" charset="0"/>
                <a:ea typeface="ＭＳ Ｐゴシック" pitchFamily="-84" charset="-128"/>
              </a:rPr>
              <a:t>Public methods</a:t>
            </a:r>
            <a:endParaRPr lang="tr-TR" b="1">
              <a:latin typeface="Courier" charset="0"/>
              <a:ea typeface="ＭＳ Ｐゴシック" pitchFamily="-84" charset="-128"/>
            </a:endParaRPr>
          </a:p>
          <a:p>
            <a:endParaRPr lang="en-US" b="1">
              <a:latin typeface="Courier" charset="0"/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bool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isEmpty() 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 lvl="1"/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searchTreeRetrieve(KeyType searchKey, TreeItemType&amp; item);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searchTreeInsert(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TreeItemType&amp; newItem);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searchTreeDelete(KeyType searchKey);</a:t>
            </a:r>
          </a:p>
          <a:p>
            <a:pPr lvl="1"/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preorderTraverse(FunctionType visit);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inorderTraverse(FunctionType visit);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postorderTraverse(FunctionType visit);</a:t>
            </a:r>
          </a:p>
          <a:p>
            <a:pPr lvl="1"/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BinarySearchTree&amp; 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operator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=(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BinarySearchTree&amp; rhs);</a:t>
            </a:r>
          </a:p>
          <a:p>
            <a:pPr marL="914400" lvl="2" indent="0"/>
            <a:endParaRPr lang="en-US">
              <a:solidFill>
                <a:srgbClr val="000000"/>
              </a:solidFill>
              <a:ea typeface="ＭＳ Ｐゴシック" pitchFamily="-84" charset="-128"/>
            </a:endParaRPr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C67EBC4-7A98-421B-A713-CF4235EB9E38}" type="slidenum">
              <a:rPr lang="en-US" sz="800" smtClean="0">
                <a:latin typeface="Calibri" pitchFamily="34" charset="0"/>
              </a:rPr>
              <a:pPr/>
              <a:t>46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dirty="0" err="1">
                <a:ea typeface="+mj-ea"/>
                <a:cs typeface="+mj-cs"/>
              </a:rPr>
              <a:t>BinarySearchTree</a:t>
            </a:r>
            <a:r>
              <a:rPr lang="en-US" dirty="0">
                <a:ea typeface="+mj-ea"/>
                <a:cs typeface="+mj-cs"/>
              </a:rPr>
              <a:t> Class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525000" cy="5105400"/>
          </a:xfrm>
        </p:spPr>
        <p:txBody>
          <a:bodyPr/>
          <a:lstStyle/>
          <a:p>
            <a:r>
              <a:rPr lang="en-US" b="1">
                <a:latin typeface="Courier" charset="0"/>
                <a:ea typeface="ＭＳ Ｐゴシック" pitchFamily="-84" charset="-128"/>
              </a:rPr>
              <a:t>Protected methods</a:t>
            </a:r>
            <a:endParaRPr lang="tr-TR" b="1">
              <a:latin typeface="Courier" charset="0"/>
              <a:ea typeface="ＭＳ Ｐゴシック" pitchFamily="-84" charset="-128"/>
            </a:endParaRPr>
          </a:p>
          <a:p>
            <a:endParaRPr lang="en-US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retrieveItem(TreeNode *treePtr, KeyType searchKey, </a:t>
            </a:r>
          </a:p>
          <a:p>
            <a:pPr lvl="1">
              <a:buFontTx/>
              <a:buNone/>
            </a:pP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						TreeItemType&amp; item); </a:t>
            </a:r>
          </a:p>
          <a:p>
            <a:pPr lvl="1"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insertItem(TreeNode * &amp;treePtr,</a:t>
            </a:r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TreeItemType&amp; item);</a:t>
            </a:r>
          </a:p>
          <a:p>
            <a:pPr lvl="1"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sz="1800">
              <a:solidFill>
                <a:srgbClr val="000000"/>
              </a:solidFill>
              <a:ea typeface="ＭＳ Ｐゴシック" pitchFamily="-84" charset="-128"/>
            </a:endParaRP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deleteItem(TreeNode * &amp;treePtr, KeyType searchKey);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deleteNodeItem(TreeNode * &amp;nodePtr);</a:t>
            </a:r>
          </a:p>
          <a:p>
            <a:pPr lvl="1"/>
            <a:r>
              <a:rPr lang="en-US" sz="18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800">
                <a:solidFill>
                  <a:srgbClr val="000000"/>
                </a:solidFill>
                <a:ea typeface="ＭＳ Ｐゴシック" pitchFamily="-84" charset="-128"/>
              </a:rPr>
              <a:t> processLeftmost(TreeNode * &amp;nodePtr, TreeItemType&amp; item);  </a:t>
            </a:r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DAC94E65-865C-43C3-AB98-3AB1260909C2}" type="slidenum">
              <a:rPr lang="en-US" sz="800" smtClean="0">
                <a:latin typeface="Calibri" pitchFamily="34" charset="0"/>
              </a:rPr>
              <a:pPr/>
              <a:t>47</a:t>
            </a:fld>
            <a:endParaRPr lang="en-US" sz="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688EEE9A-393E-46DD-A136-5947151DB321}" type="slidenum">
              <a:rPr lang="en-US" sz="800" smtClean="0">
                <a:latin typeface="Calibri" pitchFamily="34" charset="0"/>
              </a:rPr>
              <a:pPr/>
              <a:t>48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Searching (Retrieving) an Item in a BST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296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BinarySearchTree::searchTreeRetrieve(KeyType searchKey,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	TreeItemType&amp; treeItem)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retrieveItem(root, searchKey, treeItem);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C02D9D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BinarySearchTree::retrieveItem(TreeNode *treePtr, KeyType searchKey,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	TreeItemType&amp; treeItem)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 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==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	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TreeException(</a:t>
            </a:r>
            <a:r>
              <a:rPr lang="en-US" sz="1600">
                <a:solidFill>
                  <a:srgbClr val="D62B24"/>
                </a:solidFill>
                <a:ea typeface="ＭＳ Ｐゴシック" pitchFamily="-84" charset="-128"/>
              </a:rPr>
              <a:t>"TreeException: searchKey not found"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(searchKey == treePtr-&gt;item.getKey())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treeItem = treePtr-&gt;item;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else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(searchKey &lt; treePtr-&gt;item.getKey())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retrieveItem(treePtr-&gt;leftChildPtr, searchKey, treeItem);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retrieveItem(treePtr-&gt;rightChildPtr, searchKey, treeItem);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1036F87-3FF4-46F0-B255-14C15C59E308}" type="slidenum">
              <a:rPr lang="en-US" sz="800" smtClean="0">
                <a:latin typeface="Calibri" pitchFamily="34" charset="0"/>
              </a:rPr>
              <a:pPr/>
              <a:t>49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Inserting an Item into a BST</a:t>
            </a:r>
          </a:p>
        </p:txBody>
      </p:sp>
      <p:grpSp>
        <p:nvGrpSpPr>
          <p:cNvPr id="58374" name="Group 3"/>
          <p:cNvGrpSpPr>
            <a:grpSpLocks/>
          </p:cNvGrpSpPr>
          <p:nvPr/>
        </p:nvGrpSpPr>
        <p:grpSpPr bwMode="auto">
          <a:xfrm>
            <a:off x="4953000" y="1752600"/>
            <a:ext cx="2520950" cy="3725863"/>
            <a:chOff x="3424" y="766"/>
            <a:chExt cx="1588" cy="2347"/>
          </a:xfrm>
        </p:grpSpPr>
        <p:sp>
          <p:nvSpPr>
            <p:cNvPr id="58376" name="Oval 4"/>
            <p:cNvSpPr>
              <a:spLocks noChangeArrowheads="1"/>
            </p:cNvSpPr>
            <p:nvPr/>
          </p:nvSpPr>
          <p:spPr bwMode="auto">
            <a:xfrm>
              <a:off x="4331" y="152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6</a:t>
              </a:r>
            </a:p>
          </p:txBody>
        </p:sp>
        <p:sp>
          <p:nvSpPr>
            <p:cNvPr id="58377" name="Oval 5"/>
            <p:cNvSpPr>
              <a:spLocks noChangeArrowheads="1"/>
            </p:cNvSpPr>
            <p:nvPr/>
          </p:nvSpPr>
          <p:spPr bwMode="auto">
            <a:xfrm>
              <a:off x="3878" y="197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58378" name="Oval 6"/>
            <p:cNvSpPr>
              <a:spLocks noChangeArrowheads="1"/>
            </p:cNvSpPr>
            <p:nvPr/>
          </p:nvSpPr>
          <p:spPr bwMode="auto">
            <a:xfrm>
              <a:off x="4785" y="197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8</a:t>
              </a:r>
            </a:p>
          </p:txBody>
        </p:sp>
        <p:sp>
          <p:nvSpPr>
            <p:cNvPr id="58379" name="Oval 7"/>
            <p:cNvSpPr>
              <a:spLocks noChangeArrowheads="1"/>
            </p:cNvSpPr>
            <p:nvPr/>
          </p:nvSpPr>
          <p:spPr bwMode="auto">
            <a:xfrm>
              <a:off x="3424" y="243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58380" name="Oval 8"/>
            <p:cNvSpPr>
              <a:spLocks noChangeArrowheads="1"/>
            </p:cNvSpPr>
            <p:nvPr/>
          </p:nvSpPr>
          <p:spPr bwMode="auto">
            <a:xfrm>
              <a:off x="4331" y="243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58381" name="Oval 9"/>
            <p:cNvSpPr>
              <a:spLocks noChangeArrowheads="1"/>
            </p:cNvSpPr>
            <p:nvPr/>
          </p:nvSpPr>
          <p:spPr bwMode="auto">
            <a:xfrm>
              <a:off x="3878" y="288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  <p:sp>
          <p:nvSpPr>
            <p:cNvPr id="58382" name="Line 10"/>
            <p:cNvSpPr>
              <a:spLocks noChangeShapeType="1"/>
            </p:cNvSpPr>
            <p:nvPr/>
          </p:nvSpPr>
          <p:spPr bwMode="auto">
            <a:xfrm flipH="1">
              <a:off x="3621" y="2190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3" name="Line 11"/>
            <p:cNvSpPr>
              <a:spLocks noChangeShapeType="1"/>
            </p:cNvSpPr>
            <p:nvPr/>
          </p:nvSpPr>
          <p:spPr bwMode="auto">
            <a:xfrm flipH="1">
              <a:off x="4088" y="2635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4" name="Line 12"/>
            <p:cNvSpPr>
              <a:spLocks noChangeShapeType="1"/>
            </p:cNvSpPr>
            <p:nvPr/>
          </p:nvSpPr>
          <p:spPr bwMode="auto">
            <a:xfrm flipH="1">
              <a:off x="4083" y="1730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5" name="Line 13"/>
            <p:cNvSpPr>
              <a:spLocks noChangeShapeType="1"/>
            </p:cNvSpPr>
            <p:nvPr/>
          </p:nvSpPr>
          <p:spPr bwMode="auto">
            <a:xfrm>
              <a:off x="4088" y="2173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6" name="Line 14"/>
            <p:cNvSpPr>
              <a:spLocks noChangeShapeType="1"/>
            </p:cNvSpPr>
            <p:nvPr/>
          </p:nvSpPr>
          <p:spPr bwMode="auto">
            <a:xfrm>
              <a:off x="4537" y="1722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7" name="Oval 15"/>
            <p:cNvSpPr>
              <a:spLocks noChangeArrowheads="1"/>
            </p:cNvSpPr>
            <p:nvPr/>
          </p:nvSpPr>
          <p:spPr bwMode="auto">
            <a:xfrm>
              <a:off x="4764" y="288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58388" name="Line 16"/>
            <p:cNvSpPr>
              <a:spLocks noChangeShapeType="1"/>
            </p:cNvSpPr>
            <p:nvPr/>
          </p:nvSpPr>
          <p:spPr bwMode="auto">
            <a:xfrm>
              <a:off x="4533" y="2630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89" name="Line 17"/>
            <p:cNvSpPr>
              <a:spLocks noChangeShapeType="1"/>
            </p:cNvSpPr>
            <p:nvPr/>
          </p:nvSpPr>
          <p:spPr bwMode="auto">
            <a:xfrm>
              <a:off x="4468" y="1026"/>
              <a:ext cx="0" cy="45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90" name="Text Box 18"/>
            <p:cNvSpPr txBox="1">
              <a:spLocks noChangeArrowheads="1"/>
            </p:cNvSpPr>
            <p:nvPr/>
          </p:nvSpPr>
          <p:spPr bwMode="auto">
            <a:xfrm>
              <a:off x="4138" y="766"/>
              <a:ext cx="5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Insert 5</a:t>
              </a:r>
            </a:p>
          </p:txBody>
        </p:sp>
        <p:sp>
          <p:nvSpPr>
            <p:cNvPr id="58391" name="Line 19"/>
            <p:cNvSpPr>
              <a:spLocks noChangeShapeType="1"/>
            </p:cNvSpPr>
            <p:nvPr/>
          </p:nvSpPr>
          <p:spPr bwMode="auto">
            <a:xfrm flipH="1">
              <a:off x="4150" y="1842"/>
              <a:ext cx="272" cy="27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92" name="Line 20"/>
            <p:cNvSpPr>
              <a:spLocks noChangeShapeType="1"/>
            </p:cNvSpPr>
            <p:nvPr/>
          </p:nvSpPr>
          <p:spPr bwMode="auto">
            <a:xfrm>
              <a:off x="4241" y="2160"/>
              <a:ext cx="227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8393" name="Line 21"/>
            <p:cNvSpPr>
              <a:spLocks noChangeShapeType="1"/>
            </p:cNvSpPr>
            <p:nvPr/>
          </p:nvSpPr>
          <p:spPr bwMode="auto">
            <a:xfrm>
              <a:off x="4604" y="2523"/>
              <a:ext cx="272" cy="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58375" name="Text Box 22"/>
          <p:cNvSpPr txBox="1">
            <a:spLocks noChangeArrowheads="1"/>
          </p:cNvSpPr>
          <p:nvPr/>
        </p:nvSpPr>
        <p:spPr bwMode="auto">
          <a:xfrm>
            <a:off x="609600" y="2438400"/>
            <a:ext cx="479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</a:rPr>
              <a:t>Search determines the insertion point.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679ED96-2777-41D3-9D04-2FDEBB46A82A}" type="slidenum">
              <a:rPr lang="en-US" sz="800" smtClean="0">
                <a:latin typeface="Calibri" pitchFamily="34" charset="0"/>
              </a:rPr>
              <a:pPr/>
              <a:t>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What is a Tree? 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dirty="0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 dirty="0">
                <a:ea typeface="ＭＳ Ｐゴシック" pitchFamily="-84" charset="-128"/>
              </a:rPr>
              <a:t>The root of each sub-tree is said to be </a:t>
            </a:r>
            <a:r>
              <a:rPr lang="en-US" b="1" i="1" dirty="0">
                <a:solidFill>
                  <a:srgbClr val="C00000"/>
                </a:solidFill>
                <a:ea typeface="ＭＳ Ｐゴシック" pitchFamily="-84" charset="-128"/>
              </a:rPr>
              <a:t>child</a:t>
            </a:r>
            <a:r>
              <a:rPr lang="en-US" dirty="0">
                <a:ea typeface="ＭＳ Ｐゴシック" pitchFamily="-84" charset="-128"/>
              </a:rPr>
              <a:t> of r, and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ea typeface="ＭＳ Ｐゴシック" pitchFamily="-84" charset="-128"/>
              </a:rPr>
              <a:t>	r is the </a:t>
            </a:r>
            <a:r>
              <a:rPr lang="en-US" b="1" i="1" dirty="0">
                <a:solidFill>
                  <a:srgbClr val="C00000"/>
                </a:solidFill>
                <a:ea typeface="ＭＳ Ｐゴシック" pitchFamily="-84" charset="-128"/>
              </a:rPr>
              <a:t>parent</a:t>
            </a:r>
            <a:r>
              <a:rPr lang="en-US" dirty="0">
                <a:ea typeface="ＭＳ Ｐゴシック" pitchFamily="-84" charset="-128"/>
              </a:rPr>
              <a:t> of each sub-tree</a:t>
            </a:r>
            <a:r>
              <a:rPr lang="tr-TR" dirty="0">
                <a:ea typeface="ＭＳ Ｐゴシック" pitchFamily="-84" charset="-128"/>
              </a:rPr>
              <a:t>’s</a:t>
            </a:r>
            <a:r>
              <a:rPr lang="en-US" dirty="0">
                <a:ea typeface="ＭＳ Ｐゴシック" pitchFamily="-84" charset="-128"/>
              </a:rPr>
              <a:t> root.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 dirty="0">
                <a:ea typeface="ＭＳ Ｐゴシック" pitchFamily="-84" charset="-128"/>
              </a:rPr>
              <a:t>If a tree is a collection of N nodes, then it has N-1 edges.</a:t>
            </a:r>
            <a:endParaRPr lang="en-US" b="1" dirty="0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endParaRPr lang="en-US" dirty="0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 dirty="0">
                <a:ea typeface="ＭＳ Ｐゴシック" pitchFamily="-84" charset="-128"/>
              </a:rPr>
              <a:t>A </a:t>
            </a:r>
            <a:r>
              <a:rPr lang="en-US" b="1" i="1" dirty="0">
                <a:ea typeface="ＭＳ Ｐゴシック" pitchFamily="-84" charset="-128"/>
              </a:rPr>
              <a:t>path</a:t>
            </a:r>
            <a:r>
              <a:rPr lang="en-US" dirty="0">
                <a:ea typeface="ＭＳ Ｐゴシック" pitchFamily="-84" charset="-128"/>
              </a:rPr>
              <a:t> from node n</a:t>
            </a:r>
            <a:r>
              <a:rPr lang="en-US" baseline="-25000" dirty="0"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 to </a:t>
            </a:r>
            <a:r>
              <a:rPr lang="en-US" dirty="0" err="1">
                <a:ea typeface="ＭＳ Ｐゴシック" pitchFamily="-84" charset="-128"/>
              </a:rPr>
              <a:t>n</a:t>
            </a:r>
            <a:r>
              <a:rPr lang="en-US" baseline="-25000" dirty="0" err="1">
                <a:ea typeface="ＭＳ Ｐゴシック" pitchFamily="-84" charset="-128"/>
              </a:rPr>
              <a:t>k</a:t>
            </a:r>
            <a:r>
              <a:rPr lang="en-US" dirty="0">
                <a:ea typeface="ＭＳ Ｐゴシック" pitchFamily="-84" charset="-128"/>
              </a:rPr>
              <a:t> is defined as a sequence of nodes n</a:t>
            </a:r>
            <a:r>
              <a:rPr lang="en-US" baseline="-25000" dirty="0">
                <a:ea typeface="ＭＳ Ｐゴシック" pitchFamily="-84" charset="-128"/>
              </a:rPr>
              <a:t>1</a:t>
            </a:r>
            <a:r>
              <a:rPr lang="en-US" dirty="0">
                <a:ea typeface="ＭＳ Ｐゴシック" pitchFamily="-84" charset="-128"/>
              </a:rPr>
              <a:t>,n</a:t>
            </a:r>
            <a:r>
              <a:rPr lang="en-US" baseline="-25000" dirty="0">
                <a:ea typeface="ＭＳ Ｐゴシック" pitchFamily="-84" charset="-128"/>
              </a:rPr>
              <a:t>2</a:t>
            </a:r>
            <a:r>
              <a:rPr lang="en-US" dirty="0">
                <a:ea typeface="ＭＳ Ｐゴシック" pitchFamily="-84" charset="-128"/>
              </a:rPr>
              <a:t>, …,</a:t>
            </a:r>
            <a:r>
              <a:rPr lang="en-US" dirty="0" err="1">
                <a:ea typeface="ＭＳ Ｐゴシック" pitchFamily="-84" charset="-128"/>
              </a:rPr>
              <a:t>n</a:t>
            </a:r>
            <a:r>
              <a:rPr lang="en-US" baseline="-25000" dirty="0" err="1">
                <a:ea typeface="ＭＳ Ｐゴシック" pitchFamily="-84" charset="-128"/>
              </a:rPr>
              <a:t>k</a:t>
            </a:r>
            <a:r>
              <a:rPr lang="en-US" dirty="0">
                <a:ea typeface="ＭＳ Ｐゴシック" pitchFamily="-84" charset="-128"/>
              </a:rPr>
              <a:t> such that </a:t>
            </a:r>
            <a:r>
              <a:rPr lang="en-US" dirty="0" err="1">
                <a:ea typeface="ＭＳ Ｐゴシック" pitchFamily="-84" charset="-128"/>
              </a:rPr>
              <a:t>n</a:t>
            </a:r>
            <a:r>
              <a:rPr lang="en-US" baseline="-25000" dirty="0" err="1">
                <a:ea typeface="ＭＳ Ｐゴシック" pitchFamily="-84" charset="-128"/>
              </a:rPr>
              <a:t>i</a:t>
            </a:r>
            <a:r>
              <a:rPr lang="en-US" dirty="0">
                <a:ea typeface="ＭＳ Ｐゴシック" pitchFamily="-84" charset="-128"/>
              </a:rPr>
              <a:t> is parent of n</a:t>
            </a:r>
            <a:r>
              <a:rPr lang="en-US" baseline="-25000" dirty="0">
                <a:ea typeface="ＭＳ Ｐゴシック" pitchFamily="-84" charset="-128"/>
              </a:rPr>
              <a:t>i+1 </a:t>
            </a:r>
            <a:r>
              <a:rPr lang="en-US" dirty="0">
                <a:ea typeface="ＭＳ Ｐゴシック" pitchFamily="-84" charset="-128"/>
              </a:rPr>
              <a:t>(1 </a:t>
            </a:r>
            <a:r>
              <a:rPr lang="en-US" dirty="0">
                <a:ea typeface="ＭＳ Ｐゴシック" pitchFamily="-84" charset="-128"/>
                <a:cs typeface="Arial" charset="0"/>
              </a:rPr>
              <a:t>≤ </a:t>
            </a:r>
            <a:r>
              <a:rPr lang="en-US" dirty="0" err="1">
                <a:ea typeface="ＭＳ Ｐゴシック" pitchFamily="-84" charset="-128"/>
              </a:rPr>
              <a:t>i</a:t>
            </a:r>
            <a:r>
              <a:rPr lang="en-US" dirty="0">
                <a:ea typeface="ＭＳ Ｐゴシック" pitchFamily="-84" charset="-128"/>
              </a:rPr>
              <a:t> &lt; k)</a:t>
            </a:r>
            <a:endParaRPr lang="en-US" sz="3200" dirty="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pitchFamily="-84" charset="-128"/>
              </a:rPr>
              <a:t>There is a path from every node to itself.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pitchFamily="-84" charset="-128"/>
              </a:rPr>
              <a:t>There is exactly one path from the root to each node.</a:t>
            </a:r>
            <a:endParaRPr lang="en-US" sz="2400" b="1" dirty="0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ea typeface="ＭＳ Ｐゴシック" pitchFamily="-84" charset="-128"/>
              </a:rPr>
              <a:t> </a:t>
            </a:r>
          </a:p>
          <a:p>
            <a:endParaRPr lang="en-US" dirty="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A2FB6EF-4E0C-4B48-AFDA-B1469EB73026}" type="slidenum">
              <a:rPr lang="en-US" sz="800" smtClean="0">
                <a:latin typeface="Calibri" pitchFamily="34" charset="0"/>
              </a:rPr>
              <a:pPr/>
              <a:t>50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Inserting an Item into a BST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296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BinarySearchTree::searchTreeInsert(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TreeItemType&amp; newItem)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insertItem(root, newItem);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BinarySearchTree::insertItem(TreeNode *&amp; treePtr,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const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TreeItemType&amp; newItem)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Position of insertion found; insert after leaf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==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treePtr 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new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TreeNode(newItem,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==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		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TreeException(</a:t>
            </a:r>
            <a:r>
              <a:rPr lang="en-US" sz="1600">
                <a:solidFill>
                  <a:srgbClr val="D62B24"/>
                </a:solidFill>
                <a:ea typeface="ＭＳ Ｐゴシック" pitchFamily="-84" charset="-128"/>
              </a:rPr>
              <a:t>"TreeException: insert failed"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Else search for the insertion position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(newItem.getKey() &lt; treePtr-&gt;item.getKey())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insertItem(treePtr-&gt;leftChildPtr, newItem);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	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insertItem(treePtr-&gt;rightChildPtr, newItem);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5" y="381000"/>
            <a:ext cx="44545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04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517AD69E-011E-473A-B955-EB8550FAEEBD}" type="slidenum">
              <a:rPr lang="en-US" sz="800" smtClean="0">
                <a:latin typeface="Calibri" pitchFamily="34" charset="0"/>
              </a:rPr>
              <a:pPr/>
              <a:t>51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Inserting an Item into a BST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60423" name="Picture 3" descr="Carrano1023_B.pct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3124200"/>
            <a:ext cx="474186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17700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66AA9A7-ED41-446C-83FA-33508E2BC37D}" type="slidenum">
              <a:rPr lang="en-US" sz="800" smtClean="0">
                <a:latin typeface="Calibri" pitchFamily="34" charset="0"/>
              </a:rPr>
              <a:pPr/>
              <a:t>52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Deleting An Item from a BST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To delete an item from a BST, we have to locate that item in that BST.</a:t>
            </a:r>
          </a:p>
          <a:p>
            <a:endParaRPr lang="en-US">
              <a:ea typeface="ＭＳ Ｐゴシック" pitchFamily="-84" charset="-128"/>
            </a:endParaRPr>
          </a:p>
          <a:p>
            <a:r>
              <a:rPr lang="en-US">
                <a:ea typeface="ＭＳ Ｐゴシック" pitchFamily="-84" charset="-128"/>
              </a:rPr>
              <a:t>The deleted node can be:</a:t>
            </a:r>
          </a:p>
          <a:p>
            <a:pPr lvl="1"/>
            <a:r>
              <a:rPr lang="en-US" sz="2400" i="1">
                <a:ea typeface="ＭＳ Ｐゴシック" pitchFamily="-84" charset="-128"/>
              </a:rPr>
              <a:t>Case 1</a:t>
            </a:r>
            <a:r>
              <a:rPr lang="en-US" sz="2400">
                <a:ea typeface="ＭＳ Ｐゴシック" pitchFamily="-84" charset="-128"/>
              </a:rPr>
              <a:t> – A leaf node.</a:t>
            </a:r>
          </a:p>
          <a:p>
            <a:pPr lvl="1"/>
            <a:r>
              <a:rPr lang="en-US" sz="2400" i="1">
                <a:ea typeface="ＭＳ Ｐゴシック" pitchFamily="-84" charset="-128"/>
              </a:rPr>
              <a:t>Case 2</a:t>
            </a:r>
            <a:r>
              <a:rPr lang="en-US" sz="2400">
                <a:ea typeface="ＭＳ Ｐゴシック" pitchFamily="-84" charset="-128"/>
              </a:rPr>
              <a:t> – A node with only with child </a:t>
            </a:r>
          </a:p>
          <a:p>
            <a:pPr lvl="1">
              <a:buFontTx/>
              <a:buNone/>
            </a:pPr>
            <a:r>
              <a:rPr lang="en-US" sz="2400">
                <a:ea typeface="ＭＳ Ｐゴシック" pitchFamily="-84" charset="-128"/>
              </a:rPr>
              <a:t>			(with left child or with right child).</a:t>
            </a:r>
          </a:p>
          <a:p>
            <a:pPr lvl="1"/>
            <a:r>
              <a:rPr lang="en-US" sz="2400" i="1">
                <a:ea typeface="ＭＳ Ｐゴシック" pitchFamily="-84" charset="-128"/>
              </a:rPr>
              <a:t>Case 3</a:t>
            </a:r>
            <a:r>
              <a:rPr lang="en-US" sz="2400">
                <a:ea typeface="ＭＳ Ｐゴシック" pitchFamily="-84" charset="-128"/>
              </a:rPr>
              <a:t> – A node with two children.</a:t>
            </a:r>
          </a:p>
          <a:p>
            <a:pPr lvl="1"/>
            <a:endParaRPr lang="en-US" sz="24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D8C45D8-A292-49EE-A67A-C6185B109DDC}" type="slidenum">
              <a:rPr lang="en-US" sz="800" smtClean="0">
                <a:latin typeface="Calibri" pitchFamily="34" charset="0"/>
              </a:rPr>
              <a:pPr/>
              <a:t>53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1: A Leaf Node</a:t>
            </a:r>
          </a:p>
        </p:txBody>
      </p:sp>
      <p:sp>
        <p:nvSpPr>
          <p:cNvPr id="62470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399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1800">
                <a:latin typeface="Calibri" pitchFamily="34" charset="0"/>
              </a:rPr>
              <a:t>To remove the leaf containing the item, we have to set the pointer in its parent to NULL.</a:t>
            </a:r>
            <a:endParaRPr lang="en-US">
              <a:latin typeface="Calibri" pitchFamily="34" charset="0"/>
            </a:endParaRPr>
          </a:p>
        </p:txBody>
      </p:sp>
      <p:sp>
        <p:nvSpPr>
          <p:cNvPr id="62471" name="Text Box 21"/>
          <p:cNvSpPr txBox="1">
            <a:spLocks noChangeArrowheads="1"/>
          </p:cNvSpPr>
          <p:nvPr/>
        </p:nvSpPr>
        <p:spPr bwMode="auto">
          <a:xfrm>
            <a:off x="3048000" y="5562600"/>
            <a:ext cx="2630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70 (A leaf node)</a:t>
            </a:r>
          </a:p>
        </p:txBody>
      </p:sp>
      <p:sp>
        <p:nvSpPr>
          <p:cNvPr id="62472" name="Text Box 49"/>
          <p:cNvSpPr txBox="1">
            <a:spLocks noChangeArrowheads="1"/>
          </p:cNvSpPr>
          <p:nvPr/>
        </p:nvSpPr>
        <p:spPr bwMode="auto">
          <a:xfrm>
            <a:off x="3946525" y="2860675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  <p:grpSp>
        <p:nvGrpSpPr>
          <p:cNvPr id="62473" name="Group 52"/>
          <p:cNvGrpSpPr>
            <a:grpSpLocks/>
          </p:cNvGrpSpPr>
          <p:nvPr/>
        </p:nvGrpSpPr>
        <p:grpSpPr bwMode="auto">
          <a:xfrm>
            <a:off x="914400" y="2286000"/>
            <a:ext cx="2495550" cy="2606675"/>
            <a:chOff x="576" y="1440"/>
            <a:chExt cx="1572" cy="1642"/>
          </a:xfrm>
        </p:grpSpPr>
        <p:sp>
          <p:nvSpPr>
            <p:cNvPr id="62487" name="Line 14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8" name="Line 15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9" name="Line 16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0" name="Text Box 17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2491" name="Text Box 18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2492" name="Text Box 19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2493" name="Text Box 20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2494" name="Line 22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5" name="Line 23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6" name="Text Box 33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2497" name="Text Box 34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2498" name="Line 50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Text Box 51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  <p:grpSp>
        <p:nvGrpSpPr>
          <p:cNvPr id="62474" name="Group 55"/>
          <p:cNvGrpSpPr>
            <a:grpSpLocks/>
          </p:cNvGrpSpPr>
          <p:nvPr/>
        </p:nvGrpSpPr>
        <p:grpSpPr bwMode="auto">
          <a:xfrm>
            <a:off x="5486400" y="2362200"/>
            <a:ext cx="1962150" cy="2652713"/>
            <a:chOff x="3456" y="1488"/>
            <a:chExt cx="1236" cy="1671"/>
          </a:xfrm>
        </p:grpSpPr>
        <p:grpSp>
          <p:nvGrpSpPr>
            <p:cNvPr id="62475" name="Group 48"/>
            <p:cNvGrpSpPr>
              <a:grpSpLocks/>
            </p:cNvGrpSpPr>
            <p:nvPr/>
          </p:nvGrpSpPr>
          <p:grpSpPr bwMode="auto">
            <a:xfrm>
              <a:off x="3456" y="1488"/>
              <a:ext cx="1236" cy="1210"/>
              <a:chOff x="3456" y="1488"/>
              <a:chExt cx="1236" cy="1210"/>
            </a:xfrm>
          </p:grpSpPr>
          <p:sp>
            <p:nvSpPr>
              <p:cNvPr id="62478" name="Line 37"/>
              <p:cNvSpPr>
                <a:spLocks noChangeShapeType="1"/>
              </p:cNvSpPr>
              <p:nvPr/>
            </p:nvSpPr>
            <p:spPr bwMode="auto">
              <a:xfrm flipH="1">
                <a:off x="3936" y="172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Line 38"/>
              <p:cNvSpPr>
                <a:spLocks noChangeShapeType="1"/>
              </p:cNvSpPr>
              <p:nvPr/>
            </p:nvSpPr>
            <p:spPr bwMode="auto">
              <a:xfrm>
                <a:off x="4272" y="172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Text Box 40"/>
              <p:cNvSpPr txBox="1">
                <a:spLocks noChangeArrowheads="1"/>
              </p:cNvSpPr>
              <p:nvPr/>
            </p:nvSpPr>
            <p:spPr bwMode="auto">
              <a:xfrm>
                <a:off x="4128" y="148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50</a:t>
                </a:r>
              </a:p>
            </p:txBody>
          </p:sp>
          <p:sp>
            <p:nvSpPr>
              <p:cNvPr id="62481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96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60</a:t>
                </a:r>
              </a:p>
            </p:txBody>
          </p:sp>
          <p:sp>
            <p:nvSpPr>
              <p:cNvPr id="62482" name="Text Box 43"/>
              <p:cNvSpPr txBox="1">
                <a:spLocks noChangeArrowheads="1"/>
              </p:cNvSpPr>
              <p:nvPr/>
            </p:nvSpPr>
            <p:spPr bwMode="auto">
              <a:xfrm>
                <a:off x="3792" y="196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40</a:t>
                </a:r>
              </a:p>
            </p:txBody>
          </p:sp>
          <p:sp>
            <p:nvSpPr>
              <p:cNvPr id="62483" name="Line 44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4" name="Line 45"/>
              <p:cNvSpPr>
                <a:spLocks noChangeShapeType="1"/>
              </p:cNvSpPr>
              <p:nvPr/>
            </p:nvSpPr>
            <p:spPr bwMode="auto">
              <a:xfrm flipH="1">
                <a:off x="3648" y="2160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5" name="Text Box 46"/>
              <p:cNvSpPr txBox="1">
                <a:spLocks noChangeArrowheads="1"/>
              </p:cNvSpPr>
              <p:nvPr/>
            </p:nvSpPr>
            <p:spPr bwMode="auto">
              <a:xfrm>
                <a:off x="4080" y="244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45</a:t>
                </a:r>
              </a:p>
            </p:txBody>
          </p:sp>
          <p:sp>
            <p:nvSpPr>
              <p:cNvPr id="62486" name="Text Box 47"/>
              <p:cNvSpPr txBox="1">
                <a:spLocks noChangeArrowheads="1"/>
              </p:cNvSpPr>
              <p:nvPr/>
            </p:nvSpPr>
            <p:spPr bwMode="auto">
              <a:xfrm>
                <a:off x="3456" y="244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1pPr>
                <a:lvl2pPr marL="742950" indent="-28575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2pPr>
                <a:lvl3pPr marL="11430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3pPr>
                <a:lvl4pPr marL="16002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4pPr>
                <a:lvl5pPr marL="2057400" indent="-228600"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Courier New" pitchFamily="-84" charset="0"/>
                    <a:ea typeface="ＭＳ Ｐゴシック" pitchFamily="-84" charset="-128"/>
                  </a:defRPr>
                </a:lvl9pPr>
              </a:lstStyle>
              <a:p>
                <a:r>
                  <a:rPr lang="en-US" sz="2000">
                    <a:latin typeface="Times New Roman" pitchFamily="-84" charset="0"/>
                  </a:rPr>
                  <a:t>30</a:t>
                </a:r>
              </a:p>
            </p:txBody>
          </p:sp>
        </p:grpSp>
        <p:sp>
          <p:nvSpPr>
            <p:cNvPr id="62476" name="Line 53"/>
            <p:cNvSpPr>
              <a:spLocks noChangeShapeType="1"/>
            </p:cNvSpPr>
            <p:nvPr/>
          </p:nvSpPr>
          <p:spPr bwMode="auto">
            <a:xfrm flipH="1">
              <a:off x="3936" y="26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Text Box 54"/>
            <p:cNvSpPr txBox="1">
              <a:spLocks noChangeArrowheads="1"/>
            </p:cNvSpPr>
            <p:nvPr/>
          </p:nvSpPr>
          <p:spPr bwMode="auto">
            <a:xfrm>
              <a:off x="3744" y="292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1800">
                  <a:latin typeface="Times New Roman" pitchFamily="-84" charset="0"/>
                </a:rPr>
                <a:t>42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FD9288E8-E4E8-40AF-A249-A3F7D7A5B107}" type="slidenum">
              <a:rPr lang="en-US" sz="800" smtClean="0">
                <a:latin typeface="Calibri" pitchFamily="34" charset="0"/>
              </a:rPr>
              <a:pPr/>
              <a:t>54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2: A Node with only a left child</a:t>
            </a:r>
          </a:p>
        </p:txBody>
      </p:sp>
      <p:grpSp>
        <p:nvGrpSpPr>
          <p:cNvPr id="63494" name="Group 3"/>
          <p:cNvGrpSpPr>
            <a:grpSpLocks/>
          </p:cNvGrpSpPr>
          <p:nvPr/>
        </p:nvGrpSpPr>
        <p:grpSpPr bwMode="auto">
          <a:xfrm>
            <a:off x="914400" y="2286000"/>
            <a:ext cx="2495550" cy="2606675"/>
            <a:chOff x="576" y="1440"/>
            <a:chExt cx="1572" cy="1642"/>
          </a:xfrm>
        </p:grpSpPr>
        <p:sp>
          <p:nvSpPr>
            <p:cNvPr id="63509" name="Line 4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5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6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Text Box 7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3513" name="Text Box 8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3514" name="Text Box 9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3515" name="Text Box 10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3516" name="Line 11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2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Text Box 13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3519" name="Text Box 14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3520" name="Line 15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Text Box 16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  <p:sp>
        <p:nvSpPr>
          <p:cNvPr id="63495" name="Text Box 17"/>
          <p:cNvSpPr txBox="1">
            <a:spLocks noChangeArrowheads="1"/>
          </p:cNvSpPr>
          <p:nvPr/>
        </p:nvSpPr>
        <p:spPr bwMode="auto">
          <a:xfrm>
            <a:off x="3048000" y="5562600"/>
            <a:ext cx="445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45 (A  node with only a left child)</a:t>
            </a:r>
          </a:p>
        </p:txBody>
      </p:sp>
      <p:grpSp>
        <p:nvGrpSpPr>
          <p:cNvPr id="63496" name="Group 32"/>
          <p:cNvGrpSpPr>
            <a:grpSpLocks/>
          </p:cNvGrpSpPr>
          <p:nvPr/>
        </p:nvGrpSpPr>
        <p:grpSpPr bwMode="auto">
          <a:xfrm>
            <a:off x="5410200" y="2133600"/>
            <a:ext cx="2495550" cy="1920875"/>
            <a:chOff x="3408" y="1344"/>
            <a:chExt cx="1572" cy="1210"/>
          </a:xfrm>
        </p:grpSpPr>
        <p:sp>
          <p:nvSpPr>
            <p:cNvPr id="63498" name="Line 19"/>
            <p:cNvSpPr>
              <a:spLocks noChangeShapeType="1"/>
            </p:cNvSpPr>
            <p:nvPr/>
          </p:nvSpPr>
          <p:spPr bwMode="auto">
            <a:xfrm flipH="1">
              <a:off x="3888" y="15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Line 20"/>
            <p:cNvSpPr>
              <a:spLocks noChangeShapeType="1"/>
            </p:cNvSpPr>
            <p:nvPr/>
          </p:nvSpPr>
          <p:spPr bwMode="auto">
            <a:xfrm>
              <a:off x="4224" y="158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21"/>
            <p:cNvSpPr>
              <a:spLocks noChangeShapeType="1"/>
            </p:cNvSpPr>
            <p:nvPr/>
          </p:nvSpPr>
          <p:spPr bwMode="auto">
            <a:xfrm>
              <a:off x="4560" y="20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1" name="Text Box 22"/>
            <p:cNvSpPr txBox="1">
              <a:spLocks noChangeArrowheads="1"/>
            </p:cNvSpPr>
            <p:nvPr/>
          </p:nvSpPr>
          <p:spPr bwMode="auto">
            <a:xfrm>
              <a:off x="4080" y="13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3502" name="Text Box 23"/>
            <p:cNvSpPr txBox="1">
              <a:spLocks noChangeArrowheads="1"/>
            </p:cNvSpPr>
            <p:nvPr/>
          </p:nvSpPr>
          <p:spPr bwMode="auto">
            <a:xfrm>
              <a:off x="4368" y="182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3503" name="Text Box 24"/>
            <p:cNvSpPr txBox="1">
              <a:spLocks noChangeArrowheads="1"/>
            </p:cNvSpPr>
            <p:nvPr/>
          </p:nvSpPr>
          <p:spPr bwMode="auto">
            <a:xfrm>
              <a:off x="4704" y="225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3504" name="Text Box 25"/>
            <p:cNvSpPr txBox="1">
              <a:spLocks noChangeArrowheads="1"/>
            </p:cNvSpPr>
            <p:nvPr/>
          </p:nvSpPr>
          <p:spPr bwMode="auto">
            <a:xfrm>
              <a:off x="3744" y="182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3505" name="Line 26"/>
            <p:cNvSpPr>
              <a:spLocks noChangeShapeType="1"/>
            </p:cNvSpPr>
            <p:nvPr/>
          </p:nvSpPr>
          <p:spPr bwMode="auto">
            <a:xfrm>
              <a:off x="3888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6" name="Line 27"/>
            <p:cNvSpPr>
              <a:spLocks noChangeShapeType="1"/>
            </p:cNvSpPr>
            <p:nvPr/>
          </p:nvSpPr>
          <p:spPr bwMode="auto">
            <a:xfrm flipH="1">
              <a:off x="360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7" name="Text Box 28"/>
            <p:cNvSpPr txBox="1">
              <a:spLocks noChangeArrowheads="1"/>
            </p:cNvSpPr>
            <p:nvPr/>
          </p:nvSpPr>
          <p:spPr bwMode="auto">
            <a:xfrm>
              <a:off x="4032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  <p:sp>
          <p:nvSpPr>
            <p:cNvPr id="63508" name="Text Box 29"/>
            <p:cNvSpPr txBox="1">
              <a:spLocks noChangeArrowheads="1"/>
            </p:cNvSpPr>
            <p:nvPr/>
          </p:nvSpPr>
          <p:spPr bwMode="auto">
            <a:xfrm>
              <a:off x="3408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</p:grpSp>
      <p:sp>
        <p:nvSpPr>
          <p:cNvPr id="63497" name="Text Box 33"/>
          <p:cNvSpPr txBox="1">
            <a:spLocks noChangeArrowheads="1"/>
          </p:cNvSpPr>
          <p:nvPr/>
        </p:nvSpPr>
        <p:spPr bwMode="auto">
          <a:xfrm>
            <a:off x="3946525" y="2860675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45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63C79A1-C47C-43A6-81F4-282613FE02F8}" type="slidenum">
              <a:rPr lang="en-US" sz="800" smtClean="0">
                <a:latin typeface="Calibri" pitchFamily="34" charset="0"/>
              </a:rPr>
              <a:pPr/>
              <a:t>55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2: A Node with only a right child</a:t>
            </a:r>
          </a:p>
        </p:txBody>
      </p:sp>
      <p:grpSp>
        <p:nvGrpSpPr>
          <p:cNvPr id="64518" name="Group 3"/>
          <p:cNvGrpSpPr>
            <a:grpSpLocks/>
          </p:cNvGrpSpPr>
          <p:nvPr/>
        </p:nvGrpSpPr>
        <p:grpSpPr bwMode="auto">
          <a:xfrm>
            <a:off x="914400" y="2286000"/>
            <a:ext cx="2495550" cy="2606675"/>
            <a:chOff x="576" y="1440"/>
            <a:chExt cx="1572" cy="1642"/>
          </a:xfrm>
        </p:grpSpPr>
        <p:sp>
          <p:nvSpPr>
            <p:cNvPr id="64533" name="Line 4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5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6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Text Box 7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4537" name="Text Box 8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4538" name="Text Box 9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4539" name="Text Box 10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4540" name="Line 11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1" name="Line 12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2" name="Text Box 13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4543" name="Text Box 14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4544" name="Line 15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Text Box 16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  <p:sp>
        <p:nvSpPr>
          <p:cNvPr id="64519" name="Text Box 17"/>
          <p:cNvSpPr txBox="1">
            <a:spLocks noChangeArrowheads="1"/>
          </p:cNvSpPr>
          <p:nvPr/>
        </p:nvSpPr>
        <p:spPr bwMode="auto">
          <a:xfrm>
            <a:off x="3048000" y="5562600"/>
            <a:ext cx="459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60 (A  node with only a right child)</a:t>
            </a:r>
          </a:p>
        </p:txBody>
      </p:sp>
      <p:sp>
        <p:nvSpPr>
          <p:cNvPr id="64520" name="Text Box 18"/>
          <p:cNvSpPr txBox="1">
            <a:spLocks noChangeArrowheads="1"/>
          </p:cNvSpPr>
          <p:nvPr/>
        </p:nvSpPr>
        <p:spPr bwMode="auto">
          <a:xfrm>
            <a:off x="3946525" y="2860675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  <p:grpSp>
        <p:nvGrpSpPr>
          <p:cNvPr id="64521" name="Group 33"/>
          <p:cNvGrpSpPr>
            <a:grpSpLocks/>
          </p:cNvGrpSpPr>
          <p:nvPr/>
        </p:nvGrpSpPr>
        <p:grpSpPr bwMode="auto">
          <a:xfrm>
            <a:off x="5791200" y="2057400"/>
            <a:ext cx="1962150" cy="2606675"/>
            <a:chOff x="3648" y="1296"/>
            <a:chExt cx="1236" cy="1642"/>
          </a:xfrm>
        </p:grpSpPr>
        <p:sp>
          <p:nvSpPr>
            <p:cNvPr id="64522" name="Line 20"/>
            <p:cNvSpPr>
              <a:spLocks noChangeShapeType="1"/>
            </p:cNvSpPr>
            <p:nvPr/>
          </p:nvSpPr>
          <p:spPr bwMode="auto">
            <a:xfrm flipH="1">
              <a:off x="4128" y="153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3" name="Line 21"/>
            <p:cNvSpPr>
              <a:spLocks noChangeShapeType="1"/>
            </p:cNvSpPr>
            <p:nvPr/>
          </p:nvSpPr>
          <p:spPr bwMode="auto">
            <a:xfrm>
              <a:off x="4464" y="15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Text Box 23"/>
            <p:cNvSpPr txBox="1">
              <a:spLocks noChangeArrowheads="1"/>
            </p:cNvSpPr>
            <p:nvPr/>
          </p:nvSpPr>
          <p:spPr bwMode="auto">
            <a:xfrm>
              <a:off x="4320" y="129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4525" name="Text Box 24"/>
            <p:cNvSpPr txBox="1">
              <a:spLocks noChangeArrowheads="1"/>
            </p:cNvSpPr>
            <p:nvPr/>
          </p:nvSpPr>
          <p:spPr bwMode="auto">
            <a:xfrm>
              <a:off x="4608" y="177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4526" name="Text Box 26"/>
            <p:cNvSpPr txBox="1">
              <a:spLocks noChangeArrowheads="1"/>
            </p:cNvSpPr>
            <p:nvPr/>
          </p:nvSpPr>
          <p:spPr bwMode="auto">
            <a:xfrm>
              <a:off x="3984" y="177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4527" name="Line 27"/>
            <p:cNvSpPr>
              <a:spLocks noChangeShapeType="1"/>
            </p:cNvSpPr>
            <p:nvPr/>
          </p:nvSpPr>
          <p:spPr bwMode="auto">
            <a:xfrm>
              <a:off x="4128" y="19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28"/>
            <p:cNvSpPr>
              <a:spLocks noChangeShapeType="1"/>
            </p:cNvSpPr>
            <p:nvPr/>
          </p:nvSpPr>
          <p:spPr bwMode="auto">
            <a:xfrm flipH="1">
              <a:off x="3840" y="19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Text Box 29"/>
            <p:cNvSpPr txBox="1">
              <a:spLocks noChangeArrowheads="1"/>
            </p:cNvSpPr>
            <p:nvPr/>
          </p:nvSpPr>
          <p:spPr bwMode="auto">
            <a:xfrm>
              <a:off x="4272" y="225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4530" name="Text Box 30"/>
            <p:cNvSpPr txBox="1">
              <a:spLocks noChangeArrowheads="1"/>
            </p:cNvSpPr>
            <p:nvPr/>
          </p:nvSpPr>
          <p:spPr bwMode="auto">
            <a:xfrm>
              <a:off x="3648" y="225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4531" name="Line 31"/>
            <p:cNvSpPr>
              <a:spLocks noChangeShapeType="1"/>
            </p:cNvSpPr>
            <p:nvPr/>
          </p:nvSpPr>
          <p:spPr bwMode="auto">
            <a:xfrm flipH="1">
              <a:off x="4128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Text Box 32"/>
            <p:cNvSpPr txBox="1">
              <a:spLocks noChangeArrowheads="1"/>
            </p:cNvSpPr>
            <p:nvPr/>
          </p:nvSpPr>
          <p:spPr bwMode="auto">
            <a:xfrm>
              <a:off x="3984" y="268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2E5B90A-396E-44B2-A1FD-25671B61B5E4}" type="slidenum">
              <a:rPr lang="en-US" sz="800" smtClean="0">
                <a:latin typeface="Calibri" pitchFamily="34" charset="0"/>
              </a:rPr>
              <a:pPr/>
              <a:t>56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3: A Node with two children</a:t>
            </a:r>
          </a:p>
        </p:txBody>
      </p:sp>
      <p:grpSp>
        <p:nvGrpSpPr>
          <p:cNvPr id="65542" name="Group 34"/>
          <p:cNvGrpSpPr>
            <a:grpSpLocks/>
          </p:cNvGrpSpPr>
          <p:nvPr/>
        </p:nvGrpSpPr>
        <p:grpSpPr bwMode="auto">
          <a:xfrm>
            <a:off x="5410200" y="2895600"/>
            <a:ext cx="2495550" cy="1920875"/>
            <a:chOff x="3408" y="1824"/>
            <a:chExt cx="1572" cy="1210"/>
          </a:xfrm>
        </p:grpSpPr>
        <p:sp>
          <p:nvSpPr>
            <p:cNvPr id="65560" name="Line 4"/>
            <p:cNvSpPr>
              <a:spLocks noChangeShapeType="1"/>
            </p:cNvSpPr>
            <p:nvPr/>
          </p:nvSpPr>
          <p:spPr bwMode="auto">
            <a:xfrm flipH="1">
              <a:off x="3888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Line 5"/>
            <p:cNvSpPr>
              <a:spLocks noChangeShapeType="1"/>
            </p:cNvSpPr>
            <p:nvPr/>
          </p:nvSpPr>
          <p:spPr bwMode="auto">
            <a:xfrm>
              <a:off x="4224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Line 6"/>
            <p:cNvSpPr>
              <a:spLocks noChangeShapeType="1"/>
            </p:cNvSpPr>
            <p:nvPr/>
          </p:nvSpPr>
          <p:spPr bwMode="auto">
            <a:xfrm>
              <a:off x="4560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Text Box 7"/>
            <p:cNvSpPr txBox="1">
              <a:spLocks noChangeArrowheads="1"/>
            </p:cNvSpPr>
            <p:nvPr/>
          </p:nvSpPr>
          <p:spPr bwMode="auto">
            <a:xfrm>
              <a:off x="4080" y="182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5564" name="Text Box 8"/>
            <p:cNvSpPr txBox="1">
              <a:spLocks noChangeArrowheads="1"/>
            </p:cNvSpPr>
            <p:nvPr/>
          </p:nvSpPr>
          <p:spPr bwMode="auto">
            <a:xfrm>
              <a:off x="4368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5565" name="Text Box 9"/>
            <p:cNvSpPr txBox="1">
              <a:spLocks noChangeArrowheads="1"/>
            </p:cNvSpPr>
            <p:nvPr/>
          </p:nvSpPr>
          <p:spPr bwMode="auto">
            <a:xfrm>
              <a:off x="4704" y="273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5566" name="Text Box 10"/>
            <p:cNvSpPr txBox="1">
              <a:spLocks noChangeArrowheads="1"/>
            </p:cNvSpPr>
            <p:nvPr/>
          </p:nvSpPr>
          <p:spPr bwMode="auto">
            <a:xfrm>
              <a:off x="3744" y="23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  <p:sp>
          <p:nvSpPr>
            <p:cNvPr id="65567" name="Line 11"/>
            <p:cNvSpPr>
              <a:spLocks noChangeShapeType="1"/>
            </p:cNvSpPr>
            <p:nvPr/>
          </p:nvSpPr>
          <p:spPr bwMode="auto">
            <a:xfrm>
              <a:off x="3888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8" name="Line 12"/>
            <p:cNvSpPr>
              <a:spLocks noChangeShapeType="1"/>
            </p:cNvSpPr>
            <p:nvPr/>
          </p:nvSpPr>
          <p:spPr bwMode="auto">
            <a:xfrm flipH="1">
              <a:off x="3600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Text Box 13"/>
            <p:cNvSpPr txBox="1">
              <a:spLocks noChangeArrowheads="1"/>
            </p:cNvSpPr>
            <p:nvPr/>
          </p:nvSpPr>
          <p:spPr bwMode="auto">
            <a:xfrm>
              <a:off x="4032" y="278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5570" name="Text Box 14"/>
            <p:cNvSpPr txBox="1">
              <a:spLocks noChangeArrowheads="1"/>
            </p:cNvSpPr>
            <p:nvPr/>
          </p:nvSpPr>
          <p:spPr bwMode="auto">
            <a:xfrm>
              <a:off x="3408" y="278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</p:grpSp>
      <p:sp>
        <p:nvSpPr>
          <p:cNvPr id="65543" name="Text Box 17"/>
          <p:cNvSpPr txBox="1">
            <a:spLocks noChangeArrowheads="1"/>
          </p:cNvSpPr>
          <p:nvPr/>
        </p:nvSpPr>
        <p:spPr bwMode="auto">
          <a:xfrm>
            <a:off x="2514600" y="5791200"/>
            <a:ext cx="416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 b="1">
                <a:solidFill>
                  <a:srgbClr val="C00000"/>
                </a:solidFill>
                <a:latin typeface="Calibri" pitchFamily="34" charset="0"/>
              </a:rPr>
              <a:t>Delete 40 (A  node with two children)</a:t>
            </a:r>
          </a:p>
        </p:txBody>
      </p:sp>
      <p:sp>
        <p:nvSpPr>
          <p:cNvPr id="65544" name="Text Box 18"/>
          <p:cNvSpPr txBox="1">
            <a:spLocks noChangeArrowheads="1"/>
          </p:cNvSpPr>
          <p:nvPr/>
        </p:nvSpPr>
        <p:spPr bwMode="auto">
          <a:xfrm>
            <a:off x="746125" y="1181100"/>
            <a:ext cx="8559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pPr>
              <a:buFontTx/>
              <a:buChar char="•"/>
            </a:pPr>
            <a:r>
              <a:rPr lang="en-US" sz="1800">
                <a:latin typeface="Calibri" pitchFamily="34" charset="0"/>
              </a:rPr>
              <a:t> </a:t>
            </a:r>
            <a:r>
              <a:rPr lang="en-US" sz="1800" b="1">
                <a:solidFill>
                  <a:srgbClr val="C00000"/>
                </a:solidFill>
                <a:latin typeface="Calibri" pitchFamily="34" charset="0"/>
              </a:rPr>
              <a:t>Locate </a:t>
            </a:r>
            <a:r>
              <a:rPr lang="en-US" sz="1800">
                <a:latin typeface="Calibri" pitchFamily="34" charset="0"/>
              </a:rPr>
              <a:t>the inorder successor of the node.</a:t>
            </a:r>
            <a:endParaRPr lang="tr-TR" sz="1800">
              <a:latin typeface="Calibri" pitchFamily="34" charset="0"/>
            </a:endParaRPr>
          </a:p>
          <a:p>
            <a:pPr>
              <a:buFontTx/>
              <a:buChar char="•"/>
            </a:pPr>
            <a:endParaRPr lang="en-US" sz="18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800">
                <a:latin typeface="Calibri" pitchFamily="34" charset="0"/>
              </a:rPr>
              <a:t> </a:t>
            </a:r>
            <a:r>
              <a:rPr lang="en-US" sz="1800" b="1">
                <a:solidFill>
                  <a:srgbClr val="C00000"/>
                </a:solidFill>
                <a:latin typeface="Calibri" pitchFamily="34" charset="0"/>
              </a:rPr>
              <a:t>Copy</a:t>
            </a:r>
            <a:r>
              <a:rPr lang="en-US" sz="1800">
                <a:latin typeface="Calibri" pitchFamily="34" charset="0"/>
              </a:rPr>
              <a:t> the item in this node into the node which contains the item which will be deleted.</a:t>
            </a:r>
            <a:endParaRPr lang="tr-TR" sz="1800">
              <a:latin typeface="Calibri" pitchFamily="34" charset="0"/>
            </a:endParaRPr>
          </a:p>
          <a:p>
            <a:pPr>
              <a:buFontTx/>
              <a:buChar char="•"/>
            </a:pPr>
            <a:endParaRPr lang="en-US" sz="18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1800">
                <a:latin typeface="Calibri" pitchFamily="34" charset="0"/>
              </a:rPr>
              <a:t> </a:t>
            </a:r>
            <a:r>
              <a:rPr lang="en-US" sz="1800" b="1">
                <a:solidFill>
                  <a:srgbClr val="C00000"/>
                </a:solidFill>
                <a:latin typeface="Calibri" pitchFamily="34" charset="0"/>
              </a:rPr>
              <a:t>Delete</a:t>
            </a:r>
            <a:r>
              <a:rPr lang="en-US" sz="1800">
                <a:latin typeface="Calibri" pitchFamily="34" charset="0"/>
              </a:rPr>
              <a:t> the node of the inorder successor.</a:t>
            </a:r>
          </a:p>
        </p:txBody>
      </p:sp>
      <p:sp>
        <p:nvSpPr>
          <p:cNvPr id="65545" name="Text Box 19"/>
          <p:cNvSpPr txBox="1">
            <a:spLocks noChangeArrowheads="1"/>
          </p:cNvSpPr>
          <p:nvPr/>
        </p:nvSpPr>
        <p:spPr bwMode="auto">
          <a:xfrm>
            <a:off x="3962400" y="3581400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400">
                <a:latin typeface="Times New Roman" pitchFamily="-84" charset="0"/>
                <a:sym typeface="Wingdings" pitchFamily="-84" charset="2"/>
              </a:rPr>
              <a:t></a:t>
            </a:r>
            <a:endParaRPr lang="en-US" sz="2400">
              <a:latin typeface="Times New Roman" pitchFamily="-84" charset="0"/>
            </a:endParaRPr>
          </a:p>
        </p:txBody>
      </p:sp>
      <p:grpSp>
        <p:nvGrpSpPr>
          <p:cNvPr id="65546" name="Group 20"/>
          <p:cNvGrpSpPr>
            <a:grpSpLocks/>
          </p:cNvGrpSpPr>
          <p:nvPr/>
        </p:nvGrpSpPr>
        <p:grpSpPr bwMode="auto">
          <a:xfrm>
            <a:off x="914400" y="2971800"/>
            <a:ext cx="2495550" cy="2606675"/>
            <a:chOff x="576" y="1440"/>
            <a:chExt cx="1572" cy="1642"/>
          </a:xfrm>
        </p:grpSpPr>
        <p:sp>
          <p:nvSpPr>
            <p:cNvPr id="65547" name="Line 21"/>
            <p:cNvSpPr>
              <a:spLocks noChangeShapeType="1"/>
            </p:cNvSpPr>
            <p:nvPr/>
          </p:nvSpPr>
          <p:spPr bwMode="auto">
            <a:xfrm flipH="1">
              <a:off x="105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8" name="Line 22"/>
            <p:cNvSpPr>
              <a:spLocks noChangeShapeType="1"/>
            </p:cNvSpPr>
            <p:nvPr/>
          </p:nvSpPr>
          <p:spPr bwMode="auto">
            <a:xfrm>
              <a:off x="1392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Line 23"/>
            <p:cNvSpPr>
              <a:spLocks noChangeShapeType="1"/>
            </p:cNvSpPr>
            <p:nvPr/>
          </p:nvSpPr>
          <p:spPr bwMode="auto">
            <a:xfrm>
              <a:off x="1728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Text Box 24"/>
            <p:cNvSpPr txBox="1">
              <a:spLocks noChangeArrowheads="1"/>
            </p:cNvSpPr>
            <p:nvPr/>
          </p:nvSpPr>
          <p:spPr bwMode="auto">
            <a:xfrm>
              <a:off x="1248" y="144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 dirty="0">
                  <a:latin typeface="Times New Roman" pitchFamily="-84" charset="0"/>
                </a:rPr>
                <a:t>50</a:t>
              </a:r>
            </a:p>
          </p:txBody>
        </p:sp>
        <p:sp>
          <p:nvSpPr>
            <p:cNvPr id="65551" name="Text Box 25"/>
            <p:cNvSpPr txBox="1">
              <a:spLocks noChangeArrowheads="1"/>
            </p:cNvSpPr>
            <p:nvPr/>
          </p:nvSpPr>
          <p:spPr bwMode="auto">
            <a:xfrm>
              <a:off x="1536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60</a:t>
              </a:r>
            </a:p>
          </p:txBody>
        </p:sp>
        <p:sp>
          <p:nvSpPr>
            <p:cNvPr id="65552" name="Text Box 26"/>
            <p:cNvSpPr txBox="1">
              <a:spLocks noChangeArrowheads="1"/>
            </p:cNvSpPr>
            <p:nvPr/>
          </p:nvSpPr>
          <p:spPr bwMode="auto">
            <a:xfrm>
              <a:off x="1872" y="23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70</a:t>
              </a:r>
            </a:p>
          </p:txBody>
        </p:sp>
        <p:sp>
          <p:nvSpPr>
            <p:cNvPr id="65553" name="Text Box 27"/>
            <p:cNvSpPr txBox="1">
              <a:spLocks noChangeArrowheads="1"/>
            </p:cNvSpPr>
            <p:nvPr/>
          </p:nvSpPr>
          <p:spPr bwMode="auto">
            <a:xfrm>
              <a:off x="912" y="19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40</a:t>
              </a:r>
            </a:p>
          </p:txBody>
        </p:sp>
        <p:sp>
          <p:nvSpPr>
            <p:cNvPr id="65554" name="Line 28"/>
            <p:cNvSpPr>
              <a:spLocks noChangeShapeType="1"/>
            </p:cNvSpPr>
            <p:nvPr/>
          </p:nvSpPr>
          <p:spPr bwMode="auto">
            <a:xfrm>
              <a:off x="1056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Line 29"/>
            <p:cNvSpPr>
              <a:spLocks noChangeShapeType="1"/>
            </p:cNvSpPr>
            <p:nvPr/>
          </p:nvSpPr>
          <p:spPr bwMode="auto">
            <a:xfrm flipH="1">
              <a:off x="768" y="21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Text Box 30"/>
            <p:cNvSpPr txBox="1">
              <a:spLocks noChangeArrowheads="1"/>
            </p:cNvSpPr>
            <p:nvPr/>
          </p:nvSpPr>
          <p:spPr bwMode="auto">
            <a:xfrm>
              <a:off x="1200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45</a:t>
              </a:r>
            </a:p>
          </p:txBody>
        </p:sp>
        <p:sp>
          <p:nvSpPr>
            <p:cNvPr id="65557" name="Text Box 31"/>
            <p:cNvSpPr txBox="1">
              <a:spLocks noChangeArrowheads="1"/>
            </p:cNvSpPr>
            <p:nvPr/>
          </p:nvSpPr>
          <p:spPr bwMode="auto">
            <a:xfrm>
              <a:off x="576" y="240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30</a:t>
              </a:r>
            </a:p>
          </p:txBody>
        </p:sp>
        <p:sp>
          <p:nvSpPr>
            <p:cNvPr id="65558" name="Line 32"/>
            <p:cNvSpPr>
              <a:spLocks noChangeShapeType="1"/>
            </p:cNvSpPr>
            <p:nvPr/>
          </p:nvSpPr>
          <p:spPr bwMode="auto">
            <a:xfrm flipH="1">
              <a:off x="105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Text Box 33"/>
            <p:cNvSpPr txBox="1">
              <a:spLocks noChangeArrowheads="1"/>
            </p:cNvSpPr>
            <p:nvPr/>
          </p:nvSpPr>
          <p:spPr bwMode="auto">
            <a:xfrm>
              <a:off x="912" y="28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ourier New" pitchFamily="-84" charset="0"/>
                  <a:ea typeface="ＭＳ Ｐゴシック" pitchFamily="-84" charset="-128"/>
                </a:defRPr>
              </a:lvl9pPr>
            </a:lstStyle>
            <a:p>
              <a:r>
                <a:rPr lang="en-US" sz="2000">
                  <a:latin typeface="Times New Roman" pitchFamily="-84" charset="0"/>
                </a:rPr>
                <a:t>42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91588098-179C-428E-9A83-A9B83537A860}" type="slidenum">
              <a:rPr lang="en-US" sz="800" smtClean="0">
                <a:latin typeface="Calibri" pitchFamily="34" charset="0"/>
              </a:rPr>
              <a:pPr/>
              <a:t>57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3: A Node with two children</a:t>
            </a:r>
          </a:p>
        </p:txBody>
      </p:sp>
      <p:pic>
        <p:nvPicPr>
          <p:cNvPr id="66566" name="Picture 3" descr="Carrano1028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4864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DCB03D4-658F-4A73-921B-752A02318D01}" type="slidenum">
              <a:rPr lang="en-US" sz="800" smtClean="0">
                <a:latin typeface="Calibri" pitchFamily="34" charset="0"/>
              </a:rPr>
              <a:pPr/>
              <a:t>58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Deletion – Case 3: A Node with two children</a:t>
            </a:r>
          </a:p>
        </p:txBody>
      </p:sp>
      <p:pic>
        <p:nvPicPr>
          <p:cNvPr id="67590" name="Picture 3" descr="&#10;Fig_19-04.pct                                                  000694D2Porkchop                       B3B4845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829675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Text Box 4"/>
          <p:cNvSpPr txBox="1">
            <a:spLocks noChangeArrowheads="1"/>
          </p:cNvSpPr>
          <p:nvPr/>
        </p:nvSpPr>
        <p:spPr bwMode="auto">
          <a:xfrm>
            <a:off x="4343400" y="2795588"/>
            <a:ext cx="6175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3200">
                <a:latin typeface="Times New Roman" pitchFamily="-84" charset="0"/>
                <a:sym typeface="Wingdings" pitchFamily="-84" charset="2"/>
              </a:rPr>
              <a:t></a:t>
            </a:r>
            <a:endParaRPr lang="en-US" sz="3200">
              <a:latin typeface="Times New Roman" pitchFamily="-84" charset="0"/>
            </a:endParaRPr>
          </a:p>
        </p:txBody>
      </p:sp>
      <p:sp>
        <p:nvSpPr>
          <p:cNvPr id="67592" name="Text Box 5"/>
          <p:cNvSpPr txBox="1">
            <a:spLocks noChangeArrowheads="1"/>
          </p:cNvSpPr>
          <p:nvPr/>
        </p:nvSpPr>
        <p:spPr bwMode="auto">
          <a:xfrm>
            <a:off x="4054475" y="5791200"/>
            <a:ext cx="1050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en-US" sz="2000">
                <a:latin typeface="Calibri" pitchFamily="34" charset="0"/>
              </a:rPr>
              <a:t>Delete 2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C369EDE9-9990-4EAC-BCCB-6B475B4E2257}" type="slidenum">
              <a:rPr lang="en-US" sz="800" smtClean="0">
                <a:latin typeface="Calibri" pitchFamily="34" charset="0"/>
              </a:rPr>
              <a:pPr/>
              <a:t>59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Deletion from a BST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296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BinarySearchTree::searchTreeDelete(KeyType searchKey)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			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deleteItem(root, searchKey);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BinarySearchTree::deleteItem(TreeNode * &amp;treePtr, KeyType searchKey)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			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(TreeException)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(treePtr ==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Empty tree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throw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TreeException(</a:t>
            </a:r>
            <a:r>
              <a:rPr lang="en-US" sz="1600">
                <a:solidFill>
                  <a:srgbClr val="D62B24"/>
                </a:solidFill>
                <a:ea typeface="ＭＳ Ｐゴシック" pitchFamily="-84" charset="-128"/>
              </a:rPr>
              <a:t>"Delete failed"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);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		// Position of deletion found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(searchKey == treePtr-&gt;item.getKey())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deleteNodeItem(treePtr);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Else search for the deletion position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(searchKey &lt; treePtr-&gt;item.getKey())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deleteItem(treePtr-&gt;leftChildPtr, searchKey);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deleteItem(treePtr-&gt;rightChildPtr, searchKey);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37627CB7-859C-453A-88E6-B7870AF3DF2A}" type="slidenum">
              <a:rPr lang="en-US" sz="800" smtClean="0">
                <a:latin typeface="Calibri" pitchFamily="34" charset="0"/>
              </a:rPr>
              <a:pPr/>
              <a:t>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Level of a node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Level</a:t>
            </a:r>
            <a:r>
              <a:rPr lang="en-US">
                <a:ea typeface="ＭＳ Ｐゴシック" pitchFamily="-84" charset="-128"/>
              </a:rPr>
              <a:t> – The level of node n is the number of nodes on the path from root to node n.</a:t>
            </a: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</a:rPr>
              <a:t>Definition: </a:t>
            </a:r>
            <a:r>
              <a:rPr lang="en-US" i="1">
                <a:ea typeface="ＭＳ Ｐゴシック" pitchFamily="-84" charset="-128"/>
              </a:rPr>
              <a:t>The level of node n in a tree T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If n is the root of T, the level of n is 1.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If n is not the root of T, its level is 1 greater than the level of its parent.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DE3997D-68EE-459B-9CBE-C5534FDD6DBF}" type="slidenum">
              <a:rPr lang="en-US" sz="800" smtClean="0">
                <a:latin typeface="Calibri" pitchFamily="34" charset="0"/>
              </a:rPr>
              <a:pPr/>
              <a:t>60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Deletion from a BST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BinarySearchTree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::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deleteNodeItem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TreeItemType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replacementItem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(1)  Test for a leaf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(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&amp;&amp;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    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) 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delete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(2)  Test for no left child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			delete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endParaRPr lang="en-US" sz="1600" dirty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1D007F84-E757-4185-ACC2-17F4DBBB8A8E}" type="slidenum">
              <a:rPr lang="en-US" sz="800" smtClean="0">
                <a:latin typeface="Calibri" pitchFamily="34" charset="0"/>
              </a:rPr>
              <a:pPr/>
              <a:t>61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Deletion from a BST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(3)  Test for no right child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		else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(nodePtr-&gt;rightChildPtr == 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...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Left as an exercise 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(4)  There are two children: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008324"/>
                </a:solidFill>
                <a:ea typeface="ＭＳ Ｐゴシック" pitchFamily="-84" charset="-128"/>
              </a:rPr>
              <a:t>//      Retrieve and delete the inorder successor</a:t>
            </a: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 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processLeftmost(nodePtr-&gt;rightChildPtr, replacementItem);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	nodePtr-&gt;item = replacementItem;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endParaRPr lang="en-US" sz="16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>
                <a:solidFill>
                  <a:srgbClr val="000000"/>
                </a:solidFill>
                <a:ea typeface="ＭＳ Ｐゴシック" pitchFamily="-84" charset="-128"/>
              </a:rPr>
              <a:t>}</a:t>
            </a:r>
            <a:endParaRPr lang="en-US" sz="160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 dirty="0">
                <a:latin typeface="Calibri" pitchFamily="34" charset="0"/>
              </a:rPr>
              <a:t>2018 </a:t>
            </a:r>
            <a:r>
              <a:rPr lang="tr-TR" sz="800" dirty="0" err="1">
                <a:latin typeface="Calibri" pitchFamily="34" charset="0"/>
              </a:rPr>
              <a:t>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B13F734F-07AD-443C-B678-19509DB49FFF}" type="slidenum">
              <a:rPr lang="en-US" sz="800" smtClean="0">
                <a:latin typeface="Calibri" pitchFamily="34" charset="0"/>
              </a:rPr>
              <a:pPr/>
              <a:t>62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Deletion from a BST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638800"/>
          </a:xfrm>
        </p:spPr>
        <p:txBody>
          <a:bodyPr/>
          <a:lstStyle/>
          <a:p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void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BinarySearchTree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::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processLeftmost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			 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TreeItemType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){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if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 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-&gt;item;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TreeNode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*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rightChildPtr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= 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NULL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 </a:t>
            </a:r>
            <a:r>
              <a:rPr lang="en-US" sz="1600" dirty="0">
                <a:solidFill>
                  <a:srgbClr val="008324"/>
                </a:solidFill>
                <a:ea typeface="ＭＳ Ｐゴシック" pitchFamily="-84" charset="-128"/>
              </a:rPr>
              <a:t>// defense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			delete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delPtr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}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</a:t>
            </a:r>
            <a:r>
              <a:rPr lang="en-US" sz="1600" dirty="0">
                <a:solidFill>
                  <a:srgbClr val="C02D9D"/>
                </a:solidFill>
                <a:ea typeface="ＭＳ Ｐゴシック" pitchFamily="-84" charset="-128"/>
              </a:rPr>
              <a:t>else</a:t>
            </a: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processLeftmost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(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nodePtr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a typeface="ＭＳ Ｐゴシック" pitchFamily="-84" charset="-128"/>
              </a:rPr>
              <a:t>treeItem</a:t>
            </a: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  <a:p>
            <a:endParaRPr lang="en-US" sz="1600" dirty="0">
              <a:solidFill>
                <a:srgbClr val="000000"/>
              </a:solidFill>
              <a:ea typeface="ＭＳ Ｐゴシック" pitchFamily="-84" charset="-128"/>
            </a:endParaRP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E9210C0C-AE58-4236-B3A1-CEEB5505738D}" type="slidenum">
              <a:rPr lang="en-US" sz="800" smtClean="0">
                <a:latin typeface="Calibri" pitchFamily="34" charset="0"/>
              </a:rPr>
              <a:pPr/>
              <a:t>63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Minimum Height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Complete trees and full trees have minimum height.</a:t>
            </a:r>
          </a:p>
          <a:p>
            <a:r>
              <a:rPr lang="en-US">
                <a:ea typeface="ＭＳ Ｐゴシック" pitchFamily="-84" charset="-128"/>
              </a:rPr>
              <a:t>The height of an n-node binary search tree ranges 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</a:rPr>
              <a:t>	from 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log</a:t>
            </a:r>
            <a:r>
              <a:rPr lang="en-US" baseline="-2500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(n+1)  to n.</a:t>
            </a:r>
          </a:p>
          <a:p>
            <a:pPr lvl="2"/>
            <a:endParaRPr lang="en-US">
              <a:ea typeface="ＭＳ Ｐゴシック" pitchFamily="-84" charset="-128"/>
              <a:sym typeface="Symbol" pitchFamily="18" charset="2"/>
            </a:endParaRPr>
          </a:p>
          <a:p>
            <a:r>
              <a:rPr lang="en-US" b="1">
                <a:solidFill>
                  <a:srgbClr val="C00000"/>
                </a:solidFill>
                <a:ea typeface="ＭＳ Ｐゴシック" pitchFamily="-84" charset="-128"/>
                <a:sym typeface="Symbol" pitchFamily="18" charset="2"/>
              </a:rPr>
              <a:t>Insertion in search-key order</a:t>
            </a:r>
            <a:r>
              <a:rPr lang="en-US" b="1">
                <a:ea typeface="ＭＳ Ｐゴシック" pitchFamily="-84" charset="-128"/>
                <a:sym typeface="Symbol" pitchFamily="18" charset="2"/>
              </a:rPr>
              <a:t> 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produces a maximum-height BST.</a:t>
            </a:r>
          </a:p>
          <a:p>
            <a:r>
              <a:rPr lang="en-US" b="1">
                <a:solidFill>
                  <a:srgbClr val="C00000"/>
                </a:solidFill>
                <a:ea typeface="ＭＳ Ｐゴシック" pitchFamily="-84" charset="-128"/>
                <a:sym typeface="Symbol" pitchFamily="18" charset="2"/>
              </a:rPr>
              <a:t>Insertion in random order </a:t>
            </a:r>
            <a:r>
              <a:rPr lang="en-US">
                <a:ea typeface="ＭＳ Ｐゴシック" pitchFamily="-84" charset="-128"/>
                <a:sym typeface="Symbol" pitchFamily="18" charset="2"/>
              </a:rPr>
              <a:t>produces a near-minimum-height BST.</a:t>
            </a:r>
          </a:p>
          <a:p>
            <a:endParaRPr lang="tr-TR">
              <a:ea typeface="ＭＳ Ｐゴシック" pitchFamily="-84" charset="-128"/>
              <a:sym typeface="Symbol" pitchFamily="18" charset="2"/>
            </a:endParaRPr>
          </a:p>
          <a:p>
            <a:r>
              <a:rPr lang="en-US">
                <a:ea typeface="ＭＳ Ｐゴシック" pitchFamily="-84" charset="-128"/>
                <a:sym typeface="Symbol" pitchFamily="18" charset="2"/>
              </a:rPr>
              <a:t>That is, the height of an n-node binary search tree	</a:t>
            </a:r>
          </a:p>
          <a:p>
            <a:pPr lvl="1"/>
            <a:r>
              <a:rPr lang="en-US" sz="2400" i="1">
                <a:ea typeface="ＭＳ Ｐゴシック" pitchFamily="-84" charset="-128"/>
                <a:sym typeface="Symbol" pitchFamily="18" charset="2"/>
              </a:rPr>
              <a:t>Best Case</a:t>
            </a:r>
            <a:r>
              <a:rPr lang="en-US" sz="2400">
                <a:ea typeface="ＭＳ Ｐゴシック" pitchFamily="-84" charset="-128"/>
                <a:sym typeface="Symbol" pitchFamily="18" charset="2"/>
              </a:rPr>
              <a:t> –	  log</a:t>
            </a:r>
            <a:r>
              <a:rPr lang="en-US" sz="2400" baseline="-2500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400">
                <a:ea typeface="ＭＳ Ｐゴシック" pitchFamily="-84" charset="-128"/>
                <a:sym typeface="Symbol" pitchFamily="18" charset="2"/>
              </a:rPr>
              <a:t>(n+1) 		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  O(log</a:t>
            </a:r>
            <a:r>
              <a:rPr lang="en-US" sz="2400" baseline="-25000">
                <a:ea typeface="ＭＳ Ｐゴシック" pitchFamily="-84" charset="-128"/>
                <a:sym typeface="Wingdings" pitchFamily="-84" charset="2"/>
              </a:rPr>
              <a:t>2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n)</a:t>
            </a:r>
          </a:p>
          <a:p>
            <a:pPr lvl="1"/>
            <a:r>
              <a:rPr lang="en-US" sz="2400" i="1">
                <a:ea typeface="ＭＳ Ｐゴシック" pitchFamily="-84" charset="-128"/>
                <a:sym typeface="Wingdings" pitchFamily="-84" charset="2"/>
              </a:rPr>
              <a:t>Worst Case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 –  	  n 			  O(n)</a:t>
            </a:r>
          </a:p>
          <a:p>
            <a:pPr lvl="1"/>
            <a:r>
              <a:rPr lang="en-US" sz="2400" i="1">
                <a:ea typeface="ＭＳ Ｐゴシック" pitchFamily="-84" charset="-128"/>
                <a:sym typeface="Wingdings" pitchFamily="-84" charset="2"/>
              </a:rPr>
              <a:t>Average Case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 –	  close to </a:t>
            </a:r>
            <a:r>
              <a:rPr lang="en-US" sz="2400">
                <a:ea typeface="ＭＳ Ｐゴシック" pitchFamily="-84" charset="-128"/>
                <a:sym typeface="Symbol" pitchFamily="18" charset="2"/>
              </a:rPr>
              <a:t>log</a:t>
            </a:r>
            <a:r>
              <a:rPr lang="en-US" sz="2400" baseline="-25000">
                <a:ea typeface="ＭＳ Ｐゴシック" pitchFamily="-84" charset="-128"/>
                <a:sym typeface="Symbol" pitchFamily="18" charset="2"/>
              </a:rPr>
              <a:t>2</a:t>
            </a:r>
            <a:r>
              <a:rPr lang="en-US" sz="2400">
                <a:ea typeface="ＭＳ Ｐゴシック" pitchFamily="-84" charset="-128"/>
                <a:sym typeface="Symbol" pitchFamily="18" charset="2"/>
              </a:rPr>
              <a:t>(n+1) 	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  O(log</a:t>
            </a:r>
            <a:r>
              <a:rPr lang="en-US" sz="2400" baseline="-25000">
                <a:ea typeface="ＭＳ Ｐゴシック" pitchFamily="-84" charset="-128"/>
                <a:sym typeface="Wingdings" pitchFamily="-84" charset="2"/>
              </a:rPr>
              <a:t>2</a:t>
            </a:r>
            <a:r>
              <a:rPr lang="en-US" sz="2400">
                <a:ea typeface="ＭＳ Ｐゴシック" pitchFamily="-84" charset="-128"/>
                <a:sym typeface="Wingdings" pitchFamily="-84" charset="2"/>
              </a:rPr>
              <a:t>n)</a:t>
            </a:r>
          </a:p>
          <a:p>
            <a:pPr lvl="1">
              <a:buFontTx/>
              <a:buNone/>
            </a:pPr>
            <a:endParaRPr lang="en-US" sz="2400">
              <a:ea typeface="ＭＳ Ｐゴシック" pitchFamily="-84" charset="-128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57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78A6299B-2C72-499A-A29D-79EF6EA33858}" type="slidenum">
              <a:rPr lang="en-US" sz="800" smtClean="0">
                <a:latin typeface="Calibri" pitchFamily="34" charset="0"/>
              </a:rPr>
              <a:pPr/>
              <a:t>64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Order of Operations on </a:t>
            </a:r>
            <a:r>
              <a:rPr lang="en-US" dirty="0" err="1">
                <a:ea typeface="+mj-ea"/>
                <a:cs typeface="+mj-cs"/>
              </a:rPr>
              <a:t>BSTs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75782" name="Picture 3" descr="Carrano1034.pct                                                000C8891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47838"/>
            <a:ext cx="6569075" cy="31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E6BFE30-0F90-4BCA-BE76-7BCE10895361}" type="slidenum">
              <a:rPr lang="en-US" sz="800" smtClean="0">
                <a:latin typeface="Calibri" pitchFamily="34" charset="0"/>
              </a:rPr>
              <a:pPr/>
              <a:t>65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Treesort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067800" cy="5105400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We can use a binary search tree to sort an array.</a:t>
            </a:r>
          </a:p>
          <a:p>
            <a:pPr>
              <a:buFontTx/>
              <a:buNone/>
            </a:pPr>
            <a:endParaRPr lang="en-US" sz="2000">
              <a:latin typeface="Courier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000">
                <a:solidFill>
                  <a:srgbClr val="008324"/>
                </a:solidFill>
                <a:ea typeface="ＭＳ Ｐゴシック" pitchFamily="-84" charset="-128"/>
              </a:rPr>
              <a:t>// Sorts n integers in an array anArray into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8324"/>
                </a:solidFill>
                <a:ea typeface="ＭＳ Ｐゴシック" pitchFamily="-84" charset="-128"/>
              </a:rPr>
              <a:t>// ascending order</a:t>
            </a:r>
            <a:endParaRPr lang="en-US" sz="20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treesort(inout anArray:ArrayType, in n:integer)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	Insert anArray’s elements into a binary search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	tree bTree</a:t>
            </a:r>
          </a:p>
          <a:p>
            <a:pPr>
              <a:buFontTx/>
              <a:buNone/>
            </a:pPr>
            <a:endParaRPr lang="en-US" sz="2000">
              <a:solidFill>
                <a:srgbClr val="00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	Traverse bTree in inorder. As you visit bTree’s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	nodes, copy their data items into successive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ea typeface="ＭＳ Ｐゴシック" pitchFamily="-84" charset="-128"/>
              </a:rPr>
              <a:t>		locations of anArray</a:t>
            </a:r>
            <a:endParaRPr lang="en-US" sz="20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8E071289-4921-4519-BE2F-81EE7AC24183}" type="slidenum">
              <a:rPr lang="en-US" sz="800" smtClean="0">
                <a:latin typeface="Calibri" pitchFamily="34" charset="0"/>
              </a:rPr>
              <a:pPr/>
              <a:t>66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Treesort Analysis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Inserting an item into a binary search tree:</a:t>
            </a:r>
          </a:p>
          <a:p>
            <a:pPr lvl="1"/>
            <a:r>
              <a:rPr lang="en-US" sz="2000">
                <a:ea typeface="ＭＳ Ｐゴシック" pitchFamily="-84" charset="-128"/>
              </a:rPr>
              <a:t>Worst Case:  O(n)</a:t>
            </a:r>
          </a:p>
          <a:p>
            <a:pPr lvl="1"/>
            <a:r>
              <a:rPr lang="en-US" sz="2000">
                <a:ea typeface="ＭＳ Ｐゴシック" pitchFamily="-84" charset="-128"/>
              </a:rPr>
              <a:t>Average Case:  O(log</a:t>
            </a:r>
            <a:r>
              <a:rPr lang="en-US" sz="2000" baseline="-25000">
                <a:ea typeface="ＭＳ Ｐゴシック" pitchFamily="-84" charset="-128"/>
              </a:rPr>
              <a:t>2</a:t>
            </a:r>
            <a:r>
              <a:rPr lang="en-US" sz="2000">
                <a:ea typeface="ＭＳ Ｐゴシック" pitchFamily="-84" charset="-128"/>
              </a:rPr>
              <a:t>n)</a:t>
            </a:r>
          </a:p>
          <a:p>
            <a:r>
              <a:rPr lang="en-US">
                <a:ea typeface="ＭＳ Ｐゴシック" pitchFamily="-84" charset="-128"/>
              </a:rPr>
              <a:t>Inserting n items into a binary search tree:</a:t>
            </a:r>
          </a:p>
          <a:p>
            <a:pPr lvl="1"/>
            <a:r>
              <a:rPr lang="en-US" sz="2000">
                <a:ea typeface="ＭＳ Ｐゴシック" pitchFamily="-84" charset="-128"/>
              </a:rPr>
              <a:t>Worst Case:  O(n</a:t>
            </a:r>
            <a:r>
              <a:rPr lang="en-US" sz="2000" baseline="30000">
                <a:ea typeface="ＭＳ Ｐゴシック" pitchFamily="-84" charset="-128"/>
              </a:rPr>
              <a:t>2</a:t>
            </a:r>
            <a:r>
              <a:rPr lang="en-US" sz="2000">
                <a:ea typeface="ＭＳ Ｐゴシック" pitchFamily="-84" charset="-128"/>
              </a:rPr>
              <a:t>)		</a:t>
            </a:r>
            <a:r>
              <a:rPr lang="en-US" sz="2000">
                <a:ea typeface="ＭＳ Ｐゴシック" pitchFamily="-84" charset="-128"/>
                <a:sym typeface="Wingdings" pitchFamily="-84" charset="2"/>
              </a:rPr>
              <a:t>	</a:t>
            </a:r>
            <a:r>
              <a:rPr lang="en-US" sz="2000">
                <a:ea typeface="ＭＳ Ｐゴシック" pitchFamily="-84" charset="-128"/>
              </a:rPr>
              <a:t>(1+2+...+n) = O(n</a:t>
            </a:r>
            <a:r>
              <a:rPr lang="en-US" sz="2000" baseline="30000">
                <a:ea typeface="ＭＳ Ｐゴシック" pitchFamily="-84" charset="-128"/>
              </a:rPr>
              <a:t>2</a:t>
            </a:r>
            <a:r>
              <a:rPr lang="en-US" sz="2000">
                <a:ea typeface="ＭＳ Ｐゴシック" pitchFamily="-84" charset="-128"/>
              </a:rPr>
              <a:t>)</a:t>
            </a:r>
          </a:p>
          <a:p>
            <a:pPr lvl="1"/>
            <a:r>
              <a:rPr lang="en-US" sz="2000">
                <a:ea typeface="ＭＳ Ｐゴシック" pitchFamily="-84" charset="-128"/>
              </a:rPr>
              <a:t>Average Case: O(n*log</a:t>
            </a:r>
            <a:r>
              <a:rPr lang="en-US" sz="2000" baseline="-25000">
                <a:ea typeface="ＭＳ Ｐゴシック" pitchFamily="-84" charset="-128"/>
              </a:rPr>
              <a:t>2</a:t>
            </a:r>
            <a:r>
              <a:rPr lang="en-US" sz="2000">
                <a:ea typeface="ＭＳ Ｐゴシック" pitchFamily="-84" charset="-128"/>
              </a:rPr>
              <a:t>n)</a:t>
            </a:r>
          </a:p>
          <a:p>
            <a:r>
              <a:rPr lang="en-US">
                <a:ea typeface="ＭＳ Ｐゴシック" pitchFamily="-84" charset="-128"/>
              </a:rPr>
              <a:t>Inorder traversal and copy items back into array </a:t>
            </a:r>
            <a:r>
              <a:rPr lang="en-US">
                <a:ea typeface="ＭＳ Ｐゴシック" pitchFamily="-84" charset="-128"/>
                <a:sym typeface="Wingdings" pitchFamily="-84" charset="2"/>
              </a:rPr>
              <a:t> O(n)</a:t>
            </a:r>
          </a:p>
          <a:p>
            <a:r>
              <a:rPr lang="en-US">
                <a:ea typeface="ＭＳ Ｐゴシック" pitchFamily="-84" charset="-128"/>
                <a:sym typeface="Wingdings" pitchFamily="-84" charset="2"/>
              </a:rPr>
              <a:t>Thus, treesort is 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</a:rPr>
              <a:t>	</a:t>
            </a:r>
            <a:r>
              <a:rPr lang="en-US">
                <a:ea typeface="ＭＳ Ｐゴシック" pitchFamily="-84" charset="-128"/>
                <a:sym typeface="Wingdings" pitchFamily="-84" charset="2"/>
              </a:rPr>
              <a:t>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O(n</a:t>
            </a:r>
            <a:r>
              <a:rPr lang="en-US" b="1" baseline="30000">
                <a:solidFill>
                  <a:srgbClr val="C00000"/>
                </a:solidFill>
                <a:ea typeface="ＭＳ Ｐゴシック" pitchFamily="-84" charset="-128"/>
              </a:rPr>
              <a:t>2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)  in worst case</a:t>
            </a:r>
            <a:r>
              <a:rPr lang="en-US">
                <a:ea typeface="ＭＳ Ｐゴシック" pitchFamily="-84" charset="-128"/>
              </a:rPr>
              <a:t>, and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</a:rPr>
              <a:t>	</a:t>
            </a:r>
            <a:r>
              <a:rPr lang="en-US">
                <a:ea typeface="ＭＳ Ｐゴシック" pitchFamily="-84" charset="-128"/>
                <a:sym typeface="Wingdings" pitchFamily="-84" charset="2"/>
              </a:rPr>
              <a:t>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O(n*log</a:t>
            </a:r>
            <a:r>
              <a:rPr lang="en-US" b="1" baseline="-25000">
                <a:solidFill>
                  <a:srgbClr val="C00000"/>
                </a:solidFill>
                <a:ea typeface="ＭＳ Ｐゴシック" pitchFamily="-84" charset="-128"/>
              </a:rPr>
              <a:t>2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n) in average case</a:t>
            </a:r>
            <a:r>
              <a:rPr lang="en-US">
                <a:ea typeface="ＭＳ Ｐゴシック" pitchFamily="-84" charset="-128"/>
              </a:rPr>
              <a:t>.</a:t>
            </a:r>
          </a:p>
          <a:p>
            <a:r>
              <a:rPr lang="en-US">
                <a:ea typeface="ＭＳ Ｐゴシック" pitchFamily="-84" charset="-128"/>
              </a:rPr>
              <a:t>Treesort makes exactly same key comparisons of keys as does quicksort when the pivot for each sublist is chosen to be the first key</a:t>
            </a:r>
          </a:p>
          <a:p>
            <a:pPr lvl="1"/>
            <a:endParaRPr lang="en-US" sz="18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0705BEC-2BDF-4517-8B7F-6FF44A7CEAC7}" type="slidenum">
              <a:rPr lang="en-US" sz="800" smtClean="0">
                <a:latin typeface="Calibri" pitchFamily="34" charset="0"/>
              </a:rPr>
              <a:pPr/>
              <a:t>7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Height of A Tree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525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Height</a:t>
            </a:r>
            <a:r>
              <a:rPr lang="en-US">
                <a:ea typeface="ＭＳ Ｐゴシック" pitchFamily="-84" charset="-128"/>
              </a:rPr>
              <a:t> –</a:t>
            </a:r>
            <a:r>
              <a:rPr lang="tr-TR"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number of nodes on </a:t>
            </a:r>
            <a:r>
              <a:rPr lang="en-US" b="1">
                <a:ea typeface="ＭＳ Ｐゴシック" pitchFamily="-84" charset="-128"/>
              </a:rPr>
              <a:t>longest</a:t>
            </a:r>
            <a:r>
              <a:rPr lang="en-US">
                <a:ea typeface="ＭＳ Ｐゴシック" pitchFamily="-84" charset="-128"/>
              </a:rPr>
              <a:t> </a:t>
            </a:r>
            <a:r>
              <a:rPr lang="en-US" b="1">
                <a:ea typeface="ＭＳ Ｐゴシック" pitchFamily="-84" charset="-128"/>
              </a:rPr>
              <a:t>path</a:t>
            </a:r>
            <a:r>
              <a:rPr lang="en-US">
                <a:ea typeface="ＭＳ Ｐゴシック" pitchFamily="-84" charset="-128"/>
              </a:rPr>
              <a:t> from the root to a</a:t>
            </a:r>
            <a:r>
              <a:rPr lang="tr-TR">
                <a:ea typeface="ＭＳ Ｐゴシック" pitchFamily="-84" charset="-128"/>
              </a:rPr>
              <a:t>ny</a:t>
            </a:r>
            <a:r>
              <a:rPr lang="en-US">
                <a:ea typeface="ＭＳ Ｐゴシック" pitchFamily="-84" charset="-128"/>
              </a:rPr>
              <a:t> leaf.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60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The height of a tree T in terms of the levels of its nodes is defined as: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</a:rPr>
              <a:t>If T is empty, its height is 0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</a:rPr>
              <a:t>If T is not empty, its height is equal to the maximum level of  its nodes.</a:t>
            </a:r>
            <a:endParaRPr lang="en-US" sz="180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endParaRPr lang="en-US" sz="60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Or, the height of a tree T can be defined as recursively as: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</a:rPr>
              <a:t>If T is empty, its height is 0.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</a:rPr>
              <a:t>If T is non-empty tree, then since T is of the form: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>
                <a:ea typeface="ＭＳ Ｐゴシック" pitchFamily="-84" charset="-128"/>
              </a:rPr>
              <a:t>		       </a:t>
            </a:r>
            <a:r>
              <a:rPr lang="en-US" sz="1800">
                <a:ea typeface="ＭＳ Ｐゴシック" pitchFamily="-84" charset="-128"/>
              </a:rPr>
              <a:t>			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>
              <a:ea typeface="ＭＳ Ｐゴシック" pitchFamily="-8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>
              <a:ea typeface="ＭＳ Ｐゴシック" pitchFamily="-84" charset="-128"/>
            </a:endParaRP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sz="1800" b="1" i="1">
                <a:solidFill>
                  <a:srgbClr val="C00000"/>
                </a:solidFill>
                <a:ea typeface="ＭＳ Ｐゴシック" pitchFamily="-84" charset="-128"/>
              </a:rPr>
              <a:t>height(T)</a:t>
            </a:r>
            <a:r>
              <a:rPr lang="en-US" sz="1800" i="1">
                <a:ea typeface="ＭＳ Ｐゴシック" pitchFamily="-84" charset="-128"/>
              </a:rPr>
              <a:t> = </a:t>
            </a:r>
            <a:r>
              <a:rPr lang="en-US" sz="1800" b="1" i="1">
                <a:solidFill>
                  <a:srgbClr val="C00000"/>
                </a:solidFill>
                <a:ea typeface="ＭＳ Ｐゴシック" pitchFamily="-84" charset="-128"/>
              </a:rPr>
              <a:t>1</a:t>
            </a:r>
            <a:r>
              <a:rPr lang="en-US" sz="1800" i="1">
                <a:ea typeface="ＭＳ Ｐゴシック" pitchFamily="-84" charset="-128"/>
              </a:rPr>
              <a:t> + </a:t>
            </a:r>
            <a:r>
              <a:rPr lang="en-US" sz="1800" b="1" i="1">
                <a:solidFill>
                  <a:srgbClr val="C00000"/>
                </a:solidFill>
                <a:ea typeface="ＭＳ Ｐゴシック" pitchFamily="-84" charset="-128"/>
              </a:rPr>
              <a:t>max</a:t>
            </a:r>
            <a:r>
              <a:rPr lang="en-US" sz="1800" i="1">
                <a:ea typeface="ＭＳ Ｐゴシック" pitchFamily="-84" charset="-128"/>
              </a:rPr>
              <a:t>{height(T</a:t>
            </a:r>
            <a:r>
              <a:rPr lang="en-US" sz="1800" i="1" baseline="-25000">
                <a:ea typeface="ＭＳ Ｐゴシック" pitchFamily="-84" charset="-128"/>
              </a:rPr>
              <a:t>1</a:t>
            </a:r>
            <a:r>
              <a:rPr lang="en-US" sz="1800" i="1">
                <a:ea typeface="ＭＳ Ｐゴシック" pitchFamily="-84" charset="-128"/>
              </a:rPr>
              <a:t>),height(T</a:t>
            </a:r>
            <a:r>
              <a:rPr lang="en-US" sz="1800" i="1" baseline="-25000">
                <a:ea typeface="ＭＳ Ｐゴシック" pitchFamily="-84" charset="-128"/>
              </a:rPr>
              <a:t>2</a:t>
            </a:r>
            <a:r>
              <a:rPr lang="en-US" sz="1800" i="1">
                <a:ea typeface="ＭＳ Ｐゴシック" pitchFamily="-84" charset="-128"/>
              </a:rPr>
              <a:t>),...,height(T</a:t>
            </a:r>
            <a:r>
              <a:rPr lang="en-US" sz="1800" i="1" baseline="-25000">
                <a:ea typeface="ＭＳ Ｐゴシック" pitchFamily="-84" charset="-128"/>
              </a:rPr>
              <a:t>k</a:t>
            </a:r>
            <a:r>
              <a:rPr lang="en-US" sz="1800" i="1">
                <a:ea typeface="ＭＳ Ｐゴシック" pitchFamily="-84" charset="-128"/>
              </a:rPr>
              <a:t>)}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i="1">
              <a:ea typeface="ＭＳ Ｐゴシック" pitchFamily="-84" charset="-128"/>
            </a:endParaRPr>
          </a:p>
        </p:txBody>
      </p:sp>
      <p:pic>
        <p:nvPicPr>
          <p:cNvPr id="922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38600"/>
            <a:ext cx="30861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9AD5768-B637-49C1-BA00-BBE9DE5E2FF7}" type="slidenum">
              <a:rPr lang="en-US" sz="800" smtClean="0">
                <a:latin typeface="Calibri" pitchFamily="34" charset="0"/>
              </a:rPr>
              <a:pPr/>
              <a:t>8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Tree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92964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i="1">
                <a:ea typeface="ＭＳ Ｐゴシック" pitchFamily="-84" charset="-128"/>
              </a:rPr>
              <a:t>A binary tree T is a set of nodes with the following properties: </a:t>
            </a:r>
          </a:p>
          <a:p>
            <a:pPr lvl="1">
              <a:lnSpc>
                <a:spcPct val="80000"/>
              </a:lnSpc>
            </a:pPr>
            <a:r>
              <a:rPr lang="en-US" sz="2400" i="1">
                <a:ea typeface="ＭＳ Ｐゴシック" pitchFamily="-84" charset="-128"/>
              </a:rPr>
              <a:t>The set can be empty. </a:t>
            </a:r>
          </a:p>
          <a:p>
            <a:pPr lvl="1">
              <a:lnSpc>
                <a:spcPct val="80000"/>
              </a:lnSpc>
            </a:pPr>
            <a:r>
              <a:rPr lang="en-US" sz="2400" i="1">
                <a:ea typeface="ＭＳ Ｐゴシック" pitchFamily="-84" charset="-128"/>
              </a:rPr>
              <a:t>Otherwise, the set is partitioned into three disjoint subsets:</a:t>
            </a:r>
          </a:p>
          <a:p>
            <a:pPr lvl="2">
              <a:lnSpc>
                <a:spcPct val="80000"/>
              </a:lnSpc>
            </a:pPr>
            <a:r>
              <a:rPr lang="en-US" sz="2400" i="1">
                <a:ea typeface="ＭＳ Ｐゴシック" pitchFamily="-84" charset="-128"/>
              </a:rPr>
              <a:t> a tree consists of a distinguished node r, called </a:t>
            </a:r>
            <a:r>
              <a:rPr lang="en-US" sz="2400" b="1" i="1">
                <a:ea typeface="ＭＳ Ｐゴシック" pitchFamily="-84" charset="-128"/>
              </a:rPr>
              <a:t>root</a:t>
            </a:r>
            <a:r>
              <a:rPr lang="en-US" sz="2400" i="1">
                <a:ea typeface="ＭＳ Ｐゴシック" pitchFamily="-84" charset="-128"/>
              </a:rPr>
              <a:t>, and</a:t>
            </a:r>
          </a:p>
          <a:p>
            <a:pPr lvl="2">
              <a:lnSpc>
                <a:spcPct val="80000"/>
              </a:lnSpc>
            </a:pPr>
            <a:r>
              <a:rPr lang="en-US" sz="2400" i="1">
                <a:ea typeface="ＭＳ Ｐゴシック" pitchFamily="-84" charset="-128"/>
              </a:rPr>
              <a:t>two possibly empty sets are binary tree, called </a:t>
            </a:r>
            <a:r>
              <a:rPr lang="en-US" sz="2400" b="1" i="1">
                <a:ea typeface="ＭＳ Ｐゴシック" pitchFamily="-84" charset="-128"/>
              </a:rPr>
              <a:t>left</a:t>
            </a:r>
            <a:r>
              <a:rPr lang="en-US" sz="2400" i="1">
                <a:ea typeface="ＭＳ Ｐゴシック" pitchFamily="-84" charset="-128"/>
              </a:rPr>
              <a:t> and </a:t>
            </a:r>
            <a:r>
              <a:rPr lang="en-US" sz="2400" b="1" i="1">
                <a:ea typeface="ＭＳ Ｐゴシック" pitchFamily="-84" charset="-128"/>
              </a:rPr>
              <a:t>right</a:t>
            </a:r>
            <a:r>
              <a:rPr lang="en-US" sz="2400" i="1">
                <a:ea typeface="ＭＳ Ｐゴシック" pitchFamily="-84" charset="-128"/>
              </a:rPr>
              <a:t> </a:t>
            </a:r>
            <a:r>
              <a:rPr lang="en-US" sz="2400" b="1" i="1">
                <a:ea typeface="ＭＳ Ｐゴシック" pitchFamily="-84" charset="-128"/>
              </a:rPr>
              <a:t>subtrees</a:t>
            </a:r>
            <a:r>
              <a:rPr lang="en-US" sz="2400" i="1">
                <a:ea typeface="ＭＳ Ｐゴシック" pitchFamily="-84" charset="-128"/>
              </a:rPr>
              <a:t> of r. </a:t>
            </a:r>
          </a:p>
          <a:p>
            <a:pPr lvl="1">
              <a:lnSpc>
                <a:spcPct val="80000"/>
              </a:lnSpc>
            </a:pPr>
            <a:endParaRPr lang="en-US" sz="2400" i="1">
              <a:ea typeface="ＭＳ Ｐゴシック" pitchFamily="-84" charset="-128"/>
            </a:endParaRPr>
          </a:p>
          <a:p>
            <a:pPr>
              <a:lnSpc>
                <a:spcPct val="80000"/>
              </a:lnSpc>
            </a:pPr>
            <a:r>
              <a:rPr lang="en-US">
                <a:ea typeface="ＭＳ Ｐゴシック" pitchFamily="-84" charset="-128"/>
              </a:rPr>
              <a:t>T is a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binary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 b="1">
                <a:solidFill>
                  <a:srgbClr val="C00000"/>
                </a:solidFill>
                <a:ea typeface="ＭＳ Ｐゴシック" pitchFamily="-84" charset="-128"/>
              </a:rPr>
              <a:t>tree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if either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ea typeface="ＭＳ Ｐゴシック" pitchFamily="-84" charset="-128"/>
              </a:rPr>
              <a:t>T has no nodes, or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ea typeface="ＭＳ Ｐゴシック" pitchFamily="-84" charset="-128"/>
              </a:rPr>
              <a:t>T is of the form: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	        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40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ea typeface="ＭＳ Ｐゴシック" pitchFamily="-84" charset="-128"/>
              </a:rPr>
              <a:t>	where r is a node and T</a:t>
            </a:r>
            <a:r>
              <a:rPr lang="en-US" sz="2400" baseline="-25000">
                <a:ea typeface="ＭＳ Ｐゴシック" pitchFamily="-84" charset="-128"/>
              </a:rPr>
              <a:t>L</a:t>
            </a:r>
            <a:r>
              <a:rPr lang="en-US" sz="2400">
                <a:ea typeface="ＭＳ Ｐゴシック" pitchFamily="-84" charset="-128"/>
              </a:rPr>
              <a:t> and T</a:t>
            </a:r>
            <a:r>
              <a:rPr lang="en-US" sz="2400" baseline="-25000">
                <a:ea typeface="ＭＳ Ｐゴシック" pitchFamily="-84" charset="-128"/>
              </a:rPr>
              <a:t>R</a:t>
            </a:r>
            <a:r>
              <a:rPr lang="en-US" sz="2400">
                <a:ea typeface="ＭＳ Ｐゴシック" pitchFamily="-84" charset="-128"/>
              </a:rPr>
              <a:t> are binary trees.</a:t>
            </a:r>
          </a:p>
          <a:p>
            <a:endParaRPr lang="en-US" sz="2000">
              <a:ea typeface="ＭＳ Ｐゴシック" pitchFamily="-84" charset="-128"/>
            </a:endParaRPr>
          </a:p>
        </p:txBody>
      </p:sp>
      <p:pic>
        <p:nvPicPr>
          <p:cNvPr id="102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95800"/>
            <a:ext cx="15367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r>
              <a:rPr lang="tr-TR" sz="800">
                <a:latin typeface="Calibri" pitchFamily="34" charset="0"/>
              </a:rPr>
              <a:t>2018 Autumn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CS211 Data Structures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urier New" pitchFamily="-84" charset="0"/>
                <a:ea typeface="ＭＳ Ｐゴシック" pitchFamily="-84" charset="-128"/>
              </a:defRPr>
            </a:lvl9pPr>
          </a:lstStyle>
          <a:p>
            <a:fld id="{28F16688-7611-402D-BA02-AF65EAAB0B2E}" type="slidenum">
              <a:rPr lang="en-US" sz="800" smtClean="0">
                <a:latin typeface="Calibri" pitchFamily="34" charset="0"/>
              </a:rPr>
              <a:pPr/>
              <a:t>9</a:t>
            </a:fld>
            <a:endParaRPr lang="en-US" sz="800">
              <a:latin typeface="Calibri" pitchFamily="34" charset="0"/>
            </a:endParaRP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Binary Tree Terminology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Left Child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– The left child of node n is a node directly below and to the left of node n in a binary tree.</a:t>
            </a:r>
            <a:endParaRPr lang="tr-TR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Right Child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– The right child of node n is a node directly below and to the right of node n in a binary tree.</a:t>
            </a:r>
            <a:endParaRPr lang="tr-TR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Left Subtree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– In a binary tree, the left subtree of node n is the left child (if any) of node n plus its descendants.</a:t>
            </a:r>
            <a:endParaRPr lang="tr-TR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b="1" i="1">
                <a:solidFill>
                  <a:srgbClr val="C00000"/>
                </a:solidFill>
                <a:ea typeface="ＭＳ Ｐゴシック" pitchFamily="-84" charset="-128"/>
              </a:rPr>
              <a:t>Right Subtree</a:t>
            </a:r>
            <a:r>
              <a:rPr lang="en-US">
                <a:solidFill>
                  <a:srgbClr val="C00000"/>
                </a:solidFill>
                <a:ea typeface="ＭＳ Ｐゴシック" pitchFamily="-84" charset="-128"/>
              </a:rPr>
              <a:t> </a:t>
            </a:r>
            <a:r>
              <a:rPr lang="en-US">
                <a:ea typeface="ＭＳ Ｐゴシック" pitchFamily="-84" charset="-128"/>
              </a:rPr>
              <a:t>– In a binary tree, the right subtree of node n is the right child (if any) of node n plus its descendants.</a:t>
            </a: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8389</TotalTime>
  <Words>5186</Words>
  <Application>Microsoft Macintosh PowerPoint</Application>
  <PresentationFormat>A4 Paper (210x297 mm)</PresentationFormat>
  <Paragraphs>968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Courier</vt:lpstr>
      <vt:lpstr>Courier New</vt:lpstr>
      <vt:lpstr>Times New Roman</vt:lpstr>
      <vt:lpstr>Wingdings</vt:lpstr>
      <vt:lpstr>Default Design</vt:lpstr>
      <vt:lpstr>Trees</vt:lpstr>
      <vt:lpstr>What is a Tree?</vt:lpstr>
      <vt:lpstr>Tree Terminology</vt:lpstr>
      <vt:lpstr>A Tree – Example </vt:lpstr>
      <vt:lpstr>What is a Tree? </vt:lpstr>
      <vt:lpstr>Level of a node</vt:lpstr>
      <vt:lpstr>Height of A Tree</vt:lpstr>
      <vt:lpstr>Binary Tree</vt:lpstr>
      <vt:lpstr>Binary Tree Terminology</vt:lpstr>
      <vt:lpstr>Binary Tree -- Example</vt:lpstr>
      <vt:lpstr>Height of Binary Tree</vt:lpstr>
      <vt:lpstr>Height of Binary Tree (cont.)</vt:lpstr>
      <vt:lpstr>Full Binary Tree</vt:lpstr>
      <vt:lpstr>Full Binary Tree – Example </vt:lpstr>
      <vt:lpstr>Complete Binary Tree</vt:lpstr>
      <vt:lpstr>Complete Binary Tree – Example </vt:lpstr>
      <vt:lpstr>Maximum and Minimum Heights of a Binary Tree</vt:lpstr>
      <vt:lpstr>Maximum and Minimum Heights of a Binary Tree</vt:lpstr>
      <vt:lpstr>Counting the nodes in a full binary tree of height h</vt:lpstr>
      <vt:lpstr>Some Height Theorems</vt:lpstr>
      <vt:lpstr>An Array-Based Implementation of Binary Trees</vt:lpstr>
      <vt:lpstr>An Array-Based Representation of  a Complete Binary Tree</vt:lpstr>
      <vt:lpstr>An Array-Based Representation of a Complete Binary Tree (cont.)</vt:lpstr>
      <vt:lpstr>Pointer-Based Implementation of Binary Trees </vt:lpstr>
      <vt:lpstr>A Pointer-Based Implementation of a Binary Tree Node</vt:lpstr>
      <vt:lpstr>Binary Tree – TreeException.h</vt:lpstr>
      <vt:lpstr>PowerPoint Presentation</vt:lpstr>
      <vt:lpstr>The BinaryTree Class</vt:lpstr>
      <vt:lpstr>BinaryTree: Public Methods</vt:lpstr>
      <vt:lpstr>BinaryTree: Implementation </vt:lpstr>
      <vt:lpstr>PowerPoint Presentation</vt:lpstr>
      <vt:lpstr>PowerPoint Presentation</vt:lpstr>
      <vt:lpstr>PowerPoint Presentation</vt:lpstr>
      <vt:lpstr>PowerPoint Presentation</vt:lpstr>
      <vt:lpstr>Binary Tree Traversals</vt:lpstr>
      <vt:lpstr>Binary Tree Traversals</vt:lpstr>
      <vt:lpstr>PowerPoint Presentation</vt:lpstr>
      <vt:lpstr>PowerPoint Presentation</vt:lpstr>
      <vt:lpstr>Binary Search Tree</vt:lpstr>
      <vt:lpstr>Binary Search Tree</vt:lpstr>
      <vt:lpstr>Binary Search Trees – containing same data</vt:lpstr>
      <vt:lpstr>BinarySearchTree Class – UML Diagram</vt:lpstr>
      <vt:lpstr>The KeyedItem Class</vt:lpstr>
      <vt:lpstr>The TreeNode Class</vt:lpstr>
      <vt:lpstr>The BinarySearchTree Class</vt:lpstr>
      <vt:lpstr>The BinarySearchTree Class</vt:lpstr>
      <vt:lpstr>The BinarySearchTree Class</vt:lpstr>
      <vt:lpstr>Searching (Retrieving) an Item in a BST</vt:lpstr>
      <vt:lpstr>Inserting an Item into a BST</vt:lpstr>
      <vt:lpstr>Inserting an Item into a BST</vt:lpstr>
      <vt:lpstr>Inserting an Item into a BST</vt:lpstr>
      <vt:lpstr>Deleting An Item from a BST</vt:lpstr>
      <vt:lpstr>Deletion – Case 1: A Leaf Node</vt:lpstr>
      <vt:lpstr>Deletion – Case 2: A Node with only a left child</vt:lpstr>
      <vt:lpstr>Deletion – Case 2: A Node with only a right child</vt:lpstr>
      <vt:lpstr>Deletion – Case 3: A Node with two children</vt:lpstr>
      <vt:lpstr>Deletion – Case 3: A Node with two children</vt:lpstr>
      <vt:lpstr>Deletion – Case 3: A Node with two children</vt:lpstr>
      <vt:lpstr>Deletion from a BST</vt:lpstr>
      <vt:lpstr>Deletion from a BST</vt:lpstr>
      <vt:lpstr>Deletion from a BST</vt:lpstr>
      <vt:lpstr>Deletion from a BST</vt:lpstr>
      <vt:lpstr>Minimum Height</vt:lpstr>
      <vt:lpstr>Order of Operations on BSTs</vt:lpstr>
      <vt:lpstr>Treesort</vt:lpstr>
      <vt:lpstr>Treesort Analysis</vt:lpstr>
    </vt:vector>
  </TitlesOfParts>
  <Company>Bilkent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Burak Aslantaş</cp:lastModifiedBy>
  <cp:revision>562</cp:revision>
  <cp:lastPrinted>1999-09-09T03:15:50Z</cp:lastPrinted>
  <dcterms:created xsi:type="dcterms:W3CDTF">2011-03-01T10:27:59Z</dcterms:created>
  <dcterms:modified xsi:type="dcterms:W3CDTF">2021-12-15T10:15:12Z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