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2" r:id="rId2"/>
    <p:sldId id="256" r:id="rId3"/>
    <p:sldId id="363" r:id="rId4"/>
    <p:sldId id="387" r:id="rId5"/>
    <p:sldId id="388" r:id="rId6"/>
    <p:sldId id="400" r:id="rId7"/>
    <p:sldId id="401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91" r:id="rId19"/>
    <p:sldId id="392" r:id="rId20"/>
    <p:sldId id="393" r:id="rId21"/>
    <p:sldId id="394" r:id="rId22"/>
    <p:sldId id="395" r:id="rId23"/>
    <p:sldId id="396" r:id="rId24"/>
    <p:sldId id="397" r:id="rId2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5"/>
    <p:restoredTop sz="94677"/>
  </p:normalViewPr>
  <p:slideViewPr>
    <p:cSldViewPr>
      <p:cViewPr varScale="1">
        <p:scale>
          <a:sx n="155" d="100"/>
          <a:sy n="155" d="100"/>
        </p:scale>
        <p:origin x="1344" y="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1ED7FEE4-C635-374B-B668-0AD13C590689}" type="datetime1">
              <a:rPr lang="tr-TR" smtClean="0"/>
              <a:t>6.01.2022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fld id="{0C007308-DA14-4B54-9232-9796CB47CE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4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39:41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5153 7981 24575,'0'-36'0,"0"0"0,0-9 0,9 7 0,8-15 0,4-8 0,1-2 0,0 5 0,-4 12 0,3-6 0,3 1-1001,-6 9 0,5-9 1,1-3-1,1 1 1,-2 8-1,-3 13 1001,18-3 0,-18 12 0,2-1 226,13-7 1,1 1-227,-13 10 0,0 0 495,10-10 0,-1 3-495,2 3 0,-9 6 0,0 1 0,9-4 0,-1 4 0,1 1 0,-2 3 0,15 3 0,-18 0 0,7 3 0,1 1 0,2-1 0,13-2 0,2 1 0,-2 7 0,-18-2 0,1 1 0,8 2 0,2 0 0,0 0 0,5 0 0,4-1 0,-2 2 0,-12 4 0,11 2 0,-20 3 0,-2 1 0,13 4 0,-11-2 0,-2 1 0,0-2 0,1 8 0,-1 2 0,6 1 0,-6 1 0,-2 0 0,0 0 0,-6-2 0,-1 2 0,1 8 1507,-2-10 1,2 3-1508,-4 5 0,-2 2 0,8 18 230,-4-15 0,0 1-230,0 9 0,-3-4 0,2 7 0,-1-5 0,-4-12 0,-1 3 0,2 10 0,2 11 0,-1-1 0,-3-9 0,-3-9 0,-2-2-346,2 5 0,0 3 0,0-4 346,-2-7 0,-1 0 0,5 24 0,-2 2 0,-5-20 0,1 2 0,4 9 0,3 6 0,-4-7 0,-6-15 0,0-1 0,9 16 0,1-1 0,-5 7 0,3 1 0,0 1 0,-5-21 0,-1 0 0,3 20 0,-1 1 0,-3-14 0,0-4 0,-1 23 371,1-26 1,0 2-372,0-1 0,0-2 0,-2 2 1381,4 24-1381,-5-30 0,0 1 0,0 0 0,0 12 0,0-11 0,0-1 0,0 5 0,0-5 0,0 1 0,0 10 0,0 13 0,0-2 0,0-18 0,-4 13 0,-6-11 0,4-19 0,-2 5 0,4-9 0,-1-7 0,0 2 0,1-8 0</inkml:trace>
  <inkml:trace contextRef="#ctx0" brushRef="#br0" timeOffset="1482">7180 9415 24575,'0'37'0,"0"-10"0,0 18 0,0 1 0,0-7 0,0 2 0,0-1 0,0-16 0,5 30 0,-4-22 0,7 3 0,4 14 0,0-22 0,4 18 0,0-9 0,-5-12 0,4 0 0,-10-10 0,7 3 0,-6-10 0,7 5 0,0-12 0,9 0 0,-1 0 0,36 0 0,-14-6-231,-9 0 1,1-1 230,10-7 0,6-5 0,-12 5 0,-1-1 0,15-7 0,-16 6 0,5-2 0,-6 1 0,9-11 0,-7 8 0,-1 0 0,0-11 0,-5 5 0,-1-1 0,7-9 0,-11 11 0,0 1 0,3-2 0,-12 4 0,6 2 0,-7 2 0,-6 8 0,2 1 0,-9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43:04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5592 10380 24575,'9'0'0,"12"-11"0,11-1 0,3-3 0,5-11 0,-4 10 0,-2 1 0,-13 0 0,0 0 0,0 3 0,-6-2 0,5 4 0,-9-5 0,22-15 0,-19 11 0,20-14 0,-24 17 0,13-13 0,-10 6 0,13-19 0,-18 18 0,10-10 0,-7-3 0,1 13 0,-1-20 0,-2 22 0,2-31 0,1 26 0,4-25 0,-5 10 0,0 15 0,-5-13 0,2 25 0,-7-19 0,4 9 0,-5-9 0,0 19 0,0-18 0,0 14 0,0-28 0,0 22 0,0-9 0,0 4 0,-5 7 0,0-7 0,-6 9 0,1 0 0,-10-18 0,3 14 0,-4-15 0,6 19 0,-15-25 0,14 19 0,-8-5 0,0 0 0,9 6 0,-19-13 0,18 18 0,-13-8 0,6 7 0,-20-17 0,24 16 0,-10-1 0,6 4 0,6 9 0,-7-3 0,-7-9 0,12 11 0,-16-10 0,18 12 0,0 5 0,8 1 0,-8 0 0,10-1 0,-9 0 0,11 1 0,-4 4 0,0 0 0,4-4 0,-12 3 0,10-7 0,-17 7 0,14-3 0,-5 0 0,-7 3 0,10-3 0,-10 4 0,13 0 0,4 0 0,0 0 0</inkml:trace>
  <inkml:trace contextRef="#ctx0" brushRef="#br0" timeOffset="1643">5717 8351 24575,'-36'0'0,"7"0"0,2 0 0,-1 0 0,-26 0 0,5 0 0,-7 0 0,14 0 0,13 0 0,-20 0 0,17 0 0,-22 0 0,35 0 0,-9 0 0,14 0 0,-10 0 0,7 0 0,-11 0 0,18 0 0,0 10 0,6 1 0,10 17 0,3 4 0,1 5 0,0-4 0,2 3 0,0 2 0,-1-1 0,3 8 0,3 9 0,0-2 0,-3-15 0,-3-3 0,0-3 0,-1-8 0,10 17 0,-8-21 0,6 16 0,-13-24 0,-1 2 0,-4-9 0</inkml:trace>
  <inkml:trace contextRef="#ctx0" brushRef="#br0" timeOffset="3671">4982 8398 24575,'0'-14'0,"0"4"0,0-18 0,0 16 0,0-16 0,0 9 0,0 2 0,0-6 0,0 7 0,8-28 0,-1 17 0,3-18 0,-1 24 0,1-8 0,1 7 0,8-26 0,-7 23 0,2-15 0,-8 20 0,12-15 0,-15 11 0,15-10 0,-8 4 0,2 7 0,3-7 0,-5 9 0,0 5 0,4-16 0,-4 18 0,13-32 0,-7 32 0,4-14 0,-6 13 0,14-4 0,-14 2 0,27-10 0,-29 16 0,27-15 0,-20 14 0,8-2 0,6 1 0,-20 7 0,20-9 0,-18 5 0,29-5 0,-18 4 0,30-8 0,-32 7 0,10 3 0,-18 4 0,11 1 0,-9 3 0,18-7 0,-13 7 0,0-3 0,-8 4 0,7 0 0,-5 0 0,7-4 0,3 3 0,-15-3 0,10 4 0,-13 0 0,4 0 0,-3 0 0,3 0 0,-12 0 0,-14 5 0,-31 25 0,19-17 0,-11 15 0</inkml:trace>
  <inkml:trace contextRef="#ctx0" brushRef="#br0" timeOffset="5713">5543 7154 24575,'36'0'0,"-1"0"0,9 0 0,-7 0 0,2 0 0,-8 0 0,-1 0 0,10 1 0,-3-2 0,-5 1 0,14 0 0,-31 0 0,32 0 0,-35 0 0,10 0 0,-21 0 0,-2 0 0,-9 10 0,-9 10 0,1 10 0,-9 8 0,4-9 0,7 1 0,-1-1 0,-1-6 0,-7 28 0,12-32 0,6-3 0,-1 1 0,8-9 0,0 1 0,0 0 0,0 0 0,0 0 0,0 0 0,0 4 0,0 2 0,0 11 0,0-3 0,-5 29 0,4-25 0,-3 19 0,0-31 0,3 5 0,-3-2 0,0-2 0,-7-3 0,-4-18 0,3 2 0,3-6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1T09:53:24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10563 24575,'0'9'0,"0"6"0,0-5 0,0 4 0,0-1 0,0-3 0,0 3 0,0-4 0,0 0 0,0 5 0,0 1 0,0 13 0,0 1 0,0-1 0,0 6 0,5-11 0,-4 4 0,4-12 0,-1 0 0,-3-6 0,3 0 0,-4-1 0,0 1 0,0 0 0,0 9 0,4-1 0,-3 8 0,4-1 0,-5-7 0,4 1 0,-3-9 0,3 0 0,-4-4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79681B0-4FE4-1C4F-B0EA-544AF0F356EA}" type="datetime1">
              <a:rPr lang="tr-TR" smtClean="0"/>
              <a:t>6.01.2022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D68B014-2491-4553-8D7C-8C78ACFD5B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88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200"/>
              <a:t>lec06-balancedtrees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667D7A-1C72-D74F-9D25-041224F8B651}" type="datetime1">
              <a:rPr lang="tr-TR" sz="1200" smtClean="0"/>
              <a:t>6.01.2022</a:t>
            </a:fld>
            <a:endParaRPr 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C7EC9F9-4195-4C75-9983-45116BBD7D8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3926-E2E9-4D9A-8A68-4A0C6CD57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1ADE5-AB7D-4246-BF3B-BAED22E18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C253B-6047-4DE0-915E-382E550F3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FFFEA-69E7-4675-AA7C-290CA0FD28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4BE1B-C644-40B7-88FE-723FDA02B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5AEA-AC00-431E-883B-701E3D240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D5B25-1DE2-4D83-872C-C424BC0E50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3E6B-C74F-4CA0-8D82-8D8951C46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09A74-5D72-4778-9694-2EFB024A4E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1718B-CDD7-4CEE-B8AC-2E3813996E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E2A26-F529-4E6A-967E-BEC973419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C2FE-FCB2-44D4-9133-D78850C8FE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/>
            </a:lvl1pPr>
          </a:lstStyle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/>
            </a:lvl1pPr>
          </a:lstStyle>
          <a:p>
            <a:r>
              <a:rPr lang="en-US"/>
              <a:t>CSE211 - Data Structures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9E027A39-1494-437D-9A1E-F5D7E62729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  <a:cs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AE92-FF07-9640-B41F-14DC3C519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AVL </a:t>
            </a:r>
            <a:r>
              <a:rPr lang="tr-TR" dirty="0" err="1"/>
              <a:t>Trees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BE32-CA46-8741-BE98-5601BEA8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5E25-204C-7E48-A5AB-28A736B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CSE211 -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DE77-F47F-7348-87B3-75E5B740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3926-E2E9-4D9A-8A68-4A0C6CD574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555CD536-29D7-8A4F-8C46-D09F5E0987C1}"/>
              </a:ext>
            </a:extLst>
          </p:cNvPr>
          <p:cNvSpPr txBox="1">
            <a:spLocks/>
          </p:cNvSpPr>
          <p:nvPr/>
        </p:nvSpPr>
        <p:spPr bwMode="auto">
          <a:xfrm>
            <a:off x="1444625" y="360045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9E965FC-B713-B547-9A09-76D122904EE0}"/>
              </a:ext>
            </a:extLst>
          </p:cNvPr>
          <p:cNvSpPr txBox="1">
            <a:spLocks/>
          </p:cNvSpPr>
          <p:nvPr/>
        </p:nvSpPr>
        <p:spPr bwMode="auto">
          <a:xfrm>
            <a:off x="2895600" y="389572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  <p:extLst>
      <p:ext uri="{BB962C8B-B14F-4D97-AF65-F5344CB8AC3E}">
        <p14:creationId xmlns:p14="http://schemas.microsoft.com/office/powerpoint/2010/main" val="215080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7D8A4-7168-415F-BDE8-F8B53DD0CCF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1 -- Single Right Rotation</a:t>
            </a:r>
          </a:p>
        </p:txBody>
      </p:sp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5738"/>
            <a:ext cx="6400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0B3C52-20EF-4459-8E3A-D2D8A1CB4C91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1 -- Single Right Rotation</a:t>
            </a: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81549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10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right child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05AC3C-428C-3F4B-9F15-CC74B384E0A4}"/>
                  </a:ext>
                </a:extLst>
              </p14:cNvPr>
              <p14:cNvContentPartPr/>
              <p14:nvPr/>
            </p14:nvContentPartPr>
            <p14:xfrm>
              <a:off x="1855080" y="2424600"/>
              <a:ext cx="1135800" cy="120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05AC3C-428C-3F4B-9F15-CC74B384E0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720" y="2415240"/>
                <a:ext cx="1154520" cy="122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76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7C3C24-43FC-4BE8-9FDA-C3199471F53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76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2 – Single Left Rotation</a:t>
            </a:r>
          </a:p>
        </p:txBody>
      </p:sp>
      <p:grpSp>
        <p:nvGrpSpPr>
          <p:cNvPr id="27657" name="Group 3"/>
          <p:cNvGrpSpPr>
            <a:grpSpLocks noChangeAspect="1"/>
          </p:cNvGrpSpPr>
          <p:nvPr/>
        </p:nvGrpSpPr>
        <p:grpSpPr bwMode="auto">
          <a:xfrm>
            <a:off x="1600200" y="1454150"/>
            <a:ext cx="6400800" cy="3841750"/>
            <a:chOff x="864" y="1056"/>
            <a:chExt cx="4098" cy="2688"/>
          </a:xfrm>
        </p:grpSpPr>
        <p:graphicFrame>
          <p:nvGraphicFramePr>
            <p:cNvPr id="27650" name="Object 2"/>
            <p:cNvGraphicFramePr>
              <a:graphicFrameLocks noChangeAspect="1"/>
            </p:cNvGraphicFramePr>
            <p:nvPr/>
          </p:nvGraphicFramePr>
          <p:xfrm>
            <a:off x="864" y="1056"/>
            <a:ext cx="1776" cy="2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6" name="Bitmap Image" r:id="rId3" imgW="2819794" imgH="3780952" progId="PBrush">
                    <p:embed/>
                  </p:oleObj>
                </mc:Choice>
                <mc:Fallback>
                  <p:oleObj name="Bitmap Image" r:id="rId3" imgW="2819794" imgH="3780952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1776" cy="2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3360" y="1152"/>
            <a:ext cx="1602" cy="2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Bitmap Image" r:id="rId5" imgW="2542857" imgH="3619048" progId="PBrush">
                    <p:embed/>
                  </p:oleObj>
                </mc:Choice>
                <mc:Fallback>
                  <p:oleObj name="Bitmap Image" r:id="rId5" imgW="2542857" imgH="3619048" progId="PBrush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602" cy="2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544" y="2592"/>
            <a:ext cx="81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8" name="Bitmap Image" r:id="rId7" imgW="1295238" imgH="1267002" progId="PBrush">
                    <p:embed/>
                  </p:oleObj>
                </mc:Choice>
                <mc:Fallback>
                  <p:oleObj name="Bitmap Image" r:id="rId7" imgW="1295238" imgH="1267002" progId="PBrush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81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>
              <a:off x="2544" y="1728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8"/>
            <p:cNvSpPr>
              <a:spLocks noChangeArrowheads="1"/>
            </p:cNvSpPr>
            <p:nvPr/>
          </p:nvSpPr>
          <p:spPr bwMode="auto">
            <a:xfrm rot="2414367" flipH="1">
              <a:off x="1707" y="1356"/>
              <a:ext cx="211" cy="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3 w 21600"/>
                <a:gd name="T19" fmla="*/ 3133 h 21600"/>
                <a:gd name="T20" fmla="*/ 18427 w 21600"/>
                <a:gd name="T21" fmla="*/ 1846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-1" y="10799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0000FF"/>
            </a:solidFill>
            <a:ln w="31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1056" y="3456"/>
              <a:ext cx="1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Before Rotation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3325" y="3434"/>
              <a:ext cx="1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/>
                <a:t>After Rotation</a:t>
              </a:r>
            </a:p>
          </p:txBody>
        </p:sp>
      </p:grp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3200400" y="5540375"/>
            <a:ext cx="31242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Child becomes parent</a:t>
            </a:r>
          </a:p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Parent becomes left child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F36055-3BC1-4A4B-AB64-85917CF099F5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3 -- Double Right-Left Rotation 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093788"/>
            <a:ext cx="8153400" cy="4408487"/>
          </a:xfrm>
        </p:spPr>
      </p:pic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2514600" y="5540375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right rotation on k2 and k3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left rotation on k2 and k1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48B2ED-E0BF-4EED-9850-A6FF086D744B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4 -- Double Left-Right Rotation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143000"/>
            <a:ext cx="8077200" cy="4337050"/>
          </a:xfrm>
        </p:spPr>
      </p:pic>
      <p:sp>
        <p:nvSpPr>
          <p:cNvPr id="29703" name="TextBox 9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152400" y="3886200"/>
            <a:ext cx="1447800" cy="10779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/>
              <a:t>The height of B (or C) is the same as the height of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752BED4-E72B-4546-8C7A-B33000911CE5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Case 4 -- Double Left-Right Rotation</a:t>
            </a: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50950"/>
            <a:ext cx="7848600" cy="4256088"/>
          </a:xfrm>
        </p:spPr>
      </p:pic>
      <p:sp>
        <p:nvSpPr>
          <p:cNvPr id="30727" name="TextBox 8"/>
          <p:cNvSpPr txBox="1">
            <a:spLocks noChangeArrowheads="1"/>
          </p:cNvSpPr>
          <p:nvPr/>
        </p:nvSpPr>
        <p:spPr bwMode="auto">
          <a:xfrm>
            <a:off x="2514600" y="5562600"/>
            <a:ext cx="5181600" cy="708025"/>
          </a:xfrm>
          <a:prstGeom prst="rect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solidFill>
                  <a:srgbClr val="0000FF"/>
                </a:solidFill>
                <a:latin typeface="Calibri" charset="0"/>
              </a:rPr>
              <a:t>First perform single left rotation on k2 and k1</a:t>
            </a:r>
          </a:p>
          <a:p>
            <a:r>
              <a:rPr lang="en-US" sz="2000" b="1">
                <a:solidFill>
                  <a:srgbClr val="008000"/>
                </a:solidFill>
                <a:latin typeface="Calibri" charset="0"/>
              </a:rPr>
              <a:t>Then perform single right rotation on k2 and k3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F2EC2-2FC8-C34F-897A-E6D7E0C42D1E}"/>
                  </a:ext>
                </a:extLst>
              </p14:cNvPr>
              <p14:cNvContentPartPr/>
              <p14:nvPr/>
            </p14:nvContentPartPr>
            <p14:xfrm>
              <a:off x="1793520" y="2575440"/>
              <a:ext cx="442800" cy="116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F2EC2-2FC8-C34F-897A-E6D7E0C42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160" y="2566080"/>
                <a:ext cx="461520" cy="118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B0D827-88D6-488F-B674-9623AB9BBB8C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Insertion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It is enough to perform rotation only at the first node</a:t>
            </a:r>
          </a:p>
          <a:p>
            <a:pPr lvl="1">
              <a:defRPr/>
            </a:pPr>
            <a:r>
              <a:rPr lang="en-US" dirty="0"/>
              <a:t>Where imbalance occurs</a:t>
            </a:r>
          </a:p>
          <a:p>
            <a:pPr lvl="1">
              <a:defRPr/>
            </a:pPr>
            <a:r>
              <a:rPr lang="en-US" dirty="0"/>
              <a:t>On the path from the inserted node to the root.</a:t>
            </a:r>
            <a:endParaRPr lang="en-US" u="sng" dirty="0"/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The rotation takes </a:t>
            </a:r>
            <a:r>
              <a:rPr lang="en-US" dirty="0"/>
              <a:t>O(1) time.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After insertion, only nodes that are on the path from the insertion point to the root can have their balances changed.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Hence insertion is </a:t>
            </a:r>
            <a:r>
              <a:rPr lang="en-US" dirty="0" err="1">
                <a:ea typeface="+mn-ea"/>
              </a:rPr>
              <a:t>O(logN</a:t>
            </a:r>
            <a:r>
              <a:rPr lang="en-US" dirty="0">
                <a:ea typeface="+mn-ea"/>
              </a:rPr>
              <a:t>)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5A979D8-938B-4A6E-AF3E-158D01B7042D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5626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Deletion is more complicated. </a:t>
            </a:r>
          </a:p>
          <a:p>
            <a:pPr lvl="1"/>
            <a:r>
              <a:rPr lang="en-US">
                <a:latin typeface="Calibri" charset="0"/>
              </a:rPr>
              <a:t>It requires both single and double rotations</a:t>
            </a:r>
          </a:p>
          <a:p>
            <a:pPr lvl="1"/>
            <a:r>
              <a:rPr lang="en-US">
                <a:latin typeface="Calibri" charset="0"/>
              </a:rPr>
              <a:t>We may need more than one rebalance operation (rotation) on the path from the deleted node back to the root.</a:t>
            </a:r>
          </a:p>
          <a:p>
            <a:pPr lvl="1">
              <a:buFontTx/>
              <a:buNone/>
            </a:pPr>
            <a:endParaRPr lang="en-US" sz="600">
              <a:latin typeface="Calibri" charset="0"/>
            </a:endParaRPr>
          </a:p>
          <a:p>
            <a:r>
              <a:rPr lang="en-US">
                <a:latin typeface="Calibri" charset="0"/>
              </a:rPr>
              <a:t>Steps:</a:t>
            </a:r>
          </a:p>
          <a:p>
            <a:pPr lvl="1"/>
            <a:r>
              <a:rPr lang="en-US">
                <a:latin typeface="Calibri" charset="0"/>
              </a:rPr>
              <a:t>First delete the node the same as deleting it from a binary search tree</a:t>
            </a:r>
          </a:p>
          <a:p>
            <a:pPr lvl="2"/>
            <a:r>
              <a:rPr lang="en-US" sz="1800">
                <a:latin typeface="Calibri" charset="0"/>
              </a:rPr>
              <a:t>Remember that a node can be either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leaf node </a:t>
            </a:r>
            <a:r>
              <a:rPr lang="en-US" sz="1800">
                <a:latin typeface="Calibri" charset="0"/>
              </a:rPr>
              <a:t>or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node with a single child </a:t>
            </a:r>
            <a:r>
              <a:rPr lang="en-US" sz="1800">
                <a:latin typeface="Calibri" charset="0"/>
              </a:rPr>
              <a:t>or        </a:t>
            </a:r>
            <a:r>
              <a:rPr lang="en-US" sz="1800" b="1" i="1">
                <a:solidFill>
                  <a:srgbClr val="0000FF"/>
                </a:solidFill>
                <a:latin typeface="Calibri" charset="0"/>
              </a:rPr>
              <a:t>a node with two children</a:t>
            </a:r>
          </a:p>
          <a:p>
            <a:pPr lvl="1"/>
            <a:r>
              <a:rPr lang="en-US">
                <a:latin typeface="Calibri" charset="0"/>
              </a:rPr>
              <a:t>Walk through from the deleted node back to the root and rebalance the nodes on the path if required</a:t>
            </a:r>
          </a:p>
          <a:p>
            <a:pPr lvl="2"/>
            <a:r>
              <a:rPr lang="en-US" sz="1800">
                <a:latin typeface="Calibri" charset="0"/>
              </a:rPr>
              <a:t>Since a rotation can change the height of the original tree</a:t>
            </a:r>
          </a:p>
          <a:p>
            <a:pPr lvl="2">
              <a:buFontTx/>
              <a:buNone/>
            </a:pPr>
            <a:endParaRPr lang="en-US" sz="600">
              <a:latin typeface="Calibri" charset="0"/>
            </a:endParaRPr>
          </a:p>
          <a:p>
            <a:r>
              <a:rPr lang="en-US">
                <a:latin typeface="Calibri" charset="0"/>
              </a:rPr>
              <a:t>Deletion is O(logN) </a:t>
            </a:r>
          </a:p>
          <a:p>
            <a:pPr lvl="1"/>
            <a:r>
              <a:rPr lang="en-US">
                <a:latin typeface="Calibri" charset="0"/>
              </a:rPr>
              <a:t>Each rotation takes O(1) time</a:t>
            </a:r>
          </a:p>
          <a:p>
            <a:pPr lvl="1"/>
            <a:r>
              <a:rPr lang="en-US">
                <a:latin typeface="Calibri" charset="0"/>
              </a:rPr>
              <a:t>We may have at most h (height) rotations, where h = O(logN)</a:t>
            </a:r>
          </a:p>
          <a:p>
            <a:pPr lvl="2"/>
            <a:endParaRPr lang="en-US" sz="1800"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alibri" charset="0"/>
              </a:rPr>
              <a:t>Three cases according to the balance factor of the current node</a:t>
            </a:r>
          </a:p>
          <a:p>
            <a:endParaRPr lang="en-US" dirty="0">
              <a:latin typeface="Calibri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>
                <a:latin typeface="Calibri" charset="0"/>
              </a:rPr>
              <a:t>The balance factor is equal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 typeface="Times New Roman" charset="0"/>
              <a:buAutoNum type="arabicPeriod" startAt="2"/>
            </a:pPr>
            <a:r>
              <a:rPr lang="en-US" dirty="0">
                <a:latin typeface="Calibri" charset="0"/>
              </a:rPr>
              <a:t>The balance factor is not equal and the taller subtree was shortened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no rotation</a:t>
            </a:r>
          </a:p>
          <a:p>
            <a:pPr>
              <a:buFontTx/>
              <a:buNone/>
            </a:pPr>
            <a:endParaRPr lang="en-US" b="1" i="1" dirty="0">
              <a:solidFill>
                <a:srgbClr val="3333CC"/>
              </a:solidFill>
              <a:latin typeface="Calibri" charset="0"/>
              <a:sym typeface="Wingdings" charset="2"/>
            </a:endParaRPr>
          </a:p>
          <a:p>
            <a:pPr>
              <a:buFont typeface="Times New Roman" charset="0"/>
              <a:buAutoNum type="arabicPeriod" startAt="3"/>
            </a:pPr>
            <a:r>
              <a:rPr lang="en-US" dirty="0">
                <a:latin typeface="Calibri" charset="0"/>
              </a:rPr>
              <a:t>The balance factor is not equal and the shorter subtree was shortened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  <a:sym typeface="Wingdings" charset="2"/>
              </a:rPr>
              <a:t>	 </a:t>
            </a:r>
            <a:r>
              <a:rPr lang="en-US" b="1" i="1" dirty="0">
                <a:solidFill>
                  <a:srgbClr val="0000FF"/>
                </a:solidFill>
                <a:latin typeface="Calibri" charset="0"/>
                <a:sym typeface="Wingdings" charset="2"/>
              </a:rPr>
              <a:t>rotation is necessary</a:t>
            </a:r>
          </a:p>
          <a:p>
            <a:endParaRPr lang="en-US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E6D63-A9E5-4687-8BA8-91B22BAAD5A8}" type="slidenum">
              <a:rPr lang="en-US" sz="800"/>
              <a:pPr/>
              <a:t>18</a:t>
            </a:fld>
            <a:endParaRPr lang="en-US"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1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p is equal.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Change the balance factor of </a:t>
            </a:r>
            <a:r>
              <a:rPr lang="en-US" sz="2200" i="1" dirty="0">
                <a:latin typeface="Calibri" charset="0"/>
              </a:rPr>
              <a:t>p</a:t>
            </a:r>
            <a:r>
              <a:rPr lang="en-US" sz="2200" dirty="0">
                <a:latin typeface="Calibri" charset="0"/>
              </a:rPr>
              <a:t> to </a:t>
            </a:r>
            <a:r>
              <a:rPr lang="en-US" sz="2200" i="1" dirty="0">
                <a:latin typeface="Calibri" charset="0"/>
              </a:rPr>
              <a:t>right-high</a:t>
            </a:r>
            <a:r>
              <a:rPr lang="en-US" sz="2200" dirty="0">
                <a:latin typeface="Calibri" charset="0"/>
              </a:rPr>
              <a:t> (or </a:t>
            </a:r>
            <a:r>
              <a:rPr lang="en-US" sz="2200" i="1" dirty="0">
                <a:latin typeface="Calibri" charset="0"/>
              </a:rPr>
              <a:t>left-high</a:t>
            </a:r>
            <a:r>
              <a:rPr lang="en-US" sz="2200" dirty="0">
                <a:latin typeface="Calibri" charset="0"/>
              </a:rPr>
              <a:t>)</a:t>
            </a:r>
          </a:p>
          <a:p>
            <a:pPr lvl="1"/>
            <a:r>
              <a:rPr lang="en-US" sz="2200" dirty="0">
                <a:latin typeface="Calibri" charset="0"/>
              </a:rPr>
              <a:t>Shorter becomes false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46EF47-C5F6-4BAD-8EB2-67C2640B8D33}" type="slidenum">
              <a:rPr lang="en-US" sz="800"/>
              <a:pPr/>
              <a:t>19</a:t>
            </a:fld>
            <a:endParaRPr lang="en-US" sz="800"/>
          </a:p>
        </p:txBody>
      </p:sp>
      <p:grpSp>
        <p:nvGrpSpPr>
          <p:cNvPr id="36871" name="Group 6"/>
          <p:cNvGrpSpPr>
            <a:grpSpLocks/>
          </p:cNvGrpSpPr>
          <p:nvPr/>
        </p:nvGrpSpPr>
        <p:grpSpPr bwMode="auto">
          <a:xfrm>
            <a:off x="825500" y="2971800"/>
            <a:ext cx="6032500" cy="2743200"/>
            <a:chOff x="679450" y="2895600"/>
            <a:chExt cx="6032500" cy="2743200"/>
          </a:xfrm>
        </p:grpSpPr>
        <p:grpSp>
          <p:nvGrpSpPr>
            <p:cNvPr id="36873" name="Group 4"/>
            <p:cNvGrpSpPr>
              <a:grpSpLocks/>
            </p:cNvGrpSpPr>
            <p:nvPr/>
          </p:nvGrpSpPr>
          <p:grpSpPr bwMode="auto">
            <a:xfrm>
              <a:off x="679450" y="2895600"/>
              <a:ext cx="2501900" cy="2743200"/>
              <a:chOff x="556" y="1776"/>
              <a:chExt cx="1576" cy="1728"/>
            </a:xfrm>
          </p:grpSpPr>
          <p:sp>
            <p:nvSpPr>
              <p:cNvPr id="36885" name="Oval 5"/>
              <p:cNvSpPr>
                <a:spLocks noChangeArrowheads="1"/>
              </p:cNvSpPr>
              <p:nvPr/>
            </p:nvSpPr>
            <p:spPr bwMode="auto">
              <a:xfrm>
                <a:off x="1456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6" name="Text Box 6"/>
              <p:cNvSpPr txBox="1">
                <a:spLocks noChangeArrowheads="1"/>
              </p:cNvSpPr>
              <p:nvPr/>
            </p:nvSpPr>
            <p:spPr bwMode="auto">
              <a:xfrm>
                <a:off x="150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6887" name="Rectangle 7"/>
              <p:cNvSpPr>
                <a:spLocks noChangeArrowheads="1"/>
              </p:cNvSpPr>
              <p:nvPr/>
            </p:nvSpPr>
            <p:spPr bwMode="auto">
              <a:xfrm>
                <a:off x="1092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8" name="Rectangle 8"/>
              <p:cNvSpPr>
                <a:spLocks noChangeArrowheads="1"/>
              </p:cNvSpPr>
              <p:nvPr/>
            </p:nvSpPr>
            <p:spPr bwMode="auto">
              <a:xfrm>
                <a:off x="1820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89" name="Line 9"/>
              <p:cNvSpPr>
                <a:spLocks noChangeShapeType="1"/>
              </p:cNvSpPr>
              <p:nvPr/>
            </p:nvSpPr>
            <p:spPr bwMode="auto">
              <a:xfrm flipH="1">
                <a:off x="124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0" name="Line 10"/>
              <p:cNvSpPr>
                <a:spLocks noChangeShapeType="1"/>
              </p:cNvSpPr>
              <p:nvPr/>
            </p:nvSpPr>
            <p:spPr bwMode="auto">
              <a:xfrm>
                <a:off x="1768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1" name="Text Box 11"/>
              <p:cNvSpPr txBox="1">
                <a:spLocks noChangeArrowheads="1"/>
              </p:cNvSpPr>
              <p:nvPr/>
            </p:nvSpPr>
            <p:spPr bwMode="auto">
              <a:xfrm>
                <a:off x="1768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92" name="Line 12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13"/>
              <p:cNvSpPr>
                <a:spLocks noChangeShapeType="1"/>
              </p:cNvSpPr>
              <p:nvPr/>
            </p:nvSpPr>
            <p:spPr bwMode="auto">
              <a:xfrm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14"/>
              <p:cNvSpPr>
                <a:spLocks noChangeShapeType="1"/>
              </p:cNvSpPr>
              <p:nvPr/>
            </p:nvSpPr>
            <p:spPr bwMode="auto">
              <a:xfrm flipH="1">
                <a:off x="1092" y="3216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Text Box 15"/>
              <p:cNvSpPr txBox="1">
                <a:spLocks noChangeArrowheads="1"/>
              </p:cNvSpPr>
              <p:nvPr/>
            </p:nvSpPr>
            <p:spPr bwMode="auto">
              <a:xfrm>
                <a:off x="556" y="3216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6896" name="Text Box 16"/>
              <p:cNvSpPr txBox="1">
                <a:spLocks noChangeArrowheads="1"/>
              </p:cNvSpPr>
              <p:nvPr/>
            </p:nvSpPr>
            <p:spPr bwMode="auto">
              <a:xfrm>
                <a:off x="1820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97" name="Text Box 17"/>
              <p:cNvSpPr txBox="1">
                <a:spLocks noChangeArrowheads="1"/>
              </p:cNvSpPr>
              <p:nvPr/>
            </p:nvSpPr>
            <p:spPr bwMode="auto">
              <a:xfrm>
                <a:off x="1092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6874" name="Group 18"/>
            <p:cNvGrpSpPr>
              <a:grpSpLocks/>
            </p:cNvGrpSpPr>
            <p:nvPr/>
          </p:nvGrpSpPr>
          <p:grpSpPr bwMode="auto">
            <a:xfrm>
              <a:off x="3657600" y="2895600"/>
              <a:ext cx="3054350" cy="2743200"/>
              <a:chOff x="2444" y="1776"/>
              <a:chExt cx="1924" cy="1728"/>
            </a:xfrm>
          </p:grpSpPr>
          <p:sp>
            <p:nvSpPr>
              <p:cNvPr id="36875" name="Oval 19"/>
              <p:cNvSpPr>
                <a:spLocks noChangeArrowheads="1"/>
              </p:cNvSpPr>
              <p:nvPr/>
            </p:nvSpPr>
            <p:spPr bwMode="auto">
              <a:xfrm>
                <a:off x="3692" y="182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6" name="Text Box 20"/>
              <p:cNvSpPr txBox="1">
                <a:spLocks noChangeArrowheads="1"/>
              </p:cNvSpPr>
              <p:nvPr/>
            </p:nvSpPr>
            <p:spPr bwMode="auto">
              <a:xfrm>
                <a:off x="3768" y="182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36877" name="Rectangle 21"/>
              <p:cNvSpPr>
                <a:spLocks noChangeArrowheads="1"/>
              </p:cNvSpPr>
              <p:nvPr/>
            </p:nvSpPr>
            <p:spPr bwMode="auto">
              <a:xfrm>
                <a:off x="3328" y="2448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8" name="Rectangle 22"/>
              <p:cNvSpPr>
                <a:spLocks noChangeArrowheads="1"/>
              </p:cNvSpPr>
              <p:nvPr/>
            </p:nvSpPr>
            <p:spPr bwMode="auto">
              <a:xfrm>
                <a:off x="4056" y="2448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6879" name="Line 23"/>
              <p:cNvSpPr>
                <a:spLocks noChangeShapeType="1"/>
              </p:cNvSpPr>
              <p:nvPr/>
            </p:nvSpPr>
            <p:spPr bwMode="auto">
              <a:xfrm flipH="1">
                <a:off x="348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24"/>
              <p:cNvSpPr>
                <a:spLocks noChangeShapeType="1"/>
              </p:cNvSpPr>
              <p:nvPr/>
            </p:nvSpPr>
            <p:spPr bwMode="auto">
              <a:xfrm>
                <a:off x="4004" y="2064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Text Box 25"/>
              <p:cNvSpPr txBox="1">
                <a:spLocks noChangeArrowheads="1"/>
              </p:cNvSpPr>
              <p:nvPr/>
            </p:nvSpPr>
            <p:spPr bwMode="auto">
              <a:xfrm>
                <a:off x="4004" y="1776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6882" name="Text Box 26"/>
              <p:cNvSpPr txBox="1">
                <a:spLocks noChangeArrowheads="1"/>
              </p:cNvSpPr>
              <p:nvPr/>
            </p:nvSpPr>
            <p:spPr bwMode="auto">
              <a:xfrm>
                <a:off x="4056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6883" name="Text Box 27"/>
              <p:cNvSpPr txBox="1">
                <a:spLocks noChangeArrowheads="1"/>
              </p:cNvSpPr>
              <p:nvPr/>
            </p:nvSpPr>
            <p:spPr bwMode="auto">
              <a:xfrm>
                <a:off x="3328" y="2784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6884" name="Line 28"/>
              <p:cNvSpPr>
                <a:spLocks noChangeShapeType="1"/>
              </p:cNvSpPr>
              <p:nvPr/>
            </p:nvSpPr>
            <p:spPr bwMode="auto">
              <a:xfrm>
                <a:off x="2444" y="2208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872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DD688C-F01E-465E-A2A4-2EEC6BB30FA8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Balanced Search </a:t>
            </a:r>
            <a:r>
              <a:rPr lang="en-US">
                <a:latin typeface="Calibri" charset="0"/>
              </a:rPr>
              <a:t>Trees: AVL </a:t>
            </a:r>
            <a:r>
              <a:rPr lang="en-US" dirty="0">
                <a:latin typeface="Calibri" charset="0"/>
              </a:rPr>
              <a:t>Trees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1440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height of a binary search tree is sensitive to the order of insertions and deletions.</a:t>
            </a:r>
          </a:p>
          <a:p>
            <a:pPr lvl="1">
              <a:defRPr/>
            </a:pPr>
            <a:r>
              <a:rPr lang="en-US" dirty="0"/>
              <a:t>The height of a binary search tree is between  </a:t>
            </a:r>
            <a:r>
              <a:rPr lang="en-US" dirty="0" err="1">
                <a:sym typeface="Symbol" charset="2"/>
              </a:rPr>
              <a:t>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</a:t>
            </a:r>
            <a:r>
              <a:rPr lang="en-US" dirty="0">
                <a:sym typeface="Symbol" charset="2"/>
              </a:rPr>
              <a:t>  and  </a:t>
            </a:r>
            <a:r>
              <a:rPr lang="en-US" i="1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So, the worst case behavior of some BST operations are O(N).</a:t>
            </a:r>
          </a:p>
          <a:p>
            <a:pPr lvl="8">
              <a:defRPr/>
            </a:pPr>
            <a:endParaRPr lang="en-US" dirty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There are various search trees that can retain their balance at the end of each insertion and deletion.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AVL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2-3-4 Trees</a:t>
            </a:r>
          </a:p>
          <a:p>
            <a:pPr lvl="1">
              <a:defRPr/>
            </a:pPr>
            <a:r>
              <a:rPr lang="en-US" dirty="0">
                <a:sym typeface="Symbol" charset="2"/>
              </a:rPr>
              <a:t>Red-Black Trees</a:t>
            </a:r>
          </a:p>
          <a:p>
            <a:pPr lvl="8">
              <a:defRPr/>
            </a:pPr>
            <a:endParaRPr lang="en-US" dirty="0">
              <a:sym typeface="Symbol" charset="2"/>
            </a:endParaRPr>
          </a:p>
          <a:p>
            <a:pPr>
              <a:defRPr/>
            </a:pPr>
            <a:r>
              <a:rPr lang="en-US" dirty="0">
                <a:ea typeface="+mn-ea"/>
                <a:sym typeface="Symbol" charset="2"/>
              </a:rPr>
              <a:t>In these height balanced search trees, the run time complexity of insertion, deletion, and retrieval operations is O(log</a:t>
            </a:r>
            <a:r>
              <a:rPr lang="en-US" baseline="-25000" dirty="0">
                <a:ea typeface="+mn-ea"/>
                <a:sym typeface="Symbol" charset="2"/>
              </a:rPr>
              <a:t>2</a:t>
            </a:r>
            <a:r>
              <a:rPr lang="en-US" dirty="0">
                <a:ea typeface="+mn-ea"/>
                <a:sym typeface="Symbol" charset="2"/>
              </a:rPr>
              <a:t>N) at the worst case.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>
                <a:solidFill>
                  <a:srgbClr val="0000FF"/>
                </a:solidFill>
                <a:latin typeface="Calibri" charset="0"/>
              </a:rPr>
              <a:t>Case 2</a:t>
            </a:r>
            <a:r>
              <a:rPr lang="en-US" sz="2200" b="1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>
                <a:solidFill>
                  <a:srgbClr val="0000FF"/>
                </a:solidFill>
                <a:latin typeface="Calibri" charset="0"/>
              </a:rPr>
              <a:t>The balance factor of p is not equal and the taller subtree is shortened.</a:t>
            </a:r>
            <a:endParaRPr lang="en-US" sz="220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Change the balance factor of </a:t>
            </a:r>
            <a:r>
              <a:rPr lang="en-US" sz="2200" i="1">
                <a:latin typeface="Calibri" charset="0"/>
              </a:rPr>
              <a:t>p </a:t>
            </a:r>
            <a:r>
              <a:rPr lang="en-US" sz="2200">
                <a:latin typeface="Calibri" charset="0"/>
              </a:rPr>
              <a:t>to </a:t>
            </a:r>
            <a:r>
              <a:rPr lang="en-US" sz="2200" i="1">
                <a:latin typeface="Calibri" charset="0"/>
              </a:rPr>
              <a:t>equal</a:t>
            </a:r>
            <a:endParaRPr lang="en-US" sz="2200"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Shorter remains true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5945E38-34B2-459C-9C41-B1510C67B8C3}" type="slidenum">
              <a:rPr lang="en-US" sz="800"/>
              <a:pPr/>
              <a:t>20</a:t>
            </a:fld>
            <a:endParaRPr lang="en-US" sz="800"/>
          </a:p>
        </p:txBody>
      </p:sp>
      <p:grpSp>
        <p:nvGrpSpPr>
          <p:cNvPr id="37895" name="Group 33"/>
          <p:cNvGrpSpPr>
            <a:grpSpLocks/>
          </p:cNvGrpSpPr>
          <p:nvPr/>
        </p:nvGrpSpPr>
        <p:grpSpPr bwMode="auto">
          <a:xfrm>
            <a:off x="825500" y="2973388"/>
            <a:ext cx="5881688" cy="2743200"/>
            <a:chOff x="754063" y="3048000"/>
            <a:chExt cx="5881687" cy="2743200"/>
          </a:xfrm>
        </p:grpSpPr>
        <p:grpSp>
          <p:nvGrpSpPr>
            <p:cNvPr id="37897" name="Group 4"/>
            <p:cNvGrpSpPr>
              <a:grpSpLocks/>
            </p:cNvGrpSpPr>
            <p:nvPr/>
          </p:nvGrpSpPr>
          <p:grpSpPr bwMode="auto">
            <a:xfrm>
              <a:off x="754063" y="3048000"/>
              <a:ext cx="2503488" cy="2743200"/>
              <a:chOff x="607" y="1920"/>
              <a:chExt cx="1577" cy="1728"/>
            </a:xfrm>
          </p:grpSpPr>
          <p:sp>
            <p:nvSpPr>
              <p:cNvPr id="37909" name="Oval 5"/>
              <p:cNvSpPr>
                <a:spLocks noChangeArrowheads="1"/>
              </p:cNvSpPr>
              <p:nvPr/>
            </p:nvSpPr>
            <p:spPr bwMode="auto">
              <a:xfrm>
                <a:off x="1508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0" name="Text Box 6"/>
              <p:cNvSpPr txBox="1">
                <a:spLocks noChangeArrowheads="1"/>
              </p:cNvSpPr>
              <p:nvPr/>
            </p:nvSpPr>
            <p:spPr bwMode="auto">
              <a:xfrm>
                <a:off x="1524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 /</a:t>
                </a:r>
              </a:p>
            </p:txBody>
          </p:sp>
          <p:sp>
            <p:nvSpPr>
              <p:cNvPr id="37911" name="Rectangle 7"/>
              <p:cNvSpPr>
                <a:spLocks noChangeArrowheads="1"/>
              </p:cNvSpPr>
              <p:nvPr/>
            </p:nvSpPr>
            <p:spPr bwMode="auto">
              <a:xfrm>
                <a:off x="1144" y="2592"/>
                <a:ext cx="312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2" name="Rectangle 8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13" name="Line 9"/>
              <p:cNvSpPr>
                <a:spLocks noChangeShapeType="1"/>
              </p:cNvSpPr>
              <p:nvPr/>
            </p:nvSpPr>
            <p:spPr bwMode="auto">
              <a:xfrm flipH="1">
                <a:off x="130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10"/>
              <p:cNvSpPr>
                <a:spLocks noChangeShapeType="1"/>
              </p:cNvSpPr>
              <p:nvPr/>
            </p:nvSpPr>
            <p:spPr bwMode="auto">
              <a:xfrm>
                <a:off x="1820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Text Box 11"/>
              <p:cNvSpPr txBox="1">
                <a:spLocks noChangeArrowheads="1"/>
              </p:cNvSpPr>
              <p:nvPr/>
            </p:nvSpPr>
            <p:spPr bwMode="auto">
              <a:xfrm>
                <a:off x="1820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16" name="Line 12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3"/>
              <p:cNvSpPr>
                <a:spLocks noChangeShapeType="1"/>
              </p:cNvSpPr>
              <p:nvPr/>
            </p:nvSpPr>
            <p:spPr bwMode="auto">
              <a:xfrm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4"/>
              <p:cNvSpPr>
                <a:spLocks noChangeShapeType="1"/>
              </p:cNvSpPr>
              <p:nvPr/>
            </p:nvSpPr>
            <p:spPr bwMode="auto">
              <a:xfrm flipH="1">
                <a:off x="1144" y="3360"/>
                <a:ext cx="312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Text Box 15"/>
              <p:cNvSpPr txBox="1">
                <a:spLocks noChangeArrowheads="1"/>
              </p:cNvSpPr>
              <p:nvPr/>
            </p:nvSpPr>
            <p:spPr bwMode="auto">
              <a:xfrm>
                <a:off x="607" y="3408"/>
                <a:ext cx="7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7920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21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37898" name="Group 18"/>
            <p:cNvGrpSpPr>
              <a:grpSpLocks/>
            </p:cNvGrpSpPr>
            <p:nvPr/>
          </p:nvGrpSpPr>
          <p:grpSpPr bwMode="auto">
            <a:xfrm>
              <a:off x="3581400" y="3048000"/>
              <a:ext cx="3054350" cy="2286000"/>
              <a:chOff x="2496" y="1920"/>
              <a:chExt cx="1924" cy="1440"/>
            </a:xfrm>
          </p:grpSpPr>
          <p:sp>
            <p:nvSpPr>
              <p:cNvPr id="37899" name="Oval 19"/>
              <p:cNvSpPr>
                <a:spLocks noChangeArrowheads="1"/>
              </p:cNvSpPr>
              <p:nvPr/>
            </p:nvSpPr>
            <p:spPr bwMode="auto">
              <a:xfrm>
                <a:off x="3744" y="1968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0" name="Text Box 20"/>
              <p:cNvSpPr txBox="1">
                <a:spLocks noChangeArrowheads="1"/>
              </p:cNvSpPr>
              <p:nvPr/>
            </p:nvSpPr>
            <p:spPr bwMode="auto">
              <a:xfrm>
                <a:off x="3796" y="1968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  <a:endParaRPr lang="en-US" sz="2200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7901" name="Rectangle 21"/>
              <p:cNvSpPr>
                <a:spLocks noChangeArrowheads="1"/>
              </p:cNvSpPr>
              <p:nvPr/>
            </p:nvSpPr>
            <p:spPr bwMode="auto">
              <a:xfrm>
                <a:off x="3380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2" name="Rectangle 22"/>
              <p:cNvSpPr>
                <a:spLocks noChangeArrowheads="1"/>
              </p:cNvSpPr>
              <p:nvPr/>
            </p:nvSpPr>
            <p:spPr bwMode="auto">
              <a:xfrm>
                <a:off x="4108" y="2592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7903" name="Line 23"/>
              <p:cNvSpPr>
                <a:spLocks noChangeShapeType="1"/>
              </p:cNvSpPr>
              <p:nvPr/>
            </p:nvSpPr>
            <p:spPr bwMode="auto">
              <a:xfrm flipH="1">
                <a:off x="353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4" name="Line 24"/>
              <p:cNvSpPr>
                <a:spLocks noChangeShapeType="1"/>
              </p:cNvSpPr>
              <p:nvPr/>
            </p:nvSpPr>
            <p:spPr bwMode="auto">
              <a:xfrm>
                <a:off x="4056" y="2208"/>
                <a:ext cx="20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Text Box 25"/>
              <p:cNvSpPr txBox="1">
                <a:spLocks noChangeArrowheads="1"/>
              </p:cNvSpPr>
              <p:nvPr/>
            </p:nvSpPr>
            <p:spPr bwMode="auto">
              <a:xfrm>
                <a:off x="4056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7906" name="Text Box 26"/>
              <p:cNvSpPr txBox="1">
                <a:spLocks noChangeArrowheads="1"/>
              </p:cNvSpPr>
              <p:nvPr/>
            </p:nvSpPr>
            <p:spPr bwMode="auto">
              <a:xfrm>
                <a:off x="4108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7907" name="Text Box 27"/>
              <p:cNvSpPr txBox="1">
                <a:spLocks noChangeArrowheads="1"/>
              </p:cNvSpPr>
              <p:nvPr/>
            </p:nvSpPr>
            <p:spPr bwMode="auto">
              <a:xfrm>
                <a:off x="3380" y="2928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7908" name="Line 28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6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7896" name="Content Placeholder 2"/>
          <p:cNvSpPr txBox="1">
            <a:spLocks/>
          </p:cNvSpPr>
          <p:nvPr/>
        </p:nvSpPr>
        <p:spPr bwMode="auto">
          <a:xfrm>
            <a:off x="7315200" y="2971800"/>
            <a:ext cx="21336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No rotations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>
                <a:solidFill>
                  <a:srgbClr val="0000FF"/>
                </a:solidFill>
                <a:latin typeface="Calibri" charset="0"/>
              </a:rPr>
              <a:t>Case 3</a:t>
            </a:r>
            <a:r>
              <a:rPr lang="en-US" sz="2200" b="1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>
                <a:solidFill>
                  <a:srgbClr val="0000FF"/>
                </a:solidFill>
                <a:latin typeface="Calibri" charset="0"/>
              </a:rPr>
              <a:t>The balance factor of p is not equal and the shorter subtree is shortened.</a:t>
            </a:r>
            <a:endParaRPr lang="en-US" sz="220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Rotation is necessary</a:t>
            </a:r>
          </a:p>
          <a:p>
            <a:pPr lvl="1"/>
            <a:r>
              <a:rPr lang="en-US" sz="2200">
                <a:latin typeface="Calibri" charset="0"/>
              </a:rPr>
              <a:t>Let </a:t>
            </a:r>
            <a:r>
              <a:rPr lang="en-US" sz="2200" i="1">
                <a:latin typeface="Calibri" charset="0"/>
              </a:rPr>
              <a:t>q</a:t>
            </a:r>
            <a:r>
              <a:rPr lang="en-US" sz="2200">
                <a:latin typeface="Calibri" charset="0"/>
              </a:rPr>
              <a:t> be the root of the taller subtree of </a:t>
            </a:r>
            <a:r>
              <a:rPr lang="en-US" sz="2200" i="1">
                <a:latin typeface="Calibri" charset="0"/>
              </a:rPr>
              <a:t>p</a:t>
            </a:r>
            <a:endParaRPr lang="en-US" sz="2200">
              <a:latin typeface="Calibri" charset="0"/>
            </a:endParaRPr>
          </a:p>
          <a:p>
            <a:pPr lvl="1"/>
            <a:r>
              <a:rPr lang="en-US" sz="2200">
                <a:latin typeface="Calibri" charset="0"/>
              </a:rPr>
              <a:t>We have three sub-cases according to the balance factor of </a:t>
            </a:r>
            <a:r>
              <a:rPr lang="en-US" sz="2200" i="1">
                <a:latin typeface="Calibri" charset="0"/>
              </a:rPr>
              <a:t>q</a:t>
            </a:r>
            <a:endParaRPr lang="en-US" sz="2200">
              <a:latin typeface="Calibri" charset="0"/>
            </a:endParaRPr>
          </a:p>
          <a:p>
            <a:pPr lvl="1">
              <a:buFontTx/>
              <a:buNone/>
            </a:pPr>
            <a:endParaRPr lang="en-US" sz="2200">
              <a:latin typeface="Calibri" charset="0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0D115-C49D-48F3-B288-9648F341CFA4}" type="slidenum">
              <a:rPr lang="en-US" sz="800"/>
              <a:pPr/>
              <a:t>21</a:t>
            </a:fld>
            <a:endParaRPr lang="en-US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3a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equal.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single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 of </a:t>
            </a:r>
            <a:r>
              <a:rPr lang="en-US" sz="2200" i="1" dirty="0">
                <a:latin typeface="Calibri" charset="0"/>
              </a:rPr>
              <a:t>q </a:t>
            </a:r>
            <a:r>
              <a:rPr lang="en-US" sz="2200" dirty="0">
                <a:latin typeface="Calibri" charset="0"/>
              </a:rPr>
              <a:t>to </a:t>
            </a:r>
            <a:r>
              <a:rPr lang="en-US" sz="2200" i="1" dirty="0">
                <a:latin typeface="Calibri" charset="0"/>
              </a:rPr>
              <a:t>left-high</a:t>
            </a:r>
            <a:r>
              <a:rPr lang="en-US" sz="2200" dirty="0">
                <a:latin typeface="Calibri" charset="0"/>
              </a:rPr>
              <a:t> (or </a:t>
            </a:r>
            <a:r>
              <a:rPr lang="en-US" sz="2200" i="1" dirty="0">
                <a:latin typeface="Calibri" charset="0"/>
              </a:rPr>
              <a:t>right-high</a:t>
            </a:r>
            <a:r>
              <a:rPr lang="en-US" sz="2200" dirty="0">
                <a:latin typeface="Calibri" charset="0"/>
              </a:rPr>
              <a:t>)</a:t>
            </a:r>
          </a:p>
          <a:p>
            <a:pPr lvl="1"/>
            <a:r>
              <a:rPr lang="en-US" sz="2200" dirty="0">
                <a:latin typeface="Calibri" charset="0"/>
              </a:rPr>
              <a:t>Shorter becomes false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93F37F-E643-4187-B93F-C7B86C071526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9943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unchanged</a:t>
            </a:r>
          </a:p>
        </p:txBody>
      </p:sp>
      <p:grpSp>
        <p:nvGrpSpPr>
          <p:cNvPr id="39944" name="Group 162"/>
          <p:cNvGrpSpPr>
            <a:grpSpLocks/>
          </p:cNvGrpSpPr>
          <p:nvPr/>
        </p:nvGrpSpPr>
        <p:grpSpPr bwMode="auto">
          <a:xfrm>
            <a:off x="457200" y="2667000"/>
            <a:ext cx="8794750" cy="3200400"/>
            <a:chOff x="457333" y="2743200"/>
            <a:chExt cx="8794617" cy="3200400"/>
          </a:xfrm>
        </p:grpSpPr>
        <p:grpSp>
          <p:nvGrpSpPr>
            <p:cNvPr id="39945" name="Group 4"/>
            <p:cNvGrpSpPr>
              <a:grpSpLocks/>
            </p:cNvGrpSpPr>
            <p:nvPr/>
          </p:nvGrpSpPr>
          <p:grpSpPr bwMode="auto">
            <a:xfrm>
              <a:off x="457333" y="2819400"/>
              <a:ext cx="4228967" cy="2895600"/>
              <a:chOff x="421" y="1920"/>
              <a:chExt cx="2459" cy="1824"/>
            </a:xfrm>
          </p:grpSpPr>
          <p:sp>
            <p:nvSpPr>
              <p:cNvPr id="39969" name="Oval 5"/>
              <p:cNvSpPr>
                <a:spLocks noChangeArrowheads="1"/>
              </p:cNvSpPr>
              <p:nvPr/>
            </p:nvSpPr>
            <p:spPr bwMode="auto">
              <a:xfrm>
                <a:off x="225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0" name="Text Box 6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39971" name="Rectangle 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2" name="Rectangle 8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3" name="Text Box 9"/>
              <p:cNvSpPr txBox="1">
                <a:spLocks noChangeArrowheads="1"/>
              </p:cNvSpPr>
              <p:nvPr/>
            </p:nvSpPr>
            <p:spPr bwMode="auto">
              <a:xfrm>
                <a:off x="2544" y="220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39974" name="Text Box 10"/>
              <p:cNvSpPr txBox="1">
                <a:spLocks noChangeArrowheads="1"/>
              </p:cNvSpPr>
              <p:nvPr/>
            </p:nvSpPr>
            <p:spPr bwMode="auto">
              <a:xfrm>
                <a:off x="2592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39975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07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39976" name="Rectangle 12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88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77" name="Line 13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8" name="Line 14"/>
              <p:cNvSpPr>
                <a:spLocks noChangeShapeType="1"/>
              </p:cNvSpPr>
              <p:nvPr/>
            </p:nvSpPr>
            <p:spPr bwMode="auto">
              <a:xfrm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9" name="Line 15"/>
              <p:cNvSpPr>
                <a:spLocks noChangeShapeType="1"/>
              </p:cNvSpPr>
              <p:nvPr/>
            </p:nvSpPr>
            <p:spPr bwMode="auto">
              <a:xfrm flipH="1">
                <a:off x="912" y="3168"/>
                <a:ext cx="288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0" name="Text Box 16"/>
              <p:cNvSpPr txBox="1">
                <a:spLocks noChangeArrowheads="1"/>
              </p:cNvSpPr>
              <p:nvPr/>
            </p:nvSpPr>
            <p:spPr bwMode="auto">
              <a:xfrm>
                <a:off x="421" y="3168"/>
                <a:ext cx="6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>
                    <a:solidFill>
                      <a:srgbClr val="FF0000"/>
                    </a:solidFill>
                    <a:latin typeface="Arial" charset="0"/>
                  </a:rPr>
                  <a:t>deleted</a:t>
                </a:r>
              </a:p>
            </p:txBody>
          </p:sp>
          <p:sp>
            <p:nvSpPr>
              <p:cNvPr id="39981" name="Text Box 17"/>
              <p:cNvSpPr txBox="1">
                <a:spLocks noChangeArrowheads="1"/>
              </p:cNvSpPr>
              <p:nvPr/>
            </p:nvSpPr>
            <p:spPr bwMode="auto">
              <a:xfrm>
                <a:off x="912" y="273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39982" name="Oval 18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83" name="Text Box 19"/>
              <p:cNvSpPr txBox="1">
                <a:spLocks noChangeArrowheads="1"/>
              </p:cNvSpPr>
              <p:nvPr/>
            </p:nvSpPr>
            <p:spPr bwMode="auto">
              <a:xfrm>
                <a:off x="1599" y="2016"/>
                <a:ext cx="24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  <a:r>
                  <a:rPr lang="en-US" sz="2200" b="1">
                    <a:latin typeface="Arial" charset="0"/>
                    <a:sym typeface="Symbol" charset="2"/>
                  </a:rPr>
                  <a:t> </a:t>
                </a:r>
                <a:endPara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endParaRPr>
              </a:p>
            </p:txBody>
          </p:sp>
          <p:sp>
            <p:nvSpPr>
              <p:cNvPr id="39984" name="Text Box 20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39985" name="Line 21"/>
              <p:cNvSpPr>
                <a:spLocks noChangeShapeType="1"/>
              </p:cNvSpPr>
              <p:nvPr/>
            </p:nvSpPr>
            <p:spPr bwMode="auto">
              <a:xfrm flipH="1">
                <a:off x="1056" y="2160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6" name="Line 22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7" name="Line 23"/>
              <p:cNvSpPr>
                <a:spLocks noChangeShapeType="1"/>
              </p:cNvSpPr>
              <p:nvPr/>
            </p:nvSpPr>
            <p:spPr bwMode="auto">
              <a:xfrm flipH="1">
                <a:off x="2064" y="249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8" name="Line 24"/>
              <p:cNvSpPr>
                <a:spLocks noChangeShapeType="1"/>
              </p:cNvSpPr>
              <p:nvPr/>
            </p:nvSpPr>
            <p:spPr bwMode="auto">
              <a:xfrm>
                <a:off x="2496" y="249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AutoShape 25"/>
              <p:cNvSpPr>
                <a:spLocks/>
              </p:cNvSpPr>
              <p:nvPr/>
            </p:nvSpPr>
            <p:spPr bwMode="auto">
              <a:xfrm>
                <a:off x="816" y="2400"/>
                <a:ext cx="48" cy="768"/>
              </a:xfrm>
              <a:prstGeom prst="leftBrace">
                <a:avLst>
                  <a:gd name="adj1" fmla="val 1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0" name="Text Box 26"/>
              <p:cNvSpPr txBox="1">
                <a:spLocks noChangeArrowheads="1"/>
              </p:cNvSpPr>
              <p:nvPr/>
            </p:nvSpPr>
            <p:spPr bwMode="auto">
              <a:xfrm>
                <a:off x="480" y="268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39991" name="AutoShape 27"/>
              <p:cNvSpPr>
                <a:spLocks/>
              </p:cNvSpPr>
              <p:nvPr/>
            </p:nvSpPr>
            <p:spPr bwMode="auto">
              <a:xfrm>
                <a:off x="1824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2" name="AutoShape 28"/>
              <p:cNvSpPr>
                <a:spLocks/>
              </p:cNvSpPr>
              <p:nvPr/>
            </p:nvSpPr>
            <p:spPr bwMode="auto">
              <a:xfrm>
                <a:off x="2496" y="2736"/>
                <a:ext cx="48" cy="1008"/>
              </a:xfrm>
              <a:prstGeom prst="leftBrace">
                <a:avLst>
                  <a:gd name="adj1" fmla="val 1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39993" name="Text Box 29"/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4" name="Text Box 30"/>
              <p:cNvSpPr txBox="1">
                <a:spLocks noChangeArrowheads="1"/>
              </p:cNvSpPr>
              <p:nvPr/>
            </p:nvSpPr>
            <p:spPr bwMode="auto">
              <a:xfrm>
                <a:off x="2304" y="312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39995" name="AutoShape 31"/>
              <p:cNvSpPr>
                <a:spLocks noChangeArrowheads="1"/>
              </p:cNvSpPr>
              <p:nvPr/>
            </p:nvSpPr>
            <p:spPr bwMode="auto">
              <a:xfrm rot="18131032" flipV="1">
                <a:off x="1656" y="2328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sp>
          <p:nvSpPr>
            <p:cNvPr id="39946" name="Line 33"/>
            <p:cNvSpPr>
              <a:spLocks noChangeShapeType="1"/>
            </p:cNvSpPr>
            <p:nvPr/>
          </p:nvSpPr>
          <p:spPr bwMode="auto">
            <a:xfrm>
              <a:off x="4876800" y="3352800"/>
              <a:ext cx="107315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34"/>
            <p:cNvSpPr>
              <a:spLocks noChangeArrowheads="1"/>
            </p:cNvSpPr>
            <p:nvPr/>
          </p:nvSpPr>
          <p:spPr bwMode="auto">
            <a:xfrm>
              <a:off x="7683500" y="2819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48" name="Text Box 35"/>
            <p:cNvSpPr txBox="1">
              <a:spLocks noChangeArrowheads="1"/>
            </p:cNvSpPr>
            <p:nvPr/>
          </p:nvSpPr>
          <p:spPr bwMode="auto">
            <a:xfrm>
              <a:off x="7816850" y="2819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/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49" name="Rectangle 36"/>
            <p:cNvSpPr>
              <a:spLocks noChangeArrowheads="1"/>
            </p:cNvSpPr>
            <p:nvPr/>
          </p:nvSpPr>
          <p:spPr bwMode="auto">
            <a:xfrm>
              <a:off x="7270750" y="43434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0" name="Rectangle 37"/>
            <p:cNvSpPr>
              <a:spLocks noChangeArrowheads="1"/>
            </p:cNvSpPr>
            <p:nvPr/>
          </p:nvSpPr>
          <p:spPr bwMode="auto">
            <a:xfrm>
              <a:off x="8756650" y="3505200"/>
              <a:ext cx="495300" cy="1600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1" name="Text Box 38"/>
            <p:cNvSpPr txBox="1">
              <a:spLocks noChangeArrowheads="1"/>
            </p:cNvSpPr>
            <p:nvPr/>
          </p:nvSpPr>
          <p:spPr bwMode="auto">
            <a:xfrm>
              <a:off x="8178800" y="2743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q</a:t>
              </a:r>
            </a:p>
          </p:txBody>
        </p:sp>
        <p:sp>
          <p:nvSpPr>
            <p:cNvPr id="39952" name="Text Box 39"/>
            <p:cNvSpPr txBox="1">
              <a:spLocks noChangeArrowheads="1"/>
            </p:cNvSpPr>
            <p:nvPr/>
          </p:nvSpPr>
          <p:spPr bwMode="auto">
            <a:xfrm>
              <a:off x="8756650" y="40386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3</a:t>
              </a:r>
            </a:p>
          </p:txBody>
        </p:sp>
        <p:sp>
          <p:nvSpPr>
            <p:cNvPr id="39953" name="Text Box 40"/>
            <p:cNvSpPr txBox="1">
              <a:spLocks noChangeArrowheads="1"/>
            </p:cNvSpPr>
            <p:nvPr/>
          </p:nvSpPr>
          <p:spPr bwMode="auto">
            <a:xfrm>
              <a:off x="727075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39954" name="Rectangle 41"/>
            <p:cNvSpPr>
              <a:spLocks noChangeArrowheads="1"/>
            </p:cNvSpPr>
            <p:nvPr/>
          </p:nvSpPr>
          <p:spPr bwMode="auto">
            <a:xfrm>
              <a:off x="6013450" y="4343400"/>
              <a:ext cx="4953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6032500" y="4876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39956" name="Oval 43"/>
            <p:cNvSpPr>
              <a:spLocks noChangeArrowheads="1"/>
            </p:cNvSpPr>
            <p:nvPr/>
          </p:nvSpPr>
          <p:spPr bwMode="auto">
            <a:xfrm>
              <a:off x="6527800" y="3581400"/>
              <a:ext cx="4953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6673850" y="3581400"/>
              <a:ext cx="4127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  <a:sym typeface="Symbol" charset="2"/>
                </a:rPr>
                <a:t>\</a:t>
              </a:r>
              <a:r>
                <a:rPr lang="en-US" sz="2200" b="1">
                  <a:latin typeface="Arial" charset="0"/>
                  <a:sym typeface="Symbol" charset="2"/>
                </a:rPr>
                <a:t> </a:t>
              </a:r>
              <a:endParaRPr lang="en-US" sz="2200" b="1">
                <a:solidFill>
                  <a:srgbClr val="FF0000"/>
                </a:solidFill>
                <a:latin typeface="Arial" charset="0"/>
                <a:sym typeface="Symbol" charset="2"/>
              </a:endParaRPr>
            </a:p>
          </p:txBody>
        </p:sp>
        <p:sp>
          <p:nvSpPr>
            <p:cNvPr id="39958" name="Text Box 45"/>
            <p:cNvSpPr txBox="1">
              <a:spLocks noChangeArrowheads="1"/>
            </p:cNvSpPr>
            <p:nvPr/>
          </p:nvSpPr>
          <p:spPr bwMode="auto">
            <a:xfrm>
              <a:off x="6280150" y="3505200"/>
              <a:ext cx="577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/>
                <a:t>p</a:t>
              </a:r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8255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8178800" y="3200400"/>
              <a:ext cx="7429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 flipH="1">
              <a:off x="6280150" y="3962400"/>
              <a:ext cx="330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49"/>
            <p:cNvSpPr>
              <a:spLocks noChangeShapeType="1"/>
            </p:cNvSpPr>
            <p:nvPr/>
          </p:nvSpPr>
          <p:spPr bwMode="auto">
            <a:xfrm>
              <a:off x="6940550" y="3962400"/>
              <a:ext cx="4127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AutoShape 50"/>
            <p:cNvSpPr>
              <a:spLocks/>
            </p:cNvSpPr>
            <p:nvPr/>
          </p:nvSpPr>
          <p:spPr bwMode="auto">
            <a:xfrm>
              <a:off x="5867400" y="4343400"/>
              <a:ext cx="82550" cy="1219200"/>
            </a:xfrm>
            <a:prstGeom prst="leftBrace">
              <a:avLst>
                <a:gd name="adj1" fmla="val 1230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4" name="Text Box 51"/>
            <p:cNvSpPr txBox="1">
              <a:spLocks noChangeArrowheads="1"/>
            </p:cNvSpPr>
            <p:nvPr/>
          </p:nvSpPr>
          <p:spPr bwMode="auto">
            <a:xfrm>
              <a:off x="5289550" y="4800600"/>
              <a:ext cx="908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39965" name="AutoShape 52"/>
            <p:cNvSpPr>
              <a:spLocks/>
            </p:cNvSpPr>
            <p:nvPr/>
          </p:nvSpPr>
          <p:spPr bwMode="auto">
            <a:xfrm>
              <a:off x="7105650" y="43434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6" name="AutoShape 53"/>
            <p:cNvSpPr>
              <a:spLocks/>
            </p:cNvSpPr>
            <p:nvPr/>
          </p:nvSpPr>
          <p:spPr bwMode="auto">
            <a:xfrm>
              <a:off x="8591550" y="3505200"/>
              <a:ext cx="82550" cy="1600200"/>
            </a:xfrm>
            <a:prstGeom prst="leftBrace">
              <a:avLst>
                <a:gd name="adj1" fmla="val 16153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tr-TR"/>
            </a:p>
          </p:txBody>
        </p:sp>
        <p:sp>
          <p:nvSpPr>
            <p:cNvPr id="39967" name="Text Box 54"/>
            <p:cNvSpPr txBox="1">
              <a:spLocks noChangeArrowheads="1"/>
            </p:cNvSpPr>
            <p:nvPr/>
          </p:nvSpPr>
          <p:spPr bwMode="auto">
            <a:xfrm>
              <a:off x="6775450" y="49530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  <p:sp>
          <p:nvSpPr>
            <p:cNvPr id="39968" name="Text Box 55"/>
            <p:cNvSpPr txBox="1">
              <a:spLocks noChangeArrowheads="1"/>
            </p:cNvSpPr>
            <p:nvPr/>
          </p:nvSpPr>
          <p:spPr bwMode="auto">
            <a:xfrm>
              <a:off x="8261350" y="4114800"/>
              <a:ext cx="495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3b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the same as that of p.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single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factors of </a:t>
            </a:r>
            <a:r>
              <a:rPr lang="en-US" sz="2200" i="1" dirty="0">
                <a:latin typeface="Calibri" charset="0"/>
              </a:rPr>
              <a:t>p </a:t>
            </a:r>
            <a:r>
              <a:rPr lang="en-US" sz="2200" dirty="0">
                <a:latin typeface="Calibri" charset="0"/>
              </a:rPr>
              <a:t>and </a:t>
            </a:r>
            <a:r>
              <a:rPr lang="en-US" sz="2200" i="1" dirty="0">
                <a:latin typeface="Calibri" charset="0"/>
              </a:rPr>
              <a:t>q </a:t>
            </a:r>
            <a:r>
              <a:rPr lang="en-US" sz="2200" dirty="0">
                <a:latin typeface="Calibri" charset="0"/>
              </a:rPr>
              <a:t>to </a:t>
            </a:r>
            <a:r>
              <a:rPr lang="en-US" sz="2200" i="1" dirty="0">
                <a:latin typeface="Calibri" charset="0"/>
              </a:rPr>
              <a:t>equal</a:t>
            </a:r>
          </a:p>
          <a:p>
            <a:pPr lvl="1"/>
            <a:r>
              <a:rPr lang="en-US" sz="2200" dirty="0">
                <a:latin typeface="Calibri" charset="0"/>
              </a:rPr>
              <a:t>Shorter remains true</a:t>
            </a:r>
            <a:endParaRPr lang="en-US" dirty="0">
              <a:latin typeface="Calibri" charset="0"/>
            </a:endParaRP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2684AB-0AB7-45EB-92E5-7EC8ECEBF112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40967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Single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0968" name="Group 59"/>
          <p:cNvGrpSpPr>
            <a:grpSpLocks/>
          </p:cNvGrpSpPr>
          <p:nvPr/>
        </p:nvGrpSpPr>
        <p:grpSpPr bwMode="auto">
          <a:xfrm>
            <a:off x="368300" y="2667000"/>
            <a:ext cx="8807450" cy="3048000"/>
            <a:chOff x="368300" y="3048006"/>
            <a:chExt cx="8807450" cy="3048006"/>
          </a:xfrm>
        </p:grpSpPr>
        <p:grpSp>
          <p:nvGrpSpPr>
            <p:cNvPr id="40969" name="Group 4"/>
            <p:cNvGrpSpPr>
              <a:grpSpLocks/>
            </p:cNvGrpSpPr>
            <p:nvPr/>
          </p:nvGrpSpPr>
          <p:grpSpPr bwMode="auto">
            <a:xfrm>
              <a:off x="368300" y="3048006"/>
              <a:ext cx="4241800" cy="3048006"/>
              <a:chOff x="232" y="1920"/>
              <a:chExt cx="2672" cy="1920"/>
            </a:xfrm>
          </p:grpSpPr>
          <p:sp>
            <p:nvSpPr>
              <p:cNvPr id="40995" name="Text Box 5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grpSp>
            <p:nvGrpSpPr>
              <p:cNvPr id="40996" name="Group 6"/>
              <p:cNvGrpSpPr>
                <a:grpSpLocks/>
              </p:cNvGrpSpPr>
              <p:nvPr/>
            </p:nvGrpSpPr>
            <p:grpSpPr bwMode="auto">
              <a:xfrm>
                <a:off x="232" y="2112"/>
                <a:ext cx="2672" cy="1728"/>
                <a:chOff x="396" y="1872"/>
                <a:chExt cx="2672" cy="1728"/>
              </a:xfrm>
            </p:grpSpPr>
            <p:sp>
              <p:nvSpPr>
                <p:cNvPr id="40997" name="Oval 7"/>
                <p:cNvSpPr>
                  <a:spLocks noChangeArrowheads="1"/>
                </p:cNvSpPr>
                <p:nvPr/>
              </p:nvSpPr>
              <p:spPr bwMode="auto">
                <a:xfrm>
                  <a:off x="2392" y="211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09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68" y="211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</a:p>
              </p:txBody>
            </p:sp>
            <p:sp>
              <p:nvSpPr>
                <p:cNvPr id="40999" name="Rectangle 9"/>
                <p:cNvSpPr>
                  <a:spLocks noChangeArrowheads="1"/>
                </p:cNvSpPr>
                <p:nvPr/>
              </p:nvSpPr>
              <p:spPr bwMode="auto">
                <a:xfrm>
                  <a:off x="2028" y="2592"/>
                  <a:ext cx="312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0" name="Rectangle 10"/>
                <p:cNvSpPr>
                  <a:spLocks noChangeArrowheads="1"/>
                </p:cNvSpPr>
                <p:nvPr/>
              </p:nvSpPr>
              <p:spPr bwMode="auto">
                <a:xfrm>
                  <a:off x="2756" y="2592"/>
                  <a:ext cx="312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04" y="2064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/>
                    <a:t>q</a:t>
                  </a:r>
                </a:p>
              </p:txBody>
            </p:sp>
            <p:sp>
              <p:nvSpPr>
                <p:cNvPr id="4100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56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10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28" y="2928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41004" name="Rectangle 14"/>
                <p:cNvSpPr>
                  <a:spLocks noChangeArrowheads="1"/>
                </p:cNvSpPr>
                <p:nvPr/>
              </p:nvSpPr>
              <p:spPr bwMode="auto">
                <a:xfrm>
                  <a:off x="936" y="2256"/>
                  <a:ext cx="312" cy="10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05" name="Line 15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6" name="Line 16"/>
                <p:cNvSpPr>
                  <a:spLocks noChangeShapeType="1"/>
                </p:cNvSpPr>
                <p:nvPr/>
              </p:nvSpPr>
              <p:spPr bwMode="auto">
                <a:xfrm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36" y="3024"/>
                  <a:ext cx="312" cy="28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" y="3072"/>
                  <a:ext cx="728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FF0000"/>
                      </a:solidFill>
                      <a:latin typeface="Arial" charset="0"/>
                    </a:rPr>
                    <a:t>deleted</a:t>
                  </a:r>
                </a:p>
              </p:txBody>
            </p:sp>
            <p:sp>
              <p:nvSpPr>
                <p:cNvPr id="410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36" y="2592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>
                      <a:latin typeface="Arial" charset="0"/>
                    </a:rPr>
                    <a:t>T</a:t>
                  </a:r>
                  <a:r>
                    <a:rPr lang="en-US" sz="1800" baseline="-25000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1010" name="Oval 20"/>
                <p:cNvSpPr>
                  <a:spLocks noChangeArrowheads="1"/>
                </p:cNvSpPr>
                <p:nvPr/>
              </p:nvSpPr>
              <p:spPr bwMode="auto">
                <a:xfrm>
                  <a:off x="1612" y="1872"/>
                  <a:ext cx="312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1872"/>
                  <a:ext cx="26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2200" b="1">
                      <a:solidFill>
                        <a:srgbClr val="FF0000"/>
                      </a:solidFill>
                      <a:latin typeface="Arial" charset="0"/>
                      <a:sym typeface="Symbol" charset="2"/>
                    </a:rPr>
                    <a:t>\</a:t>
                  </a:r>
                  <a:r>
                    <a:rPr lang="en-US" sz="1800">
                      <a:latin typeface="Arial" charset="0"/>
                      <a:sym typeface="Symbol" charset="2"/>
                    </a:rPr>
                    <a:t> </a:t>
                  </a:r>
                  <a:endParaRPr lang="en-US" sz="1800">
                    <a:solidFill>
                      <a:srgbClr val="FF0000"/>
                    </a:solidFill>
                    <a:latin typeface="Arial" charset="0"/>
                    <a:sym typeface="Symbol" charset="2"/>
                  </a:endParaRPr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092" y="2016"/>
                  <a:ext cx="52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3" name="Line 23"/>
                <p:cNvSpPr>
                  <a:spLocks noChangeShapeType="1"/>
                </p:cNvSpPr>
                <p:nvPr/>
              </p:nvSpPr>
              <p:spPr bwMode="auto">
                <a:xfrm>
                  <a:off x="1924" y="2016"/>
                  <a:ext cx="4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84" y="2352"/>
                  <a:ext cx="20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Line 25"/>
                <p:cNvSpPr>
                  <a:spLocks noChangeShapeType="1"/>
                </p:cNvSpPr>
                <p:nvPr/>
              </p:nvSpPr>
              <p:spPr bwMode="auto">
                <a:xfrm>
                  <a:off x="2652" y="2352"/>
                  <a:ext cx="26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6" name="AutoShape 26"/>
                <p:cNvSpPr>
                  <a:spLocks/>
                </p:cNvSpPr>
                <p:nvPr/>
              </p:nvSpPr>
              <p:spPr bwMode="auto">
                <a:xfrm>
                  <a:off x="832" y="2256"/>
                  <a:ext cx="104" cy="720"/>
                </a:xfrm>
                <a:prstGeom prst="leftBrace">
                  <a:avLst>
                    <a:gd name="adj1" fmla="val 57692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8" y="2544"/>
                  <a:ext cx="57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18" name="AutoShape 28"/>
                <p:cNvSpPr>
                  <a:spLocks/>
                </p:cNvSpPr>
                <p:nvPr/>
              </p:nvSpPr>
              <p:spPr bwMode="auto">
                <a:xfrm>
                  <a:off x="1924" y="2592"/>
                  <a:ext cx="52" cy="720"/>
                </a:xfrm>
                <a:prstGeom prst="leftBrace">
                  <a:avLst>
                    <a:gd name="adj1" fmla="val 11538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19" name="AutoShape 29"/>
                <p:cNvSpPr>
                  <a:spLocks/>
                </p:cNvSpPr>
                <p:nvPr/>
              </p:nvSpPr>
              <p:spPr bwMode="auto">
                <a:xfrm>
                  <a:off x="2652" y="2592"/>
                  <a:ext cx="52" cy="1008"/>
                </a:xfrm>
                <a:prstGeom prst="leftBrace">
                  <a:avLst>
                    <a:gd name="adj1" fmla="val 161538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  <p:sp>
              <p:nvSpPr>
                <p:cNvPr id="4102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12" y="2784"/>
                  <a:ext cx="52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h-1</a:t>
                  </a:r>
                </a:p>
              </p:txBody>
            </p:sp>
            <p:sp>
              <p:nvSpPr>
                <p:cNvPr id="410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4" y="2976"/>
                  <a:ext cx="3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800" i="1">
                      <a:latin typeface="Arial" charset="0"/>
                    </a:rPr>
                    <a:t>h</a:t>
                  </a:r>
                </a:p>
              </p:txBody>
            </p:sp>
            <p:sp>
              <p:nvSpPr>
                <p:cNvPr id="41022" name="AutoShape 32"/>
                <p:cNvSpPr>
                  <a:spLocks noChangeArrowheads="1"/>
                </p:cNvSpPr>
                <p:nvPr/>
              </p:nvSpPr>
              <p:spPr bwMode="auto">
                <a:xfrm rot="18131032" flipV="1">
                  <a:off x="1748" y="2172"/>
                  <a:ext cx="144" cy="312"/>
                </a:xfrm>
                <a:prstGeom prst="curvedLeftArrow">
                  <a:avLst>
                    <a:gd name="adj1" fmla="val 43333"/>
                    <a:gd name="adj2" fmla="val 86667"/>
                    <a:gd name="adj3" fmla="val 333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tr-TR"/>
                </a:p>
              </p:txBody>
            </p:sp>
          </p:grpSp>
        </p:grpSp>
        <p:grpSp>
          <p:nvGrpSpPr>
            <p:cNvPr id="40970" name="Group 35"/>
            <p:cNvGrpSpPr>
              <a:grpSpLocks/>
            </p:cNvGrpSpPr>
            <p:nvPr/>
          </p:nvGrpSpPr>
          <p:grpSpPr bwMode="auto">
            <a:xfrm>
              <a:off x="7689850" y="3200400"/>
              <a:ext cx="1073150" cy="533400"/>
              <a:chOff x="4940" y="1728"/>
              <a:chExt cx="676" cy="336"/>
            </a:xfrm>
          </p:grpSpPr>
          <p:sp>
            <p:nvSpPr>
              <p:cNvPr id="40993" name="Oval 36"/>
              <p:cNvSpPr>
                <a:spLocks noChangeArrowheads="1"/>
              </p:cNvSpPr>
              <p:nvPr/>
            </p:nvSpPr>
            <p:spPr bwMode="auto">
              <a:xfrm>
                <a:off x="4940" y="1776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4" name="Text Box 37"/>
              <p:cNvSpPr txBox="1">
                <a:spLocks noChangeArrowheads="1"/>
              </p:cNvSpPr>
              <p:nvPr/>
            </p:nvSpPr>
            <p:spPr bwMode="auto">
              <a:xfrm>
                <a:off x="5252" y="1728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</p:grpSp>
        <p:grpSp>
          <p:nvGrpSpPr>
            <p:cNvPr id="40971" name="Group 38"/>
            <p:cNvGrpSpPr>
              <a:grpSpLocks/>
            </p:cNvGrpSpPr>
            <p:nvPr/>
          </p:nvGrpSpPr>
          <p:grpSpPr bwMode="auto">
            <a:xfrm>
              <a:off x="4800600" y="3276603"/>
              <a:ext cx="4375150" cy="2438403"/>
              <a:chOff x="3172" y="1776"/>
              <a:chExt cx="2756" cy="1536"/>
            </a:xfrm>
          </p:grpSpPr>
          <p:sp>
            <p:nvSpPr>
              <p:cNvPr id="40972" name="Text Box 39"/>
              <p:cNvSpPr txBox="1">
                <a:spLocks noChangeArrowheads="1"/>
              </p:cNvSpPr>
              <p:nvPr/>
            </p:nvSpPr>
            <p:spPr bwMode="auto">
              <a:xfrm>
                <a:off x="5044" y="1776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3" name="Rectangle 40"/>
              <p:cNvSpPr>
                <a:spLocks noChangeArrowheads="1"/>
              </p:cNvSpPr>
              <p:nvPr/>
            </p:nvSpPr>
            <p:spPr bwMode="auto">
              <a:xfrm>
                <a:off x="5616" y="2256"/>
                <a:ext cx="312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4" name="Text Box 41"/>
              <p:cNvSpPr txBox="1">
                <a:spLocks noChangeArrowheads="1"/>
              </p:cNvSpPr>
              <p:nvPr/>
            </p:nvSpPr>
            <p:spPr bwMode="auto">
              <a:xfrm>
                <a:off x="5616" y="2592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0975" name="Rectangle 42"/>
              <p:cNvSpPr>
                <a:spLocks noChangeArrowheads="1"/>
              </p:cNvSpPr>
              <p:nvPr/>
            </p:nvSpPr>
            <p:spPr bwMode="auto">
              <a:xfrm>
                <a:off x="3796" y="2544"/>
                <a:ext cx="31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6" name="Text Box 43"/>
              <p:cNvSpPr txBox="1">
                <a:spLocks noChangeArrowheads="1"/>
              </p:cNvSpPr>
              <p:nvPr/>
            </p:nvSpPr>
            <p:spPr bwMode="auto">
              <a:xfrm>
                <a:off x="379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0977" name="Oval 44"/>
              <p:cNvSpPr>
                <a:spLocks noChangeArrowheads="1"/>
              </p:cNvSpPr>
              <p:nvPr/>
            </p:nvSpPr>
            <p:spPr bwMode="auto">
              <a:xfrm>
                <a:off x="4108" y="2064"/>
                <a:ext cx="31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78" name="Text Box 45"/>
              <p:cNvSpPr txBox="1">
                <a:spLocks noChangeArrowheads="1"/>
              </p:cNvSpPr>
              <p:nvPr/>
            </p:nvSpPr>
            <p:spPr bwMode="auto">
              <a:xfrm>
                <a:off x="4160" y="2064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0979" name="Text Box 46"/>
              <p:cNvSpPr txBox="1">
                <a:spLocks noChangeArrowheads="1"/>
              </p:cNvSpPr>
              <p:nvPr/>
            </p:nvSpPr>
            <p:spPr bwMode="auto">
              <a:xfrm>
                <a:off x="3900" y="2112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0980" name="Line 47"/>
              <p:cNvSpPr>
                <a:spLocks noChangeShapeType="1"/>
              </p:cNvSpPr>
              <p:nvPr/>
            </p:nvSpPr>
            <p:spPr bwMode="auto">
              <a:xfrm>
                <a:off x="5252" y="2016"/>
                <a:ext cx="4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1" name="Line 48"/>
              <p:cNvSpPr>
                <a:spLocks noChangeShapeType="1"/>
              </p:cNvSpPr>
              <p:nvPr/>
            </p:nvSpPr>
            <p:spPr bwMode="auto">
              <a:xfrm flipH="1">
                <a:off x="3952" y="2304"/>
                <a:ext cx="20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2" name="Line 49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26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3" name="AutoShape 50"/>
              <p:cNvSpPr>
                <a:spLocks/>
              </p:cNvSpPr>
              <p:nvPr/>
            </p:nvSpPr>
            <p:spPr bwMode="auto">
              <a:xfrm>
                <a:off x="3692" y="2544"/>
                <a:ext cx="52" cy="768"/>
              </a:xfrm>
              <a:prstGeom prst="leftBrace">
                <a:avLst>
                  <a:gd name="adj1" fmla="val 12307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4" name="Text Box 51"/>
              <p:cNvSpPr txBox="1">
                <a:spLocks noChangeArrowheads="1"/>
              </p:cNvSpPr>
              <p:nvPr/>
            </p:nvSpPr>
            <p:spPr bwMode="auto">
              <a:xfrm>
                <a:off x="3328" y="2832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85" name="AutoShape 52"/>
              <p:cNvSpPr>
                <a:spLocks/>
              </p:cNvSpPr>
              <p:nvPr/>
            </p:nvSpPr>
            <p:spPr bwMode="auto">
              <a:xfrm>
                <a:off x="5512" y="2256"/>
                <a:ext cx="52" cy="1008"/>
              </a:xfrm>
              <a:prstGeom prst="leftBrace">
                <a:avLst>
                  <a:gd name="adj1" fmla="val 16153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6" name="Text Box 53"/>
              <p:cNvSpPr txBox="1">
                <a:spLocks noChangeArrowheads="1"/>
              </p:cNvSpPr>
              <p:nvPr/>
            </p:nvSpPr>
            <p:spPr bwMode="auto">
              <a:xfrm>
                <a:off x="5304" y="264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</a:t>
                </a:r>
              </a:p>
            </p:txBody>
          </p:sp>
          <p:sp>
            <p:nvSpPr>
              <p:cNvPr id="40987" name="Line 54"/>
              <p:cNvSpPr>
                <a:spLocks noChangeShapeType="1"/>
              </p:cNvSpPr>
              <p:nvPr/>
            </p:nvSpPr>
            <p:spPr bwMode="auto">
              <a:xfrm>
                <a:off x="3172" y="19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88" name="Rectangle 55"/>
              <p:cNvSpPr>
                <a:spLocks noChangeArrowheads="1"/>
              </p:cNvSpPr>
              <p:nvPr/>
            </p:nvSpPr>
            <p:spPr bwMode="auto">
              <a:xfrm>
                <a:off x="4576" y="2544"/>
                <a:ext cx="31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89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0990" name="AutoShape 57"/>
              <p:cNvSpPr>
                <a:spLocks/>
              </p:cNvSpPr>
              <p:nvPr/>
            </p:nvSpPr>
            <p:spPr bwMode="auto">
              <a:xfrm>
                <a:off x="4472" y="2544"/>
                <a:ext cx="52" cy="720"/>
              </a:xfrm>
              <a:prstGeom prst="leftBrace">
                <a:avLst>
                  <a:gd name="adj1" fmla="val 11538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0991" name="Text Box 58"/>
              <p:cNvSpPr txBox="1">
                <a:spLocks noChangeArrowheads="1"/>
              </p:cNvSpPr>
              <p:nvPr/>
            </p:nvSpPr>
            <p:spPr bwMode="auto">
              <a:xfrm>
                <a:off x="4160" y="2736"/>
                <a:ext cx="5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0992" name="Line 59"/>
              <p:cNvSpPr>
                <a:spLocks noChangeShapeType="1"/>
              </p:cNvSpPr>
              <p:nvPr/>
            </p:nvSpPr>
            <p:spPr bwMode="auto">
              <a:xfrm flipH="1">
                <a:off x="4420" y="2016"/>
                <a:ext cx="52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Deletion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u="sng" dirty="0">
                <a:solidFill>
                  <a:srgbClr val="0000FF"/>
                </a:solidFill>
                <a:latin typeface="Calibri" charset="0"/>
              </a:rPr>
              <a:t>Case 3c</a:t>
            </a:r>
            <a:r>
              <a:rPr lang="en-US" sz="2200" b="1" dirty="0">
                <a:solidFill>
                  <a:srgbClr val="0000FF"/>
                </a:solidFill>
                <a:latin typeface="Calibri" charset="0"/>
              </a:rPr>
              <a:t>: </a:t>
            </a:r>
            <a:r>
              <a:rPr lang="en-US" sz="2200" b="1" i="1" dirty="0">
                <a:solidFill>
                  <a:srgbClr val="0000FF"/>
                </a:solidFill>
                <a:latin typeface="Calibri" charset="0"/>
              </a:rPr>
              <a:t>The balance factor of q is the opposite of that of p.</a:t>
            </a:r>
            <a:endParaRPr lang="en-US" sz="2200" dirty="0">
              <a:solidFill>
                <a:srgbClr val="0000FF"/>
              </a:solidFill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Apply a double rotation</a:t>
            </a:r>
          </a:p>
          <a:p>
            <a:pPr lvl="1"/>
            <a:r>
              <a:rPr lang="en-US" sz="2200" dirty="0">
                <a:latin typeface="Calibri" charset="0"/>
              </a:rPr>
              <a:t>Change the balance factor of the new root to </a:t>
            </a:r>
            <a:r>
              <a:rPr lang="en-US" sz="2200" i="1" dirty="0">
                <a:latin typeface="Calibri" charset="0"/>
              </a:rPr>
              <a:t>equal</a:t>
            </a:r>
          </a:p>
          <a:p>
            <a:pPr lvl="1"/>
            <a:r>
              <a:rPr lang="en-US" sz="2200" dirty="0">
                <a:latin typeface="Calibri" charset="0"/>
              </a:rPr>
              <a:t>Also change the balance factors of </a:t>
            </a:r>
            <a:r>
              <a:rPr lang="en-US" sz="2200" i="1" dirty="0">
                <a:latin typeface="Calibri" charset="0"/>
              </a:rPr>
              <a:t>p</a:t>
            </a:r>
            <a:r>
              <a:rPr lang="en-US" sz="2200" dirty="0">
                <a:latin typeface="Calibri" charset="0"/>
              </a:rPr>
              <a:t> and </a:t>
            </a:r>
            <a:r>
              <a:rPr lang="en-US" sz="2200" i="1" dirty="0">
                <a:latin typeface="Calibri" charset="0"/>
              </a:rPr>
              <a:t>q</a:t>
            </a:r>
            <a:endParaRPr lang="en-US" sz="2200" dirty="0">
              <a:latin typeface="Calibri" charset="0"/>
            </a:endParaRPr>
          </a:p>
          <a:p>
            <a:pPr lvl="1"/>
            <a:r>
              <a:rPr lang="en-US" sz="2200" dirty="0">
                <a:latin typeface="Calibri" charset="0"/>
              </a:rPr>
              <a:t>Shorter remains true</a:t>
            </a:r>
            <a:endParaRPr lang="en-US" dirty="0">
              <a:latin typeface="Calibri" charset="0"/>
            </a:endParaRPr>
          </a:p>
          <a:p>
            <a:pPr lvl="1"/>
            <a:endParaRPr lang="en-US" sz="2200" dirty="0">
              <a:latin typeface="Calibri" charset="0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6A3B59-6C49-4DB8-8E51-811E2848958A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41991" name="Content Placeholder 2"/>
          <p:cNvSpPr txBox="1">
            <a:spLocks/>
          </p:cNvSpPr>
          <p:nvPr/>
        </p:nvSpPr>
        <p:spPr bwMode="auto">
          <a:xfrm>
            <a:off x="304800" y="5867400"/>
            <a:ext cx="2133600" cy="76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Double rotation</a:t>
            </a:r>
          </a:p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FF0000"/>
                </a:solidFill>
                <a:latin typeface="Calibri" charset="0"/>
              </a:rPr>
              <a:t>Height reduced</a:t>
            </a:r>
          </a:p>
        </p:txBody>
      </p:sp>
      <p:grpSp>
        <p:nvGrpSpPr>
          <p:cNvPr id="41992" name="Group 62"/>
          <p:cNvGrpSpPr>
            <a:grpSpLocks/>
          </p:cNvGrpSpPr>
          <p:nvPr/>
        </p:nvGrpSpPr>
        <p:grpSpPr bwMode="auto">
          <a:xfrm>
            <a:off x="107950" y="2895600"/>
            <a:ext cx="9721850" cy="2895600"/>
            <a:chOff x="-44450" y="3200401"/>
            <a:chExt cx="9798052" cy="2743208"/>
          </a:xfrm>
        </p:grpSpPr>
        <p:sp>
          <p:nvSpPr>
            <p:cNvPr id="41993" name="Text Box 5"/>
            <p:cNvSpPr txBox="1">
              <a:spLocks noChangeArrowheads="1"/>
            </p:cNvSpPr>
            <p:nvPr/>
          </p:nvSpPr>
          <p:spPr bwMode="auto">
            <a:xfrm>
              <a:off x="4527550" y="4419600"/>
              <a:ext cx="577850" cy="3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T</a:t>
              </a:r>
              <a:r>
                <a:rPr lang="en-US" sz="1800" baseline="-25000">
                  <a:latin typeface="Arial" charset="0"/>
                </a:rPr>
                <a:t>4</a:t>
              </a:r>
            </a:p>
          </p:txBody>
        </p:sp>
        <p:sp>
          <p:nvSpPr>
            <p:cNvPr id="41994" name="Text Box 6"/>
            <p:cNvSpPr txBox="1">
              <a:spLocks noChangeArrowheads="1"/>
            </p:cNvSpPr>
            <p:nvPr/>
          </p:nvSpPr>
          <p:spPr bwMode="auto">
            <a:xfrm>
              <a:off x="184150" y="3886200"/>
              <a:ext cx="803275" cy="34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i="1">
                  <a:latin typeface="Arial" charset="0"/>
                </a:rPr>
                <a:t>h-1</a:t>
              </a:r>
            </a:p>
          </p:txBody>
        </p:sp>
        <p:sp>
          <p:nvSpPr>
            <p:cNvPr id="41995" name="Line 7"/>
            <p:cNvSpPr>
              <a:spLocks noChangeShapeType="1"/>
            </p:cNvSpPr>
            <p:nvPr/>
          </p:nvSpPr>
          <p:spPr bwMode="auto">
            <a:xfrm>
              <a:off x="4527550" y="3657600"/>
              <a:ext cx="11557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6" name="Group 8"/>
            <p:cNvGrpSpPr>
              <a:grpSpLocks/>
            </p:cNvGrpSpPr>
            <p:nvPr/>
          </p:nvGrpSpPr>
          <p:grpSpPr bwMode="auto">
            <a:xfrm>
              <a:off x="717552" y="3276605"/>
              <a:ext cx="4210050" cy="2667004"/>
              <a:chOff x="288" y="1824"/>
              <a:chExt cx="2448" cy="1680"/>
            </a:xfrm>
          </p:grpSpPr>
          <p:sp>
            <p:nvSpPr>
              <p:cNvPr id="42027" name="Oval 9"/>
              <p:cNvSpPr>
                <a:spLocks noChangeArrowheads="1"/>
              </p:cNvSpPr>
              <p:nvPr/>
            </p:nvSpPr>
            <p:spPr bwMode="auto">
              <a:xfrm>
                <a:off x="1921" y="218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8" name="Text Box 10"/>
              <p:cNvSpPr txBox="1">
                <a:spLocks noChangeArrowheads="1"/>
              </p:cNvSpPr>
              <p:nvPr/>
            </p:nvSpPr>
            <p:spPr bwMode="auto">
              <a:xfrm>
                <a:off x="1972" y="2160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/</a:t>
                </a:r>
              </a:p>
            </p:txBody>
          </p:sp>
          <p:sp>
            <p:nvSpPr>
              <p:cNvPr id="42029" name="Rectangle 11"/>
              <p:cNvSpPr>
                <a:spLocks noChangeArrowheads="1"/>
              </p:cNvSpPr>
              <p:nvPr/>
            </p:nvSpPr>
            <p:spPr bwMode="auto">
              <a:xfrm>
                <a:off x="2481" y="2527"/>
                <a:ext cx="255" cy="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0" name="Text Box 12"/>
              <p:cNvSpPr txBox="1">
                <a:spLocks noChangeArrowheads="1"/>
              </p:cNvSpPr>
              <p:nvPr/>
            </p:nvSpPr>
            <p:spPr bwMode="auto">
              <a:xfrm>
                <a:off x="2184" y="2139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31" name="Text Box 13"/>
              <p:cNvSpPr txBox="1">
                <a:spLocks noChangeArrowheads="1"/>
              </p:cNvSpPr>
              <p:nvPr/>
            </p:nvSpPr>
            <p:spPr bwMode="auto">
              <a:xfrm>
                <a:off x="1680" y="3072"/>
                <a:ext cx="4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32" name="Rectangle 14"/>
              <p:cNvSpPr>
                <a:spLocks noChangeArrowheads="1"/>
              </p:cNvSpPr>
              <p:nvPr/>
            </p:nvSpPr>
            <p:spPr bwMode="auto">
              <a:xfrm>
                <a:off x="1008" y="2880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3" name="Text Box 15"/>
              <p:cNvSpPr txBox="1">
                <a:spLocks noChangeArrowheads="1"/>
              </p:cNvSpPr>
              <p:nvPr/>
            </p:nvSpPr>
            <p:spPr bwMode="auto">
              <a:xfrm>
                <a:off x="336" y="2544"/>
                <a:ext cx="40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34" name="Oval 16"/>
              <p:cNvSpPr>
                <a:spLocks noChangeArrowheads="1"/>
              </p:cNvSpPr>
              <p:nvPr/>
            </p:nvSpPr>
            <p:spPr bwMode="auto">
              <a:xfrm>
                <a:off x="1335" y="2494"/>
                <a:ext cx="25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35" name="Text Box 17"/>
              <p:cNvSpPr txBox="1">
                <a:spLocks noChangeArrowheads="1"/>
              </p:cNvSpPr>
              <p:nvPr/>
            </p:nvSpPr>
            <p:spPr bwMode="auto">
              <a:xfrm>
                <a:off x="1208" y="245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36" name="Line 18"/>
              <p:cNvSpPr>
                <a:spLocks noChangeShapeType="1"/>
              </p:cNvSpPr>
              <p:nvPr/>
            </p:nvSpPr>
            <p:spPr bwMode="auto">
              <a:xfrm flipH="1">
                <a:off x="1559" y="2372"/>
                <a:ext cx="37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7" name="Line 19"/>
              <p:cNvSpPr>
                <a:spLocks noChangeShapeType="1"/>
              </p:cNvSpPr>
              <p:nvPr/>
            </p:nvSpPr>
            <p:spPr bwMode="auto">
              <a:xfrm>
                <a:off x="2184" y="2372"/>
                <a:ext cx="382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8" name="Line 20"/>
              <p:cNvSpPr>
                <a:spLocks noChangeShapeType="1"/>
              </p:cNvSpPr>
              <p:nvPr/>
            </p:nvSpPr>
            <p:spPr bwMode="auto">
              <a:xfrm flipH="1">
                <a:off x="1208" y="2687"/>
                <a:ext cx="170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9" name="Line 21"/>
              <p:cNvSpPr>
                <a:spLocks noChangeShapeType="1"/>
              </p:cNvSpPr>
              <p:nvPr/>
            </p:nvSpPr>
            <p:spPr bwMode="auto">
              <a:xfrm>
                <a:off x="1547" y="2687"/>
                <a:ext cx="213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AutoShape 22"/>
              <p:cNvSpPr>
                <a:spLocks/>
              </p:cNvSpPr>
              <p:nvPr/>
            </p:nvSpPr>
            <p:spPr bwMode="auto">
              <a:xfrm>
                <a:off x="2396" y="2527"/>
                <a:ext cx="52" cy="737"/>
              </a:xfrm>
              <a:prstGeom prst="leftBrace">
                <a:avLst>
                  <a:gd name="adj1" fmla="val 118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1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736"/>
                <a:ext cx="35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42" name="Rectangle 24"/>
              <p:cNvSpPr>
                <a:spLocks noChangeArrowheads="1"/>
              </p:cNvSpPr>
              <p:nvPr/>
            </p:nvSpPr>
            <p:spPr bwMode="auto">
              <a:xfrm>
                <a:off x="1717" y="2882"/>
                <a:ext cx="255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3" name="Text Box 25"/>
              <p:cNvSpPr txBox="1">
                <a:spLocks noChangeArrowheads="1"/>
              </p:cNvSpPr>
              <p:nvPr/>
            </p:nvSpPr>
            <p:spPr bwMode="auto">
              <a:xfrm>
                <a:off x="984" y="3070"/>
                <a:ext cx="395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44" name="AutoShape 26"/>
              <p:cNvSpPr>
                <a:spLocks/>
              </p:cNvSpPr>
              <p:nvPr/>
            </p:nvSpPr>
            <p:spPr bwMode="auto">
              <a:xfrm>
                <a:off x="1632" y="2882"/>
                <a:ext cx="48" cy="622"/>
              </a:xfrm>
              <a:prstGeom prst="leftBrace">
                <a:avLst>
                  <a:gd name="adj1" fmla="val 10798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42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46" name="Oval 28"/>
              <p:cNvSpPr>
                <a:spLocks noChangeArrowheads="1"/>
              </p:cNvSpPr>
              <p:nvPr/>
            </p:nvSpPr>
            <p:spPr bwMode="auto">
              <a:xfrm>
                <a:off x="925" y="1914"/>
                <a:ext cx="25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47" name="Line 29"/>
              <p:cNvSpPr>
                <a:spLocks noChangeShapeType="1"/>
              </p:cNvSpPr>
              <p:nvPr/>
            </p:nvSpPr>
            <p:spPr bwMode="auto">
              <a:xfrm>
                <a:off x="1196" y="2094"/>
                <a:ext cx="725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Text Box 30"/>
              <p:cNvSpPr txBox="1">
                <a:spLocks noChangeArrowheads="1"/>
              </p:cNvSpPr>
              <p:nvPr/>
            </p:nvSpPr>
            <p:spPr bwMode="auto">
              <a:xfrm>
                <a:off x="1151" y="1824"/>
                <a:ext cx="29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49" name="Text Box 31"/>
              <p:cNvSpPr txBox="1">
                <a:spLocks noChangeArrowheads="1"/>
              </p:cNvSpPr>
              <p:nvPr/>
            </p:nvSpPr>
            <p:spPr bwMode="auto">
              <a:xfrm>
                <a:off x="978" y="1889"/>
                <a:ext cx="2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\</a:t>
                </a:r>
              </a:p>
            </p:txBody>
          </p:sp>
          <p:sp>
            <p:nvSpPr>
              <p:cNvPr id="42050" name="Rectangle 32"/>
              <p:cNvSpPr>
                <a:spLocks noChangeArrowheads="1"/>
              </p:cNvSpPr>
              <p:nvPr/>
            </p:nvSpPr>
            <p:spPr bwMode="auto">
              <a:xfrm>
                <a:off x="336" y="2318"/>
                <a:ext cx="255" cy="8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1" name="Line 33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Line 34"/>
              <p:cNvSpPr>
                <a:spLocks noChangeShapeType="1"/>
              </p:cNvSpPr>
              <p:nvPr/>
            </p:nvSpPr>
            <p:spPr bwMode="auto">
              <a:xfrm flipH="1"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3" name="Line 35"/>
              <p:cNvSpPr>
                <a:spLocks noChangeShapeType="1"/>
              </p:cNvSpPr>
              <p:nvPr/>
            </p:nvSpPr>
            <p:spPr bwMode="auto">
              <a:xfrm>
                <a:off x="336" y="2903"/>
                <a:ext cx="272" cy="2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4" name="Line 36"/>
              <p:cNvSpPr>
                <a:spLocks noChangeShapeType="1"/>
              </p:cNvSpPr>
              <p:nvPr/>
            </p:nvSpPr>
            <p:spPr bwMode="auto">
              <a:xfrm flipH="1">
                <a:off x="472" y="2094"/>
                <a:ext cx="45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5" name="AutoShape 37"/>
              <p:cNvSpPr>
                <a:spLocks/>
              </p:cNvSpPr>
              <p:nvPr/>
            </p:nvSpPr>
            <p:spPr bwMode="auto">
              <a:xfrm>
                <a:off x="288" y="2304"/>
                <a:ext cx="48" cy="576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6" name="AutoShape 38"/>
              <p:cNvSpPr>
                <a:spLocks/>
              </p:cNvSpPr>
              <p:nvPr/>
            </p:nvSpPr>
            <p:spPr bwMode="auto">
              <a:xfrm>
                <a:off x="1296" y="2880"/>
                <a:ext cx="48" cy="624"/>
              </a:xfrm>
              <a:prstGeom prst="rightBrace">
                <a:avLst>
                  <a:gd name="adj1" fmla="val 108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7" name="AutoShape 39"/>
              <p:cNvSpPr>
                <a:spLocks noChangeArrowheads="1"/>
              </p:cNvSpPr>
              <p:nvPr/>
            </p:nvSpPr>
            <p:spPr bwMode="auto">
              <a:xfrm rot="18131032" flipV="1">
                <a:off x="1080" y="2136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58" name="AutoShape 40"/>
              <p:cNvSpPr>
                <a:spLocks noChangeArrowheads="1"/>
              </p:cNvSpPr>
              <p:nvPr/>
            </p:nvSpPr>
            <p:spPr bwMode="auto">
              <a:xfrm rot="3468968" flipH="1" flipV="1">
                <a:off x="1896" y="2472"/>
                <a:ext cx="144" cy="288"/>
              </a:xfrm>
              <a:prstGeom prst="curvedLef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</p:grpSp>
        <p:grpSp>
          <p:nvGrpSpPr>
            <p:cNvPr id="41997" name="Group 41"/>
            <p:cNvGrpSpPr>
              <a:grpSpLocks/>
            </p:cNvGrpSpPr>
            <p:nvPr/>
          </p:nvGrpSpPr>
          <p:grpSpPr bwMode="auto">
            <a:xfrm>
              <a:off x="5213351" y="3200401"/>
              <a:ext cx="4540251" cy="2362201"/>
              <a:chOff x="3172" y="1920"/>
              <a:chExt cx="2860" cy="1488"/>
            </a:xfrm>
          </p:grpSpPr>
          <p:sp>
            <p:nvSpPr>
              <p:cNvPr id="41999" name="Text Box 42"/>
              <p:cNvSpPr txBox="1">
                <a:spLocks noChangeArrowheads="1"/>
              </p:cNvSpPr>
              <p:nvPr/>
            </p:nvSpPr>
            <p:spPr bwMode="auto">
              <a:xfrm>
                <a:off x="3172" y="2976"/>
                <a:ext cx="50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00" name="Oval 43"/>
              <p:cNvSpPr>
                <a:spLocks noChangeArrowheads="1"/>
              </p:cNvSpPr>
              <p:nvPr/>
            </p:nvSpPr>
            <p:spPr bwMode="auto">
              <a:xfrm>
                <a:off x="5175" y="2349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1" name="Rectangle 44"/>
              <p:cNvSpPr>
                <a:spLocks noChangeArrowheads="1"/>
              </p:cNvSpPr>
              <p:nvPr/>
            </p:nvSpPr>
            <p:spPr bwMode="auto">
              <a:xfrm>
                <a:off x="5720" y="2784"/>
                <a:ext cx="276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2" name="Text Box 45"/>
              <p:cNvSpPr txBox="1">
                <a:spLocks noChangeArrowheads="1"/>
              </p:cNvSpPr>
              <p:nvPr/>
            </p:nvSpPr>
            <p:spPr bwMode="auto">
              <a:xfrm>
                <a:off x="5460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q</a:t>
                </a:r>
              </a:p>
            </p:txBody>
          </p:sp>
          <p:sp>
            <p:nvSpPr>
              <p:cNvPr id="42003" name="Text Box 46"/>
              <p:cNvSpPr txBox="1">
                <a:spLocks noChangeArrowheads="1"/>
              </p:cNvSpPr>
              <p:nvPr/>
            </p:nvSpPr>
            <p:spPr bwMode="auto">
              <a:xfrm>
                <a:off x="5044" y="2976"/>
                <a:ext cx="536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3</a:t>
                </a:r>
              </a:p>
            </p:txBody>
          </p:sp>
          <p:sp>
            <p:nvSpPr>
              <p:cNvPr id="42004" name="Rectangle 47"/>
              <p:cNvSpPr>
                <a:spLocks noChangeArrowheads="1"/>
              </p:cNvSpPr>
              <p:nvPr/>
            </p:nvSpPr>
            <p:spPr bwMode="auto">
              <a:xfrm>
                <a:off x="4264" y="2784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5" name="Text Box 48"/>
              <p:cNvSpPr txBox="1">
                <a:spLocks noChangeArrowheads="1"/>
              </p:cNvSpPr>
              <p:nvPr/>
            </p:nvSpPr>
            <p:spPr bwMode="auto">
              <a:xfrm>
                <a:off x="3588" y="3024"/>
                <a:ext cx="44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1</a:t>
                </a:r>
              </a:p>
            </p:txBody>
          </p:sp>
          <p:sp>
            <p:nvSpPr>
              <p:cNvPr id="42006" name="Oval 49"/>
              <p:cNvSpPr>
                <a:spLocks noChangeArrowheads="1"/>
              </p:cNvSpPr>
              <p:nvPr/>
            </p:nvSpPr>
            <p:spPr bwMode="auto">
              <a:xfrm>
                <a:off x="3900" y="2352"/>
                <a:ext cx="276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7" name="Text Box 50"/>
              <p:cNvSpPr txBox="1">
                <a:spLocks noChangeArrowheads="1"/>
              </p:cNvSpPr>
              <p:nvPr/>
            </p:nvSpPr>
            <p:spPr bwMode="auto">
              <a:xfrm>
                <a:off x="4732" y="1920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r</a:t>
                </a:r>
              </a:p>
            </p:txBody>
          </p:sp>
          <p:sp>
            <p:nvSpPr>
              <p:cNvPr id="42008" name="AutoShape 51"/>
              <p:cNvSpPr>
                <a:spLocks/>
              </p:cNvSpPr>
              <p:nvPr/>
            </p:nvSpPr>
            <p:spPr bwMode="auto">
              <a:xfrm>
                <a:off x="5612" y="2784"/>
                <a:ext cx="56" cy="624"/>
              </a:xfrm>
              <a:prstGeom prst="leftBrace">
                <a:avLst>
                  <a:gd name="adj1" fmla="val 9285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09" name="Text Box 52"/>
              <p:cNvSpPr txBox="1">
                <a:spLocks noChangeArrowheads="1"/>
              </p:cNvSpPr>
              <p:nvPr/>
            </p:nvSpPr>
            <p:spPr bwMode="auto">
              <a:xfrm>
                <a:off x="5304" y="2976"/>
                <a:ext cx="37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</a:t>
                </a:r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5032" y="2786"/>
                <a:ext cx="276" cy="6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1" name="Text Box 54"/>
              <p:cNvSpPr txBox="1">
                <a:spLocks noChangeArrowheads="1"/>
              </p:cNvSpPr>
              <p:nvPr/>
            </p:nvSpPr>
            <p:spPr bwMode="auto">
              <a:xfrm>
                <a:off x="4238" y="2974"/>
                <a:ext cx="42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2</a:t>
                </a:r>
              </a:p>
            </p:txBody>
          </p:sp>
          <p:sp>
            <p:nvSpPr>
              <p:cNvPr id="42012" name="AutoShape 55"/>
              <p:cNvSpPr>
                <a:spLocks/>
              </p:cNvSpPr>
              <p:nvPr/>
            </p:nvSpPr>
            <p:spPr bwMode="auto">
              <a:xfrm>
                <a:off x="4940" y="2786"/>
                <a:ext cx="52" cy="622"/>
              </a:xfrm>
              <a:prstGeom prst="leftBrace">
                <a:avLst>
                  <a:gd name="adj1" fmla="val 9967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3" name="Text Box 56"/>
              <p:cNvSpPr txBox="1">
                <a:spLocks noChangeArrowheads="1"/>
              </p:cNvSpPr>
              <p:nvPr/>
            </p:nvSpPr>
            <p:spPr bwMode="auto">
              <a:xfrm>
                <a:off x="4576" y="2880"/>
                <a:ext cx="45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i="1">
                    <a:latin typeface="Arial" charset="0"/>
                  </a:rPr>
                  <a:t>h-1 </a:t>
                </a:r>
                <a:r>
                  <a:rPr lang="en-US" sz="1600">
                    <a:latin typeface="Arial" charset="0"/>
                  </a:rPr>
                  <a:t>or </a:t>
                </a:r>
                <a:br>
                  <a:rPr lang="en-US" sz="1600">
                    <a:latin typeface="Arial" charset="0"/>
                  </a:rPr>
                </a:br>
                <a:r>
                  <a:rPr lang="en-US" sz="1600" i="1">
                    <a:latin typeface="Arial" charset="0"/>
                  </a:rPr>
                  <a:t>h-2</a:t>
                </a:r>
              </a:p>
            </p:txBody>
          </p:sp>
          <p:sp>
            <p:nvSpPr>
              <p:cNvPr id="42014" name="Oval 57"/>
              <p:cNvSpPr>
                <a:spLocks noChangeArrowheads="1"/>
              </p:cNvSpPr>
              <p:nvPr/>
            </p:nvSpPr>
            <p:spPr bwMode="auto">
              <a:xfrm>
                <a:off x="4475" y="2016"/>
                <a:ext cx="275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5" name="Text Box 58"/>
              <p:cNvSpPr txBox="1">
                <a:spLocks noChangeArrowheads="1"/>
              </p:cNvSpPr>
              <p:nvPr/>
            </p:nvSpPr>
            <p:spPr bwMode="auto">
              <a:xfrm>
                <a:off x="3692" y="2304"/>
                <a:ext cx="32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i="1"/>
                  <a:t>p</a:t>
                </a:r>
              </a:p>
            </p:txBody>
          </p:sp>
          <p:sp>
            <p:nvSpPr>
              <p:cNvPr id="42016" name="Text Box 59"/>
              <p:cNvSpPr txBox="1">
                <a:spLocks noChangeArrowheads="1"/>
              </p:cNvSpPr>
              <p:nvPr/>
            </p:nvSpPr>
            <p:spPr bwMode="auto">
              <a:xfrm>
                <a:off x="4506" y="1968"/>
                <a:ext cx="230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200" b="1">
                    <a:solidFill>
                      <a:srgbClr val="FF0000"/>
                    </a:solidFill>
                    <a:latin typeface="Arial" charset="0"/>
                    <a:sym typeface="Symbol" charset="2"/>
                  </a:rPr>
                  <a:t>–</a:t>
                </a:r>
              </a:p>
            </p:txBody>
          </p:sp>
          <p:sp>
            <p:nvSpPr>
              <p:cNvPr id="42017" name="Rectangle 60"/>
              <p:cNvSpPr>
                <a:spLocks noChangeArrowheads="1"/>
              </p:cNvSpPr>
              <p:nvPr/>
            </p:nvSpPr>
            <p:spPr bwMode="auto">
              <a:xfrm>
                <a:off x="3588" y="2798"/>
                <a:ext cx="276" cy="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8" name="AutoShape 61"/>
              <p:cNvSpPr>
                <a:spLocks/>
              </p:cNvSpPr>
              <p:nvPr/>
            </p:nvSpPr>
            <p:spPr bwMode="auto">
              <a:xfrm>
                <a:off x="3484" y="2784"/>
                <a:ext cx="52" cy="624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19" name="AutoShape 62"/>
              <p:cNvSpPr>
                <a:spLocks/>
              </p:cNvSpPr>
              <p:nvPr/>
            </p:nvSpPr>
            <p:spPr bwMode="auto">
              <a:xfrm>
                <a:off x="4576" y="2784"/>
                <a:ext cx="52" cy="624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tr-TR"/>
              </a:p>
            </p:txBody>
          </p:sp>
          <p:sp>
            <p:nvSpPr>
              <p:cNvPr id="42020" name="Line 63"/>
              <p:cNvSpPr>
                <a:spLocks noChangeShapeType="1"/>
              </p:cNvSpPr>
              <p:nvPr/>
            </p:nvSpPr>
            <p:spPr bwMode="auto">
              <a:xfrm flipH="1">
                <a:off x="4108" y="2208"/>
                <a:ext cx="4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64"/>
              <p:cNvSpPr>
                <a:spLocks noChangeShapeType="1"/>
              </p:cNvSpPr>
              <p:nvPr/>
            </p:nvSpPr>
            <p:spPr bwMode="auto">
              <a:xfrm>
                <a:off x="4732" y="2208"/>
                <a:ext cx="52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65"/>
              <p:cNvSpPr>
                <a:spLocks noChangeShapeType="1"/>
              </p:cNvSpPr>
              <p:nvPr/>
            </p:nvSpPr>
            <p:spPr bwMode="auto">
              <a:xfrm flipH="1">
                <a:off x="3640" y="2592"/>
                <a:ext cx="31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66"/>
              <p:cNvSpPr>
                <a:spLocks noChangeShapeType="1"/>
              </p:cNvSpPr>
              <p:nvPr/>
            </p:nvSpPr>
            <p:spPr bwMode="auto">
              <a:xfrm>
                <a:off x="4108" y="2592"/>
                <a:ext cx="3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Text Box 67"/>
              <p:cNvSpPr txBox="1">
                <a:spLocks noChangeArrowheads="1"/>
              </p:cNvSpPr>
              <p:nvPr/>
            </p:nvSpPr>
            <p:spPr bwMode="auto">
              <a:xfrm>
                <a:off x="5668" y="2928"/>
                <a:ext cx="36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Arial" charset="0"/>
                  </a:rPr>
                  <a:t>T</a:t>
                </a:r>
                <a:r>
                  <a:rPr lang="en-US" sz="1800" baseline="-25000">
                    <a:latin typeface="Arial" charset="0"/>
                  </a:rPr>
                  <a:t>4</a:t>
                </a:r>
              </a:p>
            </p:txBody>
          </p:sp>
          <p:sp>
            <p:nvSpPr>
              <p:cNvPr id="42025" name="Line 68"/>
              <p:cNvSpPr>
                <a:spLocks noChangeShapeType="1"/>
              </p:cNvSpPr>
              <p:nvPr/>
            </p:nvSpPr>
            <p:spPr bwMode="auto">
              <a:xfrm flipH="1">
                <a:off x="5096" y="2592"/>
                <a:ext cx="20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6" name="Line 69"/>
              <p:cNvSpPr>
                <a:spLocks noChangeShapeType="1"/>
              </p:cNvSpPr>
              <p:nvPr/>
            </p:nvSpPr>
            <p:spPr bwMode="auto">
              <a:xfrm>
                <a:off x="5356" y="2592"/>
                <a:ext cx="4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998" name="Text Box 18"/>
            <p:cNvSpPr txBox="1">
              <a:spLocks noChangeArrowheads="1"/>
            </p:cNvSpPr>
            <p:nvPr/>
          </p:nvSpPr>
          <p:spPr bwMode="auto">
            <a:xfrm>
              <a:off x="-44450" y="4953001"/>
              <a:ext cx="1155700" cy="32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deleted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34AB40-1F24-5C47-BF23-2ADB7CA1E337}"/>
                  </a:ext>
                </a:extLst>
              </p14:cNvPr>
              <p14:cNvContentPartPr/>
              <p14:nvPr/>
            </p14:nvContentPartPr>
            <p14:xfrm>
              <a:off x="3234240" y="3802680"/>
              <a:ext cx="14400" cy="18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34AB40-1F24-5C47-BF23-2ADB7CA1E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4880" y="3793320"/>
                <a:ext cx="33120" cy="20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018778-0E06-4CFC-9260-92BDC92E3C0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An AVL tree is a binary search tree with a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balance</a:t>
            </a:r>
            <a:r>
              <a:rPr lang="en-US" dirty="0">
                <a:solidFill>
                  <a:srgbClr val="FF0000"/>
                </a:solidFill>
                <a:ea typeface="+mn-ea"/>
              </a:rPr>
              <a:t> condition</a:t>
            </a:r>
            <a:r>
              <a:rPr lang="en-US" dirty="0">
                <a:ea typeface="+mn-ea"/>
              </a:rPr>
              <a:t>. 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is named for its inventors:  </a:t>
            </a:r>
            <a:r>
              <a:rPr lang="en-US" b="1" u="sng" dirty="0" err="1">
                <a:ea typeface="+mn-ea"/>
              </a:rPr>
              <a:t>A</a:t>
            </a:r>
            <a:r>
              <a:rPr lang="en-US" dirty="0" err="1">
                <a:ea typeface="+mn-ea"/>
              </a:rPr>
              <a:t>del’son-</a:t>
            </a:r>
            <a:r>
              <a:rPr lang="en-US" b="1" u="sng" dirty="0" err="1">
                <a:ea typeface="+mn-ea"/>
              </a:rPr>
              <a:t>V</a:t>
            </a:r>
            <a:r>
              <a:rPr lang="en-US" dirty="0" err="1">
                <a:ea typeface="+mn-ea"/>
              </a:rPr>
              <a:t>el’skii</a:t>
            </a:r>
            <a:r>
              <a:rPr lang="en-US" dirty="0">
                <a:ea typeface="+mn-ea"/>
              </a:rPr>
              <a:t> and </a:t>
            </a:r>
            <a:r>
              <a:rPr lang="en-US" b="1" u="sng" dirty="0">
                <a:ea typeface="+mn-ea"/>
              </a:rPr>
              <a:t>L</a:t>
            </a:r>
            <a:r>
              <a:rPr lang="en-US" dirty="0">
                <a:ea typeface="+mn-ea"/>
              </a:rPr>
              <a:t>andis</a:t>
            </a:r>
          </a:p>
          <a:p>
            <a:pPr lvl="7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tree </a:t>
            </a:r>
            <a:r>
              <a:rPr lang="en-US" i="1" dirty="0">
                <a:ea typeface="+mn-ea"/>
              </a:rPr>
              <a:t>approximates</a:t>
            </a:r>
            <a:r>
              <a:rPr lang="en-US" dirty="0">
                <a:ea typeface="+mn-ea"/>
              </a:rPr>
              <a:t> the ideal tree (completely balanced tree).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AVL Tree maintains a height close to the minimum.</a:t>
            </a: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09938"/>
            <a:ext cx="70104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65532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b="1" i="1">
                <a:latin typeface="Calibri" charset="0"/>
              </a:rPr>
              <a:t>	Definition</a:t>
            </a:r>
            <a:r>
              <a:rPr lang="en-US" i="1">
                <a:latin typeface="Calibri" charset="0"/>
              </a:rPr>
              <a:t>: </a:t>
            </a:r>
          </a:p>
          <a:p>
            <a:pPr lvl="1">
              <a:buFontTx/>
              <a:buNone/>
            </a:pPr>
            <a:r>
              <a:rPr lang="en-US" sz="2400" i="1">
                <a:latin typeface="Calibri" charset="0"/>
              </a:rPr>
              <a:t>	An AVL tree is a binary search tree such that for any node in the tree, the height of the left and right subtrees can differ by at most 1.</a:t>
            </a:r>
          </a:p>
        </p:txBody>
      </p:sp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DC8E64-065E-4A3D-80A7-4ECAB1448F5D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2590800" y="5334000"/>
            <a:ext cx="1287463" cy="3381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An AVL tree</a:t>
            </a:r>
          </a:p>
        </p:txBody>
      </p:sp>
      <p:sp>
        <p:nvSpPr>
          <p:cNvPr id="19465" name="Text Box 5"/>
          <p:cNvSpPr txBox="1">
            <a:spLocks noChangeArrowheads="1"/>
          </p:cNvSpPr>
          <p:nvPr/>
        </p:nvSpPr>
        <p:spPr bwMode="auto">
          <a:xfrm>
            <a:off x="6705600" y="5334000"/>
            <a:ext cx="1828800" cy="83026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1600" b="1">
                <a:solidFill>
                  <a:srgbClr val="0000FF"/>
                </a:solidFill>
              </a:rPr>
              <a:t>NOT an AVL tree </a:t>
            </a:r>
          </a:p>
          <a:p>
            <a:r>
              <a:rPr lang="en-US" sz="1600" b="1">
                <a:solidFill>
                  <a:srgbClr val="0000FF"/>
                </a:solidFill>
              </a:rPr>
              <a:t>(unbalanced nodes are darkened)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1066800"/>
            <a:ext cx="330358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8"/>
          <p:cNvSpPr>
            <a:spLocks noChangeShapeType="1"/>
          </p:cNvSpPr>
          <p:nvPr/>
        </p:nvSpPr>
        <p:spPr bwMode="auto">
          <a:xfrm>
            <a:off x="381000" y="31242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000"/>
            <a:ext cx="92202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The depth of a typical node in an AVL tree is very close to the optimal </a:t>
            </a:r>
            <a:r>
              <a:rPr lang="en-US" i="1" dirty="0">
                <a:ea typeface="+mn-ea"/>
              </a:rPr>
              <a:t>log</a:t>
            </a:r>
            <a:r>
              <a:rPr lang="en-US" i="1" baseline="-25000" dirty="0">
                <a:ea typeface="+mn-ea"/>
              </a:rPr>
              <a:t>2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Consequently, all searching operations in an AVL tree have logarithmic worst-case bounds.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An update (insert or delete) in an AVL tree could destroy the balance.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ea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+mn-ea"/>
                <a:sym typeface="Wingdings" charset="2"/>
              </a:rPr>
              <a:t></a:t>
            </a:r>
            <a:r>
              <a:rPr lang="en-US" b="1" dirty="0">
                <a:solidFill>
                  <a:srgbClr val="0000FF"/>
                </a:solidFill>
                <a:ea typeface="+mn-ea"/>
                <a:sym typeface="Wingdings" charset="2"/>
              </a:rPr>
              <a:t> </a:t>
            </a:r>
            <a:r>
              <a:rPr lang="en-US" b="1" dirty="0">
                <a:solidFill>
                  <a:srgbClr val="0000FF"/>
                </a:solidFill>
                <a:ea typeface="+mn-ea"/>
              </a:rPr>
              <a:t> 	It must then be rebalanced before the operation can be </a:t>
            </a:r>
          </a:p>
          <a:p>
            <a:pPr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ea typeface="+mn-ea"/>
              </a:rPr>
              <a:t>		considered complete.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8ADF3B-D4B3-474A-B00B-BEEF749E7E09}" type="slidenum">
              <a:rPr lang="en-US" sz="800"/>
              <a:pPr/>
              <a:t>5</a:t>
            </a:fld>
            <a:endParaRPr 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AVL Tree -- Insertions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Calibri" charset="0"/>
              </a:rPr>
              <a:t>Insert</a:t>
            </a:r>
            <a:r>
              <a:rPr lang="tr-TR" dirty="0">
                <a:latin typeface="Calibri" charset="0"/>
              </a:rPr>
              <a:t> is </a:t>
            </a:r>
            <a:r>
              <a:rPr lang="tr-TR" dirty="0" err="1">
                <a:latin typeface="Calibri" charset="0"/>
              </a:rPr>
              <a:t>the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same</a:t>
            </a:r>
            <a:r>
              <a:rPr lang="tr-TR" dirty="0">
                <a:latin typeface="Calibri" charset="0"/>
              </a:rPr>
              <a:t> as </a:t>
            </a:r>
            <a:r>
              <a:rPr lang="tr-TR" b="1" dirty="0" err="1">
                <a:latin typeface="Calibri" charset="0"/>
              </a:rPr>
              <a:t>Binary</a:t>
            </a:r>
            <a:r>
              <a:rPr lang="tr-TR" b="1" dirty="0">
                <a:latin typeface="Calibri" charset="0"/>
              </a:rPr>
              <a:t> </a:t>
            </a:r>
            <a:r>
              <a:rPr lang="tr-TR" b="1" dirty="0" err="1">
                <a:latin typeface="Calibri" charset="0"/>
              </a:rPr>
              <a:t>Search</a:t>
            </a:r>
            <a:r>
              <a:rPr lang="tr-TR" b="1" dirty="0">
                <a:latin typeface="Calibri" charset="0"/>
              </a:rPr>
              <a:t> </a:t>
            </a:r>
            <a:r>
              <a:rPr lang="tr-TR" b="1" dirty="0" err="1">
                <a:latin typeface="Calibri" charset="0"/>
              </a:rPr>
              <a:t>Tree</a:t>
            </a:r>
            <a:r>
              <a:rPr lang="tr-TR" b="1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insertion</a:t>
            </a:r>
            <a:endParaRPr lang="tr-TR" dirty="0">
              <a:latin typeface="Calibri" charset="0"/>
            </a:endParaRPr>
          </a:p>
          <a:p>
            <a:endParaRPr lang="tr-TR" dirty="0">
              <a:latin typeface="Calibri" charset="0"/>
            </a:endParaRPr>
          </a:p>
          <a:p>
            <a:r>
              <a:rPr lang="tr-TR" dirty="0" err="1">
                <a:latin typeface="Calibri" charset="0"/>
              </a:rPr>
              <a:t>Then</a:t>
            </a:r>
            <a:r>
              <a:rPr lang="tr-TR" dirty="0">
                <a:latin typeface="Calibri" charset="0"/>
              </a:rPr>
              <a:t>, </a:t>
            </a:r>
            <a:r>
              <a:rPr lang="tr-TR" dirty="0" err="1">
                <a:latin typeface="Calibri" charset="0"/>
              </a:rPr>
              <a:t>starting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from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the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insertion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point</a:t>
            </a:r>
            <a:r>
              <a:rPr lang="tr-TR" dirty="0">
                <a:latin typeface="Calibri" charset="0"/>
              </a:rPr>
              <a:t>, </a:t>
            </a:r>
            <a:r>
              <a:rPr lang="tr-TR" dirty="0" err="1">
                <a:latin typeface="Calibri" charset="0"/>
              </a:rPr>
              <a:t>check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for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balance</a:t>
            </a:r>
            <a:r>
              <a:rPr lang="tr-TR" dirty="0">
                <a:latin typeface="Calibri" charset="0"/>
              </a:rPr>
              <a:t> at </a:t>
            </a:r>
            <a:r>
              <a:rPr lang="tr-TR" dirty="0" err="1">
                <a:latin typeface="Calibri" charset="0"/>
              </a:rPr>
              <a:t>each</a:t>
            </a:r>
            <a:r>
              <a:rPr lang="tr-TR" dirty="0">
                <a:latin typeface="Calibri" charset="0"/>
              </a:rPr>
              <a:t> </a:t>
            </a:r>
            <a:r>
              <a:rPr lang="tr-TR" dirty="0" err="1">
                <a:latin typeface="Calibri" charset="0"/>
              </a:rPr>
              <a:t>node</a:t>
            </a:r>
            <a:endParaRPr lang="tr-TR" dirty="0">
              <a:latin typeface="Calibri" charset="0"/>
            </a:endParaRPr>
          </a:p>
          <a:p>
            <a:endParaRPr lang="tr-TR" dirty="0">
              <a:latin typeface="Calibri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It is enough to perform </a:t>
            </a:r>
            <a:r>
              <a:rPr lang="tr-TR" dirty="0" err="1">
                <a:solidFill>
                  <a:srgbClr val="FF0000"/>
                </a:solidFill>
                <a:latin typeface="Calibri" charset="0"/>
              </a:rPr>
              <a:t>correction</a:t>
            </a:r>
            <a:r>
              <a:rPr lang="tr-TR" dirty="0">
                <a:solidFill>
                  <a:srgbClr val="FF0000"/>
                </a:solidFill>
                <a:latin typeface="Calibri" charset="0"/>
              </a:rPr>
              <a:t> “</a:t>
            </a:r>
            <a:r>
              <a:rPr lang="tr-TR" dirty="0" err="1">
                <a:solidFill>
                  <a:srgbClr val="FF0000"/>
                </a:solidFill>
                <a:latin typeface="Calibri" charset="0"/>
              </a:rPr>
              <a:t>rotation</a:t>
            </a:r>
            <a:r>
              <a:rPr lang="tr-TR" dirty="0">
                <a:solidFill>
                  <a:srgbClr val="FF0000"/>
                </a:solidFill>
                <a:latin typeface="Calibri" charset="0"/>
              </a:rPr>
              <a:t>”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only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at the first node</a:t>
            </a:r>
            <a:r>
              <a:rPr lang="tr-TR" b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alibri" charset="0"/>
              </a:rPr>
              <a:t>w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here imbalance occurs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(ANLAMADIM???)</a:t>
            </a:r>
            <a:endParaRPr lang="tr-TR" b="1" dirty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On the path from the inserted node to the root.</a:t>
            </a:r>
            <a:endParaRPr lang="en-US" u="sng" dirty="0">
              <a:latin typeface="Calibri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58C4A-9862-41AA-95D2-414EA4270D61}" type="slidenum">
              <a:rPr lang="en-US" sz="800"/>
              <a:pPr/>
              <a:t>6</a:t>
            </a:fld>
            <a:endParaRPr 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AVL -- Insertions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latin typeface="Calibri" charset="0"/>
              </a:rPr>
              <a:t>An AVL violation might occur in four possible cases:</a:t>
            </a:r>
          </a:p>
          <a:p>
            <a:pPr>
              <a:buFontTx/>
              <a:buNone/>
            </a:pP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left subtree of left child of node </a:t>
            </a:r>
            <a:r>
              <a:rPr lang="tr-TR" i="1">
                <a:latin typeface="Calibri" charset="0"/>
              </a:rPr>
              <a:t>n</a:t>
            </a: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right subtree of left child of node </a:t>
            </a:r>
            <a:r>
              <a:rPr lang="tr-TR" i="1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left subtree of right child of node </a:t>
            </a:r>
            <a:r>
              <a:rPr lang="tr-TR" i="1">
                <a:latin typeface="Calibri" charset="0"/>
              </a:rPr>
              <a:t>n</a:t>
            </a:r>
          </a:p>
          <a:p>
            <a:pPr>
              <a:buFontTx/>
              <a:buAutoNum type="arabicParenR"/>
            </a:pPr>
            <a:r>
              <a:rPr lang="tr-TR">
                <a:latin typeface="Calibri" charset="0"/>
              </a:rPr>
              <a:t>Insertion into right subtree of right child of node </a:t>
            </a:r>
            <a:r>
              <a:rPr lang="tr-TR" i="1">
                <a:latin typeface="Calibri" charset="0"/>
              </a:rPr>
              <a:t>n</a:t>
            </a:r>
            <a:endParaRPr lang="tr-TR">
              <a:latin typeface="Calibri" charset="0"/>
            </a:endParaRPr>
          </a:p>
          <a:p>
            <a:pPr>
              <a:buFontTx/>
              <a:buAutoNum type="arabicParenR"/>
            </a:pPr>
            <a:endParaRPr lang="tr-TR">
              <a:latin typeface="Calibri" charset="0"/>
            </a:endParaRPr>
          </a:p>
          <a:p>
            <a:r>
              <a:rPr lang="tr-TR">
                <a:latin typeface="Calibri" charset="0"/>
              </a:rPr>
              <a:t>(1) and (4) are mirror cases</a:t>
            </a:r>
          </a:p>
          <a:p>
            <a:r>
              <a:rPr lang="tr-TR">
                <a:latin typeface="Calibri" charset="0"/>
              </a:rPr>
              <a:t>(2) and (3) are mirror cases</a:t>
            </a:r>
          </a:p>
          <a:p>
            <a:endParaRPr lang="tr-TR">
              <a:latin typeface="Calibri" charset="0"/>
            </a:endParaRPr>
          </a:p>
          <a:p>
            <a:r>
              <a:rPr lang="tr-TR">
                <a:latin typeface="Calibri" charset="0"/>
              </a:rPr>
              <a:t>If insertion occurs “</a:t>
            </a:r>
            <a:r>
              <a:rPr lang="tr-TR" b="1">
                <a:latin typeface="Calibri" charset="0"/>
              </a:rPr>
              <a:t>outside</a:t>
            </a:r>
            <a:r>
              <a:rPr lang="tr-TR">
                <a:latin typeface="Calibri" charset="0"/>
              </a:rPr>
              <a:t>” (1 &amp; 4), then perform </a:t>
            </a:r>
            <a:r>
              <a:rPr lang="tr-TR" b="1">
                <a:latin typeface="Calibri" charset="0"/>
              </a:rPr>
              <a:t>single rotation</a:t>
            </a:r>
            <a:r>
              <a:rPr lang="tr-TR">
                <a:latin typeface="Calibri" charset="0"/>
              </a:rPr>
              <a:t>.</a:t>
            </a:r>
          </a:p>
          <a:p>
            <a:r>
              <a:rPr lang="tr-TR">
                <a:latin typeface="Calibri" charset="0"/>
              </a:rPr>
              <a:t>If insertion occurs “</a:t>
            </a:r>
            <a:r>
              <a:rPr lang="tr-TR" b="1">
                <a:latin typeface="Calibri" charset="0"/>
              </a:rPr>
              <a:t>inside</a:t>
            </a:r>
            <a:r>
              <a:rPr lang="tr-TR">
                <a:latin typeface="Calibri" charset="0"/>
              </a:rPr>
              <a:t>” (2 &amp; 3), then perform </a:t>
            </a:r>
            <a:r>
              <a:rPr lang="tr-TR" b="1">
                <a:latin typeface="Calibri" charset="0"/>
              </a:rPr>
              <a:t>double rotation.</a:t>
            </a:r>
          </a:p>
          <a:p>
            <a:endParaRPr lang="tr-TR">
              <a:latin typeface="Calibri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8E6AB8A-7DCA-4D59-A5B1-04892CF3572A}" type="slidenum">
              <a:rPr lang="en-US" sz="800"/>
              <a:pPr/>
              <a:t>7</a:t>
            </a:fld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1A1CE24-8A08-4553-AB29-5DD91F9212B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Balance Operations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>
                <a:latin typeface="Calibri" charset="0"/>
              </a:rPr>
              <a:t>Balance is restored by tree </a:t>
            </a:r>
            <a:r>
              <a:rPr lang="en-US" b="1" i="1">
                <a:solidFill>
                  <a:srgbClr val="0000FF"/>
                </a:solidFill>
                <a:latin typeface="Calibri" charset="0"/>
              </a:rPr>
              <a:t>rotations</a:t>
            </a:r>
            <a:r>
              <a:rPr lang="en-US">
                <a:latin typeface="Calibri" charset="0"/>
              </a:rPr>
              <a:t>.</a:t>
            </a:r>
          </a:p>
          <a:p>
            <a:pPr marL="457200" indent="-457200"/>
            <a:endParaRPr lang="tr-TR">
              <a:latin typeface="Calibri" charset="0"/>
            </a:endParaRPr>
          </a:p>
          <a:p>
            <a:pPr marL="457200" indent="-457200"/>
            <a:r>
              <a:rPr lang="en-US">
                <a:latin typeface="Calibri" charset="0"/>
              </a:rPr>
              <a:t>There are four different cases for rotations: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Single Right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Single 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Double Right-Left Rotation</a:t>
            </a:r>
          </a:p>
          <a:p>
            <a:pPr marL="800100" lvl="1" indent="-342900">
              <a:buFontTx/>
              <a:buAutoNum type="arabicPeriod"/>
            </a:pPr>
            <a:r>
              <a:rPr lang="en-US" sz="2400">
                <a:latin typeface="Calibri" charset="0"/>
              </a:rPr>
              <a:t>Double Left-Right Rotation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tr-TR" sz="800"/>
              <a:t>Autumn 2018</a:t>
            </a:r>
            <a:endParaRPr lang="en-US" sz="800" dirty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800"/>
              <a:t>CSE211 - Data Structures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DD8FA88-4668-496C-8917-23AAD69222A1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AVL Trees -- Single Rotation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000"/>
            <a:ext cx="9296400" cy="5335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A single rotation switches the roles of the parent and the child while maintaining the search order.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We rotate between a node and its child (left or right). </a:t>
            </a:r>
          </a:p>
          <a:p>
            <a:pPr lvl="1">
              <a:defRPr/>
            </a:pPr>
            <a:r>
              <a:rPr lang="en-US" dirty="0"/>
              <a:t>Child becomes parent</a:t>
            </a:r>
          </a:p>
          <a:p>
            <a:pPr lvl="1">
              <a:defRPr/>
            </a:pPr>
            <a:r>
              <a:rPr lang="en-US" dirty="0"/>
              <a:t>Parent becomes right child in Case 1 (single right rotation)</a:t>
            </a:r>
          </a:p>
          <a:p>
            <a:pPr lvl="1">
              <a:buFontTx/>
              <a:buNone/>
              <a:defRPr/>
            </a:pPr>
            <a:r>
              <a:rPr lang="en-US" dirty="0"/>
              <a:t>	Parent becomes left child in Case 2 (single left rotation)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The result is a binary search tree that satisfies the AVL property.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1484</Words>
  <Application>Microsoft Macintosh PowerPoint</Application>
  <PresentationFormat>A4 Paper (210x297 mm)</PresentationFormat>
  <Paragraphs>329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Default Design</vt:lpstr>
      <vt:lpstr>Bitmap Image</vt:lpstr>
      <vt:lpstr>AVL Trees</vt:lpstr>
      <vt:lpstr>Balanced Search Trees: AVL Trees</vt:lpstr>
      <vt:lpstr>AVL Trees</vt:lpstr>
      <vt:lpstr>AVL Trees</vt:lpstr>
      <vt:lpstr>AVL Trees -- Properties</vt:lpstr>
      <vt:lpstr>AVL Tree -- Insertions</vt:lpstr>
      <vt:lpstr>AVL -- Insertions</vt:lpstr>
      <vt:lpstr>AVL Trees -- Balance Operations</vt:lpstr>
      <vt:lpstr>AVL Trees -- Single Rotation</vt:lpstr>
      <vt:lpstr>Case 1 -- Single Right Rotation</vt:lpstr>
      <vt:lpstr>Case 1 -- Single Right Rotation</vt:lpstr>
      <vt:lpstr>Case 2 – Single Left Rotation</vt:lpstr>
      <vt:lpstr>Case 3 -- Double Right-Left Rotation </vt:lpstr>
      <vt:lpstr>Case 4 -- Double Left-Right Rotation</vt:lpstr>
      <vt:lpstr>Case 4 -- Double Left-Right Rotation</vt:lpstr>
      <vt:lpstr>AVL Trees -- Insertion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  <vt:lpstr>AVL Trees -- Deletion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Burak Aslantaş</cp:lastModifiedBy>
  <cp:revision>621</cp:revision>
  <cp:lastPrinted>1999-09-09T03:15:50Z</cp:lastPrinted>
  <dcterms:created xsi:type="dcterms:W3CDTF">2011-03-25T08:29:30Z</dcterms:created>
  <dcterms:modified xsi:type="dcterms:W3CDTF">2022-01-06T16:30:15Z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