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02" r:id="rId2"/>
    <p:sldId id="285" r:id="rId3"/>
    <p:sldId id="286" r:id="rId4"/>
    <p:sldId id="288" r:id="rId5"/>
    <p:sldId id="289" r:id="rId6"/>
    <p:sldId id="290" r:id="rId7"/>
    <p:sldId id="291" r:id="rId8"/>
    <p:sldId id="292" r:id="rId9"/>
    <p:sldId id="318" r:id="rId10"/>
    <p:sldId id="295" r:id="rId11"/>
    <p:sldId id="297" r:id="rId12"/>
    <p:sldId id="319" r:id="rId13"/>
    <p:sldId id="320" r:id="rId14"/>
    <p:sldId id="322" r:id="rId15"/>
    <p:sldId id="323" r:id="rId16"/>
    <p:sldId id="281" r:id="rId17"/>
    <p:sldId id="282" r:id="rId18"/>
    <p:sldId id="302" r:id="rId19"/>
    <p:sldId id="324" r:id="rId20"/>
    <p:sldId id="325" r:id="rId21"/>
    <p:sldId id="306" r:id="rId22"/>
    <p:sldId id="338" r:id="rId23"/>
    <p:sldId id="309" r:id="rId24"/>
    <p:sldId id="308" r:id="rId25"/>
    <p:sldId id="311" r:id="rId26"/>
    <p:sldId id="326" r:id="rId27"/>
    <p:sldId id="312" r:id="rId28"/>
    <p:sldId id="313" r:id="rId29"/>
    <p:sldId id="314" r:id="rId30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9D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8"/>
  </p:normalViewPr>
  <p:slideViewPr>
    <p:cSldViewPr>
      <p:cViewPr varScale="1">
        <p:scale>
          <a:sx n="111" d="100"/>
          <a:sy n="111" d="100"/>
        </p:scale>
        <p:origin x="216" y="192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r>
              <a:rPr lang="en-US"/>
              <a:t>lec05-heaps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8095013B-7866-DB40-8407-AD4E6E9D9D52}" type="datetime1">
              <a:rPr lang="tr-TR" smtClean="0"/>
              <a:t>25.04.2020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8F63B3F8-E8C2-7B4A-8AB8-B2EB508ACB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15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lec05-heaps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3875CA-2E36-A043-9E66-87D337F4F0C1}" type="datetime1">
              <a:rPr lang="tr-TR" smtClean="0"/>
              <a:t>25.04.2020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B6311-4219-3C4D-9BD0-4B9854196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28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2169F-7EC9-0245-AD21-6C7ECD7E28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1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7BCF4-07DB-7B4D-9CD1-4A25E94129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3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88802-F7CF-484D-94ED-05FF41A6D8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4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000C7-F7B2-144D-93B1-E0B111E687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7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ABE30-A1E8-EE41-9179-DDD843C97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EBDD7-9253-A646-8146-6F5C888597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CCAD8-FA47-6C43-932D-ED1474FF2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6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A405AE-35C3-DF44-BE84-77938E0BC9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6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E0BC53-BA11-0D42-BDA3-FA3A844AE7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E4468-CC5F-554C-A964-16EA5308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0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A6380-66EC-6F48-961B-08078A682C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9296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E28798DA-546F-9A4A-8F33-0227B62967F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/>
          <a:ea typeface="ＭＳ Ｐゴシック" charset="0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AE92-FF07-9640-B41F-14DC3C519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Heaps</a:t>
            </a:r>
            <a:endParaRPr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5E25-204C-7E48-A5AB-28A736B1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CSE211 -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7DE77-F47F-7348-87B3-75E5B740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3926-E2E9-4D9A-8A68-4A0C6CD574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555CD536-29D7-8A4F-8C46-D09F5E0987C1}"/>
              </a:ext>
            </a:extLst>
          </p:cNvPr>
          <p:cNvSpPr txBox="1">
            <a:spLocks/>
          </p:cNvSpPr>
          <p:nvPr/>
        </p:nvSpPr>
        <p:spPr bwMode="auto">
          <a:xfrm>
            <a:off x="1444625" y="3600450"/>
            <a:ext cx="6934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tr-TR" kern="0" dirty="0">
                <a:ea typeface="ＭＳ Ｐゴシック" pitchFamily="-84" charset="-128"/>
              </a:rPr>
              <a:t>Doç. Dr. Mert Özkaya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E9E965FC-B713-B547-9A09-76D122904EE0}"/>
              </a:ext>
            </a:extLst>
          </p:cNvPr>
          <p:cNvSpPr txBox="1">
            <a:spLocks/>
          </p:cNvSpPr>
          <p:nvPr/>
        </p:nvSpPr>
        <p:spPr bwMode="auto">
          <a:xfrm>
            <a:off x="2895600" y="3895725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50" i="1" kern="0" dirty="0">
                <a:solidFill>
                  <a:schemeClr val="tx2"/>
                </a:solidFill>
                <a:cs typeface="ＭＳ Ｐゴシック" pitchFamily="1" charset="-128"/>
              </a:rPr>
              <a:t>(Initially prepared by Dr. Ilyas </a:t>
            </a:r>
            <a:r>
              <a:rPr lang="en-US" sz="1050" i="1" kern="0" dirty="0" err="1">
                <a:solidFill>
                  <a:schemeClr val="tx2"/>
                </a:solidFill>
                <a:cs typeface="ＭＳ Ｐゴシック" pitchFamily="1" charset="-128"/>
              </a:rPr>
              <a:t>Cicekli</a:t>
            </a:r>
            <a:r>
              <a:rPr lang="en-US" sz="1050" i="1" kern="0" dirty="0">
                <a:solidFill>
                  <a:schemeClr val="tx2"/>
                </a:solidFill>
                <a:cs typeface="ＭＳ Ｐゴシック" pitchFamily="1" charset="-128"/>
              </a:rPr>
              <a:t>, then improved by Dr. Selim Aksoy)</a:t>
            </a:r>
          </a:p>
        </p:txBody>
      </p:sp>
    </p:spTree>
    <p:extLst>
      <p:ext uri="{BB962C8B-B14F-4D97-AF65-F5344CB8AC3E}">
        <p14:creationId xmlns:p14="http://schemas.microsoft.com/office/powerpoint/2010/main" val="339639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C5467B4-656E-4443-A2B8-43108DA9DC5E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Insert</a:t>
            </a:r>
          </a:p>
        </p:txBody>
      </p:sp>
      <p:pic>
        <p:nvPicPr>
          <p:cNvPr id="4199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132013"/>
            <a:ext cx="8991600" cy="1830387"/>
          </a:xfr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343400"/>
            <a:ext cx="6324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</a:rPr>
              <a:t>ANALYSIS</a:t>
            </a:r>
            <a:endParaRPr lang="en-US" b="1" dirty="0">
              <a:latin typeface="Calibri" charset="0"/>
              <a:cs typeface="Calibri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dirty="0">
                <a:latin typeface="Calibri" charset="0"/>
                <a:cs typeface="Calibri" charset="0"/>
              </a:rPr>
              <a:t>Since the height of a complete binary tree with n nodes is always </a:t>
            </a:r>
            <a:r>
              <a:rPr lang="en-US" dirty="0">
                <a:latin typeface="Calibri" charset="0"/>
                <a:cs typeface="Calibri" charset="0"/>
                <a:sym typeface="Symbol" charset="0"/>
              </a:rPr>
              <a:t> log</a:t>
            </a:r>
            <a:r>
              <a:rPr lang="en-US" baseline="-25000" dirty="0">
                <a:latin typeface="Calibri" charset="0"/>
                <a:cs typeface="Calibri" charset="0"/>
                <a:sym typeface="Symbol" charset="0"/>
              </a:rPr>
              <a:t>2</a:t>
            </a:r>
            <a:r>
              <a:rPr lang="en-US" dirty="0">
                <a:latin typeface="Calibri" charset="0"/>
                <a:cs typeface="Calibri" charset="0"/>
                <a:sym typeface="Symbol" charset="0"/>
              </a:rPr>
              <a:t>(n+1)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alibri" charset="0"/>
                <a:cs typeface="Calibri" charset="0"/>
                <a:sym typeface="Wingdings" charset="0"/>
              </a:rPr>
              <a:t>	 </a:t>
            </a:r>
            <a:r>
              <a:rPr lang="en-US" b="1" dirty="0" err="1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heapInsert</a:t>
            </a:r>
            <a:r>
              <a:rPr lang="en-US" i="1" dirty="0">
                <a:latin typeface="Calibri" charset="0"/>
                <a:cs typeface="Calibri" charset="0"/>
                <a:sym typeface="Wingdings" charset="0"/>
              </a:rPr>
              <a:t> </a:t>
            </a:r>
            <a:r>
              <a:rPr lang="en-US" dirty="0">
                <a:latin typeface="Calibri" charset="0"/>
                <a:cs typeface="Calibri" charset="0"/>
                <a:sym typeface="Wingdings" charset="0"/>
              </a:rPr>
              <a:t>is </a:t>
            </a:r>
            <a:r>
              <a:rPr lang="en-US" b="1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O(log</a:t>
            </a:r>
            <a:r>
              <a:rPr lang="en-US" b="1" baseline="-25000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2</a:t>
            </a:r>
            <a:r>
              <a:rPr lang="en-US" b="1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n)</a:t>
            </a:r>
            <a:endParaRPr lang="en-US" b="1" dirty="0">
              <a:solidFill>
                <a:srgbClr val="C00000"/>
              </a:solidFill>
              <a:latin typeface="Calibri" charset="0"/>
              <a:cs typeface="Calibri" charset="0"/>
              <a:sym typeface="Symbol" charset="0"/>
            </a:endParaRPr>
          </a:p>
        </p:txBody>
      </p:sp>
      <p:sp>
        <p:nvSpPr>
          <p:cNvPr id="41992" name="Text Box 5"/>
          <p:cNvSpPr txBox="1">
            <a:spLocks noChangeArrowheads="1"/>
          </p:cNvSpPr>
          <p:nvPr/>
        </p:nvSpPr>
        <p:spPr bwMode="auto">
          <a:xfrm>
            <a:off x="773113" y="1066800"/>
            <a:ext cx="6237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A new item is inserted at the bottom of the tree, </a:t>
            </a:r>
          </a:p>
          <a:p>
            <a:r>
              <a:rPr lang="en-US">
                <a:latin typeface="Calibri" charset="0"/>
                <a:cs typeface="Calibri" charset="0"/>
              </a:rPr>
              <a:t>and it trickles up to its proper place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52961C9-1324-244C-A022-70102A0FCB61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 int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MAX_HEAP = maximum-size-of-heap;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7A482F"/>
                </a:solidFill>
                <a:latin typeface="Courier" charset="0"/>
                <a:ea typeface="Menlo" charset="0"/>
              </a:rPr>
              <a:t>#include 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 err="1">
                <a:solidFill>
                  <a:srgbClr val="D62B24"/>
                </a:solidFill>
                <a:latin typeface="Courier" charset="0"/>
                <a:ea typeface="Menlo" charset="0"/>
              </a:rPr>
              <a:t>KeyedItem.h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definition of </a:t>
            </a:r>
            <a:r>
              <a:rPr lang="en-US" sz="15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KeyedItem</a:t>
            </a:r>
            <a:endParaRPr lang="en-US" sz="1500" dirty="0">
              <a:solidFill>
                <a:srgbClr val="7A482F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typedef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KeyedItem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endParaRPr lang="en-US" sz="1500" dirty="0">
              <a:solidFill>
                <a:srgbClr val="C02D9D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Heap {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Heap();			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default constructor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copy constructor and destructor are supplied by the compiler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rootItem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endParaRPr lang="en-US" sz="1500" dirty="0">
              <a:solidFill>
                <a:srgbClr val="C02D9D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protected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root);	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Converts the </a:t>
            </a:r>
            <a:r>
              <a:rPr lang="en-US" sz="15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semiheap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 rooted at 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					        // index root into a heap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items[MAX_HEAP];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array of heap items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         size;            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number of heap items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};</a:t>
            </a:r>
            <a:endParaRPr lang="en-US"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7FD0533-B09C-774E-8DBF-2887F11937C6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Default constructor 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Heap::Heap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: size(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{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bool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Heap::heapIsEmpty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{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(size ==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  <a:endParaRPr lang="en-US"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FC73CD0-F92D-C44B-9C2D-1A7884C2C295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 -- </a:t>
            </a:r>
            <a:r>
              <a:rPr lang="en-US" i="1">
                <a:latin typeface="Calibri" charset="0"/>
              </a:rPr>
              <a:t>heapInsert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Heap::</a:t>
            </a:r>
            <a:r>
              <a:rPr lang="en-US" sz="1500" b="1" dirty="0" err="1">
                <a:solidFill>
                  <a:srgbClr val="C00000"/>
                </a:solidFill>
                <a:latin typeface="Courier" charset="0"/>
                <a:ea typeface="Menlo" charset="0"/>
              </a:rPr>
              <a:t>heapInsert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{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(size &gt;</a:t>
            </a:r>
            <a:r>
              <a:rPr lang="tr-TR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MAX_HEAP)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	throw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 err="1">
                <a:solidFill>
                  <a:srgbClr val="D62B24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: Heap full"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Place the new item at the end of the heap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items[size]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Trickle new item up to its proper position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place = size;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parent = (place -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)/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 (place &gt;</a:t>
            </a:r>
            <a:r>
              <a:rPr lang="tr-TR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&amp;&amp;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items[place].getKey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&gt;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items[parent].getKey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()) ) {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temp = items[parent];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items[parent] = items[place];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items[place] = temp;</a:t>
            </a:r>
            <a:endParaRPr lang="tr-TR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place = parent;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parent = (place -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)/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	++size;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  <a:endParaRPr lang="en-US"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12D70AC-C660-B04B-A91F-650EDA333D26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 -- </a:t>
            </a:r>
            <a:r>
              <a:rPr lang="en-US" i="1">
                <a:latin typeface="Calibri" charset="0"/>
              </a:rPr>
              <a:t>heapDelete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Heap::</a:t>
            </a:r>
            <a:r>
              <a:rPr lang="en-US" sz="1500" b="1" dirty="0" err="1">
                <a:solidFill>
                  <a:srgbClr val="C00000"/>
                </a:solidFill>
                <a:latin typeface="Courier" charset="0"/>
                <a:ea typeface="Menlo" charset="0"/>
              </a:rPr>
              <a:t>heapDelete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rootItem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{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())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 err="1">
                <a:solidFill>
                  <a:srgbClr val="D62B24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: Heap empty"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{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rootItem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= items[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];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items[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] = items[--size];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heapRebuild(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  <a:endParaRPr lang="en-US"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9A3C60F-0713-034C-91FD-2A981CB44267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 -- </a:t>
            </a:r>
            <a:r>
              <a:rPr lang="en-US" i="1">
                <a:latin typeface="Calibri" charset="0"/>
              </a:rPr>
              <a:t>heapRebuild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Heap::heapRebuild(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root) {   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child =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* root +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 	</a:t>
            </a:r>
            <a:r>
              <a:rPr lang="tr-TR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/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 index of root's left child, if any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 child &lt; size ) {		</a:t>
            </a:r>
            <a:endParaRPr lang="tr-TR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root is not a leaf so that it has a left child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int</a:t>
            </a: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rightChild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= child + </a:t>
            </a:r>
            <a:r>
              <a:rPr lang="en-US" sz="15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 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index of a right child, if any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 lvl="0">
              <a:buNone/>
            </a:pPr>
            <a:r>
              <a:rPr lang="tr-TR" dirty="0"/>
              <a:t>	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tr-TR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If 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root </a:t>
            </a:r>
            <a:r>
              <a:rPr lang="tr-TR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has right child, find larger child</a:t>
            </a:r>
            <a:endParaRPr lang="en-US" sz="1500" dirty="0">
              <a:solidFill>
                <a:srgbClr val="008324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rightChild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&lt; size) &amp;&amp;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tr-TR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    (items[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rightChild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].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&gt;items[child].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()) )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tr-TR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child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rightChild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 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index of larger child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endParaRPr lang="tr-TR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None/>
            </a:pPr>
            <a:r>
              <a:rPr lang="tr-TR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tr-TR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If root’s item is smaller than larger child, swap values</a:t>
            </a:r>
            <a:endParaRPr lang="en-US" sz="1500" dirty="0">
              <a:solidFill>
                <a:srgbClr val="008324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items[root].getKey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&lt;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items[child].getKey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) {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temp = items[root];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items[root] = items[child];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items[child] = temp;</a:t>
            </a:r>
          </a:p>
          <a:p>
            <a:pPr>
              <a:buFontTx/>
              <a:buNone/>
            </a:pPr>
            <a:endParaRPr lang="tr-TR" sz="1500" dirty="0">
              <a:solidFill>
                <a:srgbClr val="008324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		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transform the new </a:t>
            </a:r>
            <a:r>
              <a:rPr lang="en-US" sz="15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subtree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 into a heap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(child);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tr-TR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  <a:endParaRPr lang="en-US"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9A9C8B8-712D-8C4D-9351-2A33C952591E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The Priority Queue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alibri" charset="0"/>
              </a:rPr>
              <a:t>Priority queue </a:t>
            </a:r>
            <a:r>
              <a:rPr lang="en-US" sz="2800" dirty="0">
                <a:latin typeface="Calibri" charset="0"/>
              </a:rPr>
              <a:t>is a variation of the table.</a:t>
            </a:r>
          </a:p>
          <a:p>
            <a:r>
              <a:rPr lang="en-US" dirty="0">
                <a:latin typeface="Calibri" charset="0"/>
              </a:rPr>
              <a:t>Each data item in a priority queue has a priority value.</a:t>
            </a:r>
          </a:p>
          <a:p>
            <a:r>
              <a:rPr lang="en-US" dirty="0">
                <a:latin typeface="Calibri" charset="0"/>
              </a:rPr>
              <a:t>Using a priority queue we prioritize a list of tasks: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Job scheduling</a:t>
            </a:r>
          </a:p>
          <a:p>
            <a:endParaRPr lang="en-US" dirty="0">
              <a:latin typeface="Calibri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Calibri" charset="0"/>
              </a:rPr>
              <a:t>Major operations:</a:t>
            </a:r>
          </a:p>
          <a:p>
            <a:r>
              <a:rPr lang="tr-TR" b="1" dirty="0">
                <a:solidFill>
                  <a:srgbClr val="C00000"/>
                </a:solidFill>
                <a:latin typeface="Calibri" charset="0"/>
              </a:rPr>
              <a:t>I</a:t>
            </a:r>
            <a:r>
              <a:rPr lang="en-US" b="1" dirty="0" err="1">
                <a:solidFill>
                  <a:srgbClr val="C00000"/>
                </a:solidFill>
                <a:latin typeface="Calibri" charset="0"/>
              </a:rPr>
              <a:t>nsert</a:t>
            </a:r>
            <a:r>
              <a:rPr lang="en-US" b="1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an item with a priority value into its proper position in the priority queue.</a:t>
            </a:r>
          </a:p>
          <a:p>
            <a:r>
              <a:rPr lang="en-US" b="1" dirty="0">
                <a:solidFill>
                  <a:srgbClr val="C00000"/>
                </a:solidFill>
                <a:latin typeface="Calibri" charset="0"/>
              </a:rPr>
              <a:t>Deletion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alibri" charset="0"/>
              </a:rPr>
              <a:t>is not the same </a:t>
            </a:r>
            <a:r>
              <a:rPr lang="en-US" dirty="0">
                <a:latin typeface="Calibri" charset="0"/>
              </a:rPr>
              <a:t>as the deletion in the table. We delete the item with the </a:t>
            </a:r>
            <a:r>
              <a:rPr lang="en-US" b="1" dirty="0">
                <a:solidFill>
                  <a:srgbClr val="C00000"/>
                </a:solidFill>
                <a:latin typeface="Calibri" charset="0"/>
              </a:rPr>
              <a:t>highest priority</a:t>
            </a:r>
            <a:r>
              <a:rPr lang="en-US" dirty="0">
                <a:latin typeface="Calibri" charset="0"/>
              </a:rPr>
              <a:t>.		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94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91A2A83-5072-A94A-8B3F-BB696625FCD0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Priority Queue Operations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525000" cy="53340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  <a:defRPr/>
            </a:pPr>
            <a:endParaRPr lang="en-US" sz="2200" dirty="0">
              <a:ln>
                <a:solidFill>
                  <a:srgbClr val="3333CC"/>
                </a:solidFill>
              </a:ln>
              <a:ea typeface="+mn-ea"/>
            </a:endParaRPr>
          </a:p>
          <a:p>
            <a:pPr>
              <a:buFontTx/>
              <a:buNone/>
              <a:defRPr/>
            </a:pPr>
            <a:r>
              <a:rPr lang="en-US" sz="2200" dirty="0">
                <a:ln>
                  <a:solidFill>
                    <a:srgbClr val="3333CC"/>
                  </a:solidFill>
                </a:ln>
                <a:ea typeface="+mn-ea"/>
              </a:rPr>
              <a:t>create</a:t>
            </a:r>
            <a:r>
              <a:rPr lang="en-US" sz="2200" dirty="0">
                <a:ea typeface="+mn-ea"/>
              </a:rPr>
              <a:t>		– creates an empty priority queue.</a:t>
            </a:r>
          </a:p>
          <a:p>
            <a:pPr>
              <a:buFontTx/>
              <a:buNone/>
              <a:defRPr/>
            </a:pPr>
            <a:endParaRPr lang="en-US" sz="1000" dirty="0">
              <a:ln>
                <a:solidFill>
                  <a:schemeClr val="accent2"/>
                </a:solidFill>
              </a:ln>
              <a:ea typeface="+mn-ea"/>
            </a:endParaRPr>
          </a:p>
          <a:p>
            <a:pPr>
              <a:buFontTx/>
              <a:buNone/>
              <a:defRPr/>
            </a:pPr>
            <a:r>
              <a:rPr lang="en-US" sz="2200" dirty="0">
                <a:ln>
                  <a:solidFill>
                    <a:schemeClr val="accent2"/>
                  </a:solidFill>
                </a:ln>
                <a:ea typeface="+mn-ea"/>
              </a:rPr>
              <a:t>destroy</a:t>
            </a:r>
            <a:r>
              <a:rPr lang="en-US" sz="2200" dirty="0">
                <a:ea typeface="+mn-ea"/>
              </a:rPr>
              <a:t>		– destroys  a priority queue.</a:t>
            </a:r>
          </a:p>
          <a:p>
            <a:pPr>
              <a:buFontTx/>
              <a:buNone/>
              <a:defRPr/>
            </a:pPr>
            <a:endParaRPr lang="en-US" sz="1000" dirty="0">
              <a:ln>
                <a:solidFill>
                  <a:srgbClr val="3333CC"/>
                </a:solidFill>
              </a:ln>
              <a:ea typeface="+mn-ea"/>
            </a:endParaRPr>
          </a:p>
          <a:p>
            <a:pPr>
              <a:buFontTx/>
              <a:buNone/>
              <a:defRPr/>
            </a:pPr>
            <a:r>
              <a:rPr lang="en-US" sz="2200" dirty="0" err="1">
                <a:ln>
                  <a:solidFill>
                    <a:srgbClr val="3333CC"/>
                  </a:solidFill>
                </a:ln>
                <a:ea typeface="+mn-ea"/>
              </a:rPr>
              <a:t>isEmpty</a:t>
            </a:r>
            <a:r>
              <a:rPr lang="en-US" sz="2200" dirty="0">
                <a:ea typeface="+mn-ea"/>
              </a:rPr>
              <a:t> 	– determines whether a priority queue is empty or not.</a:t>
            </a:r>
          </a:p>
          <a:p>
            <a:pPr>
              <a:buFontTx/>
              <a:buNone/>
              <a:defRPr/>
            </a:pPr>
            <a:endParaRPr lang="en-US" sz="1000" dirty="0">
              <a:ln>
                <a:solidFill>
                  <a:srgbClr val="3333CC"/>
                </a:solidFill>
              </a:ln>
              <a:ea typeface="+mn-ea"/>
            </a:endParaRPr>
          </a:p>
          <a:p>
            <a:pPr>
              <a:buFontTx/>
              <a:buNone/>
              <a:defRPr/>
            </a:pPr>
            <a:r>
              <a:rPr lang="en-US" sz="2200" dirty="0">
                <a:ln>
                  <a:solidFill>
                    <a:srgbClr val="3333CC"/>
                  </a:solidFill>
                </a:ln>
                <a:ea typeface="+mn-ea"/>
              </a:rPr>
              <a:t>insert</a:t>
            </a:r>
            <a:r>
              <a:rPr lang="en-US" sz="2200" dirty="0">
                <a:ea typeface="+mn-ea"/>
              </a:rPr>
              <a:t>		– inserts a new item (with a priority value) into a priority queue.</a:t>
            </a:r>
          </a:p>
          <a:p>
            <a:pPr>
              <a:buFontTx/>
              <a:buNone/>
              <a:defRPr/>
            </a:pPr>
            <a:endParaRPr lang="en-US" sz="1000" dirty="0">
              <a:ln>
                <a:solidFill>
                  <a:srgbClr val="3333CC"/>
                </a:solidFill>
              </a:ln>
              <a:ea typeface="+mn-ea"/>
            </a:endParaRPr>
          </a:p>
          <a:p>
            <a:pPr>
              <a:buFontTx/>
              <a:buNone/>
              <a:defRPr/>
            </a:pPr>
            <a:r>
              <a:rPr lang="en-US" sz="2200" dirty="0">
                <a:ln>
                  <a:solidFill>
                    <a:srgbClr val="3333CC"/>
                  </a:solidFill>
                </a:ln>
                <a:ea typeface="+mn-ea"/>
              </a:rPr>
              <a:t>delete</a:t>
            </a:r>
            <a:r>
              <a:rPr lang="en-US" sz="2200" dirty="0">
                <a:ea typeface="+mn-ea"/>
              </a:rPr>
              <a:t> 		– retrieves the item in a priority queue with the highest                        </a:t>
            </a:r>
          </a:p>
          <a:p>
            <a:pPr>
              <a:buFontTx/>
              <a:buNone/>
              <a:defRPr/>
            </a:pPr>
            <a:r>
              <a:rPr lang="en-US" sz="2200" dirty="0">
                <a:ea typeface="+mn-ea"/>
              </a:rPr>
              <a:t>			   priority value, and deletes that item from the priority queue.</a:t>
            </a:r>
          </a:p>
        </p:txBody>
      </p:sp>
    </p:spTree>
    <p:extLst>
      <p:ext uri="{BB962C8B-B14F-4D97-AF65-F5344CB8AC3E}">
        <p14:creationId xmlns:p14="http://schemas.microsoft.com/office/powerpoint/2010/main" val="312139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BD83151-816F-CF44-9FF3-6AEA92ACE6D8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Implementation of </a:t>
            </a:r>
            <a:r>
              <a:rPr lang="en-US" i="1">
                <a:latin typeface="Calibri" charset="0"/>
              </a:rPr>
              <a:t>PriorityQueue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The heap implementation of the priority queue is straightforward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Since the heap operations and the priority queue operations are the same.</a:t>
            </a: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When we use the heap,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Insertion and deletion operations of the priority queue will be O(log</a:t>
            </a:r>
            <a:r>
              <a:rPr lang="en-US" baseline="-25000">
                <a:latin typeface="Calibri" charset="0"/>
                <a:ea typeface="ＭＳ Ｐゴシック" charset="0"/>
              </a:rPr>
              <a:t>2</a:t>
            </a:r>
            <a:r>
              <a:rPr lang="en-US">
                <a:latin typeface="Calibri" charset="0"/>
                <a:ea typeface="ＭＳ Ｐゴシック" charset="0"/>
              </a:rPr>
              <a:t>n).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C66A5AF-07E4-1D40-9A81-F171AE949FD6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 of </a:t>
            </a:r>
            <a:r>
              <a:rPr lang="en-US" i="1">
                <a:latin typeface="Calibri" charset="0"/>
              </a:rPr>
              <a:t>PriorityQueue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>
                <a:solidFill>
                  <a:srgbClr val="7A482F"/>
                </a:solidFill>
                <a:latin typeface="Courier" charset="0"/>
                <a:ea typeface="Menlo" charset="0"/>
              </a:rPr>
              <a:t>#include 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 err="1">
                <a:solidFill>
                  <a:srgbClr val="D62B24"/>
                </a:solidFill>
                <a:latin typeface="Courier" charset="0"/>
                <a:ea typeface="Menlo" charset="0"/>
              </a:rPr>
              <a:t>Heap.h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ADT heap operations</a:t>
            </a:r>
            <a:endParaRPr lang="en-US" sz="1500" dirty="0">
              <a:solidFill>
                <a:srgbClr val="7A482F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typedef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PriorityQueue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{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default constructor, copy constructor, and destructor 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	// are supplied by the compiler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008324"/>
                </a:solidFill>
                <a:latin typeface="Courier" charset="0"/>
                <a:ea typeface="Menlo" charset="0"/>
              </a:rPr>
              <a:t>// priority-queue operations:</a:t>
            </a: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void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void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Heap h;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};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0CF3268-04D1-7746-9274-48DF0B7AD435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dirty="0" err="1">
                <a:latin typeface="Calibri" charset="0"/>
              </a:rPr>
              <a:t>Definition:</a:t>
            </a:r>
            <a:r>
              <a:rPr lang="en-US" dirty="0" err="1">
                <a:latin typeface="Calibri" charset="0"/>
              </a:rPr>
              <a:t>A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alibri" charset="0"/>
              </a:rPr>
              <a:t>heap</a:t>
            </a:r>
            <a:r>
              <a:rPr lang="tr-TR" b="1" i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is a complete binary tree such that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It is empty, or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Its root contains a search key greater than or equal to the search key in each of its children, and each of its children is also a heap.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Since the root contains the item with the largest search key, heap in this definition is also known as </a:t>
            </a:r>
            <a:r>
              <a:rPr lang="en-US" b="1" i="1" dirty="0" err="1">
                <a:latin typeface="Calibri" charset="0"/>
              </a:rPr>
              <a:t>maxheap</a:t>
            </a:r>
            <a:r>
              <a:rPr lang="en-US" dirty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On  the other hand, a heap which places the smallest search key in its root is know as </a:t>
            </a:r>
            <a:r>
              <a:rPr lang="en-US" b="1" i="1" dirty="0" err="1">
                <a:latin typeface="Calibri" charset="0"/>
              </a:rPr>
              <a:t>minheap</a:t>
            </a:r>
            <a:r>
              <a:rPr lang="en-US" dirty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We will talk about </a:t>
            </a:r>
            <a:r>
              <a:rPr lang="en-US" dirty="0" err="1">
                <a:latin typeface="Calibri" charset="0"/>
              </a:rPr>
              <a:t>maxheap</a:t>
            </a:r>
            <a:r>
              <a:rPr lang="en-US" dirty="0">
                <a:latin typeface="Calibri" charset="0"/>
              </a:rPr>
              <a:t> as heap in the rest of our discussions.</a:t>
            </a:r>
          </a:p>
          <a:p>
            <a:pPr lvl="1">
              <a:buFontTx/>
              <a:buNone/>
            </a:pPr>
            <a:endParaRPr lang="en-US" sz="24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6A4F6A0-E1A5-A942-AF5B-264252C58F1D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9372600" cy="533400"/>
          </a:xfrm>
        </p:spPr>
        <p:txBody>
          <a:bodyPr/>
          <a:lstStyle/>
          <a:p>
            <a:r>
              <a:rPr lang="en-US">
                <a:latin typeface="Calibri" charset="0"/>
              </a:rPr>
              <a:t>Heap Implementation of </a:t>
            </a:r>
            <a:r>
              <a:rPr lang="en-US" i="1">
                <a:latin typeface="Calibri" charset="0"/>
              </a:rPr>
              <a:t>PriorityQueue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9525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dirty="0" err="1">
                <a:solidFill>
                  <a:srgbClr val="C02D9D"/>
                </a:solidFill>
                <a:latin typeface="Courier" charset="0"/>
                <a:ea typeface="Menlo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PriorityQueue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{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h.heapIsEmpty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PriorityQueue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){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try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{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h.heapInsert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newItem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catch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e) {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PQueueException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"Priority queue is full"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  <a:p>
            <a:pPr>
              <a:buFontTx/>
              <a:buNone/>
            </a:pPr>
            <a:endParaRPr lang="en-US" sz="15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PriorityQueue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PQItemType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&amp;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 {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try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{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h.heapDelete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priorityItem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catch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e) {</a:t>
            </a:r>
          </a:p>
          <a:p>
            <a:pPr>
              <a:buFontTx/>
              <a:buNone/>
            </a:pPr>
            <a:r>
              <a:rPr lang="tr-TR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		</a:t>
            </a:r>
            <a:r>
              <a:rPr lang="en-US" sz="1500" dirty="0">
                <a:solidFill>
                  <a:srgbClr val="C02D9D"/>
                </a:solidFill>
                <a:latin typeface="Courier" charset="0"/>
                <a:ea typeface="Menlo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PQueueException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500" dirty="0">
                <a:solidFill>
                  <a:srgbClr val="D62B24"/>
                </a:solidFill>
                <a:latin typeface="Courier" charset="0"/>
                <a:ea typeface="Menlo" charset="0"/>
              </a:rPr>
              <a:t>"Priority queue is empty"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);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en-US" sz="15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C5FBA6C-0D66-0740-9AAB-CA25EF0CE9EB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>
                <a:latin typeface="Calibri" charset="0"/>
              </a:rPr>
              <a:t>We can make use of a heap to sort an array: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  <a:ea typeface="ＭＳ Ｐゴシック" charset="0"/>
              </a:rPr>
              <a:t>Create a heap from the given initial array with n items.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  <a:ea typeface="ＭＳ Ｐゴシック" charset="0"/>
              </a:rPr>
              <a:t>Swap the root of the heap with the last element in the heap.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  <a:ea typeface="ＭＳ Ｐゴシック" charset="0"/>
              </a:rPr>
              <a:t>Now, we have a semiheap with n-1 items, and a sorted array with one item.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  <a:ea typeface="ＭＳ Ｐゴシック" charset="0"/>
              </a:rPr>
              <a:t>Using heapRebuild convert this semiheap into a heap. Now we will have a heap with n-1 items.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  <a:ea typeface="ＭＳ Ｐゴシック" charset="0"/>
              </a:rPr>
              <a:t>Repeat the steps 2-4 as long as the number of items in the heap is more than 1.</a:t>
            </a:r>
          </a:p>
          <a:p>
            <a:pPr marL="457200" indent="-457200"/>
            <a:endParaRPr lang="en-US">
              <a:latin typeface="Calibri" charset="0"/>
            </a:endParaRPr>
          </a:p>
          <a:p>
            <a:pPr marL="457200" indent="-457200"/>
            <a:endParaRPr lang="en-US">
              <a:latin typeface="Calibri" charset="0"/>
            </a:endParaRPr>
          </a:p>
          <a:p>
            <a:pPr marL="457200" indent="-457200"/>
            <a:endParaRPr 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891E1F-3E30-4D49-8322-ED42AEDB78CC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-- Building a heap from an array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19600"/>
            <a:ext cx="92964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solidFill>
                  <a:srgbClr val="C02D9D"/>
                </a:solidFill>
                <a:latin typeface="Courier" charset="0"/>
                <a:ea typeface="Menlo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 (index = </a:t>
            </a:r>
            <a:r>
              <a:rPr lang="en-US" sz="2000" b="1" dirty="0">
                <a:solidFill>
                  <a:srgbClr val="FF0000"/>
                </a:solidFill>
                <a:latin typeface="Courier" charset="0"/>
                <a:ea typeface="Menlo" charset="0"/>
              </a:rPr>
              <a:t>n – 1 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;  index &gt;= </a:t>
            </a:r>
            <a:r>
              <a:rPr lang="en-US" sz="20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 ;  index--) {</a:t>
            </a:r>
          </a:p>
          <a:p>
            <a:pPr>
              <a:buFontTx/>
              <a:buNone/>
            </a:pPr>
            <a:r>
              <a:rPr lang="tr-TR" sz="2000" dirty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>
                <a:solidFill>
                  <a:srgbClr val="008324"/>
                </a:solidFill>
                <a:latin typeface="Courier" charset="0"/>
                <a:ea typeface="Menlo" charset="0"/>
              </a:rPr>
              <a:t>// Invariant: the tree rooted at index is a </a:t>
            </a:r>
            <a:r>
              <a:rPr lang="en-US" sz="20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semiheap</a:t>
            </a:r>
            <a:endParaRPr lang="en-US" sz="20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, index, n)</a:t>
            </a:r>
          </a:p>
          <a:p>
            <a:pPr>
              <a:buFontTx/>
              <a:buNone/>
            </a:pPr>
            <a:r>
              <a:rPr lang="tr-TR" sz="2000" dirty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>
                <a:solidFill>
                  <a:srgbClr val="008324"/>
                </a:solidFill>
                <a:latin typeface="Courier" charset="0"/>
                <a:ea typeface="Menlo" charset="0"/>
              </a:rPr>
              <a:t>// Assertion: the tree rooted at index is a heap.</a:t>
            </a:r>
            <a:endParaRPr lang="en-US" sz="20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3400" y="1758950"/>
            <a:ext cx="3670300" cy="1543050"/>
            <a:chOff x="1143000" y="1987490"/>
            <a:chExt cx="3670300" cy="1543110"/>
          </a:xfrm>
        </p:grpSpPr>
        <p:pic>
          <p:nvPicPr>
            <p:cNvPr id="52236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38400"/>
              <a:ext cx="36703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7" name="Text Box 4"/>
            <p:cNvSpPr txBox="1">
              <a:spLocks noChangeArrowheads="1"/>
            </p:cNvSpPr>
            <p:nvPr/>
          </p:nvSpPr>
          <p:spPr bwMode="auto">
            <a:xfrm>
              <a:off x="1190783" y="1987490"/>
              <a:ext cx="33812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The initial contents of </a:t>
              </a:r>
              <a:r>
                <a:rPr lang="en-US" sz="2000" i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anArray 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943600" y="1066800"/>
            <a:ext cx="3636963" cy="2819400"/>
            <a:chOff x="5625570" y="1066800"/>
            <a:chExt cx="3637008" cy="2819400"/>
          </a:xfrm>
        </p:grpSpPr>
        <p:sp>
          <p:nvSpPr>
            <p:cNvPr id="52234" name="Text Box 4"/>
            <p:cNvSpPr txBox="1">
              <a:spLocks noChangeArrowheads="1"/>
            </p:cNvSpPr>
            <p:nvPr/>
          </p:nvSpPr>
          <p:spPr bwMode="auto">
            <a:xfrm>
              <a:off x="5625570" y="1066800"/>
              <a:ext cx="36370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 heap corresponding to </a:t>
              </a:r>
              <a:r>
                <a:rPr lang="en-US" sz="2000" i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anArray</a:t>
              </a:r>
              <a:endParaRPr lang="en-US" sz="2000">
                <a:solidFill>
                  <a:schemeClr val="accent2"/>
                </a:solidFill>
                <a:latin typeface="Calibri" charset="0"/>
                <a:cs typeface="Calibri" charset="0"/>
              </a:endParaRPr>
            </a:p>
          </p:txBody>
        </p:sp>
        <p:pic>
          <p:nvPicPr>
            <p:cNvPr id="52235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1536700"/>
              <a:ext cx="3200400" cy="234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233" name="Right Arrow 14"/>
          <p:cNvSpPr>
            <a:spLocks noChangeArrowheads="1"/>
          </p:cNvSpPr>
          <p:nvPr/>
        </p:nvSpPr>
        <p:spPr bwMode="auto">
          <a:xfrm>
            <a:off x="4648200" y="2362200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891E1F-3E30-4D49-8322-ED42AEDB78CC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-- Building a heap from an array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19600"/>
            <a:ext cx="92964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solidFill>
                  <a:srgbClr val="C02D9D"/>
                </a:solidFill>
                <a:latin typeface="Courier" charset="0"/>
                <a:ea typeface="Menlo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 (index = </a:t>
            </a:r>
            <a:r>
              <a:rPr lang="en-US" sz="2000" b="1" dirty="0">
                <a:solidFill>
                  <a:srgbClr val="FF0000"/>
                </a:solidFill>
                <a:latin typeface="Courier" charset="0"/>
                <a:ea typeface="Menlo" charset="0"/>
              </a:rPr>
              <a:t>(n/2) – 1 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;  index &gt;= </a:t>
            </a:r>
            <a:r>
              <a:rPr lang="en-US" sz="20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 ;  index--) {</a:t>
            </a:r>
            <a:r>
              <a:rPr lang="tr-TR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             </a:t>
            </a:r>
            <a:r>
              <a:rPr lang="tr-TR" sz="2000" b="1" dirty="0">
                <a:solidFill>
                  <a:srgbClr val="FF0000"/>
                </a:solidFill>
                <a:latin typeface="Courier" charset="0"/>
                <a:ea typeface="Menlo" charset="0"/>
                <a:sym typeface="Wingdings" pitchFamily="2" charset="2"/>
              </a:rPr>
              <a:t> MORE EFFICIENT</a:t>
            </a:r>
            <a:endParaRPr lang="en-US" sz="2000" b="1" dirty="0">
              <a:solidFill>
                <a:srgbClr val="FF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2000" dirty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>
                <a:solidFill>
                  <a:srgbClr val="008324"/>
                </a:solidFill>
                <a:latin typeface="Courier" charset="0"/>
                <a:ea typeface="Menlo" charset="0"/>
              </a:rPr>
              <a:t>// Invariant: the tree rooted at index is a </a:t>
            </a:r>
            <a:r>
              <a:rPr lang="en-US" sz="20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semiheap</a:t>
            </a:r>
            <a:endParaRPr lang="en-US" sz="20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, index, n)</a:t>
            </a:r>
          </a:p>
          <a:p>
            <a:pPr>
              <a:buFontTx/>
              <a:buNone/>
            </a:pPr>
            <a:r>
              <a:rPr lang="tr-TR" sz="2000" dirty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2000" dirty="0">
                <a:solidFill>
                  <a:srgbClr val="008324"/>
                </a:solidFill>
                <a:latin typeface="Courier" charset="0"/>
                <a:ea typeface="Menlo" charset="0"/>
              </a:rPr>
              <a:t>// Assertion: the tree rooted at index is a heap.</a:t>
            </a:r>
            <a:endParaRPr lang="en-US" sz="20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</a:p>
        </p:txBody>
      </p:sp>
      <p:grpSp>
        <p:nvGrpSpPr>
          <p:cNvPr id="52231" name="Group 12"/>
          <p:cNvGrpSpPr>
            <a:grpSpLocks/>
          </p:cNvGrpSpPr>
          <p:nvPr/>
        </p:nvGrpSpPr>
        <p:grpSpPr bwMode="auto">
          <a:xfrm>
            <a:off x="533400" y="1758950"/>
            <a:ext cx="3670300" cy="1543050"/>
            <a:chOff x="1143000" y="1987490"/>
            <a:chExt cx="3670300" cy="1543110"/>
          </a:xfrm>
        </p:grpSpPr>
        <p:pic>
          <p:nvPicPr>
            <p:cNvPr id="52236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38400"/>
              <a:ext cx="36703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7" name="Text Box 4"/>
            <p:cNvSpPr txBox="1">
              <a:spLocks noChangeArrowheads="1"/>
            </p:cNvSpPr>
            <p:nvPr/>
          </p:nvSpPr>
          <p:spPr bwMode="auto">
            <a:xfrm>
              <a:off x="1190783" y="1987490"/>
              <a:ext cx="33812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The initial contents of </a:t>
              </a:r>
              <a:r>
                <a:rPr lang="en-US" sz="2000" i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anArray </a:t>
              </a:r>
            </a:p>
          </p:txBody>
        </p:sp>
      </p:grpSp>
      <p:grpSp>
        <p:nvGrpSpPr>
          <p:cNvPr id="52232" name="Group 13"/>
          <p:cNvGrpSpPr>
            <a:grpSpLocks/>
          </p:cNvGrpSpPr>
          <p:nvPr/>
        </p:nvGrpSpPr>
        <p:grpSpPr bwMode="auto">
          <a:xfrm>
            <a:off x="5943600" y="1066800"/>
            <a:ext cx="3636963" cy="2819400"/>
            <a:chOff x="5625570" y="1066800"/>
            <a:chExt cx="3637008" cy="2819400"/>
          </a:xfrm>
        </p:grpSpPr>
        <p:sp>
          <p:nvSpPr>
            <p:cNvPr id="52234" name="Text Box 4"/>
            <p:cNvSpPr txBox="1">
              <a:spLocks noChangeArrowheads="1"/>
            </p:cNvSpPr>
            <p:nvPr/>
          </p:nvSpPr>
          <p:spPr bwMode="auto">
            <a:xfrm>
              <a:off x="5625570" y="1066800"/>
              <a:ext cx="36370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 heap corresponding to </a:t>
              </a:r>
              <a:r>
                <a:rPr lang="en-US" sz="2000" i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anArray</a:t>
              </a:r>
              <a:endParaRPr lang="en-US" sz="2000">
                <a:solidFill>
                  <a:schemeClr val="accent2"/>
                </a:solidFill>
                <a:latin typeface="Calibri" charset="0"/>
                <a:cs typeface="Calibri" charset="0"/>
              </a:endParaRPr>
            </a:p>
          </p:txBody>
        </p:sp>
        <p:pic>
          <p:nvPicPr>
            <p:cNvPr id="52235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1536700"/>
              <a:ext cx="3200400" cy="234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233" name="Right Arrow 14"/>
          <p:cNvSpPr>
            <a:spLocks noChangeArrowheads="1"/>
          </p:cNvSpPr>
          <p:nvPr/>
        </p:nvSpPr>
        <p:spPr bwMode="auto">
          <a:xfrm>
            <a:off x="4648200" y="2362200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5069E12-A2A8-A447-8310-80800ECD42CE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-- Building a heap from an array</a:t>
            </a:r>
          </a:p>
        </p:txBody>
      </p:sp>
      <p:pic>
        <p:nvPicPr>
          <p:cNvPr id="53254" name="Picture 27" descr="Carrano1117.pct                                                000C87D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93726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439C545-123A-F04C-9766-C8372D3466BF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heapSort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(in out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anArray:ArrayType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, in n:integer) {	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// build an initial heap</a:t>
            </a: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6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600" dirty="0">
                <a:solidFill>
                  <a:srgbClr val="C02D9D"/>
                </a:solidFill>
                <a:latin typeface="Courier" charset="0"/>
                <a:ea typeface="Menlo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(index = (n/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) – 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;  index &gt;= 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;  index--)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tr-TR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, index, n)</a:t>
            </a:r>
          </a:p>
          <a:p>
            <a:pPr>
              <a:buFontTx/>
              <a:buNone/>
            </a:pP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600" dirty="0">
                <a:solidFill>
                  <a:srgbClr val="C02D9D"/>
                </a:solidFill>
                <a:latin typeface="Courier" charset="0"/>
                <a:ea typeface="Menlo" charset="0"/>
              </a:rPr>
              <a:t>	</a:t>
            </a:r>
            <a:r>
              <a:rPr lang="en-US" sz="1600" dirty="0">
                <a:solidFill>
                  <a:srgbClr val="C02D9D"/>
                </a:solidFill>
                <a:latin typeface="Courier" charset="0"/>
                <a:ea typeface="Menlo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(last = n-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;  last &gt;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;  last--) { </a:t>
            </a:r>
          </a:p>
          <a:p>
            <a:pPr>
              <a:buFontTx/>
              <a:buNone/>
            </a:pPr>
            <a:r>
              <a:rPr lang="tr-TR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		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// invariant: </a:t>
            </a:r>
            <a:r>
              <a:rPr lang="en-US" sz="16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[0..last] is a heap,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tr-TR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	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// </a:t>
            </a:r>
            <a:r>
              <a:rPr lang="en-US" sz="16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[last+1..n-1] is sorted and </a:t>
            </a: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tr-TR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		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// contains the largest items of </a:t>
            </a:r>
            <a:r>
              <a:rPr lang="en-US" sz="1600" dirty="0" err="1">
                <a:solidFill>
                  <a:srgbClr val="008324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.</a:t>
            </a: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endParaRPr lang="tr-TR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		swap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[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] </a:t>
            </a:r>
            <a:r>
              <a:rPr lang="en-US" sz="1600" dirty="0">
                <a:solidFill>
                  <a:srgbClr val="C02D9D"/>
                </a:solidFill>
                <a:latin typeface="Courier" charset="0"/>
                <a:ea typeface="Menlo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[last]</a:t>
            </a:r>
          </a:p>
          <a:p>
            <a:pPr>
              <a:buFontTx/>
              <a:buNone/>
            </a:pPr>
            <a:endParaRPr dirty="0"/>
          </a:p>
          <a:p>
            <a:pPr>
              <a:buFontTx/>
              <a:buNone/>
            </a:pPr>
            <a:r>
              <a:rPr lang="tr-TR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		</a:t>
            </a:r>
            <a:r>
              <a:rPr lang="en-US" sz="1600" dirty="0">
                <a:solidFill>
                  <a:srgbClr val="008324"/>
                </a:solidFill>
                <a:latin typeface="Courier" charset="0"/>
                <a:ea typeface="Menlo" charset="0"/>
              </a:rPr>
              <a:t>// make the heap region a heap again</a:t>
            </a:r>
            <a:endParaRPr lang="en-US" sz="1600" dirty="0">
              <a:solidFill>
                <a:srgbClr val="000000"/>
              </a:solidFill>
              <a:latin typeface="Courier" charset="0"/>
              <a:ea typeface="Menlo" charset="0"/>
            </a:endParaRP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heapRebuild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Menlo" charset="0"/>
              </a:rPr>
              <a:t>anArray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, </a:t>
            </a:r>
            <a:r>
              <a:rPr lang="en-US" sz="1600" dirty="0">
                <a:solidFill>
                  <a:srgbClr val="2E2FD0"/>
                </a:solidFill>
                <a:latin typeface="Courier" charset="0"/>
                <a:ea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, last)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	}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" charset="0"/>
                <a:ea typeface="Menlo" charset="0"/>
              </a:rPr>
              <a:t>}</a:t>
            </a:r>
            <a:endParaRPr lang="en-US" sz="1600" i="1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partitions an array into two regions.</a:t>
            </a: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endParaRPr lang="en-US">
              <a:latin typeface="Calibri" charset="0"/>
            </a:endParaRPr>
          </a:p>
          <a:p>
            <a:pPr lvl="2"/>
            <a:endParaRPr lang="en-US">
              <a:latin typeface="Calibri" charset="0"/>
              <a:ea typeface="ＭＳ Ｐゴシック" charset="0"/>
            </a:endParaRPr>
          </a:p>
          <a:p>
            <a:endParaRPr lang="en-US">
              <a:latin typeface="Calibri" charset="0"/>
            </a:endParaRPr>
          </a:p>
          <a:p>
            <a:r>
              <a:rPr lang="en-US">
                <a:latin typeface="Calibri" charset="0"/>
              </a:rPr>
              <a:t>Each step moves an item from the </a:t>
            </a:r>
            <a:r>
              <a:rPr lang="en-US" i="1">
                <a:latin typeface="Calibri" charset="0"/>
              </a:rPr>
              <a:t>HeapRegion </a:t>
            </a:r>
            <a:r>
              <a:rPr lang="en-US">
                <a:latin typeface="Calibri" charset="0"/>
              </a:rPr>
              <a:t>to </a:t>
            </a:r>
            <a:r>
              <a:rPr lang="en-US" i="1">
                <a:latin typeface="Calibri" charset="0"/>
              </a:rPr>
              <a:t>SortedRegion</a:t>
            </a:r>
            <a:r>
              <a:rPr lang="en-US">
                <a:latin typeface="Calibri" charset="0"/>
              </a:rPr>
              <a:t>.</a:t>
            </a:r>
          </a:p>
          <a:p>
            <a:r>
              <a:rPr lang="en-US">
                <a:latin typeface="Calibri" charset="0"/>
              </a:rPr>
              <a:t>The invariant of the heapsort algorithm is:</a:t>
            </a:r>
          </a:p>
          <a:p>
            <a:pPr lvl="1">
              <a:buFontTx/>
              <a:buNone/>
            </a:pPr>
            <a:r>
              <a:rPr lang="en-US">
                <a:latin typeface="Calibri" charset="0"/>
                <a:ea typeface="ＭＳ Ｐゴシック" charset="0"/>
              </a:rPr>
              <a:t>After the </a:t>
            </a:r>
            <a:r>
              <a:rPr lang="en-US" i="1">
                <a:latin typeface="Calibri" charset="0"/>
                <a:ea typeface="ＭＳ Ｐゴシック" charset="0"/>
              </a:rPr>
              <a:t>k</a:t>
            </a:r>
            <a:r>
              <a:rPr lang="en-US">
                <a:latin typeface="Calibri" charset="0"/>
                <a:ea typeface="ＭＳ Ｐゴシック" charset="0"/>
              </a:rPr>
              <a:t>th step,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The </a:t>
            </a:r>
            <a:r>
              <a:rPr lang="en-US" i="1">
                <a:latin typeface="Calibri" charset="0"/>
                <a:ea typeface="ＭＳ Ｐゴシック" charset="0"/>
              </a:rPr>
              <a:t>SortedRegion </a:t>
            </a:r>
            <a:r>
              <a:rPr lang="en-US">
                <a:latin typeface="Calibri" charset="0"/>
                <a:ea typeface="ＭＳ Ｐゴシック" charset="0"/>
              </a:rPr>
              <a:t>contains the </a:t>
            </a:r>
            <a:r>
              <a:rPr lang="en-US" i="1">
                <a:latin typeface="Calibri" charset="0"/>
                <a:ea typeface="ＭＳ Ｐゴシック" charset="0"/>
              </a:rPr>
              <a:t>k</a:t>
            </a:r>
            <a:r>
              <a:rPr lang="en-US">
                <a:latin typeface="Calibri" charset="0"/>
                <a:ea typeface="ＭＳ Ｐゴシック" charset="0"/>
              </a:rPr>
              <a:t> largest value and they are in sorted order.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The items in the </a:t>
            </a:r>
            <a:r>
              <a:rPr lang="en-US" i="1">
                <a:latin typeface="Calibri" charset="0"/>
                <a:ea typeface="ＭＳ Ｐゴシック" charset="0"/>
              </a:rPr>
              <a:t>HeapRegion </a:t>
            </a:r>
            <a:r>
              <a:rPr lang="en-US">
                <a:latin typeface="Calibri" charset="0"/>
                <a:ea typeface="ＭＳ Ｐゴシック" charset="0"/>
              </a:rPr>
              <a:t>form a heap.</a:t>
            </a: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F5D53DE-1052-7447-ABB5-F9CF55863AA6}" type="slidenum">
              <a:rPr lang="en-US" sz="800"/>
              <a:pPr/>
              <a:t>26</a:t>
            </a:fld>
            <a:endParaRPr lang="en-US" sz="800"/>
          </a:p>
        </p:txBody>
      </p:sp>
      <p:grpSp>
        <p:nvGrpSpPr>
          <p:cNvPr id="55303" name="Group 10"/>
          <p:cNvGrpSpPr>
            <a:grpSpLocks/>
          </p:cNvGrpSpPr>
          <p:nvPr/>
        </p:nvGrpSpPr>
        <p:grpSpPr bwMode="auto">
          <a:xfrm>
            <a:off x="1752600" y="1657350"/>
            <a:ext cx="6096000" cy="1695450"/>
            <a:chOff x="1524000" y="1428690"/>
            <a:chExt cx="6096000" cy="1695510"/>
          </a:xfrm>
        </p:grpSpPr>
        <p:pic>
          <p:nvPicPr>
            <p:cNvPr id="55304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1744400"/>
              <a:ext cx="6096000" cy="137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5" name="Text Box 4"/>
            <p:cNvSpPr txBox="1">
              <a:spLocks noChangeArrowheads="1"/>
            </p:cNvSpPr>
            <p:nvPr/>
          </p:nvSpPr>
          <p:spPr bwMode="auto">
            <a:xfrm>
              <a:off x="2590800" y="1428690"/>
              <a:ext cx="14904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HeapRegion</a:t>
              </a:r>
            </a:p>
          </p:txBody>
        </p:sp>
        <p:sp>
          <p:nvSpPr>
            <p:cNvPr id="55306" name="Text Box 4"/>
            <p:cNvSpPr txBox="1">
              <a:spLocks noChangeArrowheads="1"/>
            </p:cNvSpPr>
            <p:nvPr/>
          </p:nvSpPr>
          <p:spPr bwMode="auto">
            <a:xfrm>
              <a:off x="5486400" y="1428690"/>
              <a:ext cx="1617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solidFill>
                    <a:schemeClr val="accent2"/>
                  </a:solidFill>
                  <a:latin typeface="Calibri" charset="0"/>
                  <a:cs typeface="Calibri" charset="0"/>
                </a:rPr>
                <a:t>SortedRegion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A14D7FB-1B21-4048-8549-F256124CB9CA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-- Trace </a:t>
            </a:r>
          </a:p>
        </p:txBody>
      </p:sp>
      <p:pic>
        <p:nvPicPr>
          <p:cNvPr id="56326" name="Picture 3" descr="Carrano1119_A.pct                                              000C87D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924800" cy="563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6A995E9-8909-9B4A-B792-618259A38D92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-- Trace</a:t>
            </a:r>
          </a:p>
        </p:txBody>
      </p:sp>
      <p:pic>
        <p:nvPicPr>
          <p:cNvPr id="57350" name="Picture 3" descr="Carrano1119_B.pct                                              000C87D4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7107238" cy="563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5303660-9975-2A4C-B843-F3F69C88EB9A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Heapsort -- Analysis 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Heapsort is </a:t>
            </a:r>
          </a:p>
          <a:p>
            <a:pPr>
              <a:buFontTx/>
              <a:buNone/>
            </a:pPr>
            <a:r>
              <a:rPr lang="en-US" dirty="0">
                <a:latin typeface="Calibri" charset="0"/>
              </a:rPr>
              <a:t>		O(n log n) 	at the average case</a:t>
            </a:r>
          </a:p>
          <a:p>
            <a:pPr>
              <a:buFontTx/>
              <a:buNone/>
            </a:pPr>
            <a:r>
              <a:rPr lang="en-US" dirty="0">
                <a:latin typeface="Calibri" charset="0"/>
              </a:rPr>
              <a:t>		O(n log n) 	at the worst case</a:t>
            </a:r>
          </a:p>
          <a:p>
            <a:pPr>
              <a:buFontTx/>
              <a:buNone/>
            </a:pPr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D35695C-ABCB-4144-9948-4C149F0C4A75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Differences between a Heap and a BST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525000" cy="5334000"/>
          </a:xfrm>
        </p:spPr>
        <p:txBody>
          <a:bodyPr/>
          <a:lstStyle/>
          <a:p>
            <a:pPr marL="457200" indent="-457200"/>
            <a:r>
              <a:rPr lang="en-US" dirty="0">
                <a:latin typeface="Calibri" charset="0"/>
              </a:rPr>
              <a:t>A heap is </a:t>
            </a:r>
            <a:r>
              <a:rPr lang="en-US" b="1" dirty="0">
                <a:solidFill>
                  <a:srgbClr val="C00000"/>
                </a:solidFill>
                <a:latin typeface="Calibri" charset="0"/>
              </a:rPr>
              <a:t>NOT</a:t>
            </a:r>
            <a:r>
              <a:rPr lang="en-US" dirty="0">
                <a:latin typeface="Calibri" charset="0"/>
              </a:rPr>
              <a:t> a binary search tree.</a:t>
            </a:r>
          </a:p>
          <a:p>
            <a:pPr marL="800100" lvl="1" indent="-342900">
              <a:buFontTx/>
              <a:buAutoNum type="arabicPeriod"/>
            </a:pPr>
            <a:r>
              <a:rPr lang="en-US" sz="2200" dirty="0">
                <a:latin typeface="Calibri" charset="0"/>
                <a:ea typeface="ＭＳ Ｐゴシック" charset="0"/>
              </a:rPr>
              <a:t>A BST can be seen as sorted, but a heap is ordered in much weaker sense.</a:t>
            </a:r>
          </a:p>
          <a:p>
            <a:pPr marL="1219200" lvl="2" indent="-304800"/>
            <a:r>
              <a:rPr lang="en-US" sz="2000" dirty="0">
                <a:latin typeface="Calibri" charset="0"/>
                <a:ea typeface="ＭＳ Ｐゴシック" charset="0"/>
              </a:rPr>
              <a:t>Although it is not sorted, the order of a heap is sufficient for the efficient implementation of priority queue operations.</a:t>
            </a:r>
          </a:p>
          <a:p>
            <a:pPr marL="800100" lvl="1" indent="-342900">
              <a:buFontTx/>
              <a:buAutoNum type="arabicPeriod"/>
            </a:pPr>
            <a:r>
              <a:rPr lang="en-US" sz="2200" dirty="0">
                <a:latin typeface="Calibri" charset="0"/>
                <a:ea typeface="ＭＳ Ｐゴシック" charset="0"/>
              </a:rPr>
              <a:t>A BST has different shapes, but a heap is always complete binary tree.</a:t>
            </a:r>
          </a:p>
        </p:txBody>
      </p:sp>
      <p:grpSp>
        <p:nvGrpSpPr>
          <p:cNvPr id="34823" name="Group 154"/>
          <p:cNvGrpSpPr>
            <a:grpSpLocks/>
          </p:cNvGrpSpPr>
          <p:nvPr/>
        </p:nvGrpSpPr>
        <p:grpSpPr bwMode="auto">
          <a:xfrm>
            <a:off x="1066800" y="3200400"/>
            <a:ext cx="8229600" cy="1466850"/>
            <a:chOff x="1066800" y="3200400"/>
            <a:chExt cx="8229600" cy="1466850"/>
          </a:xfrm>
        </p:grpSpPr>
        <p:sp>
          <p:nvSpPr>
            <p:cNvPr id="34852" name="Text Box 21"/>
            <p:cNvSpPr txBox="1">
              <a:spLocks noChangeArrowheads="1"/>
            </p:cNvSpPr>
            <p:nvPr/>
          </p:nvSpPr>
          <p:spPr bwMode="auto">
            <a:xfrm>
              <a:off x="5746750" y="3635375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endParaRPr lang="en-US" sz="2000">
                <a:latin typeface="Calibri" charset="0"/>
                <a:cs typeface="Calibri" charset="0"/>
              </a:endParaRPr>
            </a:p>
          </p:txBody>
        </p:sp>
        <p:sp>
          <p:nvSpPr>
            <p:cNvPr id="14" name="Text Box 69"/>
            <p:cNvSpPr txBox="1">
              <a:spLocks noChangeArrowheads="1"/>
            </p:cNvSpPr>
            <p:nvPr/>
          </p:nvSpPr>
          <p:spPr bwMode="auto">
            <a:xfrm>
              <a:off x="1066800" y="3429000"/>
              <a:ext cx="10397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chemeClr val="accent2"/>
                  </a:solidFill>
                  <a:ea typeface="+mn-ea"/>
                  <a:cs typeface="+mn-cs"/>
                </a:rPr>
                <a:t>HEAPS</a:t>
              </a:r>
              <a:endParaRPr lang="en-US" sz="2000" b="1" dirty="0">
                <a:ln>
                  <a:solidFill>
                    <a:srgbClr val="3333CC"/>
                  </a:solidFill>
                </a:ln>
                <a:latin typeface="Calibri"/>
                <a:ea typeface="+mn-ea"/>
                <a:cs typeface="Calibri"/>
              </a:endParaRPr>
            </a:p>
          </p:txBody>
        </p:sp>
        <p:grpSp>
          <p:nvGrpSpPr>
            <p:cNvPr id="34854" name="Group 115"/>
            <p:cNvGrpSpPr>
              <a:grpSpLocks/>
            </p:cNvGrpSpPr>
            <p:nvPr/>
          </p:nvGrpSpPr>
          <p:grpSpPr bwMode="auto">
            <a:xfrm>
              <a:off x="7239000" y="3200400"/>
              <a:ext cx="2057400" cy="1466850"/>
              <a:chOff x="5562600" y="3124200"/>
              <a:chExt cx="2057400" cy="1466850"/>
            </a:xfrm>
          </p:grpSpPr>
          <p:grpSp>
            <p:nvGrpSpPr>
              <p:cNvPr id="34867" name="Group 16"/>
              <p:cNvGrpSpPr>
                <a:grpSpLocks/>
              </p:cNvGrpSpPr>
              <p:nvPr/>
            </p:nvGrpSpPr>
            <p:grpSpPr bwMode="auto">
              <a:xfrm>
                <a:off x="5883275" y="3124200"/>
                <a:ext cx="1736725" cy="933450"/>
                <a:chOff x="134" y="842"/>
                <a:chExt cx="1094" cy="588"/>
              </a:xfrm>
            </p:grpSpPr>
            <p:sp>
              <p:nvSpPr>
                <p:cNvPr id="3487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566" y="842"/>
                  <a:ext cx="27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>
                      <a:latin typeface="Calibri" charset="0"/>
                      <a:cs typeface="Calibri" charset="0"/>
                    </a:rPr>
                    <a:t>50</a:t>
                  </a:r>
                </a:p>
              </p:txBody>
            </p:sp>
            <p:grpSp>
              <p:nvGrpSpPr>
                <p:cNvPr id="34875" name="Group 10"/>
                <p:cNvGrpSpPr>
                  <a:grpSpLocks/>
                </p:cNvGrpSpPr>
                <p:nvPr/>
              </p:nvGrpSpPr>
              <p:grpSpPr bwMode="auto">
                <a:xfrm>
                  <a:off x="134" y="1034"/>
                  <a:ext cx="1094" cy="396"/>
                  <a:chOff x="134" y="1034"/>
                  <a:chExt cx="1094" cy="396"/>
                </a:xfrm>
              </p:grpSpPr>
              <p:sp>
                <p:nvSpPr>
                  <p:cNvPr id="34876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" y="1178"/>
                    <a:ext cx="278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2000">
                        <a:latin typeface="Calibri" charset="0"/>
                        <a:cs typeface="Calibri" charset="0"/>
                      </a:rPr>
                      <a:t>40</a:t>
                    </a:r>
                  </a:p>
                </p:txBody>
              </p:sp>
              <p:sp>
                <p:nvSpPr>
                  <p:cNvPr id="3487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0" y="1178"/>
                    <a:ext cx="278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2000">
                        <a:latin typeface="Calibri" charset="0"/>
                        <a:cs typeface="Calibri" charset="0"/>
                      </a:rPr>
                      <a:t>45</a:t>
                    </a:r>
                  </a:p>
                </p:txBody>
              </p:sp>
              <p:sp>
                <p:nvSpPr>
                  <p:cNvPr id="34878" name="Line 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6" y="1034"/>
                    <a:ext cx="384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87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00" y="1034"/>
                    <a:ext cx="384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4868" name="Text Box 31"/>
              <p:cNvSpPr txBox="1">
                <a:spLocks noChangeArrowheads="1"/>
              </p:cNvSpPr>
              <p:nvPr/>
            </p:nvSpPr>
            <p:spPr bwMode="auto">
              <a:xfrm>
                <a:off x="5562600" y="4191000"/>
                <a:ext cx="4413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30</a:t>
                </a:r>
              </a:p>
            </p:txBody>
          </p:sp>
          <p:sp>
            <p:nvSpPr>
              <p:cNvPr id="34869" name="Text Box 32"/>
              <p:cNvSpPr txBox="1">
                <a:spLocks noChangeArrowheads="1"/>
              </p:cNvSpPr>
              <p:nvPr/>
            </p:nvSpPr>
            <p:spPr bwMode="auto">
              <a:xfrm>
                <a:off x="6172200" y="4171890"/>
                <a:ext cx="4572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35</a:t>
                </a:r>
              </a:p>
            </p:txBody>
          </p:sp>
          <p:sp>
            <p:nvSpPr>
              <p:cNvPr id="34870" name="Text Box 33"/>
              <p:cNvSpPr txBox="1">
                <a:spLocks noChangeArrowheads="1"/>
              </p:cNvSpPr>
              <p:nvPr/>
            </p:nvSpPr>
            <p:spPr bwMode="auto">
              <a:xfrm>
                <a:off x="6874054" y="4171890"/>
                <a:ext cx="44114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33</a:t>
                </a:r>
              </a:p>
            </p:txBody>
          </p:sp>
          <p:sp>
            <p:nvSpPr>
              <p:cNvPr id="34871" name="Line 8"/>
              <p:cNvSpPr>
                <a:spLocks noChangeShapeType="1"/>
              </p:cNvSpPr>
              <p:nvPr/>
            </p:nvSpPr>
            <p:spPr bwMode="auto">
              <a:xfrm flipH="1">
                <a:off x="5791200" y="3962400"/>
                <a:ext cx="304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2" name="Line 9"/>
              <p:cNvSpPr>
                <a:spLocks noChangeShapeType="1"/>
              </p:cNvSpPr>
              <p:nvPr/>
            </p:nvSpPr>
            <p:spPr bwMode="auto">
              <a:xfrm>
                <a:off x="6096000" y="3962400"/>
                <a:ext cx="304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3" name="Line 8"/>
              <p:cNvSpPr>
                <a:spLocks noChangeShapeType="1"/>
              </p:cNvSpPr>
              <p:nvPr/>
            </p:nvSpPr>
            <p:spPr bwMode="auto">
              <a:xfrm flipH="1">
                <a:off x="7086600" y="3962400"/>
                <a:ext cx="304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55" name="Group 16"/>
            <p:cNvGrpSpPr>
              <a:grpSpLocks/>
            </p:cNvGrpSpPr>
            <p:nvPr/>
          </p:nvGrpSpPr>
          <p:grpSpPr bwMode="auto">
            <a:xfrm>
              <a:off x="2514600" y="3219450"/>
              <a:ext cx="1127125" cy="933450"/>
              <a:chOff x="134" y="842"/>
              <a:chExt cx="710" cy="588"/>
            </a:xfrm>
          </p:grpSpPr>
          <p:sp>
            <p:nvSpPr>
              <p:cNvPr id="34863" name="Text Box 5"/>
              <p:cNvSpPr txBox="1">
                <a:spLocks noChangeArrowheads="1"/>
              </p:cNvSpPr>
              <p:nvPr/>
            </p:nvSpPr>
            <p:spPr bwMode="auto">
              <a:xfrm>
                <a:off x="566" y="842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50</a:t>
                </a:r>
              </a:p>
            </p:txBody>
          </p:sp>
          <p:grpSp>
            <p:nvGrpSpPr>
              <p:cNvPr id="34864" name="Group 10"/>
              <p:cNvGrpSpPr>
                <a:grpSpLocks/>
              </p:cNvGrpSpPr>
              <p:nvPr/>
            </p:nvGrpSpPr>
            <p:grpSpPr bwMode="auto">
              <a:xfrm>
                <a:off x="134" y="1034"/>
                <a:ext cx="566" cy="396"/>
                <a:chOff x="134" y="1034"/>
                <a:chExt cx="566" cy="396"/>
              </a:xfrm>
            </p:grpSpPr>
            <p:sp>
              <p:nvSpPr>
                <p:cNvPr id="3486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4" y="1178"/>
                  <a:ext cx="27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>
                      <a:latin typeface="Calibri" charset="0"/>
                      <a:cs typeface="Calibri" charset="0"/>
                    </a:rPr>
                    <a:t>40</a:t>
                  </a:r>
                </a:p>
              </p:txBody>
            </p:sp>
            <p:sp>
              <p:nvSpPr>
                <p:cNvPr id="34866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316" y="1034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856" name="Group 16"/>
            <p:cNvGrpSpPr>
              <a:grpSpLocks/>
            </p:cNvGrpSpPr>
            <p:nvPr/>
          </p:nvGrpSpPr>
          <p:grpSpPr bwMode="auto">
            <a:xfrm>
              <a:off x="4648200" y="3219450"/>
              <a:ext cx="1736725" cy="933450"/>
              <a:chOff x="134" y="842"/>
              <a:chExt cx="1094" cy="588"/>
            </a:xfrm>
          </p:grpSpPr>
          <p:sp>
            <p:nvSpPr>
              <p:cNvPr id="34857" name="Text Box 5"/>
              <p:cNvSpPr txBox="1">
                <a:spLocks noChangeArrowheads="1"/>
              </p:cNvSpPr>
              <p:nvPr/>
            </p:nvSpPr>
            <p:spPr bwMode="auto">
              <a:xfrm>
                <a:off x="566" y="842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50</a:t>
                </a:r>
              </a:p>
            </p:txBody>
          </p:sp>
          <p:grpSp>
            <p:nvGrpSpPr>
              <p:cNvPr id="34858" name="Group 10"/>
              <p:cNvGrpSpPr>
                <a:grpSpLocks/>
              </p:cNvGrpSpPr>
              <p:nvPr/>
            </p:nvGrpSpPr>
            <p:grpSpPr bwMode="auto">
              <a:xfrm>
                <a:off x="134" y="1034"/>
                <a:ext cx="1094" cy="396"/>
                <a:chOff x="134" y="1034"/>
                <a:chExt cx="1094" cy="396"/>
              </a:xfrm>
            </p:grpSpPr>
            <p:sp>
              <p:nvSpPr>
                <p:cNvPr id="3485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4" y="1178"/>
                  <a:ext cx="27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>
                      <a:latin typeface="Calibri" charset="0"/>
                      <a:cs typeface="Calibri" charset="0"/>
                    </a:rPr>
                    <a:t>40</a:t>
                  </a:r>
                </a:p>
              </p:txBody>
            </p:sp>
            <p:sp>
              <p:nvSpPr>
                <p:cNvPr id="3486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950" y="1178"/>
                  <a:ext cx="27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>
                      <a:latin typeface="Calibri" charset="0"/>
                      <a:cs typeface="Calibri" charset="0"/>
                    </a:rPr>
                    <a:t>45</a:t>
                  </a:r>
                </a:p>
              </p:txBody>
            </p:sp>
            <p:sp>
              <p:nvSpPr>
                <p:cNvPr id="34861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316" y="1034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62" name="Line 9"/>
                <p:cNvSpPr>
                  <a:spLocks noChangeShapeType="1"/>
                </p:cNvSpPr>
                <p:nvPr/>
              </p:nvSpPr>
              <p:spPr bwMode="auto">
                <a:xfrm>
                  <a:off x="700" y="1034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4824" name="Group 155"/>
          <p:cNvGrpSpPr>
            <a:grpSpLocks/>
          </p:cNvGrpSpPr>
          <p:nvPr/>
        </p:nvGrpSpPr>
        <p:grpSpPr bwMode="auto">
          <a:xfrm>
            <a:off x="609600" y="4953000"/>
            <a:ext cx="8077200" cy="1466850"/>
            <a:chOff x="609600" y="5029200"/>
            <a:chExt cx="8077200" cy="1466850"/>
          </a:xfrm>
        </p:grpSpPr>
        <p:sp>
          <p:nvSpPr>
            <p:cNvPr id="34828" name="Text Box 21"/>
            <p:cNvSpPr txBox="1">
              <a:spLocks noChangeArrowheads="1"/>
            </p:cNvSpPr>
            <p:nvPr/>
          </p:nvSpPr>
          <p:spPr bwMode="auto">
            <a:xfrm>
              <a:off x="5213350" y="5521325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endParaRPr lang="en-US" sz="2000">
                <a:latin typeface="Calibri" charset="0"/>
                <a:cs typeface="Calibri" charset="0"/>
              </a:endParaRPr>
            </a:p>
          </p:txBody>
        </p:sp>
        <p:sp>
          <p:nvSpPr>
            <p:cNvPr id="120" name="Text Box 69"/>
            <p:cNvSpPr txBox="1">
              <a:spLocks noChangeArrowheads="1"/>
            </p:cNvSpPr>
            <p:nvPr/>
          </p:nvSpPr>
          <p:spPr bwMode="auto">
            <a:xfrm>
              <a:off x="609600" y="5314950"/>
              <a:ext cx="165504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chemeClr val="accent2"/>
                  </a:solidFill>
                  <a:ea typeface="+mn-ea"/>
                  <a:cs typeface="+mn-cs"/>
                </a:rPr>
                <a:t>NOT HEAPS</a:t>
              </a:r>
              <a:endParaRPr lang="en-US" sz="2000" b="1" dirty="0">
                <a:ln>
                  <a:solidFill>
                    <a:srgbClr val="3333CC"/>
                  </a:solidFill>
                </a:ln>
                <a:latin typeface="Calibri"/>
                <a:ea typeface="+mn-ea"/>
                <a:cs typeface="Calibri"/>
              </a:endParaRPr>
            </a:p>
          </p:txBody>
        </p:sp>
        <p:grpSp>
          <p:nvGrpSpPr>
            <p:cNvPr id="34830" name="Group 115"/>
            <p:cNvGrpSpPr>
              <a:grpSpLocks/>
            </p:cNvGrpSpPr>
            <p:nvPr/>
          </p:nvGrpSpPr>
          <p:grpSpPr bwMode="auto">
            <a:xfrm>
              <a:off x="7239000" y="5029200"/>
              <a:ext cx="1447800" cy="1466850"/>
              <a:chOff x="5562600" y="3124200"/>
              <a:chExt cx="1447800" cy="1466850"/>
            </a:xfrm>
          </p:grpSpPr>
          <p:grpSp>
            <p:nvGrpSpPr>
              <p:cNvPr id="34843" name="Group 16"/>
              <p:cNvGrpSpPr>
                <a:grpSpLocks/>
              </p:cNvGrpSpPr>
              <p:nvPr/>
            </p:nvGrpSpPr>
            <p:grpSpPr bwMode="auto">
              <a:xfrm>
                <a:off x="5883275" y="3124200"/>
                <a:ext cx="1127125" cy="933450"/>
                <a:chOff x="134" y="842"/>
                <a:chExt cx="710" cy="588"/>
              </a:xfrm>
            </p:grpSpPr>
            <p:sp>
              <p:nvSpPr>
                <p:cNvPr id="3484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566" y="842"/>
                  <a:ext cx="27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>
                      <a:latin typeface="Calibri" charset="0"/>
                      <a:cs typeface="Calibri" charset="0"/>
                    </a:rPr>
                    <a:t>50</a:t>
                  </a:r>
                </a:p>
              </p:txBody>
            </p:sp>
            <p:grpSp>
              <p:nvGrpSpPr>
                <p:cNvPr id="34849" name="Group 10"/>
                <p:cNvGrpSpPr>
                  <a:grpSpLocks/>
                </p:cNvGrpSpPr>
                <p:nvPr/>
              </p:nvGrpSpPr>
              <p:grpSpPr bwMode="auto">
                <a:xfrm>
                  <a:off x="134" y="1034"/>
                  <a:ext cx="566" cy="396"/>
                  <a:chOff x="134" y="1034"/>
                  <a:chExt cx="566" cy="396"/>
                </a:xfrm>
              </p:grpSpPr>
              <p:sp>
                <p:nvSpPr>
                  <p:cNvPr id="34850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" y="1178"/>
                    <a:ext cx="278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r>
                      <a:rPr lang="en-US" sz="2000">
                        <a:latin typeface="Calibri" charset="0"/>
                        <a:cs typeface="Calibri" charset="0"/>
                      </a:rPr>
                      <a:t>40</a:t>
                    </a:r>
                  </a:p>
                </p:txBody>
              </p:sp>
              <p:sp>
                <p:nvSpPr>
                  <p:cNvPr id="34851" name="Line 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6" y="1034"/>
                    <a:ext cx="384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4844" name="Text Box 31"/>
              <p:cNvSpPr txBox="1">
                <a:spLocks noChangeArrowheads="1"/>
              </p:cNvSpPr>
              <p:nvPr/>
            </p:nvSpPr>
            <p:spPr bwMode="auto">
              <a:xfrm>
                <a:off x="5562600" y="4191000"/>
                <a:ext cx="4413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30</a:t>
                </a:r>
              </a:p>
            </p:txBody>
          </p:sp>
          <p:sp>
            <p:nvSpPr>
              <p:cNvPr id="34845" name="Text Box 32"/>
              <p:cNvSpPr txBox="1">
                <a:spLocks noChangeArrowheads="1"/>
              </p:cNvSpPr>
              <p:nvPr/>
            </p:nvSpPr>
            <p:spPr bwMode="auto">
              <a:xfrm>
                <a:off x="6172200" y="4171890"/>
                <a:ext cx="4572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35</a:t>
                </a:r>
              </a:p>
            </p:txBody>
          </p:sp>
          <p:sp>
            <p:nvSpPr>
              <p:cNvPr id="34846" name="Line 8"/>
              <p:cNvSpPr>
                <a:spLocks noChangeShapeType="1"/>
              </p:cNvSpPr>
              <p:nvPr/>
            </p:nvSpPr>
            <p:spPr bwMode="auto">
              <a:xfrm flipH="1">
                <a:off x="5791200" y="3962400"/>
                <a:ext cx="304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7" name="Line 9"/>
              <p:cNvSpPr>
                <a:spLocks noChangeShapeType="1"/>
              </p:cNvSpPr>
              <p:nvPr/>
            </p:nvSpPr>
            <p:spPr bwMode="auto">
              <a:xfrm>
                <a:off x="6096000" y="3962400"/>
                <a:ext cx="304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31" name="Group 16"/>
            <p:cNvGrpSpPr>
              <a:grpSpLocks/>
            </p:cNvGrpSpPr>
            <p:nvPr/>
          </p:nvGrpSpPr>
          <p:grpSpPr bwMode="auto">
            <a:xfrm>
              <a:off x="4724400" y="5029200"/>
              <a:ext cx="1736725" cy="933450"/>
              <a:chOff x="134" y="842"/>
              <a:chExt cx="1094" cy="588"/>
            </a:xfrm>
          </p:grpSpPr>
          <p:sp>
            <p:nvSpPr>
              <p:cNvPr id="34837" name="Text Box 5"/>
              <p:cNvSpPr txBox="1">
                <a:spLocks noChangeArrowheads="1"/>
              </p:cNvSpPr>
              <p:nvPr/>
            </p:nvSpPr>
            <p:spPr bwMode="auto">
              <a:xfrm>
                <a:off x="566" y="842"/>
                <a:ext cx="28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42</a:t>
                </a:r>
              </a:p>
            </p:txBody>
          </p:sp>
          <p:grpSp>
            <p:nvGrpSpPr>
              <p:cNvPr id="34838" name="Group 10"/>
              <p:cNvGrpSpPr>
                <a:grpSpLocks/>
              </p:cNvGrpSpPr>
              <p:nvPr/>
            </p:nvGrpSpPr>
            <p:grpSpPr bwMode="auto">
              <a:xfrm>
                <a:off x="134" y="1034"/>
                <a:ext cx="1094" cy="396"/>
                <a:chOff x="134" y="1034"/>
                <a:chExt cx="1094" cy="396"/>
              </a:xfrm>
            </p:grpSpPr>
            <p:sp>
              <p:nvSpPr>
                <p:cNvPr id="3483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4" y="1178"/>
                  <a:ext cx="27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>
                      <a:latin typeface="Calibri" charset="0"/>
                      <a:cs typeface="Calibri" charset="0"/>
                    </a:rPr>
                    <a:t>40</a:t>
                  </a:r>
                </a:p>
              </p:txBody>
            </p:sp>
            <p:sp>
              <p:nvSpPr>
                <p:cNvPr id="3484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950" y="1178"/>
                  <a:ext cx="27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>
                      <a:latin typeface="Calibri" charset="0"/>
                      <a:cs typeface="Calibri" charset="0"/>
                    </a:rPr>
                    <a:t>45</a:t>
                  </a:r>
                </a:p>
              </p:txBody>
            </p:sp>
            <p:sp>
              <p:nvSpPr>
                <p:cNvPr id="34841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316" y="1034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2" name="Line 9"/>
                <p:cNvSpPr>
                  <a:spLocks noChangeShapeType="1"/>
                </p:cNvSpPr>
                <p:nvPr/>
              </p:nvSpPr>
              <p:spPr bwMode="auto">
                <a:xfrm>
                  <a:off x="700" y="1034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832" name="Group 16"/>
            <p:cNvGrpSpPr>
              <a:grpSpLocks/>
            </p:cNvGrpSpPr>
            <p:nvPr/>
          </p:nvGrpSpPr>
          <p:grpSpPr bwMode="auto">
            <a:xfrm>
              <a:off x="3124200" y="5029200"/>
              <a:ext cx="1054100" cy="933450"/>
              <a:chOff x="566" y="842"/>
              <a:chExt cx="664" cy="588"/>
            </a:xfrm>
          </p:grpSpPr>
          <p:sp>
            <p:nvSpPr>
              <p:cNvPr id="34833" name="Text Box 5"/>
              <p:cNvSpPr txBox="1">
                <a:spLocks noChangeArrowheads="1"/>
              </p:cNvSpPr>
              <p:nvPr/>
            </p:nvSpPr>
            <p:spPr bwMode="auto">
              <a:xfrm>
                <a:off x="566" y="842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000">
                    <a:latin typeface="Calibri" charset="0"/>
                    <a:cs typeface="Calibri" charset="0"/>
                  </a:rPr>
                  <a:t>50</a:t>
                </a:r>
              </a:p>
            </p:txBody>
          </p:sp>
          <p:grpSp>
            <p:nvGrpSpPr>
              <p:cNvPr id="34834" name="Group 10"/>
              <p:cNvGrpSpPr>
                <a:grpSpLocks/>
              </p:cNvGrpSpPr>
              <p:nvPr/>
            </p:nvGrpSpPr>
            <p:grpSpPr bwMode="auto">
              <a:xfrm>
                <a:off x="700" y="1034"/>
                <a:ext cx="530" cy="396"/>
                <a:chOff x="700" y="1034"/>
                <a:chExt cx="530" cy="396"/>
              </a:xfrm>
            </p:grpSpPr>
            <p:sp>
              <p:nvSpPr>
                <p:cNvPr id="3483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950" y="1178"/>
                  <a:ext cx="28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r>
                    <a:rPr lang="en-US" sz="2000">
                      <a:latin typeface="Calibri" charset="0"/>
                      <a:cs typeface="Calibri" charset="0"/>
                    </a:rPr>
                    <a:t>40</a:t>
                  </a:r>
                </a:p>
              </p:txBody>
            </p:sp>
            <p:sp>
              <p:nvSpPr>
                <p:cNvPr id="34836" name="Line 9"/>
                <p:cNvSpPr>
                  <a:spLocks noChangeShapeType="1"/>
                </p:cNvSpPr>
                <p:nvPr/>
              </p:nvSpPr>
              <p:spPr bwMode="auto">
                <a:xfrm>
                  <a:off x="700" y="1034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825" name="Line 68"/>
          <p:cNvSpPr>
            <a:spLocks noChangeShapeType="1"/>
          </p:cNvSpPr>
          <p:nvPr/>
        </p:nvSpPr>
        <p:spPr bwMode="auto">
          <a:xfrm>
            <a:off x="609600" y="4800600"/>
            <a:ext cx="91440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68"/>
          <p:cNvSpPr>
            <a:spLocks noChangeShapeType="1"/>
          </p:cNvSpPr>
          <p:nvPr/>
        </p:nvSpPr>
        <p:spPr bwMode="auto">
          <a:xfrm>
            <a:off x="609600" y="3200400"/>
            <a:ext cx="91440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68"/>
          <p:cNvSpPr>
            <a:spLocks noChangeShapeType="1"/>
          </p:cNvSpPr>
          <p:nvPr/>
        </p:nvSpPr>
        <p:spPr bwMode="auto">
          <a:xfrm>
            <a:off x="609600" y="6477000"/>
            <a:ext cx="91440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BF470DA-D183-584F-A940-89F67901E7B3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3584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An Array-Based Implementation of a Heap</a:t>
            </a:r>
          </a:p>
        </p:txBody>
      </p:sp>
      <p:pic>
        <p:nvPicPr>
          <p:cNvPr id="3584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41450"/>
            <a:ext cx="9067800" cy="4545013"/>
          </a:xfrm>
          <a:noFill/>
        </p:spPr>
      </p:pic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457200" y="5257800"/>
            <a:ext cx="5846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latin typeface="Calibri" charset="0"/>
                <a:cs typeface="Calibri" charset="0"/>
              </a:rPr>
              <a:t>An array and an integer counter are the data members</a:t>
            </a:r>
          </a:p>
          <a:p>
            <a:r>
              <a:rPr lang="en-US" sz="2000">
                <a:latin typeface="Calibri" charset="0"/>
                <a:cs typeface="Calibri" charset="0"/>
              </a:rPr>
              <a:t>for an array-based implementation of a heap.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A444193-6E94-CE45-9E0D-4589478FE831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Major Heap Operations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Two major heap operations are insertion and deletion.</a:t>
            </a:r>
          </a:p>
          <a:p>
            <a:endParaRPr lang="en-US" dirty="0">
              <a:latin typeface="Calibri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Calibri" charset="0"/>
              </a:rPr>
              <a:t>Insertion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Inserts a new item into a heap. 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After the insertion, the heap must satisfy the heap properties.</a:t>
            </a:r>
          </a:p>
          <a:p>
            <a:endParaRPr lang="en-US" dirty="0">
              <a:latin typeface="Calibri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Calibri" charset="0"/>
              </a:rPr>
              <a:t>Deletion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Retrieves and deletes the root of the heap.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After the deletion, the heap must satisfy the heap properties.</a:t>
            </a:r>
          </a:p>
          <a:p>
            <a:pPr lvl="1"/>
            <a:endParaRPr lang="en-US" sz="24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9916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D9A5CF7-DC6E-1440-BAD3-0AAB795E0956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378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Delete – First Step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4724400"/>
            <a:ext cx="4724400" cy="16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Calibri"/>
                <a:ea typeface="+mn-ea"/>
                <a:cs typeface="Calibri"/>
              </a:rPr>
              <a:t>The first step of </a:t>
            </a:r>
            <a:r>
              <a:rPr lang="en-US" b="1" kern="0" dirty="0" err="1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heapDelete</a:t>
            </a:r>
            <a:r>
              <a:rPr lang="en-US" kern="0" dirty="0">
                <a:latin typeface="Calibri"/>
                <a:ea typeface="+mn-ea"/>
                <a:cs typeface="Calibri"/>
              </a:rPr>
              <a:t> is to retrieve and delete the root.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Calibri"/>
                <a:ea typeface="+mn-ea"/>
                <a:cs typeface="Calibri"/>
              </a:rPr>
              <a:t>This creates two disjoint heaps.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945F888-370F-CC44-B104-73370CEBB1CD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389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Delete – Second Step</a:t>
            </a:r>
          </a:p>
        </p:txBody>
      </p:sp>
      <p:pic>
        <p:nvPicPr>
          <p:cNvPr id="389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8763"/>
            <a:ext cx="899160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4876800"/>
            <a:ext cx="4724400" cy="16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Calibri"/>
                <a:ea typeface="+mn-ea"/>
                <a:cs typeface="Calibri"/>
              </a:rPr>
              <a:t>Move the last item into the root.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Calibri"/>
                <a:ea typeface="+mn-ea"/>
                <a:cs typeface="Calibri"/>
              </a:rPr>
              <a:t>The resulting structure may not be heap; it is called as </a:t>
            </a:r>
            <a:r>
              <a:rPr lang="en-US" b="1" kern="0" dirty="0" err="1">
                <a:solidFill>
                  <a:srgbClr val="C00000"/>
                </a:solidFill>
                <a:latin typeface="Calibri"/>
                <a:ea typeface="+mn-ea"/>
                <a:cs typeface="Calibri"/>
              </a:rPr>
              <a:t>semiheap</a:t>
            </a:r>
            <a:r>
              <a:rPr lang="en-US" kern="0" dirty="0">
                <a:latin typeface="Calibri"/>
                <a:ea typeface="+mn-ea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CC715E6-B647-8645-B24D-F3997EC0DF73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Delete – Last Step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728663" y="1066800"/>
            <a:ext cx="8339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Calibri" charset="0"/>
              </a:rPr>
              <a:t>The last step of </a:t>
            </a:r>
            <a:r>
              <a:rPr lang="en-US" i="1">
                <a:latin typeface="Calibri" charset="0"/>
                <a:cs typeface="Calibri" charset="0"/>
              </a:rPr>
              <a:t>heapDelete </a:t>
            </a:r>
            <a:r>
              <a:rPr lang="en-US">
                <a:latin typeface="Calibri" charset="0"/>
                <a:cs typeface="Calibri" charset="0"/>
              </a:rPr>
              <a:t>transforms the semiheap into a heap.</a:t>
            </a:r>
          </a:p>
        </p:txBody>
      </p:sp>
      <p:pic>
        <p:nvPicPr>
          <p:cNvPr id="3994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00200"/>
            <a:ext cx="8763000" cy="3990975"/>
          </a:xfrm>
          <a:noFill/>
        </p:spPr>
      </p:pic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685800" y="5791200"/>
            <a:ext cx="3361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"/>
              </a:spcBef>
            </a:pPr>
            <a:r>
              <a:rPr lang="en-US" sz="2000" dirty="0">
                <a:latin typeface="Calibri" charset="0"/>
                <a:cs typeface="Calibri" charset="0"/>
              </a:rPr>
              <a:t>Recursive calls to </a:t>
            </a:r>
            <a:r>
              <a:rPr lang="en-US" sz="2000" b="1" dirty="0" err="1">
                <a:latin typeface="Calibri" charset="0"/>
                <a:cs typeface="Calibri" charset="0"/>
              </a:rPr>
              <a:t>heapRebuild</a:t>
            </a:r>
            <a:endParaRPr lang="en-US" sz="2000" b="1" dirty="0">
              <a:latin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2F8F34B-6A1F-344E-A8D0-1468F4B9B132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Heap Delete</a:t>
            </a:r>
          </a:p>
        </p:txBody>
      </p:sp>
      <p:pic>
        <p:nvPicPr>
          <p:cNvPr id="4096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9220200" cy="1938338"/>
          </a:xfrm>
          <a:noFill/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4114800"/>
            <a:ext cx="6324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b="1" dirty="0">
                <a:solidFill>
                  <a:schemeClr val="accent2"/>
                </a:solidFill>
              </a:rPr>
              <a:t>ANALYSIS</a:t>
            </a:r>
            <a:endParaRPr lang="en-US" b="1" dirty="0">
              <a:latin typeface="Calibri" charset="0"/>
              <a:cs typeface="Calibri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dirty="0">
                <a:latin typeface="Calibri" charset="0"/>
                <a:cs typeface="Calibri" charset="0"/>
              </a:rPr>
              <a:t>Since the height of a complete binary tree with n nodes is always </a:t>
            </a:r>
            <a:r>
              <a:rPr lang="en-US" dirty="0">
                <a:latin typeface="Calibri" charset="0"/>
                <a:cs typeface="Calibri" charset="0"/>
                <a:sym typeface="Symbol" charset="0"/>
              </a:rPr>
              <a:t> log</a:t>
            </a:r>
            <a:r>
              <a:rPr lang="en-US" baseline="-25000" dirty="0">
                <a:latin typeface="Calibri" charset="0"/>
                <a:cs typeface="Calibri" charset="0"/>
                <a:sym typeface="Symbol" charset="0"/>
              </a:rPr>
              <a:t>2</a:t>
            </a:r>
            <a:r>
              <a:rPr lang="en-US" dirty="0">
                <a:latin typeface="Calibri" charset="0"/>
                <a:cs typeface="Calibri" charset="0"/>
                <a:sym typeface="Symbol" charset="0"/>
              </a:rPr>
              <a:t>(n+1)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alibri" charset="0"/>
                <a:cs typeface="Calibri" charset="0"/>
                <a:sym typeface="Wingdings" charset="0"/>
              </a:rPr>
              <a:t>	 </a:t>
            </a:r>
            <a:r>
              <a:rPr lang="en-US" b="1" dirty="0" err="1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heapDelete</a:t>
            </a:r>
            <a:r>
              <a:rPr lang="en-US" i="1" dirty="0">
                <a:latin typeface="Calibri" charset="0"/>
                <a:cs typeface="Calibri" charset="0"/>
                <a:sym typeface="Wingdings" charset="0"/>
              </a:rPr>
              <a:t> </a:t>
            </a:r>
            <a:r>
              <a:rPr lang="en-US" dirty="0">
                <a:latin typeface="Calibri" charset="0"/>
                <a:cs typeface="Calibri" charset="0"/>
                <a:sym typeface="Wingdings" charset="0"/>
              </a:rPr>
              <a:t>is </a:t>
            </a:r>
            <a:r>
              <a:rPr lang="en-US" b="1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O(log</a:t>
            </a:r>
            <a:r>
              <a:rPr lang="en-US" b="1" baseline="-25000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2</a:t>
            </a:r>
            <a:r>
              <a:rPr lang="en-US" b="1" dirty="0">
                <a:solidFill>
                  <a:srgbClr val="C00000"/>
                </a:solidFill>
                <a:latin typeface="Calibri" charset="0"/>
                <a:cs typeface="Calibri" charset="0"/>
                <a:sym typeface="Wingdings" charset="0"/>
              </a:rPr>
              <a:t>n)</a:t>
            </a:r>
            <a:endParaRPr lang="en-US" b="1" dirty="0">
              <a:solidFill>
                <a:srgbClr val="C00000"/>
              </a:solidFill>
              <a:latin typeface="Calibri" charset="0"/>
              <a:cs typeface="Calibri" charset="0"/>
              <a:sym typeface="Symbo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13396</TotalTime>
  <Words>2100</Words>
  <Application>Microsoft Macintosh PowerPoint</Application>
  <PresentationFormat>A4 Paper (210x297 mm)</PresentationFormat>
  <Paragraphs>344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Courier</vt:lpstr>
      <vt:lpstr>Times New Roman</vt:lpstr>
      <vt:lpstr>Default Design</vt:lpstr>
      <vt:lpstr>Heaps</vt:lpstr>
      <vt:lpstr>Heaps</vt:lpstr>
      <vt:lpstr>Differences between a Heap and a BST</vt:lpstr>
      <vt:lpstr>An Array-Based Implementation of a Heap</vt:lpstr>
      <vt:lpstr>Major Heap Operations</vt:lpstr>
      <vt:lpstr>Heap Delete – First Step</vt:lpstr>
      <vt:lpstr>Heap Delete – Second Step</vt:lpstr>
      <vt:lpstr>Heap Delete – Last Step</vt:lpstr>
      <vt:lpstr>Heap Delete</vt:lpstr>
      <vt:lpstr>Heap Insert</vt:lpstr>
      <vt:lpstr>Heap Implementation</vt:lpstr>
      <vt:lpstr>Heap Implementation</vt:lpstr>
      <vt:lpstr>Heap Implementation -- heapInsert</vt:lpstr>
      <vt:lpstr>Heap Implementation -- heapDelete</vt:lpstr>
      <vt:lpstr>Heap Implementation -- heapRebuild</vt:lpstr>
      <vt:lpstr>The Priority Queue</vt:lpstr>
      <vt:lpstr>Priority Queue Operations</vt:lpstr>
      <vt:lpstr>Heap Implementation of PriorityQueue</vt:lpstr>
      <vt:lpstr>Heap Implementation of PriorityQueue</vt:lpstr>
      <vt:lpstr>Heap Implementation of PriorityQueue</vt:lpstr>
      <vt:lpstr>Heapsort</vt:lpstr>
      <vt:lpstr>Heapsort -- Building a heap from an array</vt:lpstr>
      <vt:lpstr>Heapsort -- Building a heap from an array</vt:lpstr>
      <vt:lpstr>Heapsort -- Building a heap from an array</vt:lpstr>
      <vt:lpstr>Heapsort</vt:lpstr>
      <vt:lpstr>Heapsort</vt:lpstr>
      <vt:lpstr>Heapsort -- Trace </vt:lpstr>
      <vt:lpstr>Heapsort -- Trace</vt:lpstr>
      <vt:lpstr>Heapsort -- Analysis </vt:lpstr>
    </vt:vector>
  </TitlesOfParts>
  <Company>Bilkent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Mert ÖZKAYA</cp:lastModifiedBy>
  <cp:revision>460</cp:revision>
  <cp:lastPrinted>1999-09-09T03:15:50Z</cp:lastPrinted>
  <dcterms:created xsi:type="dcterms:W3CDTF">2014-10-31T07:34:37Z</dcterms:created>
  <dcterms:modified xsi:type="dcterms:W3CDTF">2020-04-25T08:10:32Z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