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5" r:id="rId2"/>
    <p:sldId id="256" r:id="rId3"/>
    <p:sldId id="259" r:id="rId4"/>
    <p:sldId id="349" r:id="rId5"/>
    <p:sldId id="260" r:id="rId6"/>
    <p:sldId id="350" r:id="rId7"/>
    <p:sldId id="351" r:id="rId8"/>
    <p:sldId id="352" r:id="rId9"/>
    <p:sldId id="265" r:id="rId10"/>
    <p:sldId id="267" r:id="rId11"/>
    <p:sldId id="268" r:id="rId12"/>
    <p:sldId id="269" r:id="rId13"/>
    <p:sldId id="272" r:id="rId14"/>
    <p:sldId id="364" r:id="rId15"/>
    <p:sldId id="369" r:id="rId16"/>
    <p:sldId id="275" r:id="rId17"/>
    <p:sldId id="353" r:id="rId18"/>
    <p:sldId id="370" r:id="rId19"/>
    <p:sldId id="354" r:id="rId20"/>
    <p:sldId id="371" r:id="rId21"/>
    <p:sldId id="358" r:id="rId22"/>
    <p:sldId id="362" r:id="rId23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>
      <p:cViewPr varScale="1">
        <p:scale>
          <a:sx n="107" d="100"/>
          <a:sy n="107" d="100"/>
        </p:scale>
        <p:origin x="1504" y="168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r>
              <a:rPr lang="en-US"/>
              <a:t>lec03-algorithmanalysis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3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C64DE5AE-85B5-C440-B360-29632015189A}" type="datetime1">
              <a:rPr lang="tr-TR" smtClean="0"/>
              <a:t>21.11.2020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3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39200"/>
            <a:ext cx="303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9D63DB80-5BE0-49E1-BF50-BF12A166A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6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lec03-algorithmanalysis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5665C-46B4-7446-9959-518FB8144122}" type="datetime1">
              <a:rPr lang="tr-TR" smtClean="0"/>
              <a:t>21.11.2020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696913"/>
            <a:ext cx="5035550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8013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110F81-78E1-4359-968D-3798F629E6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993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ＭＳ Ｐゴシック" pitchFamily="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r>
              <a:rPr lang="en-US" sz="1200"/>
              <a:t>lec03-algorithmanalysis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A1D7809C-0967-C64B-9DBC-89F9D8AEA69C}" type="datetime1">
              <a:rPr lang="tr-TR" sz="1200" smtClean="0"/>
              <a:t>21.11.2020</a:t>
            </a:fld>
            <a:endParaRPr lang="en-US" sz="12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607CFF3C-EF5F-409A-9675-BE04545757BD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96913"/>
            <a:ext cx="5032375" cy="3484562"/>
          </a:xfrm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990F-0C8F-403F-B4F2-FFA6F853E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5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BF868-4046-4E09-9D4F-1F75221E6F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0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976B4-547F-4C83-B90F-CAE366A22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4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9E49A-2F04-44D0-B662-E873511101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2B69E-B3F5-42D2-8CEA-2EF3CB977B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5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1E384-483B-4555-8973-15B5AEE487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E151D-B88A-4DD1-8ED0-75B4DC6AF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9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5CB93D-3AB1-4CD1-B7BB-209A897B5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CD5867-369E-49AE-89C3-E6C621F5A2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3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3441B-1981-4CE5-997A-7E9B88E32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FA7BF-0D1A-485B-B587-A92F83E37F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7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D752FF2-CE57-4AB3-A7F2-D35F63C8DB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1" charset="-128"/>
          <a:cs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1" charset="-128"/>
          <a:cs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1" charset="-128"/>
          <a:cs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1" charset="-128"/>
          <a:cs typeface="ＭＳ Ｐゴシック" pitchFamily="1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8420100" cy="1470025"/>
          </a:xfrm>
        </p:spPr>
        <p:txBody>
          <a:bodyPr/>
          <a:lstStyle/>
          <a:p>
            <a:r>
              <a:rPr lang="tr-TR" dirty="0">
                <a:ea typeface="ＭＳ Ｐゴシック" pitchFamily="-84" charset="-128"/>
              </a:rPr>
              <a:t>Analysis of </a:t>
            </a:r>
            <a:r>
              <a:rPr lang="tr-TR" dirty="0" err="1">
                <a:ea typeface="ＭＳ Ｐゴシック" pitchFamily="-84" charset="-128"/>
              </a:rPr>
              <a:t>Algorithms</a:t>
            </a:r>
            <a:endParaRPr lang="en-US" dirty="0">
              <a:ea typeface="ＭＳ Ｐゴシック" pitchFamily="-84" charset="-128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74C8419B-08A2-4249-B503-F69559C211CB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FA61868-7267-A949-A827-75257A5E8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990975"/>
            <a:ext cx="24986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tr-TR" altLang="tr-TR" sz="1400" i="1" dirty="0" err="1">
                <a:latin typeface="Times New Roman" panose="02020603050405020304" pitchFamily="18" charset="0"/>
              </a:rPr>
              <a:t>Slides</a:t>
            </a:r>
            <a:r>
              <a:rPr lang="tr-TR" altLang="tr-TR" sz="1400" i="1" dirty="0">
                <a:latin typeface="Times New Roman" panose="02020603050405020304" pitchFamily="18" charset="0"/>
              </a:rPr>
              <a:t> </a:t>
            </a:r>
            <a:r>
              <a:rPr lang="tr-TR" altLang="tr-TR" sz="1400" i="1" dirty="0" err="1">
                <a:latin typeface="Times New Roman" panose="02020603050405020304" pitchFamily="18" charset="0"/>
              </a:rPr>
              <a:t>edited</a:t>
            </a:r>
            <a:r>
              <a:rPr lang="tr-TR" altLang="tr-TR" sz="1400" i="1" dirty="0">
                <a:latin typeface="Times New Roman" panose="02020603050405020304" pitchFamily="18" charset="0"/>
              </a:rPr>
              <a:t> </a:t>
            </a:r>
            <a:r>
              <a:rPr lang="tr-TR" altLang="tr-TR" sz="1400" i="1" dirty="0" err="1">
                <a:latin typeface="Times New Roman" panose="02020603050405020304" pitchFamily="18" charset="0"/>
              </a:rPr>
              <a:t>by</a:t>
            </a:r>
            <a:r>
              <a:rPr lang="tr-TR" altLang="tr-TR" sz="1400" i="1" dirty="0">
                <a:latin typeface="Times New Roman" panose="02020603050405020304" pitchFamily="18" charset="0"/>
              </a:rPr>
              <a:t> Dr. Selim Aksoy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DEE1CE40-8A2B-DA47-A700-BC36796D01D8}"/>
              </a:ext>
            </a:extLst>
          </p:cNvPr>
          <p:cNvSpPr txBox="1">
            <a:spLocks/>
          </p:cNvSpPr>
          <p:nvPr/>
        </p:nvSpPr>
        <p:spPr bwMode="auto">
          <a:xfrm>
            <a:off x="869156" y="631825"/>
            <a:ext cx="84201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1" charset="-128"/>
                <a:cs typeface="ＭＳ Ｐゴシック" pitchFamily="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ＭＳ Ｐゴシック" pitchFamily="1" charset="-128"/>
                <a:cs typeface="ＭＳ Ｐゴシック" pitchFamily="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ＭＳ Ｐゴシック" pitchFamily="1" charset="-128"/>
                <a:cs typeface="ＭＳ Ｐゴシック" pitchFamily="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ＭＳ Ｐゴシック" pitchFamily="1" charset="-128"/>
                <a:cs typeface="ＭＳ Ｐゴシック" pitchFamily="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tr-TR" kern="0" dirty="0">
                <a:ea typeface="ＭＳ Ｐゴシック" pitchFamily="-84" charset="-128"/>
              </a:rPr>
              <a:t>CSE 211 Data </a:t>
            </a:r>
            <a:r>
              <a:rPr lang="tr-TR" kern="0" dirty="0" err="1">
                <a:ea typeface="ＭＳ Ｐゴシック" pitchFamily="-84" charset="-128"/>
              </a:rPr>
              <a:t>Structures</a:t>
            </a:r>
            <a:endParaRPr lang="en-US" kern="0" dirty="0">
              <a:ea typeface="ＭＳ Ｐゴシック" pitchFamily="-84" charset="-128"/>
            </a:endParaRPr>
          </a:p>
          <a:p>
            <a:endParaRPr lang="en-US" kern="0" dirty="0">
              <a:ea typeface="ＭＳ Ｐゴシック" pitchFamily="-84" charset="-128"/>
            </a:endParaRPr>
          </a:p>
          <a:p>
            <a:r>
              <a:rPr lang="en-US" kern="0" dirty="0" err="1">
                <a:ea typeface="ＭＳ Ｐゴシック" pitchFamily="-84" charset="-128"/>
              </a:rPr>
              <a:t>Doç</a:t>
            </a:r>
            <a:r>
              <a:rPr lang="en-US" kern="0">
                <a:ea typeface="ＭＳ Ｐゴシック" pitchFamily="-84" charset="-128"/>
              </a:rPr>
              <a:t>. Dr</a:t>
            </a:r>
            <a:r>
              <a:rPr lang="en-US" kern="0" dirty="0">
                <a:ea typeface="ＭＳ Ｐゴシック" pitchFamily="-84" charset="-128"/>
              </a:rPr>
              <a:t>. Mert </a:t>
            </a:r>
            <a:r>
              <a:rPr lang="en-US" kern="0" dirty="0" err="1">
                <a:ea typeface="ＭＳ Ｐゴシック" pitchFamily="-84" charset="-128"/>
              </a:rPr>
              <a:t>Ozkaya</a:t>
            </a:r>
            <a:endParaRPr lang="tr-TR" kern="0" dirty="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46A45245-EB02-4DF8-AF9F-006B6DCE1040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9372600" cy="914400"/>
          </a:xfrm>
        </p:spPr>
        <p:txBody>
          <a:bodyPr/>
          <a:lstStyle/>
          <a:p>
            <a:pPr algn="l"/>
            <a:r>
              <a:rPr lang="en-US">
                <a:ea typeface="ＭＳ Ｐゴシック" pitchFamily="-84" charset="-128"/>
              </a:rPr>
              <a:t>Order-of-Magnitude Analysis and				            Big-O Notation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ＭＳ Ｐゴシック" pitchFamily="-84" charset="-128"/>
            </a:endParaRPr>
          </a:p>
          <a:p>
            <a:r>
              <a:rPr lang="en-US">
                <a:ea typeface="ＭＳ Ｐゴシック" pitchFamily="-84" charset="-128"/>
              </a:rPr>
              <a:t>If  </a:t>
            </a:r>
            <a:r>
              <a:rPr lang="en-US" i="1">
                <a:ea typeface="ＭＳ Ｐゴシック" pitchFamily="-84" charset="-128"/>
              </a:rPr>
              <a:t>Algorithm A requires time proportional to f(n),		          </a:t>
            </a:r>
            <a:r>
              <a:rPr lang="en-US">
                <a:ea typeface="ＭＳ Ｐゴシック" pitchFamily="-84" charset="-128"/>
              </a:rPr>
              <a:t>             it is said to be </a:t>
            </a:r>
            <a:r>
              <a:rPr lang="en-US" b="1">
                <a:ea typeface="ＭＳ Ｐゴシック" pitchFamily="-84" charset="-128"/>
              </a:rPr>
              <a:t>order f(n),</a:t>
            </a:r>
            <a:r>
              <a:rPr lang="en-US">
                <a:ea typeface="ＭＳ Ｐゴシック" pitchFamily="-84" charset="-128"/>
              </a:rPr>
              <a:t> and it is denoted as </a:t>
            </a:r>
            <a:r>
              <a:rPr lang="en-US" b="1">
                <a:ea typeface="ＭＳ Ｐゴシック" pitchFamily="-84" charset="-128"/>
              </a:rPr>
              <a:t>O(f(n))</a:t>
            </a:r>
          </a:p>
          <a:p>
            <a:endParaRPr lang="en-US">
              <a:ea typeface="ＭＳ Ｐゴシック" pitchFamily="-84" charset="-128"/>
            </a:endParaRPr>
          </a:p>
          <a:p>
            <a:r>
              <a:rPr lang="en-US" b="1">
                <a:ea typeface="ＭＳ Ｐゴシック" pitchFamily="-84" charset="-128"/>
              </a:rPr>
              <a:t>f(n)</a:t>
            </a:r>
            <a:r>
              <a:rPr lang="en-US">
                <a:ea typeface="ＭＳ Ｐゴシック" pitchFamily="-84" charset="-128"/>
              </a:rPr>
              <a:t> is called the algorithm’s </a:t>
            </a:r>
            <a:r>
              <a:rPr lang="en-US" b="1">
                <a:ea typeface="ＭＳ Ｐゴシック" pitchFamily="-84" charset="-128"/>
              </a:rPr>
              <a:t>growth-rate function</a:t>
            </a:r>
            <a:endParaRPr lang="en-US">
              <a:ea typeface="ＭＳ Ｐゴシック" pitchFamily="-84" charset="-128"/>
            </a:endParaRPr>
          </a:p>
          <a:p>
            <a:endParaRPr lang="en-US">
              <a:ea typeface="ＭＳ Ｐゴシック" pitchFamily="-84" charset="-128"/>
            </a:endParaRPr>
          </a:p>
          <a:p>
            <a:r>
              <a:rPr lang="en-US">
                <a:ea typeface="ＭＳ Ｐゴシック" pitchFamily="-84" charset="-128"/>
              </a:rPr>
              <a:t>Since the capital O is used in the notation,                                             this notation is called the </a:t>
            </a:r>
            <a:r>
              <a:rPr lang="en-US" b="1">
                <a:ea typeface="ＭＳ Ｐゴシック" pitchFamily="-84" charset="-128"/>
              </a:rPr>
              <a:t>Big-O notation</a:t>
            </a:r>
            <a:endParaRPr lang="en-US">
              <a:ea typeface="ＭＳ Ｐゴシック" pitchFamily="-84" charset="-128"/>
            </a:endParaRPr>
          </a:p>
          <a:p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b="1">
              <a:ea typeface="ＭＳ Ｐゴシック" pitchFamily="-84" charset="-128"/>
            </a:endParaRPr>
          </a:p>
          <a:p>
            <a:pPr lvl="1"/>
            <a:endParaRPr lang="en-US" sz="1800" b="1" i="1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B4306C8C-A29F-4300-A35A-E10D4647F4C0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6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Big-O Notation</a:t>
            </a:r>
          </a:p>
        </p:txBody>
      </p:sp>
      <p:sp>
        <p:nvSpPr>
          <p:cNvPr id="26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i="1">
                <a:solidFill>
                  <a:srgbClr val="FF0000"/>
                </a:solidFill>
                <a:ea typeface="ＭＳ Ｐゴシック" pitchFamily="-84" charset="-128"/>
              </a:rPr>
              <a:t>Definition:</a:t>
            </a:r>
          </a:p>
          <a:p>
            <a:pPr>
              <a:buFontTx/>
              <a:buNone/>
            </a:pPr>
            <a:endParaRPr lang="en-US" sz="2800" b="1" i="1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2800" b="1" i="1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sz="2800" b="1" i="1">
              <a:ea typeface="ＭＳ Ｐゴシック" pitchFamily="-84" charset="-128"/>
            </a:endParaRPr>
          </a:p>
          <a:p>
            <a:r>
              <a:rPr lang="en-US" sz="2800">
                <a:ea typeface="ＭＳ Ｐゴシック" pitchFamily="-84" charset="-128"/>
              </a:rPr>
              <a:t>Algorithm A </a:t>
            </a:r>
            <a:r>
              <a:rPr lang="en-US" sz="2800">
                <a:solidFill>
                  <a:srgbClr val="FF0000"/>
                </a:solidFill>
                <a:ea typeface="ＭＳ Ｐゴシック" pitchFamily="-84" charset="-128"/>
              </a:rPr>
              <a:t>is order of            </a:t>
            </a:r>
            <a:r>
              <a:rPr lang="en-US" sz="2800">
                <a:ea typeface="ＭＳ Ｐゴシック" pitchFamily="-84" charset="-128"/>
              </a:rPr>
              <a:t>if it requires no more than                                           	          time units to solve a problem of size </a:t>
            </a:r>
          </a:p>
          <a:p>
            <a:pPr lvl="1"/>
            <a:r>
              <a:rPr lang="en-US" sz="2200">
                <a:ea typeface="ＭＳ Ｐゴシック" pitchFamily="-84" charset="-128"/>
              </a:rPr>
              <a:t>There may exist many values of </a:t>
            </a:r>
            <a:r>
              <a:rPr lang="en-US" sz="2200" i="1">
                <a:ea typeface="ＭＳ Ｐゴシック" pitchFamily="-84" charset="-128"/>
              </a:rPr>
              <a:t>c</a:t>
            </a:r>
            <a:r>
              <a:rPr lang="en-US" sz="2200">
                <a:ea typeface="ＭＳ Ｐゴシック" pitchFamily="-84" charset="-128"/>
              </a:rPr>
              <a:t> and </a:t>
            </a:r>
            <a:r>
              <a:rPr lang="en-US" sz="2200" i="1">
                <a:ea typeface="ＭＳ Ｐゴシック" pitchFamily="-84" charset="-128"/>
              </a:rPr>
              <a:t>n</a:t>
            </a:r>
            <a:r>
              <a:rPr lang="en-US" sz="2200" baseline="-25000">
                <a:ea typeface="ＭＳ Ｐゴシック" pitchFamily="-84" charset="-128"/>
              </a:rPr>
              <a:t>0</a:t>
            </a:r>
          </a:p>
          <a:p>
            <a:endParaRPr lang="en-US" sz="2800">
              <a:ea typeface="ＭＳ Ｐゴシック" pitchFamily="-84" charset="-128"/>
            </a:endParaRPr>
          </a:p>
          <a:p>
            <a:r>
              <a:rPr lang="tr-TR" sz="2800">
                <a:ea typeface="ＭＳ Ｐゴシック" pitchFamily="-84" charset="-128"/>
              </a:rPr>
              <a:t>More informally,               is </a:t>
            </a:r>
            <a:r>
              <a:rPr lang="tr-TR" sz="2800">
                <a:solidFill>
                  <a:srgbClr val="FF0000"/>
                </a:solidFill>
                <a:ea typeface="ＭＳ Ｐゴシック" pitchFamily="-84" charset="-128"/>
              </a:rPr>
              <a:t>an upper bound </a:t>
            </a:r>
            <a:r>
              <a:rPr lang="tr-TR" sz="2800">
                <a:ea typeface="ＭＳ Ｐゴシック" pitchFamily="-84" charset="-128"/>
              </a:rPr>
              <a:t>on </a:t>
            </a:r>
            <a:endParaRPr lang="en-US" sz="2800">
              <a:ea typeface="ＭＳ Ｐゴシック" pitchFamily="-84" charset="-128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09600" y="1603375"/>
          <a:ext cx="81534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Εξίσωση" r:id="rId3" imgW="3327120" imgH="457200" progId="Equation.3">
                  <p:embed/>
                </p:oleObj>
              </mc:Choice>
              <mc:Fallback>
                <p:oleObj name="Εξίσωση" r:id="rId3" imgW="33271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3375"/>
                        <a:ext cx="81534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44563" y="3494088"/>
          <a:ext cx="12049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Εξίσωση" r:id="rId5" imgW="482400" imgH="203040" progId="Equation.3">
                  <p:embed/>
                </p:oleObj>
              </mc:Choice>
              <mc:Fallback>
                <p:oleObj name="Εξίσωση" r:id="rId5" imgW="4824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494088"/>
                        <a:ext cx="12049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329113" y="3073400"/>
          <a:ext cx="792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Εξίσωση" r:id="rId7" imgW="342720" imgH="203040" progId="Equation.3">
                  <p:embed/>
                </p:oleObj>
              </mc:Choice>
              <mc:Fallback>
                <p:oleObj name="Εξίσωση" r:id="rId7" imgW="3427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3073400"/>
                        <a:ext cx="792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577138" y="3581400"/>
          <a:ext cx="9969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Equation" r:id="rId9" imgW="355600" imgH="165100" progId="Equation.3">
                  <p:embed/>
                </p:oleObj>
              </mc:Choice>
              <mc:Fallback>
                <p:oleObj name="Equation" r:id="rId9" imgW="355600" imgH="16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7138" y="3581400"/>
                        <a:ext cx="9969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637" name="Straight Connector 11"/>
          <p:cNvCxnSpPr>
            <a:cxnSpLocks noChangeShapeType="1"/>
          </p:cNvCxnSpPr>
          <p:nvPr/>
        </p:nvCxnSpPr>
        <p:spPr bwMode="auto">
          <a:xfrm>
            <a:off x="762000" y="2057400"/>
            <a:ext cx="2057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336925" y="4953000"/>
          <a:ext cx="12049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Εξίσωση" r:id="rId11" imgW="482400" imgH="203040" progId="Equation.3">
                  <p:embed/>
                </p:oleObj>
              </mc:Choice>
              <mc:Fallback>
                <p:oleObj name="Εξίσωση" r:id="rId11" imgW="4824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4953000"/>
                        <a:ext cx="12049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2"/>
          <p:cNvGraphicFramePr>
            <a:graphicFrameLocks noChangeAspect="1"/>
          </p:cNvGraphicFramePr>
          <p:nvPr/>
        </p:nvGraphicFramePr>
        <p:xfrm>
          <a:off x="7634288" y="4953000"/>
          <a:ext cx="742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Εξίσωση" r:id="rId13" imgW="330120" imgH="203040" progId="Equation.3">
                  <p:embed/>
                </p:oleObj>
              </mc:Choice>
              <mc:Fallback>
                <p:oleObj name="Εξίσωση" r:id="rId13" imgW="3301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8" y="4953000"/>
                        <a:ext cx="742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E60A4CE3-0990-4396-B911-49514FD7AF06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86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Example</a:t>
            </a:r>
          </a:p>
        </p:txBody>
      </p:sp>
      <p:sp>
        <p:nvSpPr>
          <p:cNvPr id="2868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4267200"/>
          </a:xfrm>
        </p:spPr>
        <p:txBody>
          <a:bodyPr/>
          <a:lstStyle/>
          <a:p>
            <a:r>
              <a:rPr lang="en-US">
                <a:ea typeface="ＭＳ Ｐゴシック" pitchFamily="-84" charset="-128"/>
              </a:rPr>
              <a:t>Show that                                               is order of   </a:t>
            </a:r>
          </a:p>
          <a:p>
            <a:pPr lvl="1"/>
            <a:r>
              <a:rPr lang="en-US" sz="2200">
                <a:ea typeface="ＭＳ Ｐゴシック" pitchFamily="-84" charset="-128"/>
              </a:rPr>
              <a:t>Show that there exist constants </a:t>
            </a:r>
            <a:r>
              <a:rPr lang="en-US" sz="2200" i="1">
                <a:ea typeface="ＭＳ Ｐゴシック" pitchFamily="-84" charset="-128"/>
              </a:rPr>
              <a:t>c</a:t>
            </a:r>
            <a:r>
              <a:rPr lang="en-US" sz="2200">
                <a:ea typeface="ＭＳ Ｐゴシック" pitchFamily="-84" charset="-128"/>
              </a:rPr>
              <a:t> and </a:t>
            </a:r>
            <a:r>
              <a:rPr lang="en-US" sz="2200" i="1">
                <a:ea typeface="ＭＳ Ｐゴシック" pitchFamily="-84" charset="-128"/>
              </a:rPr>
              <a:t>n</a:t>
            </a:r>
            <a:r>
              <a:rPr lang="en-US" sz="2200" baseline="-25000">
                <a:ea typeface="ＭＳ Ｐゴシック" pitchFamily="-84" charset="-128"/>
              </a:rPr>
              <a:t>0</a:t>
            </a:r>
            <a:r>
              <a:rPr lang="en-US" sz="2200">
                <a:ea typeface="ＭＳ Ｐゴシック" pitchFamily="-84" charset="-128"/>
              </a:rPr>
              <a:t> that satisfy the condition</a:t>
            </a:r>
          </a:p>
          <a:p>
            <a:pPr lvl="1">
              <a:buFontTx/>
              <a:buNone/>
            </a:pPr>
            <a:endParaRPr lang="en-US" sz="2200"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2200"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sz="2200">
              <a:ea typeface="ＭＳ Ｐゴシック" pitchFamily="-84" charset="-128"/>
            </a:endParaRPr>
          </a:p>
          <a:p>
            <a:pPr lvl="1">
              <a:buFontTx/>
              <a:buNone/>
            </a:pPr>
            <a:r>
              <a:rPr lang="en-US" sz="2200"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i="1">
                <a:ea typeface="ＭＳ Ｐゴシック" pitchFamily="-84" charset="-128"/>
              </a:rPr>
              <a:t>	</a:t>
            </a:r>
            <a:endParaRPr lang="en-US">
              <a:ea typeface="ＭＳ Ｐゴシック" pitchFamily="-84" charset="-128"/>
            </a:endParaRPr>
          </a:p>
        </p:txBody>
      </p:sp>
      <p:pic>
        <p:nvPicPr>
          <p:cNvPr id="7" name="Picture 3" descr="Carrano0902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53340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306638" y="1219200"/>
          <a:ext cx="30273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4" imgW="1079500" imgH="177800" progId="Equation.3">
                  <p:embed/>
                </p:oleObj>
              </mc:Choice>
              <mc:Fallback>
                <p:oleObj name="Equation" r:id="rId4" imgW="10795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219200"/>
                        <a:ext cx="30273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7115175" y="1219200"/>
          <a:ext cx="9620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6" imgW="342900" imgH="177800" progId="Equation.3">
                  <p:embed/>
                </p:oleObj>
              </mc:Choice>
              <mc:Fallback>
                <p:oleObj name="Equation" r:id="rId6" imgW="342900" imgH="17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1219200"/>
                        <a:ext cx="9620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38200" y="28956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Try</a:t>
            </a:r>
            <a:r>
              <a:rPr lang="en-US" b="1" i="1">
                <a:solidFill>
                  <a:srgbClr val="FF0000"/>
                </a:solidFill>
              </a:rPr>
              <a:t> c = 3</a:t>
            </a:r>
            <a:r>
              <a:rPr lang="en-US" b="1">
                <a:solidFill>
                  <a:srgbClr val="FF0000"/>
                </a:solidFill>
              </a:rPr>
              <a:t> and </a:t>
            </a:r>
            <a:r>
              <a:rPr lang="en-US" b="1" i="1">
                <a:solidFill>
                  <a:srgbClr val="FF0000"/>
                </a:solidFill>
              </a:rPr>
              <a:t>n</a:t>
            </a:r>
            <a:r>
              <a:rPr lang="en-US" b="1" baseline="-25000">
                <a:solidFill>
                  <a:srgbClr val="FF0000"/>
                </a:solidFill>
              </a:rPr>
              <a:t>0</a:t>
            </a:r>
            <a:r>
              <a:rPr lang="en-US" b="1">
                <a:solidFill>
                  <a:srgbClr val="FF0000"/>
                </a:solidFill>
              </a:rPr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6BE61522-F211-42FD-9D19-31450EA801FA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 Comparison of Growth-Rate Functions</a:t>
            </a:r>
          </a:p>
        </p:txBody>
      </p: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228600" y="838200"/>
            <a:ext cx="8915400" cy="5734050"/>
            <a:chOff x="457200" y="838200"/>
            <a:chExt cx="8915400" cy="5734081"/>
          </a:xfrm>
        </p:grpSpPr>
        <p:pic>
          <p:nvPicPr>
            <p:cNvPr id="29702" name="Picture 3" descr="Carrano0903_B.pct                                              000C86EC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838200"/>
              <a:ext cx="8382000" cy="5734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3" name="TextBox 6"/>
            <p:cNvSpPr txBox="1">
              <a:spLocks noChangeArrowheads="1"/>
            </p:cNvSpPr>
            <p:nvPr/>
          </p:nvSpPr>
          <p:spPr bwMode="auto">
            <a:xfrm>
              <a:off x="457200" y="914400"/>
              <a:ext cx="9906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84" charset="0"/>
                  <a:ea typeface="ＭＳ Ｐゴシック" pitchFamily="-8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itchFamily="-84" charset="0"/>
                  <a:ea typeface="ＭＳ Ｐゴシック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-84" charset="0"/>
                  <a:ea typeface="ＭＳ Ｐゴシック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-84" charset="0"/>
                  <a:ea typeface="ＭＳ Ｐゴシック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-84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84" charset="0"/>
                  <a:ea typeface="ＭＳ Ｐゴシック" pitchFamily="-84" charset="-128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 Comparison of Growth-Rate Functions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16BB6C87-986A-4F37-9359-0FB3F14D04BE}" type="slidenum">
              <a:rPr lang="en-US" sz="800"/>
              <a:pPr/>
              <a:t>14</a:t>
            </a:fld>
            <a:endParaRPr lang="en-US" sz="800"/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71650"/>
            <a:ext cx="8418513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 Comparison of Growth-Rate Functions</a:t>
            </a:r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ea typeface="ＭＳ Ｐゴシック" pitchFamily="-84" charset="-128"/>
              </a:rPr>
              <a:t>Any algorithm with </a:t>
            </a:r>
            <a:r>
              <a:rPr lang="tr-TR">
                <a:solidFill>
                  <a:srgbClr val="FF0000"/>
                </a:solidFill>
                <a:ea typeface="ＭＳ Ｐゴシック" pitchFamily="-84" charset="-128"/>
              </a:rPr>
              <a:t>n!</a:t>
            </a:r>
            <a:r>
              <a:rPr lang="tr-TR">
                <a:ea typeface="ＭＳ Ｐゴシック" pitchFamily="-84" charset="-128"/>
              </a:rPr>
              <a:t> complexity is useless for n&gt;=20</a:t>
            </a:r>
          </a:p>
          <a:p>
            <a:endParaRPr lang="tr-TR">
              <a:ea typeface="ＭＳ Ｐゴシック" pitchFamily="-84" charset="-128"/>
            </a:endParaRPr>
          </a:p>
          <a:p>
            <a:r>
              <a:rPr lang="tr-TR">
                <a:ea typeface="ＭＳ Ｐゴシック" pitchFamily="-84" charset="-128"/>
              </a:rPr>
              <a:t>Algorithms with </a:t>
            </a:r>
            <a:r>
              <a:rPr lang="tr-TR">
                <a:solidFill>
                  <a:srgbClr val="FF0000"/>
                </a:solidFill>
                <a:ea typeface="ＭＳ Ｐゴシック" pitchFamily="-84" charset="-128"/>
              </a:rPr>
              <a:t>2</a:t>
            </a:r>
            <a:r>
              <a:rPr lang="tr-TR" baseline="30000">
                <a:solidFill>
                  <a:srgbClr val="FF0000"/>
                </a:solidFill>
                <a:ea typeface="ＭＳ Ｐゴシック" pitchFamily="-84" charset="-128"/>
              </a:rPr>
              <a:t>n</a:t>
            </a:r>
            <a:r>
              <a:rPr lang="tr-TR">
                <a:ea typeface="ＭＳ Ｐゴシック" pitchFamily="-84" charset="-128"/>
              </a:rPr>
              <a:t> running time is impractical for n&gt;=40</a:t>
            </a:r>
          </a:p>
          <a:p>
            <a:endParaRPr lang="tr-TR">
              <a:ea typeface="ＭＳ Ｐゴシック" pitchFamily="-84" charset="-128"/>
            </a:endParaRPr>
          </a:p>
          <a:p>
            <a:r>
              <a:rPr lang="tr-TR">
                <a:ea typeface="ＭＳ Ｐゴシック" pitchFamily="-84" charset="-128"/>
              </a:rPr>
              <a:t>Algorithms with </a:t>
            </a:r>
            <a:r>
              <a:rPr lang="tr-TR">
                <a:solidFill>
                  <a:srgbClr val="FF0000"/>
                </a:solidFill>
                <a:ea typeface="ＭＳ Ｐゴシック" pitchFamily="-84" charset="-128"/>
              </a:rPr>
              <a:t>n</a:t>
            </a:r>
            <a:r>
              <a:rPr lang="tr-TR" baseline="30000">
                <a:solidFill>
                  <a:srgbClr val="FF0000"/>
                </a:solidFill>
                <a:ea typeface="ＭＳ Ｐゴシック" pitchFamily="-84" charset="-128"/>
              </a:rPr>
              <a:t>2</a:t>
            </a:r>
            <a:r>
              <a:rPr lang="tr-TR">
                <a:ea typeface="ＭＳ Ｐゴシック" pitchFamily="-84" charset="-128"/>
              </a:rPr>
              <a:t> running time is usable up to n=10,000</a:t>
            </a:r>
          </a:p>
          <a:p>
            <a:pPr lvl="1"/>
            <a:r>
              <a:rPr lang="tr-TR" sz="1800">
                <a:ea typeface="ＭＳ Ｐゴシック" pitchFamily="-84" charset="-128"/>
              </a:rPr>
              <a:t>But not useful for n&gt;1,000,000</a:t>
            </a:r>
          </a:p>
          <a:p>
            <a:pPr lvl="1"/>
            <a:endParaRPr lang="tr-TR" sz="1800">
              <a:ea typeface="ＭＳ Ｐゴシック" pitchFamily="-84" charset="-128"/>
            </a:endParaRPr>
          </a:p>
          <a:p>
            <a:r>
              <a:rPr lang="tr-TR">
                <a:ea typeface="ＭＳ Ｐゴシック" pitchFamily="-84" charset="-128"/>
              </a:rPr>
              <a:t>Linear time (</a:t>
            </a:r>
            <a:r>
              <a:rPr lang="tr-TR">
                <a:solidFill>
                  <a:srgbClr val="FF0000"/>
                </a:solidFill>
                <a:ea typeface="ＭＳ Ｐゴシック" pitchFamily="-84" charset="-128"/>
              </a:rPr>
              <a:t>n</a:t>
            </a:r>
            <a:r>
              <a:rPr lang="tr-TR">
                <a:ea typeface="ＭＳ Ｐゴシック" pitchFamily="-84" charset="-128"/>
              </a:rPr>
              <a:t>) and </a:t>
            </a:r>
            <a:r>
              <a:rPr lang="tr-TR">
                <a:solidFill>
                  <a:srgbClr val="FF0000"/>
                </a:solidFill>
                <a:ea typeface="ＭＳ Ｐゴシック" pitchFamily="-84" charset="-128"/>
              </a:rPr>
              <a:t>n log n </a:t>
            </a:r>
            <a:r>
              <a:rPr lang="tr-TR">
                <a:ea typeface="ＭＳ Ｐゴシック" pitchFamily="-84" charset="-128"/>
              </a:rPr>
              <a:t>algorithms remain practical even for one billion items</a:t>
            </a:r>
          </a:p>
          <a:p>
            <a:endParaRPr lang="tr-TR">
              <a:ea typeface="ＭＳ Ｐゴシック" pitchFamily="-84" charset="-128"/>
            </a:endParaRPr>
          </a:p>
          <a:p>
            <a:r>
              <a:rPr lang="tr-TR">
                <a:ea typeface="ＭＳ Ｐゴシック" pitchFamily="-84" charset="-128"/>
              </a:rPr>
              <a:t>Algorithms with </a:t>
            </a:r>
            <a:r>
              <a:rPr lang="tr-TR">
                <a:solidFill>
                  <a:srgbClr val="FF0000"/>
                </a:solidFill>
                <a:ea typeface="ＭＳ Ｐゴシック" pitchFamily="-84" charset="-128"/>
              </a:rPr>
              <a:t>log n</a:t>
            </a:r>
            <a:r>
              <a:rPr lang="tr-TR">
                <a:ea typeface="ＭＳ Ｐゴシック" pitchFamily="-84" charset="-128"/>
              </a:rPr>
              <a:t> complexity is practical for any value of n</a:t>
            </a:r>
            <a:endParaRPr lang="en-US">
              <a:ea typeface="ＭＳ Ｐゴシック" pitchFamily="-84" charset="-128"/>
            </a:endParaRPr>
          </a:p>
        </p:txBody>
      </p:sp>
      <p:sp>
        <p:nvSpPr>
          <p:cNvPr id="317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1A1BD94E-8BAB-489F-A45C-F0CA2EDF1E2A}" type="slidenum">
              <a:rPr lang="en-US" sz="800"/>
              <a:pPr/>
              <a:t>15</a:t>
            </a:fld>
            <a:endParaRPr lang="en-US"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82002436-E708-47B0-9001-D3B65D6309F3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Properties of Growth-Rate Functions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i="1">
                <a:ea typeface="ＭＳ Ｐゴシック" pitchFamily="-84" charset="-128"/>
              </a:rPr>
              <a:t>We can ignore the low-order terms</a:t>
            </a:r>
            <a:endParaRPr lang="en-US">
              <a:ea typeface="ＭＳ Ｐゴシック" pitchFamily="-84" charset="-128"/>
            </a:endParaRPr>
          </a:p>
          <a:p>
            <a:pPr marL="800100" lvl="1" indent="-342900"/>
            <a:r>
              <a:rPr lang="en-US" sz="2200">
                <a:ea typeface="ＭＳ Ｐゴシック" pitchFamily="-84" charset="-128"/>
              </a:rPr>
              <a:t>If an algorithm is O(n</a:t>
            </a:r>
            <a:r>
              <a:rPr lang="en-US" sz="2200" baseline="30000">
                <a:ea typeface="ＭＳ Ｐゴシック" pitchFamily="-84" charset="-128"/>
              </a:rPr>
              <a:t>3</a:t>
            </a:r>
            <a:r>
              <a:rPr lang="en-US" sz="2200">
                <a:ea typeface="ＭＳ Ｐゴシック" pitchFamily="-84" charset="-128"/>
              </a:rPr>
              <a:t>+4n</a:t>
            </a:r>
            <a:r>
              <a:rPr lang="en-US" sz="2200" baseline="30000">
                <a:ea typeface="ＭＳ Ｐゴシック" pitchFamily="-84" charset="-128"/>
              </a:rPr>
              <a:t>2</a:t>
            </a:r>
            <a:r>
              <a:rPr lang="en-US" sz="2200">
                <a:ea typeface="ＭＳ Ｐゴシック" pitchFamily="-84" charset="-128"/>
              </a:rPr>
              <a:t>+3n), it is also O(n</a:t>
            </a:r>
            <a:r>
              <a:rPr lang="en-US" sz="2200" baseline="30000">
                <a:ea typeface="ＭＳ Ｐゴシック" pitchFamily="-84" charset="-128"/>
              </a:rPr>
              <a:t>3</a:t>
            </a:r>
            <a:r>
              <a:rPr lang="en-US" sz="2200">
                <a:ea typeface="ＭＳ Ｐゴシック" pitchFamily="-84" charset="-128"/>
              </a:rPr>
              <a:t>)</a:t>
            </a:r>
          </a:p>
          <a:p>
            <a:pPr marL="800100" lvl="1" indent="-342900"/>
            <a:r>
              <a:rPr lang="en-US" sz="2200">
                <a:ea typeface="ＭＳ Ｐゴシック" pitchFamily="-84" charset="-128"/>
              </a:rPr>
              <a:t>Use only the highest-order term to determine its grow rate</a:t>
            </a:r>
            <a:endParaRPr lang="en-US" sz="1800">
              <a:ea typeface="ＭＳ Ｐゴシック" pitchFamily="-84" charset="-128"/>
            </a:endParaRPr>
          </a:p>
          <a:p>
            <a:pPr marL="457200" indent="-457200">
              <a:buFontTx/>
              <a:buAutoNum type="arabicPeriod"/>
            </a:pPr>
            <a:endParaRPr lang="en-US" i="1">
              <a:ea typeface="ＭＳ Ｐゴシック" pitchFamily="-84" charset="-128"/>
            </a:endParaRPr>
          </a:p>
          <a:p>
            <a:pPr marL="457200" indent="-457200">
              <a:buFontTx/>
              <a:buAutoNum type="arabicPeriod"/>
            </a:pPr>
            <a:r>
              <a:rPr lang="en-US" i="1">
                <a:ea typeface="ＭＳ Ｐゴシック" pitchFamily="-84" charset="-128"/>
              </a:rPr>
              <a:t>We can ignore a multiplicative constant in the highest-order term</a:t>
            </a:r>
          </a:p>
          <a:p>
            <a:pPr marL="800100" lvl="1" indent="-342900"/>
            <a:r>
              <a:rPr lang="en-US" sz="2200">
                <a:ea typeface="ＭＳ Ｐゴシック" pitchFamily="-84" charset="-128"/>
              </a:rPr>
              <a:t>If an algorithm is O(5n</a:t>
            </a:r>
            <a:r>
              <a:rPr lang="en-US" sz="2200" baseline="30000">
                <a:ea typeface="ＭＳ Ｐゴシック" pitchFamily="-84" charset="-128"/>
              </a:rPr>
              <a:t>3</a:t>
            </a:r>
            <a:r>
              <a:rPr lang="en-US" sz="2200">
                <a:ea typeface="ＭＳ Ｐゴシック" pitchFamily="-84" charset="-128"/>
              </a:rPr>
              <a:t>), it is also O(n</a:t>
            </a:r>
            <a:r>
              <a:rPr lang="en-US" sz="2200" baseline="30000">
                <a:ea typeface="ＭＳ Ｐゴシック" pitchFamily="-84" charset="-128"/>
              </a:rPr>
              <a:t>3</a:t>
            </a:r>
            <a:r>
              <a:rPr lang="en-US" sz="2200">
                <a:ea typeface="ＭＳ Ｐゴシック" pitchFamily="-84" charset="-128"/>
              </a:rPr>
              <a:t>)</a:t>
            </a:r>
            <a:endParaRPr lang="en-US" sz="1800">
              <a:ea typeface="ＭＳ Ｐゴシック" pitchFamily="-84" charset="-128"/>
            </a:endParaRPr>
          </a:p>
          <a:p>
            <a:pPr marL="457200" indent="-457200">
              <a:buFontTx/>
              <a:buAutoNum type="arabicPeriod"/>
            </a:pPr>
            <a:endParaRPr lang="en-US" i="1">
              <a:ea typeface="ＭＳ Ｐゴシック" pitchFamily="-84" charset="-128"/>
            </a:endParaRPr>
          </a:p>
          <a:p>
            <a:pPr marL="457200" indent="-457200">
              <a:buFontTx/>
              <a:buAutoNum type="arabicPeriod"/>
            </a:pPr>
            <a:r>
              <a:rPr lang="en-US" i="1">
                <a:ea typeface="ＭＳ Ｐゴシック" pitchFamily="-84" charset="-128"/>
              </a:rPr>
              <a:t>O</a:t>
            </a:r>
            <a:r>
              <a:rPr lang="en-US">
                <a:ea typeface="ＭＳ Ｐゴシック" pitchFamily="-84" charset="-128"/>
              </a:rPr>
              <a:t>( </a:t>
            </a:r>
            <a:r>
              <a:rPr lang="en-US" i="1">
                <a:ea typeface="ＭＳ Ｐゴシック" pitchFamily="-84" charset="-128"/>
              </a:rPr>
              <a:t>f</a:t>
            </a:r>
            <a:r>
              <a:rPr lang="en-US">
                <a:ea typeface="ＭＳ Ｐゴシック" pitchFamily="-84" charset="-128"/>
              </a:rPr>
              <a:t>(</a:t>
            </a:r>
            <a:r>
              <a:rPr lang="en-US" i="1">
                <a:ea typeface="ＭＳ Ｐゴシック" pitchFamily="-84" charset="-128"/>
              </a:rPr>
              <a:t>n</a:t>
            </a:r>
            <a:r>
              <a:rPr lang="en-US">
                <a:ea typeface="ＭＳ Ｐゴシック" pitchFamily="-84" charset="-128"/>
              </a:rPr>
              <a:t>) )</a:t>
            </a:r>
            <a:r>
              <a:rPr lang="en-US" i="1">
                <a:ea typeface="ＭＳ Ｐゴシック" pitchFamily="-84" charset="-128"/>
              </a:rPr>
              <a:t> + O</a:t>
            </a:r>
            <a:r>
              <a:rPr lang="en-US">
                <a:ea typeface="ＭＳ Ｐゴシック" pitchFamily="-84" charset="-128"/>
              </a:rPr>
              <a:t>( </a:t>
            </a:r>
            <a:r>
              <a:rPr lang="en-US" i="1">
                <a:ea typeface="ＭＳ Ｐゴシック" pitchFamily="-84" charset="-128"/>
              </a:rPr>
              <a:t>g</a:t>
            </a:r>
            <a:r>
              <a:rPr lang="en-US">
                <a:ea typeface="ＭＳ Ｐゴシック" pitchFamily="-84" charset="-128"/>
              </a:rPr>
              <a:t>(</a:t>
            </a:r>
            <a:r>
              <a:rPr lang="en-US" i="1">
                <a:ea typeface="ＭＳ Ｐゴシック" pitchFamily="-84" charset="-128"/>
              </a:rPr>
              <a:t>n</a:t>
            </a:r>
            <a:r>
              <a:rPr lang="en-US">
                <a:ea typeface="ＭＳ Ｐゴシック" pitchFamily="-84" charset="-128"/>
              </a:rPr>
              <a:t>) )</a:t>
            </a:r>
            <a:r>
              <a:rPr lang="en-US" i="1">
                <a:ea typeface="ＭＳ Ｐゴシック" pitchFamily="-84" charset="-128"/>
              </a:rPr>
              <a:t> = O</a:t>
            </a:r>
            <a:r>
              <a:rPr lang="en-US">
                <a:ea typeface="ＭＳ Ｐゴシック" pitchFamily="-84" charset="-128"/>
              </a:rPr>
              <a:t>( </a:t>
            </a:r>
            <a:r>
              <a:rPr lang="en-US" i="1">
                <a:ea typeface="ＭＳ Ｐゴシック" pitchFamily="-84" charset="-128"/>
              </a:rPr>
              <a:t>f</a:t>
            </a:r>
            <a:r>
              <a:rPr lang="en-US">
                <a:ea typeface="ＭＳ Ｐゴシック" pitchFamily="-84" charset="-128"/>
              </a:rPr>
              <a:t>(</a:t>
            </a:r>
            <a:r>
              <a:rPr lang="en-US" i="1">
                <a:ea typeface="ＭＳ Ｐゴシック" pitchFamily="-84" charset="-128"/>
              </a:rPr>
              <a:t>n</a:t>
            </a:r>
            <a:r>
              <a:rPr lang="en-US">
                <a:ea typeface="ＭＳ Ｐゴシック" pitchFamily="-84" charset="-128"/>
              </a:rPr>
              <a:t>)</a:t>
            </a:r>
            <a:r>
              <a:rPr lang="en-US" i="1">
                <a:ea typeface="ＭＳ Ｐゴシック" pitchFamily="-84" charset="-128"/>
              </a:rPr>
              <a:t> + g</a:t>
            </a:r>
            <a:r>
              <a:rPr lang="en-US">
                <a:ea typeface="ＭＳ Ｐゴシック" pitchFamily="-84" charset="-128"/>
              </a:rPr>
              <a:t>(</a:t>
            </a:r>
            <a:r>
              <a:rPr lang="en-US" i="1">
                <a:ea typeface="ＭＳ Ｐゴシック" pitchFamily="-84" charset="-128"/>
              </a:rPr>
              <a:t>n</a:t>
            </a:r>
            <a:r>
              <a:rPr lang="en-US">
                <a:ea typeface="ＭＳ Ｐゴシック" pitchFamily="-84" charset="-128"/>
              </a:rPr>
              <a:t>) )</a:t>
            </a:r>
            <a:r>
              <a:rPr lang="en-US" i="1">
                <a:ea typeface="ＭＳ Ｐゴシック" pitchFamily="-84" charset="-128"/>
              </a:rPr>
              <a:t> </a:t>
            </a:r>
            <a:endParaRPr lang="en-US">
              <a:ea typeface="ＭＳ Ｐゴシック" pitchFamily="-84" charset="-128"/>
            </a:endParaRPr>
          </a:p>
          <a:p>
            <a:pPr marL="800100" lvl="1" indent="-342900"/>
            <a:r>
              <a:rPr lang="en-US" sz="2200">
                <a:ea typeface="ＭＳ Ｐゴシック" pitchFamily="-84" charset="-128"/>
              </a:rPr>
              <a:t>If an algorithm is O(n</a:t>
            </a:r>
            <a:r>
              <a:rPr lang="en-US" sz="2200" baseline="30000">
                <a:ea typeface="ＭＳ Ｐゴシック" pitchFamily="-84" charset="-128"/>
              </a:rPr>
              <a:t>3</a:t>
            </a:r>
            <a:r>
              <a:rPr lang="en-US" sz="2200">
                <a:ea typeface="ＭＳ Ｐゴシック" pitchFamily="-84" charset="-128"/>
              </a:rPr>
              <a:t>) + O(4n</a:t>
            </a:r>
            <a:r>
              <a:rPr lang="en-US" sz="2200" baseline="30000">
                <a:ea typeface="ＭＳ Ｐゴシック" pitchFamily="-84" charset="-128"/>
              </a:rPr>
              <a:t>2</a:t>
            </a:r>
            <a:r>
              <a:rPr lang="en-US" sz="2200">
                <a:ea typeface="ＭＳ Ｐゴシック" pitchFamily="-84" charset="-128"/>
              </a:rPr>
              <a:t>), it is also O(n</a:t>
            </a:r>
            <a:r>
              <a:rPr lang="en-US" sz="2200" baseline="30000">
                <a:ea typeface="ＭＳ Ｐゴシック" pitchFamily="-84" charset="-128"/>
              </a:rPr>
              <a:t>3 </a:t>
            </a:r>
            <a:r>
              <a:rPr lang="en-US" sz="2200">
                <a:ea typeface="ＭＳ Ｐゴシック" pitchFamily="-84" charset="-128"/>
              </a:rPr>
              <a:t>+4n</a:t>
            </a:r>
            <a:r>
              <a:rPr lang="en-US" sz="2200" baseline="30000">
                <a:ea typeface="ＭＳ Ｐゴシック" pitchFamily="-84" charset="-128"/>
              </a:rPr>
              <a:t>2</a:t>
            </a:r>
            <a:r>
              <a:rPr lang="en-US" sz="2200">
                <a:ea typeface="ＭＳ Ｐゴシック" pitchFamily="-84" charset="-128"/>
              </a:rPr>
              <a:t>) </a:t>
            </a:r>
            <a:r>
              <a:rPr lang="en-US" sz="2200">
                <a:ea typeface="ＭＳ Ｐゴシック" pitchFamily="-84" charset="-128"/>
                <a:sym typeface="Wingdings" pitchFamily="-84" charset="2"/>
              </a:rPr>
              <a:t> So, it is </a:t>
            </a:r>
            <a:r>
              <a:rPr lang="en-US" sz="2200">
                <a:ea typeface="ＭＳ Ｐゴシック" pitchFamily="-84" charset="-128"/>
              </a:rPr>
              <a:t>O(n</a:t>
            </a:r>
            <a:r>
              <a:rPr lang="en-US" sz="2200" baseline="30000">
                <a:ea typeface="ＭＳ Ｐゴシック" pitchFamily="-84" charset="-128"/>
              </a:rPr>
              <a:t>3</a:t>
            </a:r>
            <a:r>
              <a:rPr lang="en-US" sz="2200">
                <a:ea typeface="ＭＳ Ｐゴシック" pitchFamily="-84" charset="-128"/>
              </a:rPr>
              <a:t>)</a:t>
            </a:r>
          </a:p>
          <a:p>
            <a:pPr marL="800100" lvl="1" indent="-342900"/>
            <a:r>
              <a:rPr lang="en-US" sz="2200">
                <a:ea typeface="ＭＳ Ｐゴシック" pitchFamily="-84" charset="-128"/>
              </a:rPr>
              <a:t>Similar rules hold for multiplication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AFFCB833-3A7C-41A0-83F6-F192805C44BE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Growth-Rate Functions 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b="1" i="1" dirty="0">
                <a:ea typeface="ＭＳ Ｐゴシック" pitchFamily="-84" charset="-128"/>
              </a:rPr>
              <a:t>Remember our previous examples</a:t>
            </a:r>
            <a:endParaRPr lang="en-US" b="1" dirty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dirty="0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 dirty="0">
                <a:ea typeface="ＭＳ Ｐゴシック" pitchFamily="-84" charset="-128"/>
              </a:rPr>
              <a:t>							</a:t>
            </a:r>
            <a:endParaRPr lang="en-US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</a:t>
            </a:r>
            <a:r>
              <a:rPr lang="en-US" sz="22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 = 1;			</a:t>
            </a:r>
            <a:r>
              <a:rPr lang="en-US" sz="2200" dirty="0">
                <a:ea typeface="ＭＳ Ｐゴシック" pitchFamily="-84" charset="-128"/>
              </a:rPr>
              <a:t>			    </a:t>
            </a:r>
            <a:endParaRPr lang="en-US" sz="2200" dirty="0">
              <a:latin typeface="Courier New" pitchFamily="-84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sum = 0;				</a:t>
            </a:r>
            <a:r>
              <a:rPr lang="en-US" sz="2200" dirty="0">
                <a:ea typeface="ＭＳ Ｐゴシック" pitchFamily="-84" charset="-128"/>
              </a:rPr>
              <a:t>		    </a:t>
            </a:r>
            <a:endParaRPr lang="en-US" sz="2200" dirty="0">
              <a:latin typeface="Courier New" pitchFamily="-84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while (</a:t>
            </a:r>
            <a:r>
              <a:rPr lang="en-US" sz="22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 &lt;= n) {			 </a:t>
            </a:r>
            <a:r>
              <a:rPr lang="en-US" sz="2200" dirty="0">
                <a:ea typeface="ＭＳ Ｐゴシック" pitchFamily="-84" charset="-128"/>
              </a:rPr>
              <a:t>	 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	</a:t>
            </a:r>
            <a:r>
              <a:rPr lang="en-US" sz="22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 = </a:t>
            </a:r>
            <a:r>
              <a:rPr lang="en-US" sz="22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 + 1;			</a:t>
            </a:r>
            <a:r>
              <a:rPr lang="en-US" sz="2200" dirty="0">
                <a:ea typeface="ＭＳ Ｐゴシック" pitchFamily="-84" charset="-128"/>
              </a:rPr>
              <a:t>		    </a:t>
            </a: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	sum = sum + </a:t>
            </a:r>
            <a:r>
              <a:rPr lang="en-US" sz="22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;		</a:t>
            </a:r>
            <a:r>
              <a:rPr lang="en-US" sz="2200" dirty="0">
                <a:ea typeface="ＭＳ Ｐゴシック" pitchFamily="-84" charset="-128"/>
              </a:rPr>
              <a:t>		    </a:t>
            </a:r>
            <a:endParaRPr lang="en-US" sz="2200" dirty="0">
              <a:latin typeface="Courier New" pitchFamily="-84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}</a:t>
            </a:r>
            <a:endParaRPr lang="en-US" sz="2200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dirty="0">
                <a:ea typeface="ＭＳ Ｐゴシック" pitchFamily="-84" charset="-128"/>
                <a:sym typeface="Wingdings" pitchFamily="-84" charset="2"/>
              </a:rPr>
              <a:t>	Total cost =  ???</a:t>
            </a:r>
          </a:p>
          <a:p>
            <a:pPr>
              <a:buFontTx/>
              <a:buNone/>
            </a:pPr>
            <a:endParaRPr lang="en-US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endParaRPr lang="en-US" sz="1800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1800" dirty="0">
                <a:ea typeface="ＭＳ Ｐゴシック" pitchFamily="-84" charset="-128"/>
                <a:sym typeface="Wingdings" pitchFamily="-84" charset="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ea typeface="ＭＳ Ｐゴシック" pitchFamily="-84" charset="-128"/>
                <a:sym typeface="Wingdings" pitchFamily="-84" charset="2"/>
              </a:rPr>
              <a:t>		             </a:t>
            </a:r>
            <a:endParaRPr lang="en-US" sz="1800" dirty="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AFFCB833-3A7C-41A0-83F6-F192805C44BE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Growth-Rate Functions 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b="1" i="1" dirty="0">
                <a:ea typeface="ＭＳ Ｐゴシック" pitchFamily="-84" charset="-128"/>
              </a:rPr>
              <a:t>Remember our previous examples</a:t>
            </a:r>
            <a:endParaRPr lang="en-US" b="1" dirty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dirty="0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 dirty="0">
                <a:ea typeface="ＭＳ Ｐゴシック" pitchFamily="-84" charset="-128"/>
              </a:rPr>
              <a:t>							</a:t>
            </a:r>
            <a:r>
              <a:rPr lang="en-US" b="1" u="sng" dirty="0">
                <a:ea typeface="ＭＳ Ｐゴシック" pitchFamily="-84" charset="-128"/>
              </a:rPr>
              <a:t>Times</a:t>
            </a:r>
            <a:endParaRPr lang="en-US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</a:t>
            </a:r>
            <a:r>
              <a:rPr lang="en-US" sz="22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 = 1;			</a:t>
            </a:r>
            <a:r>
              <a:rPr lang="en-US" sz="2200" dirty="0">
                <a:ea typeface="ＭＳ Ｐゴシック" pitchFamily="-84" charset="-128"/>
              </a:rPr>
              <a:t>			    1</a:t>
            </a:r>
            <a:endParaRPr lang="en-US" sz="2200" dirty="0">
              <a:latin typeface="Courier New" pitchFamily="-84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sum = 0;				</a:t>
            </a:r>
            <a:r>
              <a:rPr lang="en-US" sz="2200" dirty="0">
                <a:ea typeface="ＭＳ Ｐゴシック" pitchFamily="-84" charset="-128"/>
              </a:rPr>
              <a:t>		    1</a:t>
            </a:r>
            <a:endParaRPr lang="en-US" sz="2200" dirty="0">
              <a:latin typeface="Courier New" pitchFamily="-84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while (</a:t>
            </a:r>
            <a:r>
              <a:rPr lang="en-US" sz="22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 &lt;= n) {			 </a:t>
            </a:r>
            <a:r>
              <a:rPr lang="en-US" sz="2200" dirty="0">
                <a:ea typeface="ＭＳ Ｐゴシック" pitchFamily="-84" charset="-128"/>
              </a:rPr>
              <a:t>	 n + 1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	</a:t>
            </a:r>
            <a:r>
              <a:rPr lang="en-US" sz="22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 = </a:t>
            </a:r>
            <a:r>
              <a:rPr lang="en-US" sz="22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 + 1;			</a:t>
            </a:r>
            <a:r>
              <a:rPr lang="en-US" sz="2200" dirty="0">
                <a:ea typeface="ＭＳ Ｐゴシック" pitchFamily="-84" charset="-128"/>
              </a:rPr>
              <a:t>		    n</a:t>
            </a: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	sum = sum + </a:t>
            </a:r>
            <a:r>
              <a:rPr lang="en-US" sz="22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;		</a:t>
            </a:r>
            <a:r>
              <a:rPr lang="en-US" sz="2200" dirty="0">
                <a:ea typeface="ＭＳ Ｐゴシック" pitchFamily="-84" charset="-128"/>
              </a:rPr>
              <a:t>		    n</a:t>
            </a:r>
            <a:endParaRPr lang="en-US" sz="2200" dirty="0">
              <a:latin typeface="Courier New" pitchFamily="-84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-84" charset="0"/>
                <a:ea typeface="ＭＳ Ｐゴシック" pitchFamily="-84" charset="-128"/>
              </a:rPr>
              <a:t>	}</a:t>
            </a:r>
            <a:endParaRPr lang="en-US" sz="2200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dirty="0">
                <a:ea typeface="ＭＳ Ｐゴシック" pitchFamily="-84" charset="-128"/>
                <a:sym typeface="Wingdings" pitchFamily="-84" charset="2"/>
              </a:rPr>
              <a:t>	Total cost = 1 + 1 + (n + 1) + n + n = 3 * n + 3</a:t>
            </a:r>
          </a:p>
          <a:p>
            <a:pPr>
              <a:buFontTx/>
              <a:buNone/>
            </a:pPr>
            <a:r>
              <a:rPr lang="en-US" dirty="0">
                <a:ea typeface="ＭＳ Ｐゴシック" pitchFamily="-84" charset="-128"/>
                <a:sym typeface="Wingdings" pitchFamily="-84" charset="2"/>
              </a:rPr>
              <a:t>	 The time required for this algorithm is proportional to n</a:t>
            </a:r>
          </a:p>
          <a:p>
            <a:pPr>
              <a:buFontTx/>
              <a:buNone/>
            </a:pPr>
            <a:r>
              <a:rPr lang="en-US" dirty="0">
                <a:ea typeface="ＭＳ Ｐゴシック" pitchFamily="-84" charset="-128"/>
                <a:sym typeface="Wingdings" pitchFamily="-84" charset="2"/>
              </a:rPr>
              <a:t>	 The growth-rate of this algorithm is proportional to O(n)</a:t>
            </a:r>
          </a:p>
          <a:p>
            <a:pPr>
              <a:buFontTx/>
              <a:buNone/>
            </a:pPr>
            <a:endParaRPr lang="en-US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endParaRPr lang="en-US" sz="1800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1800" dirty="0">
                <a:ea typeface="ＭＳ Ｐゴシック" pitchFamily="-84" charset="-128"/>
                <a:sym typeface="Wingdings" pitchFamily="-84" charset="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ea typeface="ＭＳ Ｐゴシック" pitchFamily="-84" charset="-128"/>
                <a:sym typeface="Wingdings" pitchFamily="-84" charset="2"/>
              </a:rPr>
              <a:t>		             </a:t>
            </a:r>
            <a:endParaRPr lang="en-US" sz="1800" dirty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10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446C0598-3EBF-4A57-8237-34192D9B2168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Growth-Rate Functions 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 dirty="0">
                <a:ea typeface="ＭＳ Ｐゴシック" pitchFamily="-84" charset="-128"/>
              </a:rPr>
              <a:t>							</a:t>
            </a:r>
            <a:endParaRPr lang="en-US" sz="2200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	</a:t>
            </a:r>
            <a:r>
              <a:rPr lang="en-US" sz="18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 = 1;						  </a:t>
            </a:r>
            <a:endParaRPr lang="en-US" sz="1800" dirty="0">
              <a:ea typeface="ＭＳ Ｐゴシック" pitchFamily="-84" charset="-128"/>
              <a:cs typeface="Times New Roman" pitchFamily="-84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	sum = 0;						  </a:t>
            </a:r>
            <a:endParaRPr lang="en-US" sz="1800" dirty="0">
              <a:ea typeface="ＭＳ Ｐゴシック" pitchFamily="-84" charset="-128"/>
              <a:cs typeface="Times New Roman" pitchFamily="-84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	while (</a:t>
            </a:r>
            <a:r>
              <a:rPr lang="en-US" sz="18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 &lt;= n) {				 	 </a:t>
            </a:r>
            <a:endParaRPr lang="en-US" sz="1800" dirty="0">
              <a:ea typeface="ＭＳ Ｐゴシック" pitchFamily="-84" charset="-128"/>
              <a:cs typeface="Times New Roman" pitchFamily="-84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		j=1;						 </a:t>
            </a:r>
            <a:endParaRPr lang="en-US" sz="1800" dirty="0">
              <a:ea typeface="ＭＳ Ｐゴシック" pitchFamily="-84" charset="-128"/>
              <a:cs typeface="Times New Roman" pitchFamily="-8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		while (j &lt;= n) {		  	     </a:t>
            </a:r>
            <a:endParaRPr lang="en-US" sz="1800" dirty="0">
              <a:ea typeface="ＭＳ Ｐゴシック" pitchFamily="-84" charset="-128"/>
              <a:cs typeface="Times New Roman" pitchFamily="-8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		    sum = sum + </a:t>
            </a:r>
            <a:r>
              <a:rPr lang="en-US" sz="18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;				 </a:t>
            </a:r>
            <a:endParaRPr lang="en-US" sz="1800" dirty="0">
              <a:ea typeface="ＭＳ Ｐゴシック" pitchFamily="-84" charset="-128"/>
              <a:cs typeface="Times New Roman" pitchFamily="-8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		    j = j + 1; 		 		 </a:t>
            </a:r>
            <a:endParaRPr lang="en-US" sz="1800" dirty="0">
              <a:ea typeface="ＭＳ Ｐゴシック" pitchFamily="-84" charset="-128"/>
              <a:cs typeface="Times New Roman" pitchFamily="-8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	   </a:t>
            </a:r>
            <a:r>
              <a:rPr lang="en-US" sz="18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 = </a:t>
            </a:r>
            <a:r>
              <a:rPr lang="en-US" sz="1800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 +1;				 	  </a:t>
            </a:r>
            <a:endParaRPr lang="en-US" sz="1800" dirty="0">
              <a:ea typeface="ＭＳ Ｐゴシック" pitchFamily="-84" charset="-128"/>
              <a:cs typeface="Times New Roman" pitchFamily="-8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84" charset="0"/>
                <a:ea typeface="ＭＳ Ｐゴシック" pitchFamily="-84" charset="-128"/>
              </a:rPr>
              <a:t>	}</a:t>
            </a:r>
            <a:endParaRPr lang="en-US" sz="2000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dirty="0">
                <a:ea typeface="ＭＳ Ｐゴシック" pitchFamily="-84" charset="-128"/>
                <a:sym typeface="Wingdings" pitchFamily="-84" charset="2"/>
              </a:rPr>
              <a:t>	Total cost  ??</a:t>
            </a:r>
          </a:p>
          <a:p>
            <a:pPr>
              <a:buFontTx/>
              <a:buNone/>
            </a:pPr>
            <a:endParaRPr lang="en-US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endParaRPr lang="en-US" sz="1800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1800" dirty="0">
                <a:ea typeface="ＭＳ Ｐゴシック" pitchFamily="-84" charset="-128"/>
                <a:sym typeface="Wingdings" pitchFamily="-84" charset="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ea typeface="ＭＳ Ｐゴシック" pitchFamily="-84" charset="-128"/>
                <a:sym typeface="Wingdings" pitchFamily="-84" charset="2"/>
              </a:rPr>
              <a:t>		             </a:t>
            </a:r>
            <a:endParaRPr lang="en-US" sz="1800" dirty="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CD536502-0F8B-44E0-8B40-73B207B74FCC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Algorithm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An </a:t>
            </a:r>
            <a:r>
              <a:rPr lang="en-US" b="1" i="1">
                <a:ea typeface="ＭＳ Ｐゴシック" pitchFamily="-84" charset="-128"/>
              </a:rPr>
              <a:t>algorithm</a:t>
            </a:r>
            <a:r>
              <a:rPr lang="en-US">
                <a:ea typeface="ＭＳ Ｐゴシック" pitchFamily="-84" charset="-128"/>
              </a:rPr>
              <a:t> is a set of instructions to be followed to solve a problem.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There can be more than one solution (more than one algorithm) to solve a given problem.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An algorithm can be implemented using different prog. languages on different platforms.</a:t>
            </a:r>
          </a:p>
          <a:p>
            <a:endParaRPr lang="en-US">
              <a:ea typeface="ＭＳ Ｐゴシック" pitchFamily="-84" charset="-128"/>
            </a:endParaRPr>
          </a:p>
          <a:p>
            <a:r>
              <a:rPr lang="en-US">
                <a:ea typeface="ＭＳ Ｐゴシック" pitchFamily="-84" charset="-128"/>
              </a:rPr>
              <a:t>Once we have a correct algorithm for the problem, we have to determine the efficiency of that algorithm.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 How much </a:t>
            </a:r>
            <a:r>
              <a:rPr lang="en-US" sz="1800" b="1" i="1">
                <a:ea typeface="ＭＳ Ｐゴシック" pitchFamily="-84" charset="-128"/>
              </a:rPr>
              <a:t>time</a:t>
            </a:r>
            <a:r>
              <a:rPr lang="en-US" sz="1800">
                <a:ea typeface="ＭＳ Ｐゴシック" pitchFamily="-84" charset="-128"/>
              </a:rPr>
              <a:t> that algorithm requires. 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 How much </a:t>
            </a:r>
            <a:r>
              <a:rPr lang="en-US" sz="1800" b="1" i="1">
                <a:ea typeface="ＭＳ Ｐゴシック" pitchFamily="-84" charset="-128"/>
              </a:rPr>
              <a:t>space</a:t>
            </a:r>
            <a:r>
              <a:rPr lang="en-US" sz="1800">
                <a:ea typeface="ＭＳ Ｐゴシック" pitchFamily="-84" charset="-128"/>
              </a:rPr>
              <a:t> that algorithm requires. </a:t>
            </a:r>
          </a:p>
          <a:p>
            <a:endParaRPr lang="en-US">
              <a:ea typeface="ＭＳ Ｐゴシック" pitchFamily="-84" charset="-128"/>
            </a:endParaRPr>
          </a:p>
          <a:p>
            <a:r>
              <a:rPr lang="en-US">
                <a:ea typeface="ＭＳ Ｐゴシック" pitchFamily="-84" charset="-128"/>
              </a:rPr>
              <a:t>We will focus on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How to estimate the time required for an algorithm </a:t>
            </a:r>
          </a:p>
          <a:p>
            <a:pPr lvl="1"/>
            <a:r>
              <a:rPr lang="en-US" sz="1800">
                <a:ea typeface="ＭＳ Ｐゴシック" pitchFamily="-84" charset="-128"/>
              </a:rPr>
              <a:t>How to reduce the time required</a:t>
            </a:r>
          </a:p>
          <a:p>
            <a:endParaRPr lang="en-US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446C0598-3EBF-4A57-8237-34192D9B2168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Growth-Rate Functions 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>
                <a:ea typeface="ＭＳ Ｐゴシック" pitchFamily="-84" charset="-128"/>
              </a:rPr>
              <a:t>							</a:t>
            </a:r>
            <a:r>
              <a:rPr lang="en-US" sz="2200" b="1" u="sng">
                <a:ea typeface="ＭＳ Ｐゴシック" pitchFamily="-84" charset="-128"/>
              </a:rPr>
              <a:t>Times</a:t>
            </a:r>
            <a:endParaRPr lang="en-US" sz="220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i = 1;						 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1</a:t>
            </a:r>
          </a:p>
          <a:p>
            <a:pPr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sum = 0;						 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1</a:t>
            </a:r>
          </a:p>
          <a:p>
            <a:pPr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while (i &lt;= n) {				 	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n + 1</a:t>
            </a:r>
          </a:p>
          <a:p>
            <a:pPr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	j=1;						 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	while (j &lt;= n) {		  	    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n * (n + 1)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	    sum = sum + i;				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n *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	    j = j + 1; 		 		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n *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   i = i +1;				 	 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}</a:t>
            </a:r>
            <a:endParaRPr lang="en-US" sz="200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Total cost = 1 + 1 + (n + 1) + n + n * (n + 1) + n * n + n * n + n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Total cost = 3 * n</a:t>
            </a:r>
            <a:r>
              <a:rPr lang="en-US" baseline="30000">
                <a:ea typeface="ＭＳ Ｐゴシック" pitchFamily="-84" charset="-128"/>
                <a:sym typeface="Wingdings" pitchFamily="-84" charset="2"/>
              </a:rPr>
              <a:t>2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 + 4 * n + 3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 The time required for this algorithm is proportional to n</a:t>
            </a:r>
            <a:r>
              <a:rPr lang="en-US" baseline="30000">
                <a:ea typeface="ＭＳ Ｐゴシック" pitchFamily="-84" charset="-128"/>
                <a:sym typeface="Wingdings" pitchFamily="-84" charset="2"/>
              </a:rPr>
              <a:t>2</a:t>
            </a:r>
            <a:endParaRPr lang="en-US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 The growth-rate of this algorithm is proportional to O(n</a:t>
            </a:r>
            <a:r>
              <a:rPr lang="en-US" baseline="30000">
                <a:ea typeface="ＭＳ Ｐゴシック" pitchFamily="-84" charset="-128"/>
                <a:sym typeface="Wingdings" pitchFamily="-84" charset="2"/>
              </a:rPr>
              <a:t>2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)</a:t>
            </a:r>
          </a:p>
          <a:p>
            <a:pPr>
              <a:buFontTx/>
              <a:buNone/>
            </a:pPr>
            <a:endParaRPr lang="en-US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endParaRPr lang="en-US" sz="180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	             </a:t>
            </a:r>
            <a:endParaRPr lang="en-US" sz="180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261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28700"/>
            <a:ext cx="4038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774FD657-EF9F-479B-A4FD-FF2C2EEC7056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What to Analyze</a:t>
            </a:r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  <a:ea typeface="ＭＳ Ｐゴシック" pitchFamily="-84" charset="-128"/>
              </a:rPr>
              <a:t>Worst-case performance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pitchFamily="-84" charset="-128"/>
              </a:rPr>
              <a:t>It is an upper bound for any input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pitchFamily="-84" charset="-128"/>
              </a:rPr>
              <a:t>Its use is more common than the others</a:t>
            </a:r>
            <a:endParaRPr lang="en-US" sz="180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tr-TR" i="1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  <a:ea typeface="ＭＳ Ｐゴシック" pitchFamily="-84" charset="-128"/>
              </a:rPr>
              <a:t>Best-case performance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pitchFamily="-84" charset="-128"/>
              </a:rPr>
              <a:t>This is useless! Why?</a:t>
            </a:r>
            <a:endParaRPr lang="en-US" sz="180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tr-TR" i="1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  <a:ea typeface="ＭＳ Ｐゴシック" pitchFamily="-84" charset="-128"/>
              </a:rPr>
              <a:t>Average-case performance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pitchFamily="-84" charset="-128"/>
              </a:rPr>
              <a:t>It is valid if you can figure out what the “average” input is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pitchFamily="-84" charset="-128"/>
              </a:rPr>
              <a:t>It is computed considering all possible inputs and their distribution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ＭＳ Ｐゴシック" pitchFamily="-84" charset="-128"/>
              </a:rPr>
              <a:t>It is usually difficult to compute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941459FA-A11D-4184-92EE-9190179CA56B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9296400" cy="60198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ea typeface="ＭＳ Ｐゴシック" pitchFamily="-84" charset="-128"/>
              </a:rPr>
              <a:t>Consider the sequential search algorithm</a:t>
            </a:r>
            <a:endParaRPr lang="en-US" sz="1800" b="1">
              <a:latin typeface="Courier New" pitchFamily="-84" charset="0"/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>
              <a:latin typeface="Courier New" pitchFamily="-84" charset="0"/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>
                <a:latin typeface="Courier New" pitchFamily="-84" charset="0"/>
                <a:ea typeface="ＭＳ Ｐゴシック" pitchFamily="-84" charset="-128"/>
              </a:rPr>
              <a:t>int sequentialSearch(const int a[], int item, int n){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>
                <a:latin typeface="Courier New" pitchFamily="-84" charset="0"/>
                <a:ea typeface="ＭＳ Ｐゴシック" pitchFamily="-84" charset="-128"/>
              </a:rPr>
              <a:t>	for (int i = 0; i &lt; n;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>
                <a:latin typeface="Courier New" pitchFamily="-84" charset="0"/>
                <a:ea typeface="ＭＳ Ｐゴシック" pitchFamily="-84" charset="-128"/>
              </a:rPr>
              <a:t>		if (a[i] == item)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>
                <a:latin typeface="Courier New" pitchFamily="-84" charset="0"/>
                <a:ea typeface="ＭＳ Ｐゴシック" pitchFamily="-84" charset="-128"/>
              </a:rPr>
              <a:t>			return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>
                <a:latin typeface="Courier New" pitchFamily="-84" charset="0"/>
                <a:ea typeface="ＭＳ Ｐゴシック" pitchFamily="-84" charset="-128"/>
              </a:rPr>
              <a:t>	return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>
                <a:latin typeface="Courier New" pitchFamily="-84" charset="0"/>
                <a:ea typeface="ＭＳ Ｐゴシック" pitchFamily="-84" charset="-128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b="1" i="1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i="1">
                <a:solidFill>
                  <a:srgbClr val="FF0000"/>
                </a:solidFill>
                <a:ea typeface="ＭＳ Ｐゴシック" pitchFamily="-84" charset="-128"/>
              </a:rPr>
              <a:t>Worst-case:</a:t>
            </a:r>
            <a:r>
              <a:rPr lang="en-US" sz="2200" i="1">
                <a:ea typeface="ＭＳ Ｐゴシック" pitchFamily="-8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i="1">
                <a:ea typeface="ＭＳ Ｐゴシック" pitchFamily="-84" charset="-128"/>
              </a:rPr>
              <a:t>If the item is in the last location of the array or </a:t>
            </a:r>
          </a:p>
          <a:p>
            <a:pPr lvl="1">
              <a:lnSpc>
                <a:spcPct val="90000"/>
              </a:lnSpc>
            </a:pPr>
            <a:r>
              <a:rPr lang="en-US" sz="2200" i="1">
                <a:ea typeface="ＭＳ Ｐゴシック" pitchFamily="-84" charset="-128"/>
              </a:rPr>
              <a:t>If it is not found in the array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i="1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i="1">
                <a:solidFill>
                  <a:srgbClr val="FF0000"/>
                </a:solidFill>
                <a:ea typeface="ＭＳ Ｐゴシック" pitchFamily="-84" charset="-128"/>
              </a:rPr>
              <a:t>Best-case:</a:t>
            </a:r>
            <a:r>
              <a:rPr lang="en-US" sz="2200" i="1">
                <a:ea typeface="ＭＳ Ｐゴシック" pitchFamily="-8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i="1">
                <a:ea typeface="ＭＳ Ｐゴシック" pitchFamily="-84" charset="-128"/>
              </a:rPr>
              <a:t>If the item is in the first location of the array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i="1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i="1">
                <a:solidFill>
                  <a:srgbClr val="FF0000"/>
                </a:solidFill>
                <a:ea typeface="ＭＳ Ｐゴシック" pitchFamily="-84" charset="-128"/>
              </a:rPr>
              <a:t>Average-case:</a:t>
            </a:r>
          </a:p>
          <a:p>
            <a:pPr lvl="1">
              <a:lnSpc>
                <a:spcPct val="90000"/>
              </a:lnSpc>
            </a:pPr>
            <a:r>
              <a:rPr lang="en-US" sz="2200" i="1">
                <a:ea typeface="ＭＳ Ｐゴシック" pitchFamily="-84" charset="-128"/>
              </a:rPr>
              <a:t>How can we compute it?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800" i="1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4813A767-D612-427E-8636-857BEE6F6775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Analysis of Algorithms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How do we compare the time efficiency of two algorithms that solve the same problem?</a:t>
            </a:r>
          </a:p>
          <a:p>
            <a:endParaRPr lang="en-US">
              <a:ea typeface="ＭＳ Ｐゴシック" pitchFamily="-84" charset="-128"/>
            </a:endParaRPr>
          </a:p>
          <a:p>
            <a:r>
              <a:rPr lang="en-US">
                <a:ea typeface="ＭＳ Ｐゴシック" pitchFamily="-84" charset="-128"/>
              </a:rPr>
              <a:t>We should employ mathematical techniques that analyze algorithms independently of </a:t>
            </a:r>
            <a:r>
              <a:rPr lang="en-US" i="1">
                <a:ea typeface="ＭＳ Ｐゴシック" pitchFamily="-84" charset="-128"/>
              </a:rPr>
              <a:t>specific implementations, computers, or data.</a:t>
            </a:r>
            <a:endParaRPr lang="en-US">
              <a:ea typeface="ＭＳ Ｐゴシック" pitchFamily="-84" charset="-128"/>
            </a:endParaRPr>
          </a:p>
          <a:p>
            <a:endParaRPr lang="en-US">
              <a:ea typeface="ＭＳ Ｐゴシック" pitchFamily="-84" charset="-128"/>
            </a:endParaRPr>
          </a:p>
          <a:p>
            <a:r>
              <a:rPr lang="en-US">
                <a:ea typeface="ＭＳ Ｐゴシック" pitchFamily="-84" charset="-128"/>
              </a:rPr>
              <a:t>To analyze algorithms: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First, we start counting the number of significant operations in a particular solution to assess its efficiency.</a:t>
            </a:r>
          </a:p>
          <a:p>
            <a:pPr lvl="1"/>
            <a:r>
              <a:rPr lang="en-US" sz="2400">
                <a:ea typeface="ＭＳ Ｐゴシック" pitchFamily="-84" charset="-128"/>
              </a:rPr>
              <a:t>Then, we will express the efficiency of algorithms using growth functions.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8A6D9C5F-6404-4C17-B10C-03E5ACD38712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Analysis of Algorithms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>
                <a:ea typeface="ＭＳ Ｐゴシック" pitchFamily="-84" charset="-128"/>
              </a:rPr>
              <a:t>S</a:t>
            </a:r>
            <a:r>
              <a:rPr lang="en-US">
                <a:ea typeface="ＭＳ Ｐゴシック" pitchFamily="-84" charset="-128"/>
              </a:rPr>
              <a:t>imple instructions (</a:t>
            </a:r>
            <a:r>
              <a:rPr lang="tr-TR">
                <a:ea typeface="ＭＳ Ｐゴシック" pitchFamily="-84" charset="-128"/>
              </a:rPr>
              <a:t>+,-,*,/,=,if,call</a:t>
            </a:r>
            <a:r>
              <a:rPr lang="en-US">
                <a:ea typeface="ＭＳ Ｐゴシック" pitchFamily="-84" charset="-128"/>
              </a:rPr>
              <a:t>) take </a:t>
            </a:r>
            <a:r>
              <a:rPr lang="tr-TR">
                <a:ea typeface="ＭＳ Ｐゴシック" pitchFamily="-84" charset="-128"/>
              </a:rPr>
              <a:t>1 step</a:t>
            </a:r>
          </a:p>
          <a:p>
            <a:endParaRPr lang="tr-TR">
              <a:ea typeface="ＭＳ Ｐゴシック" pitchFamily="-84" charset="-128"/>
            </a:endParaRPr>
          </a:p>
          <a:p>
            <a:r>
              <a:rPr lang="tr-TR">
                <a:ea typeface="ＭＳ Ｐゴシック" pitchFamily="-84" charset="-128"/>
              </a:rPr>
              <a:t>Loops and subroutine calls are </a:t>
            </a:r>
            <a:r>
              <a:rPr lang="tr-TR" i="1">
                <a:ea typeface="ＭＳ Ｐゴシック" pitchFamily="-84" charset="-128"/>
              </a:rPr>
              <a:t>not </a:t>
            </a:r>
            <a:r>
              <a:rPr lang="tr-TR">
                <a:ea typeface="ＭＳ Ｐゴシック" pitchFamily="-84" charset="-128"/>
              </a:rPr>
              <a:t>simple operations </a:t>
            </a:r>
          </a:p>
          <a:p>
            <a:pPr lvl="1"/>
            <a:endParaRPr lang="tr-TR" sz="1800">
              <a:ea typeface="ＭＳ Ｐゴシック" pitchFamily="-84" charset="-128"/>
            </a:endParaRPr>
          </a:p>
          <a:p>
            <a:pPr lvl="1"/>
            <a:r>
              <a:rPr lang="tr-TR" sz="1800">
                <a:ea typeface="ＭＳ Ｐゴシック" pitchFamily="-84" charset="-128"/>
              </a:rPr>
              <a:t>They depend on size of data and the subroutine</a:t>
            </a:r>
          </a:p>
          <a:p>
            <a:endParaRPr lang="tr-TR">
              <a:ea typeface="ＭＳ Ｐゴシック" pitchFamily="-84" charset="-128"/>
            </a:endParaRPr>
          </a:p>
          <a:p>
            <a:pPr lvl="1"/>
            <a:r>
              <a:rPr lang="tr-TR" sz="1800">
                <a:ea typeface="ＭＳ Ｐゴシック" pitchFamily="-84" charset="-128"/>
              </a:rPr>
              <a:t>“sort” is </a:t>
            </a:r>
            <a:r>
              <a:rPr lang="tr-TR" sz="1800" i="1">
                <a:ea typeface="ＭＳ Ｐゴシック" pitchFamily="-84" charset="-128"/>
              </a:rPr>
              <a:t>not </a:t>
            </a:r>
            <a:r>
              <a:rPr lang="tr-TR" sz="1800">
                <a:ea typeface="ＭＳ Ｐゴシック" pitchFamily="-84" charset="-128"/>
              </a:rPr>
              <a:t>a single step operation</a:t>
            </a:r>
            <a:endParaRPr lang="en-US" sz="1800">
              <a:ea typeface="ＭＳ Ｐゴシック" pitchFamily="-84" charset="-128"/>
            </a:endParaRPr>
          </a:p>
          <a:p>
            <a:pPr lvl="2"/>
            <a:endParaRPr lang="en-US" sz="2400">
              <a:ea typeface="ＭＳ Ｐゴシック" pitchFamily="-84" charset="-128"/>
            </a:endParaRPr>
          </a:p>
          <a:p>
            <a:pPr lvl="1"/>
            <a:r>
              <a:rPr lang="tr-TR" sz="1800">
                <a:ea typeface="ＭＳ Ｐゴシック" pitchFamily="-84" charset="-128"/>
              </a:rPr>
              <a:t>Complex O</a:t>
            </a:r>
            <a:r>
              <a:rPr lang="en-US" sz="1800">
                <a:ea typeface="ＭＳ Ｐゴシック" pitchFamily="-84" charset="-128"/>
              </a:rPr>
              <a:t>perations </a:t>
            </a:r>
            <a:r>
              <a:rPr lang="tr-TR" sz="1800">
                <a:ea typeface="ＭＳ Ｐゴシック" pitchFamily="-84" charset="-128"/>
              </a:rPr>
              <a:t>(</a:t>
            </a:r>
            <a:r>
              <a:rPr lang="en-US" sz="1800">
                <a:ea typeface="ＭＳ Ｐゴシック" pitchFamily="-84" charset="-128"/>
              </a:rPr>
              <a:t>matrix addition, array resizing</a:t>
            </a:r>
            <a:r>
              <a:rPr lang="tr-TR" sz="1800">
                <a:ea typeface="ＭＳ Ｐゴシック" pitchFamily="-84" charset="-128"/>
              </a:rPr>
              <a:t>) are </a:t>
            </a:r>
            <a:r>
              <a:rPr lang="tr-TR" sz="1800" i="1">
                <a:ea typeface="ＭＳ Ｐゴシック" pitchFamily="-84" charset="-128"/>
              </a:rPr>
              <a:t>not </a:t>
            </a:r>
            <a:r>
              <a:rPr lang="tr-TR" sz="1800">
                <a:ea typeface="ＭＳ Ｐゴシック" pitchFamily="-84" charset="-128"/>
              </a:rPr>
              <a:t>single step</a:t>
            </a:r>
            <a:endParaRPr lang="en-US" sz="1800">
              <a:ea typeface="ＭＳ Ｐゴシック" pitchFamily="-84" charset="-128"/>
            </a:endParaRPr>
          </a:p>
          <a:p>
            <a:endParaRPr lang="en-US">
              <a:ea typeface="ＭＳ Ｐゴシック" pitchFamily="-84" charset="-128"/>
            </a:endParaRPr>
          </a:p>
          <a:p>
            <a:r>
              <a:rPr lang="en-US">
                <a:ea typeface="ＭＳ Ｐゴシック" pitchFamily="-84" charset="-128"/>
              </a:rPr>
              <a:t>We assume infinite memory</a:t>
            </a:r>
          </a:p>
          <a:p>
            <a:endParaRPr lang="en-US">
              <a:ea typeface="ＭＳ Ｐゴシック" pitchFamily="-84" charset="-128"/>
            </a:endParaRPr>
          </a:p>
          <a:p>
            <a:r>
              <a:rPr lang="en-US">
                <a:ea typeface="ＭＳ Ｐゴシック" pitchFamily="-84" charset="-128"/>
              </a:rPr>
              <a:t>We do not include the time required to read the input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D2D21AC9-9DA3-45F6-A280-4D0642360F1A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The Execution Time of Algorithms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i="1">
                <a:ea typeface="ＭＳ Ｐゴシック" pitchFamily="-84" charset="-128"/>
              </a:rPr>
              <a:t>Consecutive statements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>
                <a:ea typeface="ＭＳ Ｐゴシック" pitchFamily="-84" charset="-128"/>
              </a:rPr>
              <a:t>							</a:t>
            </a:r>
            <a:r>
              <a:rPr lang="en-US" b="1" u="sng">
                <a:ea typeface="ＭＳ Ｐゴシック" pitchFamily="-84" charset="-128"/>
              </a:rPr>
              <a:t>Times</a:t>
            </a:r>
            <a:endParaRPr lang="en-US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>
                <a:latin typeface="Courier New" pitchFamily="-84" charset="0"/>
                <a:ea typeface="ＭＳ Ｐゴシック" pitchFamily="-84" charset="-128"/>
                <a:sym typeface="Wingdings" pitchFamily="-84" charset="2"/>
              </a:rPr>
              <a:t>	count = count + 1;	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			    1</a:t>
            </a:r>
            <a:endParaRPr lang="en-US" baseline="-2500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>
                <a:latin typeface="Courier New" pitchFamily="-84" charset="0"/>
                <a:ea typeface="ＭＳ Ｐゴシック" pitchFamily="-84" charset="-128"/>
                <a:sym typeface="Wingdings" pitchFamily="-84" charset="2"/>
              </a:rPr>
              <a:t>sum = sum + count;</a:t>
            </a:r>
            <a:r>
              <a:rPr lang="en-US">
                <a:ea typeface="ＭＳ Ｐゴシック" pitchFamily="-84" charset="-128"/>
                <a:sym typeface="Wingdings" pitchFamily="-84" charset="2"/>
              </a:rPr>
              <a:t>				    1</a:t>
            </a:r>
            <a:endParaRPr lang="en-US" baseline="-2500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	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Total cost = 1 + 1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 The time required for this algorithm is constant</a:t>
            </a:r>
          </a:p>
          <a:p>
            <a:pPr>
              <a:buFontTx/>
              <a:buNone/>
            </a:pPr>
            <a:endParaRPr lang="en-US" sz="180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	             </a:t>
            </a:r>
            <a:endParaRPr lang="en-US" sz="1800">
              <a:ea typeface="ＭＳ Ｐゴシック" pitchFamily="-84" charset="-128"/>
            </a:endParaRP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762000" y="5334000"/>
            <a:ext cx="7848600" cy="40005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pPr algn="ctr"/>
            <a:r>
              <a:rPr lang="en-US" sz="2000">
                <a:solidFill>
                  <a:srgbClr val="FF0000"/>
                </a:solidFill>
              </a:rPr>
              <a:t>Don’t forget: We assume that each simple operation takes one unit of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CA5E10AB-2AD0-4BF3-93E0-B7C712CAFC88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The Execution Time of Algorithms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i="1">
                <a:ea typeface="ＭＳ Ｐゴシック" pitchFamily="-84" charset="-128"/>
              </a:rPr>
              <a:t>If-else statements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>
                <a:ea typeface="ＭＳ Ｐゴシック" pitchFamily="-84" charset="-128"/>
              </a:rPr>
              <a:t>							</a:t>
            </a:r>
            <a:r>
              <a:rPr lang="en-US" b="1" u="sng">
                <a:ea typeface="ＭＳ Ｐゴシック" pitchFamily="-84" charset="-128"/>
              </a:rPr>
              <a:t>Times</a:t>
            </a:r>
            <a:endParaRPr lang="en-US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>
                <a:latin typeface="Courier New" pitchFamily="-84" charset="0"/>
                <a:ea typeface="ＭＳ Ｐゴシック" pitchFamily="-84" charset="-128"/>
              </a:rPr>
              <a:t>	if (n &lt; 0){					  </a:t>
            </a:r>
            <a:r>
              <a:rPr lang="en-US">
                <a:ea typeface="ＭＳ Ｐゴシック" pitchFamily="-84" charset="-128"/>
              </a:rPr>
              <a:t>1</a:t>
            </a:r>
            <a:endParaRPr lang="en-US">
              <a:latin typeface="Courier New" pitchFamily="-84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>
                <a:latin typeface="Courier New" pitchFamily="-84" charset="0"/>
                <a:ea typeface="ＭＳ Ｐゴシック" pitchFamily="-84" charset="-128"/>
              </a:rPr>
              <a:t>	   absval = -n				  </a:t>
            </a:r>
            <a:r>
              <a:rPr lang="en-US">
                <a:ea typeface="ＭＳ Ｐゴシック" pitchFamily="-84" charset="-128"/>
              </a:rPr>
              <a:t>1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		</a:t>
            </a:r>
            <a:r>
              <a:rPr lang="en-US">
                <a:latin typeface="Courier New" pitchFamily="-84" charset="0"/>
                <a:ea typeface="ＭＳ Ｐゴシック" pitchFamily="-84" charset="-128"/>
              </a:rPr>
              <a:t>cout &lt;&lt; absval;			  </a:t>
            </a:r>
            <a:r>
              <a:rPr lang="en-US">
                <a:ea typeface="ＭＳ Ｐゴシック" pitchFamily="-84" charset="-128"/>
              </a:rPr>
              <a:t>1</a:t>
            </a:r>
          </a:p>
          <a:p>
            <a:pPr>
              <a:buFontTx/>
              <a:buNone/>
            </a:pPr>
            <a:r>
              <a:rPr lang="en-US">
                <a:latin typeface="Courier New" pitchFamily="-84" charset="0"/>
                <a:ea typeface="ＭＳ Ｐゴシック" pitchFamily="-84" charset="-128"/>
              </a:rPr>
              <a:t>	}</a:t>
            </a:r>
          </a:p>
          <a:p>
            <a:pPr>
              <a:buFontTx/>
              <a:buNone/>
            </a:pPr>
            <a:r>
              <a:rPr lang="en-US">
                <a:latin typeface="Courier New" pitchFamily="-84" charset="0"/>
                <a:ea typeface="ＭＳ Ｐゴシック" pitchFamily="-84" charset="-128"/>
              </a:rPr>
              <a:t>	else			</a:t>
            </a: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>
                <a:latin typeface="Courier New" pitchFamily="-84" charset="0"/>
                <a:ea typeface="ＭＳ Ｐゴシック" pitchFamily="-84" charset="-128"/>
              </a:rPr>
              <a:t>		absval = n;		 		  </a:t>
            </a:r>
            <a:r>
              <a:rPr lang="en-US">
                <a:ea typeface="ＭＳ Ｐゴシック" pitchFamily="-84" charset="-128"/>
              </a:rPr>
              <a:t>1</a:t>
            </a:r>
            <a:r>
              <a:rPr lang="en-US">
                <a:latin typeface="Courier New" pitchFamily="-84" charset="0"/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>
                <a:latin typeface="Courier New" pitchFamily="-84" charset="0"/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</a:rPr>
              <a:t>Total Cost  &lt;=  1 + max(2,1)</a:t>
            </a:r>
          </a:p>
          <a:p>
            <a:pPr>
              <a:buFontTx/>
              <a:buNone/>
            </a:pPr>
            <a:endParaRPr lang="en-US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</a:t>
            </a:r>
            <a:endParaRPr lang="en-US" sz="180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	             </a:t>
            </a:r>
            <a:endParaRPr lang="en-US" sz="18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6379226F-8FC6-4094-94D8-1EF874625001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The Execution Time of Algorithms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i="1" dirty="0">
                <a:ea typeface="ＭＳ Ｐゴシック" pitchFamily="-84" charset="-128"/>
              </a:rPr>
              <a:t>Single loop statements</a:t>
            </a:r>
          </a:p>
          <a:p>
            <a:pPr>
              <a:buFontTx/>
              <a:buNone/>
            </a:pPr>
            <a:r>
              <a:rPr lang="en-US" dirty="0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 dirty="0">
                <a:ea typeface="ＭＳ Ｐゴシック" pitchFamily="-84" charset="-128"/>
              </a:rPr>
              <a:t>							</a:t>
            </a:r>
            <a:r>
              <a:rPr lang="en-US" b="1" u="sng" dirty="0">
                <a:ea typeface="ＭＳ Ｐゴシック" pitchFamily="-84" charset="-128"/>
              </a:rPr>
              <a:t>Times</a:t>
            </a:r>
            <a:endParaRPr lang="en-US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-84" charset="0"/>
                <a:ea typeface="ＭＳ Ｐゴシック" pitchFamily="-84" charset="-128"/>
              </a:rPr>
              <a:t>	</a:t>
            </a:r>
            <a:r>
              <a:rPr lang="en-US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dirty="0">
                <a:latin typeface="Courier New" pitchFamily="-84" charset="0"/>
                <a:ea typeface="ＭＳ Ｐゴシック" pitchFamily="-84" charset="-128"/>
              </a:rPr>
              <a:t> = 1;			</a:t>
            </a:r>
            <a:r>
              <a:rPr lang="en-US" dirty="0">
                <a:ea typeface="ＭＳ Ｐゴシック" pitchFamily="-84" charset="-128"/>
              </a:rPr>
              <a:t>			    1</a:t>
            </a:r>
            <a:endParaRPr lang="en-US" dirty="0">
              <a:latin typeface="Courier New" pitchFamily="-84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-84" charset="0"/>
                <a:ea typeface="ＭＳ Ｐゴシック" pitchFamily="-84" charset="-128"/>
              </a:rPr>
              <a:t>	sum = 0;				</a:t>
            </a:r>
            <a:r>
              <a:rPr lang="en-US" dirty="0">
                <a:ea typeface="ＭＳ Ｐゴシック" pitchFamily="-84" charset="-128"/>
              </a:rPr>
              <a:t>		    1</a:t>
            </a:r>
            <a:endParaRPr lang="en-US" dirty="0">
              <a:latin typeface="Courier New" pitchFamily="-84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-84" charset="0"/>
                <a:ea typeface="ＭＳ Ｐゴシック" pitchFamily="-84" charset="-128"/>
              </a:rPr>
              <a:t>	while (</a:t>
            </a:r>
            <a:r>
              <a:rPr lang="en-US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dirty="0">
                <a:latin typeface="Courier New" pitchFamily="-84" charset="0"/>
                <a:ea typeface="ＭＳ Ｐゴシック" pitchFamily="-84" charset="-128"/>
              </a:rPr>
              <a:t> &lt;= n) {			 </a:t>
            </a:r>
            <a:r>
              <a:rPr lang="en-US" dirty="0">
                <a:ea typeface="ＭＳ Ｐゴシック" pitchFamily="-84" charset="-128"/>
              </a:rPr>
              <a:t>	 n + 1</a:t>
            </a:r>
          </a:p>
          <a:p>
            <a:pPr>
              <a:buFontTx/>
              <a:buNone/>
            </a:pPr>
            <a:r>
              <a:rPr lang="en-US" dirty="0">
                <a:latin typeface="Courier New" pitchFamily="-84" charset="0"/>
                <a:ea typeface="ＭＳ Ｐゴシック" pitchFamily="-84" charset="-128"/>
              </a:rPr>
              <a:t>		</a:t>
            </a:r>
            <a:r>
              <a:rPr lang="en-US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dirty="0">
                <a:latin typeface="Courier New" pitchFamily="-84" charset="0"/>
                <a:ea typeface="ＭＳ Ｐゴシック" pitchFamily="-84" charset="-128"/>
              </a:rPr>
              <a:t> = </a:t>
            </a:r>
            <a:r>
              <a:rPr lang="en-US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dirty="0">
                <a:latin typeface="Courier New" pitchFamily="-84" charset="0"/>
                <a:ea typeface="ＭＳ Ｐゴシック" pitchFamily="-84" charset="-128"/>
              </a:rPr>
              <a:t> + 1;		</a:t>
            </a:r>
            <a:r>
              <a:rPr lang="en-US" dirty="0">
                <a:ea typeface="ＭＳ Ｐゴシック" pitchFamily="-84" charset="-128"/>
              </a:rPr>
              <a:t>		  </a:t>
            </a:r>
            <a:r>
              <a:rPr lang="tr-TR" dirty="0">
                <a:ea typeface="ＭＳ Ｐゴシック" pitchFamily="-84" charset="-128"/>
              </a:rPr>
              <a:t>  </a:t>
            </a:r>
            <a:r>
              <a:rPr lang="en-US" dirty="0">
                <a:ea typeface="ＭＳ Ｐゴシック" pitchFamily="-84" charset="-128"/>
              </a:rPr>
              <a:t>n</a:t>
            </a:r>
            <a:r>
              <a:rPr lang="en-US" dirty="0">
                <a:latin typeface="Courier New" pitchFamily="-84" charset="0"/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dirty="0">
                <a:latin typeface="Courier New" pitchFamily="-84" charset="0"/>
                <a:ea typeface="ＭＳ Ｐゴシック" pitchFamily="-84" charset="-128"/>
              </a:rPr>
              <a:t>		sum = sum + </a:t>
            </a:r>
            <a:r>
              <a:rPr lang="en-US" dirty="0" err="1">
                <a:latin typeface="Courier New" pitchFamily="-84" charset="0"/>
                <a:ea typeface="ＭＳ Ｐゴシック" pitchFamily="-84" charset="-128"/>
              </a:rPr>
              <a:t>i</a:t>
            </a:r>
            <a:r>
              <a:rPr lang="en-US" dirty="0">
                <a:latin typeface="Courier New" pitchFamily="-84" charset="0"/>
                <a:ea typeface="ＭＳ Ｐゴシック" pitchFamily="-84" charset="-128"/>
              </a:rPr>
              <a:t>;		</a:t>
            </a:r>
            <a:r>
              <a:rPr lang="en-US" dirty="0">
                <a:ea typeface="ＭＳ Ｐゴシック" pitchFamily="-84" charset="-128"/>
              </a:rPr>
              <a:t>		    n</a:t>
            </a:r>
            <a:endParaRPr lang="en-US" dirty="0">
              <a:latin typeface="Courier New" pitchFamily="-84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-84" charset="0"/>
                <a:ea typeface="ＭＳ Ｐゴシック" pitchFamily="-84" charset="-128"/>
              </a:rPr>
              <a:t>	}</a:t>
            </a:r>
          </a:p>
          <a:p>
            <a:pPr>
              <a:buFontTx/>
              <a:buNone/>
            </a:pPr>
            <a:r>
              <a:rPr lang="en-US" dirty="0">
                <a:ea typeface="ＭＳ Ｐゴシック" pitchFamily="-84" charset="-128"/>
                <a:sym typeface="Wingdings" pitchFamily="-84" charset="2"/>
              </a:rPr>
              <a:t>	</a:t>
            </a:r>
          </a:p>
          <a:p>
            <a:pPr>
              <a:buFontTx/>
              <a:buNone/>
            </a:pPr>
            <a:r>
              <a:rPr lang="en-US" dirty="0">
                <a:ea typeface="ＭＳ Ｐゴシック" pitchFamily="-84" charset="-128"/>
                <a:sym typeface="Wingdings" pitchFamily="-84" charset="2"/>
              </a:rPr>
              <a:t>	Total cost = 1 + 1 + (n + 1) + n + n = 3*n + 3</a:t>
            </a:r>
          </a:p>
          <a:p>
            <a:pPr>
              <a:buFontTx/>
              <a:buNone/>
            </a:pPr>
            <a:r>
              <a:rPr lang="en-US" dirty="0">
                <a:ea typeface="ＭＳ Ｐゴシック" pitchFamily="-84" charset="-128"/>
                <a:sym typeface="Wingdings" pitchFamily="-84" charset="2"/>
              </a:rPr>
              <a:t>	 The time required for this algorithm is proportional to n</a:t>
            </a:r>
          </a:p>
          <a:p>
            <a:pPr>
              <a:buFontTx/>
              <a:buNone/>
            </a:pPr>
            <a:endParaRPr lang="en-US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endParaRPr lang="en-US" sz="1800" dirty="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1800" dirty="0">
                <a:ea typeface="ＭＳ Ｐゴシック" pitchFamily="-84" charset="-128"/>
                <a:sym typeface="Wingdings" pitchFamily="-84" charset="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ea typeface="ＭＳ Ｐゴシック" pitchFamily="-84" charset="-128"/>
                <a:sym typeface="Wingdings" pitchFamily="-84" charset="2"/>
              </a:rPr>
              <a:t>		             </a:t>
            </a:r>
            <a:endParaRPr lang="en-US" sz="1800" dirty="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B0F7C79A-DA0B-4E33-8DCB-DF4776B6F99A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The Execution Time of Algorithms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i="1">
                <a:ea typeface="ＭＳ Ｐゴシック" pitchFamily="-84" charset="-128"/>
              </a:rPr>
              <a:t>Nested loop statements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</a:t>
            </a:r>
            <a:r>
              <a:rPr lang="en-US">
                <a:ea typeface="ＭＳ Ｐゴシック" pitchFamily="-84" charset="-128"/>
              </a:rPr>
              <a:t>							</a:t>
            </a:r>
            <a:r>
              <a:rPr lang="en-US" sz="2200" b="1" u="sng">
                <a:ea typeface="ＭＳ Ｐゴシック" pitchFamily="-84" charset="-128"/>
              </a:rPr>
              <a:t>Times</a:t>
            </a:r>
            <a:endParaRPr lang="en-US" sz="220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i = 1;						 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1</a:t>
            </a:r>
          </a:p>
          <a:p>
            <a:pPr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sum = 0;						 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1</a:t>
            </a:r>
          </a:p>
          <a:p>
            <a:pPr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while (i &lt;= n) {				 	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n + 1</a:t>
            </a:r>
          </a:p>
          <a:p>
            <a:pPr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	j=1;						 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	while (j &lt;= n) {		  	    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n * (n + 1)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	    sum = sum + i;				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n *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	    j = j + 1; 		 		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n *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   i = i +1;				 	  </a:t>
            </a:r>
            <a:r>
              <a:rPr lang="en-US" sz="1800">
                <a:ea typeface="ＭＳ Ｐゴシック" pitchFamily="-84" charset="-128"/>
                <a:cs typeface="Times New Roman" pitchFamily="-84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84" charset="0"/>
                <a:ea typeface="ＭＳ Ｐゴシック" pitchFamily="-84" charset="-128"/>
              </a:rPr>
              <a:t>	}</a:t>
            </a:r>
            <a:endParaRPr lang="en-US" sz="180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endParaRPr lang="en-US" sz="200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Total cost = 1 + 1 + (n + 1) + n + n * (n + 1) + n * n + n * n + n</a:t>
            </a:r>
          </a:p>
          <a:p>
            <a:pPr>
              <a:buFontTx/>
              <a:buNone/>
            </a:pPr>
            <a:r>
              <a:rPr lang="en-US">
                <a:ea typeface="ＭＳ Ｐゴシック" pitchFamily="-84" charset="-128"/>
                <a:sym typeface="Wingdings" pitchFamily="-84" charset="2"/>
              </a:rPr>
              <a:t>	 The time required for this algorithm is proportional to n</a:t>
            </a:r>
            <a:r>
              <a:rPr lang="en-US" baseline="30000">
                <a:ea typeface="ＭＳ Ｐゴシック" pitchFamily="-84" charset="-128"/>
                <a:sym typeface="Wingdings" pitchFamily="-84" charset="2"/>
              </a:rPr>
              <a:t>2</a:t>
            </a:r>
            <a:endParaRPr lang="en-US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endParaRPr lang="en-US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endParaRPr lang="en-US" sz="1800">
              <a:ea typeface="ＭＳ Ｐゴシック" pitchFamily="-84" charset="-128"/>
              <a:sym typeface="Wingdings" pitchFamily="-84" charset="2"/>
            </a:endParaRP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</a:t>
            </a:r>
          </a:p>
          <a:p>
            <a:pPr>
              <a:buFontTx/>
              <a:buNone/>
            </a:pPr>
            <a:r>
              <a:rPr lang="en-US" sz="1800">
                <a:ea typeface="ＭＳ Ｐゴシック" pitchFamily="-84" charset="-128"/>
                <a:sym typeface="Wingdings" pitchFamily="-84" charset="2"/>
              </a:rPr>
              <a:t>		             </a:t>
            </a:r>
            <a:endParaRPr lang="en-US" sz="180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fld id="{097BF11D-7CBB-4440-A58B-77DC9F77C826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</a:rPr>
              <a:t>Algorithm Growth Rates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We measure the time requirement of an algorithm as a function of the </a:t>
            </a:r>
            <a:r>
              <a:rPr lang="en-US" i="1" dirty="0">
                <a:ea typeface="+mn-ea"/>
                <a:cs typeface="+mn-cs"/>
              </a:rPr>
              <a:t>problem size</a:t>
            </a:r>
            <a:r>
              <a:rPr lang="en-US" dirty="0">
                <a:ea typeface="+mn-ea"/>
                <a:cs typeface="+mn-cs"/>
              </a:rPr>
              <a:t>.</a:t>
            </a:r>
          </a:p>
          <a:p>
            <a:pPr lvl="7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The most important thing is to learn how quickly the time requirement of an algorithm grows as a function of the problem size.</a:t>
            </a:r>
          </a:p>
          <a:p>
            <a:pPr lvl="7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An algorithm’s proportional time requirement is known as </a:t>
            </a:r>
            <a:r>
              <a:rPr lang="en-US" b="1" i="1" dirty="0">
                <a:ea typeface="+mn-ea"/>
                <a:cs typeface="+mn-cs"/>
              </a:rPr>
              <a:t>growth rate</a:t>
            </a:r>
            <a:r>
              <a:rPr lang="en-US" dirty="0">
                <a:ea typeface="+mn-ea"/>
                <a:cs typeface="+mn-cs"/>
              </a:rPr>
              <a:t>. </a:t>
            </a:r>
          </a:p>
          <a:p>
            <a:pPr lvl="7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We can compare the efficiency of 					       two algorithms by comparing       					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	their growth rates.</a:t>
            </a:r>
          </a:p>
          <a:p>
            <a:pPr lvl="1">
              <a:lnSpc>
                <a:spcPct val="90000"/>
              </a:lnSpc>
              <a:defRPr/>
            </a:pPr>
            <a:endParaRPr lang="en-US" sz="1800" dirty="0"/>
          </a:p>
          <a:p>
            <a:pPr lvl="1">
              <a:lnSpc>
                <a:spcPct val="90000"/>
              </a:lnSpc>
              <a:defRPr/>
            </a:pPr>
            <a:endParaRPr lang="en-US" sz="1800" dirty="0"/>
          </a:p>
        </p:txBody>
      </p:sp>
      <p:pic>
        <p:nvPicPr>
          <p:cNvPr id="24582" name="Picture 3" descr="Carrano0901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4579938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6934200" y="5129213"/>
            <a:ext cx="27432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</a:defRPr>
            </a:lvl9pPr>
          </a:lstStyle>
          <a:p>
            <a:pPr>
              <a:spcBef>
                <a:spcPct val="5000"/>
              </a:spcBef>
            </a:pPr>
            <a:r>
              <a:rPr lang="en-US" sz="1400" b="1" i="1">
                <a:solidFill>
                  <a:srgbClr val="FF0000"/>
                </a:solidFill>
                <a:latin typeface="Arial" charset="0"/>
              </a:rPr>
              <a:t>The time requirement as a function of the problem size n</a:t>
            </a:r>
          </a:p>
          <a:p>
            <a:endParaRPr lang="en-US" sz="1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10351</TotalTime>
  <Words>1987</Words>
  <Application>Microsoft Macintosh PowerPoint</Application>
  <PresentationFormat>A4 Kağıt (210x297 mm)</PresentationFormat>
  <Paragraphs>286</Paragraphs>
  <Slides>22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Times New Roman</vt:lpstr>
      <vt:lpstr>Default Design</vt:lpstr>
      <vt:lpstr>Εξίσωση</vt:lpstr>
      <vt:lpstr>Equation</vt:lpstr>
      <vt:lpstr>Analysis of Algorithms</vt:lpstr>
      <vt:lpstr>Algorithm</vt:lpstr>
      <vt:lpstr>Analysis of Algorithms</vt:lpstr>
      <vt:lpstr>Analysis of Algorithms</vt:lpstr>
      <vt:lpstr>The Execution Time of Algorithms</vt:lpstr>
      <vt:lpstr>The Execution Time of Algorithms</vt:lpstr>
      <vt:lpstr>The Execution Time of Algorithms</vt:lpstr>
      <vt:lpstr>The Execution Time of Algorithms</vt:lpstr>
      <vt:lpstr>Algorithm Growth Rates</vt:lpstr>
      <vt:lpstr>Order-of-Magnitude Analysis and                Big-O Notation</vt:lpstr>
      <vt:lpstr>Big-O Notation</vt:lpstr>
      <vt:lpstr>Example</vt:lpstr>
      <vt:lpstr>A Comparison of Growth-Rate Functions</vt:lpstr>
      <vt:lpstr>A Comparison of Growth-Rate Functions</vt:lpstr>
      <vt:lpstr>A Comparison of Growth-Rate Functions</vt:lpstr>
      <vt:lpstr>Properties of Growth-Rate Functions</vt:lpstr>
      <vt:lpstr>Growth-Rate Functions </vt:lpstr>
      <vt:lpstr>Growth-Rate Functions </vt:lpstr>
      <vt:lpstr>Growth-Rate Functions </vt:lpstr>
      <vt:lpstr>Growth-Rate Functions </vt:lpstr>
      <vt:lpstr>What to Analyze</vt:lpstr>
      <vt:lpstr>PowerPoint Sunusu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Microsoft Office User</cp:lastModifiedBy>
  <cp:revision>664</cp:revision>
  <cp:lastPrinted>1999-09-09T03:15:50Z</cp:lastPrinted>
  <dcterms:created xsi:type="dcterms:W3CDTF">2014-02-05T07:59:50Z</dcterms:created>
  <dcterms:modified xsi:type="dcterms:W3CDTF">2020-11-22T08:40:41Z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