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8288000" cy="10287000"/>
  <p:notesSz cx="6858000" cy="9144000"/>
  <p:embeddedFontLst>
    <p:embeddedFont>
      <p:font typeface="Anton" charset="1" panose="00000500000000000000"/>
      <p:regular r:id="rId55"/>
    </p:embeddedFont>
    <p:embeddedFont>
      <p:font typeface="Muli Light" charset="1" panose="00000400000000000000"/>
      <p:regular r:id="rId56"/>
    </p:embeddedFont>
    <p:embeddedFont>
      <p:font typeface="Muli Bold" charset="1" panose="00000800000000000000"/>
      <p:regular r:id="rId57"/>
    </p:embeddedFont>
    <p:embeddedFont>
      <p:font typeface="Canva Sans" charset="1" panose="020B0503030501040103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fonts/font58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jpe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https://www.linkedin.com/in/burak-atalay-/" TargetMode="External" Type="http://schemas.openxmlformats.org/officeDocument/2006/relationships/hyperlink"/><Relationship Id="rId6" Target="https://github.com/burakataly" TargetMode="External" Type="http://schemas.openxmlformats.org/officeDocument/2006/relationships/hyperlink"/><Relationship Id="rId7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49689" y="0"/>
            <a:ext cx="10788622" cy="10287000"/>
            <a:chOff x="0" y="0"/>
            <a:chExt cx="284144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1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41448">
                  <a:moveTo>
                    <a:pt x="0" y="0"/>
                  </a:moveTo>
                  <a:lnTo>
                    <a:pt x="2841448" y="0"/>
                  </a:lnTo>
                  <a:lnTo>
                    <a:pt x="2841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1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462263" y="1028700"/>
            <a:ext cx="5363475" cy="1500530"/>
          </a:xfrm>
          <a:custGeom>
            <a:avLst/>
            <a:gdLst/>
            <a:ahLst/>
            <a:cxnLst/>
            <a:rect r="r" b="b" t="t" l="l"/>
            <a:pathLst>
              <a:path h="1500530" w="5363475">
                <a:moveTo>
                  <a:pt x="0" y="0"/>
                </a:moveTo>
                <a:lnTo>
                  <a:pt x="5363474" y="0"/>
                </a:lnTo>
                <a:lnTo>
                  <a:pt x="5363474" y="1500530"/>
                </a:lnTo>
                <a:lnTo>
                  <a:pt x="0" y="1500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2527" r="0" b="-8555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729" y="3476625"/>
            <a:ext cx="7816542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spc="450">
                <a:solidFill>
                  <a:srgbClr val="FFFBF7"/>
                </a:solidFill>
                <a:latin typeface="Anton"/>
                <a:ea typeface="Anton"/>
                <a:cs typeface="Anton"/>
                <a:sym typeface="Anton"/>
              </a:rPr>
              <a:t>STRUCTURAL</a:t>
            </a:r>
          </a:p>
          <a:p>
            <a:pPr algn="ctr">
              <a:lnSpc>
                <a:spcPts val="9000"/>
              </a:lnSpc>
            </a:pPr>
            <a:r>
              <a:rPr lang="en-US" sz="9000" spc="450">
                <a:solidFill>
                  <a:srgbClr val="FFFBF7"/>
                </a:solidFill>
                <a:latin typeface="Anton"/>
                <a:ea typeface="Anton"/>
                <a:cs typeface="Anton"/>
                <a:sym typeface="Anton"/>
              </a:rPr>
              <a:t>DESIGN  PATTERNS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6780" y="8399484"/>
            <a:ext cx="12774440" cy="125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sz="3587">
                <a:solidFill>
                  <a:srgbClr val="FFFBF7"/>
                </a:solidFill>
                <a:latin typeface="Muli Light"/>
                <a:ea typeface="Muli Light"/>
                <a:cs typeface="Muli Light"/>
                <a:sym typeface="Muli Light"/>
              </a:rPr>
              <a:t>Burak Atalay</a:t>
            </a:r>
          </a:p>
          <a:p>
            <a:pPr algn="ctr">
              <a:lnSpc>
                <a:spcPts val="3487"/>
              </a:lnSpc>
            </a:pPr>
          </a:p>
          <a:p>
            <a:pPr algn="ctr">
              <a:lnSpc>
                <a:spcPts val="2887"/>
              </a:lnSpc>
            </a:pPr>
            <a:r>
              <a:rPr lang="en-US" sz="2887">
                <a:solidFill>
                  <a:srgbClr val="FFFBF7"/>
                </a:solidFill>
                <a:latin typeface="Muli Light"/>
                <a:ea typeface="Muli Light"/>
                <a:cs typeface="Muli Light"/>
                <a:sym typeface="Muli Light"/>
              </a:rPr>
              <a:t>02</a:t>
            </a:r>
            <a:r>
              <a:rPr lang="en-US" sz="2887">
                <a:solidFill>
                  <a:srgbClr val="FFFBF7"/>
                </a:solidFill>
                <a:latin typeface="Muli Light"/>
                <a:ea typeface="Muli Light"/>
                <a:cs typeface="Muli Light"/>
                <a:sym typeface="Muli Light"/>
              </a:rPr>
              <a:t>.12.2024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14784" y="2723339"/>
            <a:ext cx="7744516" cy="4840323"/>
          </a:xfrm>
          <a:custGeom>
            <a:avLst/>
            <a:gdLst/>
            <a:ahLst/>
            <a:cxnLst/>
            <a:rect r="r" b="b" t="t" l="l"/>
            <a:pathLst>
              <a:path h="4840323" w="7744516">
                <a:moveTo>
                  <a:pt x="0" y="0"/>
                </a:moveTo>
                <a:lnTo>
                  <a:pt x="7744516" y="0"/>
                </a:lnTo>
                <a:lnTo>
                  <a:pt x="7744516" y="4840322"/>
                </a:lnTo>
                <a:lnTo>
                  <a:pt x="0" y="4840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67513" y="4184918"/>
            <a:ext cx="7706496" cy="197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Bridge pattern is a structural pattern that decouples an abstraction from its implementation, allowing them to vary independently but still have a way, or bridge, to interact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58946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77784" y="1301477"/>
            <a:ext cx="8533247" cy="5430498"/>
          </a:xfrm>
          <a:custGeom>
            <a:avLst/>
            <a:gdLst/>
            <a:ahLst/>
            <a:cxnLst/>
            <a:rect r="r" b="b" t="t" l="l"/>
            <a:pathLst>
              <a:path h="5430498" w="8533247">
                <a:moveTo>
                  <a:pt x="0" y="0"/>
                </a:moveTo>
                <a:lnTo>
                  <a:pt x="8533246" y="0"/>
                </a:lnTo>
                <a:lnTo>
                  <a:pt x="8533246" y="5430498"/>
                </a:lnTo>
                <a:lnTo>
                  <a:pt x="0" y="5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27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7784" y="6942009"/>
            <a:ext cx="8533247" cy="2043514"/>
          </a:xfrm>
          <a:custGeom>
            <a:avLst/>
            <a:gdLst/>
            <a:ahLst/>
            <a:cxnLst/>
            <a:rect r="r" b="b" t="t" l="l"/>
            <a:pathLst>
              <a:path h="2043514" w="8533247">
                <a:moveTo>
                  <a:pt x="0" y="0"/>
                </a:moveTo>
                <a:lnTo>
                  <a:pt x="8533246" y="0"/>
                </a:lnTo>
                <a:lnTo>
                  <a:pt x="8533246" y="2043514"/>
                </a:lnTo>
                <a:lnTo>
                  <a:pt x="0" y="2043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8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92231" y="2559685"/>
            <a:ext cx="6028347" cy="522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this code example, Animal will be Abstraction part of the Bridge pattern while BreathingStyle will be Implementor part. </a:t>
            </a:r>
          </a:p>
          <a:p>
            <a:pPr algn="l">
              <a:lnSpc>
                <a:spcPts val="3200"/>
              </a:lnSpc>
            </a:pPr>
          </a:p>
          <a:p>
            <a:pPr algn="l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Animal abstract class will store the reference of the BreathingStyle interface and subclasses of Animal class can do breathing by using this reference. </a:t>
            </a:r>
          </a:p>
          <a:p>
            <a:pPr algn="ctr">
              <a:lnSpc>
                <a:spcPts val="3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13411" y="774700"/>
            <a:ext cx="9351403" cy="3091915"/>
          </a:xfrm>
          <a:custGeom>
            <a:avLst/>
            <a:gdLst/>
            <a:ahLst/>
            <a:cxnLst/>
            <a:rect r="r" b="b" t="t" l="l"/>
            <a:pathLst>
              <a:path h="3091915" w="9351403">
                <a:moveTo>
                  <a:pt x="0" y="0"/>
                </a:moveTo>
                <a:lnTo>
                  <a:pt x="9351404" y="0"/>
                </a:lnTo>
                <a:lnTo>
                  <a:pt x="9351404" y="3091915"/>
                </a:lnTo>
                <a:lnTo>
                  <a:pt x="0" y="3091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4" t="-4792" r="-6799" b="-1053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54079" y="3476118"/>
            <a:ext cx="10415468" cy="3341114"/>
          </a:xfrm>
          <a:custGeom>
            <a:avLst/>
            <a:gdLst/>
            <a:ahLst/>
            <a:cxnLst/>
            <a:rect r="r" b="b" t="t" l="l"/>
            <a:pathLst>
              <a:path h="3341114" w="10415468">
                <a:moveTo>
                  <a:pt x="0" y="0"/>
                </a:moveTo>
                <a:lnTo>
                  <a:pt x="10415467" y="0"/>
                </a:lnTo>
                <a:lnTo>
                  <a:pt x="10415467" y="3341114"/>
                </a:lnTo>
                <a:lnTo>
                  <a:pt x="0" y="3341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2" t="0" r="-985" b="-921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23185" y="6513366"/>
            <a:ext cx="9351403" cy="2998934"/>
          </a:xfrm>
          <a:custGeom>
            <a:avLst/>
            <a:gdLst/>
            <a:ahLst/>
            <a:cxnLst/>
            <a:rect r="r" b="b" t="t" l="l"/>
            <a:pathLst>
              <a:path h="2998934" w="9351403">
                <a:moveTo>
                  <a:pt x="0" y="0"/>
                </a:moveTo>
                <a:lnTo>
                  <a:pt x="9351404" y="0"/>
                </a:lnTo>
                <a:lnTo>
                  <a:pt x="9351404" y="2998934"/>
                </a:lnTo>
                <a:lnTo>
                  <a:pt x="0" y="2998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9" t="-14032" r="-5018" b="-805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65101" y="2134869"/>
            <a:ext cx="11357798" cy="6036312"/>
          </a:xfrm>
          <a:custGeom>
            <a:avLst/>
            <a:gdLst/>
            <a:ahLst/>
            <a:cxnLst/>
            <a:rect r="r" b="b" t="t" l="l"/>
            <a:pathLst>
              <a:path h="6036312" w="11357798">
                <a:moveTo>
                  <a:pt x="0" y="0"/>
                </a:moveTo>
                <a:lnTo>
                  <a:pt x="11357798" y="0"/>
                </a:lnTo>
                <a:lnTo>
                  <a:pt x="11357798" y="6036312"/>
                </a:lnTo>
                <a:lnTo>
                  <a:pt x="0" y="6036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713436" y="1923330"/>
            <a:ext cx="10861127" cy="6440341"/>
          </a:xfrm>
          <a:custGeom>
            <a:avLst/>
            <a:gdLst/>
            <a:ahLst/>
            <a:cxnLst/>
            <a:rect r="r" b="b" t="t" l="l"/>
            <a:pathLst>
              <a:path h="6440341" w="10861127">
                <a:moveTo>
                  <a:pt x="0" y="0"/>
                </a:moveTo>
                <a:lnTo>
                  <a:pt x="10861128" y="0"/>
                </a:lnTo>
                <a:lnTo>
                  <a:pt x="10861128" y="6440340"/>
                </a:lnTo>
                <a:lnTo>
                  <a:pt x="0" y="644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7" r="-215" b="-53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21249" y="1939219"/>
            <a:ext cx="11845502" cy="6408562"/>
          </a:xfrm>
          <a:custGeom>
            <a:avLst/>
            <a:gdLst/>
            <a:ahLst/>
            <a:cxnLst/>
            <a:rect r="r" b="b" t="t" l="l"/>
            <a:pathLst>
              <a:path h="6408562" w="11845502">
                <a:moveTo>
                  <a:pt x="0" y="0"/>
                </a:moveTo>
                <a:lnTo>
                  <a:pt x="11845502" y="0"/>
                </a:lnTo>
                <a:lnTo>
                  <a:pt x="11845502" y="6408562"/>
                </a:lnTo>
                <a:lnTo>
                  <a:pt x="0" y="6408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58946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DECORATOR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3139028"/>
            <a:ext cx="8115300" cy="4008944"/>
          </a:xfrm>
          <a:custGeom>
            <a:avLst/>
            <a:gdLst/>
            <a:ahLst/>
            <a:cxnLst/>
            <a:rect r="r" b="b" t="t" l="l"/>
            <a:pathLst>
              <a:path h="4008944" w="8115300">
                <a:moveTo>
                  <a:pt x="0" y="0"/>
                </a:moveTo>
                <a:lnTo>
                  <a:pt x="8115300" y="0"/>
                </a:lnTo>
                <a:lnTo>
                  <a:pt x="8115300" y="4008944"/>
                </a:lnTo>
                <a:lnTo>
                  <a:pt x="0" y="400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7" r="0" b="-60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013100"/>
            <a:ext cx="7706496" cy="431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for dynamically adding or modifying behaviors of objects at runtime by wrapping them with decorator objects</a:t>
            </a:r>
          </a:p>
          <a:p>
            <a:pPr algn="l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relying on a fixed inheritance hierarchy, the Decorator pattern uses composition. It enables combining objects to extend their functionality without altering the object's class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58946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697430" y="2203299"/>
            <a:ext cx="10893140" cy="2326762"/>
          </a:xfrm>
          <a:custGeom>
            <a:avLst/>
            <a:gdLst/>
            <a:ahLst/>
            <a:cxnLst/>
            <a:rect r="r" b="b" t="t" l="l"/>
            <a:pathLst>
              <a:path h="2326762" w="10893140">
                <a:moveTo>
                  <a:pt x="0" y="0"/>
                </a:moveTo>
                <a:lnTo>
                  <a:pt x="10893140" y="0"/>
                </a:lnTo>
                <a:lnTo>
                  <a:pt x="10893140" y="2326762"/>
                </a:lnTo>
                <a:lnTo>
                  <a:pt x="0" y="2326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948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97430" y="4897820"/>
            <a:ext cx="10893140" cy="3185881"/>
          </a:xfrm>
          <a:custGeom>
            <a:avLst/>
            <a:gdLst/>
            <a:ahLst/>
            <a:cxnLst/>
            <a:rect r="r" b="b" t="t" l="l"/>
            <a:pathLst>
              <a:path h="3185881" w="10893140">
                <a:moveTo>
                  <a:pt x="0" y="0"/>
                </a:moveTo>
                <a:lnTo>
                  <a:pt x="10893140" y="0"/>
                </a:lnTo>
                <a:lnTo>
                  <a:pt x="10893140" y="3185881"/>
                </a:lnTo>
                <a:lnTo>
                  <a:pt x="0" y="31858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528399" y="1974123"/>
            <a:ext cx="11231201" cy="6338754"/>
          </a:xfrm>
          <a:custGeom>
            <a:avLst/>
            <a:gdLst/>
            <a:ahLst/>
            <a:cxnLst/>
            <a:rect r="r" b="b" t="t" l="l"/>
            <a:pathLst>
              <a:path h="6338754" w="11231201">
                <a:moveTo>
                  <a:pt x="0" y="0"/>
                </a:moveTo>
                <a:lnTo>
                  <a:pt x="11231202" y="0"/>
                </a:lnTo>
                <a:lnTo>
                  <a:pt x="11231202" y="6338754"/>
                </a:lnTo>
                <a:lnTo>
                  <a:pt x="0" y="6338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0083" y="5143500"/>
            <a:ext cx="1028700" cy="3329702"/>
            <a:chOff x="0" y="0"/>
            <a:chExt cx="270933" cy="876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876959"/>
            </a:xfrm>
            <a:custGeom>
              <a:avLst/>
              <a:gdLst/>
              <a:ahLst/>
              <a:cxnLst/>
              <a:rect r="r" b="b" t="t" l="l"/>
              <a:pathLst>
                <a:path h="876959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76959"/>
                  </a:lnTo>
                  <a:lnTo>
                    <a:pt x="0" y="876959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915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95648" y="2671829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53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71938" y="5494202"/>
            <a:ext cx="2455092" cy="47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71938" y="6282780"/>
            <a:ext cx="2455092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Adapter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50204" y="550808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50204" y="628278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49421" y="9575800"/>
            <a:ext cx="848458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  <a:p>
            <a:pPr algn="ctr">
              <a:lnSpc>
                <a:spcPts val="35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371938" y="7831818"/>
            <a:ext cx="2455092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Decorator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50204" y="7057299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50204" y="7831818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71938" y="7051901"/>
            <a:ext cx="2455092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Bridge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452605" y="5143500"/>
            <a:ext cx="1028700" cy="3329702"/>
            <a:chOff x="0" y="0"/>
            <a:chExt cx="270933" cy="8769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0933" cy="876959"/>
            </a:xfrm>
            <a:custGeom>
              <a:avLst/>
              <a:gdLst/>
              <a:ahLst/>
              <a:cxnLst/>
              <a:rect r="r" b="b" t="t" l="l"/>
              <a:pathLst>
                <a:path h="876959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76959"/>
                  </a:lnTo>
                  <a:lnTo>
                    <a:pt x="0" y="876959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70933" cy="915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864460" y="5494202"/>
            <a:ext cx="2463457" cy="47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Flyweight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64460" y="6282780"/>
            <a:ext cx="2463457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Composite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42726" y="550808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542726" y="628278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64460" y="7831818"/>
            <a:ext cx="2463457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Proxy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42726" y="7057299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42726" y="7831818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64460" y="7051901"/>
            <a:ext cx="2463457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Facade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47585" y="2206145"/>
            <a:ext cx="13392830" cy="5874711"/>
          </a:xfrm>
          <a:custGeom>
            <a:avLst/>
            <a:gdLst/>
            <a:ahLst/>
            <a:cxnLst/>
            <a:rect r="r" b="b" t="t" l="l"/>
            <a:pathLst>
              <a:path h="5874711" w="13392830">
                <a:moveTo>
                  <a:pt x="0" y="0"/>
                </a:moveTo>
                <a:lnTo>
                  <a:pt x="13392830" y="0"/>
                </a:lnTo>
                <a:lnTo>
                  <a:pt x="13392830" y="5874710"/>
                </a:lnTo>
                <a:lnTo>
                  <a:pt x="0" y="5874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58946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FLYWEIGHT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79204" y="2680970"/>
            <a:ext cx="7880096" cy="4925060"/>
          </a:xfrm>
          <a:custGeom>
            <a:avLst/>
            <a:gdLst/>
            <a:ahLst/>
            <a:cxnLst/>
            <a:rect r="r" b="b" t="t" l="l"/>
            <a:pathLst>
              <a:path h="4925060" w="7880096">
                <a:moveTo>
                  <a:pt x="0" y="0"/>
                </a:moveTo>
                <a:lnTo>
                  <a:pt x="7880096" y="0"/>
                </a:lnTo>
                <a:lnTo>
                  <a:pt x="7880096" y="4925060"/>
                </a:lnTo>
                <a:lnTo>
                  <a:pt x="0" y="492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989413"/>
            <a:ext cx="7706496" cy="23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Aims to minimize the memory usage and improve the performance of an application by sharing the common data between objects instead of creating a new object of the common data for each object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429451" y="5143500"/>
            <a:ext cx="9429098" cy="2723711"/>
          </a:xfrm>
          <a:custGeom>
            <a:avLst/>
            <a:gdLst/>
            <a:ahLst/>
            <a:cxnLst/>
            <a:rect r="r" b="b" t="t" l="l"/>
            <a:pathLst>
              <a:path h="2723711" w="9429098">
                <a:moveTo>
                  <a:pt x="0" y="0"/>
                </a:moveTo>
                <a:lnTo>
                  <a:pt x="9429098" y="0"/>
                </a:lnTo>
                <a:lnTo>
                  <a:pt x="9429098" y="2723711"/>
                </a:lnTo>
                <a:lnTo>
                  <a:pt x="0" y="272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627" r="-816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75346" y="1993754"/>
            <a:ext cx="11937308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code example is about managing user sessions efficiently with help from Flyweight pattern. </a:t>
            </a:r>
          </a:p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creating the common session information for each user, a factory class will pass the reference of the common information to the each user.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94612" y="1566804"/>
            <a:ext cx="11698775" cy="7153391"/>
          </a:xfrm>
          <a:custGeom>
            <a:avLst/>
            <a:gdLst/>
            <a:ahLst/>
            <a:cxnLst/>
            <a:rect r="r" b="b" t="t" l="l"/>
            <a:pathLst>
              <a:path h="7153391" w="11698775">
                <a:moveTo>
                  <a:pt x="0" y="0"/>
                </a:moveTo>
                <a:lnTo>
                  <a:pt x="11698776" y="0"/>
                </a:lnTo>
                <a:lnTo>
                  <a:pt x="11698776" y="7153392"/>
                </a:lnTo>
                <a:lnTo>
                  <a:pt x="0" y="715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89172" y="2204668"/>
            <a:ext cx="12528705" cy="5877664"/>
          </a:xfrm>
          <a:custGeom>
            <a:avLst/>
            <a:gdLst/>
            <a:ahLst/>
            <a:cxnLst/>
            <a:rect r="r" b="b" t="t" l="l"/>
            <a:pathLst>
              <a:path h="5877664" w="12528705">
                <a:moveTo>
                  <a:pt x="0" y="0"/>
                </a:moveTo>
                <a:lnTo>
                  <a:pt x="12528706" y="0"/>
                </a:lnTo>
                <a:lnTo>
                  <a:pt x="12528706" y="5877664"/>
                </a:lnTo>
                <a:lnTo>
                  <a:pt x="0" y="5877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10359" y="1983005"/>
            <a:ext cx="12267282" cy="6320990"/>
          </a:xfrm>
          <a:custGeom>
            <a:avLst/>
            <a:gdLst/>
            <a:ahLst/>
            <a:cxnLst/>
            <a:rect r="r" b="b" t="t" l="l"/>
            <a:pathLst>
              <a:path h="6320990" w="12267282">
                <a:moveTo>
                  <a:pt x="0" y="0"/>
                </a:moveTo>
                <a:lnTo>
                  <a:pt x="12267282" y="0"/>
                </a:lnTo>
                <a:lnTo>
                  <a:pt x="12267282" y="6320990"/>
                </a:lnTo>
                <a:lnTo>
                  <a:pt x="0" y="632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COMPOSITE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963759"/>
            <a:ext cx="6365154" cy="314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Composite Pattern lets you compose objects into tree structures to represent part-whole hierarchies. It allows clients to treat individual objects and compositions of objects uniformly.</a:t>
            </a:r>
          </a:p>
          <a:p>
            <a:pPr algn="ctr">
              <a:lnSpc>
                <a:spcPts val="312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27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29865" y="2736141"/>
            <a:ext cx="9629435" cy="4814717"/>
          </a:xfrm>
          <a:custGeom>
            <a:avLst/>
            <a:gdLst/>
            <a:ahLst/>
            <a:cxnLst/>
            <a:rect r="r" b="b" t="t" l="l"/>
            <a:pathLst>
              <a:path h="4814717" w="9629435">
                <a:moveTo>
                  <a:pt x="0" y="0"/>
                </a:moveTo>
                <a:lnTo>
                  <a:pt x="9629435" y="0"/>
                </a:lnTo>
                <a:lnTo>
                  <a:pt x="9629435" y="4814718"/>
                </a:lnTo>
                <a:lnTo>
                  <a:pt x="0" y="48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1546" y="1841525"/>
            <a:ext cx="8347831" cy="666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 -&gt; is the base interface for all the objects in the composition. </a:t>
            </a:r>
          </a:p>
          <a:p>
            <a:pPr algn="ctr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leaf -&gt; implements the default behavior of the base component. It doesn’t contain a reference to the other objects.</a:t>
            </a:r>
          </a:p>
          <a:p>
            <a:pPr algn="l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composite -&gt; has leaf elements. It implements the base component methods and defines the child-related operations.</a:t>
            </a:r>
          </a:p>
          <a:p>
            <a:pPr algn="l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 -&gt; has access to the composition elements by using the base component object.</a:t>
            </a:r>
          </a:p>
          <a:p>
            <a:pPr algn="ctr">
              <a:lnSpc>
                <a:spcPts val="312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263362" y="2426954"/>
            <a:ext cx="5433092" cy="5433092"/>
          </a:xfrm>
          <a:custGeom>
            <a:avLst/>
            <a:gdLst/>
            <a:ahLst/>
            <a:cxnLst/>
            <a:rect r="r" b="b" t="t" l="l"/>
            <a:pathLst>
              <a:path h="5433092" w="5433092">
                <a:moveTo>
                  <a:pt x="0" y="0"/>
                </a:moveTo>
                <a:lnTo>
                  <a:pt x="5433092" y="0"/>
                </a:lnTo>
                <a:lnTo>
                  <a:pt x="5433092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377539" y="3734383"/>
            <a:ext cx="6571825" cy="4928869"/>
          </a:xfrm>
          <a:custGeom>
            <a:avLst/>
            <a:gdLst/>
            <a:ahLst/>
            <a:cxnLst/>
            <a:rect r="r" b="b" t="t" l="l"/>
            <a:pathLst>
              <a:path h="4928869" w="6571825">
                <a:moveTo>
                  <a:pt x="0" y="0"/>
                </a:moveTo>
                <a:lnTo>
                  <a:pt x="6571825" y="0"/>
                </a:lnTo>
                <a:lnTo>
                  <a:pt x="6571825" y="4928868"/>
                </a:lnTo>
                <a:lnTo>
                  <a:pt x="0" y="492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03969" y="1200150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53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8636" y="3206009"/>
            <a:ext cx="9200756" cy="605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552" indent="-366276" lvl="1">
              <a:lnSpc>
                <a:spcPts val="3393"/>
              </a:lnSpc>
              <a:buFont typeface="Arial"/>
              <a:buChar char="•"/>
            </a:pPr>
            <a:r>
              <a:rPr lang="en-US" sz="33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patterns are solutions to commonly occurring problems in software design.</a:t>
            </a:r>
          </a:p>
          <a:p>
            <a:pPr algn="l">
              <a:lnSpc>
                <a:spcPts val="3393"/>
              </a:lnSpc>
            </a:pPr>
          </a:p>
          <a:p>
            <a:pPr algn="l" marL="732552" indent="-366276" lvl="1">
              <a:lnSpc>
                <a:spcPts val="3393"/>
              </a:lnSpc>
              <a:buFont typeface="Arial"/>
              <a:buChar char="•"/>
            </a:pPr>
            <a:r>
              <a:rPr lang="en-US" sz="33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pattern is not a specific piece of code, but a general concept that you can apply it in your software</a:t>
            </a:r>
          </a:p>
          <a:p>
            <a:pPr algn="l">
              <a:lnSpc>
                <a:spcPts val="3393"/>
              </a:lnSpc>
            </a:pPr>
          </a:p>
          <a:p>
            <a:pPr algn="l" marL="732552" indent="-366276" lvl="1">
              <a:lnSpc>
                <a:spcPts val="3393"/>
              </a:lnSpc>
              <a:buFont typeface="Arial"/>
              <a:buChar char="•"/>
            </a:pPr>
            <a:r>
              <a:rPr lang="en-US" sz="33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Structural patterns explains how to assemble objects and classes into larger structures by using composition, while keeping these structures flexible and efficient</a:t>
            </a:r>
          </a:p>
          <a:p>
            <a:pPr algn="l">
              <a:lnSpc>
                <a:spcPts val="339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23681" y="6292984"/>
            <a:ext cx="10640637" cy="1805578"/>
          </a:xfrm>
          <a:custGeom>
            <a:avLst/>
            <a:gdLst/>
            <a:ahLst/>
            <a:cxnLst/>
            <a:rect r="r" b="b" t="t" l="l"/>
            <a:pathLst>
              <a:path h="1805578" w="10640637">
                <a:moveTo>
                  <a:pt x="0" y="0"/>
                </a:moveTo>
                <a:lnTo>
                  <a:pt x="10640638" y="0"/>
                </a:lnTo>
                <a:lnTo>
                  <a:pt x="10640638" y="1805578"/>
                </a:lnTo>
                <a:lnTo>
                  <a:pt x="0" y="1805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29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75346" y="2301595"/>
            <a:ext cx="11937308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toy example for the Composite pattern is about managing all the bank accounts of a user easily. Account abstract class will be the Component,  different account types that inherits from Account will be the Leafs and Portfolio class will be the Composite. 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489357" y="1934267"/>
            <a:ext cx="9309285" cy="6418467"/>
          </a:xfrm>
          <a:custGeom>
            <a:avLst/>
            <a:gdLst/>
            <a:ahLst/>
            <a:cxnLst/>
            <a:rect r="r" b="b" t="t" l="l"/>
            <a:pathLst>
              <a:path h="6418467" w="9309285">
                <a:moveTo>
                  <a:pt x="0" y="0"/>
                </a:moveTo>
                <a:lnTo>
                  <a:pt x="9309286" y="0"/>
                </a:lnTo>
                <a:lnTo>
                  <a:pt x="9309286" y="6418466"/>
                </a:lnTo>
                <a:lnTo>
                  <a:pt x="0" y="6418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99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67513" y="1904794"/>
            <a:ext cx="8952974" cy="6477412"/>
          </a:xfrm>
          <a:custGeom>
            <a:avLst/>
            <a:gdLst/>
            <a:ahLst/>
            <a:cxnLst/>
            <a:rect r="r" b="b" t="t" l="l"/>
            <a:pathLst>
              <a:path h="6477412" w="8952974">
                <a:moveTo>
                  <a:pt x="0" y="0"/>
                </a:moveTo>
                <a:lnTo>
                  <a:pt x="8952974" y="0"/>
                </a:lnTo>
                <a:lnTo>
                  <a:pt x="8952974" y="6477412"/>
                </a:lnTo>
                <a:lnTo>
                  <a:pt x="0" y="6477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43768" y="1592121"/>
            <a:ext cx="9200464" cy="7102758"/>
          </a:xfrm>
          <a:custGeom>
            <a:avLst/>
            <a:gdLst/>
            <a:ahLst/>
            <a:cxnLst/>
            <a:rect r="r" b="b" t="t" l="l"/>
            <a:pathLst>
              <a:path h="7102758" w="9200464">
                <a:moveTo>
                  <a:pt x="0" y="0"/>
                </a:moveTo>
                <a:lnTo>
                  <a:pt x="9200464" y="0"/>
                </a:lnTo>
                <a:lnTo>
                  <a:pt x="9200464" y="7102758"/>
                </a:lnTo>
                <a:lnTo>
                  <a:pt x="0" y="7102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58946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345231" y="312307"/>
            <a:ext cx="9597537" cy="9662386"/>
          </a:xfrm>
          <a:custGeom>
            <a:avLst/>
            <a:gdLst/>
            <a:ahLst/>
            <a:cxnLst/>
            <a:rect r="r" b="b" t="t" l="l"/>
            <a:pathLst>
              <a:path h="9662386" w="9597537">
                <a:moveTo>
                  <a:pt x="0" y="0"/>
                </a:moveTo>
                <a:lnTo>
                  <a:pt x="9597538" y="0"/>
                </a:lnTo>
                <a:lnTo>
                  <a:pt x="9597538" y="9662386"/>
                </a:lnTo>
                <a:lnTo>
                  <a:pt x="0" y="9662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13761" y="1834654"/>
            <a:ext cx="12460479" cy="6617692"/>
          </a:xfrm>
          <a:custGeom>
            <a:avLst/>
            <a:gdLst/>
            <a:ahLst/>
            <a:cxnLst/>
            <a:rect r="r" b="b" t="t" l="l"/>
            <a:pathLst>
              <a:path h="6617692" w="12460479">
                <a:moveTo>
                  <a:pt x="0" y="0"/>
                </a:moveTo>
                <a:lnTo>
                  <a:pt x="12460478" y="0"/>
                </a:lnTo>
                <a:lnTo>
                  <a:pt x="12460478" y="6617692"/>
                </a:lnTo>
                <a:lnTo>
                  <a:pt x="0" y="6617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38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FACADE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443635" y="2388605"/>
            <a:ext cx="8815665" cy="5509791"/>
          </a:xfrm>
          <a:custGeom>
            <a:avLst/>
            <a:gdLst/>
            <a:ahLst/>
            <a:cxnLst/>
            <a:rect r="r" b="b" t="t" l="l"/>
            <a:pathLst>
              <a:path h="5509791" w="8815665">
                <a:moveTo>
                  <a:pt x="0" y="0"/>
                </a:moveTo>
                <a:lnTo>
                  <a:pt x="8815665" y="0"/>
                </a:lnTo>
                <a:lnTo>
                  <a:pt x="8815665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989413"/>
            <a:ext cx="7706496" cy="275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simplified interface to a complex subsystem</a:t>
            </a:r>
          </a:p>
          <a:p>
            <a:pPr algn="l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acts as a front door and hides the complexity of the subsystem and provides a unified interface to interact with 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36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19868" y="3774423"/>
            <a:ext cx="9848265" cy="5483877"/>
          </a:xfrm>
          <a:custGeom>
            <a:avLst/>
            <a:gdLst/>
            <a:ahLst/>
            <a:cxnLst/>
            <a:rect r="r" b="b" t="t" l="l"/>
            <a:pathLst>
              <a:path h="5483877" w="9848265">
                <a:moveTo>
                  <a:pt x="0" y="0"/>
                </a:moveTo>
                <a:lnTo>
                  <a:pt x="9848264" y="0"/>
                </a:lnTo>
                <a:lnTo>
                  <a:pt x="9848264" y="5483877"/>
                </a:lnTo>
                <a:lnTo>
                  <a:pt x="0" y="5483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75346" y="1993754"/>
            <a:ext cx="11937308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code is a toy example for an online shopping system. It composes all the complex subsystem into a basic interface.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73047" y="2646327"/>
            <a:ext cx="11341906" cy="4994345"/>
          </a:xfrm>
          <a:custGeom>
            <a:avLst/>
            <a:gdLst/>
            <a:ahLst/>
            <a:cxnLst/>
            <a:rect r="r" b="b" t="t" l="l"/>
            <a:pathLst>
              <a:path h="4994345" w="11341906">
                <a:moveTo>
                  <a:pt x="0" y="0"/>
                </a:moveTo>
                <a:lnTo>
                  <a:pt x="11341906" y="0"/>
                </a:lnTo>
                <a:lnTo>
                  <a:pt x="11341906" y="4994346"/>
                </a:lnTo>
                <a:lnTo>
                  <a:pt x="0" y="499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ADAPTER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619055" y="825077"/>
            <a:ext cx="11049889" cy="8636846"/>
          </a:xfrm>
          <a:custGeom>
            <a:avLst/>
            <a:gdLst/>
            <a:ahLst/>
            <a:cxnLst/>
            <a:rect r="r" b="b" t="t" l="l"/>
            <a:pathLst>
              <a:path h="8636846" w="11049889">
                <a:moveTo>
                  <a:pt x="0" y="0"/>
                </a:moveTo>
                <a:lnTo>
                  <a:pt x="11049890" y="0"/>
                </a:lnTo>
                <a:lnTo>
                  <a:pt x="11049890" y="8636846"/>
                </a:lnTo>
                <a:lnTo>
                  <a:pt x="0" y="863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39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606568" y="1854348"/>
            <a:ext cx="11074865" cy="6578303"/>
          </a:xfrm>
          <a:custGeom>
            <a:avLst/>
            <a:gdLst/>
            <a:ahLst/>
            <a:cxnLst/>
            <a:rect r="r" b="b" t="t" l="l"/>
            <a:pathLst>
              <a:path h="6578303" w="11074865">
                <a:moveTo>
                  <a:pt x="0" y="0"/>
                </a:moveTo>
                <a:lnTo>
                  <a:pt x="11074864" y="0"/>
                </a:lnTo>
                <a:lnTo>
                  <a:pt x="11074864" y="6578304"/>
                </a:lnTo>
                <a:lnTo>
                  <a:pt x="0" y="6578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40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PROXY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41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443635" y="2779130"/>
            <a:ext cx="8815665" cy="5509791"/>
          </a:xfrm>
          <a:custGeom>
            <a:avLst/>
            <a:gdLst/>
            <a:ahLst/>
            <a:cxnLst/>
            <a:rect r="r" b="b" t="t" l="l"/>
            <a:pathLst>
              <a:path h="5509791" w="8815665">
                <a:moveTo>
                  <a:pt x="0" y="0"/>
                </a:moveTo>
                <a:lnTo>
                  <a:pt x="8815665" y="0"/>
                </a:lnTo>
                <a:lnTo>
                  <a:pt x="8815665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989413"/>
            <a:ext cx="7706496" cy="314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Proxy Pattern is used to control access to an object</a:t>
            </a:r>
          </a:p>
          <a:p>
            <a:pPr algn="l">
              <a:lnSpc>
                <a:spcPts val="3123"/>
              </a:lnSpc>
            </a:pPr>
          </a:p>
          <a:p>
            <a:pPr algn="l" marL="674262" indent="-337131" lvl="1">
              <a:lnSpc>
                <a:spcPts val="3123"/>
              </a:lnSpc>
              <a:buFont typeface="Arial"/>
              <a:buChar char="•"/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proxy controls access to the original object, allowing you to perform something either before or after the request gets through to the original object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42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82530" y="5143500"/>
            <a:ext cx="9722940" cy="2304134"/>
          </a:xfrm>
          <a:custGeom>
            <a:avLst/>
            <a:gdLst/>
            <a:ahLst/>
            <a:cxnLst/>
            <a:rect r="r" b="b" t="t" l="l"/>
            <a:pathLst>
              <a:path h="2304134" w="9722940">
                <a:moveTo>
                  <a:pt x="0" y="0"/>
                </a:moveTo>
                <a:lnTo>
                  <a:pt x="9722940" y="0"/>
                </a:lnTo>
                <a:lnTo>
                  <a:pt x="9722940" y="2304134"/>
                </a:lnTo>
                <a:lnTo>
                  <a:pt x="0" y="2304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75346" y="2301595"/>
            <a:ext cx="11937308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common example is a virtual proxy for loading images on a web page. The proxy loads the real image only when it’s requested by the user, saving bandwidth and resources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20845" y="1388815"/>
            <a:ext cx="9846311" cy="7509370"/>
          </a:xfrm>
          <a:custGeom>
            <a:avLst/>
            <a:gdLst/>
            <a:ahLst/>
            <a:cxnLst/>
            <a:rect r="r" b="b" t="t" l="l"/>
            <a:pathLst>
              <a:path h="7509370" w="9846311">
                <a:moveTo>
                  <a:pt x="0" y="0"/>
                </a:moveTo>
                <a:lnTo>
                  <a:pt x="9846310" y="0"/>
                </a:lnTo>
                <a:lnTo>
                  <a:pt x="9846310" y="7509370"/>
                </a:lnTo>
                <a:lnTo>
                  <a:pt x="0" y="7509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44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415187" y="1317005"/>
            <a:ext cx="9457626" cy="7652990"/>
          </a:xfrm>
          <a:custGeom>
            <a:avLst/>
            <a:gdLst/>
            <a:ahLst/>
            <a:cxnLst/>
            <a:rect r="r" b="b" t="t" l="l"/>
            <a:pathLst>
              <a:path h="7652990" w="9457626">
                <a:moveTo>
                  <a:pt x="0" y="0"/>
                </a:moveTo>
                <a:lnTo>
                  <a:pt x="9457626" y="0"/>
                </a:lnTo>
                <a:lnTo>
                  <a:pt x="9457626" y="7652990"/>
                </a:lnTo>
                <a:lnTo>
                  <a:pt x="0" y="7652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45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55946" y="1610926"/>
            <a:ext cx="12176108" cy="7065149"/>
          </a:xfrm>
          <a:custGeom>
            <a:avLst/>
            <a:gdLst/>
            <a:ahLst/>
            <a:cxnLst/>
            <a:rect r="r" b="b" t="t" l="l"/>
            <a:pathLst>
              <a:path h="7065149" w="12176108">
                <a:moveTo>
                  <a:pt x="0" y="0"/>
                </a:moveTo>
                <a:lnTo>
                  <a:pt x="12176108" y="0"/>
                </a:lnTo>
                <a:lnTo>
                  <a:pt x="12176108" y="7065148"/>
                </a:lnTo>
                <a:lnTo>
                  <a:pt x="0" y="7065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46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4391" y="4230968"/>
            <a:ext cx="1028700" cy="3927066"/>
            <a:chOff x="0" y="0"/>
            <a:chExt cx="270933" cy="1034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1034289"/>
            </a:xfrm>
            <a:custGeom>
              <a:avLst/>
              <a:gdLst/>
              <a:ahLst/>
              <a:cxnLst/>
              <a:rect r="r" b="b" t="t" l="l"/>
              <a:pathLst>
                <a:path h="1034289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034289"/>
                  </a:lnTo>
                  <a:lnTo>
                    <a:pt x="0" y="1034289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1072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929956" y="2300416"/>
            <a:ext cx="8496705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53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REFERENCES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06246" y="4378547"/>
            <a:ext cx="12887362" cy="92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Gang of Four - Design Patterns, Elements of Reusable Object Oriented 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06246" y="5485886"/>
            <a:ext cx="12887362" cy="4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https://refactoring.guru/design-patterns/structural-patterns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4513" y="4610872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4513" y="5515104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47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06246" y="7239189"/>
            <a:ext cx="12887362" cy="91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3549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https://medium.com/javarevisited/top-structural-design-patterns-with-real-examples-in-java-7eede31bde45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4513" y="6423154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4513" y="7331204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6246" y="6139369"/>
            <a:ext cx="12887362" cy="91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55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https://www.initgrep.com/posts/design-patterns/structural-design-patterns-java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77" r="0" b="-17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49689" y="0"/>
            <a:ext cx="10788622" cy="10287000"/>
            <a:chOff x="0" y="0"/>
            <a:chExt cx="284144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1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41448">
                  <a:moveTo>
                    <a:pt x="0" y="0"/>
                  </a:moveTo>
                  <a:lnTo>
                    <a:pt x="2841448" y="0"/>
                  </a:lnTo>
                  <a:lnTo>
                    <a:pt x="2841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1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96235" y="3150391"/>
            <a:ext cx="6895531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2"/>
              </a:lnSpc>
            </a:pPr>
            <a:r>
              <a:rPr lang="en-US" sz="10172" spc="508">
                <a:solidFill>
                  <a:srgbClr val="FFFBF7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  <a:p>
            <a:pPr algn="ctr">
              <a:lnSpc>
                <a:spcPts val="10172"/>
              </a:lnSpc>
            </a:pPr>
            <a:r>
              <a:rPr lang="en-US" sz="10172" spc="508">
                <a:solidFill>
                  <a:srgbClr val="FFFBF7"/>
                </a:solidFill>
                <a:latin typeface="Anton"/>
                <a:ea typeface="Anton"/>
                <a:cs typeface="Anton"/>
                <a:sym typeface="Anton"/>
              </a:rPr>
              <a:t>YOU FOR LISTENNING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070965" y="7965596"/>
            <a:ext cx="625270" cy="625270"/>
          </a:xfrm>
          <a:custGeom>
            <a:avLst/>
            <a:gdLst/>
            <a:ahLst/>
            <a:cxnLst/>
            <a:rect r="r" b="b" t="t" l="l"/>
            <a:pathLst>
              <a:path h="625270" w="625270">
                <a:moveTo>
                  <a:pt x="0" y="0"/>
                </a:moveTo>
                <a:lnTo>
                  <a:pt x="625270" y="0"/>
                </a:lnTo>
                <a:lnTo>
                  <a:pt x="625270" y="625270"/>
                </a:lnTo>
                <a:lnTo>
                  <a:pt x="0" y="625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70965" y="8945665"/>
            <a:ext cx="625270" cy="625270"/>
          </a:xfrm>
          <a:custGeom>
            <a:avLst/>
            <a:gdLst/>
            <a:ahLst/>
            <a:cxnLst/>
            <a:rect r="r" b="b" t="t" l="l"/>
            <a:pathLst>
              <a:path h="625270" w="625270">
                <a:moveTo>
                  <a:pt x="0" y="0"/>
                </a:moveTo>
                <a:lnTo>
                  <a:pt x="625270" y="0"/>
                </a:lnTo>
                <a:lnTo>
                  <a:pt x="625270" y="625270"/>
                </a:lnTo>
                <a:lnTo>
                  <a:pt x="0" y="625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6235" y="7992481"/>
            <a:ext cx="82450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>
                <a:solidFill>
                  <a:srgbClr val="FFFBF7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linkedin.com/in/burak-atalay-/"/>
              </a:rPr>
              <a:t>https://www.linkedin.com/in/burak-atalay-/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6235" y="8972550"/>
            <a:ext cx="82450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>
                <a:solidFill>
                  <a:srgbClr val="FFFBF7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github.com/burakataly"/>
              </a:rPr>
              <a:t>https://github.com/burakataly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462263" y="1028700"/>
            <a:ext cx="5363475" cy="1500530"/>
          </a:xfrm>
          <a:custGeom>
            <a:avLst/>
            <a:gdLst/>
            <a:ahLst/>
            <a:cxnLst/>
            <a:rect r="r" b="b" t="t" l="l"/>
            <a:pathLst>
              <a:path h="1500530" w="5363475">
                <a:moveTo>
                  <a:pt x="0" y="0"/>
                </a:moveTo>
                <a:lnTo>
                  <a:pt x="5363474" y="0"/>
                </a:lnTo>
                <a:lnTo>
                  <a:pt x="5363474" y="1500530"/>
                </a:lnTo>
                <a:lnTo>
                  <a:pt x="0" y="15005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2527" r="0" b="-8555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52804" y="2735220"/>
            <a:ext cx="7706496" cy="4816560"/>
          </a:xfrm>
          <a:custGeom>
            <a:avLst/>
            <a:gdLst/>
            <a:ahLst/>
            <a:cxnLst/>
            <a:rect r="r" b="b" t="t" l="l"/>
            <a:pathLst>
              <a:path h="4816560" w="7706496">
                <a:moveTo>
                  <a:pt x="0" y="0"/>
                </a:moveTo>
                <a:lnTo>
                  <a:pt x="7706496" y="0"/>
                </a:lnTo>
                <a:lnTo>
                  <a:pt x="7706496" y="4816560"/>
                </a:lnTo>
                <a:lnTo>
                  <a:pt x="0" y="481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7504" y="3759835"/>
            <a:ext cx="7896427" cy="282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allows objects with incompatible interfaces to collaborate</a:t>
            </a:r>
          </a:p>
          <a:p>
            <a:pPr algn="ctr">
              <a:lnSpc>
                <a:spcPts val="3200"/>
              </a:lnSpc>
            </a:pPr>
          </a:p>
          <a:p>
            <a:pPr algn="ctr" marL="690881" indent="-345440" lvl="1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the name suggests, it acts as an intermediary to convert an otherwise incompatible interface to one that a client expects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  <a:p>
            <a:pPr algn="ctr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83897" y="3581182"/>
            <a:ext cx="14320206" cy="2304205"/>
          </a:xfrm>
          <a:custGeom>
            <a:avLst/>
            <a:gdLst/>
            <a:ahLst/>
            <a:cxnLst/>
            <a:rect r="r" b="b" t="t" l="l"/>
            <a:pathLst>
              <a:path h="2304205" w="14320206">
                <a:moveTo>
                  <a:pt x="0" y="0"/>
                </a:moveTo>
                <a:lnTo>
                  <a:pt x="14320206" y="0"/>
                </a:lnTo>
                <a:lnTo>
                  <a:pt x="14320206" y="2304204"/>
                </a:lnTo>
                <a:lnTo>
                  <a:pt x="0" y="2304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83897" y="6420927"/>
            <a:ext cx="14320206" cy="2837373"/>
          </a:xfrm>
          <a:custGeom>
            <a:avLst/>
            <a:gdLst/>
            <a:ahLst/>
            <a:cxnLst/>
            <a:rect r="r" b="b" t="t" l="l"/>
            <a:pathLst>
              <a:path h="2837373" w="14320206">
                <a:moveTo>
                  <a:pt x="0" y="0"/>
                </a:moveTo>
                <a:lnTo>
                  <a:pt x="14320206" y="0"/>
                </a:lnTo>
                <a:lnTo>
                  <a:pt x="14320206" y="2837373"/>
                </a:lnTo>
                <a:lnTo>
                  <a:pt x="0" y="283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637" r="0" b="-1263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75346" y="1994153"/>
            <a:ext cx="11937308" cy="122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Suppose you have a Retail or E-commerce system that has different payment gateways and you have implemented your first gateway (GatewayA) by implementing an 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42327" y="3693884"/>
            <a:ext cx="13603346" cy="2334408"/>
          </a:xfrm>
          <a:custGeom>
            <a:avLst/>
            <a:gdLst/>
            <a:ahLst/>
            <a:cxnLst/>
            <a:rect r="r" b="b" t="t" l="l"/>
            <a:pathLst>
              <a:path h="2334408" w="13603346">
                <a:moveTo>
                  <a:pt x="0" y="0"/>
                </a:moveTo>
                <a:lnTo>
                  <a:pt x="13603346" y="0"/>
                </a:lnTo>
                <a:lnTo>
                  <a:pt x="13603346" y="2334408"/>
                </a:lnTo>
                <a:lnTo>
                  <a:pt x="0" y="2334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940" r="0" b="-1294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42327" y="6466946"/>
            <a:ext cx="13603346" cy="2999015"/>
          </a:xfrm>
          <a:custGeom>
            <a:avLst/>
            <a:gdLst/>
            <a:ahLst/>
            <a:cxnLst/>
            <a:rect r="r" b="b" t="t" l="l"/>
            <a:pathLst>
              <a:path h="2999015" w="13603346">
                <a:moveTo>
                  <a:pt x="0" y="0"/>
                </a:moveTo>
                <a:lnTo>
                  <a:pt x="13603346" y="0"/>
                </a:lnTo>
                <a:lnTo>
                  <a:pt x="13603346" y="2999016"/>
                </a:lnTo>
                <a:lnTo>
                  <a:pt x="0" y="2999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641" r="0" b="-1364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00758" y="1631404"/>
            <a:ext cx="12886485" cy="162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 imagine you want to add another gateway which has a different implementation. You want to make your second gateway work with the old interface you defined before so you create an adapter which implements the interface.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30478" y="1896103"/>
            <a:ext cx="12827044" cy="5225833"/>
          </a:xfrm>
          <a:custGeom>
            <a:avLst/>
            <a:gdLst/>
            <a:ahLst/>
            <a:cxnLst/>
            <a:rect r="r" b="b" t="t" l="l"/>
            <a:pathLst>
              <a:path h="5225833" w="12827044">
                <a:moveTo>
                  <a:pt x="0" y="0"/>
                </a:moveTo>
                <a:lnTo>
                  <a:pt x="12827044" y="0"/>
                </a:lnTo>
                <a:lnTo>
                  <a:pt x="12827044" y="5225833"/>
                </a:lnTo>
                <a:lnTo>
                  <a:pt x="0" y="5225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30478" y="7445786"/>
            <a:ext cx="12827044" cy="1585022"/>
          </a:xfrm>
          <a:custGeom>
            <a:avLst/>
            <a:gdLst/>
            <a:ahLst/>
            <a:cxnLst/>
            <a:rect r="r" b="b" t="t" l="l"/>
            <a:pathLst>
              <a:path h="1585022" w="12827044">
                <a:moveTo>
                  <a:pt x="0" y="0"/>
                </a:moveTo>
                <a:lnTo>
                  <a:pt x="12827044" y="0"/>
                </a:lnTo>
                <a:lnTo>
                  <a:pt x="12827044" y="1585022"/>
                </a:lnTo>
                <a:lnTo>
                  <a:pt x="0" y="1585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25" r="0" b="-692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522" y="4628376"/>
            <a:ext cx="15656956" cy="12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 spc="425">
                <a:solidFill>
                  <a:srgbClr val="09418C"/>
                </a:solidFill>
                <a:latin typeface="Anton"/>
                <a:ea typeface="Anton"/>
                <a:cs typeface="Anton"/>
                <a:sym typeface="Anton"/>
              </a:rPr>
              <a:t>BRIDGE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55CBB">
                <a:alpha val="7490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49421" y="9575800"/>
            <a:ext cx="848458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b="true">
                <a:solidFill>
                  <a:srgbClr val="FFFBF7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DAGM4dX88CY</dc:identifier>
  <dcterms:modified xsi:type="dcterms:W3CDTF">2011-08-01T06:04:30Z</dcterms:modified>
  <cp:revision>1</cp:revision>
  <dc:title>Design Patterns</dc:title>
</cp:coreProperties>
</file>