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71" r:id="rId16"/>
    <p:sldId id="272" r:id="rId17"/>
    <p:sldId id="273" r:id="rId18"/>
    <p:sldId id="279" r:id="rId19"/>
  </p:sldIdLst>
  <p:sldSz cx="18288000" cy="10287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ubik" panose="020B0604020202020204" charset="-79"/>
      <p:regular r:id="rId24"/>
    </p:embeddedFont>
    <p:embeddedFont>
      <p:font typeface="Rubik Bold" panose="020B0604020202020204" charset="-79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3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7" d="100"/>
          <a:sy n="67" d="100"/>
        </p:scale>
        <p:origin x="72" y="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file:///C:\Users\karee\Desktop\BAU\10th%20Semester%20ENM\Capstone%202\TeknoSA%20Template.xlsx!DCF%20Method!R1C1:R43C12" TargetMode="External"/><Relationship Id="rId7" Type="http://schemas.openxmlformats.org/officeDocument/2006/relationships/oleObject" Target="file:///C:\Users\karee\Desktop\BAU\10th%20Semester%20ENM\Capstone%202\Coca-Cola%20Template.xlsx!Enterprise!R2C1:R11C10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6.emf"/><Relationship Id="rId5" Type="http://schemas.openxmlformats.org/officeDocument/2006/relationships/oleObject" Target="file:///C:\Users\karee\Desktop\BAU\10th%20Semester%20ENM\Capstone%202\Apple%20Template.xlsx!Residual%20Income!R2C2:R25C11" TargetMode="External"/><Relationship Id="rId4" Type="http://schemas.openxmlformats.org/officeDocument/2006/relationships/image" Target="../media/image3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svg"/><Relationship Id="rId7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0.sv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4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6.sv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e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svg"/><Relationship Id="rId7" Type="http://schemas.openxmlformats.org/officeDocument/2006/relationships/image" Target="../media/image29.png"/><Relationship Id="rId12" Type="http://schemas.openxmlformats.org/officeDocument/2006/relationships/image" Target="../media/image3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eg"/><Relationship Id="rId11" Type="http://schemas.openxmlformats.org/officeDocument/2006/relationships/image" Target="../media/image31.png"/><Relationship Id="rId5" Type="http://schemas.openxmlformats.org/officeDocument/2006/relationships/image" Target="../media/image8.svg"/><Relationship Id="rId10" Type="http://schemas.openxmlformats.org/officeDocument/2006/relationships/image" Target="../media/image30.jpeg"/><Relationship Id="rId4" Type="http://schemas.openxmlformats.org/officeDocument/2006/relationships/image" Target="../media/image7.png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4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 flipH="1" flipV="1">
            <a:off x="8035676" y="17338"/>
            <a:ext cx="10252324" cy="10252324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-1776230" y="-3008828"/>
            <a:ext cx="5243810" cy="524381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8C52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911604" y="2966196"/>
            <a:ext cx="2983940" cy="1076746"/>
            <a:chOff x="0" y="0"/>
            <a:chExt cx="3978587" cy="1435661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747356" cy="747356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9DE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74121" y="137148"/>
              <a:ext cx="599114" cy="610209"/>
            </a:xfrm>
            <a:prstGeom prst="rect">
              <a:avLst/>
            </a:prstGeom>
          </p:spPr>
        </p:pic>
        <p:sp>
          <p:nvSpPr>
            <p:cNvPr id="9" name="TextBox 9"/>
            <p:cNvSpPr txBox="1"/>
            <p:nvPr/>
          </p:nvSpPr>
          <p:spPr>
            <a:xfrm>
              <a:off x="927543" y="-20756"/>
              <a:ext cx="3051044" cy="14564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34"/>
                </a:lnSpc>
              </a:pPr>
              <a:r>
                <a:rPr lang="en-US" sz="3167">
                  <a:solidFill>
                    <a:srgbClr val="8C52FF"/>
                  </a:solidFill>
                  <a:latin typeface="Rubik Bold"/>
                </a:rPr>
                <a:t>Capstone Project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28700" y="4621330"/>
            <a:ext cx="9617988" cy="1545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42"/>
              </a:lnSpc>
            </a:pPr>
            <a:r>
              <a:rPr lang="en-US" sz="5300">
                <a:solidFill>
                  <a:srgbClr val="000000"/>
                </a:solidFill>
                <a:latin typeface="Rubik Bold"/>
              </a:rPr>
              <a:t>Company Valuation Template 1010142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7987443">
            <a:off x="13049798" y="27577"/>
            <a:ext cx="11179774" cy="3516547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7987443">
            <a:off x="14481197" y="-1015830"/>
            <a:ext cx="6323497" cy="1989027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8794346" y="1785850"/>
            <a:ext cx="7551534" cy="6560395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028700" y="6845367"/>
            <a:ext cx="3009900" cy="5977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dirty="0">
                <a:solidFill>
                  <a:srgbClr val="000000"/>
                </a:solidFill>
                <a:latin typeface="Rubik"/>
              </a:rPr>
              <a:t>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4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428364" y="0"/>
            <a:ext cx="3859636" cy="10287000"/>
            <a:chOff x="0" y="0"/>
            <a:chExt cx="1408006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08006" cy="3752726"/>
            </a:xfrm>
            <a:custGeom>
              <a:avLst/>
              <a:gdLst/>
              <a:ahLst/>
              <a:cxnLst/>
              <a:rect l="l" t="t" r="r" b="b"/>
              <a:pathLst>
                <a:path w="1408006" h="3752726">
                  <a:moveTo>
                    <a:pt x="0" y="0"/>
                  </a:moveTo>
                  <a:lnTo>
                    <a:pt x="1408006" y="0"/>
                  </a:lnTo>
                  <a:lnTo>
                    <a:pt x="1408006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8C52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4989825" y="803130"/>
            <a:ext cx="5367486" cy="573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19"/>
              </a:lnSpc>
            </a:pPr>
            <a:r>
              <a:rPr lang="en-US" sz="3299" spc="857">
                <a:solidFill>
                  <a:srgbClr val="8C52FF"/>
                </a:solidFill>
                <a:latin typeface="Rubik"/>
              </a:rPr>
              <a:t>RESPONSIBILITIES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3889577" y="3026437"/>
            <a:ext cx="7567983" cy="897937"/>
            <a:chOff x="0" y="0"/>
            <a:chExt cx="10090645" cy="1197249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620537" cy="590286"/>
            </a:xfrm>
            <a:prstGeom prst="rect">
              <a:avLst/>
            </a:prstGeom>
          </p:spPr>
        </p:pic>
        <p:sp>
          <p:nvSpPr>
            <p:cNvPr id="7" name="TextBox 7"/>
            <p:cNvSpPr txBox="1"/>
            <p:nvPr/>
          </p:nvSpPr>
          <p:spPr>
            <a:xfrm>
              <a:off x="922414" y="430"/>
              <a:ext cx="9168231" cy="5322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43"/>
                </a:lnSpc>
              </a:pPr>
              <a:r>
                <a:rPr lang="en-US" sz="2387" dirty="0">
                  <a:solidFill>
                    <a:srgbClr val="000000"/>
                  </a:solidFill>
                  <a:latin typeface="Rubik Bold"/>
                </a:rPr>
                <a:t>Login - registration page (</a:t>
              </a:r>
              <a:r>
                <a:rPr lang="tr-TR" sz="2387" dirty="0" err="1">
                  <a:solidFill>
                    <a:srgbClr val="000000"/>
                  </a:solidFill>
                  <a:latin typeface="Rubik Bold"/>
                </a:rPr>
                <a:t>Person</a:t>
              </a:r>
              <a:r>
                <a:rPr lang="tr-TR" sz="2387" dirty="0">
                  <a:solidFill>
                    <a:srgbClr val="000000"/>
                  </a:solidFill>
                  <a:latin typeface="Rubik Bold"/>
                </a:rPr>
                <a:t> 3</a:t>
              </a:r>
              <a:r>
                <a:rPr lang="en-US" sz="2387" dirty="0">
                  <a:solidFill>
                    <a:srgbClr val="000000"/>
                  </a:solidFill>
                  <a:latin typeface="Rubik Bold"/>
                </a:rPr>
                <a:t>)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2414" y="795223"/>
              <a:ext cx="8162279" cy="4020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86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3889577" y="4141161"/>
            <a:ext cx="7567983" cy="897937"/>
            <a:chOff x="0" y="0"/>
            <a:chExt cx="10090645" cy="1197249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620537" cy="590286"/>
            </a:xfrm>
            <a:prstGeom prst="rect">
              <a:avLst/>
            </a:prstGeom>
          </p:spPr>
        </p:pic>
        <p:sp>
          <p:nvSpPr>
            <p:cNvPr id="11" name="TextBox 11"/>
            <p:cNvSpPr txBox="1"/>
            <p:nvPr/>
          </p:nvSpPr>
          <p:spPr>
            <a:xfrm>
              <a:off x="922414" y="430"/>
              <a:ext cx="9168231" cy="10882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43"/>
                </a:lnSpc>
              </a:pPr>
              <a:r>
                <a:rPr lang="en-US" sz="2387" dirty="0">
                  <a:solidFill>
                    <a:srgbClr val="000000"/>
                  </a:solidFill>
                  <a:latin typeface="Rubik Bold"/>
                </a:rPr>
                <a:t>Database connection with Login - </a:t>
              </a:r>
              <a:r>
                <a:rPr lang="en-US" sz="2387" dirty="0" err="1">
                  <a:solidFill>
                    <a:srgbClr val="000000"/>
                  </a:solidFill>
                  <a:latin typeface="Rubik Bold"/>
                </a:rPr>
                <a:t>Resgistration</a:t>
              </a:r>
              <a:r>
                <a:rPr lang="en-US" sz="2387" dirty="0">
                  <a:solidFill>
                    <a:srgbClr val="000000"/>
                  </a:solidFill>
                  <a:latin typeface="Rubik Bold"/>
                </a:rPr>
                <a:t> (</a:t>
              </a:r>
              <a:r>
                <a:rPr lang="tr-TR" sz="2387" dirty="0" err="1">
                  <a:solidFill>
                    <a:srgbClr val="000000"/>
                  </a:solidFill>
                  <a:latin typeface="Rubik Bold"/>
                </a:rPr>
                <a:t>Person</a:t>
              </a:r>
              <a:r>
                <a:rPr lang="tr-TR" sz="2387" dirty="0">
                  <a:solidFill>
                    <a:srgbClr val="000000"/>
                  </a:solidFill>
                  <a:latin typeface="Rubik Bold"/>
                </a:rPr>
                <a:t> 4 , Me</a:t>
              </a:r>
              <a:r>
                <a:rPr lang="en-US" sz="2387" dirty="0">
                  <a:solidFill>
                    <a:srgbClr val="000000"/>
                  </a:solidFill>
                  <a:latin typeface="Rubik Bold"/>
                </a:rPr>
                <a:t>)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922414" y="795223"/>
              <a:ext cx="8162279" cy="4020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86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3889577" y="5251893"/>
            <a:ext cx="7567983" cy="897937"/>
            <a:chOff x="0" y="0"/>
            <a:chExt cx="10090645" cy="1197249"/>
          </a:xfrm>
        </p:grpSpPr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620537" cy="590286"/>
            </a:xfrm>
            <a:prstGeom prst="rect">
              <a:avLst/>
            </a:prstGeom>
          </p:spPr>
        </p:pic>
        <p:sp>
          <p:nvSpPr>
            <p:cNvPr id="15" name="TextBox 15"/>
            <p:cNvSpPr txBox="1"/>
            <p:nvPr/>
          </p:nvSpPr>
          <p:spPr>
            <a:xfrm>
              <a:off x="922414" y="430"/>
              <a:ext cx="9168231" cy="5322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43"/>
                </a:lnSpc>
              </a:pPr>
              <a:r>
                <a:rPr lang="en-US" sz="2387" dirty="0">
                  <a:solidFill>
                    <a:srgbClr val="000000"/>
                  </a:solidFill>
                  <a:latin typeface="Rubik Bold"/>
                </a:rPr>
                <a:t>Implementation of DCF Method  (</a:t>
              </a:r>
              <a:r>
                <a:rPr lang="tr-TR" sz="2387" dirty="0" err="1">
                  <a:solidFill>
                    <a:srgbClr val="000000"/>
                  </a:solidFill>
                  <a:latin typeface="Rubik Bold"/>
                </a:rPr>
                <a:t>Person</a:t>
              </a:r>
              <a:r>
                <a:rPr lang="tr-TR" sz="2387" dirty="0">
                  <a:solidFill>
                    <a:srgbClr val="000000"/>
                  </a:solidFill>
                  <a:latin typeface="Rubik Bold"/>
                </a:rPr>
                <a:t> 4</a:t>
              </a:r>
              <a:r>
                <a:rPr lang="en-US" sz="2387" dirty="0">
                  <a:solidFill>
                    <a:srgbClr val="000000"/>
                  </a:solidFill>
                  <a:latin typeface="Rubik Bold"/>
                </a:rPr>
                <a:t>)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922414" y="795223"/>
              <a:ext cx="8162279" cy="4020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86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889577" y="6362626"/>
            <a:ext cx="7997623" cy="897938"/>
            <a:chOff x="0" y="0"/>
            <a:chExt cx="10090645" cy="1197250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620537" cy="590286"/>
            </a:xfrm>
            <a:prstGeom prst="rect">
              <a:avLst/>
            </a:prstGeom>
          </p:spPr>
        </p:pic>
        <p:sp>
          <p:nvSpPr>
            <p:cNvPr id="19" name="TextBox 19"/>
            <p:cNvSpPr txBox="1"/>
            <p:nvPr/>
          </p:nvSpPr>
          <p:spPr>
            <a:xfrm>
              <a:off x="922413" y="431"/>
              <a:ext cx="9168232" cy="10908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43"/>
                </a:lnSpc>
              </a:pPr>
              <a:r>
                <a:rPr lang="en-US" sz="2387" dirty="0">
                  <a:solidFill>
                    <a:srgbClr val="000000"/>
                  </a:solidFill>
                  <a:latin typeface="Rubik Bold"/>
                </a:rPr>
                <a:t>Implementation of Enterprise Method (</a:t>
              </a:r>
              <a:r>
                <a:rPr lang="tr-TR" sz="2387" dirty="0" err="1">
                  <a:solidFill>
                    <a:srgbClr val="000000"/>
                  </a:solidFill>
                  <a:latin typeface="Rubik Bold"/>
                </a:rPr>
                <a:t>Person</a:t>
              </a:r>
              <a:r>
                <a:rPr lang="tr-TR" sz="2387" dirty="0">
                  <a:solidFill>
                    <a:srgbClr val="000000"/>
                  </a:solidFill>
                  <a:latin typeface="Rubik Bold"/>
                </a:rPr>
                <a:t> 3</a:t>
              </a:r>
              <a:r>
                <a:rPr lang="en-US" sz="2387" dirty="0">
                  <a:solidFill>
                    <a:srgbClr val="000000"/>
                  </a:solidFill>
                  <a:latin typeface="Rubik Bold"/>
                </a:rPr>
                <a:t>)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922414" y="795223"/>
              <a:ext cx="8162279" cy="4020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86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3889577" y="7470113"/>
            <a:ext cx="7567983" cy="897937"/>
            <a:chOff x="0" y="0"/>
            <a:chExt cx="10090645" cy="1197249"/>
          </a:xfrm>
        </p:grpSpPr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620537" cy="590286"/>
            </a:xfrm>
            <a:prstGeom prst="rect">
              <a:avLst/>
            </a:prstGeom>
          </p:spPr>
        </p:pic>
        <p:sp>
          <p:nvSpPr>
            <p:cNvPr id="23" name="TextBox 23"/>
            <p:cNvSpPr txBox="1"/>
            <p:nvPr/>
          </p:nvSpPr>
          <p:spPr>
            <a:xfrm>
              <a:off x="922414" y="430"/>
              <a:ext cx="9168231" cy="10882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43"/>
                </a:lnSpc>
              </a:pPr>
              <a:r>
                <a:rPr lang="en-US" sz="2387">
                  <a:solidFill>
                    <a:srgbClr val="000000"/>
                  </a:solidFill>
                  <a:latin typeface="Rubik Bold"/>
                </a:rPr>
                <a:t>Residual Income and dashboard design (Together)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922414" y="795223"/>
              <a:ext cx="8162279" cy="4020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86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701068"/>
            <a:ext cx="18288000" cy="3585932"/>
            <a:chOff x="0" y="0"/>
            <a:chExt cx="6671512" cy="13081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71512" cy="1308158"/>
            </a:xfrm>
            <a:custGeom>
              <a:avLst/>
              <a:gdLst/>
              <a:ahLst/>
              <a:cxnLst/>
              <a:rect l="l" t="t" r="r" b="b"/>
              <a:pathLst>
                <a:path w="6671512" h="1308158">
                  <a:moveTo>
                    <a:pt x="0" y="0"/>
                  </a:moveTo>
                  <a:lnTo>
                    <a:pt x="6671512" y="0"/>
                  </a:lnTo>
                  <a:lnTo>
                    <a:pt x="6671512" y="1308158"/>
                  </a:lnTo>
                  <a:lnTo>
                    <a:pt x="0" y="1308158"/>
                  </a:lnTo>
                  <a:close/>
                </a:path>
              </a:pathLst>
            </a:custGeom>
            <a:solidFill>
              <a:srgbClr val="8C52FF"/>
            </a:solidFill>
          </p:spPr>
        </p:sp>
      </p:grpSp>
      <p:sp>
        <p:nvSpPr>
          <p:cNvPr id="4" name="TextBox 4">
            <a:extLst>
              <a:ext uri="{FF2B5EF4-FFF2-40B4-BE49-F238E27FC236}">
                <a16:creationId xmlns:a16="http://schemas.microsoft.com/office/drawing/2014/main" id="{BD58DF48-FAF4-A451-218E-E8AF7EE19424}"/>
              </a:ext>
            </a:extLst>
          </p:cNvPr>
          <p:cNvSpPr txBox="1"/>
          <p:nvPr/>
        </p:nvSpPr>
        <p:spPr>
          <a:xfrm>
            <a:off x="1676400" y="647700"/>
            <a:ext cx="14036672" cy="598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19"/>
              </a:lnSpc>
            </a:pPr>
            <a:r>
              <a:rPr lang="en-US" sz="4800" spc="857" dirty="0">
                <a:solidFill>
                  <a:srgbClr val="8C52FF"/>
                </a:solidFill>
                <a:latin typeface="Rubik"/>
              </a:rPr>
              <a:t>Management Engineering Sub-Team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BFED47-BE59-AC75-247F-D88D09537734}"/>
              </a:ext>
            </a:extLst>
          </p:cNvPr>
          <p:cNvSpPr txBox="1"/>
          <p:nvPr/>
        </p:nvSpPr>
        <p:spPr>
          <a:xfrm>
            <a:off x="1676400" y="3009900"/>
            <a:ext cx="1447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000000"/>
                </a:solidFill>
                <a:latin typeface="Rubik Bold"/>
              </a:rPr>
              <a:t>The team will be responsible for the financial analysis and the required calculations for the financial methodology.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000000"/>
                </a:solidFill>
                <a:latin typeface="Rubik Bold"/>
              </a:rPr>
              <a:t>Providing some guidance or help to the investors, through the financial model to buy, sell or hold their stocks.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A800C4C1-02D6-383E-1943-D751BBC3D21B}"/>
              </a:ext>
            </a:extLst>
          </p:cNvPr>
          <p:cNvSpPr txBox="1"/>
          <p:nvPr/>
        </p:nvSpPr>
        <p:spPr>
          <a:xfrm>
            <a:off x="2697163" y="647700"/>
            <a:ext cx="12893672" cy="598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19"/>
              </a:lnSpc>
            </a:pPr>
            <a:r>
              <a:rPr lang="en-US" sz="4800" spc="857" dirty="0">
                <a:solidFill>
                  <a:srgbClr val="8C52FF"/>
                </a:solidFill>
                <a:latin typeface="Rubik"/>
              </a:rPr>
              <a:t>Financial Models/Methodologies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A617B0F-811B-11C0-F577-643C74E21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32" y="3033712"/>
            <a:ext cx="17252935" cy="42195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D8AC70BB-8060-37FB-1487-8A3ACB641841}"/>
              </a:ext>
            </a:extLst>
          </p:cNvPr>
          <p:cNvSpPr txBox="1"/>
          <p:nvPr/>
        </p:nvSpPr>
        <p:spPr>
          <a:xfrm>
            <a:off x="2697163" y="677829"/>
            <a:ext cx="12893672" cy="598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4619"/>
              </a:lnSpc>
              <a:defRPr sz="4800" spc="857">
                <a:solidFill>
                  <a:schemeClr val="bg1"/>
                </a:solidFill>
                <a:latin typeface="Rubik"/>
              </a:defRPr>
            </a:lvl1pPr>
          </a:lstStyle>
          <a:p>
            <a:r>
              <a:rPr lang="en-US" dirty="0"/>
              <a:t>Financial Models/Methodologies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77494-BB21-61F0-4B8A-69602EC96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530" y="1691710"/>
            <a:ext cx="10582939" cy="79174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67C046-2F4C-CA73-0411-8B8ECCF2FD96}"/>
              </a:ext>
            </a:extLst>
          </p:cNvPr>
          <p:cNvSpPr/>
          <p:nvPr/>
        </p:nvSpPr>
        <p:spPr>
          <a:xfrm>
            <a:off x="5791200" y="3009900"/>
            <a:ext cx="914400" cy="533400"/>
          </a:xfrm>
          <a:prstGeom prst="rect">
            <a:avLst/>
          </a:prstGeom>
          <a:solidFill>
            <a:srgbClr val="31394D"/>
          </a:solidFill>
          <a:ln>
            <a:solidFill>
              <a:srgbClr val="31394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21316"/>
            <a:ext cx="18288000" cy="5807693"/>
            <a:chOff x="0" y="0"/>
            <a:chExt cx="6674770" cy="21196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74769" cy="2119697"/>
            </a:xfrm>
            <a:custGeom>
              <a:avLst/>
              <a:gdLst/>
              <a:ahLst/>
              <a:cxnLst/>
              <a:rect l="l" t="t" r="r" b="b"/>
              <a:pathLst>
                <a:path w="6674769" h="2119697">
                  <a:moveTo>
                    <a:pt x="0" y="0"/>
                  </a:moveTo>
                  <a:lnTo>
                    <a:pt x="6674769" y="0"/>
                  </a:lnTo>
                  <a:lnTo>
                    <a:pt x="6674769" y="2119697"/>
                  </a:lnTo>
                  <a:lnTo>
                    <a:pt x="0" y="2119697"/>
                  </a:lnTo>
                  <a:close/>
                </a:path>
              </a:pathLst>
            </a:custGeom>
            <a:solidFill>
              <a:srgbClr val="ECF4F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1776230" y="-3008828"/>
            <a:ext cx="5243810" cy="5243810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8C52FF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7987443">
            <a:off x="13049798" y="27577"/>
            <a:ext cx="11179774" cy="351654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7987443">
            <a:off x="14481197" y="-1015830"/>
            <a:ext cx="6323497" cy="1989027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CE960238-1550-C931-93BD-4722EF997424}"/>
              </a:ext>
            </a:extLst>
          </p:cNvPr>
          <p:cNvSpPr txBox="1"/>
          <p:nvPr/>
        </p:nvSpPr>
        <p:spPr>
          <a:xfrm>
            <a:off x="3489328" y="703897"/>
            <a:ext cx="12207872" cy="6177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19"/>
              </a:lnSpc>
            </a:pPr>
            <a:r>
              <a:rPr lang="en-US" sz="4800" spc="857" dirty="0">
                <a:solidFill>
                  <a:srgbClr val="8C52FF"/>
                </a:solidFill>
                <a:latin typeface="Rubik"/>
              </a:rPr>
              <a:t>Assumptions</a:t>
            </a:r>
            <a:endParaRPr lang="en-US" sz="3299" spc="857" dirty="0">
              <a:solidFill>
                <a:srgbClr val="8C52FF"/>
              </a:solidFill>
              <a:latin typeface="Rubik"/>
            </a:endParaRPr>
          </a:p>
        </p:txBody>
      </p:sp>
      <p:grpSp>
        <p:nvGrpSpPr>
          <p:cNvPr id="11" name="Group 5">
            <a:extLst>
              <a:ext uri="{FF2B5EF4-FFF2-40B4-BE49-F238E27FC236}">
                <a16:creationId xmlns:a16="http://schemas.microsoft.com/office/drawing/2014/main" id="{325441FE-6629-6DAC-897E-97AC99585022}"/>
              </a:ext>
            </a:extLst>
          </p:cNvPr>
          <p:cNvGrpSpPr/>
          <p:nvPr/>
        </p:nvGrpSpPr>
        <p:grpSpPr>
          <a:xfrm>
            <a:off x="3889577" y="3026437"/>
            <a:ext cx="7567983" cy="1723872"/>
            <a:chOff x="0" y="0"/>
            <a:chExt cx="10090645" cy="2298497"/>
          </a:xfrm>
        </p:grpSpPr>
        <p:pic>
          <p:nvPicPr>
            <p:cNvPr id="12" name="Picture 6">
              <a:extLst>
                <a:ext uri="{FF2B5EF4-FFF2-40B4-BE49-F238E27FC236}">
                  <a16:creationId xmlns:a16="http://schemas.microsoft.com/office/drawing/2014/main" id="{70019A9E-7319-8FEB-E71B-15FCD6D90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620537" cy="590286"/>
            </a:xfrm>
            <a:prstGeom prst="rect">
              <a:avLst/>
            </a:prstGeom>
          </p:spPr>
        </p:pic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6C6094A0-3A19-F970-C6BA-76F82A3232D3}"/>
                </a:ext>
              </a:extLst>
            </p:cNvPr>
            <p:cNvSpPr txBox="1"/>
            <p:nvPr/>
          </p:nvSpPr>
          <p:spPr>
            <a:xfrm>
              <a:off x="922413" y="431"/>
              <a:ext cx="9168232" cy="22980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43930" defTabSz="1219170">
                <a:buClr>
                  <a:srgbClr val="000000"/>
                </a:buClr>
                <a:buSzPts val="1900"/>
              </a:pPr>
              <a:r>
                <a:rPr lang="en-GB" sz="2800" dirty="0">
                  <a:solidFill>
                    <a:srgbClr val="000000"/>
                  </a:solidFill>
                  <a:latin typeface="Rubik Bold"/>
                  <a:sym typeface="Calibri"/>
                </a:rPr>
                <a:t>During conducting the analysis using the three methods mentioned before, we came across a number of constraints from the financial side.</a:t>
              </a:r>
            </a:p>
          </p:txBody>
        </p: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046B2626-CAEC-F811-9476-2BCAAA8E4E6E}"/>
                </a:ext>
              </a:extLst>
            </p:cNvPr>
            <p:cNvSpPr txBox="1"/>
            <p:nvPr/>
          </p:nvSpPr>
          <p:spPr>
            <a:xfrm>
              <a:off x="922414" y="795223"/>
              <a:ext cx="8162279" cy="4020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86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A21C7F81-FD77-C6FC-6488-1262C59B6E43}"/>
              </a:ext>
            </a:extLst>
          </p:cNvPr>
          <p:cNvGrpSpPr/>
          <p:nvPr/>
        </p:nvGrpSpPr>
        <p:grpSpPr>
          <a:xfrm>
            <a:off x="3862017" y="5143500"/>
            <a:ext cx="7567983" cy="2154759"/>
            <a:chOff x="0" y="0"/>
            <a:chExt cx="10090645" cy="2873013"/>
          </a:xfrm>
        </p:grpSpPr>
        <p:pic>
          <p:nvPicPr>
            <p:cNvPr id="16" name="Picture 6">
              <a:extLst>
                <a:ext uri="{FF2B5EF4-FFF2-40B4-BE49-F238E27FC236}">
                  <a16:creationId xmlns:a16="http://schemas.microsoft.com/office/drawing/2014/main" id="{D5B5F69B-1E96-CE25-F36B-3214C2B4F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620537" cy="590286"/>
            </a:xfrm>
            <a:prstGeom prst="rect">
              <a:avLst/>
            </a:prstGeom>
          </p:spPr>
        </p:pic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52152F9D-0C8D-5A13-A0D6-33A283D56FD4}"/>
                </a:ext>
              </a:extLst>
            </p:cNvPr>
            <p:cNvSpPr txBox="1"/>
            <p:nvPr/>
          </p:nvSpPr>
          <p:spPr>
            <a:xfrm>
              <a:off x="922413" y="431"/>
              <a:ext cx="9168232" cy="28725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43930" defTabSz="1219170">
                <a:buClr>
                  <a:srgbClr val="000000"/>
                </a:buClr>
                <a:buSzPts val="1900"/>
              </a:pPr>
              <a:r>
                <a:rPr lang="en-GB" sz="2800" dirty="0">
                  <a:solidFill>
                    <a:srgbClr val="000000"/>
                  </a:solidFill>
                  <a:latin typeface="Rubik Bold"/>
                  <a:sym typeface="Calibri"/>
                </a:rPr>
                <a:t>Therefore, we decided to put some assumptions that could change until the ending of the project, which will also be mentioned in the final project presentation</a:t>
              </a:r>
              <a:r>
                <a:rPr lang="en-GB" sz="2400" kern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</a:p>
          </p:txBody>
        </p:sp>
        <p:sp>
          <p:nvSpPr>
            <p:cNvPr id="18" name="TextBox 8">
              <a:extLst>
                <a:ext uri="{FF2B5EF4-FFF2-40B4-BE49-F238E27FC236}">
                  <a16:creationId xmlns:a16="http://schemas.microsoft.com/office/drawing/2014/main" id="{793921A1-0911-7EF3-E8AA-35E60C0ADC6B}"/>
                </a:ext>
              </a:extLst>
            </p:cNvPr>
            <p:cNvSpPr txBox="1"/>
            <p:nvPr/>
          </p:nvSpPr>
          <p:spPr>
            <a:xfrm>
              <a:off x="922414" y="795223"/>
              <a:ext cx="8162279" cy="4020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86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737874" y="-2643221"/>
            <a:ext cx="5243810" cy="5243810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9DEFF">
                <a:alpha val="10980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092193" y="8719884"/>
            <a:ext cx="5243810" cy="5243810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9DEFF">
                <a:alpha val="10980"/>
              </a:srgbClr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7987443">
            <a:off x="12953908" y="-729574"/>
            <a:ext cx="11179774" cy="351654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7987443">
            <a:off x="14385307" y="-1772980"/>
            <a:ext cx="6323497" cy="198902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812556">
            <a:off x="-6530918" y="8023482"/>
            <a:ext cx="11179774" cy="351654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2812556">
            <a:off x="-3106039" y="10594408"/>
            <a:ext cx="6323497" cy="1989027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268237EF-0DCF-BFF3-67EB-E60A4D5A6B9C}"/>
              </a:ext>
            </a:extLst>
          </p:cNvPr>
          <p:cNvSpPr txBox="1"/>
          <p:nvPr/>
        </p:nvSpPr>
        <p:spPr>
          <a:xfrm>
            <a:off x="3489328" y="703897"/>
            <a:ext cx="12207872" cy="5495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4619"/>
              </a:lnSpc>
              <a:defRPr sz="4800" spc="857">
                <a:solidFill>
                  <a:schemeClr val="bg1"/>
                </a:solidFill>
                <a:latin typeface="Rubik"/>
              </a:defRPr>
            </a:lvl1pPr>
          </a:lstStyle>
          <a:p>
            <a:r>
              <a:rPr lang="en-US" dirty="0"/>
              <a:t>Assumptions for Turkish Markets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FAF6A4-04C2-C2E5-D4D5-5B3E7BCE09A0}"/>
              </a:ext>
            </a:extLst>
          </p:cNvPr>
          <p:cNvSpPr txBox="1"/>
          <p:nvPr/>
        </p:nvSpPr>
        <p:spPr>
          <a:xfrm>
            <a:off x="1973264" y="7124700"/>
            <a:ext cx="1524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3600"/>
            </a:lvl1pPr>
          </a:lstStyle>
          <a:p>
            <a:pPr marL="365760">
              <a:spcBef>
                <a:spcPts val="1200"/>
              </a:spcBef>
            </a:pPr>
            <a:r>
              <a:rPr lang="en-GB" sz="3200" dirty="0">
                <a:latin typeface="Rubik Bold" panose="020B0604020202020204" charset="-79"/>
                <a:cs typeface="Rubik Bold" panose="020B0604020202020204" charset="-79"/>
                <a:sym typeface="Calibri"/>
              </a:rPr>
              <a:t>We took the absolute value of any growth rates, to keep the calculations consistent.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1F52C83-1A97-09B1-E5F6-239DB021D93F}"/>
              </a:ext>
            </a:extLst>
          </p:cNvPr>
          <p:cNvGraphicFramePr>
            <a:graphicFrameLocks noGrp="1"/>
          </p:cNvGraphicFramePr>
          <p:nvPr/>
        </p:nvGraphicFramePr>
        <p:xfrm>
          <a:off x="3040064" y="3631203"/>
          <a:ext cx="12207872" cy="190500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{5C22544A-7EE6-4342-B048-85BDC9FD1C3A}</a:tableStyleId>
              </a:tblPr>
              <a:tblGrid>
                <a:gridCol w="3051968">
                  <a:extLst>
                    <a:ext uri="{9D8B030D-6E8A-4147-A177-3AD203B41FA5}">
                      <a16:colId xmlns:a16="http://schemas.microsoft.com/office/drawing/2014/main" val="317073454"/>
                    </a:ext>
                  </a:extLst>
                </a:gridCol>
                <a:gridCol w="3051968">
                  <a:extLst>
                    <a:ext uri="{9D8B030D-6E8A-4147-A177-3AD203B41FA5}">
                      <a16:colId xmlns:a16="http://schemas.microsoft.com/office/drawing/2014/main" val="1938931309"/>
                    </a:ext>
                  </a:extLst>
                </a:gridCol>
                <a:gridCol w="3051968">
                  <a:extLst>
                    <a:ext uri="{9D8B030D-6E8A-4147-A177-3AD203B41FA5}">
                      <a16:colId xmlns:a16="http://schemas.microsoft.com/office/drawing/2014/main" val="2193962610"/>
                    </a:ext>
                  </a:extLst>
                </a:gridCol>
                <a:gridCol w="3051968">
                  <a:extLst>
                    <a:ext uri="{9D8B030D-6E8A-4147-A177-3AD203B41FA5}">
                      <a16:colId xmlns:a16="http://schemas.microsoft.com/office/drawing/2014/main" val="3229433657"/>
                    </a:ext>
                  </a:extLst>
                </a:gridCol>
              </a:tblGrid>
              <a:tr h="120618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8C52FF"/>
                          </a:solidFill>
                          <a:latin typeface="Rubik Bold" panose="020B0604020202020204" charset="-79"/>
                          <a:cs typeface="Rubik Bold" panose="020B0604020202020204" charset="-79"/>
                        </a:rPr>
                        <a:t>Tax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8C52FF"/>
                          </a:solidFill>
                          <a:latin typeface="Rubik Bold" panose="020B0604020202020204" charset="-79"/>
                          <a:cs typeface="Rubik Bold" panose="020B0604020202020204" charset="-79"/>
                        </a:rPr>
                        <a:t>US Risk Free Rates (Rf)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8C52FF"/>
                          </a:solidFill>
                          <a:latin typeface="Rubik Bold" panose="020B0604020202020204" charset="-79"/>
                          <a:cs typeface="Rubik Bold" panose="020B0604020202020204" charset="-79"/>
                        </a:rPr>
                        <a:t>Market Risk Premium Rate in the 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8C52FF"/>
                          </a:solidFill>
                          <a:latin typeface="Rubik Bold" panose="020B0604020202020204" charset="-79"/>
                          <a:cs typeface="Rubik Bold" panose="020B0604020202020204" charset="-79"/>
                        </a:rPr>
                        <a:t>Perpetual Growth of the 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844911"/>
                  </a:ext>
                </a:extLst>
              </a:tr>
              <a:tr h="6988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8C52FF"/>
                          </a:solidFill>
                          <a:latin typeface="Rubik Bold" panose="020B0604020202020204" charset="-79"/>
                          <a:cs typeface="Rubik Bold" panose="020B0604020202020204" charset="-79"/>
                        </a:rPr>
                        <a:t>23%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8C52FF"/>
                          </a:solidFill>
                          <a:latin typeface="Rubik Bold" panose="020B0604020202020204" charset="-79"/>
                          <a:cs typeface="Rubik Bold" panose="020B0604020202020204" charset="-79"/>
                        </a:rPr>
                        <a:t>17%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8C52FF"/>
                          </a:solidFill>
                          <a:latin typeface="Rubik Bold" panose="020B0604020202020204" charset="-79"/>
                          <a:cs typeface="Rubik Bold" panose="020B0604020202020204" charset="-79"/>
                        </a:rPr>
                        <a:t>58.3%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8C52FF"/>
                          </a:solidFill>
                          <a:latin typeface="Rubik Bold" panose="020B0604020202020204" charset="-79"/>
                          <a:cs typeface="Rubik Bold" panose="020B0604020202020204" charset="-79"/>
                        </a:rPr>
                        <a:t>2.5%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5016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737874" y="-2643221"/>
            <a:ext cx="5243810" cy="5243810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9DEFF">
                <a:alpha val="10980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092193" y="8719884"/>
            <a:ext cx="5243810" cy="5243810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9DEFF">
                <a:alpha val="10980"/>
              </a:srgbClr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7987443">
            <a:off x="12953908" y="-729574"/>
            <a:ext cx="11179774" cy="351654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7987443">
            <a:off x="14385307" y="-1772980"/>
            <a:ext cx="6323497" cy="198902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812556">
            <a:off x="-6530918" y="8023482"/>
            <a:ext cx="11179774" cy="351654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2812556">
            <a:off x="-3106039" y="10594408"/>
            <a:ext cx="6323497" cy="1989027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268237EF-0DCF-BFF3-67EB-E60A4D5A6B9C}"/>
              </a:ext>
            </a:extLst>
          </p:cNvPr>
          <p:cNvSpPr txBox="1"/>
          <p:nvPr/>
        </p:nvSpPr>
        <p:spPr>
          <a:xfrm>
            <a:off x="3489328" y="703897"/>
            <a:ext cx="12207872" cy="5495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4619"/>
              </a:lnSpc>
              <a:defRPr sz="4800" spc="857">
                <a:solidFill>
                  <a:schemeClr val="bg1"/>
                </a:solidFill>
                <a:latin typeface="Rubik"/>
              </a:defRPr>
            </a:lvl1pPr>
          </a:lstStyle>
          <a:p>
            <a:r>
              <a:rPr lang="en-US" dirty="0"/>
              <a:t>Assumptions for US Markets</a:t>
            </a:r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E47162E1-794B-DEC8-3682-90CF1FE55704}"/>
              </a:ext>
            </a:extLst>
          </p:cNvPr>
          <p:cNvGraphicFramePr>
            <a:graphicFrameLocks noGrp="1"/>
          </p:cNvGraphicFramePr>
          <p:nvPr/>
        </p:nvGraphicFramePr>
        <p:xfrm>
          <a:off x="3040064" y="3942032"/>
          <a:ext cx="12207872" cy="190500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{5C22544A-7EE6-4342-B048-85BDC9FD1C3A}</a:tableStyleId>
              </a:tblPr>
              <a:tblGrid>
                <a:gridCol w="3051968">
                  <a:extLst>
                    <a:ext uri="{9D8B030D-6E8A-4147-A177-3AD203B41FA5}">
                      <a16:colId xmlns:a16="http://schemas.microsoft.com/office/drawing/2014/main" val="317073454"/>
                    </a:ext>
                  </a:extLst>
                </a:gridCol>
                <a:gridCol w="3051968">
                  <a:extLst>
                    <a:ext uri="{9D8B030D-6E8A-4147-A177-3AD203B41FA5}">
                      <a16:colId xmlns:a16="http://schemas.microsoft.com/office/drawing/2014/main" val="1938931309"/>
                    </a:ext>
                  </a:extLst>
                </a:gridCol>
                <a:gridCol w="3051968">
                  <a:extLst>
                    <a:ext uri="{9D8B030D-6E8A-4147-A177-3AD203B41FA5}">
                      <a16:colId xmlns:a16="http://schemas.microsoft.com/office/drawing/2014/main" val="2193962610"/>
                    </a:ext>
                  </a:extLst>
                </a:gridCol>
                <a:gridCol w="3051968">
                  <a:extLst>
                    <a:ext uri="{9D8B030D-6E8A-4147-A177-3AD203B41FA5}">
                      <a16:colId xmlns:a16="http://schemas.microsoft.com/office/drawing/2014/main" val="3229433657"/>
                    </a:ext>
                  </a:extLst>
                </a:gridCol>
              </a:tblGrid>
              <a:tr h="120618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8C52FF"/>
                          </a:solidFill>
                          <a:latin typeface="Rubik Bold" panose="020B0604020202020204" charset="-79"/>
                          <a:cs typeface="Rubik Bold" panose="020B0604020202020204" charset="-79"/>
                        </a:rPr>
                        <a:t>Tax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8C52FF"/>
                          </a:solidFill>
                          <a:latin typeface="Rubik Bold" panose="020B0604020202020204" charset="-79"/>
                          <a:cs typeface="Rubik Bold" panose="020B0604020202020204" charset="-79"/>
                        </a:rPr>
                        <a:t>US Risk Free Rates (Rf)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8C52FF"/>
                          </a:solidFill>
                          <a:latin typeface="Rubik Bold" panose="020B0604020202020204" charset="-79"/>
                          <a:cs typeface="Rubik Bold" panose="020B0604020202020204" charset="-79"/>
                        </a:rPr>
                        <a:t>Market Risk Premium Rate in the 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8C52FF"/>
                          </a:solidFill>
                          <a:latin typeface="Rubik Bold" panose="020B0604020202020204" charset="-79"/>
                          <a:cs typeface="Rubik Bold" panose="020B0604020202020204" charset="-79"/>
                        </a:rPr>
                        <a:t>Perpetual Growth of the 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844911"/>
                  </a:ext>
                </a:extLst>
              </a:tr>
              <a:tr h="6988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8C52FF"/>
                          </a:solidFill>
                          <a:latin typeface="Rubik Bold" panose="020B0604020202020204" charset="-79"/>
                          <a:cs typeface="Rubik Bold" panose="020B0604020202020204" charset="-79"/>
                        </a:rPr>
                        <a:t>18%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8C52FF"/>
                          </a:solidFill>
                          <a:latin typeface="Rubik Bold" panose="020B0604020202020204" charset="-79"/>
                          <a:cs typeface="Rubik Bold" panose="020B0604020202020204" charset="-79"/>
                        </a:rPr>
                        <a:t>2.9%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8C52FF"/>
                          </a:solidFill>
                          <a:latin typeface="Rubik Bold" panose="020B0604020202020204" charset="-79"/>
                          <a:cs typeface="Rubik Bold" panose="020B0604020202020204" charset="-79"/>
                        </a:rPr>
                        <a:t>10%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8C52FF"/>
                          </a:solidFill>
                          <a:latin typeface="Rubik Bold" panose="020B0604020202020204" charset="-79"/>
                          <a:cs typeface="Rubik Bold" panose="020B0604020202020204" charset="-79"/>
                        </a:rPr>
                        <a:t>2.5%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501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569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31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E433E9E-718F-9DC6-10D9-B5D67D1470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7538" y="4394200"/>
          <a:ext cx="2085975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showAsIcon="1" r:id="rId3" imgW="677160" imgH="586440" progId="Excel.Sheet.12">
                  <p:link updateAutomatic="1"/>
                </p:oleObj>
              </mc:Choice>
              <mc:Fallback>
                <p:oleObj name="Worksheet" showAsIcon="1" r:id="rId3" imgW="677160" imgH="586440" progId="Excel.Sheet.12">
                  <p:link updateAutomatic="1"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3E433E9E-718F-9DC6-10D9-B5D67D1470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87538" y="4394200"/>
                        <a:ext cx="2085975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B1E368F-A1B6-1958-3AD1-C1A058B7F7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72413" y="4362450"/>
          <a:ext cx="1881187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showAsIcon="1" r:id="rId5" imgW="677160" imgH="586440" progId="Excel.Sheet.12">
                  <p:link updateAutomatic="1"/>
                </p:oleObj>
              </mc:Choice>
              <mc:Fallback>
                <p:oleObj name="Worksheet" showAsIcon="1" r:id="rId5" imgW="677160" imgH="586440" progId="Excel.Sheet.12">
                  <p:link updateAutomatic="1"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B1E368F-A1B6-1958-3AD1-C1A058B7F7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72413" y="4362450"/>
                        <a:ext cx="1881187" cy="162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E14B4EF-EEEC-834C-4470-FD5E668C07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82725" y="4362450"/>
          <a:ext cx="1808163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showAsIcon="1" r:id="rId7" imgW="677160" imgH="586440" progId="Excel.Sheet.12">
                  <p:link updateAutomatic="1"/>
                </p:oleObj>
              </mc:Choice>
              <mc:Fallback>
                <p:oleObj name="Worksheet" showAsIcon="1" r:id="rId7" imgW="677160" imgH="586440" progId="Excel.Sheet.12">
                  <p:link updateAutomatic="1"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E14B4EF-EEEC-834C-4470-FD5E668C07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182725" y="4362450"/>
                        <a:ext cx="1808163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7EC361-6501-2201-C46C-A2BC76B957B8}"/>
              </a:ext>
            </a:extLst>
          </p:cNvPr>
          <p:cNvSpPr txBox="1"/>
          <p:nvPr/>
        </p:nvSpPr>
        <p:spPr>
          <a:xfrm>
            <a:off x="1524000" y="723900"/>
            <a:ext cx="12207872" cy="598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19"/>
              </a:lnSpc>
            </a:pPr>
            <a:r>
              <a:rPr lang="en-US" sz="4800" spc="857" dirty="0">
                <a:latin typeface="Rubik"/>
              </a:rPr>
              <a:t>Methodology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21316"/>
            <a:ext cx="18288000" cy="5807693"/>
            <a:chOff x="0" y="0"/>
            <a:chExt cx="6674770" cy="21196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74769" cy="2119697"/>
            </a:xfrm>
            <a:custGeom>
              <a:avLst/>
              <a:gdLst/>
              <a:ahLst/>
              <a:cxnLst/>
              <a:rect l="l" t="t" r="r" b="b"/>
              <a:pathLst>
                <a:path w="6674769" h="2119697">
                  <a:moveTo>
                    <a:pt x="0" y="0"/>
                  </a:moveTo>
                  <a:lnTo>
                    <a:pt x="6674769" y="0"/>
                  </a:lnTo>
                  <a:lnTo>
                    <a:pt x="6674769" y="2119697"/>
                  </a:lnTo>
                  <a:lnTo>
                    <a:pt x="0" y="2119697"/>
                  </a:lnTo>
                  <a:close/>
                </a:path>
              </a:pathLst>
            </a:custGeom>
            <a:solidFill>
              <a:srgbClr val="ECF4F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1776230" y="-3008828"/>
            <a:ext cx="5243810" cy="5243810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8C52FF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7987443">
            <a:off x="13049798" y="27577"/>
            <a:ext cx="11179774" cy="351654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7987443">
            <a:off x="14481197" y="-1015830"/>
            <a:ext cx="6323497" cy="1989027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CE960238-1550-C931-93BD-4722EF997424}"/>
              </a:ext>
            </a:extLst>
          </p:cNvPr>
          <p:cNvSpPr txBox="1"/>
          <p:nvPr/>
        </p:nvSpPr>
        <p:spPr>
          <a:xfrm>
            <a:off x="3489328" y="703897"/>
            <a:ext cx="12207872" cy="6177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19"/>
              </a:lnSpc>
            </a:pPr>
            <a:r>
              <a:rPr lang="en-US" sz="4800" spc="857" dirty="0">
                <a:solidFill>
                  <a:srgbClr val="8C52FF"/>
                </a:solidFill>
                <a:latin typeface="Rubik"/>
              </a:rPr>
              <a:t>Present Results</a:t>
            </a:r>
          </a:p>
        </p:txBody>
      </p:sp>
      <p:grpSp>
        <p:nvGrpSpPr>
          <p:cNvPr id="11" name="Group 5">
            <a:extLst>
              <a:ext uri="{FF2B5EF4-FFF2-40B4-BE49-F238E27FC236}">
                <a16:creationId xmlns:a16="http://schemas.microsoft.com/office/drawing/2014/main" id="{325441FE-6629-6DAC-897E-97AC99585022}"/>
              </a:ext>
            </a:extLst>
          </p:cNvPr>
          <p:cNvGrpSpPr/>
          <p:nvPr/>
        </p:nvGrpSpPr>
        <p:grpSpPr>
          <a:xfrm>
            <a:off x="1142235" y="2801613"/>
            <a:ext cx="6813519" cy="897937"/>
            <a:chOff x="0" y="0"/>
            <a:chExt cx="9084693" cy="1197250"/>
          </a:xfrm>
        </p:grpSpPr>
        <p:pic>
          <p:nvPicPr>
            <p:cNvPr id="12" name="Picture 6">
              <a:extLst>
                <a:ext uri="{FF2B5EF4-FFF2-40B4-BE49-F238E27FC236}">
                  <a16:creationId xmlns:a16="http://schemas.microsoft.com/office/drawing/2014/main" id="{70019A9E-7319-8FEB-E71B-15FCD6D90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620537" cy="590286"/>
            </a:xfrm>
            <a:prstGeom prst="rect">
              <a:avLst/>
            </a:prstGeom>
          </p:spPr>
        </p:pic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046B2626-CAEC-F811-9476-2BCAAA8E4E6E}"/>
                </a:ext>
              </a:extLst>
            </p:cNvPr>
            <p:cNvSpPr txBox="1"/>
            <p:nvPr/>
          </p:nvSpPr>
          <p:spPr>
            <a:xfrm>
              <a:off x="922414" y="795223"/>
              <a:ext cx="8162279" cy="4020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86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A21C7F81-FD77-C6FC-6488-1262C59B6E43}"/>
              </a:ext>
            </a:extLst>
          </p:cNvPr>
          <p:cNvGrpSpPr/>
          <p:nvPr/>
        </p:nvGrpSpPr>
        <p:grpSpPr>
          <a:xfrm>
            <a:off x="1142235" y="7512845"/>
            <a:ext cx="6813519" cy="897937"/>
            <a:chOff x="0" y="0"/>
            <a:chExt cx="9084693" cy="1197250"/>
          </a:xfrm>
        </p:grpSpPr>
        <p:pic>
          <p:nvPicPr>
            <p:cNvPr id="16" name="Picture 6">
              <a:extLst>
                <a:ext uri="{FF2B5EF4-FFF2-40B4-BE49-F238E27FC236}">
                  <a16:creationId xmlns:a16="http://schemas.microsoft.com/office/drawing/2014/main" id="{D5B5F69B-1E96-CE25-F36B-3214C2B4F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620537" cy="590286"/>
            </a:xfrm>
            <a:prstGeom prst="rect">
              <a:avLst/>
            </a:prstGeom>
          </p:spPr>
        </p:pic>
        <p:sp>
          <p:nvSpPr>
            <p:cNvPr id="18" name="TextBox 8">
              <a:extLst>
                <a:ext uri="{FF2B5EF4-FFF2-40B4-BE49-F238E27FC236}">
                  <a16:creationId xmlns:a16="http://schemas.microsoft.com/office/drawing/2014/main" id="{793921A1-0911-7EF3-E8AA-35E60C0ADC6B}"/>
                </a:ext>
              </a:extLst>
            </p:cNvPr>
            <p:cNvSpPr txBox="1"/>
            <p:nvPr/>
          </p:nvSpPr>
          <p:spPr>
            <a:xfrm>
              <a:off x="922414" y="795223"/>
              <a:ext cx="8162279" cy="4020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86"/>
                </a:lnSpc>
              </a:pPr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13FBD7A-0819-313C-1F2E-6727AC827C27}"/>
              </a:ext>
            </a:extLst>
          </p:cNvPr>
          <p:cNvSpPr txBox="1"/>
          <p:nvPr/>
        </p:nvSpPr>
        <p:spPr>
          <a:xfrm>
            <a:off x="1621641" y="2727454"/>
            <a:ext cx="127635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3930" defTabSz="1219170">
              <a:buClr>
                <a:srgbClr val="000000"/>
              </a:buClr>
              <a:buSzPts val="1900"/>
            </a:pPr>
            <a:r>
              <a:rPr lang="en-US" sz="2800" dirty="0">
                <a:solidFill>
                  <a:srgbClr val="000000"/>
                </a:solidFill>
                <a:latin typeface="Rubik Bold"/>
                <a:sym typeface="Calibri"/>
              </a:rPr>
              <a:t>After conducting the three financial analysis models, we decided on the following:</a:t>
            </a:r>
          </a:p>
          <a:p>
            <a:pPr lvl="2" indent="-457200" defTabSz="1219170">
              <a:buClr>
                <a:srgbClr val="000000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Rubik Bold"/>
                <a:sym typeface="Calibri"/>
              </a:rPr>
              <a:t>DCF method works on well established emerging markets companies.</a:t>
            </a:r>
          </a:p>
          <a:p>
            <a:pPr lvl="2" indent="-457200" defTabSz="1219170">
              <a:buClr>
                <a:srgbClr val="000000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Rubik Bold"/>
                <a:sym typeface="Calibri"/>
              </a:rPr>
              <a:t>Residual Income method works on developed markets.</a:t>
            </a:r>
          </a:p>
          <a:p>
            <a:pPr lvl="2" indent="-457200" defTabSz="1219170">
              <a:buClr>
                <a:srgbClr val="000000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Rubik Bold"/>
                <a:sym typeface="Calibri"/>
              </a:rPr>
              <a:t>Enterprise Valuation worked for both, but the comparison will be conducted in later stages.</a:t>
            </a:r>
            <a:br>
              <a:rPr lang="en-US" sz="2800" dirty="0">
                <a:solidFill>
                  <a:srgbClr val="000000"/>
                </a:solidFill>
                <a:latin typeface="Rubik Bold"/>
                <a:sym typeface="Calibri"/>
              </a:rPr>
            </a:br>
            <a:br>
              <a:rPr lang="en-US" sz="2800" dirty="0">
                <a:solidFill>
                  <a:srgbClr val="000000"/>
                </a:solidFill>
                <a:latin typeface="Rubik Bold"/>
                <a:sym typeface="Calibri"/>
              </a:rPr>
            </a:br>
            <a:endParaRPr lang="en-US" sz="2800" dirty="0">
              <a:solidFill>
                <a:srgbClr val="000000"/>
              </a:solidFill>
              <a:latin typeface="Rubik Bold"/>
              <a:sym typeface="Calibri"/>
            </a:endParaRPr>
          </a:p>
          <a:p>
            <a:pPr marL="457200" lvl="2" defTabSz="1219170">
              <a:buClr>
                <a:srgbClr val="000000"/>
              </a:buClr>
              <a:buSzPts val="1900"/>
            </a:pPr>
            <a:endParaRPr lang="en-US" sz="2800" dirty="0">
              <a:solidFill>
                <a:srgbClr val="000000"/>
              </a:solidFill>
              <a:latin typeface="Rubik Bold"/>
              <a:sym typeface="Calibri"/>
            </a:endParaRPr>
          </a:p>
          <a:p>
            <a:pPr marL="457200" lvl="2" defTabSz="1219170">
              <a:buClr>
                <a:srgbClr val="000000"/>
              </a:buClr>
              <a:buSzPts val="1900"/>
            </a:pPr>
            <a:endParaRPr lang="en-US" sz="2800" dirty="0">
              <a:solidFill>
                <a:srgbClr val="000000"/>
              </a:solidFill>
              <a:latin typeface="Rubik Bold"/>
              <a:sym typeface="Calibri"/>
            </a:endParaRPr>
          </a:p>
          <a:p>
            <a:pPr marL="143930" defTabSz="1219170">
              <a:buClr>
                <a:srgbClr val="000000"/>
              </a:buClr>
              <a:buSzPts val="1900"/>
            </a:pPr>
            <a:r>
              <a:rPr lang="en-US" sz="2800" dirty="0">
                <a:solidFill>
                  <a:srgbClr val="000000"/>
                </a:solidFill>
                <a:latin typeface="Rubik Bold"/>
                <a:sym typeface="Calibri"/>
              </a:rPr>
              <a:t>The above-mentioned results could change in the final stage of the project, because our analysis/testing is still in progress.</a:t>
            </a:r>
          </a:p>
        </p:txBody>
      </p:sp>
    </p:spTree>
    <p:extLst>
      <p:ext uri="{BB962C8B-B14F-4D97-AF65-F5344CB8AC3E}">
        <p14:creationId xmlns:p14="http://schemas.microsoft.com/office/powerpoint/2010/main" val="372751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4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3796543">
            <a:off x="-8118374" y="4448689"/>
            <a:ext cx="12902509" cy="405842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11461" y="624147"/>
            <a:ext cx="6371419" cy="599663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7715142" y="1116808"/>
            <a:ext cx="9030719" cy="768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53"/>
              </a:lnSpc>
            </a:pPr>
            <a:r>
              <a:rPr lang="en-US" sz="4467">
                <a:solidFill>
                  <a:srgbClr val="5E17EB"/>
                </a:solidFill>
                <a:latin typeface="Rubik Bold"/>
              </a:rPr>
              <a:t>Login and registration page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7719003">
            <a:off x="11836745" y="6161351"/>
            <a:ext cx="12902509" cy="405842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0000809" y="3691446"/>
            <a:ext cx="6444140" cy="599663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930133" y="7016973"/>
            <a:ext cx="7213867" cy="855921"/>
            <a:chOff x="0" y="0"/>
            <a:chExt cx="9618489" cy="1141228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591502" cy="562666"/>
            </a:xfrm>
            <a:prstGeom prst="rect">
              <a:avLst/>
            </a:prstGeom>
          </p:spPr>
        </p:pic>
        <p:sp>
          <p:nvSpPr>
            <p:cNvPr id="9" name="TextBox 9"/>
            <p:cNvSpPr txBox="1"/>
            <p:nvPr/>
          </p:nvSpPr>
          <p:spPr>
            <a:xfrm>
              <a:off x="879253" y="7261"/>
              <a:ext cx="8739237" cy="500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86"/>
                </a:lnSpc>
              </a:pPr>
              <a:r>
                <a:rPr lang="en-US" sz="2276">
                  <a:solidFill>
                    <a:srgbClr val="000000"/>
                  </a:solidFill>
                  <a:latin typeface="Rubik Bold"/>
                </a:rPr>
                <a:t>Animated login - registration page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879253" y="746705"/>
              <a:ext cx="7780354" cy="394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6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930133" y="7872895"/>
            <a:ext cx="7213867" cy="855921"/>
            <a:chOff x="0" y="0"/>
            <a:chExt cx="9618489" cy="1141228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591502" cy="562666"/>
            </a:xfrm>
            <a:prstGeom prst="rect">
              <a:avLst/>
            </a:prstGeom>
          </p:spPr>
        </p:pic>
        <p:sp>
          <p:nvSpPr>
            <p:cNvPr id="13" name="TextBox 13"/>
            <p:cNvSpPr txBox="1"/>
            <p:nvPr/>
          </p:nvSpPr>
          <p:spPr>
            <a:xfrm>
              <a:off x="879253" y="7261"/>
              <a:ext cx="8739237" cy="500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86"/>
                </a:lnSpc>
              </a:pPr>
              <a:r>
                <a:rPr lang="en-US" sz="2276">
                  <a:solidFill>
                    <a:srgbClr val="000000"/>
                  </a:solidFill>
                  <a:latin typeface="Rubik Bold"/>
                </a:rPr>
                <a:t>Html and css as a front-end languages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879253" y="746705"/>
              <a:ext cx="7780354" cy="394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60"/>
                </a:lnSpc>
              </a:pPr>
              <a:endParaRPr/>
            </a:p>
          </p:txBody>
        </p:sp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5843156" y="1102950"/>
            <a:ext cx="735143" cy="891083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1930133" y="8728816"/>
            <a:ext cx="7213867" cy="855921"/>
            <a:chOff x="0" y="0"/>
            <a:chExt cx="9618489" cy="1141228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591502" cy="562666"/>
            </a:xfrm>
            <a:prstGeom prst="rect">
              <a:avLst/>
            </a:prstGeom>
          </p:spPr>
        </p:pic>
        <p:sp>
          <p:nvSpPr>
            <p:cNvPr id="18" name="TextBox 18"/>
            <p:cNvSpPr txBox="1"/>
            <p:nvPr/>
          </p:nvSpPr>
          <p:spPr>
            <a:xfrm>
              <a:off x="879253" y="7261"/>
              <a:ext cx="8739237" cy="500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86"/>
                </a:lnSpc>
              </a:pPr>
              <a:r>
                <a:rPr lang="en-US" sz="2276">
                  <a:solidFill>
                    <a:srgbClr val="000000"/>
                  </a:solidFill>
                  <a:latin typeface="Rubik Bold"/>
                </a:rPr>
                <a:t>PHP as a back-end language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879253" y="746705"/>
              <a:ext cx="7780354" cy="394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6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4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61597">
            <a:off x="6241491" y="9531064"/>
            <a:ext cx="18288000" cy="4167146"/>
            <a:chOff x="0" y="0"/>
            <a:chExt cx="6671512" cy="152018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71512" cy="1520186"/>
            </a:xfrm>
            <a:custGeom>
              <a:avLst/>
              <a:gdLst/>
              <a:ahLst/>
              <a:cxnLst/>
              <a:rect l="l" t="t" r="r" b="b"/>
              <a:pathLst>
                <a:path w="6671512" h="1520186">
                  <a:moveTo>
                    <a:pt x="0" y="0"/>
                  </a:moveTo>
                  <a:lnTo>
                    <a:pt x="6671512" y="0"/>
                  </a:lnTo>
                  <a:lnTo>
                    <a:pt x="6671512" y="1520186"/>
                  </a:lnTo>
                  <a:lnTo>
                    <a:pt x="0" y="1520186"/>
                  </a:lnTo>
                  <a:close/>
                </a:path>
              </a:pathLst>
            </a:custGeom>
            <a:solidFill>
              <a:srgbClr val="8C52F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134148" y="969823"/>
            <a:ext cx="7491118" cy="483660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48389" y="5445931"/>
            <a:ext cx="9285823" cy="4326496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 rot="-3543199">
            <a:off x="-12735549" y="3059927"/>
            <a:ext cx="18288000" cy="4167146"/>
            <a:chOff x="0" y="0"/>
            <a:chExt cx="6671512" cy="152018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671512" cy="1520186"/>
            </a:xfrm>
            <a:custGeom>
              <a:avLst/>
              <a:gdLst/>
              <a:ahLst/>
              <a:cxnLst/>
              <a:rect l="l" t="t" r="r" b="b"/>
              <a:pathLst>
                <a:path w="6671512" h="1520186">
                  <a:moveTo>
                    <a:pt x="0" y="0"/>
                  </a:moveTo>
                  <a:lnTo>
                    <a:pt x="6671512" y="0"/>
                  </a:lnTo>
                  <a:lnTo>
                    <a:pt x="6671512" y="1520186"/>
                  </a:lnTo>
                  <a:lnTo>
                    <a:pt x="0" y="1520186"/>
                  </a:lnTo>
                  <a:close/>
                </a:path>
              </a:pathLst>
            </a:custGeom>
            <a:solidFill>
              <a:srgbClr val="8C52FF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576017" y="809411"/>
            <a:ext cx="7567983" cy="573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19"/>
              </a:lnSpc>
            </a:pPr>
            <a:r>
              <a:rPr lang="en-US" sz="3299" spc="857">
                <a:solidFill>
                  <a:srgbClr val="8C52FF"/>
                </a:solidFill>
                <a:latin typeface="Rubik"/>
              </a:rPr>
              <a:t>SERVER AND DATABASE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576017" y="2418484"/>
            <a:ext cx="6097552" cy="723471"/>
            <a:chOff x="0" y="0"/>
            <a:chExt cx="8130069" cy="964628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499969" cy="475596"/>
            </a:xfrm>
            <a:prstGeom prst="rect">
              <a:avLst/>
            </a:prstGeom>
          </p:spPr>
        </p:pic>
        <p:sp>
          <p:nvSpPr>
            <p:cNvPr id="11" name="TextBox 11"/>
            <p:cNvSpPr txBox="1"/>
            <p:nvPr/>
          </p:nvSpPr>
          <p:spPr>
            <a:xfrm>
              <a:off x="743192" y="-1233"/>
              <a:ext cx="7386877" cy="4304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93"/>
                </a:lnSpc>
              </a:pPr>
              <a:r>
                <a:rPr lang="en-US" sz="1923">
                  <a:solidFill>
                    <a:srgbClr val="000000"/>
                  </a:solidFill>
                  <a:latin typeface="Rubik Bold"/>
                </a:rPr>
                <a:t>XAMPP Control Panel for local server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43192" y="633311"/>
              <a:ext cx="6576378" cy="3313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164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76017" y="3026391"/>
            <a:ext cx="6097552" cy="723471"/>
            <a:chOff x="0" y="0"/>
            <a:chExt cx="8130069" cy="964628"/>
          </a:xfrm>
        </p:grpSpPr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499969" cy="475596"/>
            </a:xfrm>
            <a:prstGeom prst="rect">
              <a:avLst/>
            </a:prstGeom>
          </p:spPr>
        </p:pic>
        <p:sp>
          <p:nvSpPr>
            <p:cNvPr id="15" name="TextBox 15"/>
            <p:cNvSpPr txBox="1"/>
            <p:nvPr/>
          </p:nvSpPr>
          <p:spPr>
            <a:xfrm>
              <a:off x="743192" y="-1233"/>
              <a:ext cx="7386877" cy="4304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93"/>
                </a:lnSpc>
              </a:pPr>
              <a:r>
                <a:rPr lang="en-US" sz="1923">
                  <a:solidFill>
                    <a:srgbClr val="000000"/>
                  </a:solidFill>
                  <a:latin typeface="Rubik Bold"/>
                </a:rPr>
                <a:t>PHPMyAdmin and MySQL for database 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43192" y="633311"/>
              <a:ext cx="6576378" cy="3313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164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576017" y="3637547"/>
            <a:ext cx="6097552" cy="723471"/>
            <a:chOff x="0" y="0"/>
            <a:chExt cx="8130069" cy="964628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499969" cy="475596"/>
            </a:xfrm>
            <a:prstGeom prst="rect">
              <a:avLst/>
            </a:prstGeom>
          </p:spPr>
        </p:pic>
        <p:sp>
          <p:nvSpPr>
            <p:cNvPr id="19" name="TextBox 19"/>
            <p:cNvSpPr txBox="1"/>
            <p:nvPr/>
          </p:nvSpPr>
          <p:spPr>
            <a:xfrm>
              <a:off x="743192" y="-1233"/>
              <a:ext cx="7386877" cy="4304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93"/>
                </a:lnSpc>
              </a:pPr>
              <a:r>
                <a:rPr lang="en-US" sz="1923">
                  <a:solidFill>
                    <a:srgbClr val="000000"/>
                  </a:solidFill>
                  <a:latin typeface="Rubik Bold"/>
                </a:rPr>
                <a:t>Encrypted password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43192" y="633311"/>
              <a:ext cx="6576378" cy="3313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164"/>
                </a:lnSpc>
              </a:pPr>
              <a:endParaRPr/>
            </a:p>
          </p:txBody>
        </p:sp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8814385" y="688673"/>
            <a:ext cx="919827" cy="8910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D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830936" y="0"/>
            <a:ext cx="3859636" cy="10287000"/>
            <a:chOff x="0" y="0"/>
            <a:chExt cx="1408006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08006" cy="3752726"/>
            </a:xfrm>
            <a:custGeom>
              <a:avLst/>
              <a:gdLst/>
              <a:ahLst/>
              <a:cxnLst/>
              <a:rect l="l" t="t" r="r" b="b"/>
              <a:pathLst>
                <a:path w="1408006" h="3752726">
                  <a:moveTo>
                    <a:pt x="0" y="0"/>
                  </a:moveTo>
                  <a:lnTo>
                    <a:pt x="1408006" y="0"/>
                  </a:lnTo>
                  <a:lnTo>
                    <a:pt x="1408006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8C52F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72927" y="1577701"/>
            <a:ext cx="5375336" cy="1558243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7259300" y="0"/>
            <a:ext cx="3859636" cy="10287000"/>
            <a:chOff x="0" y="0"/>
            <a:chExt cx="1408006" cy="37527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08006" cy="3752726"/>
            </a:xfrm>
            <a:custGeom>
              <a:avLst/>
              <a:gdLst/>
              <a:ahLst/>
              <a:cxnLst/>
              <a:rect l="l" t="t" r="r" b="b"/>
              <a:pathLst>
                <a:path w="1408006" h="3752726">
                  <a:moveTo>
                    <a:pt x="0" y="0"/>
                  </a:moveTo>
                  <a:lnTo>
                    <a:pt x="1408006" y="0"/>
                  </a:lnTo>
                  <a:lnTo>
                    <a:pt x="1408006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8C52FF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775139" y="3182871"/>
            <a:ext cx="5484526" cy="1558243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9400239" y="2009651"/>
            <a:ext cx="6097552" cy="356697"/>
            <a:chOff x="0" y="0"/>
            <a:chExt cx="8130069" cy="475596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499969" cy="475596"/>
            </a:xfrm>
            <a:prstGeom prst="rect">
              <a:avLst/>
            </a:prstGeom>
          </p:spPr>
        </p:pic>
        <p:sp>
          <p:nvSpPr>
            <p:cNvPr id="10" name="TextBox 10"/>
            <p:cNvSpPr txBox="1"/>
            <p:nvPr/>
          </p:nvSpPr>
          <p:spPr>
            <a:xfrm>
              <a:off x="743192" y="-1233"/>
              <a:ext cx="7386877" cy="4304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93"/>
                </a:lnSpc>
              </a:pPr>
              <a:r>
                <a:rPr lang="en-US" sz="1923">
                  <a:solidFill>
                    <a:srgbClr val="000000"/>
                  </a:solidFill>
                  <a:latin typeface="Rubik Bold"/>
                </a:rPr>
                <a:t>Unmatched password case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944037" y="3936044"/>
            <a:ext cx="6097552" cy="356697"/>
            <a:chOff x="0" y="0"/>
            <a:chExt cx="8130069" cy="475596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499969" cy="475596"/>
            </a:xfrm>
            <a:prstGeom prst="rect">
              <a:avLst/>
            </a:prstGeom>
          </p:spPr>
        </p:pic>
        <p:sp>
          <p:nvSpPr>
            <p:cNvPr id="13" name="TextBox 13"/>
            <p:cNvSpPr txBox="1"/>
            <p:nvPr/>
          </p:nvSpPr>
          <p:spPr>
            <a:xfrm>
              <a:off x="743192" y="-1233"/>
              <a:ext cx="7386877" cy="4304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93"/>
                </a:lnSpc>
              </a:pPr>
              <a:r>
                <a:rPr lang="en-US" sz="1923">
                  <a:solidFill>
                    <a:srgbClr val="000000"/>
                  </a:solidFill>
                  <a:latin typeface="Rubik Bold"/>
                </a:rPr>
                <a:t>Successfull registration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476371" y="5779339"/>
            <a:ext cx="6097552" cy="356697"/>
            <a:chOff x="0" y="0"/>
            <a:chExt cx="8130069" cy="475596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499969" cy="475596"/>
            </a:xfrm>
            <a:prstGeom prst="rect">
              <a:avLst/>
            </a:prstGeom>
          </p:spPr>
        </p:pic>
        <p:sp>
          <p:nvSpPr>
            <p:cNvPr id="16" name="TextBox 16"/>
            <p:cNvSpPr txBox="1"/>
            <p:nvPr/>
          </p:nvSpPr>
          <p:spPr>
            <a:xfrm>
              <a:off x="743192" y="-1233"/>
              <a:ext cx="7386877" cy="4304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93"/>
                </a:lnSpc>
              </a:pPr>
              <a:r>
                <a:rPr lang="en-US" sz="1923">
                  <a:solidFill>
                    <a:srgbClr val="000000"/>
                  </a:solidFill>
                  <a:latin typeface="Rubik Bold"/>
                </a:rPr>
                <a:t>Empty inputs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944037" y="8682527"/>
            <a:ext cx="6097552" cy="356697"/>
            <a:chOff x="0" y="0"/>
            <a:chExt cx="8130069" cy="475596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499969" cy="475596"/>
            </a:xfrm>
            <a:prstGeom prst="rect">
              <a:avLst/>
            </a:prstGeom>
          </p:spPr>
        </p:pic>
        <p:sp>
          <p:nvSpPr>
            <p:cNvPr id="19" name="TextBox 19"/>
            <p:cNvSpPr txBox="1"/>
            <p:nvPr/>
          </p:nvSpPr>
          <p:spPr>
            <a:xfrm>
              <a:off x="743192" y="-1233"/>
              <a:ext cx="7386877" cy="4304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93"/>
                </a:lnSpc>
              </a:pPr>
              <a:r>
                <a:rPr lang="en-US" sz="1923">
                  <a:solidFill>
                    <a:srgbClr val="000000"/>
                  </a:solidFill>
                  <a:latin typeface="Rubik Bold"/>
                </a:rPr>
                <a:t>Incorrect type of input            </a:t>
              </a:r>
            </a:p>
          </p:txBody>
        </p:sp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6"/>
          <a:srcRect t="10960"/>
          <a:stretch>
            <a:fillRect/>
          </a:stretch>
        </p:blipFill>
        <p:spPr>
          <a:xfrm>
            <a:off x="1944037" y="5143500"/>
            <a:ext cx="5404225" cy="2263727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9706751" y="7407227"/>
            <a:ext cx="5484526" cy="2550600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3787602" y="474344"/>
            <a:ext cx="9140390" cy="497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 spc="753">
                <a:solidFill>
                  <a:srgbClr val="8C52FF"/>
                </a:solidFill>
                <a:latin typeface="Rubik"/>
              </a:rPr>
              <a:t>FORM ERRORS AND NOTIFICATIONS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4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428364" y="0"/>
            <a:ext cx="3859636" cy="10287000"/>
            <a:chOff x="0" y="0"/>
            <a:chExt cx="1408006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08006" cy="3752726"/>
            </a:xfrm>
            <a:custGeom>
              <a:avLst/>
              <a:gdLst/>
              <a:ahLst/>
              <a:cxnLst/>
              <a:rect l="l" t="t" r="r" b="b"/>
              <a:pathLst>
                <a:path w="1408006" h="3752726">
                  <a:moveTo>
                    <a:pt x="0" y="0"/>
                  </a:moveTo>
                  <a:lnTo>
                    <a:pt x="1408006" y="0"/>
                  </a:lnTo>
                  <a:lnTo>
                    <a:pt x="1408006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8C52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2498728" y="703897"/>
            <a:ext cx="10349680" cy="573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19"/>
              </a:lnSpc>
            </a:pPr>
            <a:r>
              <a:rPr lang="en-US" sz="3299" spc="857">
                <a:solidFill>
                  <a:srgbClr val="8C52FF"/>
                </a:solidFill>
                <a:latin typeface="Rubik"/>
              </a:rPr>
              <a:t>ABOUT FINANCIALS AND TEMPLATE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3889577" y="3026437"/>
            <a:ext cx="7567983" cy="897937"/>
            <a:chOff x="0" y="0"/>
            <a:chExt cx="10090645" cy="1197249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620537" cy="590286"/>
            </a:xfrm>
            <a:prstGeom prst="rect">
              <a:avLst/>
            </a:prstGeom>
          </p:spPr>
        </p:pic>
        <p:sp>
          <p:nvSpPr>
            <p:cNvPr id="7" name="TextBox 7"/>
            <p:cNvSpPr txBox="1"/>
            <p:nvPr/>
          </p:nvSpPr>
          <p:spPr>
            <a:xfrm>
              <a:off x="922414" y="430"/>
              <a:ext cx="9168231" cy="5322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43"/>
                </a:lnSpc>
              </a:pPr>
              <a:r>
                <a:rPr lang="en-US" sz="2387">
                  <a:solidFill>
                    <a:srgbClr val="000000"/>
                  </a:solidFill>
                  <a:latin typeface="Rubik Bold"/>
                </a:rPr>
                <a:t>Implementation of all three methods are done.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2414" y="795223"/>
              <a:ext cx="8162279" cy="4020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86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3889577" y="4141161"/>
            <a:ext cx="7567983" cy="897937"/>
            <a:chOff x="0" y="0"/>
            <a:chExt cx="10090645" cy="1197249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620537" cy="590286"/>
            </a:xfrm>
            <a:prstGeom prst="rect">
              <a:avLst/>
            </a:prstGeom>
          </p:spPr>
        </p:pic>
        <p:sp>
          <p:nvSpPr>
            <p:cNvPr id="11" name="TextBox 11"/>
            <p:cNvSpPr txBox="1"/>
            <p:nvPr/>
          </p:nvSpPr>
          <p:spPr>
            <a:xfrm>
              <a:off x="922414" y="430"/>
              <a:ext cx="9168231" cy="10882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43"/>
                </a:lnSpc>
              </a:pPr>
              <a:r>
                <a:rPr lang="en-US" sz="2387">
                  <a:solidFill>
                    <a:srgbClr val="000000"/>
                  </a:solidFill>
                  <a:latin typeface="Rubik Bold"/>
                </a:rPr>
                <a:t>Weighted Average is used for the final demonstration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922414" y="795223"/>
              <a:ext cx="8162279" cy="4020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86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3889577" y="5251893"/>
            <a:ext cx="7567983" cy="897937"/>
            <a:chOff x="0" y="0"/>
            <a:chExt cx="10090645" cy="1197249"/>
          </a:xfrm>
        </p:grpSpPr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620537" cy="590286"/>
            </a:xfrm>
            <a:prstGeom prst="rect">
              <a:avLst/>
            </a:prstGeom>
          </p:spPr>
        </p:pic>
        <p:sp>
          <p:nvSpPr>
            <p:cNvPr id="15" name="TextBox 15"/>
            <p:cNvSpPr txBox="1"/>
            <p:nvPr/>
          </p:nvSpPr>
          <p:spPr>
            <a:xfrm>
              <a:off x="922414" y="430"/>
              <a:ext cx="9168231" cy="5322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43"/>
                </a:lnSpc>
              </a:pPr>
              <a:r>
                <a:rPr lang="en-US" sz="2387">
                  <a:solidFill>
                    <a:srgbClr val="000000"/>
                  </a:solidFill>
                  <a:latin typeface="Rubik Bold"/>
                </a:rPr>
                <a:t>Files of other companies will be added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922414" y="795223"/>
              <a:ext cx="8162279" cy="4020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86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889577" y="6362626"/>
            <a:ext cx="7567983" cy="897937"/>
            <a:chOff x="0" y="0"/>
            <a:chExt cx="10090645" cy="1197249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620537" cy="590286"/>
            </a:xfrm>
            <a:prstGeom prst="rect">
              <a:avLst/>
            </a:prstGeom>
          </p:spPr>
        </p:pic>
        <p:sp>
          <p:nvSpPr>
            <p:cNvPr id="19" name="TextBox 19"/>
            <p:cNvSpPr txBox="1"/>
            <p:nvPr/>
          </p:nvSpPr>
          <p:spPr>
            <a:xfrm>
              <a:off x="922414" y="430"/>
              <a:ext cx="9168231" cy="5322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43"/>
                </a:lnSpc>
              </a:pPr>
              <a:r>
                <a:rPr lang="en-US" sz="2387">
                  <a:solidFill>
                    <a:srgbClr val="000000"/>
                  </a:solidFill>
                  <a:latin typeface="Rubik Bold"/>
                </a:rPr>
                <a:t>Streamlit framework is used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922414" y="795223"/>
              <a:ext cx="8162279" cy="4020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86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3889577" y="7470113"/>
            <a:ext cx="7567983" cy="1650528"/>
            <a:chOff x="0" y="0"/>
            <a:chExt cx="10090645" cy="2200704"/>
          </a:xfrm>
        </p:grpSpPr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620537" cy="590286"/>
            </a:xfrm>
            <a:prstGeom prst="rect">
              <a:avLst/>
            </a:prstGeom>
          </p:spPr>
        </p:pic>
        <p:sp>
          <p:nvSpPr>
            <p:cNvPr id="23" name="TextBox 23"/>
            <p:cNvSpPr txBox="1"/>
            <p:nvPr/>
          </p:nvSpPr>
          <p:spPr>
            <a:xfrm>
              <a:off x="922414" y="430"/>
              <a:ext cx="9168231" cy="22002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43"/>
                </a:lnSpc>
              </a:pPr>
              <a:r>
                <a:rPr lang="en-US" sz="2387">
                  <a:solidFill>
                    <a:srgbClr val="000000"/>
                  </a:solidFill>
                  <a:latin typeface="Rubik Bold"/>
                </a:rPr>
                <a:t>User has two option which are select company from list or upload a document in same format</a:t>
              </a:r>
            </a:p>
            <a:p>
              <a:pPr>
                <a:lnSpc>
                  <a:spcPts val="3343"/>
                </a:lnSpc>
              </a:pPr>
              <a:endParaRPr lang="en-US" sz="2387">
                <a:solidFill>
                  <a:srgbClr val="000000"/>
                </a:solidFill>
                <a:latin typeface="Rubik Bold"/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922414" y="795223"/>
              <a:ext cx="8162279" cy="4020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86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4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132266"/>
            <a:ext cx="18288000" cy="3585932"/>
            <a:chOff x="0" y="0"/>
            <a:chExt cx="6671512" cy="13081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71512" cy="1308158"/>
            </a:xfrm>
            <a:custGeom>
              <a:avLst/>
              <a:gdLst/>
              <a:ahLst/>
              <a:cxnLst/>
              <a:rect l="l" t="t" r="r" b="b"/>
              <a:pathLst>
                <a:path w="6671512" h="1308158">
                  <a:moveTo>
                    <a:pt x="0" y="0"/>
                  </a:moveTo>
                  <a:lnTo>
                    <a:pt x="6671512" y="0"/>
                  </a:lnTo>
                  <a:lnTo>
                    <a:pt x="6671512" y="1308158"/>
                  </a:lnTo>
                  <a:lnTo>
                    <a:pt x="0" y="1308158"/>
                  </a:lnTo>
                  <a:close/>
                </a:path>
              </a:pathLst>
            </a:custGeom>
            <a:solidFill>
              <a:srgbClr val="8C52F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8684" y="435936"/>
            <a:ext cx="10898783" cy="769461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1247306" y="3056670"/>
            <a:ext cx="6891845" cy="817714"/>
            <a:chOff x="0" y="0"/>
            <a:chExt cx="9189127" cy="1090285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565097" cy="537549"/>
            </a:xfrm>
            <a:prstGeom prst="rect">
              <a:avLst/>
            </a:prstGeom>
          </p:spPr>
        </p:pic>
        <p:sp>
          <p:nvSpPr>
            <p:cNvPr id="7" name="TextBox 7"/>
            <p:cNvSpPr txBox="1"/>
            <p:nvPr/>
          </p:nvSpPr>
          <p:spPr>
            <a:xfrm>
              <a:off x="840003" y="4811"/>
              <a:ext cx="8349123" cy="4803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44"/>
                </a:lnSpc>
              </a:pPr>
              <a:r>
                <a:rPr lang="en-US" sz="2174">
                  <a:solidFill>
                    <a:srgbClr val="000000"/>
                  </a:solidFill>
                  <a:latin typeface="Rubik Bold"/>
                </a:rPr>
                <a:t>One page with sidebar a sidebar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840003" y="711247"/>
              <a:ext cx="7433045" cy="3790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46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247306" y="3874384"/>
            <a:ext cx="6891845" cy="817714"/>
            <a:chOff x="0" y="0"/>
            <a:chExt cx="9189127" cy="1090285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565097" cy="537549"/>
            </a:xfrm>
            <a:prstGeom prst="rect">
              <a:avLst/>
            </a:prstGeom>
          </p:spPr>
        </p:pic>
        <p:sp>
          <p:nvSpPr>
            <p:cNvPr id="11" name="TextBox 11"/>
            <p:cNvSpPr txBox="1"/>
            <p:nvPr/>
          </p:nvSpPr>
          <p:spPr>
            <a:xfrm>
              <a:off x="840003" y="4811"/>
              <a:ext cx="8349123" cy="4803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44"/>
                </a:lnSpc>
              </a:pPr>
              <a:r>
                <a:rPr lang="en-US" sz="2174">
                  <a:solidFill>
                    <a:srgbClr val="000000"/>
                  </a:solidFill>
                  <a:latin typeface="Rubik Bold"/>
                </a:rPr>
                <a:t>Interface with a minimum complexity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840003" y="711247"/>
              <a:ext cx="7433045" cy="3790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46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1247306" y="4692098"/>
            <a:ext cx="6891845" cy="817714"/>
            <a:chOff x="0" y="0"/>
            <a:chExt cx="9189127" cy="1090285"/>
          </a:xfrm>
        </p:grpSpPr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565097" cy="537549"/>
            </a:xfrm>
            <a:prstGeom prst="rect">
              <a:avLst/>
            </a:prstGeom>
          </p:spPr>
        </p:pic>
        <p:sp>
          <p:nvSpPr>
            <p:cNvPr id="15" name="TextBox 15"/>
            <p:cNvSpPr txBox="1"/>
            <p:nvPr/>
          </p:nvSpPr>
          <p:spPr>
            <a:xfrm>
              <a:off x="840003" y="4811"/>
              <a:ext cx="8349123" cy="4803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44"/>
                </a:lnSpc>
              </a:pPr>
              <a:r>
                <a:rPr lang="en-US" sz="2174">
                  <a:solidFill>
                    <a:srgbClr val="000000"/>
                  </a:solidFill>
                  <a:latin typeface="Rubik Bold"/>
                </a:rPr>
                <a:t>User able to choose or upload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840003" y="711247"/>
              <a:ext cx="7433045" cy="3790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46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4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69143" y="428937"/>
            <a:ext cx="14549713" cy="7046327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831393" y="7795574"/>
            <a:ext cx="6891845" cy="817714"/>
            <a:chOff x="0" y="0"/>
            <a:chExt cx="9189127" cy="1090285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565097" cy="537549"/>
            </a:xfrm>
            <a:prstGeom prst="rect">
              <a:avLst/>
            </a:prstGeom>
          </p:spPr>
        </p:pic>
        <p:sp>
          <p:nvSpPr>
            <p:cNvPr id="5" name="TextBox 5"/>
            <p:cNvSpPr txBox="1"/>
            <p:nvPr/>
          </p:nvSpPr>
          <p:spPr>
            <a:xfrm>
              <a:off x="840003" y="4811"/>
              <a:ext cx="8349123" cy="986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44"/>
                </a:lnSpc>
              </a:pPr>
              <a:r>
                <a:rPr lang="en-US" sz="2174">
                  <a:solidFill>
                    <a:srgbClr val="000000"/>
                  </a:solidFill>
                  <a:latin typeface="Rubik Bold"/>
                </a:rPr>
                <a:t>When user select and click </a:t>
              </a:r>
            </a:p>
            <a:p>
              <a:pPr>
                <a:lnSpc>
                  <a:spcPts val="3044"/>
                </a:lnSpc>
              </a:pPr>
              <a:r>
                <a:rPr lang="en-US" sz="2174">
                  <a:solidFill>
                    <a:srgbClr val="000000"/>
                  </a:solidFill>
                  <a:latin typeface="Rubik Bold"/>
                </a:rPr>
                <a:t>button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840003" y="711247"/>
              <a:ext cx="7433045" cy="3790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46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3262592" y="8937138"/>
            <a:ext cx="6891845" cy="817714"/>
            <a:chOff x="0" y="0"/>
            <a:chExt cx="9189127" cy="1090285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565097" cy="537549"/>
            </a:xfrm>
            <a:prstGeom prst="rect">
              <a:avLst/>
            </a:prstGeom>
          </p:spPr>
        </p:pic>
        <p:sp>
          <p:nvSpPr>
            <p:cNvPr id="9" name="TextBox 9"/>
            <p:cNvSpPr txBox="1"/>
            <p:nvPr/>
          </p:nvSpPr>
          <p:spPr>
            <a:xfrm>
              <a:off x="840003" y="4811"/>
              <a:ext cx="8349123" cy="986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44"/>
                </a:lnSpc>
              </a:pPr>
              <a:r>
                <a:rPr lang="en-US" sz="2174">
                  <a:solidFill>
                    <a:srgbClr val="000000"/>
                  </a:solidFill>
                  <a:latin typeface="Rubik Bold"/>
                </a:rPr>
                <a:t>Country constants are shown </a:t>
              </a:r>
            </a:p>
            <a:p>
              <a:pPr>
                <a:lnSpc>
                  <a:spcPts val="3044"/>
                </a:lnSpc>
              </a:pPr>
              <a:r>
                <a:rPr lang="en-US" sz="2174">
                  <a:solidFill>
                    <a:srgbClr val="000000"/>
                  </a:solidFill>
                  <a:latin typeface="Rubik Bold"/>
                </a:rPr>
                <a:t>according to company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840003" y="711247"/>
              <a:ext cx="7433045" cy="3790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46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723238" y="7795574"/>
            <a:ext cx="6891845" cy="817714"/>
            <a:chOff x="0" y="0"/>
            <a:chExt cx="9189127" cy="1090285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565097" cy="537549"/>
            </a:xfrm>
            <a:prstGeom prst="rect">
              <a:avLst/>
            </a:prstGeom>
          </p:spPr>
        </p:pic>
        <p:sp>
          <p:nvSpPr>
            <p:cNvPr id="13" name="TextBox 13"/>
            <p:cNvSpPr txBox="1"/>
            <p:nvPr/>
          </p:nvSpPr>
          <p:spPr>
            <a:xfrm>
              <a:off x="840003" y="4811"/>
              <a:ext cx="8349123" cy="986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44"/>
                </a:lnSpc>
              </a:pPr>
              <a:r>
                <a:rPr lang="en-US" sz="2174">
                  <a:solidFill>
                    <a:srgbClr val="000000"/>
                  </a:solidFill>
                  <a:latin typeface="Rubik Bold"/>
                </a:rPr>
                <a:t>Unique values for companies are </a:t>
              </a:r>
            </a:p>
            <a:p>
              <a:pPr>
                <a:lnSpc>
                  <a:spcPts val="3044"/>
                </a:lnSpc>
              </a:pPr>
              <a:r>
                <a:rPr lang="en-US" sz="2174">
                  <a:solidFill>
                    <a:srgbClr val="000000"/>
                  </a:solidFill>
                  <a:latin typeface="Rubik Bold"/>
                </a:rPr>
                <a:t>also shown in sidebar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840003" y="711247"/>
              <a:ext cx="7433045" cy="3790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46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564762" y="8937138"/>
            <a:ext cx="6891845" cy="817714"/>
            <a:chOff x="0" y="0"/>
            <a:chExt cx="9189127" cy="1090285"/>
          </a:xfrm>
        </p:grpSpPr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565097" cy="537549"/>
            </a:xfrm>
            <a:prstGeom prst="rect">
              <a:avLst/>
            </a:prstGeom>
          </p:spPr>
        </p:pic>
        <p:sp>
          <p:nvSpPr>
            <p:cNvPr id="17" name="TextBox 17"/>
            <p:cNvSpPr txBox="1"/>
            <p:nvPr/>
          </p:nvSpPr>
          <p:spPr>
            <a:xfrm>
              <a:off x="840003" y="4811"/>
              <a:ext cx="8349123" cy="4803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44"/>
                </a:lnSpc>
              </a:pPr>
              <a:r>
                <a:rPr lang="en-US" sz="2174">
                  <a:solidFill>
                    <a:srgbClr val="000000"/>
                  </a:solidFill>
                  <a:latin typeface="Rubik Bold"/>
                </a:rPr>
                <a:t>4 container with inner outputs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840003" y="711247"/>
              <a:ext cx="7433045" cy="3790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46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234982"/>
            <a:ext cx="18288000" cy="5807693"/>
            <a:chOff x="0" y="0"/>
            <a:chExt cx="6674770" cy="21196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74769" cy="2119697"/>
            </a:xfrm>
            <a:custGeom>
              <a:avLst/>
              <a:gdLst/>
              <a:ahLst/>
              <a:cxnLst/>
              <a:rect l="l" t="t" r="r" b="b"/>
              <a:pathLst>
                <a:path w="6674769" h="2119697">
                  <a:moveTo>
                    <a:pt x="0" y="0"/>
                  </a:moveTo>
                  <a:lnTo>
                    <a:pt x="6674769" y="0"/>
                  </a:lnTo>
                  <a:lnTo>
                    <a:pt x="6674769" y="2119697"/>
                  </a:lnTo>
                  <a:lnTo>
                    <a:pt x="0" y="2119697"/>
                  </a:lnTo>
                  <a:close/>
                </a:path>
              </a:pathLst>
            </a:custGeom>
            <a:solidFill>
              <a:srgbClr val="ECF4F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1776230" y="-3008828"/>
            <a:ext cx="5243810" cy="5243810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8C52FF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7987443">
            <a:off x="14270336" y="-898594"/>
            <a:ext cx="11179774" cy="351654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7987443">
            <a:off x="14481197" y="-966213"/>
            <a:ext cx="6323497" cy="198902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529308" y="310181"/>
            <a:ext cx="9580902" cy="9666637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0" y="3595946"/>
            <a:ext cx="6891845" cy="817714"/>
            <a:chOff x="0" y="0"/>
            <a:chExt cx="9189127" cy="1090285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565097" cy="537549"/>
            </a:xfrm>
            <a:prstGeom prst="rect">
              <a:avLst/>
            </a:prstGeom>
          </p:spPr>
        </p:pic>
        <p:sp>
          <p:nvSpPr>
            <p:cNvPr id="11" name="TextBox 11"/>
            <p:cNvSpPr txBox="1"/>
            <p:nvPr/>
          </p:nvSpPr>
          <p:spPr>
            <a:xfrm>
              <a:off x="840003" y="4811"/>
              <a:ext cx="8349123" cy="4803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44"/>
                </a:lnSpc>
              </a:pPr>
              <a:r>
                <a:rPr lang="en-US" sz="2174">
                  <a:solidFill>
                    <a:srgbClr val="000000"/>
                  </a:solidFill>
                  <a:latin typeface="Rubik Bold"/>
                </a:rPr>
                <a:t>1st Residual Income Method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840003" y="711247"/>
              <a:ext cx="7433045" cy="3790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46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0" y="4552717"/>
            <a:ext cx="6891845" cy="817714"/>
            <a:chOff x="0" y="0"/>
            <a:chExt cx="9189127" cy="1090285"/>
          </a:xfrm>
        </p:grpSpPr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565097" cy="537549"/>
            </a:xfrm>
            <a:prstGeom prst="rect">
              <a:avLst/>
            </a:prstGeom>
          </p:spPr>
        </p:pic>
        <p:sp>
          <p:nvSpPr>
            <p:cNvPr id="15" name="TextBox 15"/>
            <p:cNvSpPr txBox="1"/>
            <p:nvPr/>
          </p:nvSpPr>
          <p:spPr>
            <a:xfrm>
              <a:off x="840003" y="4811"/>
              <a:ext cx="8349123" cy="4803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44"/>
                </a:lnSpc>
              </a:pPr>
              <a:r>
                <a:rPr lang="en-US" sz="2174">
                  <a:solidFill>
                    <a:srgbClr val="000000"/>
                  </a:solidFill>
                  <a:latin typeface="Rubik Bold"/>
                </a:rPr>
                <a:t>2nd DCF Method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840003" y="711247"/>
              <a:ext cx="7433045" cy="3790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46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5513305"/>
            <a:ext cx="6891845" cy="817714"/>
            <a:chOff x="0" y="0"/>
            <a:chExt cx="9189127" cy="1090285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565097" cy="537549"/>
            </a:xfrm>
            <a:prstGeom prst="rect">
              <a:avLst/>
            </a:prstGeom>
          </p:spPr>
        </p:pic>
        <p:sp>
          <p:nvSpPr>
            <p:cNvPr id="19" name="TextBox 19"/>
            <p:cNvSpPr txBox="1"/>
            <p:nvPr/>
          </p:nvSpPr>
          <p:spPr>
            <a:xfrm>
              <a:off x="840003" y="4811"/>
              <a:ext cx="8349123" cy="4803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44"/>
                </a:lnSpc>
              </a:pPr>
              <a:r>
                <a:rPr lang="en-US" sz="2174">
                  <a:solidFill>
                    <a:srgbClr val="000000"/>
                  </a:solidFill>
                  <a:latin typeface="Rubik Bold"/>
                </a:rPr>
                <a:t>3rd Enterprise Ratios and Value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840003" y="711247"/>
              <a:ext cx="7433045" cy="3790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46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0" y="6473894"/>
            <a:ext cx="6891845" cy="817714"/>
            <a:chOff x="0" y="0"/>
            <a:chExt cx="9189127" cy="1090285"/>
          </a:xfrm>
        </p:grpSpPr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565097" cy="537549"/>
            </a:xfrm>
            <a:prstGeom prst="rect">
              <a:avLst/>
            </a:prstGeom>
          </p:spPr>
        </p:pic>
        <p:sp>
          <p:nvSpPr>
            <p:cNvPr id="23" name="TextBox 23"/>
            <p:cNvSpPr txBox="1"/>
            <p:nvPr/>
          </p:nvSpPr>
          <p:spPr>
            <a:xfrm>
              <a:off x="840003" y="4811"/>
              <a:ext cx="8349123" cy="4803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44"/>
                </a:lnSpc>
              </a:pPr>
              <a:r>
                <a:rPr lang="en-US" sz="2174">
                  <a:solidFill>
                    <a:srgbClr val="000000"/>
                  </a:solidFill>
                  <a:latin typeface="Rubik Bold"/>
                </a:rPr>
                <a:t>4th Weighted result of all methods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840003" y="711247"/>
              <a:ext cx="7433045" cy="3790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46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5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737874" y="-2643221"/>
            <a:ext cx="5243810" cy="5243810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9DEFF">
                <a:alpha val="10980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092193" y="8719884"/>
            <a:ext cx="5243810" cy="5243810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9DEFF">
                <a:alpha val="10980"/>
              </a:srgbClr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7987443">
            <a:off x="12953908" y="-729574"/>
            <a:ext cx="11179774" cy="351654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7987443">
            <a:off x="14385307" y="-1772980"/>
            <a:ext cx="6323497" cy="198902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812556">
            <a:off x="-6530918" y="8023482"/>
            <a:ext cx="11179774" cy="351654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2812556">
            <a:off x="-3106039" y="10594408"/>
            <a:ext cx="6323497" cy="198902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92460" y="197348"/>
            <a:ext cx="10822072" cy="9892304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477307" y="3178740"/>
            <a:ext cx="2173860" cy="2146687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11651950" y="2007395"/>
            <a:ext cx="6891845" cy="817714"/>
            <a:chOff x="0" y="0"/>
            <a:chExt cx="9189127" cy="1090285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565097" cy="537549"/>
            </a:xfrm>
            <a:prstGeom prst="rect">
              <a:avLst/>
            </a:prstGeom>
          </p:spPr>
        </p:pic>
        <p:sp>
          <p:nvSpPr>
            <p:cNvPr id="14" name="TextBox 14"/>
            <p:cNvSpPr txBox="1"/>
            <p:nvPr/>
          </p:nvSpPr>
          <p:spPr>
            <a:xfrm>
              <a:off x="840003" y="4811"/>
              <a:ext cx="8349123" cy="986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69501" lvl="1" indent="-234751">
                <a:lnSpc>
                  <a:spcPts val="3044"/>
                </a:lnSpc>
                <a:buFont typeface="Arial"/>
                <a:buChar char="•"/>
              </a:pPr>
              <a:r>
                <a:rPr lang="en-US" sz="2174">
                  <a:solidFill>
                    <a:srgbClr val="000000"/>
                  </a:solidFill>
                  <a:latin typeface="Rubik Bold"/>
                </a:rPr>
                <a:t>Same structure and result with upload part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840003" y="711247"/>
              <a:ext cx="7433045" cy="3790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46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1651950" y="2975217"/>
            <a:ext cx="6891845" cy="817714"/>
            <a:chOff x="0" y="0"/>
            <a:chExt cx="9189127" cy="1090285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565097" cy="537549"/>
            </a:xfrm>
            <a:prstGeom prst="rect">
              <a:avLst/>
            </a:prstGeom>
          </p:spPr>
        </p:pic>
        <p:sp>
          <p:nvSpPr>
            <p:cNvPr id="18" name="TextBox 18"/>
            <p:cNvSpPr txBox="1"/>
            <p:nvPr/>
          </p:nvSpPr>
          <p:spPr>
            <a:xfrm>
              <a:off x="840003" y="4811"/>
              <a:ext cx="8349123" cy="986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69501" lvl="1" indent="-234751">
                <a:lnSpc>
                  <a:spcPts val="3044"/>
                </a:lnSpc>
                <a:buFont typeface="Arial"/>
                <a:buChar char="•"/>
              </a:pPr>
              <a:r>
                <a:rPr lang="en-US" sz="2174">
                  <a:solidFill>
                    <a:srgbClr val="000000"/>
                  </a:solidFill>
                  <a:latin typeface="Rubik Bold"/>
                </a:rPr>
                <a:t>Constants and unique values shown </a:t>
              </a:r>
            </a:p>
            <a:p>
              <a:pPr>
                <a:lnSpc>
                  <a:spcPts val="3044"/>
                </a:lnSpc>
              </a:pPr>
              <a:r>
                <a:rPr lang="en-US" sz="2174">
                  <a:solidFill>
                    <a:srgbClr val="000000"/>
                  </a:solidFill>
                  <a:latin typeface="Rubik Bold"/>
                </a:rPr>
                <a:t>        again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840003" y="711247"/>
              <a:ext cx="7433045" cy="3790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46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1651950" y="3945330"/>
            <a:ext cx="6891845" cy="817714"/>
            <a:chOff x="0" y="0"/>
            <a:chExt cx="9189127" cy="1090285"/>
          </a:xfrm>
        </p:grpSpPr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565097" cy="537549"/>
            </a:xfrm>
            <a:prstGeom prst="rect">
              <a:avLst/>
            </a:prstGeom>
          </p:spPr>
        </p:pic>
        <p:sp>
          <p:nvSpPr>
            <p:cNvPr id="22" name="TextBox 22"/>
            <p:cNvSpPr txBox="1"/>
            <p:nvPr/>
          </p:nvSpPr>
          <p:spPr>
            <a:xfrm>
              <a:off x="840003" y="4811"/>
              <a:ext cx="8349123" cy="4803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44"/>
                </a:lnSpc>
              </a:pPr>
              <a:endParaRPr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840003" y="711247"/>
              <a:ext cx="7433045" cy="3790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46"/>
                </a:lnSpc>
              </a:pPr>
              <a:endParaRPr/>
            </a:p>
          </p:txBody>
        </p:sp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12516390" y="4763044"/>
            <a:ext cx="5162965" cy="500942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9654169" y="4763044"/>
            <a:ext cx="3264452" cy="11670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490</Words>
  <Application>Microsoft Office PowerPoint</Application>
  <PresentationFormat>Özel</PresentationFormat>
  <Paragraphs>81</Paragraphs>
  <Slides>18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Bağlantılar</vt:lpstr>
      </vt:variant>
      <vt:variant>
        <vt:i4>3</vt:i4>
      </vt:variant>
      <vt:variant>
        <vt:lpstr>Slayt Başlıkları</vt:lpstr>
      </vt:variant>
      <vt:variant>
        <vt:i4>18</vt:i4>
      </vt:variant>
    </vt:vector>
  </HeadingPairs>
  <TitlesOfParts>
    <vt:vector size="26" baseType="lpstr">
      <vt:lpstr>Calibri</vt:lpstr>
      <vt:lpstr>Rubik Bold</vt:lpstr>
      <vt:lpstr>Arial</vt:lpstr>
      <vt:lpstr>Rubik</vt:lpstr>
      <vt:lpstr>Office Theme</vt:lpstr>
      <vt:lpstr>C:\Users\karee\Desktop\BAU\10th Semester ENM\Capstone 2\TeknoSA Template.xlsx!DCF Method!R1C1:R43C12</vt:lpstr>
      <vt:lpstr>C:\Users\karee\Desktop\BAU\10th Semester ENM\Capstone 2\Apple Template.xlsx!Residual Income!R2C2:R25C11</vt:lpstr>
      <vt:lpstr>C:\Users\karee\Desktop\BAU\10th Semester ENM\Capstone 2\Coca-Cola Template.xlsx!Enterprise!R2C1:R11C10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Modern IT Solutions Services Pricing Plan Presentation Template</dc:title>
  <dc:creator>burakbektas</dc:creator>
  <cp:lastModifiedBy>burak bektas</cp:lastModifiedBy>
  <cp:revision>6</cp:revision>
  <dcterms:created xsi:type="dcterms:W3CDTF">2006-08-16T00:00:00Z</dcterms:created>
  <dcterms:modified xsi:type="dcterms:W3CDTF">2022-08-02T14:05:20Z</dcterms:modified>
  <dc:identifier>DAFBhWPHfYg</dc:identifier>
</cp:coreProperties>
</file>