
<file path=[Content_Types].xml><?xml version="1.0" encoding="utf-8"?>
<Types xmlns="http://schemas.openxmlformats.org/package/2006/content-types">
  <Default Extension="emf" ContentType="image/x-emf"/>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91" r:id="rId32"/>
    <p:sldId id="286" r:id="rId33"/>
    <p:sldId id="287" r:id="rId34"/>
    <p:sldId id="288" r:id="rId35"/>
    <p:sldId id="289" r:id="rId36"/>
    <p:sldId id="290" r:id="rId37"/>
  </p:sldIdLst>
  <p:sldSz cx="9144000" cy="5143500" type="screen16x9"/>
  <p:notesSz cx="6858000" cy="9144000"/>
  <p:embeddedFontLst>
    <p:embeddedFont>
      <p:font typeface="Calibri" panose="020F0502020204030204" pitchFamily="34" charset="0"/>
      <p:regular r:id="rId39"/>
      <p:bold r:id="rId40"/>
      <p:italic r:id="rId41"/>
      <p:boldItalic r:id="rId42"/>
    </p:embeddedFont>
    <p:embeddedFont>
      <p:font typeface="Merriweather" panose="00000500000000000000" pitchFamily="2" charset="-94"/>
      <p:regular r:id="rId43"/>
      <p:bold r:id="rId44"/>
      <p:italic r:id="rId45"/>
      <p:boldItalic r:id="rId46"/>
    </p:embeddedFont>
    <p:embeddedFont>
      <p:font typeface="Roboto" panose="02000000000000000000" pitchFamily="2" charset="0"/>
      <p:regular r:id="rId47"/>
      <p:bold r:id="rId48"/>
      <p:italic r:id="rId49"/>
      <p:boldItalic r:id="rId5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2" d="100"/>
          <a:sy n="142" d="100"/>
        </p:scale>
        <p:origin x="714" y="12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4.fntdata"/><Relationship Id="rId47" Type="http://schemas.openxmlformats.org/officeDocument/2006/relationships/font" Target="fonts/font9.fntdata"/><Relationship Id="rId50" Type="http://schemas.openxmlformats.org/officeDocument/2006/relationships/font" Target="fonts/font12.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font" Target="fonts/font2.fntdata"/><Relationship Id="rId45" Type="http://schemas.openxmlformats.org/officeDocument/2006/relationships/font" Target="fonts/font7.fntdata"/><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6.fntdata"/><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5.fntdata"/><Relationship Id="rId48" Type="http://schemas.openxmlformats.org/officeDocument/2006/relationships/font" Target="fonts/font10.fntdata"/><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46" Type="http://schemas.openxmlformats.org/officeDocument/2006/relationships/font" Target="fonts/font8.fntdata"/><Relationship Id="rId20" Type="http://schemas.openxmlformats.org/officeDocument/2006/relationships/slide" Target="slides/slide19.xml"/><Relationship Id="rId41" Type="http://schemas.openxmlformats.org/officeDocument/2006/relationships/font" Target="fonts/font3.fntdata"/><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1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10efbf6ade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10efbf6ade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10efbf6ade5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10efbf6ade5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10efbf6ade5_2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10efbf6ade5_2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10efbf6ade5_2_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10efbf6ade5_2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10efbf6ade5_2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10efbf6ade5_2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10efbf6ade5_0_9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10efbf6ade5_0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10efbf6ade5_2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10efbf6ade5_2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10efbf6ade5_2_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10efbf6ade5_2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10efbf6ade5_4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10efbf6ade5_4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10efbf6ade5_4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10efbf6ade5_4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10efbf6ade5_4_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10efbf6ade5_4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10efbf6ade5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10efbf6ade5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10efbf6ade5_2_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10efbf6ade5_2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10efbf6ade5_4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 name="Google Shape;225;g10efbf6ade5_4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10efbf6ade5_2_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10efbf6ade5_2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 name="Google Shape;24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g10eb15c6b09_0_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1" name="Google Shape;251;g10eb15c6b09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g10eb15c6b09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8" name="Google Shape;258;g10eb15c6b09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g10eb15c6b09_0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5" name="Google Shape;265;g10eb15c6b09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g10eb15c6b09_0_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2" name="Google Shape;272;g10eb15c6b09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10eb15c6b09_0_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10eb15c6b09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10eb15c6b09_0_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g10eb15c6b09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10efbf6ade5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10efbf6ade5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g10eb15c6b09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5" name="Google Shape;295;g10eb15c6b09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g10eb15c6b09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5" name="Google Shape;295;g10eb15c6b09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3689823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g10efbf6ade5_0_1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3" name="Google Shape;303;g10efbf6ade5_0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Google Shape;309;g10eb15c6b09_0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0" name="Google Shape;310;g10eb15c6b09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g10eb15c6b09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7" name="Google Shape;317;g10eb15c6b09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Google Shape;323;g10efbf6ade5_0_1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4" name="Google Shape;324;g10efbf6ade5_0_1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g10efbf6ade5_2_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1" name="Google Shape;331;g10efbf6ade5_2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10efbf6ade5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10efbf6ade5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10efbf6ade5_0_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10efbf6ade5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10efbf6ade5_0_5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10efbf6ade5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10efbf6ade5_0_6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10efbf6ade5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10efbf6ade5_0_7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10efbf6ade5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10efbf6ade5_0_7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10efbf6ade5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sp>
        <p:nvSpPr>
          <p:cNvPr id="10" name="Google Shape;10;p2"/>
          <p:cNvSpPr/>
          <p:nvPr/>
        </p:nvSpPr>
        <p:spPr>
          <a:xfrm>
            <a:off x="-125" y="0"/>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lt1"/>
          </a:solidFill>
          <a:ln>
            <a:noFill/>
          </a:ln>
        </p:spPr>
      </p:sp>
      <p:sp>
        <p:nvSpPr>
          <p:cNvPr id="11" name="Google Shape;11;p2"/>
          <p:cNvSpPr txBox="1">
            <a:spLocks noGrp="1"/>
          </p:cNvSpPr>
          <p:nvPr>
            <p:ph type="ctrTitle"/>
          </p:nvPr>
        </p:nvSpPr>
        <p:spPr>
          <a:xfrm>
            <a:off x="311700" y="539725"/>
            <a:ext cx="8520600" cy="12825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12" name="Google Shape;12;p2"/>
          <p:cNvSpPr txBox="1">
            <a:spLocks noGrp="1"/>
          </p:cNvSpPr>
          <p:nvPr>
            <p:ph type="subTitle" idx="1"/>
          </p:nvPr>
        </p:nvSpPr>
        <p:spPr>
          <a:xfrm>
            <a:off x="311700" y="1878560"/>
            <a:ext cx="4242600" cy="7383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54"/>
        <p:cNvGrpSpPr/>
        <p:nvPr/>
      </p:nvGrpSpPr>
      <p:grpSpPr>
        <a:xfrm>
          <a:off x="0" y="0"/>
          <a:ext cx="0" cy="0"/>
          <a:chOff x="0" y="0"/>
          <a:chExt cx="0" cy="0"/>
        </a:xfrm>
      </p:grpSpPr>
      <p:sp>
        <p:nvSpPr>
          <p:cNvPr id="55" name="Google Shape;55;p11"/>
          <p:cNvSpPr txBox="1">
            <a:spLocks noGrp="1"/>
          </p:cNvSpPr>
          <p:nvPr>
            <p:ph type="title" hasCustomPrompt="1"/>
          </p:nvPr>
        </p:nvSpPr>
        <p:spPr>
          <a:xfrm>
            <a:off x="311750" y="831175"/>
            <a:ext cx="5334900" cy="1244700"/>
          </a:xfrm>
          <a:prstGeom prst="rect">
            <a:avLst/>
          </a:prstGeom>
        </p:spPr>
        <p:txBody>
          <a:bodyPr spcFirstLastPara="1" wrap="square" lIns="91425" tIns="91425" rIns="91425" bIns="91425" anchor="b" anchorCtr="0">
            <a:norm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a:spLocks noGrp="1"/>
          </p:cNvSpPr>
          <p:nvPr>
            <p:ph type="body" idx="1"/>
          </p:nvPr>
        </p:nvSpPr>
        <p:spPr>
          <a:xfrm>
            <a:off x="311700" y="2121425"/>
            <a:ext cx="5334900" cy="942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Clr>
                <a:schemeClr val="accent2"/>
              </a:buClr>
              <a:buSzPts val="1300"/>
              <a:buChar char="●"/>
              <a:defRPr>
                <a:solidFill>
                  <a:schemeClr val="accent2"/>
                </a:solidFill>
              </a:defRPr>
            </a:lvl1pPr>
            <a:lvl2pPr marL="914400" lvl="1" indent="-298450">
              <a:spcBef>
                <a:spcPts val="0"/>
              </a:spcBef>
              <a:spcAft>
                <a:spcPts val="0"/>
              </a:spcAft>
              <a:buClr>
                <a:schemeClr val="accent2"/>
              </a:buClr>
              <a:buSzPts val="1100"/>
              <a:buChar char="○"/>
              <a:defRPr>
                <a:solidFill>
                  <a:schemeClr val="accent2"/>
                </a:solidFill>
              </a:defRPr>
            </a:lvl2pPr>
            <a:lvl3pPr marL="1371600" lvl="2" indent="-298450">
              <a:spcBef>
                <a:spcPts val="0"/>
              </a:spcBef>
              <a:spcAft>
                <a:spcPts val="0"/>
              </a:spcAft>
              <a:buClr>
                <a:schemeClr val="accent2"/>
              </a:buClr>
              <a:buSzPts val="1100"/>
              <a:buChar char="■"/>
              <a:defRPr>
                <a:solidFill>
                  <a:schemeClr val="accent2"/>
                </a:solidFill>
              </a:defRPr>
            </a:lvl3pPr>
            <a:lvl4pPr marL="1828800" lvl="3" indent="-298450">
              <a:spcBef>
                <a:spcPts val="0"/>
              </a:spcBef>
              <a:spcAft>
                <a:spcPts val="0"/>
              </a:spcAft>
              <a:buClr>
                <a:schemeClr val="accent2"/>
              </a:buClr>
              <a:buSzPts val="1100"/>
              <a:buChar char="●"/>
              <a:defRPr>
                <a:solidFill>
                  <a:schemeClr val="accent2"/>
                </a:solidFill>
              </a:defRPr>
            </a:lvl4pPr>
            <a:lvl5pPr marL="2286000" lvl="4" indent="-298450">
              <a:spcBef>
                <a:spcPts val="0"/>
              </a:spcBef>
              <a:spcAft>
                <a:spcPts val="0"/>
              </a:spcAft>
              <a:buClr>
                <a:schemeClr val="accent2"/>
              </a:buClr>
              <a:buSzPts val="1100"/>
              <a:buChar char="○"/>
              <a:defRPr>
                <a:solidFill>
                  <a:schemeClr val="accent2"/>
                </a:solidFill>
              </a:defRPr>
            </a:lvl5pPr>
            <a:lvl6pPr marL="2743200" lvl="5" indent="-298450">
              <a:spcBef>
                <a:spcPts val="0"/>
              </a:spcBef>
              <a:spcAft>
                <a:spcPts val="0"/>
              </a:spcAft>
              <a:buClr>
                <a:schemeClr val="accent2"/>
              </a:buClr>
              <a:buSzPts val="1100"/>
              <a:buChar char="■"/>
              <a:defRPr>
                <a:solidFill>
                  <a:schemeClr val="accent2"/>
                </a:solidFill>
              </a:defRPr>
            </a:lvl6pPr>
            <a:lvl7pPr marL="3200400" lvl="6" indent="-298450">
              <a:spcBef>
                <a:spcPts val="0"/>
              </a:spcBef>
              <a:spcAft>
                <a:spcPts val="0"/>
              </a:spcAft>
              <a:buClr>
                <a:schemeClr val="accent2"/>
              </a:buClr>
              <a:buSzPts val="1100"/>
              <a:buChar char="●"/>
              <a:defRPr>
                <a:solidFill>
                  <a:schemeClr val="accent2"/>
                </a:solidFill>
              </a:defRPr>
            </a:lvl7pPr>
            <a:lvl8pPr marL="3657600" lvl="7" indent="-298450">
              <a:spcBef>
                <a:spcPts val="0"/>
              </a:spcBef>
              <a:spcAft>
                <a:spcPts val="0"/>
              </a:spcAft>
              <a:buClr>
                <a:schemeClr val="accent2"/>
              </a:buClr>
              <a:buSzPts val="1100"/>
              <a:buChar char="○"/>
              <a:defRPr>
                <a:solidFill>
                  <a:schemeClr val="accent2"/>
                </a:solidFill>
              </a:defRPr>
            </a:lvl8pPr>
            <a:lvl9pPr marL="4114800" lvl="8" indent="-298450">
              <a:spcBef>
                <a:spcPts val="0"/>
              </a:spcBef>
              <a:spcAft>
                <a:spcPts val="0"/>
              </a:spcAft>
              <a:buClr>
                <a:schemeClr val="accent2"/>
              </a:buClr>
              <a:buSzPts val="1100"/>
              <a:buChar char="■"/>
              <a:defRPr>
                <a:solidFill>
                  <a:schemeClr val="accent2"/>
                </a:solidFill>
              </a:defRPr>
            </a:lvl9pPr>
          </a:lstStyle>
          <a:p>
            <a:endParaRPr/>
          </a:p>
        </p:txBody>
      </p:sp>
      <p:sp>
        <p:nvSpPr>
          <p:cNvPr id="57" name="Google Shape;5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8"/>
        <p:cNvGrpSpPr/>
        <p:nvPr/>
      </p:nvGrpSpPr>
      <p:grpSpPr>
        <a:xfrm>
          <a:off x="0" y="0"/>
          <a:ext cx="0" cy="0"/>
          <a:chOff x="0" y="0"/>
          <a:chExt cx="0" cy="0"/>
        </a:xfrm>
      </p:grpSpPr>
      <p:sp>
        <p:nvSpPr>
          <p:cNvPr id="59" name="Google Shape;5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3"/>
        </a:solidFill>
        <a:effectLst/>
      </p:bgPr>
    </p:bg>
    <p:spTree>
      <p:nvGrpSpPr>
        <p:cNvPr id="1" name="Shape 14"/>
        <p:cNvGrpSpPr/>
        <p:nvPr/>
      </p:nvGrpSpPr>
      <p:grpSpPr>
        <a:xfrm>
          <a:off x="0" y="0"/>
          <a:ext cx="0" cy="0"/>
          <a:chOff x="0" y="0"/>
          <a:chExt cx="0" cy="0"/>
        </a:xfrm>
      </p:grpSpPr>
      <p:sp>
        <p:nvSpPr>
          <p:cNvPr id="15" name="Google Shape;15;p3"/>
          <p:cNvSpPr/>
          <p:nvPr/>
        </p:nvSpPr>
        <p:spPr>
          <a:xfrm>
            <a:off x="0" y="48099"/>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accent3"/>
          </a:solidFill>
          <a:ln>
            <a:noFill/>
          </a:ln>
        </p:spPr>
      </p:sp>
      <p:sp>
        <p:nvSpPr>
          <p:cNvPr id="17" name="Google Shape;17;p3"/>
          <p:cNvSpPr txBox="1">
            <a:spLocks noGrp="1"/>
          </p:cNvSpPr>
          <p:nvPr>
            <p:ph type="title"/>
          </p:nvPr>
        </p:nvSpPr>
        <p:spPr>
          <a:xfrm>
            <a:off x="311700" y="539725"/>
            <a:ext cx="8520600" cy="12825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18" name="Google Shape;18;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4"/>
          <p:cNvSpPr/>
          <p:nvPr/>
        </p:nvSpPr>
        <p:spPr>
          <a:xfrm>
            <a:off x="0" y="44125"/>
            <a:ext cx="4313625" cy="4399375"/>
          </a:xfrm>
          <a:custGeom>
            <a:avLst/>
            <a:gdLst/>
            <a:ahLst/>
            <a:cxnLst/>
            <a:rect l="l" t="t" r="r" b="b"/>
            <a:pathLst>
              <a:path w="172545" h="175975" extrusionOk="0">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avLst/>
            <a:gdLst/>
            <a:ahLst/>
            <a:cxnLst/>
            <a:rect l="l" t="t" r="r" b="b"/>
            <a:pathLst>
              <a:path w="172676" h="175824" extrusionOk="0">
                <a:moveTo>
                  <a:pt x="0" y="6"/>
                </a:moveTo>
                <a:lnTo>
                  <a:pt x="172676" y="0"/>
                </a:lnTo>
                <a:lnTo>
                  <a:pt x="172562" y="126442"/>
                </a:lnTo>
                <a:lnTo>
                  <a:pt x="0" y="175824"/>
                </a:lnTo>
                <a:close/>
              </a:path>
            </a:pathLst>
          </a:custGeom>
          <a:solidFill>
            <a:schemeClr val="dk1"/>
          </a:solidFill>
          <a:ln>
            <a:noFill/>
          </a:ln>
        </p:spPr>
      </p:sp>
      <p:sp>
        <p:nvSpPr>
          <p:cNvPr id="23" name="Google Shape;23;p4"/>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24" name="Google Shape;24;p4"/>
          <p:cNvSpPr txBox="1">
            <a:spLocks noGrp="1"/>
          </p:cNvSpPr>
          <p:nvPr>
            <p:ph type="body" idx="1"/>
          </p:nvPr>
        </p:nvSpPr>
        <p:spPr>
          <a:xfrm>
            <a:off x="4644675" y="500925"/>
            <a:ext cx="4166400" cy="4098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25" name="Google Shape;25;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5"/>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29" name="Google Shape;29;p5"/>
          <p:cNvSpPr txBox="1">
            <a:spLocks noGrp="1"/>
          </p:cNvSpPr>
          <p:nvPr>
            <p:ph type="body" idx="1"/>
          </p:nvPr>
        </p:nvSpPr>
        <p:spPr>
          <a:xfrm>
            <a:off x="311700" y="1505700"/>
            <a:ext cx="3999900" cy="3076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0" name="Google Shape;30;p5"/>
          <p:cNvSpPr txBox="1">
            <a:spLocks noGrp="1"/>
          </p:cNvSpPr>
          <p:nvPr>
            <p:ph type="body" idx="2"/>
          </p:nvPr>
        </p:nvSpPr>
        <p:spPr>
          <a:xfrm>
            <a:off x="4832400" y="1505700"/>
            <a:ext cx="3999900" cy="3076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1" name="Google Shape;31;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6"/>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35" name="Google Shape;35;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7"/>
          <p:cNvSpPr txBox="1">
            <a:spLocks noGrp="1"/>
          </p:cNvSpPr>
          <p:nvPr>
            <p:ph type="title"/>
          </p:nvPr>
        </p:nvSpPr>
        <p:spPr>
          <a:xfrm>
            <a:off x="311725" y="500925"/>
            <a:ext cx="3127500" cy="18291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39" name="Google Shape;39;p7"/>
          <p:cNvSpPr txBox="1">
            <a:spLocks noGrp="1"/>
          </p:cNvSpPr>
          <p:nvPr>
            <p:ph type="body" idx="1"/>
          </p:nvPr>
        </p:nvSpPr>
        <p:spPr>
          <a:xfrm>
            <a:off x="311700" y="2390650"/>
            <a:ext cx="3127500" cy="229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Clr>
                <a:schemeClr val="accent2"/>
              </a:buClr>
              <a:buSzPts val="1300"/>
              <a:buChar char="●"/>
              <a:defRPr>
                <a:solidFill>
                  <a:schemeClr val="accent2"/>
                </a:solidFill>
              </a:defRPr>
            </a:lvl1pPr>
            <a:lvl2pPr marL="914400" lvl="1" indent="-298450">
              <a:spcBef>
                <a:spcPts val="0"/>
              </a:spcBef>
              <a:spcAft>
                <a:spcPts val="0"/>
              </a:spcAft>
              <a:buClr>
                <a:schemeClr val="accent2"/>
              </a:buClr>
              <a:buSzPts val="1100"/>
              <a:buChar char="○"/>
              <a:defRPr>
                <a:solidFill>
                  <a:schemeClr val="accent2"/>
                </a:solidFill>
              </a:defRPr>
            </a:lvl2pPr>
            <a:lvl3pPr marL="1371600" lvl="2" indent="-298450">
              <a:spcBef>
                <a:spcPts val="0"/>
              </a:spcBef>
              <a:spcAft>
                <a:spcPts val="0"/>
              </a:spcAft>
              <a:buClr>
                <a:schemeClr val="accent2"/>
              </a:buClr>
              <a:buSzPts val="1100"/>
              <a:buChar char="■"/>
              <a:defRPr>
                <a:solidFill>
                  <a:schemeClr val="accent2"/>
                </a:solidFill>
              </a:defRPr>
            </a:lvl3pPr>
            <a:lvl4pPr marL="1828800" lvl="3" indent="-298450">
              <a:spcBef>
                <a:spcPts val="0"/>
              </a:spcBef>
              <a:spcAft>
                <a:spcPts val="0"/>
              </a:spcAft>
              <a:buClr>
                <a:schemeClr val="accent2"/>
              </a:buClr>
              <a:buSzPts val="1100"/>
              <a:buChar char="●"/>
              <a:defRPr>
                <a:solidFill>
                  <a:schemeClr val="accent2"/>
                </a:solidFill>
              </a:defRPr>
            </a:lvl4pPr>
            <a:lvl5pPr marL="2286000" lvl="4" indent="-298450">
              <a:spcBef>
                <a:spcPts val="0"/>
              </a:spcBef>
              <a:spcAft>
                <a:spcPts val="0"/>
              </a:spcAft>
              <a:buClr>
                <a:schemeClr val="accent2"/>
              </a:buClr>
              <a:buSzPts val="1100"/>
              <a:buChar char="○"/>
              <a:defRPr>
                <a:solidFill>
                  <a:schemeClr val="accent2"/>
                </a:solidFill>
              </a:defRPr>
            </a:lvl5pPr>
            <a:lvl6pPr marL="2743200" lvl="5" indent="-298450">
              <a:spcBef>
                <a:spcPts val="0"/>
              </a:spcBef>
              <a:spcAft>
                <a:spcPts val="0"/>
              </a:spcAft>
              <a:buClr>
                <a:schemeClr val="accent2"/>
              </a:buClr>
              <a:buSzPts val="1100"/>
              <a:buChar char="■"/>
              <a:defRPr>
                <a:solidFill>
                  <a:schemeClr val="accent2"/>
                </a:solidFill>
              </a:defRPr>
            </a:lvl6pPr>
            <a:lvl7pPr marL="3200400" lvl="6" indent="-298450">
              <a:spcBef>
                <a:spcPts val="0"/>
              </a:spcBef>
              <a:spcAft>
                <a:spcPts val="0"/>
              </a:spcAft>
              <a:buClr>
                <a:schemeClr val="accent2"/>
              </a:buClr>
              <a:buSzPts val="1100"/>
              <a:buChar char="●"/>
              <a:defRPr>
                <a:solidFill>
                  <a:schemeClr val="accent2"/>
                </a:solidFill>
              </a:defRPr>
            </a:lvl7pPr>
            <a:lvl8pPr marL="3657600" lvl="7" indent="-298450">
              <a:spcBef>
                <a:spcPts val="0"/>
              </a:spcBef>
              <a:spcAft>
                <a:spcPts val="0"/>
              </a:spcAft>
              <a:buClr>
                <a:schemeClr val="accent2"/>
              </a:buClr>
              <a:buSzPts val="1100"/>
              <a:buChar char="○"/>
              <a:defRPr>
                <a:solidFill>
                  <a:schemeClr val="accent2"/>
                </a:solidFill>
              </a:defRPr>
            </a:lvl8pPr>
            <a:lvl9pPr marL="4114800" lvl="8" indent="-298450">
              <a:spcBef>
                <a:spcPts val="0"/>
              </a:spcBef>
              <a:spcAft>
                <a:spcPts val="0"/>
              </a:spcAft>
              <a:buClr>
                <a:schemeClr val="accent2"/>
              </a:buClr>
              <a:buSzPts val="1100"/>
              <a:buChar char="■"/>
              <a:defRPr>
                <a:solidFill>
                  <a:schemeClr val="accent2"/>
                </a:solidFill>
              </a:defRPr>
            </a:lvl9pPr>
          </a:lstStyle>
          <a:p>
            <a:endParaRPr/>
          </a:p>
        </p:txBody>
      </p:sp>
      <p:sp>
        <p:nvSpPr>
          <p:cNvPr id="40" name="Google Shape;40;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41"/>
        <p:cNvGrpSpPr/>
        <p:nvPr/>
      </p:nvGrpSpPr>
      <p:grpSpPr>
        <a:xfrm>
          <a:off x="0" y="0"/>
          <a:ext cx="0" cy="0"/>
          <a:chOff x="0" y="0"/>
          <a:chExt cx="0" cy="0"/>
        </a:xfrm>
      </p:grpSpPr>
      <p:sp>
        <p:nvSpPr>
          <p:cNvPr id="42" name="Google Shape;42;p8"/>
          <p:cNvSpPr txBox="1">
            <a:spLocks noGrp="1"/>
          </p:cNvSpPr>
          <p:nvPr>
            <p:ph type="title"/>
          </p:nvPr>
        </p:nvSpPr>
        <p:spPr>
          <a:xfrm>
            <a:off x="311675" y="798600"/>
            <a:ext cx="6247800" cy="3546300"/>
          </a:xfrm>
          <a:prstGeom prst="rect">
            <a:avLst/>
          </a:prstGeom>
        </p:spPr>
        <p:txBody>
          <a:bodyPr spcFirstLastPara="1" wrap="square" lIns="91425" tIns="91425" rIns="91425" bIns="91425" anchor="ctr" anchorCtr="0">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43" name="Google Shape;43;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9"/>
          <p:cNvSpPr txBox="1">
            <a:spLocks noGrp="1"/>
          </p:cNvSpPr>
          <p:nvPr>
            <p:ph type="title"/>
          </p:nvPr>
        </p:nvSpPr>
        <p:spPr>
          <a:xfrm>
            <a:off x="311300" y="500925"/>
            <a:ext cx="3704400" cy="20496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47" name="Google Shape;47;p9"/>
          <p:cNvSpPr txBox="1">
            <a:spLocks noGrp="1"/>
          </p:cNvSpPr>
          <p:nvPr>
            <p:ph type="subTitle" idx="1"/>
          </p:nvPr>
        </p:nvSpPr>
        <p:spPr>
          <a:xfrm>
            <a:off x="304800" y="2626725"/>
            <a:ext cx="3704400" cy="9267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a:endParaRPr/>
          </a:p>
        </p:txBody>
      </p:sp>
      <p:sp>
        <p:nvSpPr>
          <p:cNvPr id="48" name="Google Shape;48;p9"/>
          <p:cNvSpPr txBox="1">
            <a:spLocks noGrp="1"/>
          </p:cNvSpPr>
          <p:nvPr>
            <p:ph type="body" idx="2"/>
          </p:nvPr>
        </p:nvSpPr>
        <p:spPr>
          <a:xfrm>
            <a:off x="4879025" y="500925"/>
            <a:ext cx="3954000" cy="4111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49" name="Google Shape;49;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10"/>
          <p:cNvSpPr txBox="1">
            <a:spLocks noGrp="1"/>
          </p:cNvSpPr>
          <p:nvPr>
            <p:ph type="body" idx="1"/>
          </p:nvPr>
        </p:nvSpPr>
        <p:spPr>
          <a:xfrm>
            <a:off x="311700" y="4521400"/>
            <a:ext cx="7979400" cy="4605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a:endParaRPr/>
          </a:p>
        </p:txBody>
      </p:sp>
      <p:sp>
        <p:nvSpPr>
          <p:cNvPr id="53" name="Google Shape;5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paradig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marL="914400" lvl="1"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marL="1371600" lvl="2"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marL="1828800" lvl="3"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marL="2286000" lvl="4"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marL="2743200" lvl="5"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marL="3200400" lvl="6"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marL="3657600" lvl="7"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marL="4114800" lvl="8"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8.xml"/><Relationship Id="rId1" Type="http://schemas.openxmlformats.org/officeDocument/2006/relationships/slideLayout" Target="../slideLayouts/slideLayout5.xml"/><Relationship Id="rId6" Type="http://schemas.openxmlformats.org/officeDocument/2006/relationships/image" Target="../media/image17.png"/><Relationship Id="rId5" Type="http://schemas.openxmlformats.org/officeDocument/2006/relationships/image" Target="../media/image16.jpg"/><Relationship Id="rId4" Type="http://schemas.openxmlformats.org/officeDocument/2006/relationships/image" Target="../media/image15.jpg"/></Relationships>
</file>

<file path=ppt/slides/_rels/slide19.xml.rels><?xml version="1.0" encoding="UTF-8" standalone="yes"?>
<Relationships xmlns="http://schemas.openxmlformats.org/package/2006/relationships"><Relationship Id="rId3" Type="http://schemas.openxmlformats.org/officeDocument/2006/relationships/image" Target="../media/image18.jpg"/><Relationship Id="rId7" Type="http://schemas.openxmlformats.org/officeDocument/2006/relationships/image" Target="../media/image22.jpg"/><Relationship Id="rId2" Type="http://schemas.openxmlformats.org/officeDocument/2006/relationships/notesSlide" Target="../notesSlides/notesSlide19.xml"/><Relationship Id="rId1" Type="http://schemas.openxmlformats.org/officeDocument/2006/relationships/slideLayout" Target="../slideLayouts/slideLayout5.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jp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7" Type="http://schemas.openxmlformats.org/officeDocument/2006/relationships/image" Target="../media/image27.jpg"/><Relationship Id="rId2" Type="http://schemas.openxmlformats.org/officeDocument/2006/relationships/notesSlide" Target="../notesSlides/notesSlide20.xml"/><Relationship Id="rId1" Type="http://schemas.openxmlformats.org/officeDocument/2006/relationships/slideLayout" Target="../slideLayouts/slideLayout5.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21.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notesSlide" Target="../notesSlides/notesSlide21.xml"/><Relationship Id="rId1" Type="http://schemas.openxmlformats.org/officeDocument/2006/relationships/slideLayout" Target="../slideLayouts/slideLayout5.xml"/><Relationship Id="rId4" Type="http://schemas.openxmlformats.org/officeDocument/2006/relationships/image" Target="../media/image29.jpg"/></Relationships>
</file>

<file path=ppt/slides/_rels/slide2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31.jp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33.jpg"/><Relationship Id="rId2" Type="http://schemas.openxmlformats.org/officeDocument/2006/relationships/notesSlide" Target="../notesSlides/notesSlide28.xml"/><Relationship Id="rId1" Type="http://schemas.openxmlformats.org/officeDocument/2006/relationships/slideLayout" Target="../slideLayouts/slideLayout3.xml"/><Relationship Id="rId4" Type="http://schemas.openxmlformats.org/officeDocument/2006/relationships/image" Target="../media/image34.jpg"/></Relationships>
</file>

<file path=ppt/slides/_rels/slide29.xml.rels><?xml version="1.0" encoding="UTF-8" standalone="yes"?>
<Relationships xmlns="http://schemas.openxmlformats.org/package/2006/relationships"><Relationship Id="rId3" Type="http://schemas.openxmlformats.org/officeDocument/2006/relationships/image" Target="../media/image35.jp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36.jpg"/><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37.jpg"/><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38.jpg"/><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39.jpg"/><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40.jpg"/><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41.jpg"/><Relationship Id="rId2" Type="http://schemas.openxmlformats.org/officeDocument/2006/relationships/notesSlide" Target="../notesSlides/notesSlide35.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Google Shape;64;p13"/>
          <p:cNvSpPr txBox="1">
            <a:spLocks noGrp="1"/>
          </p:cNvSpPr>
          <p:nvPr>
            <p:ph type="ctrTitle"/>
          </p:nvPr>
        </p:nvSpPr>
        <p:spPr>
          <a:xfrm>
            <a:off x="311700" y="539725"/>
            <a:ext cx="8520600" cy="1282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4991 Capstone Course</a:t>
            </a:r>
            <a:endParaRPr/>
          </a:p>
          <a:p>
            <a:pPr marL="0" lvl="0" indent="0" algn="l" rtl="0">
              <a:spcBef>
                <a:spcPts val="0"/>
              </a:spcBef>
              <a:spcAft>
                <a:spcPts val="0"/>
              </a:spcAft>
              <a:buNone/>
            </a:pPr>
            <a:r>
              <a:rPr lang="en-GB"/>
              <a:t>		Final Proposal Presentation</a:t>
            </a:r>
            <a:endParaRPr/>
          </a:p>
        </p:txBody>
      </p:sp>
      <p:sp>
        <p:nvSpPr>
          <p:cNvPr id="66" name="Google Shape;66;p1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2"/>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Gantt Chart</a:t>
            </a:r>
            <a:endParaRPr/>
          </a:p>
        </p:txBody>
      </p:sp>
      <p:sp>
        <p:nvSpPr>
          <p:cNvPr id="129" name="Google Shape;129;p2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10</a:t>
            </a:fld>
            <a:endParaRPr/>
          </a:p>
        </p:txBody>
      </p:sp>
      <p:pic>
        <p:nvPicPr>
          <p:cNvPr id="4" name="Picture 3">
            <a:extLst>
              <a:ext uri="{FF2B5EF4-FFF2-40B4-BE49-F238E27FC236}">
                <a16:creationId xmlns:a16="http://schemas.microsoft.com/office/drawing/2014/main" id="{194AB63D-A9B5-4CCF-A412-2C9337A4F3A0}"/>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40957" y="1299883"/>
            <a:ext cx="8427307" cy="379544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3"/>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Gantt Chart</a:t>
            </a:r>
            <a:endParaRPr/>
          </a:p>
        </p:txBody>
      </p:sp>
      <p:sp>
        <p:nvSpPr>
          <p:cNvPr id="135" name="Google Shape;135;p2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11</a:t>
            </a:fld>
            <a:endParaRPr/>
          </a:p>
        </p:txBody>
      </p:sp>
      <p:pic>
        <p:nvPicPr>
          <p:cNvPr id="4" name="Picture 3">
            <a:extLst>
              <a:ext uri="{FF2B5EF4-FFF2-40B4-BE49-F238E27FC236}">
                <a16:creationId xmlns:a16="http://schemas.microsoft.com/office/drawing/2014/main" id="{9F75A20C-7BB4-4F5D-B58D-61515F1C4EA6}"/>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1057" y="1315282"/>
            <a:ext cx="8520599" cy="374153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4"/>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Gantt Chart</a:t>
            </a:r>
            <a:endParaRPr/>
          </a:p>
        </p:txBody>
      </p:sp>
      <p:sp>
        <p:nvSpPr>
          <p:cNvPr id="141" name="Google Shape;141;p2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12</a:t>
            </a:fld>
            <a:endParaRPr/>
          </a:p>
        </p:txBody>
      </p:sp>
      <p:pic>
        <p:nvPicPr>
          <p:cNvPr id="4" name="Picture 3">
            <a:extLst>
              <a:ext uri="{FF2B5EF4-FFF2-40B4-BE49-F238E27FC236}">
                <a16:creationId xmlns:a16="http://schemas.microsoft.com/office/drawing/2014/main" id="{E818A582-0EF5-4704-80FD-DC0DD5A0238C}"/>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8915" y="1376788"/>
            <a:ext cx="8520600" cy="368704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5"/>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Gantt Chart</a:t>
            </a:r>
            <a:endParaRPr/>
          </a:p>
        </p:txBody>
      </p:sp>
      <p:sp>
        <p:nvSpPr>
          <p:cNvPr id="147" name="Google Shape;147;p2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13</a:t>
            </a:fld>
            <a:endParaRPr/>
          </a:p>
        </p:txBody>
      </p:sp>
      <p:pic>
        <p:nvPicPr>
          <p:cNvPr id="4" name="Picture 3">
            <a:extLst>
              <a:ext uri="{FF2B5EF4-FFF2-40B4-BE49-F238E27FC236}">
                <a16:creationId xmlns:a16="http://schemas.microsoft.com/office/drawing/2014/main" id="{4FD1892E-7A84-4E4F-B792-2CB142869A15}"/>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2842" y="1311631"/>
            <a:ext cx="8520600" cy="374518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6"/>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Risk Assessment</a:t>
            </a:r>
            <a:endParaRPr/>
          </a:p>
        </p:txBody>
      </p:sp>
      <p:sp>
        <p:nvSpPr>
          <p:cNvPr id="153" name="Google Shape;153;p2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14</a:t>
            </a:fld>
            <a:endParaRPr/>
          </a:p>
        </p:txBody>
      </p:sp>
      <p:pic>
        <p:nvPicPr>
          <p:cNvPr id="154" name="Google Shape;154;p26"/>
          <p:cNvPicPr preferRelativeResize="0"/>
          <p:nvPr/>
        </p:nvPicPr>
        <p:blipFill>
          <a:blip r:embed="rId3">
            <a:alphaModFix/>
          </a:blip>
          <a:stretch>
            <a:fillRect/>
          </a:stretch>
        </p:blipFill>
        <p:spPr>
          <a:xfrm>
            <a:off x="152425" y="1857475"/>
            <a:ext cx="8839198" cy="2674097"/>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58"/>
        <p:cNvGrpSpPr/>
        <p:nvPr/>
      </p:nvGrpSpPr>
      <p:grpSpPr>
        <a:xfrm>
          <a:off x="0" y="0"/>
          <a:ext cx="0" cy="0"/>
          <a:chOff x="0" y="0"/>
          <a:chExt cx="0" cy="0"/>
        </a:xfrm>
      </p:grpSpPr>
      <p:sp>
        <p:nvSpPr>
          <p:cNvPr id="159" name="Google Shape;159;p27"/>
          <p:cNvSpPr txBox="1">
            <a:spLocks noGrp="1"/>
          </p:cNvSpPr>
          <p:nvPr>
            <p:ph type="ctrTitle"/>
          </p:nvPr>
        </p:nvSpPr>
        <p:spPr>
          <a:xfrm>
            <a:off x="311700" y="539725"/>
            <a:ext cx="8520600" cy="864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latin typeface="Arial"/>
                <a:ea typeface="Arial"/>
                <a:cs typeface="Arial"/>
                <a:sym typeface="Arial"/>
              </a:rPr>
              <a:t>Management Engineering Sub-Team</a:t>
            </a:r>
            <a:endParaRPr>
              <a:latin typeface="Arial"/>
              <a:ea typeface="Arial"/>
              <a:cs typeface="Arial"/>
              <a:sym typeface="Arial"/>
            </a:endParaRPr>
          </a:p>
        </p:txBody>
      </p:sp>
      <p:sp>
        <p:nvSpPr>
          <p:cNvPr id="160" name="Google Shape;160;p27"/>
          <p:cNvSpPr txBox="1"/>
          <p:nvPr/>
        </p:nvSpPr>
        <p:spPr>
          <a:xfrm>
            <a:off x="706550" y="2260700"/>
            <a:ext cx="4107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Roboto"/>
              <a:ea typeface="Roboto"/>
              <a:cs typeface="Roboto"/>
              <a:sym typeface="Roboto"/>
            </a:endParaRPr>
          </a:p>
        </p:txBody>
      </p:sp>
      <p:sp>
        <p:nvSpPr>
          <p:cNvPr id="161" name="Google Shape;161;p27"/>
          <p:cNvSpPr txBox="1"/>
          <p:nvPr/>
        </p:nvSpPr>
        <p:spPr>
          <a:xfrm>
            <a:off x="393325" y="1404150"/>
            <a:ext cx="5768100" cy="2232000"/>
          </a:xfrm>
          <a:prstGeom prst="rect">
            <a:avLst/>
          </a:prstGeom>
          <a:noFill/>
          <a:ln>
            <a:noFill/>
          </a:ln>
        </p:spPr>
        <p:txBody>
          <a:bodyPr spcFirstLastPara="1" wrap="square" lIns="91425" tIns="91425" rIns="91425" bIns="91425" anchor="t" anchorCtr="0">
            <a:spAutoFit/>
          </a:bodyPr>
          <a:lstStyle/>
          <a:p>
            <a:pPr marL="457200" lvl="0" indent="-349250" algn="l" rtl="0">
              <a:spcBef>
                <a:spcPts val="0"/>
              </a:spcBef>
              <a:spcAft>
                <a:spcPts val="0"/>
              </a:spcAft>
              <a:buSzPts val="1900"/>
              <a:buFont typeface="Calibri"/>
              <a:buChar char="●"/>
            </a:pPr>
            <a:r>
              <a:rPr lang="en-GB" sz="1900">
                <a:latin typeface="Calibri"/>
                <a:ea typeface="Calibri"/>
                <a:cs typeface="Calibri"/>
                <a:sym typeface="Calibri"/>
              </a:rPr>
              <a:t>The team will be responsible for the financial analysis and the required calculations for the financial methodology.</a:t>
            </a:r>
            <a:endParaRPr sz="1900">
              <a:latin typeface="Calibri"/>
              <a:ea typeface="Calibri"/>
              <a:cs typeface="Calibri"/>
              <a:sym typeface="Calibri"/>
            </a:endParaRPr>
          </a:p>
          <a:p>
            <a:pPr marL="457200" lvl="0" indent="-349250" algn="l" rtl="0">
              <a:spcBef>
                <a:spcPts val="0"/>
              </a:spcBef>
              <a:spcAft>
                <a:spcPts val="0"/>
              </a:spcAft>
              <a:buSzPts val="1900"/>
              <a:buFont typeface="Calibri"/>
              <a:buChar char="●"/>
            </a:pPr>
            <a:r>
              <a:rPr lang="en-GB" sz="1900">
                <a:latin typeface="Calibri"/>
                <a:ea typeface="Calibri"/>
                <a:cs typeface="Calibri"/>
                <a:sym typeface="Calibri"/>
              </a:rPr>
              <a:t>Providing some guidance or help to the investors, through the financial model </a:t>
            </a:r>
            <a:endParaRPr sz="1900">
              <a:latin typeface="Calibri"/>
              <a:ea typeface="Calibri"/>
              <a:cs typeface="Calibri"/>
              <a:sym typeface="Calibri"/>
            </a:endParaRPr>
          </a:p>
          <a:p>
            <a:pPr marL="457200" lvl="0" indent="0" algn="l" rtl="0">
              <a:spcBef>
                <a:spcPts val="0"/>
              </a:spcBef>
              <a:spcAft>
                <a:spcPts val="0"/>
              </a:spcAft>
              <a:buNone/>
            </a:pPr>
            <a:r>
              <a:rPr lang="en-GB" sz="1900">
                <a:latin typeface="Calibri"/>
                <a:ea typeface="Calibri"/>
                <a:cs typeface="Calibri"/>
                <a:sym typeface="Calibri"/>
              </a:rPr>
              <a:t>to buy, sell or hold their stocks.</a:t>
            </a:r>
            <a:endParaRPr sz="1900">
              <a:latin typeface="Calibri"/>
              <a:ea typeface="Calibri"/>
              <a:cs typeface="Calibri"/>
              <a:sym typeface="Calibri"/>
            </a:endParaRPr>
          </a:p>
          <a:p>
            <a:pPr marL="457200" lvl="0" indent="0" algn="l" rtl="0">
              <a:spcBef>
                <a:spcPts val="0"/>
              </a:spcBef>
              <a:spcAft>
                <a:spcPts val="0"/>
              </a:spcAft>
              <a:buNone/>
            </a:pPr>
            <a:r>
              <a:rPr lang="en-GB" sz="1900">
                <a:latin typeface="Calibri"/>
                <a:ea typeface="Calibri"/>
                <a:cs typeface="Calibri"/>
                <a:sym typeface="Calibri"/>
              </a:rPr>
              <a:t> </a:t>
            </a:r>
            <a:endParaRPr sz="1900">
              <a:latin typeface="Calibri"/>
              <a:ea typeface="Calibri"/>
              <a:cs typeface="Calibri"/>
              <a:sym typeface="Calibri"/>
            </a:endParaRPr>
          </a:p>
        </p:txBody>
      </p:sp>
      <p:sp>
        <p:nvSpPr>
          <p:cNvPr id="162" name="Google Shape;162;p2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15</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28"/>
          <p:cNvSpPr txBox="1">
            <a:spLocks noGrp="1"/>
          </p:cNvSpPr>
          <p:nvPr>
            <p:ph type="title"/>
          </p:nvPr>
        </p:nvSpPr>
        <p:spPr>
          <a:xfrm>
            <a:off x="311725" y="500925"/>
            <a:ext cx="6108600" cy="623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Financial Models/Methodologies</a:t>
            </a:r>
            <a:endParaRPr/>
          </a:p>
        </p:txBody>
      </p:sp>
      <p:sp>
        <p:nvSpPr>
          <p:cNvPr id="168" name="Google Shape;168;p2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solidFill>
                  <a:schemeClr val="dk2"/>
                </a:solidFill>
              </a:rPr>
              <a:t>16</a:t>
            </a:fld>
            <a:endParaRPr>
              <a:solidFill>
                <a:schemeClr val="dk2"/>
              </a:solidFill>
            </a:endParaRPr>
          </a:p>
        </p:txBody>
      </p:sp>
      <p:pic>
        <p:nvPicPr>
          <p:cNvPr id="169" name="Google Shape;169;p28"/>
          <p:cNvPicPr preferRelativeResize="0"/>
          <p:nvPr/>
        </p:nvPicPr>
        <p:blipFill>
          <a:blip r:embed="rId3">
            <a:alphaModFix/>
          </a:blip>
          <a:stretch>
            <a:fillRect/>
          </a:stretch>
        </p:blipFill>
        <p:spPr>
          <a:xfrm>
            <a:off x="488175" y="1410975"/>
            <a:ext cx="8167657" cy="3369742"/>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29"/>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Proposed Solutions</a:t>
            </a:r>
            <a:endParaRPr/>
          </a:p>
        </p:txBody>
      </p:sp>
      <p:sp>
        <p:nvSpPr>
          <p:cNvPr id="175" name="Google Shape;175;p2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17</a:t>
            </a:fld>
            <a:endParaRPr/>
          </a:p>
        </p:txBody>
      </p:sp>
      <p:pic>
        <p:nvPicPr>
          <p:cNvPr id="176" name="Google Shape;176;p29"/>
          <p:cNvPicPr preferRelativeResize="0"/>
          <p:nvPr/>
        </p:nvPicPr>
        <p:blipFill>
          <a:blip r:embed="rId3">
            <a:alphaModFix/>
          </a:blip>
          <a:stretch>
            <a:fillRect/>
          </a:stretch>
        </p:blipFill>
        <p:spPr>
          <a:xfrm>
            <a:off x="2071700" y="1327800"/>
            <a:ext cx="4902801" cy="36643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30"/>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Data Collection: The Companies </a:t>
            </a:r>
            <a:endParaRPr/>
          </a:p>
        </p:txBody>
      </p:sp>
      <p:sp>
        <p:nvSpPr>
          <p:cNvPr id="182" name="Google Shape;182;p3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18</a:t>
            </a:fld>
            <a:endParaRPr/>
          </a:p>
        </p:txBody>
      </p:sp>
      <p:sp>
        <p:nvSpPr>
          <p:cNvPr id="183" name="Google Shape;183;p30"/>
          <p:cNvSpPr txBox="1"/>
          <p:nvPr/>
        </p:nvSpPr>
        <p:spPr>
          <a:xfrm>
            <a:off x="3601775" y="1306975"/>
            <a:ext cx="1524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b="1">
                <a:latin typeface="Roboto"/>
                <a:ea typeface="Roboto"/>
                <a:cs typeface="Roboto"/>
                <a:sym typeface="Roboto"/>
              </a:rPr>
              <a:t>Energy Sector</a:t>
            </a:r>
            <a:endParaRPr b="1">
              <a:latin typeface="Roboto"/>
              <a:ea typeface="Roboto"/>
              <a:cs typeface="Roboto"/>
              <a:sym typeface="Roboto"/>
            </a:endParaRPr>
          </a:p>
        </p:txBody>
      </p:sp>
      <p:pic>
        <p:nvPicPr>
          <p:cNvPr id="184" name="Google Shape;184;p30"/>
          <p:cNvPicPr preferRelativeResize="0"/>
          <p:nvPr/>
        </p:nvPicPr>
        <p:blipFill>
          <a:blip r:embed="rId3">
            <a:alphaModFix/>
          </a:blip>
          <a:stretch>
            <a:fillRect/>
          </a:stretch>
        </p:blipFill>
        <p:spPr>
          <a:xfrm>
            <a:off x="5715000" y="1902776"/>
            <a:ext cx="3306151" cy="2419200"/>
          </a:xfrm>
          <a:prstGeom prst="rect">
            <a:avLst/>
          </a:prstGeom>
          <a:noFill/>
          <a:ln w="9525" cap="flat" cmpd="sng">
            <a:solidFill>
              <a:srgbClr val="FFFF00"/>
            </a:solidFill>
            <a:prstDash val="solid"/>
            <a:round/>
            <a:headEnd type="none" w="sm" len="sm"/>
            <a:tailEnd type="none" w="sm" len="sm"/>
          </a:ln>
        </p:spPr>
      </p:pic>
      <p:pic>
        <p:nvPicPr>
          <p:cNvPr id="185" name="Google Shape;185;p30"/>
          <p:cNvPicPr preferRelativeResize="0"/>
          <p:nvPr/>
        </p:nvPicPr>
        <p:blipFill>
          <a:blip r:embed="rId4">
            <a:alphaModFix/>
          </a:blip>
          <a:stretch>
            <a:fillRect/>
          </a:stretch>
        </p:blipFill>
        <p:spPr>
          <a:xfrm>
            <a:off x="746025" y="1775688"/>
            <a:ext cx="1474899" cy="796062"/>
          </a:xfrm>
          <a:prstGeom prst="rect">
            <a:avLst/>
          </a:prstGeom>
          <a:noFill/>
          <a:ln>
            <a:noFill/>
          </a:ln>
        </p:spPr>
      </p:pic>
      <p:sp>
        <p:nvSpPr>
          <p:cNvPr id="186" name="Google Shape;186;p30"/>
          <p:cNvSpPr txBox="1"/>
          <p:nvPr/>
        </p:nvSpPr>
        <p:spPr>
          <a:xfrm>
            <a:off x="975425" y="2571750"/>
            <a:ext cx="1016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a:latin typeface="Roboto"/>
                <a:ea typeface="Roboto"/>
                <a:cs typeface="Roboto"/>
                <a:sym typeface="Roboto"/>
              </a:rPr>
              <a:t>EST. 1997</a:t>
            </a:r>
            <a:endParaRPr>
              <a:latin typeface="Roboto"/>
              <a:ea typeface="Roboto"/>
              <a:cs typeface="Roboto"/>
              <a:sym typeface="Roboto"/>
            </a:endParaRPr>
          </a:p>
        </p:txBody>
      </p:sp>
      <p:pic>
        <p:nvPicPr>
          <p:cNvPr id="187" name="Google Shape;187;p30"/>
          <p:cNvPicPr preferRelativeResize="0"/>
          <p:nvPr/>
        </p:nvPicPr>
        <p:blipFill>
          <a:blip r:embed="rId5">
            <a:alphaModFix/>
          </a:blip>
          <a:stretch>
            <a:fillRect/>
          </a:stretch>
        </p:blipFill>
        <p:spPr>
          <a:xfrm>
            <a:off x="570550" y="3191350"/>
            <a:ext cx="1825850" cy="872625"/>
          </a:xfrm>
          <a:prstGeom prst="rect">
            <a:avLst/>
          </a:prstGeom>
          <a:noFill/>
          <a:ln>
            <a:noFill/>
          </a:ln>
        </p:spPr>
      </p:pic>
      <p:sp>
        <p:nvSpPr>
          <p:cNvPr id="188" name="Google Shape;188;p30"/>
          <p:cNvSpPr txBox="1"/>
          <p:nvPr/>
        </p:nvSpPr>
        <p:spPr>
          <a:xfrm>
            <a:off x="975425" y="3911575"/>
            <a:ext cx="1016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a:latin typeface="Roboto"/>
                <a:ea typeface="Roboto"/>
                <a:cs typeface="Roboto"/>
                <a:sym typeface="Roboto"/>
              </a:rPr>
              <a:t>EST. 1989</a:t>
            </a:r>
            <a:endParaRPr>
              <a:latin typeface="Roboto"/>
              <a:ea typeface="Roboto"/>
              <a:cs typeface="Roboto"/>
              <a:sym typeface="Roboto"/>
            </a:endParaRPr>
          </a:p>
        </p:txBody>
      </p:sp>
      <p:pic>
        <p:nvPicPr>
          <p:cNvPr id="189" name="Google Shape;189;p30"/>
          <p:cNvPicPr preferRelativeResize="0"/>
          <p:nvPr/>
        </p:nvPicPr>
        <p:blipFill rotWithShape="1">
          <a:blip r:embed="rId6">
            <a:alphaModFix/>
          </a:blip>
          <a:srcRect r="14646"/>
          <a:stretch/>
        </p:blipFill>
        <p:spPr>
          <a:xfrm>
            <a:off x="2768327" y="2200725"/>
            <a:ext cx="2723425" cy="1428750"/>
          </a:xfrm>
          <a:prstGeom prst="rect">
            <a:avLst/>
          </a:prstGeom>
          <a:noFill/>
          <a:ln>
            <a:noFill/>
          </a:ln>
        </p:spPr>
      </p:pic>
      <p:sp>
        <p:nvSpPr>
          <p:cNvPr id="190" name="Google Shape;190;p30"/>
          <p:cNvSpPr txBox="1"/>
          <p:nvPr/>
        </p:nvSpPr>
        <p:spPr>
          <a:xfrm>
            <a:off x="3733034" y="3229275"/>
            <a:ext cx="1261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a:latin typeface="Roboto"/>
                <a:ea typeface="Roboto"/>
                <a:cs typeface="Roboto"/>
                <a:sym typeface="Roboto"/>
              </a:rPr>
              <a:t>EST.  2010</a:t>
            </a:r>
            <a:endParaRPr>
              <a:latin typeface="Roboto"/>
              <a:ea typeface="Roboto"/>
              <a:cs typeface="Roboto"/>
              <a:sym typeface="Roboto"/>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31"/>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Data Collection: The Companies</a:t>
            </a:r>
            <a:endParaRPr/>
          </a:p>
        </p:txBody>
      </p:sp>
      <p:sp>
        <p:nvSpPr>
          <p:cNvPr id="196" name="Google Shape;196;p3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19</a:t>
            </a:fld>
            <a:endParaRPr/>
          </a:p>
        </p:txBody>
      </p:sp>
      <p:sp>
        <p:nvSpPr>
          <p:cNvPr id="197" name="Google Shape;197;p31"/>
          <p:cNvSpPr txBox="1"/>
          <p:nvPr/>
        </p:nvSpPr>
        <p:spPr>
          <a:xfrm>
            <a:off x="3678125" y="1342575"/>
            <a:ext cx="1272600" cy="400200"/>
          </a:xfrm>
          <a:prstGeom prst="rect">
            <a:avLst/>
          </a:prstGeom>
          <a:noFill/>
          <a:ln>
            <a:noFill/>
          </a:ln>
        </p:spPr>
        <p:txBody>
          <a:bodyPr spcFirstLastPara="1" wrap="square" lIns="91425" tIns="91425" rIns="91425" bIns="91425" anchor="t" anchorCtr="0">
            <a:spAutoFit/>
          </a:bodyPr>
          <a:lstStyle/>
          <a:p>
            <a:pPr marL="0" lvl="0" indent="0" algn="just" rtl="0">
              <a:lnSpc>
                <a:spcPct val="150000"/>
              </a:lnSpc>
              <a:spcBef>
                <a:spcPts val="0"/>
              </a:spcBef>
              <a:spcAft>
                <a:spcPts val="0"/>
              </a:spcAft>
              <a:buNone/>
            </a:pPr>
            <a:r>
              <a:rPr lang="en-GB" b="1">
                <a:latin typeface="Roboto"/>
                <a:ea typeface="Roboto"/>
                <a:cs typeface="Roboto"/>
                <a:sym typeface="Roboto"/>
              </a:rPr>
              <a:t>Retail Sector</a:t>
            </a:r>
            <a:endParaRPr sz="1600" b="1">
              <a:latin typeface="Roboto"/>
              <a:ea typeface="Roboto"/>
              <a:cs typeface="Roboto"/>
              <a:sym typeface="Roboto"/>
            </a:endParaRPr>
          </a:p>
        </p:txBody>
      </p:sp>
      <p:pic>
        <p:nvPicPr>
          <p:cNvPr id="198" name="Google Shape;198;p31"/>
          <p:cNvPicPr preferRelativeResize="0"/>
          <p:nvPr/>
        </p:nvPicPr>
        <p:blipFill>
          <a:blip r:embed="rId3">
            <a:alphaModFix/>
          </a:blip>
          <a:stretch>
            <a:fillRect/>
          </a:stretch>
        </p:blipFill>
        <p:spPr>
          <a:xfrm>
            <a:off x="382275" y="1575475"/>
            <a:ext cx="1737675" cy="1540750"/>
          </a:xfrm>
          <a:prstGeom prst="rect">
            <a:avLst/>
          </a:prstGeom>
          <a:noFill/>
          <a:ln>
            <a:noFill/>
          </a:ln>
        </p:spPr>
      </p:pic>
      <p:sp>
        <p:nvSpPr>
          <p:cNvPr id="199" name="Google Shape;199;p31"/>
          <p:cNvSpPr txBox="1"/>
          <p:nvPr/>
        </p:nvSpPr>
        <p:spPr>
          <a:xfrm>
            <a:off x="734000" y="2956300"/>
            <a:ext cx="1216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a:latin typeface="Roboto"/>
                <a:ea typeface="Roboto"/>
                <a:cs typeface="Roboto"/>
                <a:sym typeface="Roboto"/>
              </a:rPr>
              <a:t>EST. 1955</a:t>
            </a:r>
            <a:endParaRPr>
              <a:latin typeface="Roboto"/>
              <a:ea typeface="Roboto"/>
              <a:cs typeface="Roboto"/>
              <a:sym typeface="Roboto"/>
            </a:endParaRPr>
          </a:p>
        </p:txBody>
      </p:sp>
      <p:pic>
        <p:nvPicPr>
          <p:cNvPr id="200" name="Google Shape;200;p31"/>
          <p:cNvPicPr preferRelativeResize="0"/>
          <p:nvPr/>
        </p:nvPicPr>
        <p:blipFill>
          <a:blip r:embed="rId4">
            <a:alphaModFix/>
          </a:blip>
          <a:stretch>
            <a:fillRect/>
          </a:stretch>
        </p:blipFill>
        <p:spPr>
          <a:xfrm>
            <a:off x="3650075" y="1843625"/>
            <a:ext cx="1272600" cy="1056150"/>
          </a:xfrm>
          <a:prstGeom prst="rect">
            <a:avLst/>
          </a:prstGeom>
          <a:noFill/>
          <a:ln>
            <a:noFill/>
          </a:ln>
        </p:spPr>
      </p:pic>
      <p:sp>
        <p:nvSpPr>
          <p:cNvPr id="201" name="Google Shape;201;p31"/>
          <p:cNvSpPr txBox="1"/>
          <p:nvPr/>
        </p:nvSpPr>
        <p:spPr>
          <a:xfrm>
            <a:off x="3706175" y="2899775"/>
            <a:ext cx="1216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a:latin typeface="Roboto"/>
                <a:ea typeface="Roboto"/>
                <a:cs typeface="Roboto"/>
                <a:sym typeface="Roboto"/>
              </a:rPr>
              <a:t>EST. 1954</a:t>
            </a:r>
            <a:endParaRPr>
              <a:latin typeface="Roboto"/>
              <a:ea typeface="Roboto"/>
              <a:cs typeface="Roboto"/>
              <a:sym typeface="Roboto"/>
            </a:endParaRPr>
          </a:p>
        </p:txBody>
      </p:sp>
      <p:pic>
        <p:nvPicPr>
          <p:cNvPr id="202" name="Google Shape;202;p31"/>
          <p:cNvPicPr preferRelativeResize="0"/>
          <p:nvPr/>
        </p:nvPicPr>
        <p:blipFill>
          <a:blip r:embed="rId5">
            <a:alphaModFix/>
          </a:blip>
          <a:stretch>
            <a:fillRect/>
          </a:stretch>
        </p:blipFill>
        <p:spPr>
          <a:xfrm>
            <a:off x="382275" y="3356500"/>
            <a:ext cx="2228650" cy="1253615"/>
          </a:xfrm>
          <a:prstGeom prst="rect">
            <a:avLst/>
          </a:prstGeom>
          <a:noFill/>
          <a:ln>
            <a:noFill/>
          </a:ln>
        </p:spPr>
      </p:pic>
      <p:sp>
        <p:nvSpPr>
          <p:cNvPr id="203" name="Google Shape;203;p31"/>
          <p:cNvSpPr txBox="1"/>
          <p:nvPr/>
        </p:nvSpPr>
        <p:spPr>
          <a:xfrm>
            <a:off x="734000" y="4411350"/>
            <a:ext cx="1272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a:latin typeface="Roboto"/>
                <a:ea typeface="Roboto"/>
                <a:cs typeface="Roboto"/>
                <a:sym typeface="Roboto"/>
              </a:rPr>
              <a:t>EST. 1991</a:t>
            </a:r>
            <a:endParaRPr>
              <a:latin typeface="Roboto"/>
              <a:ea typeface="Roboto"/>
              <a:cs typeface="Roboto"/>
              <a:sym typeface="Roboto"/>
            </a:endParaRPr>
          </a:p>
        </p:txBody>
      </p:sp>
      <p:pic>
        <p:nvPicPr>
          <p:cNvPr id="204" name="Google Shape;204;p31"/>
          <p:cNvPicPr preferRelativeResize="0"/>
          <p:nvPr/>
        </p:nvPicPr>
        <p:blipFill>
          <a:blip r:embed="rId6">
            <a:alphaModFix/>
          </a:blip>
          <a:stretch>
            <a:fillRect/>
          </a:stretch>
        </p:blipFill>
        <p:spPr>
          <a:xfrm>
            <a:off x="3091075" y="3336513"/>
            <a:ext cx="2446700" cy="978680"/>
          </a:xfrm>
          <a:prstGeom prst="rect">
            <a:avLst/>
          </a:prstGeom>
          <a:noFill/>
          <a:ln>
            <a:noFill/>
          </a:ln>
        </p:spPr>
      </p:pic>
      <p:sp>
        <p:nvSpPr>
          <p:cNvPr id="205" name="Google Shape;205;p31"/>
          <p:cNvSpPr txBox="1"/>
          <p:nvPr/>
        </p:nvSpPr>
        <p:spPr>
          <a:xfrm>
            <a:off x="3706175" y="4351750"/>
            <a:ext cx="1216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a:latin typeface="Roboto"/>
                <a:ea typeface="Roboto"/>
                <a:cs typeface="Roboto"/>
                <a:sym typeface="Roboto"/>
              </a:rPr>
              <a:t>EST. 1943</a:t>
            </a:r>
            <a:endParaRPr>
              <a:latin typeface="Roboto"/>
              <a:ea typeface="Roboto"/>
              <a:cs typeface="Roboto"/>
              <a:sym typeface="Roboto"/>
            </a:endParaRPr>
          </a:p>
        </p:txBody>
      </p:sp>
      <p:pic>
        <p:nvPicPr>
          <p:cNvPr id="206" name="Google Shape;206;p31"/>
          <p:cNvPicPr preferRelativeResize="0"/>
          <p:nvPr/>
        </p:nvPicPr>
        <p:blipFill>
          <a:blip r:embed="rId7">
            <a:alphaModFix/>
          </a:blip>
          <a:stretch>
            <a:fillRect/>
          </a:stretch>
        </p:blipFill>
        <p:spPr>
          <a:xfrm>
            <a:off x="5725525" y="2146325"/>
            <a:ext cx="3295619" cy="1907088"/>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4"/>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Overview </a:t>
            </a:r>
            <a:endParaRPr/>
          </a:p>
        </p:txBody>
      </p:sp>
      <p:sp>
        <p:nvSpPr>
          <p:cNvPr id="72" name="Google Shape;72;p14"/>
          <p:cNvSpPr txBox="1">
            <a:spLocks noGrp="1"/>
          </p:cNvSpPr>
          <p:nvPr>
            <p:ph type="body" idx="1"/>
          </p:nvPr>
        </p:nvSpPr>
        <p:spPr>
          <a:xfrm>
            <a:off x="4644675" y="500925"/>
            <a:ext cx="4166400" cy="40986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GB"/>
              <a:t>With the needs of financial decision to manage our money we are focusing on creating a software application that can benefit lots of targets such as investors, customers and government entities.</a:t>
            </a:r>
            <a:endParaRPr/>
          </a:p>
          <a:p>
            <a:pPr marL="457200" lvl="0" indent="-311150" algn="l" rtl="0">
              <a:spcBef>
                <a:spcPts val="0"/>
              </a:spcBef>
              <a:spcAft>
                <a:spcPts val="0"/>
              </a:spcAft>
              <a:buSzPts val="1300"/>
              <a:buChar char="●"/>
            </a:pPr>
            <a:r>
              <a:rPr lang="en-GB"/>
              <a:t>The function of the application will be relying on financial statements which will be evaluated with specific methods.</a:t>
            </a:r>
            <a:endParaRPr/>
          </a:p>
          <a:p>
            <a:pPr marL="457200" lvl="0" indent="-311150" algn="l" rtl="0">
              <a:spcBef>
                <a:spcPts val="0"/>
              </a:spcBef>
              <a:spcAft>
                <a:spcPts val="0"/>
              </a:spcAft>
              <a:buSzPts val="1300"/>
              <a:buChar char="●"/>
            </a:pPr>
            <a:r>
              <a:rPr lang="en-GB"/>
              <a:t>The calculations and measures will be processed and </a:t>
            </a:r>
            <a:endParaRPr/>
          </a:p>
          <a:p>
            <a:pPr marL="457200" lvl="0" indent="0" algn="l" rtl="0">
              <a:spcBef>
                <a:spcPts val="1200"/>
              </a:spcBef>
              <a:spcAft>
                <a:spcPts val="0"/>
              </a:spcAft>
              <a:buNone/>
            </a:pPr>
            <a:r>
              <a:rPr lang="en-GB"/>
              <a:t>coded to give output which are evaluations of </a:t>
            </a:r>
            <a:endParaRPr/>
          </a:p>
          <a:p>
            <a:pPr marL="457200" lvl="0" indent="0" algn="l" rtl="0">
              <a:spcBef>
                <a:spcPts val="1200"/>
              </a:spcBef>
              <a:spcAft>
                <a:spcPts val="0"/>
              </a:spcAft>
              <a:buNone/>
            </a:pPr>
            <a:r>
              <a:rPr lang="en-GB"/>
              <a:t>some companies and indicators </a:t>
            </a:r>
            <a:endParaRPr/>
          </a:p>
          <a:p>
            <a:pPr marL="457200" lvl="0" indent="0" algn="l" rtl="0">
              <a:spcBef>
                <a:spcPts val="1200"/>
              </a:spcBef>
              <a:spcAft>
                <a:spcPts val="1200"/>
              </a:spcAft>
              <a:buNone/>
            </a:pPr>
            <a:r>
              <a:rPr lang="en-GB"/>
              <a:t>of their stocks.  </a:t>
            </a:r>
            <a:endParaRPr/>
          </a:p>
        </p:txBody>
      </p:sp>
      <p:sp>
        <p:nvSpPr>
          <p:cNvPr id="73" name="Google Shape;73;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solidFill>
                  <a:schemeClr val="dk2"/>
                </a:solidFill>
              </a:rPr>
              <a:t>2</a:t>
            </a:fld>
            <a:endParaRPr>
              <a:solidFill>
                <a:schemeClr val="dk2"/>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32"/>
          <p:cNvSpPr txBox="1">
            <a:spLocks noGrp="1"/>
          </p:cNvSpPr>
          <p:nvPr>
            <p:ph type="title"/>
          </p:nvPr>
        </p:nvSpPr>
        <p:spPr>
          <a:xfrm>
            <a:off x="311700" y="489325"/>
            <a:ext cx="8520600" cy="623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Data Collection: The Companies</a:t>
            </a:r>
            <a:endParaRPr/>
          </a:p>
        </p:txBody>
      </p:sp>
      <p:sp>
        <p:nvSpPr>
          <p:cNvPr id="212" name="Google Shape;212;p3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20</a:t>
            </a:fld>
            <a:endParaRPr/>
          </a:p>
        </p:txBody>
      </p:sp>
      <p:pic>
        <p:nvPicPr>
          <p:cNvPr id="213" name="Google Shape;213;p32"/>
          <p:cNvPicPr preferRelativeResize="0"/>
          <p:nvPr/>
        </p:nvPicPr>
        <p:blipFill>
          <a:blip r:embed="rId3">
            <a:alphaModFix/>
          </a:blip>
          <a:stretch>
            <a:fillRect/>
          </a:stretch>
        </p:blipFill>
        <p:spPr>
          <a:xfrm>
            <a:off x="724850" y="1718298"/>
            <a:ext cx="2094563" cy="1195550"/>
          </a:xfrm>
          <a:prstGeom prst="rect">
            <a:avLst/>
          </a:prstGeom>
          <a:noFill/>
          <a:ln>
            <a:noFill/>
          </a:ln>
        </p:spPr>
      </p:pic>
      <p:pic>
        <p:nvPicPr>
          <p:cNvPr id="214" name="Google Shape;214;p32"/>
          <p:cNvPicPr preferRelativeResize="0"/>
          <p:nvPr/>
        </p:nvPicPr>
        <p:blipFill rotWithShape="1">
          <a:blip r:embed="rId4">
            <a:alphaModFix/>
          </a:blip>
          <a:srcRect t="30100" b="29305"/>
          <a:stretch/>
        </p:blipFill>
        <p:spPr>
          <a:xfrm>
            <a:off x="3196775" y="1857375"/>
            <a:ext cx="2750454" cy="1116452"/>
          </a:xfrm>
          <a:prstGeom prst="rect">
            <a:avLst/>
          </a:prstGeom>
          <a:noFill/>
          <a:ln>
            <a:noFill/>
          </a:ln>
        </p:spPr>
      </p:pic>
      <p:pic>
        <p:nvPicPr>
          <p:cNvPr id="215" name="Google Shape;215;p32"/>
          <p:cNvPicPr preferRelativeResize="0"/>
          <p:nvPr/>
        </p:nvPicPr>
        <p:blipFill>
          <a:blip r:embed="rId5">
            <a:alphaModFix/>
          </a:blip>
          <a:stretch>
            <a:fillRect/>
          </a:stretch>
        </p:blipFill>
        <p:spPr>
          <a:xfrm>
            <a:off x="348150" y="3595325"/>
            <a:ext cx="2847974" cy="735729"/>
          </a:xfrm>
          <a:prstGeom prst="rect">
            <a:avLst/>
          </a:prstGeom>
          <a:noFill/>
          <a:ln>
            <a:noFill/>
          </a:ln>
        </p:spPr>
      </p:pic>
      <p:pic>
        <p:nvPicPr>
          <p:cNvPr id="216" name="Google Shape;216;p32"/>
          <p:cNvPicPr preferRelativeResize="0"/>
          <p:nvPr/>
        </p:nvPicPr>
        <p:blipFill rotWithShape="1">
          <a:blip r:embed="rId6">
            <a:alphaModFix/>
          </a:blip>
          <a:srcRect l="3493" t="33519" r="8956" b="43520"/>
          <a:stretch/>
        </p:blipFill>
        <p:spPr>
          <a:xfrm>
            <a:off x="3634413" y="3595325"/>
            <a:ext cx="1982375" cy="735725"/>
          </a:xfrm>
          <a:prstGeom prst="rect">
            <a:avLst/>
          </a:prstGeom>
          <a:noFill/>
          <a:ln>
            <a:noFill/>
          </a:ln>
        </p:spPr>
      </p:pic>
      <p:sp>
        <p:nvSpPr>
          <p:cNvPr id="217" name="Google Shape;217;p32"/>
          <p:cNvSpPr txBox="1"/>
          <p:nvPr/>
        </p:nvSpPr>
        <p:spPr>
          <a:xfrm>
            <a:off x="1135850" y="4420300"/>
            <a:ext cx="1272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a:latin typeface="Roboto"/>
                <a:ea typeface="Roboto"/>
                <a:cs typeface="Roboto"/>
                <a:sym typeface="Roboto"/>
              </a:rPr>
              <a:t>EST. 1984</a:t>
            </a:r>
            <a:endParaRPr>
              <a:latin typeface="Roboto"/>
              <a:ea typeface="Roboto"/>
              <a:cs typeface="Roboto"/>
              <a:sym typeface="Roboto"/>
            </a:endParaRPr>
          </a:p>
        </p:txBody>
      </p:sp>
      <p:sp>
        <p:nvSpPr>
          <p:cNvPr id="218" name="Google Shape;218;p32"/>
          <p:cNvSpPr txBox="1"/>
          <p:nvPr/>
        </p:nvSpPr>
        <p:spPr>
          <a:xfrm>
            <a:off x="3989300" y="2913850"/>
            <a:ext cx="1272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a:latin typeface="Roboto"/>
                <a:ea typeface="Roboto"/>
                <a:cs typeface="Roboto"/>
                <a:sym typeface="Roboto"/>
              </a:rPr>
              <a:t>EST. 1955</a:t>
            </a:r>
            <a:endParaRPr>
              <a:latin typeface="Roboto"/>
              <a:ea typeface="Roboto"/>
              <a:cs typeface="Roboto"/>
              <a:sym typeface="Roboto"/>
            </a:endParaRPr>
          </a:p>
        </p:txBody>
      </p:sp>
      <p:sp>
        <p:nvSpPr>
          <p:cNvPr id="219" name="Google Shape;219;p32"/>
          <p:cNvSpPr txBox="1"/>
          <p:nvPr/>
        </p:nvSpPr>
        <p:spPr>
          <a:xfrm>
            <a:off x="1135838" y="2913850"/>
            <a:ext cx="1272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a:latin typeface="Roboto"/>
                <a:ea typeface="Roboto"/>
                <a:cs typeface="Roboto"/>
                <a:sym typeface="Roboto"/>
              </a:rPr>
              <a:t>EST. 1955</a:t>
            </a:r>
            <a:endParaRPr>
              <a:latin typeface="Roboto"/>
              <a:ea typeface="Roboto"/>
              <a:cs typeface="Roboto"/>
              <a:sym typeface="Roboto"/>
            </a:endParaRPr>
          </a:p>
        </p:txBody>
      </p:sp>
      <p:sp>
        <p:nvSpPr>
          <p:cNvPr id="220" name="Google Shape;220;p32"/>
          <p:cNvSpPr txBox="1"/>
          <p:nvPr/>
        </p:nvSpPr>
        <p:spPr>
          <a:xfrm>
            <a:off x="3989300" y="4420300"/>
            <a:ext cx="1272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a:latin typeface="Roboto"/>
                <a:ea typeface="Roboto"/>
                <a:cs typeface="Roboto"/>
                <a:sym typeface="Roboto"/>
              </a:rPr>
              <a:t>EST. 2000</a:t>
            </a:r>
            <a:endParaRPr>
              <a:latin typeface="Roboto"/>
              <a:ea typeface="Roboto"/>
              <a:cs typeface="Roboto"/>
              <a:sym typeface="Roboto"/>
            </a:endParaRPr>
          </a:p>
        </p:txBody>
      </p:sp>
      <p:sp>
        <p:nvSpPr>
          <p:cNvPr id="221" name="Google Shape;221;p32"/>
          <p:cNvSpPr txBox="1"/>
          <p:nvPr/>
        </p:nvSpPr>
        <p:spPr>
          <a:xfrm>
            <a:off x="3601775" y="1306975"/>
            <a:ext cx="1800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b="1">
                <a:latin typeface="Roboto"/>
                <a:ea typeface="Roboto"/>
                <a:cs typeface="Roboto"/>
                <a:sym typeface="Roboto"/>
              </a:rPr>
              <a:t>Electronics Sector</a:t>
            </a:r>
            <a:endParaRPr b="1">
              <a:latin typeface="Roboto"/>
              <a:ea typeface="Roboto"/>
              <a:cs typeface="Roboto"/>
              <a:sym typeface="Roboto"/>
            </a:endParaRPr>
          </a:p>
        </p:txBody>
      </p:sp>
      <p:pic>
        <p:nvPicPr>
          <p:cNvPr id="222" name="Google Shape;222;p32"/>
          <p:cNvPicPr preferRelativeResize="0"/>
          <p:nvPr/>
        </p:nvPicPr>
        <p:blipFill>
          <a:blip r:embed="rId7">
            <a:alphaModFix/>
          </a:blip>
          <a:stretch>
            <a:fillRect/>
          </a:stretch>
        </p:blipFill>
        <p:spPr>
          <a:xfrm>
            <a:off x="6133300" y="2221579"/>
            <a:ext cx="2847976" cy="1601973"/>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33"/>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Data Collection: The Companies</a:t>
            </a:r>
            <a:endParaRPr/>
          </a:p>
          <a:p>
            <a:pPr marL="0" lvl="0" indent="0" algn="l" rtl="0">
              <a:spcBef>
                <a:spcPts val="0"/>
              </a:spcBef>
              <a:spcAft>
                <a:spcPts val="0"/>
              </a:spcAft>
              <a:buNone/>
            </a:pPr>
            <a:endParaRPr/>
          </a:p>
        </p:txBody>
      </p:sp>
      <p:sp>
        <p:nvSpPr>
          <p:cNvPr id="228" name="Google Shape;228;p3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21</a:t>
            </a:fld>
            <a:endParaRPr/>
          </a:p>
        </p:txBody>
      </p:sp>
      <p:pic>
        <p:nvPicPr>
          <p:cNvPr id="229" name="Google Shape;229;p33"/>
          <p:cNvPicPr preferRelativeResize="0"/>
          <p:nvPr/>
        </p:nvPicPr>
        <p:blipFill>
          <a:blip r:embed="rId3">
            <a:alphaModFix/>
          </a:blip>
          <a:stretch>
            <a:fillRect/>
          </a:stretch>
        </p:blipFill>
        <p:spPr>
          <a:xfrm>
            <a:off x="414825" y="1578825"/>
            <a:ext cx="3714075" cy="2672451"/>
          </a:xfrm>
          <a:prstGeom prst="rect">
            <a:avLst/>
          </a:prstGeom>
          <a:noFill/>
          <a:ln>
            <a:noFill/>
          </a:ln>
        </p:spPr>
      </p:pic>
      <p:sp>
        <p:nvSpPr>
          <p:cNvPr id="230" name="Google Shape;230;p33"/>
          <p:cNvSpPr txBox="1"/>
          <p:nvPr/>
        </p:nvSpPr>
        <p:spPr>
          <a:xfrm>
            <a:off x="1784475" y="3975725"/>
            <a:ext cx="15087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a:latin typeface="Roboto"/>
                <a:ea typeface="Roboto"/>
                <a:cs typeface="Roboto"/>
                <a:sym typeface="Roboto"/>
              </a:rPr>
              <a:t>EST. 1983</a:t>
            </a:r>
            <a:endParaRPr>
              <a:latin typeface="Roboto"/>
              <a:ea typeface="Roboto"/>
              <a:cs typeface="Roboto"/>
              <a:sym typeface="Roboto"/>
            </a:endParaRPr>
          </a:p>
        </p:txBody>
      </p:sp>
      <p:sp>
        <p:nvSpPr>
          <p:cNvPr id="231" name="Google Shape;231;p33"/>
          <p:cNvSpPr txBox="1"/>
          <p:nvPr/>
        </p:nvSpPr>
        <p:spPr>
          <a:xfrm>
            <a:off x="3149100" y="1430200"/>
            <a:ext cx="2099400" cy="400200"/>
          </a:xfrm>
          <a:prstGeom prst="rect">
            <a:avLst/>
          </a:prstGeom>
          <a:noFill/>
          <a:ln>
            <a:noFill/>
          </a:ln>
        </p:spPr>
        <p:txBody>
          <a:bodyPr spcFirstLastPara="1" wrap="square" lIns="91425" tIns="91425" rIns="91425" bIns="91425" anchor="t" anchorCtr="0">
            <a:spAutoFit/>
          </a:bodyPr>
          <a:lstStyle/>
          <a:p>
            <a:pPr marL="457200" lvl="0" indent="0" algn="just" rtl="0">
              <a:lnSpc>
                <a:spcPct val="150000"/>
              </a:lnSpc>
              <a:spcBef>
                <a:spcPts val="0"/>
              </a:spcBef>
              <a:spcAft>
                <a:spcPts val="0"/>
              </a:spcAft>
              <a:buNone/>
            </a:pPr>
            <a:r>
              <a:rPr lang="en-GB" b="1">
                <a:latin typeface="Roboto"/>
                <a:ea typeface="Roboto"/>
                <a:cs typeface="Roboto"/>
                <a:sym typeface="Roboto"/>
              </a:rPr>
              <a:t>Petroleum Sector</a:t>
            </a:r>
            <a:endParaRPr sz="1600" b="1">
              <a:latin typeface="Roboto"/>
              <a:ea typeface="Roboto"/>
              <a:cs typeface="Roboto"/>
              <a:sym typeface="Roboto"/>
            </a:endParaRPr>
          </a:p>
        </p:txBody>
      </p:sp>
      <p:pic>
        <p:nvPicPr>
          <p:cNvPr id="232" name="Google Shape;232;p33"/>
          <p:cNvPicPr preferRelativeResize="0"/>
          <p:nvPr/>
        </p:nvPicPr>
        <p:blipFill>
          <a:blip r:embed="rId4">
            <a:alphaModFix/>
          </a:blip>
          <a:stretch>
            <a:fillRect/>
          </a:stretch>
        </p:blipFill>
        <p:spPr>
          <a:xfrm>
            <a:off x="4801150" y="1969700"/>
            <a:ext cx="4031177" cy="2281563"/>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34"/>
          <p:cNvSpPr txBox="1">
            <a:spLocks noGrp="1"/>
          </p:cNvSpPr>
          <p:nvPr>
            <p:ph type="ctrTitle"/>
          </p:nvPr>
        </p:nvSpPr>
        <p:spPr>
          <a:xfrm>
            <a:off x="311700" y="539725"/>
            <a:ext cx="8520600" cy="1282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Data Analysis</a:t>
            </a:r>
            <a:endParaRPr/>
          </a:p>
        </p:txBody>
      </p:sp>
      <p:sp>
        <p:nvSpPr>
          <p:cNvPr id="238" name="Google Shape;238;p3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solidFill>
                  <a:schemeClr val="lt1"/>
                </a:solidFill>
              </a:rPr>
              <a:t>22</a:t>
            </a:fld>
            <a:endParaRPr>
              <a:solidFill>
                <a:schemeClr val="lt1"/>
              </a:solidFill>
            </a:endParaRPr>
          </a:p>
        </p:txBody>
      </p:sp>
      <p:sp>
        <p:nvSpPr>
          <p:cNvPr id="239" name="Google Shape;239;p34"/>
          <p:cNvSpPr txBox="1">
            <a:spLocks noGrp="1"/>
          </p:cNvSpPr>
          <p:nvPr>
            <p:ph type="subTitle" idx="1"/>
          </p:nvPr>
        </p:nvSpPr>
        <p:spPr>
          <a:xfrm>
            <a:off x="311700" y="1384100"/>
            <a:ext cx="4438800" cy="2384100"/>
          </a:xfrm>
          <a:prstGeom prst="rect">
            <a:avLst/>
          </a:prstGeom>
        </p:spPr>
        <p:txBody>
          <a:bodyPr spcFirstLastPara="1" wrap="square" lIns="91425" tIns="91425" rIns="91425" bIns="91425" anchor="t" anchorCtr="0">
            <a:normAutofit/>
          </a:bodyPr>
          <a:lstStyle/>
          <a:p>
            <a:pPr marL="457200" lvl="0" indent="-330200" algn="l" rtl="0">
              <a:spcBef>
                <a:spcPts val="0"/>
              </a:spcBef>
              <a:spcAft>
                <a:spcPts val="0"/>
              </a:spcAft>
              <a:buSzPts val="1600"/>
              <a:buChar char="●"/>
            </a:pPr>
            <a:r>
              <a:rPr lang="en-GB"/>
              <a:t>After collecting the data from Bloomberg and other sources</a:t>
            </a:r>
            <a:br>
              <a:rPr lang="en-GB"/>
            </a:br>
            <a:endParaRPr/>
          </a:p>
          <a:p>
            <a:pPr marL="457200" lvl="0" indent="-330200" algn="l" rtl="0">
              <a:spcBef>
                <a:spcPts val="0"/>
              </a:spcBef>
              <a:spcAft>
                <a:spcPts val="0"/>
              </a:spcAft>
              <a:buSzPts val="1600"/>
              <a:buChar char="●"/>
            </a:pPr>
            <a:r>
              <a:rPr lang="en-GB"/>
              <a:t>Data analysis will be conducted on the data pool using the methodologies mentioned above</a:t>
            </a:r>
            <a:br>
              <a:rPr lang="en-GB"/>
            </a:br>
            <a:endParaRPr/>
          </a:p>
          <a:p>
            <a:pPr marL="457200" lvl="0" indent="-330200" algn="l" rtl="0">
              <a:spcBef>
                <a:spcPts val="0"/>
              </a:spcBef>
              <a:spcAft>
                <a:spcPts val="0"/>
              </a:spcAft>
              <a:buSzPts val="1600"/>
              <a:buChar char="●"/>
            </a:pPr>
            <a:r>
              <a:rPr lang="en-GB"/>
              <a:t>MS Excel will be used during </a:t>
            </a:r>
            <a:br>
              <a:rPr lang="en-GB"/>
            </a:br>
            <a:r>
              <a:rPr lang="en-GB"/>
              <a:t>this phase</a:t>
            </a:r>
            <a:endParaRPr/>
          </a:p>
        </p:txBody>
      </p:sp>
      <p:pic>
        <p:nvPicPr>
          <p:cNvPr id="240" name="Google Shape;240;p34"/>
          <p:cNvPicPr preferRelativeResize="0"/>
          <p:nvPr/>
        </p:nvPicPr>
        <p:blipFill>
          <a:blip r:embed="rId3">
            <a:alphaModFix/>
          </a:blip>
          <a:stretch>
            <a:fillRect/>
          </a:stretch>
        </p:blipFill>
        <p:spPr>
          <a:xfrm>
            <a:off x="5256600" y="374425"/>
            <a:ext cx="3550321" cy="2536191"/>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35"/>
          <p:cNvSpPr txBox="1">
            <a:spLocks noGrp="1"/>
          </p:cNvSpPr>
          <p:nvPr>
            <p:ph type="ctrTitle"/>
          </p:nvPr>
        </p:nvSpPr>
        <p:spPr>
          <a:xfrm>
            <a:off x="311700" y="539725"/>
            <a:ext cx="8520600" cy="1282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latin typeface="Arial"/>
                <a:ea typeface="Arial"/>
                <a:cs typeface="Arial"/>
                <a:sym typeface="Arial"/>
              </a:rPr>
              <a:t>Software Engineering Sub-Team</a:t>
            </a:r>
            <a:endParaRPr>
              <a:latin typeface="Arial"/>
              <a:ea typeface="Arial"/>
              <a:cs typeface="Arial"/>
              <a:sym typeface="Arial"/>
            </a:endParaRPr>
          </a:p>
        </p:txBody>
      </p:sp>
      <p:sp>
        <p:nvSpPr>
          <p:cNvPr id="246" name="Google Shape;246;p35"/>
          <p:cNvSpPr txBox="1"/>
          <p:nvPr/>
        </p:nvSpPr>
        <p:spPr>
          <a:xfrm>
            <a:off x="706550" y="2260700"/>
            <a:ext cx="4107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Roboto"/>
              <a:ea typeface="Roboto"/>
              <a:cs typeface="Roboto"/>
              <a:sym typeface="Roboto"/>
            </a:endParaRPr>
          </a:p>
        </p:txBody>
      </p:sp>
      <p:sp>
        <p:nvSpPr>
          <p:cNvPr id="247" name="Google Shape;247;p35"/>
          <p:cNvSpPr txBox="1"/>
          <p:nvPr/>
        </p:nvSpPr>
        <p:spPr>
          <a:xfrm>
            <a:off x="393325" y="1404150"/>
            <a:ext cx="5415600" cy="1908600"/>
          </a:xfrm>
          <a:prstGeom prst="rect">
            <a:avLst/>
          </a:prstGeom>
          <a:noFill/>
          <a:ln>
            <a:noFill/>
          </a:ln>
        </p:spPr>
        <p:txBody>
          <a:bodyPr spcFirstLastPara="1" wrap="square" lIns="91425" tIns="91425" rIns="91425" bIns="91425" anchor="ctr" anchorCtr="0">
            <a:spAutoFit/>
          </a:bodyPr>
          <a:lstStyle/>
          <a:p>
            <a:pPr marL="457200" marR="0" lvl="0" indent="-330200" algn="l" rtl="0">
              <a:lnSpc>
                <a:spcPct val="100000"/>
              </a:lnSpc>
              <a:spcBef>
                <a:spcPts val="0"/>
              </a:spcBef>
              <a:spcAft>
                <a:spcPts val="0"/>
              </a:spcAft>
              <a:buClr>
                <a:schemeClr val="lt2"/>
              </a:buClr>
              <a:buSzPts val="1600"/>
              <a:buFont typeface="Roboto"/>
              <a:buChar char="●"/>
            </a:pPr>
            <a:r>
              <a:rPr lang="en-GB" sz="1600">
                <a:solidFill>
                  <a:schemeClr val="lt2"/>
                </a:solidFill>
                <a:latin typeface="Roboto"/>
                <a:ea typeface="Roboto"/>
                <a:cs typeface="Roboto"/>
                <a:sym typeface="Roboto"/>
              </a:rPr>
              <a:t>Software sub-team will be doing implementation of the methods and calculations of the inputs that comes from Engineering management</a:t>
            </a:r>
            <a:br>
              <a:rPr lang="en-GB" sz="1600">
                <a:solidFill>
                  <a:schemeClr val="lt2"/>
                </a:solidFill>
                <a:latin typeface="Roboto"/>
                <a:ea typeface="Roboto"/>
                <a:cs typeface="Roboto"/>
                <a:sym typeface="Roboto"/>
              </a:rPr>
            </a:br>
            <a:endParaRPr sz="1600">
              <a:solidFill>
                <a:schemeClr val="lt2"/>
              </a:solidFill>
              <a:latin typeface="Roboto"/>
              <a:ea typeface="Roboto"/>
              <a:cs typeface="Roboto"/>
              <a:sym typeface="Roboto"/>
            </a:endParaRPr>
          </a:p>
          <a:p>
            <a:pPr marL="457200" marR="0" lvl="0" indent="-330200" algn="l" rtl="0">
              <a:lnSpc>
                <a:spcPct val="100000"/>
              </a:lnSpc>
              <a:spcBef>
                <a:spcPts val="0"/>
              </a:spcBef>
              <a:spcAft>
                <a:spcPts val="0"/>
              </a:spcAft>
              <a:buClr>
                <a:schemeClr val="lt2"/>
              </a:buClr>
              <a:buSzPts val="1600"/>
              <a:buFont typeface="Roboto"/>
              <a:buChar char="●"/>
            </a:pPr>
            <a:r>
              <a:rPr lang="en-GB" sz="1600">
                <a:solidFill>
                  <a:schemeClr val="lt2"/>
                </a:solidFill>
                <a:latin typeface="Roboto"/>
                <a:ea typeface="Roboto"/>
                <a:cs typeface="Roboto"/>
                <a:sym typeface="Roboto"/>
              </a:rPr>
              <a:t>App will be web based</a:t>
            </a:r>
            <a:br>
              <a:rPr lang="en-GB" sz="1600">
                <a:solidFill>
                  <a:schemeClr val="lt2"/>
                </a:solidFill>
                <a:latin typeface="Roboto"/>
                <a:ea typeface="Roboto"/>
                <a:cs typeface="Roboto"/>
                <a:sym typeface="Roboto"/>
              </a:rPr>
            </a:br>
            <a:endParaRPr sz="1600">
              <a:solidFill>
                <a:schemeClr val="lt2"/>
              </a:solidFill>
              <a:latin typeface="Roboto"/>
              <a:ea typeface="Roboto"/>
              <a:cs typeface="Roboto"/>
              <a:sym typeface="Roboto"/>
            </a:endParaRPr>
          </a:p>
          <a:p>
            <a:pPr marL="457200" marR="0" lvl="0" indent="-330200" algn="l" rtl="0">
              <a:lnSpc>
                <a:spcPct val="100000"/>
              </a:lnSpc>
              <a:spcBef>
                <a:spcPts val="0"/>
              </a:spcBef>
              <a:spcAft>
                <a:spcPts val="0"/>
              </a:spcAft>
              <a:buClr>
                <a:schemeClr val="lt2"/>
              </a:buClr>
              <a:buSzPts val="1600"/>
              <a:buFont typeface="Roboto"/>
              <a:buChar char="●"/>
            </a:pPr>
            <a:r>
              <a:rPr lang="en-GB" sz="1600">
                <a:solidFill>
                  <a:schemeClr val="lt2"/>
                </a:solidFill>
                <a:latin typeface="Roboto"/>
                <a:ea typeface="Roboto"/>
                <a:cs typeface="Roboto"/>
                <a:sym typeface="Roboto"/>
              </a:rPr>
              <a:t>Available to get investment</a:t>
            </a:r>
            <a:endParaRPr sz="1600">
              <a:solidFill>
                <a:schemeClr val="lt2"/>
              </a:solidFill>
              <a:latin typeface="Roboto"/>
              <a:ea typeface="Roboto"/>
              <a:cs typeface="Roboto"/>
              <a:sym typeface="Roboto"/>
            </a:endParaRPr>
          </a:p>
        </p:txBody>
      </p:sp>
      <p:sp>
        <p:nvSpPr>
          <p:cNvPr id="248" name="Google Shape;248;p3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23</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36"/>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Requirements</a:t>
            </a:r>
            <a:endParaRPr/>
          </a:p>
          <a:p>
            <a:pPr marL="0" lvl="0" indent="0" algn="l" rtl="0">
              <a:spcBef>
                <a:spcPts val="0"/>
              </a:spcBef>
              <a:spcAft>
                <a:spcPts val="0"/>
              </a:spcAft>
              <a:buNone/>
            </a:pPr>
            <a:endParaRPr/>
          </a:p>
          <a:p>
            <a:pPr marL="0" lvl="0" indent="0" algn="l" rtl="0">
              <a:spcBef>
                <a:spcPts val="0"/>
              </a:spcBef>
              <a:spcAft>
                <a:spcPts val="0"/>
              </a:spcAft>
              <a:buNone/>
            </a:pPr>
            <a:r>
              <a:rPr lang="en-GB"/>
              <a:t>Functional </a:t>
            </a:r>
            <a:endParaRPr/>
          </a:p>
          <a:p>
            <a:pPr marL="0" lvl="0" indent="0" algn="l" rtl="0">
              <a:spcBef>
                <a:spcPts val="0"/>
              </a:spcBef>
              <a:spcAft>
                <a:spcPts val="0"/>
              </a:spcAft>
              <a:buNone/>
            </a:pPr>
            <a:r>
              <a:rPr lang="en-GB"/>
              <a:t>	Requirements</a:t>
            </a:r>
            <a:endParaRPr/>
          </a:p>
        </p:txBody>
      </p:sp>
      <p:pic>
        <p:nvPicPr>
          <p:cNvPr id="254" name="Google Shape;254;p36"/>
          <p:cNvPicPr preferRelativeResize="0"/>
          <p:nvPr/>
        </p:nvPicPr>
        <p:blipFill>
          <a:blip r:embed="rId3">
            <a:alphaModFix/>
          </a:blip>
          <a:stretch>
            <a:fillRect/>
          </a:stretch>
        </p:blipFill>
        <p:spPr>
          <a:xfrm>
            <a:off x="4572000" y="616925"/>
            <a:ext cx="4414324" cy="3975525"/>
          </a:xfrm>
          <a:prstGeom prst="rect">
            <a:avLst/>
          </a:prstGeom>
          <a:noFill/>
          <a:ln>
            <a:noFill/>
          </a:ln>
        </p:spPr>
      </p:pic>
      <p:sp>
        <p:nvSpPr>
          <p:cNvPr id="255" name="Google Shape;255;p3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24</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p37"/>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Attributes of the </a:t>
            </a:r>
            <a:endParaRPr/>
          </a:p>
          <a:p>
            <a:pPr marL="0" lvl="0" indent="457200" algn="l" rtl="0">
              <a:spcBef>
                <a:spcPts val="0"/>
              </a:spcBef>
              <a:spcAft>
                <a:spcPts val="0"/>
              </a:spcAft>
              <a:buNone/>
            </a:pPr>
            <a:r>
              <a:rPr lang="en-GB"/>
              <a:t>Application</a:t>
            </a:r>
            <a:endParaRPr/>
          </a:p>
        </p:txBody>
      </p:sp>
      <p:sp>
        <p:nvSpPr>
          <p:cNvPr id="262" name="Google Shape;262;p3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25</a:t>
            </a:fld>
            <a:endParaRPr/>
          </a:p>
        </p:txBody>
      </p:sp>
      <p:pic>
        <p:nvPicPr>
          <p:cNvPr id="3" name="Resim 2">
            <a:extLst>
              <a:ext uri="{FF2B5EF4-FFF2-40B4-BE49-F238E27FC236}">
                <a16:creationId xmlns:a16="http://schemas.microsoft.com/office/drawing/2014/main" id="{17451904-CE44-4584-AF27-049D6491B8E3}"/>
              </a:ext>
            </a:extLst>
          </p:cNvPr>
          <p:cNvPicPr>
            <a:picLocks noChangeAspect="1"/>
          </p:cNvPicPr>
          <p:nvPr/>
        </p:nvPicPr>
        <p:blipFill>
          <a:blip r:embed="rId3"/>
          <a:stretch>
            <a:fillRect/>
          </a:stretch>
        </p:blipFill>
        <p:spPr>
          <a:xfrm>
            <a:off x="4340288" y="558053"/>
            <a:ext cx="4803712" cy="4040841"/>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p38"/>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Requirements</a:t>
            </a:r>
            <a:endParaRPr/>
          </a:p>
          <a:p>
            <a:pPr marL="0" lvl="0" indent="0" algn="l" rtl="0">
              <a:spcBef>
                <a:spcPts val="0"/>
              </a:spcBef>
              <a:spcAft>
                <a:spcPts val="0"/>
              </a:spcAft>
              <a:buNone/>
            </a:pPr>
            <a:endParaRPr/>
          </a:p>
          <a:p>
            <a:pPr marL="0" lvl="0" indent="0" algn="l" rtl="0">
              <a:spcBef>
                <a:spcPts val="0"/>
              </a:spcBef>
              <a:spcAft>
                <a:spcPts val="0"/>
              </a:spcAft>
              <a:buNone/>
            </a:pPr>
            <a:r>
              <a:rPr lang="en-GB"/>
              <a:t>Nonfunctional</a:t>
            </a:r>
            <a:endParaRPr/>
          </a:p>
          <a:p>
            <a:pPr marL="0" lvl="0" indent="457200" algn="l" rtl="0">
              <a:spcBef>
                <a:spcPts val="0"/>
              </a:spcBef>
              <a:spcAft>
                <a:spcPts val="0"/>
              </a:spcAft>
              <a:buNone/>
            </a:pPr>
            <a:r>
              <a:rPr lang="en-GB"/>
              <a:t>Requirements</a:t>
            </a:r>
            <a:endParaRPr/>
          </a:p>
        </p:txBody>
      </p:sp>
      <p:sp>
        <p:nvSpPr>
          <p:cNvPr id="268" name="Google Shape;268;p38"/>
          <p:cNvSpPr txBox="1">
            <a:spLocks noGrp="1"/>
          </p:cNvSpPr>
          <p:nvPr>
            <p:ph type="body" idx="1"/>
          </p:nvPr>
        </p:nvSpPr>
        <p:spPr>
          <a:xfrm>
            <a:off x="4644675" y="500925"/>
            <a:ext cx="4166400" cy="40986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GB"/>
              <a:t>Performance Requirements</a:t>
            </a:r>
            <a:endParaRPr/>
          </a:p>
          <a:p>
            <a:pPr marL="457200" lvl="0" indent="0" algn="l" rtl="0">
              <a:spcBef>
                <a:spcPts val="1200"/>
              </a:spcBef>
              <a:spcAft>
                <a:spcPts val="0"/>
              </a:spcAft>
              <a:buNone/>
            </a:pPr>
            <a:r>
              <a:rPr lang="en-GB"/>
              <a:t>1- Rapid calculation</a:t>
            </a:r>
            <a:endParaRPr/>
          </a:p>
          <a:p>
            <a:pPr marL="457200" lvl="0" indent="0" algn="l" rtl="0">
              <a:spcBef>
                <a:spcPts val="1200"/>
              </a:spcBef>
              <a:spcAft>
                <a:spcPts val="0"/>
              </a:spcAft>
              <a:buNone/>
            </a:pPr>
            <a:r>
              <a:rPr lang="en-GB"/>
              <a:t>2- Clear and understandable interface</a:t>
            </a:r>
            <a:endParaRPr/>
          </a:p>
          <a:p>
            <a:pPr marL="457200" lvl="0" indent="-311150" algn="l" rtl="0">
              <a:spcBef>
                <a:spcPts val="1200"/>
              </a:spcBef>
              <a:spcAft>
                <a:spcPts val="0"/>
              </a:spcAft>
              <a:buSzPts val="1300"/>
              <a:buChar char="●"/>
            </a:pPr>
            <a:r>
              <a:rPr lang="en-GB"/>
              <a:t>Safety Requirements</a:t>
            </a:r>
            <a:endParaRPr/>
          </a:p>
          <a:p>
            <a:pPr marL="457200" lvl="0" indent="0" algn="l" rtl="0">
              <a:spcBef>
                <a:spcPts val="1200"/>
              </a:spcBef>
              <a:spcAft>
                <a:spcPts val="0"/>
              </a:spcAft>
              <a:buNone/>
            </a:pPr>
            <a:r>
              <a:rPr lang="en-GB"/>
              <a:t>1- No physical damage risk</a:t>
            </a:r>
            <a:endParaRPr/>
          </a:p>
          <a:p>
            <a:pPr marL="457200" lvl="0" indent="0" algn="l" rtl="0">
              <a:spcBef>
                <a:spcPts val="1200"/>
              </a:spcBef>
              <a:spcAft>
                <a:spcPts val="0"/>
              </a:spcAft>
              <a:buNone/>
            </a:pPr>
            <a:r>
              <a:rPr lang="en-GB"/>
              <a:t>2- Last decision up to user</a:t>
            </a:r>
            <a:endParaRPr/>
          </a:p>
          <a:p>
            <a:pPr marL="457200" lvl="0" indent="-311150" algn="l" rtl="0">
              <a:spcBef>
                <a:spcPts val="1200"/>
              </a:spcBef>
              <a:spcAft>
                <a:spcPts val="0"/>
              </a:spcAft>
              <a:buSzPts val="1300"/>
              <a:buChar char="●"/>
            </a:pPr>
            <a:r>
              <a:rPr lang="en-GB"/>
              <a:t>Security Requirements</a:t>
            </a:r>
            <a:endParaRPr/>
          </a:p>
          <a:p>
            <a:pPr marL="457200" lvl="0" indent="0" algn="l" rtl="0">
              <a:spcBef>
                <a:spcPts val="1200"/>
              </a:spcBef>
              <a:spcAft>
                <a:spcPts val="0"/>
              </a:spcAft>
              <a:buNone/>
            </a:pPr>
            <a:r>
              <a:rPr lang="en-GB"/>
              <a:t>1- App does not keep private datas</a:t>
            </a:r>
            <a:endParaRPr/>
          </a:p>
          <a:p>
            <a:pPr marL="457200" lvl="0" indent="0" algn="l" rtl="0">
              <a:spcBef>
                <a:spcPts val="1200"/>
              </a:spcBef>
              <a:spcAft>
                <a:spcPts val="1200"/>
              </a:spcAft>
              <a:buNone/>
            </a:pPr>
            <a:r>
              <a:rPr lang="en-GB"/>
              <a:t>2- Login informations are encrypted</a:t>
            </a:r>
            <a:endParaRPr/>
          </a:p>
        </p:txBody>
      </p:sp>
      <p:sp>
        <p:nvSpPr>
          <p:cNvPr id="269" name="Google Shape;269;p3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26</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p39"/>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Technologies</a:t>
            </a:r>
            <a:endParaRPr/>
          </a:p>
          <a:p>
            <a:pPr marL="0" lvl="0" indent="457200" algn="l" rtl="0">
              <a:spcBef>
                <a:spcPts val="0"/>
              </a:spcBef>
              <a:spcAft>
                <a:spcPts val="0"/>
              </a:spcAft>
              <a:buNone/>
            </a:pPr>
            <a:r>
              <a:rPr lang="en-GB"/>
              <a:t> and	Methods</a:t>
            </a:r>
            <a:endParaRPr/>
          </a:p>
          <a:p>
            <a:pPr marL="0" lvl="0" indent="457200" algn="l" rtl="0">
              <a:spcBef>
                <a:spcPts val="0"/>
              </a:spcBef>
              <a:spcAft>
                <a:spcPts val="0"/>
              </a:spcAft>
              <a:buNone/>
            </a:pPr>
            <a:endParaRPr/>
          </a:p>
          <a:p>
            <a:pPr marL="0" lvl="0" indent="0" algn="l" rtl="0">
              <a:spcBef>
                <a:spcPts val="0"/>
              </a:spcBef>
              <a:spcAft>
                <a:spcPts val="0"/>
              </a:spcAft>
              <a:buNone/>
            </a:pPr>
            <a:r>
              <a:rPr lang="en-GB"/>
              <a:t>Programming </a:t>
            </a:r>
            <a:endParaRPr/>
          </a:p>
          <a:p>
            <a:pPr marL="0" lvl="0" indent="0" algn="l" rtl="0">
              <a:spcBef>
                <a:spcPts val="0"/>
              </a:spcBef>
              <a:spcAft>
                <a:spcPts val="0"/>
              </a:spcAft>
              <a:buNone/>
            </a:pPr>
            <a:r>
              <a:rPr lang="en-GB"/>
              <a:t>	Languages</a:t>
            </a:r>
            <a:endParaRPr/>
          </a:p>
        </p:txBody>
      </p:sp>
      <p:sp>
        <p:nvSpPr>
          <p:cNvPr id="275" name="Google Shape;275;p39"/>
          <p:cNvSpPr txBox="1">
            <a:spLocks noGrp="1"/>
          </p:cNvSpPr>
          <p:nvPr>
            <p:ph type="body" idx="1"/>
          </p:nvPr>
        </p:nvSpPr>
        <p:spPr>
          <a:xfrm>
            <a:off x="4644675" y="500925"/>
            <a:ext cx="4166400" cy="4098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GB" sz="2500"/>
              <a:t>Pros and Cons</a:t>
            </a:r>
            <a:endParaRPr sz="2500"/>
          </a:p>
          <a:p>
            <a:pPr marL="0" lvl="0" indent="0" algn="ctr" rtl="0">
              <a:spcBef>
                <a:spcPts val="1200"/>
              </a:spcBef>
              <a:spcAft>
                <a:spcPts val="0"/>
              </a:spcAft>
              <a:buNone/>
            </a:pPr>
            <a:endParaRPr sz="2500"/>
          </a:p>
          <a:p>
            <a:pPr marL="457200" lvl="0" indent="-387350" algn="ctr" rtl="0">
              <a:spcBef>
                <a:spcPts val="1200"/>
              </a:spcBef>
              <a:spcAft>
                <a:spcPts val="0"/>
              </a:spcAft>
              <a:buSzPts val="2500"/>
              <a:buChar char="●"/>
            </a:pPr>
            <a:r>
              <a:rPr lang="en-GB" sz="2500"/>
              <a:t>HTML5</a:t>
            </a:r>
            <a:endParaRPr sz="2500"/>
          </a:p>
          <a:p>
            <a:pPr marL="457200" lvl="0" indent="-387350" algn="ctr" rtl="0">
              <a:spcBef>
                <a:spcPts val="0"/>
              </a:spcBef>
              <a:spcAft>
                <a:spcPts val="0"/>
              </a:spcAft>
              <a:buSzPts val="2500"/>
              <a:buChar char="●"/>
            </a:pPr>
            <a:r>
              <a:rPr lang="en-GB" sz="2500"/>
              <a:t>Python</a:t>
            </a:r>
            <a:endParaRPr sz="2500"/>
          </a:p>
          <a:p>
            <a:pPr marL="457200" lvl="0" indent="-387350" algn="ctr" rtl="0">
              <a:spcBef>
                <a:spcPts val="0"/>
              </a:spcBef>
              <a:spcAft>
                <a:spcPts val="0"/>
              </a:spcAft>
              <a:buSzPts val="2500"/>
              <a:buChar char="●"/>
            </a:pPr>
            <a:r>
              <a:rPr lang="en-GB" sz="2500"/>
              <a:t>JavaScript</a:t>
            </a:r>
            <a:endParaRPr sz="2500"/>
          </a:p>
          <a:p>
            <a:pPr marL="457200" lvl="0" indent="-387350" algn="ctr" rtl="0">
              <a:spcBef>
                <a:spcPts val="0"/>
              </a:spcBef>
              <a:spcAft>
                <a:spcPts val="0"/>
              </a:spcAft>
              <a:buSzPts val="2500"/>
              <a:buChar char="●"/>
            </a:pPr>
            <a:r>
              <a:rPr lang="en-GB" sz="2500"/>
              <a:t>CSS</a:t>
            </a:r>
            <a:endParaRPr sz="2500"/>
          </a:p>
          <a:p>
            <a:pPr marL="457200" lvl="0" indent="0" algn="l" rtl="0">
              <a:spcBef>
                <a:spcPts val="1200"/>
              </a:spcBef>
              <a:spcAft>
                <a:spcPts val="1200"/>
              </a:spcAft>
              <a:buNone/>
            </a:pPr>
            <a:endParaRPr sz="2500"/>
          </a:p>
        </p:txBody>
      </p:sp>
      <p:sp>
        <p:nvSpPr>
          <p:cNvPr id="276" name="Google Shape;276;p3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27</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40"/>
          <p:cNvSpPr txBox="1">
            <a:spLocks noGrp="1"/>
          </p:cNvSpPr>
          <p:nvPr>
            <p:ph type="title"/>
          </p:nvPr>
        </p:nvSpPr>
        <p:spPr>
          <a:xfrm>
            <a:off x="207450" y="1816950"/>
            <a:ext cx="3752100" cy="1509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Database </a:t>
            </a:r>
            <a:endParaRPr/>
          </a:p>
          <a:p>
            <a:pPr marL="0" lvl="0" indent="457200" algn="l" rtl="0">
              <a:spcBef>
                <a:spcPts val="0"/>
              </a:spcBef>
              <a:spcAft>
                <a:spcPts val="0"/>
              </a:spcAft>
              <a:buNone/>
            </a:pPr>
            <a:r>
              <a:rPr lang="en-GB"/>
              <a:t> Management System</a:t>
            </a:r>
            <a:endParaRPr/>
          </a:p>
        </p:txBody>
      </p:sp>
      <p:pic>
        <p:nvPicPr>
          <p:cNvPr id="282" name="Google Shape;282;p40"/>
          <p:cNvPicPr preferRelativeResize="0"/>
          <p:nvPr/>
        </p:nvPicPr>
        <p:blipFill rotWithShape="1">
          <a:blip r:embed="rId3">
            <a:alphaModFix/>
          </a:blip>
          <a:srcRect l="7411" t="16276" r="10052" b="17908"/>
          <a:stretch/>
        </p:blipFill>
        <p:spPr>
          <a:xfrm>
            <a:off x="4404600" y="3009825"/>
            <a:ext cx="4679999" cy="1633585"/>
          </a:xfrm>
          <a:prstGeom prst="rect">
            <a:avLst/>
          </a:prstGeom>
          <a:noFill/>
          <a:ln>
            <a:noFill/>
          </a:ln>
        </p:spPr>
      </p:pic>
      <p:pic>
        <p:nvPicPr>
          <p:cNvPr id="283" name="Google Shape;283;p40"/>
          <p:cNvPicPr preferRelativeResize="0"/>
          <p:nvPr/>
        </p:nvPicPr>
        <p:blipFill rotWithShape="1">
          <a:blip r:embed="rId4">
            <a:alphaModFix/>
          </a:blip>
          <a:srcRect l="6753" t="14968" r="8183" b="13068"/>
          <a:stretch/>
        </p:blipFill>
        <p:spPr>
          <a:xfrm>
            <a:off x="4404600" y="1040975"/>
            <a:ext cx="4679999" cy="1428811"/>
          </a:xfrm>
          <a:prstGeom prst="rect">
            <a:avLst/>
          </a:prstGeom>
          <a:noFill/>
          <a:ln>
            <a:noFill/>
          </a:ln>
        </p:spPr>
      </p:pic>
      <p:sp>
        <p:nvSpPr>
          <p:cNvPr id="284" name="Google Shape;284;p4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28</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41"/>
          <p:cNvSpPr txBox="1">
            <a:spLocks noGrp="1"/>
          </p:cNvSpPr>
          <p:nvPr>
            <p:ph type="title"/>
          </p:nvPr>
        </p:nvSpPr>
        <p:spPr>
          <a:xfrm>
            <a:off x="280450" y="1938750"/>
            <a:ext cx="3731400" cy="1266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Conceptualizing</a:t>
            </a:r>
            <a:endParaRPr/>
          </a:p>
          <a:p>
            <a:pPr marL="0" lvl="0" indent="0" algn="l" rtl="0">
              <a:spcBef>
                <a:spcPts val="0"/>
              </a:spcBef>
              <a:spcAft>
                <a:spcPts val="0"/>
              </a:spcAft>
              <a:buNone/>
            </a:pPr>
            <a:endParaRPr/>
          </a:p>
        </p:txBody>
      </p:sp>
      <p:sp>
        <p:nvSpPr>
          <p:cNvPr id="290" name="Google Shape;290;p41"/>
          <p:cNvSpPr txBox="1">
            <a:spLocks noGrp="1"/>
          </p:cNvSpPr>
          <p:nvPr>
            <p:ph type="body" idx="1"/>
          </p:nvPr>
        </p:nvSpPr>
        <p:spPr>
          <a:xfrm>
            <a:off x="4644675" y="500925"/>
            <a:ext cx="4166400" cy="4098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GB"/>
              <a:t>Actor Glossary</a:t>
            </a:r>
            <a:endParaRPr/>
          </a:p>
          <a:p>
            <a:pPr marL="457200" lvl="0" indent="-311150" algn="l" rtl="0">
              <a:spcBef>
                <a:spcPts val="1200"/>
              </a:spcBef>
              <a:spcAft>
                <a:spcPts val="0"/>
              </a:spcAft>
              <a:buSzPts val="1300"/>
              <a:buChar char="●"/>
            </a:pPr>
            <a:r>
              <a:rPr lang="en-GB"/>
              <a:t>User  </a:t>
            </a:r>
            <a:endParaRPr/>
          </a:p>
          <a:p>
            <a:pPr marL="457200" lvl="0" indent="-311150" algn="l" rtl="0">
              <a:spcBef>
                <a:spcPts val="0"/>
              </a:spcBef>
              <a:spcAft>
                <a:spcPts val="0"/>
              </a:spcAft>
              <a:buSzPts val="1300"/>
              <a:buChar char="●"/>
            </a:pPr>
            <a:r>
              <a:rPr lang="en-GB"/>
              <a:t>System</a:t>
            </a:r>
            <a:endParaRPr/>
          </a:p>
          <a:p>
            <a:pPr marL="457200" lvl="0" indent="-311150" algn="l" rtl="0">
              <a:spcBef>
                <a:spcPts val="0"/>
              </a:spcBef>
              <a:spcAft>
                <a:spcPts val="0"/>
              </a:spcAft>
              <a:buSzPts val="1300"/>
              <a:buChar char="●"/>
            </a:pPr>
            <a:r>
              <a:rPr lang="en-GB"/>
              <a:t>Database</a:t>
            </a:r>
            <a:endParaRPr/>
          </a:p>
          <a:p>
            <a:pPr marL="0" lvl="0" indent="0" algn="l" rtl="0">
              <a:spcBef>
                <a:spcPts val="1200"/>
              </a:spcBef>
              <a:spcAft>
                <a:spcPts val="1200"/>
              </a:spcAft>
              <a:buNone/>
            </a:pPr>
            <a:endParaRPr/>
          </a:p>
        </p:txBody>
      </p:sp>
      <p:pic>
        <p:nvPicPr>
          <p:cNvPr id="291" name="Google Shape;291;p41"/>
          <p:cNvPicPr preferRelativeResize="0"/>
          <p:nvPr/>
        </p:nvPicPr>
        <p:blipFill>
          <a:blip r:embed="rId3">
            <a:alphaModFix/>
          </a:blip>
          <a:stretch>
            <a:fillRect/>
          </a:stretch>
        </p:blipFill>
        <p:spPr>
          <a:xfrm>
            <a:off x="5055801" y="1766925"/>
            <a:ext cx="3344150" cy="2832600"/>
          </a:xfrm>
          <a:prstGeom prst="rect">
            <a:avLst/>
          </a:prstGeom>
          <a:noFill/>
          <a:ln>
            <a:noFill/>
          </a:ln>
        </p:spPr>
      </p:pic>
      <p:sp>
        <p:nvSpPr>
          <p:cNvPr id="292" name="Google Shape;292;p4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29</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5"/>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3000"/>
              <a:t>Definition of the Problem</a:t>
            </a:r>
            <a:endParaRPr sz="3000"/>
          </a:p>
        </p:txBody>
      </p:sp>
      <p:sp>
        <p:nvSpPr>
          <p:cNvPr id="79" name="Google Shape;79;p15"/>
          <p:cNvSpPr txBox="1">
            <a:spLocks noGrp="1"/>
          </p:cNvSpPr>
          <p:nvPr>
            <p:ph type="body" idx="1"/>
          </p:nvPr>
        </p:nvSpPr>
        <p:spPr>
          <a:xfrm>
            <a:off x="4644675" y="500925"/>
            <a:ext cx="4166400" cy="4098600"/>
          </a:xfrm>
          <a:prstGeom prst="rect">
            <a:avLst/>
          </a:prstGeom>
        </p:spPr>
        <p:txBody>
          <a:bodyPr spcFirstLastPara="1" wrap="square" lIns="91425" tIns="91425" rIns="91425" bIns="91425" anchor="t" anchorCtr="0">
            <a:normAutofit/>
          </a:bodyPr>
          <a:lstStyle/>
          <a:p>
            <a:pPr marL="457200" lvl="0" indent="-355600" algn="l" rtl="0">
              <a:lnSpc>
                <a:spcPct val="150000"/>
              </a:lnSpc>
              <a:spcBef>
                <a:spcPts val="0"/>
              </a:spcBef>
              <a:spcAft>
                <a:spcPts val="0"/>
              </a:spcAft>
              <a:buSzPts val="2000"/>
              <a:buChar char="●"/>
            </a:pPr>
            <a:r>
              <a:rPr lang="en-GB" sz="2000"/>
              <a:t>Slow and long process on investments</a:t>
            </a:r>
            <a:endParaRPr sz="2000"/>
          </a:p>
          <a:p>
            <a:pPr marL="457200" lvl="0" indent="-355600" algn="l" rtl="0">
              <a:lnSpc>
                <a:spcPct val="150000"/>
              </a:lnSpc>
              <a:spcBef>
                <a:spcPts val="0"/>
              </a:spcBef>
              <a:spcAft>
                <a:spcPts val="0"/>
              </a:spcAft>
              <a:buSzPts val="2000"/>
              <a:buChar char="●"/>
            </a:pPr>
            <a:r>
              <a:rPr lang="en-GB" sz="2000"/>
              <a:t>High cost of financial consulting firms</a:t>
            </a:r>
            <a:endParaRPr sz="2000"/>
          </a:p>
          <a:p>
            <a:pPr marL="457200" lvl="0" indent="-355600" algn="l" rtl="0">
              <a:lnSpc>
                <a:spcPct val="150000"/>
              </a:lnSpc>
              <a:spcBef>
                <a:spcPts val="0"/>
              </a:spcBef>
              <a:spcAft>
                <a:spcPts val="0"/>
              </a:spcAft>
              <a:buSzPts val="2000"/>
              <a:buChar char="●"/>
            </a:pPr>
            <a:r>
              <a:rPr lang="en-GB" sz="2000"/>
              <a:t>The lack of fast financial softwares </a:t>
            </a:r>
            <a:endParaRPr sz="2000"/>
          </a:p>
          <a:p>
            <a:pPr marL="457200" lvl="0" indent="-355600" algn="l" rtl="0">
              <a:lnSpc>
                <a:spcPct val="150000"/>
              </a:lnSpc>
              <a:spcBef>
                <a:spcPts val="0"/>
              </a:spcBef>
              <a:spcAft>
                <a:spcPts val="0"/>
              </a:spcAft>
              <a:buSzPts val="2000"/>
              <a:buChar char="●"/>
            </a:pPr>
            <a:r>
              <a:rPr lang="en-GB" sz="2000"/>
              <a:t>Time Consuming of manual analysis </a:t>
            </a:r>
            <a:endParaRPr sz="2000"/>
          </a:p>
          <a:p>
            <a:pPr marL="457200" lvl="0" indent="0" algn="l" rtl="0">
              <a:lnSpc>
                <a:spcPct val="150000"/>
              </a:lnSpc>
              <a:spcBef>
                <a:spcPts val="1200"/>
              </a:spcBef>
              <a:spcAft>
                <a:spcPts val="1200"/>
              </a:spcAft>
              <a:buNone/>
            </a:pPr>
            <a:endParaRPr sz="2000"/>
          </a:p>
        </p:txBody>
      </p:sp>
      <p:sp>
        <p:nvSpPr>
          <p:cNvPr id="80" name="Google Shape;80;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3</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42"/>
          <p:cNvSpPr txBox="1">
            <a:spLocks noGrp="1"/>
          </p:cNvSpPr>
          <p:nvPr>
            <p:ph type="title"/>
          </p:nvPr>
        </p:nvSpPr>
        <p:spPr>
          <a:xfrm>
            <a:off x="280425" y="1909050"/>
            <a:ext cx="3731400" cy="1325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Use-case </a:t>
            </a:r>
            <a:endParaRPr/>
          </a:p>
          <a:p>
            <a:pPr marL="0" lvl="0" indent="0" algn="l" rtl="0">
              <a:spcBef>
                <a:spcPts val="0"/>
              </a:spcBef>
              <a:spcAft>
                <a:spcPts val="0"/>
              </a:spcAft>
              <a:buNone/>
            </a:pPr>
            <a:r>
              <a:rPr lang="en-GB"/>
              <a:t>	Scenarios</a:t>
            </a:r>
            <a:endParaRPr/>
          </a:p>
        </p:txBody>
      </p:sp>
      <p:pic>
        <p:nvPicPr>
          <p:cNvPr id="298" name="Google Shape;298;p42"/>
          <p:cNvPicPr preferRelativeResize="0"/>
          <p:nvPr/>
        </p:nvPicPr>
        <p:blipFill>
          <a:blip r:embed="rId3">
            <a:alphaModFix/>
          </a:blip>
          <a:stretch>
            <a:fillRect/>
          </a:stretch>
        </p:blipFill>
        <p:spPr>
          <a:xfrm>
            <a:off x="4693024" y="147917"/>
            <a:ext cx="4061011" cy="4468103"/>
          </a:xfrm>
          <a:prstGeom prst="rect">
            <a:avLst/>
          </a:prstGeom>
          <a:noFill/>
          <a:ln>
            <a:noFill/>
          </a:ln>
        </p:spPr>
      </p:pic>
      <p:sp>
        <p:nvSpPr>
          <p:cNvPr id="300" name="Google Shape;300;p4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30</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42"/>
          <p:cNvSpPr txBox="1">
            <a:spLocks noGrp="1"/>
          </p:cNvSpPr>
          <p:nvPr>
            <p:ph type="title"/>
          </p:nvPr>
        </p:nvSpPr>
        <p:spPr>
          <a:xfrm>
            <a:off x="280425" y="1909050"/>
            <a:ext cx="3731400" cy="1325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Use-case </a:t>
            </a:r>
            <a:endParaRPr/>
          </a:p>
          <a:p>
            <a:pPr marL="0" lvl="0" indent="0" algn="l" rtl="0">
              <a:spcBef>
                <a:spcPts val="0"/>
              </a:spcBef>
              <a:spcAft>
                <a:spcPts val="0"/>
              </a:spcAft>
              <a:buNone/>
            </a:pPr>
            <a:r>
              <a:rPr lang="en-GB"/>
              <a:t>	Scenarios</a:t>
            </a:r>
            <a:endParaRPr/>
          </a:p>
        </p:txBody>
      </p:sp>
      <p:pic>
        <p:nvPicPr>
          <p:cNvPr id="299" name="Google Shape;299;p42"/>
          <p:cNvPicPr preferRelativeResize="0"/>
          <p:nvPr/>
        </p:nvPicPr>
        <p:blipFill>
          <a:blip r:embed="rId3">
            <a:alphaModFix/>
          </a:blip>
          <a:stretch>
            <a:fillRect/>
          </a:stretch>
        </p:blipFill>
        <p:spPr>
          <a:xfrm>
            <a:off x="4719918" y="164726"/>
            <a:ext cx="3960158" cy="4498491"/>
          </a:xfrm>
          <a:prstGeom prst="rect">
            <a:avLst/>
          </a:prstGeom>
          <a:noFill/>
          <a:ln>
            <a:noFill/>
          </a:ln>
        </p:spPr>
      </p:pic>
      <p:sp>
        <p:nvSpPr>
          <p:cNvPr id="300" name="Google Shape;300;p4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31</a:t>
            </a:fld>
            <a:endParaRPr/>
          </a:p>
        </p:txBody>
      </p:sp>
    </p:spTree>
    <p:extLst>
      <p:ext uri="{BB962C8B-B14F-4D97-AF65-F5344CB8AC3E}">
        <p14:creationId xmlns:p14="http://schemas.microsoft.com/office/powerpoint/2010/main" val="226937668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p43"/>
          <p:cNvSpPr txBox="1">
            <a:spLocks noGrp="1"/>
          </p:cNvSpPr>
          <p:nvPr>
            <p:ph type="title"/>
          </p:nvPr>
        </p:nvSpPr>
        <p:spPr>
          <a:xfrm>
            <a:off x="343000" y="1875900"/>
            <a:ext cx="3699900" cy="1391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Use-case </a:t>
            </a:r>
            <a:endParaRPr/>
          </a:p>
          <a:p>
            <a:pPr marL="0" lvl="0" indent="0" algn="l" rtl="0">
              <a:spcBef>
                <a:spcPts val="0"/>
              </a:spcBef>
              <a:spcAft>
                <a:spcPts val="0"/>
              </a:spcAft>
              <a:buNone/>
            </a:pPr>
            <a:r>
              <a:rPr lang="en-GB"/>
              <a:t>	Diagram</a:t>
            </a:r>
            <a:endParaRPr/>
          </a:p>
        </p:txBody>
      </p:sp>
      <p:sp>
        <p:nvSpPr>
          <p:cNvPr id="306" name="Google Shape;306;p4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32</a:t>
            </a:fld>
            <a:endParaRPr/>
          </a:p>
        </p:txBody>
      </p:sp>
      <p:pic>
        <p:nvPicPr>
          <p:cNvPr id="307" name="Google Shape;307;p43"/>
          <p:cNvPicPr preferRelativeResize="0"/>
          <p:nvPr/>
        </p:nvPicPr>
        <p:blipFill>
          <a:blip r:embed="rId3">
            <a:alphaModFix/>
          </a:blip>
          <a:stretch>
            <a:fillRect/>
          </a:stretch>
        </p:blipFill>
        <p:spPr>
          <a:xfrm>
            <a:off x="4432450" y="821512"/>
            <a:ext cx="4640849" cy="350047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11"/>
        <p:cNvGrpSpPr/>
        <p:nvPr/>
      </p:nvGrpSpPr>
      <p:grpSpPr>
        <a:xfrm>
          <a:off x="0" y="0"/>
          <a:ext cx="0" cy="0"/>
          <a:chOff x="0" y="0"/>
          <a:chExt cx="0" cy="0"/>
        </a:xfrm>
      </p:grpSpPr>
      <p:sp>
        <p:nvSpPr>
          <p:cNvPr id="312" name="Google Shape;312;p44"/>
          <p:cNvSpPr txBox="1">
            <a:spLocks noGrp="1"/>
          </p:cNvSpPr>
          <p:nvPr>
            <p:ph type="title"/>
          </p:nvPr>
        </p:nvSpPr>
        <p:spPr>
          <a:xfrm>
            <a:off x="197025" y="1931700"/>
            <a:ext cx="3731400" cy="1280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Activity </a:t>
            </a:r>
            <a:endParaRPr/>
          </a:p>
          <a:p>
            <a:pPr marL="0" lvl="0" indent="457200" algn="l" rtl="0">
              <a:spcBef>
                <a:spcPts val="0"/>
              </a:spcBef>
              <a:spcAft>
                <a:spcPts val="0"/>
              </a:spcAft>
              <a:buNone/>
            </a:pPr>
            <a:r>
              <a:rPr lang="en-GB"/>
              <a:t>Diagram</a:t>
            </a:r>
            <a:endParaRPr/>
          </a:p>
        </p:txBody>
      </p:sp>
      <p:pic>
        <p:nvPicPr>
          <p:cNvPr id="313" name="Google Shape;313;p44"/>
          <p:cNvPicPr preferRelativeResize="0"/>
          <p:nvPr/>
        </p:nvPicPr>
        <p:blipFill>
          <a:blip r:embed="rId3">
            <a:alphaModFix/>
          </a:blip>
          <a:stretch>
            <a:fillRect/>
          </a:stretch>
        </p:blipFill>
        <p:spPr>
          <a:xfrm>
            <a:off x="4992400" y="399963"/>
            <a:ext cx="3382550" cy="4343576"/>
          </a:xfrm>
          <a:prstGeom prst="rect">
            <a:avLst/>
          </a:prstGeom>
          <a:noFill/>
          <a:ln>
            <a:noFill/>
          </a:ln>
        </p:spPr>
      </p:pic>
      <p:sp>
        <p:nvSpPr>
          <p:cNvPr id="314" name="Google Shape;314;p4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33</a:t>
            </a:fld>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19" name="Google Shape;319;p45"/>
          <p:cNvSpPr txBox="1">
            <a:spLocks noGrp="1"/>
          </p:cNvSpPr>
          <p:nvPr>
            <p:ph type="title"/>
          </p:nvPr>
        </p:nvSpPr>
        <p:spPr>
          <a:xfrm>
            <a:off x="185225" y="1966888"/>
            <a:ext cx="4003800" cy="1165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Sequence Diagram</a:t>
            </a:r>
            <a:endParaRPr/>
          </a:p>
          <a:p>
            <a:pPr marL="0" lvl="0" indent="0" algn="l" rtl="0">
              <a:spcBef>
                <a:spcPts val="0"/>
              </a:spcBef>
              <a:spcAft>
                <a:spcPts val="0"/>
              </a:spcAft>
              <a:buNone/>
            </a:pPr>
            <a:r>
              <a:rPr lang="en-GB"/>
              <a:t>			And</a:t>
            </a:r>
            <a:endParaRPr/>
          </a:p>
          <a:p>
            <a:pPr marL="0" lvl="0" indent="0" algn="l" rtl="0">
              <a:spcBef>
                <a:spcPts val="0"/>
              </a:spcBef>
              <a:spcAft>
                <a:spcPts val="0"/>
              </a:spcAft>
              <a:buNone/>
            </a:pPr>
            <a:endParaRPr/>
          </a:p>
        </p:txBody>
      </p:sp>
      <p:pic>
        <p:nvPicPr>
          <p:cNvPr id="320" name="Google Shape;320;p45"/>
          <p:cNvPicPr preferRelativeResize="0"/>
          <p:nvPr/>
        </p:nvPicPr>
        <p:blipFill rotWithShape="1">
          <a:blip r:embed="rId3">
            <a:alphaModFix/>
          </a:blip>
          <a:srcRect t="3864" r="12793"/>
          <a:stretch/>
        </p:blipFill>
        <p:spPr>
          <a:xfrm>
            <a:off x="5215875" y="110974"/>
            <a:ext cx="3067679" cy="4921551"/>
          </a:xfrm>
          <a:prstGeom prst="rect">
            <a:avLst/>
          </a:prstGeom>
          <a:noFill/>
          <a:ln>
            <a:noFill/>
          </a:ln>
        </p:spPr>
      </p:pic>
      <p:sp>
        <p:nvSpPr>
          <p:cNvPr id="321" name="Google Shape;321;p4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34</a:t>
            </a:fld>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sp>
        <p:nvSpPr>
          <p:cNvPr id="326" name="Google Shape;326;p46"/>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Software Architecture Diagram</a:t>
            </a:r>
            <a:endParaRPr/>
          </a:p>
        </p:txBody>
      </p:sp>
      <p:sp>
        <p:nvSpPr>
          <p:cNvPr id="327" name="Google Shape;327;p4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35</a:t>
            </a:fld>
            <a:endParaRPr/>
          </a:p>
        </p:txBody>
      </p:sp>
      <p:pic>
        <p:nvPicPr>
          <p:cNvPr id="328" name="Google Shape;328;p46"/>
          <p:cNvPicPr preferRelativeResize="0"/>
          <p:nvPr/>
        </p:nvPicPr>
        <p:blipFill rotWithShape="1">
          <a:blip r:embed="rId3">
            <a:alphaModFix/>
          </a:blip>
          <a:srcRect t="5485" r="2987" b="7851"/>
          <a:stretch/>
        </p:blipFill>
        <p:spPr>
          <a:xfrm>
            <a:off x="895500" y="1461125"/>
            <a:ext cx="7353000" cy="3682375"/>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3" name="Google Shape;333;p47"/>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Conclusion</a:t>
            </a:r>
            <a:endParaRPr/>
          </a:p>
        </p:txBody>
      </p:sp>
      <p:sp>
        <p:nvSpPr>
          <p:cNvPr id="334" name="Google Shape;334;p4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36</a:t>
            </a:fld>
            <a:endParaRPr/>
          </a:p>
        </p:txBody>
      </p:sp>
      <p:sp>
        <p:nvSpPr>
          <p:cNvPr id="335" name="Google Shape;335;p47"/>
          <p:cNvSpPr txBox="1"/>
          <p:nvPr/>
        </p:nvSpPr>
        <p:spPr>
          <a:xfrm>
            <a:off x="1235700" y="1939829"/>
            <a:ext cx="6672600" cy="1908184"/>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dirty="0">
                <a:latin typeface="Roboto"/>
                <a:ea typeface="Roboto"/>
                <a:cs typeface="Roboto"/>
                <a:sym typeface="Roboto"/>
              </a:rPr>
              <a:t>The product will significantly beneficial, since it will provide all the financial analysis needed in much more efficient way with the required quality and precision. Moreover, the application will be having the ability to help with decision making as a financial consultant, or investor, by giving the output needed in the decision making process.</a:t>
            </a:r>
            <a:endParaRPr dirty="0">
              <a:latin typeface="Roboto"/>
              <a:ea typeface="Roboto"/>
              <a:cs typeface="Roboto"/>
              <a:sym typeface="Roboto"/>
            </a:endParaRPr>
          </a:p>
          <a:p>
            <a:pPr marL="0" lvl="0" indent="0" algn="l" rtl="0">
              <a:spcBef>
                <a:spcPts val="0"/>
              </a:spcBef>
              <a:spcAft>
                <a:spcPts val="0"/>
              </a:spcAft>
              <a:buNone/>
            </a:pPr>
            <a:endParaRPr dirty="0">
              <a:latin typeface="Roboto"/>
              <a:ea typeface="Roboto"/>
              <a:cs typeface="Roboto"/>
              <a:sym typeface="Roboto"/>
            </a:endParaRPr>
          </a:p>
          <a:p>
            <a:pPr marL="0" lvl="0" indent="0" algn="l" rtl="0">
              <a:spcBef>
                <a:spcPts val="0"/>
              </a:spcBef>
              <a:spcAft>
                <a:spcPts val="0"/>
              </a:spcAft>
              <a:buNone/>
            </a:pPr>
            <a:r>
              <a:rPr lang="en-GB" dirty="0">
                <a:latin typeface="Roboto"/>
                <a:ea typeface="Roboto"/>
                <a:cs typeface="Roboto"/>
                <a:sym typeface="Roboto"/>
              </a:rPr>
              <a:t>So to conclude this product is combination of financial evaluation results and indicators, with less time, and no cost.</a:t>
            </a:r>
            <a:endParaRPr dirty="0">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6"/>
          <p:cNvSpPr txBox="1">
            <a:spLocks noGrp="1"/>
          </p:cNvSpPr>
          <p:nvPr>
            <p:ph type="title"/>
          </p:nvPr>
        </p:nvSpPr>
        <p:spPr>
          <a:xfrm>
            <a:off x="311725" y="500925"/>
            <a:ext cx="3127500" cy="1258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Conceptual Solution</a:t>
            </a:r>
            <a:endParaRPr/>
          </a:p>
        </p:txBody>
      </p:sp>
      <p:sp>
        <p:nvSpPr>
          <p:cNvPr id="86" name="Google Shape;86;p16"/>
          <p:cNvSpPr txBox="1">
            <a:spLocks noGrp="1"/>
          </p:cNvSpPr>
          <p:nvPr>
            <p:ph type="body" idx="1"/>
          </p:nvPr>
        </p:nvSpPr>
        <p:spPr>
          <a:xfrm>
            <a:off x="214325" y="2390650"/>
            <a:ext cx="3357600" cy="2298000"/>
          </a:xfrm>
          <a:prstGeom prst="rect">
            <a:avLst/>
          </a:prstGeom>
        </p:spPr>
        <p:txBody>
          <a:bodyPr spcFirstLastPara="1" wrap="square" lIns="91425" tIns="91425" rIns="91425" bIns="91425" anchor="t" anchorCtr="0">
            <a:normAutofit fontScale="92500" lnSpcReduction="20000"/>
          </a:bodyPr>
          <a:lstStyle/>
          <a:p>
            <a:pPr marL="457200" lvl="0" indent="-355600" algn="l" rtl="0">
              <a:spcBef>
                <a:spcPts val="0"/>
              </a:spcBef>
              <a:spcAft>
                <a:spcPts val="0"/>
              </a:spcAft>
              <a:buSzPts val="2000"/>
              <a:buFont typeface="Calibri"/>
              <a:buChar char="●"/>
            </a:pPr>
            <a:r>
              <a:rPr lang="en-GB" sz="2000">
                <a:latin typeface="Calibri"/>
                <a:ea typeface="Calibri"/>
                <a:cs typeface="Calibri"/>
                <a:sym typeface="Calibri"/>
              </a:rPr>
              <a:t>Web based application</a:t>
            </a:r>
            <a:endParaRPr sz="2000">
              <a:latin typeface="Calibri"/>
              <a:ea typeface="Calibri"/>
              <a:cs typeface="Calibri"/>
              <a:sym typeface="Calibri"/>
            </a:endParaRPr>
          </a:p>
          <a:p>
            <a:pPr marL="457200" lvl="0" indent="-355600" algn="l" rtl="0">
              <a:spcBef>
                <a:spcPts val="0"/>
              </a:spcBef>
              <a:spcAft>
                <a:spcPts val="0"/>
              </a:spcAft>
              <a:buSzPts val="2000"/>
              <a:buFont typeface="Calibri"/>
              <a:buChar char="●"/>
            </a:pPr>
            <a:r>
              <a:rPr lang="en-GB" sz="2000">
                <a:latin typeface="Calibri"/>
                <a:ea typeface="Calibri"/>
                <a:cs typeface="Calibri"/>
                <a:sym typeface="Calibri"/>
              </a:rPr>
              <a:t>Includes financial analysis model</a:t>
            </a:r>
            <a:endParaRPr sz="2000">
              <a:latin typeface="Calibri"/>
              <a:ea typeface="Calibri"/>
              <a:cs typeface="Calibri"/>
              <a:sym typeface="Calibri"/>
            </a:endParaRPr>
          </a:p>
          <a:p>
            <a:pPr marL="457200" lvl="0" indent="-355600" algn="l" rtl="0">
              <a:spcBef>
                <a:spcPts val="0"/>
              </a:spcBef>
              <a:spcAft>
                <a:spcPts val="0"/>
              </a:spcAft>
              <a:buSzPts val="2000"/>
              <a:buFont typeface="Calibri"/>
              <a:buChar char="●"/>
            </a:pPr>
            <a:r>
              <a:rPr lang="en-GB" sz="2000">
                <a:latin typeface="Calibri"/>
                <a:ea typeface="Calibri"/>
                <a:cs typeface="Calibri"/>
                <a:sym typeface="Calibri"/>
              </a:rPr>
              <a:t>Buy, hold, sell predictions</a:t>
            </a:r>
            <a:endParaRPr sz="2000">
              <a:latin typeface="Calibri"/>
              <a:ea typeface="Calibri"/>
              <a:cs typeface="Calibri"/>
              <a:sym typeface="Calibri"/>
            </a:endParaRPr>
          </a:p>
          <a:p>
            <a:pPr marL="457200" lvl="0" indent="-355600" algn="l" rtl="0">
              <a:spcBef>
                <a:spcPts val="0"/>
              </a:spcBef>
              <a:spcAft>
                <a:spcPts val="0"/>
              </a:spcAft>
              <a:buSzPts val="2000"/>
              <a:buFont typeface="Calibri"/>
              <a:buChar char="●"/>
            </a:pPr>
            <a:r>
              <a:rPr lang="en-GB" sz="2000">
                <a:latin typeface="Calibri"/>
                <a:ea typeface="Calibri"/>
                <a:cs typeface="Calibri"/>
                <a:sym typeface="Calibri"/>
              </a:rPr>
              <a:t>Acts based on the user’s input of balance sheets and income statements</a:t>
            </a:r>
            <a:endParaRPr sz="2000">
              <a:latin typeface="Calibri"/>
              <a:ea typeface="Calibri"/>
              <a:cs typeface="Calibri"/>
              <a:sym typeface="Calibri"/>
            </a:endParaRPr>
          </a:p>
        </p:txBody>
      </p:sp>
      <p:sp>
        <p:nvSpPr>
          <p:cNvPr id="87" name="Google Shape;87;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4</a:t>
            </a:fld>
            <a:endParaRPr/>
          </a:p>
        </p:txBody>
      </p:sp>
      <p:pic>
        <p:nvPicPr>
          <p:cNvPr id="88" name="Google Shape;88;p16"/>
          <p:cNvPicPr preferRelativeResize="0"/>
          <p:nvPr/>
        </p:nvPicPr>
        <p:blipFill>
          <a:blip r:embed="rId3">
            <a:alphaModFix/>
          </a:blip>
          <a:stretch>
            <a:fillRect/>
          </a:stretch>
        </p:blipFill>
        <p:spPr>
          <a:xfrm>
            <a:off x="3974800" y="1178362"/>
            <a:ext cx="4954275" cy="27867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7"/>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Similar Products - Equidam</a:t>
            </a:r>
            <a:endParaRPr/>
          </a:p>
        </p:txBody>
      </p:sp>
      <p:sp>
        <p:nvSpPr>
          <p:cNvPr id="94" name="Google Shape;94;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5</a:t>
            </a:fld>
            <a:endParaRPr/>
          </a:p>
        </p:txBody>
      </p:sp>
      <p:pic>
        <p:nvPicPr>
          <p:cNvPr id="95" name="Google Shape;95;p17"/>
          <p:cNvPicPr preferRelativeResize="0"/>
          <p:nvPr/>
        </p:nvPicPr>
        <p:blipFill>
          <a:blip r:embed="rId3">
            <a:alphaModFix/>
          </a:blip>
          <a:stretch>
            <a:fillRect/>
          </a:stretch>
        </p:blipFill>
        <p:spPr>
          <a:xfrm>
            <a:off x="1126550" y="1510175"/>
            <a:ext cx="6890951" cy="35466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8"/>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Similar Products - App4Finance</a:t>
            </a:r>
            <a:endParaRPr/>
          </a:p>
        </p:txBody>
      </p:sp>
      <p:sp>
        <p:nvSpPr>
          <p:cNvPr id="101" name="Google Shape;101;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6</a:t>
            </a:fld>
            <a:endParaRPr/>
          </a:p>
        </p:txBody>
      </p:sp>
      <p:pic>
        <p:nvPicPr>
          <p:cNvPr id="102" name="Google Shape;102;p18"/>
          <p:cNvPicPr preferRelativeResize="0"/>
          <p:nvPr/>
        </p:nvPicPr>
        <p:blipFill>
          <a:blip r:embed="rId3">
            <a:alphaModFix/>
          </a:blip>
          <a:stretch>
            <a:fillRect/>
          </a:stretch>
        </p:blipFill>
        <p:spPr>
          <a:xfrm>
            <a:off x="1456450" y="1671953"/>
            <a:ext cx="6231100" cy="312682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9"/>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Work Breakdown Structure</a:t>
            </a:r>
            <a:endParaRPr/>
          </a:p>
        </p:txBody>
      </p:sp>
      <p:sp>
        <p:nvSpPr>
          <p:cNvPr id="108" name="Google Shape;108;p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7</a:t>
            </a:fld>
            <a:endParaRPr/>
          </a:p>
        </p:txBody>
      </p:sp>
      <p:pic>
        <p:nvPicPr>
          <p:cNvPr id="109" name="Google Shape;109;p19"/>
          <p:cNvPicPr preferRelativeResize="0"/>
          <p:nvPr/>
        </p:nvPicPr>
        <p:blipFill rotWithShape="1">
          <a:blip r:embed="rId3">
            <a:alphaModFix/>
          </a:blip>
          <a:srcRect b="4003"/>
          <a:stretch/>
        </p:blipFill>
        <p:spPr>
          <a:xfrm>
            <a:off x="1853475" y="1342750"/>
            <a:ext cx="5421751" cy="35654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0"/>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Responsibility Matrix (RM)</a:t>
            </a:r>
            <a:endParaRPr/>
          </a:p>
        </p:txBody>
      </p:sp>
      <p:sp>
        <p:nvSpPr>
          <p:cNvPr id="115" name="Google Shape;115;p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8</a:t>
            </a:fld>
            <a:endParaRPr/>
          </a:p>
        </p:txBody>
      </p:sp>
      <p:pic>
        <p:nvPicPr>
          <p:cNvPr id="116" name="Google Shape;116;p20"/>
          <p:cNvPicPr preferRelativeResize="0"/>
          <p:nvPr/>
        </p:nvPicPr>
        <p:blipFill rotWithShape="1">
          <a:blip r:embed="rId3">
            <a:alphaModFix/>
          </a:blip>
          <a:srcRect b="4214"/>
          <a:stretch/>
        </p:blipFill>
        <p:spPr>
          <a:xfrm>
            <a:off x="2136550" y="1342750"/>
            <a:ext cx="4870900" cy="35573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1"/>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Project Network (PN)</a:t>
            </a:r>
            <a:endParaRPr/>
          </a:p>
        </p:txBody>
      </p:sp>
      <p:sp>
        <p:nvSpPr>
          <p:cNvPr id="122" name="Google Shape;122;p2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9</a:t>
            </a:fld>
            <a:endParaRPr/>
          </a:p>
        </p:txBody>
      </p:sp>
      <p:pic>
        <p:nvPicPr>
          <p:cNvPr id="123" name="Google Shape;123;p21"/>
          <p:cNvPicPr preferRelativeResize="0"/>
          <p:nvPr/>
        </p:nvPicPr>
        <p:blipFill rotWithShape="1">
          <a:blip r:embed="rId3">
            <a:alphaModFix/>
          </a:blip>
          <a:srcRect b="8941"/>
          <a:stretch/>
        </p:blipFill>
        <p:spPr>
          <a:xfrm>
            <a:off x="763700" y="1415900"/>
            <a:ext cx="7616651" cy="3412875"/>
          </a:xfrm>
          <a:prstGeom prst="rect">
            <a:avLst/>
          </a:prstGeom>
          <a:noFill/>
          <a:ln>
            <a:noFill/>
          </a:ln>
        </p:spPr>
      </p:pic>
    </p:spTree>
  </p:cSld>
  <p:clrMapOvr>
    <a:masterClrMapping/>
  </p:clrMapOvr>
</p:sld>
</file>

<file path=ppt/theme/theme1.xml><?xml version="1.0" encoding="utf-8"?>
<a:theme xmlns:a="http://schemas.openxmlformats.org/drawingml/2006/main"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TotalTime>
  <Words>565</Words>
  <Application>Microsoft Office PowerPoint</Application>
  <PresentationFormat>Ekran Gösterisi (16:9)</PresentationFormat>
  <Paragraphs>152</Paragraphs>
  <Slides>36</Slides>
  <Notes>36</Notes>
  <HiddenSlides>0</HiddenSlides>
  <MMClips>0</MMClips>
  <ScaleCrop>false</ScaleCrop>
  <HeadingPairs>
    <vt:vector size="6" baseType="variant">
      <vt:variant>
        <vt:lpstr>Kullanılan Yazı Tipleri</vt:lpstr>
      </vt:variant>
      <vt:variant>
        <vt:i4>4</vt:i4>
      </vt:variant>
      <vt:variant>
        <vt:lpstr>Tema</vt:lpstr>
      </vt:variant>
      <vt:variant>
        <vt:i4>1</vt:i4>
      </vt:variant>
      <vt:variant>
        <vt:lpstr>Slayt Başlıkları</vt:lpstr>
      </vt:variant>
      <vt:variant>
        <vt:i4>36</vt:i4>
      </vt:variant>
    </vt:vector>
  </HeadingPairs>
  <TitlesOfParts>
    <vt:vector size="41" baseType="lpstr">
      <vt:lpstr>Calibri</vt:lpstr>
      <vt:lpstr>Roboto</vt:lpstr>
      <vt:lpstr>Arial</vt:lpstr>
      <vt:lpstr>Merriweather</vt:lpstr>
      <vt:lpstr>Paradigm</vt:lpstr>
      <vt:lpstr>4991 Capstone Course   Final Proposal Presentation</vt:lpstr>
      <vt:lpstr>Overview </vt:lpstr>
      <vt:lpstr>Definition of the Problem</vt:lpstr>
      <vt:lpstr>Conceptual Solution</vt:lpstr>
      <vt:lpstr>Similar Products - Equidam</vt:lpstr>
      <vt:lpstr>Similar Products - App4Finance</vt:lpstr>
      <vt:lpstr>Work Breakdown Structure</vt:lpstr>
      <vt:lpstr>Responsibility Matrix (RM)</vt:lpstr>
      <vt:lpstr>Project Network (PN)</vt:lpstr>
      <vt:lpstr>Gantt Chart</vt:lpstr>
      <vt:lpstr>Gantt Chart</vt:lpstr>
      <vt:lpstr>Gantt Chart</vt:lpstr>
      <vt:lpstr>Gantt Chart</vt:lpstr>
      <vt:lpstr>Risk Assessment</vt:lpstr>
      <vt:lpstr>Management Engineering Sub-Team</vt:lpstr>
      <vt:lpstr>Financial Models/Methodologies</vt:lpstr>
      <vt:lpstr>Proposed Solutions</vt:lpstr>
      <vt:lpstr>Data Collection: The Companies </vt:lpstr>
      <vt:lpstr>Data Collection: The Companies</vt:lpstr>
      <vt:lpstr>Data Collection: The Companies</vt:lpstr>
      <vt:lpstr>Data Collection: The Companies </vt:lpstr>
      <vt:lpstr>Data Analysis</vt:lpstr>
      <vt:lpstr>Software Engineering Sub-Team</vt:lpstr>
      <vt:lpstr>Requirements  Functional   Requirements</vt:lpstr>
      <vt:lpstr>Attributes of the  Application</vt:lpstr>
      <vt:lpstr>Requirements  Nonfunctional Requirements</vt:lpstr>
      <vt:lpstr>Technologies  and Methods  Programming   Languages</vt:lpstr>
      <vt:lpstr>Database   Management System</vt:lpstr>
      <vt:lpstr>Conceptualizing </vt:lpstr>
      <vt:lpstr>Use-case   Scenarios</vt:lpstr>
      <vt:lpstr>Use-case   Scenarios</vt:lpstr>
      <vt:lpstr>Use-case   Diagram</vt:lpstr>
      <vt:lpstr>Activity  Diagram</vt:lpstr>
      <vt:lpstr>Sequence Diagram    And </vt:lpstr>
      <vt:lpstr>Software Architecture Diagram</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4991 Capstone Course   Final Proposal Presentation</dc:title>
  <dc:creator>burakbektas</dc:creator>
  <cp:lastModifiedBy>burak bektas</cp:lastModifiedBy>
  <cp:revision>3</cp:revision>
  <dcterms:modified xsi:type="dcterms:W3CDTF">2022-08-02T14:00:10Z</dcterms:modified>
</cp:coreProperties>
</file>