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0" r:id="rId3"/>
    <p:sldId id="261" r:id="rId4"/>
    <p:sldId id="258" r:id="rId5"/>
    <p:sldId id="263" r:id="rId6"/>
    <p:sldId id="265" r:id="rId7"/>
    <p:sldId id="266" r:id="rId8"/>
    <p:sldId id="264" r:id="rId9"/>
    <p:sldId id="268" r:id="rId10"/>
    <p:sldId id="269" r:id="rId11"/>
    <p:sldId id="270" r:id="rId12"/>
    <p:sldId id="271" r:id="rId13"/>
    <p:sldId id="272"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818AAE-7BA6-4602-A5B8-D6203D33AAE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38806AA-BA27-4785-A8CB-864A032DB714}">
      <dgm:prSet/>
      <dgm:spPr/>
      <dgm:t>
        <a:bodyPr/>
        <a:lstStyle/>
        <a:p>
          <a:pPr algn="just"/>
          <a:r>
            <a:rPr lang="tr-TR" dirty="0"/>
            <a:t>Günümüz havacılık sektörü, hızla artan hava trafiğiyle birlikte çevresel sürdürülebilirlik, ekonomik verimlilik ve toplumsal sorumluluk gibi çok boyutlu zorluklarla karşı karşıyadır. Bu zorlukların başında ise uçuşlarda kullanılan yakıt miktarının azaltılması gelmektedir. Havacılık sektörü, sera gazı emisyonlarının yaklaşık %2-3’ünü oluşturmaktadır.</a:t>
          </a:r>
          <a:endParaRPr lang="en-US" dirty="0"/>
        </a:p>
      </dgm:t>
    </dgm:pt>
    <dgm:pt modelId="{597BEB26-EF97-4E17-A007-8B51D7AD5DB3}" type="parTrans" cxnId="{440F82FC-2B56-4C67-969B-886E3E68BE66}">
      <dgm:prSet/>
      <dgm:spPr/>
      <dgm:t>
        <a:bodyPr/>
        <a:lstStyle/>
        <a:p>
          <a:endParaRPr lang="en-US"/>
        </a:p>
      </dgm:t>
    </dgm:pt>
    <dgm:pt modelId="{69645DCF-C121-4201-AE9A-3482DDFB1468}" type="sibTrans" cxnId="{440F82FC-2B56-4C67-969B-886E3E68BE66}">
      <dgm:prSet/>
      <dgm:spPr/>
      <dgm:t>
        <a:bodyPr/>
        <a:lstStyle/>
        <a:p>
          <a:endParaRPr lang="en-US"/>
        </a:p>
      </dgm:t>
    </dgm:pt>
    <dgm:pt modelId="{400F5CC9-07BA-4B93-8B5B-5799ADE28685}">
      <dgm:prSet/>
      <dgm:spPr/>
      <dgm:t>
        <a:bodyPr/>
        <a:lstStyle/>
        <a:p>
          <a:pPr algn="just"/>
          <a:r>
            <a:rPr lang="tr-TR" dirty="0"/>
            <a:t>Ekonomik açıdan değerlendirildiğinde ise, yakıt giderleri havayolu şirketlerinin toplam operasyonel maliyetlerinin %25 ila %35’ini oluşturmaktadır. Artan yakıt fiyatları ve sıklaşan çevre düzenlemeleri, şirketleri daha verimli ve sürdürülebilir operasyonel stratejiler geliştirmeye zorlamaktadır.</a:t>
          </a:r>
          <a:endParaRPr lang="en-US" dirty="0"/>
        </a:p>
      </dgm:t>
    </dgm:pt>
    <dgm:pt modelId="{C927B44F-DE7F-4275-AFE4-81E9538B01B3}" type="parTrans" cxnId="{70B97311-B064-40FD-BDD8-8FDAEBFBE4C9}">
      <dgm:prSet/>
      <dgm:spPr/>
      <dgm:t>
        <a:bodyPr/>
        <a:lstStyle/>
        <a:p>
          <a:endParaRPr lang="en-US"/>
        </a:p>
      </dgm:t>
    </dgm:pt>
    <dgm:pt modelId="{6DFAC98B-F0C3-463C-9666-6209BAC83C28}" type="sibTrans" cxnId="{70B97311-B064-40FD-BDD8-8FDAEBFBE4C9}">
      <dgm:prSet/>
      <dgm:spPr/>
      <dgm:t>
        <a:bodyPr/>
        <a:lstStyle/>
        <a:p>
          <a:endParaRPr lang="en-US"/>
        </a:p>
      </dgm:t>
    </dgm:pt>
    <dgm:pt modelId="{645203AD-AF16-4215-98FD-181BCCE0BCC0}">
      <dgm:prSet/>
      <dgm:spPr/>
      <dgm:t>
        <a:bodyPr/>
        <a:lstStyle/>
        <a:p>
          <a:r>
            <a:rPr lang="tr-TR" dirty="0"/>
            <a:t>Bu çalışma kapsamında 185.000 benzersiz uçuş ve 6500000 satır eşleşmiş koordinat verisi üzerinden makine öğrenmesi algoritmaları ve grafik teorisi tabanlı algoritmalar ile uçuş mesafesi bazlı optimizasyon yapılmıştır.</a:t>
          </a:r>
          <a:endParaRPr lang="en-US" dirty="0"/>
        </a:p>
      </dgm:t>
    </dgm:pt>
    <dgm:pt modelId="{080C405D-1CC4-4F5D-BEDA-53751108C1CE}" type="parTrans" cxnId="{C0FD394F-25F5-4A82-892C-4768E8F03C78}">
      <dgm:prSet/>
      <dgm:spPr/>
      <dgm:t>
        <a:bodyPr/>
        <a:lstStyle/>
        <a:p>
          <a:endParaRPr lang="en-US"/>
        </a:p>
      </dgm:t>
    </dgm:pt>
    <dgm:pt modelId="{1BCD1766-5765-4EEE-BD14-01F31094EC9C}" type="sibTrans" cxnId="{C0FD394F-25F5-4A82-892C-4768E8F03C78}">
      <dgm:prSet/>
      <dgm:spPr/>
      <dgm:t>
        <a:bodyPr/>
        <a:lstStyle/>
        <a:p>
          <a:endParaRPr lang="en-US"/>
        </a:p>
      </dgm:t>
    </dgm:pt>
    <dgm:pt modelId="{063699E7-23FC-4AB1-97B2-A3B32FB82E43}" type="pres">
      <dgm:prSet presAssocID="{1D818AAE-7BA6-4602-A5B8-D6203D33AAE7}" presName="root" presStyleCnt="0">
        <dgm:presLayoutVars>
          <dgm:dir/>
          <dgm:resizeHandles val="exact"/>
        </dgm:presLayoutVars>
      </dgm:prSet>
      <dgm:spPr/>
    </dgm:pt>
    <dgm:pt modelId="{C146429E-C167-4CBD-BBC5-A2744EF29F96}" type="pres">
      <dgm:prSet presAssocID="{338806AA-BA27-4785-A8CB-864A032DB714}" presName="compNode" presStyleCnt="0"/>
      <dgm:spPr/>
    </dgm:pt>
    <dgm:pt modelId="{0413D2A6-91BC-45A4-9734-D3DBB62CB2B8}" type="pres">
      <dgm:prSet presAssocID="{338806AA-BA27-4785-A8CB-864A032DB714}" presName="bgRect" presStyleLbl="bgShp" presStyleIdx="0" presStyleCnt="3" custLinFactNeighborX="264" custLinFactNeighborY="1178"/>
      <dgm:spPr/>
    </dgm:pt>
    <dgm:pt modelId="{275A320E-D151-4B8D-8000-B51B08FF9F98}" type="pres">
      <dgm:prSet presAssocID="{338806AA-BA27-4785-A8CB-864A032DB7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çak"/>
        </a:ext>
      </dgm:extLst>
    </dgm:pt>
    <dgm:pt modelId="{17EED69D-B610-4578-B472-F4902F4F488B}" type="pres">
      <dgm:prSet presAssocID="{338806AA-BA27-4785-A8CB-864A032DB714}" presName="spaceRect" presStyleCnt="0"/>
      <dgm:spPr/>
    </dgm:pt>
    <dgm:pt modelId="{A365FE81-1DE4-4E77-AFC5-445D0D8A673E}" type="pres">
      <dgm:prSet presAssocID="{338806AA-BA27-4785-A8CB-864A032DB714}" presName="parTx" presStyleLbl="revTx" presStyleIdx="0" presStyleCnt="3">
        <dgm:presLayoutVars>
          <dgm:chMax val="0"/>
          <dgm:chPref val="0"/>
        </dgm:presLayoutVars>
      </dgm:prSet>
      <dgm:spPr/>
    </dgm:pt>
    <dgm:pt modelId="{0AC889F6-7C27-4ED3-B3DC-30152089765F}" type="pres">
      <dgm:prSet presAssocID="{69645DCF-C121-4201-AE9A-3482DDFB1468}" presName="sibTrans" presStyleCnt="0"/>
      <dgm:spPr/>
    </dgm:pt>
    <dgm:pt modelId="{46188BC9-E676-47CA-B101-4F50F209D145}" type="pres">
      <dgm:prSet presAssocID="{400F5CC9-07BA-4B93-8B5B-5799ADE28685}" presName="compNode" presStyleCnt="0"/>
      <dgm:spPr/>
    </dgm:pt>
    <dgm:pt modelId="{1A3D98F7-A110-48E1-B354-18DFB2C01020}" type="pres">
      <dgm:prSet presAssocID="{400F5CC9-07BA-4B93-8B5B-5799ADE28685}" presName="bgRect" presStyleLbl="bgShp" presStyleIdx="1" presStyleCnt="3"/>
      <dgm:spPr/>
    </dgm:pt>
    <dgm:pt modelId="{06408E08-B569-421E-A8B6-C30B434780D9}" type="pres">
      <dgm:prSet presAssocID="{400F5CC9-07BA-4B93-8B5B-5799ADE28685}"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lar düz dolguyla"/>
        </a:ext>
      </dgm:extLst>
    </dgm:pt>
    <dgm:pt modelId="{9F9397A4-3B92-4698-BF59-1160EC8BC397}" type="pres">
      <dgm:prSet presAssocID="{400F5CC9-07BA-4B93-8B5B-5799ADE28685}" presName="spaceRect" presStyleCnt="0"/>
      <dgm:spPr/>
    </dgm:pt>
    <dgm:pt modelId="{DFCFBEAE-65A9-4D85-A14E-3846054D97F7}" type="pres">
      <dgm:prSet presAssocID="{400F5CC9-07BA-4B93-8B5B-5799ADE28685}" presName="parTx" presStyleLbl="revTx" presStyleIdx="1" presStyleCnt="3">
        <dgm:presLayoutVars>
          <dgm:chMax val="0"/>
          <dgm:chPref val="0"/>
        </dgm:presLayoutVars>
      </dgm:prSet>
      <dgm:spPr/>
    </dgm:pt>
    <dgm:pt modelId="{FB4BC498-D5D4-406A-BF5A-D95C7A70AA31}" type="pres">
      <dgm:prSet presAssocID="{6DFAC98B-F0C3-463C-9666-6209BAC83C28}" presName="sibTrans" presStyleCnt="0"/>
      <dgm:spPr/>
    </dgm:pt>
    <dgm:pt modelId="{5C78A630-C2CC-4EFF-A633-945F46C91935}" type="pres">
      <dgm:prSet presAssocID="{645203AD-AF16-4215-98FD-181BCCE0BCC0}" presName="compNode" presStyleCnt="0"/>
      <dgm:spPr/>
    </dgm:pt>
    <dgm:pt modelId="{FFCF4543-8CDC-4FE1-AEC6-3BE91EE72071}" type="pres">
      <dgm:prSet presAssocID="{645203AD-AF16-4215-98FD-181BCCE0BCC0}" presName="bgRect" presStyleLbl="bgShp" presStyleIdx="2" presStyleCnt="3"/>
      <dgm:spPr/>
    </dgm:pt>
    <dgm:pt modelId="{0196D1AF-324A-4772-85FE-15B0CD352F55}" type="pres">
      <dgm:prSet presAssocID="{645203AD-AF16-4215-98FD-181BCCE0BCC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Yapay zeka ana hat"/>
        </a:ext>
      </dgm:extLst>
    </dgm:pt>
    <dgm:pt modelId="{1B091DE6-B7F1-4AA9-81A3-66F0ACAE608B}" type="pres">
      <dgm:prSet presAssocID="{645203AD-AF16-4215-98FD-181BCCE0BCC0}" presName="spaceRect" presStyleCnt="0"/>
      <dgm:spPr/>
    </dgm:pt>
    <dgm:pt modelId="{189F28C6-AD3B-42B4-B321-569234D318AB}" type="pres">
      <dgm:prSet presAssocID="{645203AD-AF16-4215-98FD-181BCCE0BCC0}" presName="parTx" presStyleLbl="revTx" presStyleIdx="2" presStyleCnt="3">
        <dgm:presLayoutVars>
          <dgm:chMax val="0"/>
          <dgm:chPref val="0"/>
        </dgm:presLayoutVars>
      </dgm:prSet>
      <dgm:spPr/>
    </dgm:pt>
  </dgm:ptLst>
  <dgm:cxnLst>
    <dgm:cxn modelId="{5D420607-BB28-4FBA-A2D2-CF3CA626AA20}" type="presOf" srcId="{338806AA-BA27-4785-A8CB-864A032DB714}" destId="{A365FE81-1DE4-4E77-AFC5-445D0D8A673E}" srcOrd="0" destOrd="0" presId="urn:microsoft.com/office/officeart/2018/2/layout/IconVerticalSolidList"/>
    <dgm:cxn modelId="{70B97311-B064-40FD-BDD8-8FDAEBFBE4C9}" srcId="{1D818AAE-7BA6-4602-A5B8-D6203D33AAE7}" destId="{400F5CC9-07BA-4B93-8B5B-5799ADE28685}" srcOrd="1" destOrd="0" parTransId="{C927B44F-DE7F-4275-AFE4-81E9538B01B3}" sibTransId="{6DFAC98B-F0C3-463C-9666-6209BAC83C28}"/>
    <dgm:cxn modelId="{F28D4E4A-C50D-4CEF-8134-72D7AC3B8784}" type="presOf" srcId="{400F5CC9-07BA-4B93-8B5B-5799ADE28685}" destId="{DFCFBEAE-65A9-4D85-A14E-3846054D97F7}" srcOrd="0" destOrd="0" presId="urn:microsoft.com/office/officeart/2018/2/layout/IconVerticalSolidList"/>
    <dgm:cxn modelId="{C0FD394F-25F5-4A82-892C-4768E8F03C78}" srcId="{1D818AAE-7BA6-4602-A5B8-D6203D33AAE7}" destId="{645203AD-AF16-4215-98FD-181BCCE0BCC0}" srcOrd="2" destOrd="0" parTransId="{080C405D-1CC4-4F5D-BEDA-53751108C1CE}" sibTransId="{1BCD1766-5765-4EEE-BD14-01F31094EC9C}"/>
    <dgm:cxn modelId="{90B8E0AD-F88D-4BC8-AE80-D36FD297BC50}" type="presOf" srcId="{645203AD-AF16-4215-98FD-181BCCE0BCC0}" destId="{189F28C6-AD3B-42B4-B321-569234D318AB}" srcOrd="0" destOrd="0" presId="urn:microsoft.com/office/officeart/2018/2/layout/IconVerticalSolidList"/>
    <dgm:cxn modelId="{440F82FC-2B56-4C67-969B-886E3E68BE66}" srcId="{1D818AAE-7BA6-4602-A5B8-D6203D33AAE7}" destId="{338806AA-BA27-4785-A8CB-864A032DB714}" srcOrd="0" destOrd="0" parTransId="{597BEB26-EF97-4E17-A007-8B51D7AD5DB3}" sibTransId="{69645DCF-C121-4201-AE9A-3482DDFB1468}"/>
    <dgm:cxn modelId="{E664BAFF-8514-4A80-BA01-30F5FEE67BF6}" type="presOf" srcId="{1D818AAE-7BA6-4602-A5B8-D6203D33AAE7}" destId="{063699E7-23FC-4AB1-97B2-A3B32FB82E43}" srcOrd="0" destOrd="0" presId="urn:microsoft.com/office/officeart/2018/2/layout/IconVerticalSolidList"/>
    <dgm:cxn modelId="{474524B2-2436-49D7-9AC4-D8CEE93AE28F}" type="presParOf" srcId="{063699E7-23FC-4AB1-97B2-A3B32FB82E43}" destId="{C146429E-C167-4CBD-BBC5-A2744EF29F96}" srcOrd="0" destOrd="0" presId="urn:microsoft.com/office/officeart/2018/2/layout/IconVerticalSolidList"/>
    <dgm:cxn modelId="{9A2BB6EC-8954-44A7-AE58-AD896866849D}" type="presParOf" srcId="{C146429E-C167-4CBD-BBC5-A2744EF29F96}" destId="{0413D2A6-91BC-45A4-9734-D3DBB62CB2B8}" srcOrd="0" destOrd="0" presId="urn:microsoft.com/office/officeart/2018/2/layout/IconVerticalSolidList"/>
    <dgm:cxn modelId="{934937A6-919E-4A20-AA63-056CDA0BBC01}" type="presParOf" srcId="{C146429E-C167-4CBD-BBC5-A2744EF29F96}" destId="{275A320E-D151-4B8D-8000-B51B08FF9F98}" srcOrd="1" destOrd="0" presId="urn:microsoft.com/office/officeart/2018/2/layout/IconVerticalSolidList"/>
    <dgm:cxn modelId="{C12D476D-75CD-4F59-B7CB-D5C2ACFF9AF7}" type="presParOf" srcId="{C146429E-C167-4CBD-BBC5-A2744EF29F96}" destId="{17EED69D-B610-4578-B472-F4902F4F488B}" srcOrd="2" destOrd="0" presId="urn:microsoft.com/office/officeart/2018/2/layout/IconVerticalSolidList"/>
    <dgm:cxn modelId="{2BB7B098-CA4E-4516-A564-7274B300CF86}" type="presParOf" srcId="{C146429E-C167-4CBD-BBC5-A2744EF29F96}" destId="{A365FE81-1DE4-4E77-AFC5-445D0D8A673E}" srcOrd="3" destOrd="0" presId="urn:microsoft.com/office/officeart/2018/2/layout/IconVerticalSolidList"/>
    <dgm:cxn modelId="{ADEB2DDB-CFEE-43F9-B737-B7FB3C5A20B9}" type="presParOf" srcId="{063699E7-23FC-4AB1-97B2-A3B32FB82E43}" destId="{0AC889F6-7C27-4ED3-B3DC-30152089765F}" srcOrd="1" destOrd="0" presId="urn:microsoft.com/office/officeart/2018/2/layout/IconVerticalSolidList"/>
    <dgm:cxn modelId="{42DBAE1C-8006-4413-96A8-D311D2D9C71F}" type="presParOf" srcId="{063699E7-23FC-4AB1-97B2-A3B32FB82E43}" destId="{46188BC9-E676-47CA-B101-4F50F209D145}" srcOrd="2" destOrd="0" presId="urn:microsoft.com/office/officeart/2018/2/layout/IconVerticalSolidList"/>
    <dgm:cxn modelId="{1061BDD5-7C53-406E-936C-2372DBB2F008}" type="presParOf" srcId="{46188BC9-E676-47CA-B101-4F50F209D145}" destId="{1A3D98F7-A110-48E1-B354-18DFB2C01020}" srcOrd="0" destOrd="0" presId="urn:microsoft.com/office/officeart/2018/2/layout/IconVerticalSolidList"/>
    <dgm:cxn modelId="{FBCB3625-4ADF-48F6-A0BA-F1D26C84ED09}" type="presParOf" srcId="{46188BC9-E676-47CA-B101-4F50F209D145}" destId="{06408E08-B569-421E-A8B6-C30B434780D9}" srcOrd="1" destOrd="0" presId="urn:microsoft.com/office/officeart/2018/2/layout/IconVerticalSolidList"/>
    <dgm:cxn modelId="{4496A584-98EB-4F16-9A38-1AC63A22EC0A}" type="presParOf" srcId="{46188BC9-E676-47CA-B101-4F50F209D145}" destId="{9F9397A4-3B92-4698-BF59-1160EC8BC397}" srcOrd="2" destOrd="0" presId="urn:microsoft.com/office/officeart/2018/2/layout/IconVerticalSolidList"/>
    <dgm:cxn modelId="{72E487C9-5117-446F-89D1-2C5795E7A76D}" type="presParOf" srcId="{46188BC9-E676-47CA-B101-4F50F209D145}" destId="{DFCFBEAE-65A9-4D85-A14E-3846054D97F7}" srcOrd="3" destOrd="0" presId="urn:microsoft.com/office/officeart/2018/2/layout/IconVerticalSolidList"/>
    <dgm:cxn modelId="{7858B7B6-5A08-4C9D-8157-05CDF618C9E3}" type="presParOf" srcId="{063699E7-23FC-4AB1-97B2-A3B32FB82E43}" destId="{FB4BC498-D5D4-406A-BF5A-D95C7A70AA31}" srcOrd="3" destOrd="0" presId="urn:microsoft.com/office/officeart/2018/2/layout/IconVerticalSolidList"/>
    <dgm:cxn modelId="{C69EFD58-66BC-4D67-8B7F-65061FC86563}" type="presParOf" srcId="{063699E7-23FC-4AB1-97B2-A3B32FB82E43}" destId="{5C78A630-C2CC-4EFF-A633-945F46C91935}" srcOrd="4" destOrd="0" presId="urn:microsoft.com/office/officeart/2018/2/layout/IconVerticalSolidList"/>
    <dgm:cxn modelId="{62D43C74-4905-469D-9B7C-AC4CE9D5C192}" type="presParOf" srcId="{5C78A630-C2CC-4EFF-A633-945F46C91935}" destId="{FFCF4543-8CDC-4FE1-AEC6-3BE91EE72071}" srcOrd="0" destOrd="0" presId="urn:microsoft.com/office/officeart/2018/2/layout/IconVerticalSolidList"/>
    <dgm:cxn modelId="{DF0C4107-3E07-453E-AF5A-4FB947CFB3A7}" type="presParOf" srcId="{5C78A630-C2CC-4EFF-A633-945F46C91935}" destId="{0196D1AF-324A-4772-85FE-15B0CD352F55}" srcOrd="1" destOrd="0" presId="urn:microsoft.com/office/officeart/2018/2/layout/IconVerticalSolidList"/>
    <dgm:cxn modelId="{DFC543CF-97B3-49E7-B28B-26E9BD8BE893}" type="presParOf" srcId="{5C78A630-C2CC-4EFF-A633-945F46C91935}" destId="{1B091DE6-B7F1-4AA9-81A3-66F0ACAE608B}" srcOrd="2" destOrd="0" presId="urn:microsoft.com/office/officeart/2018/2/layout/IconVerticalSolidList"/>
    <dgm:cxn modelId="{5A1CC6C5-08BA-4D8D-B61E-0D4CB3B8DC4A}" type="presParOf" srcId="{5C78A630-C2CC-4EFF-A633-945F46C91935}" destId="{189F28C6-AD3B-42B4-B321-569234D318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5EF91A-05EC-42D3-A569-2395E3E88388}"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D79B4BC9-AE6B-4202-A069-F2AE69FA2341}">
      <dgm:prSet/>
      <dgm:spPr/>
      <dgm:t>
        <a:bodyPr/>
        <a:lstStyle/>
        <a:p>
          <a:r>
            <a:rPr lang="tr-TR" dirty="0"/>
            <a:t>1- Tüm havayolları tarafından ortak kullanılan FPS(Flight Planning </a:t>
          </a:r>
          <a:r>
            <a:rPr lang="tr-TR" dirty="0" err="1"/>
            <a:t>System</a:t>
          </a:r>
          <a:r>
            <a:rPr lang="tr-TR" dirty="0"/>
            <a:t>)’a uçuş hakkındaki tüm bilgiler girilir ve rota elde edilir.</a:t>
          </a:r>
          <a:endParaRPr lang="en-US" dirty="0"/>
        </a:p>
      </dgm:t>
    </dgm:pt>
    <dgm:pt modelId="{2B39EFB4-6244-462A-98BF-9C28A6CFBB03}" type="parTrans" cxnId="{BD98FE93-68C5-4D60-8F21-F94979F7AAD1}">
      <dgm:prSet/>
      <dgm:spPr/>
      <dgm:t>
        <a:bodyPr/>
        <a:lstStyle/>
        <a:p>
          <a:endParaRPr lang="en-US"/>
        </a:p>
      </dgm:t>
    </dgm:pt>
    <dgm:pt modelId="{3FC2DEEF-CF78-443F-B88B-9A546F7D3ED8}" type="sibTrans" cxnId="{BD98FE93-68C5-4D60-8F21-F94979F7AAD1}">
      <dgm:prSet/>
      <dgm:spPr/>
      <dgm:t>
        <a:bodyPr/>
        <a:lstStyle/>
        <a:p>
          <a:endParaRPr lang="en-US"/>
        </a:p>
      </dgm:t>
    </dgm:pt>
    <dgm:pt modelId="{840965CD-8851-4D43-8DF9-350143E38154}">
      <dgm:prSet/>
      <dgm:spPr/>
      <dgm:t>
        <a:bodyPr/>
        <a:lstStyle/>
        <a:p>
          <a:r>
            <a:rPr lang="tr-TR" dirty="0"/>
            <a:t>2- Rota pilota ulaştırılır ve pilotun onayına sunulur. Eğer pilot onaylamazsa uçuş gerçekleşmez.</a:t>
          </a:r>
          <a:endParaRPr lang="en-US" dirty="0"/>
        </a:p>
      </dgm:t>
    </dgm:pt>
    <dgm:pt modelId="{2A69A291-9FBA-4861-A442-FA9C2C241D86}" type="parTrans" cxnId="{7A861B48-D67A-4AA1-A169-E2E2287D156B}">
      <dgm:prSet/>
      <dgm:spPr/>
      <dgm:t>
        <a:bodyPr/>
        <a:lstStyle/>
        <a:p>
          <a:endParaRPr lang="en-US"/>
        </a:p>
      </dgm:t>
    </dgm:pt>
    <dgm:pt modelId="{F3C19FBD-BF5A-4351-9330-1F06DC0B9578}" type="sibTrans" cxnId="{7A861B48-D67A-4AA1-A169-E2E2287D156B}">
      <dgm:prSet/>
      <dgm:spPr/>
      <dgm:t>
        <a:bodyPr/>
        <a:lstStyle/>
        <a:p>
          <a:endParaRPr lang="en-US"/>
        </a:p>
      </dgm:t>
    </dgm:pt>
    <dgm:pt modelId="{C6665F34-D770-406E-88A6-4FE794DC7412}">
      <dgm:prSet/>
      <dgm:spPr/>
      <dgm:t>
        <a:bodyPr/>
        <a:lstStyle/>
        <a:p>
          <a:r>
            <a:rPr lang="tr-TR" dirty="0"/>
            <a:t>3- Pilot tarafından rota onaylandıktan sonra uçuş operasyon ekibi uçuşu onaylar ve uçuş gerçekleşir.</a:t>
          </a:r>
          <a:endParaRPr lang="en-US" dirty="0"/>
        </a:p>
      </dgm:t>
    </dgm:pt>
    <dgm:pt modelId="{719C94E4-6027-4360-9B1C-0BC5B2525764}" type="parTrans" cxnId="{D03A605F-874B-4FF5-892F-706A78D3DA86}">
      <dgm:prSet/>
      <dgm:spPr/>
      <dgm:t>
        <a:bodyPr/>
        <a:lstStyle/>
        <a:p>
          <a:endParaRPr lang="en-US"/>
        </a:p>
      </dgm:t>
    </dgm:pt>
    <dgm:pt modelId="{0C5D327A-BF7C-4522-A8F0-9A59321A028D}" type="sibTrans" cxnId="{D03A605F-874B-4FF5-892F-706A78D3DA86}">
      <dgm:prSet/>
      <dgm:spPr/>
      <dgm:t>
        <a:bodyPr/>
        <a:lstStyle/>
        <a:p>
          <a:endParaRPr lang="en-US"/>
        </a:p>
      </dgm:t>
    </dgm:pt>
    <dgm:pt modelId="{0DDF2B3E-9C2D-4F90-96C8-5BF5B3E6FFB0}" type="pres">
      <dgm:prSet presAssocID="{155EF91A-05EC-42D3-A569-2395E3E88388}" presName="root" presStyleCnt="0">
        <dgm:presLayoutVars>
          <dgm:dir/>
          <dgm:resizeHandles val="exact"/>
        </dgm:presLayoutVars>
      </dgm:prSet>
      <dgm:spPr/>
    </dgm:pt>
    <dgm:pt modelId="{6AE2F814-6B32-4658-8E13-E380970F0FBF}" type="pres">
      <dgm:prSet presAssocID="{D79B4BC9-AE6B-4202-A069-F2AE69FA2341}" presName="compNode" presStyleCnt="0"/>
      <dgm:spPr/>
    </dgm:pt>
    <dgm:pt modelId="{641B69B7-BD6C-4719-B3AC-A71D4C56934B}" type="pres">
      <dgm:prSet presAssocID="{D79B4BC9-AE6B-4202-A069-F2AE69FA2341}"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md Terminal düz dolguyla"/>
        </a:ext>
      </dgm:extLst>
    </dgm:pt>
    <dgm:pt modelId="{D4C9BA6F-4636-4DE7-9B64-86002CD5AFFC}" type="pres">
      <dgm:prSet presAssocID="{D79B4BC9-AE6B-4202-A069-F2AE69FA2341}" presName="spaceRect" presStyleCnt="0"/>
      <dgm:spPr/>
    </dgm:pt>
    <dgm:pt modelId="{6CE29246-A530-48CB-8C40-A3F7C6507B5B}" type="pres">
      <dgm:prSet presAssocID="{D79B4BC9-AE6B-4202-A069-F2AE69FA2341}" presName="textRect" presStyleLbl="revTx" presStyleIdx="0" presStyleCnt="3">
        <dgm:presLayoutVars>
          <dgm:chMax val="1"/>
          <dgm:chPref val="1"/>
        </dgm:presLayoutVars>
      </dgm:prSet>
      <dgm:spPr/>
    </dgm:pt>
    <dgm:pt modelId="{7FB1E6C5-EDF0-4F8F-94ED-62E12DA36E66}" type="pres">
      <dgm:prSet presAssocID="{3FC2DEEF-CF78-443F-B88B-9A546F7D3ED8}" presName="sibTrans" presStyleCnt="0"/>
      <dgm:spPr/>
    </dgm:pt>
    <dgm:pt modelId="{3B219E61-ADDB-4A75-9BC3-62F03FAE9BC1}" type="pres">
      <dgm:prSet presAssocID="{840965CD-8851-4D43-8DF9-350143E38154}" presName="compNode" presStyleCnt="0"/>
      <dgm:spPr/>
    </dgm:pt>
    <dgm:pt modelId="{76248B53-893A-45E0-A77A-46B9B02AA5DB}" type="pres">
      <dgm:prSet presAssocID="{840965CD-8851-4D43-8DF9-350143E381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çak"/>
        </a:ext>
      </dgm:extLst>
    </dgm:pt>
    <dgm:pt modelId="{7DCAC8F9-572D-475B-AB72-8828BDA2F861}" type="pres">
      <dgm:prSet presAssocID="{840965CD-8851-4D43-8DF9-350143E38154}" presName="spaceRect" presStyleCnt="0"/>
      <dgm:spPr/>
    </dgm:pt>
    <dgm:pt modelId="{58AB96DB-6738-418A-BAFD-9BDBF52E26F8}" type="pres">
      <dgm:prSet presAssocID="{840965CD-8851-4D43-8DF9-350143E38154}" presName="textRect" presStyleLbl="revTx" presStyleIdx="1" presStyleCnt="3">
        <dgm:presLayoutVars>
          <dgm:chMax val="1"/>
          <dgm:chPref val="1"/>
        </dgm:presLayoutVars>
      </dgm:prSet>
      <dgm:spPr/>
    </dgm:pt>
    <dgm:pt modelId="{F0DD9204-3319-46C1-8BAC-B6E753C5CF24}" type="pres">
      <dgm:prSet presAssocID="{F3C19FBD-BF5A-4351-9330-1F06DC0B9578}" presName="sibTrans" presStyleCnt="0"/>
      <dgm:spPr/>
    </dgm:pt>
    <dgm:pt modelId="{4B12E2C6-6D5C-48FD-BDF9-2EF33EF5512D}" type="pres">
      <dgm:prSet presAssocID="{C6665F34-D770-406E-88A6-4FE794DC7412}" presName="compNode" presStyleCnt="0"/>
      <dgm:spPr/>
    </dgm:pt>
    <dgm:pt modelId="{4C44E9EA-42E9-4297-91A7-8606A9921E8E}" type="pres">
      <dgm:prSet presAssocID="{C6665F34-D770-406E-88A6-4FE794DC74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ay işareti"/>
        </a:ext>
      </dgm:extLst>
    </dgm:pt>
    <dgm:pt modelId="{4E4E0659-3982-4089-9CF0-39BC32332492}" type="pres">
      <dgm:prSet presAssocID="{C6665F34-D770-406E-88A6-4FE794DC7412}" presName="spaceRect" presStyleCnt="0"/>
      <dgm:spPr/>
    </dgm:pt>
    <dgm:pt modelId="{10344106-8BD9-4A00-8BEB-3DE29047B239}" type="pres">
      <dgm:prSet presAssocID="{C6665F34-D770-406E-88A6-4FE794DC7412}" presName="textRect" presStyleLbl="revTx" presStyleIdx="2" presStyleCnt="3">
        <dgm:presLayoutVars>
          <dgm:chMax val="1"/>
          <dgm:chPref val="1"/>
        </dgm:presLayoutVars>
      </dgm:prSet>
      <dgm:spPr/>
    </dgm:pt>
  </dgm:ptLst>
  <dgm:cxnLst>
    <dgm:cxn modelId="{E2DA0421-F079-4977-A9B9-696A459B31E5}" type="presOf" srcId="{D79B4BC9-AE6B-4202-A069-F2AE69FA2341}" destId="{6CE29246-A530-48CB-8C40-A3F7C6507B5B}" srcOrd="0" destOrd="0" presId="urn:microsoft.com/office/officeart/2018/2/layout/IconLabelList"/>
    <dgm:cxn modelId="{7A861B48-D67A-4AA1-A169-E2E2287D156B}" srcId="{155EF91A-05EC-42D3-A569-2395E3E88388}" destId="{840965CD-8851-4D43-8DF9-350143E38154}" srcOrd="1" destOrd="0" parTransId="{2A69A291-9FBA-4861-A442-FA9C2C241D86}" sibTransId="{F3C19FBD-BF5A-4351-9330-1F06DC0B9578}"/>
    <dgm:cxn modelId="{5BB0325C-2942-4F73-8755-4891088A835D}" type="presOf" srcId="{155EF91A-05EC-42D3-A569-2395E3E88388}" destId="{0DDF2B3E-9C2D-4F90-96C8-5BF5B3E6FFB0}" srcOrd="0" destOrd="0" presId="urn:microsoft.com/office/officeart/2018/2/layout/IconLabelList"/>
    <dgm:cxn modelId="{6E912D5E-4574-44FA-BEFC-CEE641D5155F}" type="presOf" srcId="{C6665F34-D770-406E-88A6-4FE794DC7412}" destId="{10344106-8BD9-4A00-8BEB-3DE29047B239}" srcOrd="0" destOrd="0" presId="urn:microsoft.com/office/officeart/2018/2/layout/IconLabelList"/>
    <dgm:cxn modelId="{D03A605F-874B-4FF5-892F-706A78D3DA86}" srcId="{155EF91A-05EC-42D3-A569-2395E3E88388}" destId="{C6665F34-D770-406E-88A6-4FE794DC7412}" srcOrd="2" destOrd="0" parTransId="{719C94E4-6027-4360-9B1C-0BC5B2525764}" sibTransId="{0C5D327A-BF7C-4522-A8F0-9A59321A028D}"/>
    <dgm:cxn modelId="{BD98FE93-68C5-4D60-8F21-F94979F7AAD1}" srcId="{155EF91A-05EC-42D3-A569-2395E3E88388}" destId="{D79B4BC9-AE6B-4202-A069-F2AE69FA2341}" srcOrd="0" destOrd="0" parTransId="{2B39EFB4-6244-462A-98BF-9C28A6CFBB03}" sibTransId="{3FC2DEEF-CF78-443F-B88B-9A546F7D3ED8}"/>
    <dgm:cxn modelId="{6A98C8D9-6CE3-4734-80DB-E70DB3FD74E2}" type="presOf" srcId="{840965CD-8851-4D43-8DF9-350143E38154}" destId="{58AB96DB-6738-418A-BAFD-9BDBF52E26F8}" srcOrd="0" destOrd="0" presId="urn:microsoft.com/office/officeart/2018/2/layout/IconLabelList"/>
    <dgm:cxn modelId="{FA790CE2-7600-45B3-B093-10245D634CC1}" type="presParOf" srcId="{0DDF2B3E-9C2D-4F90-96C8-5BF5B3E6FFB0}" destId="{6AE2F814-6B32-4658-8E13-E380970F0FBF}" srcOrd="0" destOrd="0" presId="urn:microsoft.com/office/officeart/2018/2/layout/IconLabelList"/>
    <dgm:cxn modelId="{2157536E-166B-4277-9C6A-93A12285494A}" type="presParOf" srcId="{6AE2F814-6B32-4658-8E13-E380970F0FBF}" destId="{641B69B7-BD6C-4719-B3AC-A71D4C56934B}" srcOrd="0" destOrd="0" presId="urn:microsoft.com/office/officeart/2018/2/layout/IconLabelList"/>
    <dgm:cxn modelId="{878790F7-1368-4E31-B99B-4D7191DA83E2}" type="presParOf" srcId="{6AE2F814-6B32-4658-8E13-E380970F0FBF}" destId="{D4C9BA6F-4636-4DE7-9B64-86002CD5AFFC}" srcOrd="1" destOrd="0" presId="urn:microsoft.com/office/officeart/2018/2/layout/IconLabelList"/>
    <dgm:cxn modelId="{26BA6538-A91F-458D-B752-37C99E9FA52B}" type="presParOf" srcId="{6AE2F814-6B32-4658-8E13-E380970F0FBF}" destId="{6CE29246-A530-48CB-8C40-A3F7C6507B5B}" srcOrd="2" destOrd="0" presId="urn:microsoft.com/office/officeart/2018/2/layout/IconLabelList"/>
    <dgm:cxn modelId="{414A258C-CD33-44AF-B4B1-3A6BD632A606}" type="presParOf" srcId="{0DDF2B3E-9C2D-4F90-96C8-5BF5B3E6FFB0}" destId="{7FB1E6C5-EDF0-4F8F-94ED-62E12DA36E66}" srcOrd="1" destOrd="0" presId="urn:microsoft.com/office/officeart/2018/2/layout/IconLabelList"/>
    <dgm:cxn modelId="{71FDA686-256C-431E-B164-136B532F304C}" type="presParOf" srcId="{0DDF2B3E-9C2D-4F90-96C8-5BF5B3E6FFB0}" destId="{3B219E61-ADDB-4A75-9BC3-62F03FAE9BC1}" srcOrd="2" destOrd="0" presId="urn:microsoft.com/office/officeart/2018/2/layout/IconLabelList"/>
    <dgm:cxn modelId="{FA7DEF0C-6A36-4749-8A70-64E9ACB34D6F}" type="presParOf" srcId="{3B219E61-ADDB-4A75-9BC3-62F03FAE9BC1}" destId="{76248B53-893A-45E0-A77A-46B9B02AA5DB}" srcOrd="0" destOrd="0" presId="urn:microsoft.com/office/officeart/2018/2/layout/IconLabelList"/>
    <dgm:cxn modelId="{CF908F9A-48D8-431A-92DF-0EA022DDDD59}" type="presParOf" srcId="{3B219E61-ADDB-4A75-9BC3-62F03FAE9BC1}" destId="{7DCAC8F9-572D-475B-AB72-8828BDA2F861}" srcOrd="1" destOrd="0" presId="urn:microsoft.com/office/officeart/2018/2/layout/IconLabelList"/>
    <dgm:cxn modelId="{40661099-699C-47D6-AA38-70FD6FEA273B}" type="presParOf" srcId="{3B219E61-ADDB-4A75-9BC3-62F03FAE9BC1}" destId="{58AB96DB-6738-418A-BAFD-9BDBF52E26F8}" srcOrd="2" destOrd="0" presId="urn:microsoft.com/office/officeart/2018/2/layout/IconLabelList"/>
    <dgm:cxn modelId="{D18E86A9-A61B-4496-B908-87A7FD3075EB}" type="presParOf" srcId="{0DDF2B3E-9C2D-4F90-96C8-5BF5B3E6FFB0}" destId="{F0DD9204-3319-46C1-8BAC-B6E753C5CF24}" srcOrd="3" destOrd="0" presId="urn:microsoft.com/office/officeart/2018/2/layout/IconLabelList"/>
    <dgm:cxn modelId="{5F4A20C5-8853-462F-9028-CCD7D1315340}" type="presParOf" srcId="{0DDF2B3E-9C2D-4F90-96C8-5BF5B3E6FFB0}" destId="{4B12E2C6-6D5C-48FD-BDF9-2EF33EF5512D}" srcOrd="4" destOrd="0" presId="urn:microsoft.com/office/officeart/2018/2/layout/IconLabelList"/>
    <dgm:cxn modelId="{137956AE-3E83-468E-88AF-33893D3A6CED}" type="presParOf" srcId="{4B12E2C6-6D5C-48FD-BDF9-2EF33EF5512D}" destId="{4C44E9EA-42E9-4297-91A7-8606A9921E8E}" srcOrd="0" destOrd="0" presId="urn:microsoft.com/office/officeart/2018/2/layout/IconLabelList"/>
    <dgm:cxn modelId="{0F436847-A0F3-40A8-BCEF-3D93EA7AF968}" type="presParOf" srcId="{4B12E2C6-6D5C-48FD-BDF9-2EF33EF5512D}" destId="{4E4E0659-3982-4089-9CF0-39BC32332492}" srcOrd="1" destOrd="0" presId="urn:microsoft.com/office/officeart/2018/2/layout/IconLabelList"/>
    <dgm:cxn modelId="{C18A93AE-8F25-4150-9CE8-B2458017022E}" type="presParOf" srcId="{4B12E2C6-6D5C-48FD-BDF9-2EF33EF5512D}" destId="{10344106-8BD9-4A00-8BEB-3DE29047B2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A84011-EB63-484B-982A-F2E56132246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074FB2A-450A-4CFC-A9DC-B06AF41B2D8C}">
      <dgm:prSet/>
      <dgm:spPr/>
      <dgm:t>
        <a:bodyPr/>
        <a:lstStyle/>
        <a:p>
          <a:pPr>
            <a:defRPr b="1"/>
          </a:pPr>
          <a:r>
            <a:rPr lang="tr-TR"/>
            <a:t>1- Tahminleme</a:t>
          </a:r>
          <a:endParaRPr lang="en-US"/>
        </a:p>
      </dgm:t>
    </dgm:pt>
    <dgm:pt modelId="{BB9F5DF0-2723-4E7E-B45C-744F2E6DB06B}" type="parTrans" cxnId="{53512B46-947F-46E5-A97A-26CE3F0DA063}">
      <dgm:prSet/>
      <dgm:spPr/>
      <dgm:t>
        <a:bodyPr/>
        <a:lstStyle/>
        <a:p>
          <a:endParaRPr lang="en-US"/>
        </a:p>
      </dgm:t>
    </dgm:pt>
    <dgm:pt modelId="{1B6FFDCA-CF73-4E81-B5CD-4DB042AF812D}" type="sibTrans" cxnId="{53512B46-947F-46E5-A97A-26CE3F0DA063}">
      <dgm:prSet/>
      <dgm:spPr/>
      <dgm:t>
        <a:bodyPr/>
        <a:lstStyle/>
        <a:p>
          <a:endParaRPr lang="en-US"/>
        </a:p>
      </dgm:t>
    </dgm:pt>
    <dgm:pt modelId="{175DE87D-91CF-45E7-8CCD-C0D88E09FDC1}">
      <dgm:prSet/>
      <dgm:spPr/>
      <dgm:t>
        <a:bodyPr/>
        <a:lstStyle/>
        <a:p>
          <a:r>
            <a:rPr lang="tr-TR" dirty="0"/>
            <a:t>Uçağın sapma miktarını tahmin ederek uçağa yüklenecek yakıt miktarını optimize etmek ve sapma noktalarını belirleyip pilotu önceden bilgilendirmek.</a:t>
          </a:r>
          <a:endParaRPr lang="en-US" dirty="0"/>
        </a:p>
      </dgm:t>
    </dgm:pt>
    <dgm:pt modelId="{037B7DD8-FBB5-4FAB-9A5E-209BA7E57C73}" type="parTrans" cxnId="{E3BADD2C-797B-4638-8978-9C4256C83C98}">
      <dgm:prSet/>
      <dgm:spPr/>
      <dgm:t>
        <a:bodyPr/>
        <a:lstStyle/>
        <a:p>
          <a:endParaRPr lang="en-US"/>
        </a:p>
      </dgm:t>
    </dgm:pt>
    <dgm:pt modelId="{8FD4D667-F73F-48E4-89F5-9C0919A82CAB}" type="sibTrans" cxnId="{E3BADD2C-797B-4638-8978-9C4256C83C98}">
      <dgm:prSet/>
      <dgm:spPr/>
      <dgm:t>
        <a:bodyPr/>
        <a:lstStyle/>
        <a:p>
          <a:endParaRPr lang="en-US"/>
        </a:p>
      </dgm:t>
    </dgm:pt>
    <dgm:pt modelId="{53CC38F9-10A2-4A11-8347-CC7BBFE5CFE1}">
      <dgm:prSet/>
      <dgm:spPr/>
      <dgm:t>
        <a:bodyPr/>
        <a:lstStyle/>
        <a:p>
          <a:pPr>
            <a:defRPr b="1"/>
          </a:pPr>
          <a:r>
            <a:rPr lang="tr-TR" dirty="0"/>
            <a:t>2- Mesafe Optimizasyon</a:t>
          </a:r>
          <a:endParaRPr lang="en-US" dirty="0"/>
        </a:p>
      </dgm:t>
    </dgm:pt>
    <dgm:pt modelId="{A6D25705-796F-49D6-90BD-F10970B91C0C}" type="parTrans" cxnId="{E71BB54A-DA5F-4C04-AEA2-8533F110F3A1}">
      <dgm:prSet/>
      <dgm:spPr/>
      <dgm:t>
        <a:bodyPr/>
        <a:lstStyle/>
        <a:p>
          <a:endParaRPr lang="en-US"/>
        </a:p>
      </dgm:t>
    </dgm:pt>
    <dgm:pt modelId="{55CCC989-B10F-4D8D-83E2-0DEA5F946E88}" type="sibTrans" cxnId="{E71BB54A-DA5F-4C04-AEA2-8533F110F3A1}">
      <dgm:prSet/>
      <dgm:spPr/>
      <dgm:t>
        <a:bodyPr/>
        <a:lstStyle/>
        <a:p>
          <a:endParaRPr lang="en-US"/>
        </a:p>
      </dgm:t>
    </dgm:pt>
    <dgm:pt modelId="{9CBDB191-FB93-494C-B12C-8CF4741D1FA7}">
      <dgm:prSet/>
      <dgm:spPr/>
      <dgm:t>
        <a:bodyPr/>
        <a:lstStyle/>
        <a:p>
          <a:r>
            <a:rPr lang="tr-TR" dirty="0"/>
            <a:t>Gerçekleşen </a:t>
          </a:r>
          <a:r>
            <a:rPr lang="tr-TR" dirty="0" err="1"/>
            <a:t>uçuşdaki</a:t>
          </a:r>
          <a:r>
            <a:rPr lang="tr-TR" dirty="0"/>
            <a:t> noktalara 0.05 derecelik (5 km yaklaşık) aday noktalar üretip o noktalar üzerinden en kısa rotayı bulmak.</a:t>
          </a:r>
          <a:endParaRPr lang="en-US" dirty="0"/>
        </a:p>
      </dgm:t>
    </dgm:pt>
    <dgm:pt modelId="{3A084496-BFD9-4FC6-B9B8-A9EE014B8E93}" type="parTrans" cxnId="{038804C1-EC60-401D-9175-803E2A36484D}">
      <dgm:prSet/>
      <dgm:spPr/>
      <dgm:t>
        <a:bodyPr/>
        <a:lstStyle/>
        <a:p>
          <a:endParaRPr lang="en-US"/>
        </a:p>
      </dgm:t>
    </dgm:pt>
    <dgm:pt modelId="{D8488592-CA9B-4EE8-A321-6EFD49F99F01}" type="sibTrans" cxnId="{038804C1-EC60-401D-9175-803E2A36484D}">
      <dgm:prSet/>
      <dgm:spPr/>
      <dgm:t>
        <a:bodyPr/>
        <a:lstStyle/>
        <a:p>
          <a:endParaRPr lang="en-US"/>
        </a:p>
      </dgm:t>
    </dgm:pt>
    <dgm:pt modelId="{4AE0CEAA-1113-4D10-9AFE-CBD3BD8E9A7C}" type="pres">
      <dgm:prSet presAssocID="{1BA84011-EB63-484B-982A-F2E56132246F}" presName="root" presStyleCnt="0">
        <dgm:presLayoutVars>
          <dgm:dir/>
          <dgm:resizeHandles val="exact"/>
        </dgm:presLayoutVars>
      </dgm:prSet>
      <dgm:spPr/>
    </dgm:pt>
    <dgm:pt modelId="{08A1EF5D-4D23-4F37-925F-D133F98CA7BB}" type="pres">
      <dgm:prSet presAssocID="{6074FB2A-450A-4CFC-A9DC-B06AF41B2D8C}" presName="compNode" presStyleCnt="0"/>
      <dgm:spPr/>
    </dgm:pt>
    <dgm:pt modelId="{92385576-3C21-45D2-A0A7-A4039C1B87AA}" type="pres">
      <dgm:prSet presAssocID="{6074FB2A-450A-4CFC-A9DC-B06AF41B2D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österge"/>
        </a:ext>
      </dgm:extLst>
    </dgm:pt>
    <dgm:pt modelId="{820D1EA2-3ADA-4DC2-A452-63CEEC1DDD86}" type="pres">
      <dgm:prSet presAssocID="{6074FB2A-450A-4CFC-A9DC-B06AF41B2D8C}" presName="iconSpace" presStyleCnt="0"/>
      <dgm:spPr/>
    </dgm:pt>
    <dgm:pt modelId="{C6CDCE85-1554-4549-B303-1207FCFC2402}" type="pres">
      <dgm:prSet presAssocID="{6074FB2A-450A-4CFC-A9DC-B06AF41B2D8C}" presName="parTx" presStyleLbl="revTx" presStyleIdx="0" presStyleCnt="4">
        <dgm:presLayoutVars>
          <dgm:chMax val="0"/>
          <dgm:chPref val="0"/>
        </dgm:presLayoutVars>
      </dgm:prSet>
      <dgm:spPr/>
    </dgm:pt>
    <dgm:pt modelId="{D046FC42-8869-4EA5-B1E2-4454C0488832}" type="pres">
      <dgm:prSet presAssocID="{6074FB2A-450A-4CFC-A9DC-B06AF41B2D8C}" presName="txSpace" presStyleCnt="0"/>
      <dgm:spPr/>
    </dgm:pt>
    <dgm:pt modelId="{613A512A-76C6-4C1B-936F-9EB3642F4B29}" type="pres">
      <dgm:prSet presAssocID="{6074FB2A-450A-4CFC-A9DC-B06AF41B2D8C}" presName="desTx" presStyleLbl="revTx" presStyleIdx="1" presStyleCnt="4">
        <dgm:presLayoutVars/>
      </dgm:prSet>
      <dgm:spPr/>
    </dgm:pt>
    <dgm:pt modelId="{B723643B-29F8-4296-A463-F8FF39DCDAC9}" type="pres">
      <dgm:prSet presAssocID="{1B6FFDCA-CF73-4E81-B5CD-4DB042AF812D}" presName="sibTrans" presStyleCnt="0"/>
      <dgm:spPr/>
    </dgm:pt>
    <dgm:pt modelId="{5C74DE76-3433-47EA-ADEE-BCC6554B513E}" type="pres">
      <dgm:prSet presAssocID="{53CC38F9-10A2-4A11-8347-CC7BBFE5CFE1}" presName="compNode" presStyleCnt="0"/>
      <dgm:spPr/>
    </dgm:pt>
    <dgm:pt modelId="{9D7E61E1-2DEE-49F8-955A-8C9E0A1BF51B}" type="pres">
      <dgm:prSet presAssocID="{53CC38F9-10A2-4A11-8347-CC7BBFE5CFE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şliler"/>
        </a:ext>
      </dgm:extLst>
    </dgm:pt>
    <dgm:pt modelId="{80257DF7-E228-4769-A846-B088230E010C}" type="pres">
      <dgm:prSet presAssocID="{53CC38F9-10A2-4A11-8347-CC7BBFE5CFE1}" presName="iconSpace" presStyleCnt="0"/>
      <dgm:spPr/>
    </dgm:pt>
    <dgm:pt modelId="{1BB07515-B3C1-415D-9C20-DA03FB15236F}" type="pres">
      <dgm:prSet presAssocID="{53CC38F9-10A2-4A11-8347-CC7BBFE5CFE1}" presName="parTx" presStyleLbl="revTx" presStyleIdx="2" presStyleCnt="4">
        <dgm:presLayoutVars>
          <dgm:chMax val="0"/>
          <dgm:chPref val="0"/>
        </dgm:presLayoutVars>
      </dgm:prSet>
      <dgm:spPr/>
    </dgm:pt>
    <dgm:pt modelId="{DC748747-9EA5-40B7-89E9-8495183F22D2}" type="pres">
      <dgm:prSet presAssocID="{53CC38F9-10A2-4A11-8347-CC7BBFE5CFE1}" presName="txSpace" presStyleCnt="0"/>
      <dgm:spPr/>
    </dgm:pt>
    <dgm:pt modelId="{89D13A74-A3BC-48F3-96A1-E8EBD8A54CAB}" type="pres">
      <dgm:prSet presAssocID="{53CC38F9-10A2-4A11-8347-CC7BBFE5CFE1}" presName="desTx" presStyleLbl="revTx" presStyleIdx="3" presStyleCnt="4">
        <dgm:presLayoutVars/>
      </dgm:prSet>
      <dgm:spPr/>
    </dgm:pt>
  </dgm:ptLst>
  <dgm:cxnLst>
    <dgm:cxn modelId="{E3BADD2C-797B-4638-8978-9C4256C83C98}" srcId="{6074FB2A-450A-4CFC-A9DC-B06AF41B2D8C}" destId="{175DE87D-91CF-45E7-8CCD-C0D88E09FDC1}" srcOrd="0" destOrd="0" parTransId="{037B7DD8-FBB5-4FAB-9A5E-209BA7E57C73}" sibTransId="{8FD4D667-F73F-48E4-89F5-9C0919A82CAB}"/>
    <dgm:cxn modelId="{53512B46-947F-46E5-A97A-26CE3F0DA063}" srcId="{1BA84011-EB63-484B-982A-F2E56132246F}" destId="{6074FB2A-450A-4CFC-A9DC-B06AF41B2D8C}" srcOrd="0" destOrd="0" parTransId="{BB9F5DF0-2723-4E7E-B45C-744F2E6DB06B}" sibTransId="{1B6FFDCA-CF73-4E81-B5CD-4DB042AF812D}"/>
    <dgm:cxn modelId="{E71BB54A-DA5F-4C04-AEA2-8533F110F3A1}" srcId="{1BA84011-EB63-484B-982A-F2E56132246F}" destId="{53CC38F9-10A2-4A11-8347-CC7BBFE5CFE1}" srcOrd="1" destOrd="0" parTransId="{A6D25705-796F-49D6-90BD-F10970B91C0C}" sibTransId="{55CCC989-B10F-4D8D-83E2-0DEA5F946E88}"/>
    <dgm:cxn modelId="{5E834F76-537C-4E8E-BDB2-2C834AABF5A0}" type="presOf" srcId="{1BA84011-EB63-484B-982A-F2E56132246F}" destId="{4AE0CEAA-1113-4D10-9AFE-CBD3BD8E9A7C}" srcOrd="0" destOrd="0" presId="urn:microsoft.com/office/officeart/2018/5/layout/CenteredIconLabelDescriptionList"/>
    <dgm:cxn modelId="{76BA8D8A-C00A-47EB-8A71-5DC2C81077AA}" type="presOf" srcId="{53CC38F9-10A2-4A11-8347-CC7BBFE5CFE1}" destId="{1BB07515-B3C1-415D-9C20-DA03FB15236F}" srcOrd="0" destOrd="0" presId="urn:microsoft.com/office/officeart/2018/5/layout/CenteredIconLabelDescriptionList"/>
    <dgm:cxn modelId="{E19EB1A7-18E6-4CB5-A2BC-C0879E8E3DFF}" type="presOf" srcId="{9CBDB191-FB93-494C-B12C-8CF4741D1FA7}" destId="{89D13A74-A3BC-48F3-96A1-E8EBD8A54CAB}" srcOrd="0" destOrd="0" presId="urn:microsoft.com/office/officeart/2018/5/layout/CenteredIconLabelDescriptionList"/>
    <dgm:cxn modelId="{5081D2AB-9FDD-49FA-9676-CEC9CFC32892}" type="presOf" srcId="{6074FB2A-450A-4CFC-A9DC-B06AF41B2D8C}" destId="{C6CDCE85-1554-4549-B303-1207FCFC2402}" srcOrd="0" destOrd="0" presId="urn:microsoft.com/office/officeart/2018/5/layout/CenteredIconLabelDescriptionList"/>
    <dgm:cxn modelId="{038804C1-EC60-401D-9175-803E2A36484D}" srcId="{53CC38F9-10A2-4A11-8347-CC7BBFE5CFE1}" destId="{9CBDB191-FB93-494C-B12C-8CF4741D1FA7}" srcOrd="0" destOrd="0" parTransId="{3A084496-BFD9-4FC6-B9B8-A9EE014B8E93}" sibTransId="{D8488592-CA9B-4EE8-A321-6EFD49F99F01}"/>
    <dgm:cxn modelId="{19C77DC6-20ED-4DAE-AA9F-E424A2E912AD}" type="presOf" srcId="{175DE87D-91CF-45E7-8CCD-C0D88E09FDC1}" destId="{613A512A-76C6-4C1B-936F-9EB3642F4B29}" srcOrd="0" destOrd="0" presId="urn:microsoft.com/office/officeart/2018/5/layout/CenteredIconLabelDescriptionList"/>
    <dgm:cxn modelId="{FF9E46DB-32EB-4151-9BF4-7F8553EEB92F}" type="presParOf" srcId="{4AE0CEAA-1113-4D10-9AFE-CBD3BD8E9A7C}" destId="{08A1EF5D-4D23-4F37-925F-D133F98CA7BB}" srcOrd="0" destOrd="0" presId="urn:microsoft.com/office/officeart/2018/5/layout/CenteredIconLabelDescriptionList"/>
    <dgm:cxn modelId="{F35ED906-466B-4848-89A4-38239F996CF7}" type="presParOf" srcId="{08A1EF5D-4D23-4F37-925F-D133F98CA7BB}" destId="{92385576-3C21-45D2-A0A7-A4039C1B87AA}" srcOrd="0" destOrd="0" presId="urn:microsoft.com/office/officeart/2018/5/layout/CenteredIconLabelDescriptionList"/>
    <dgm:cxn modelId="{A043C46C-1351-48C6-9B37-5A688B7409FE}" type="presParOf" srcId="{08A1EF5D-4D23-4F37-925F-D133F98CA7BB}" destId="{820D1EA2-3ADA-4DC2-A452-63CEEC1DDD86}" srcOrd="1" destOrd="0" presId="urn:microsoft.com/office/officeart/2018/5/layout/CenteredIconLabelDescriptionList"/>
    <dgm:cxn modelId="{EA929B9F-1BD3-425A-8262-A4CB406F88E0}" type="presParOf" srcId="{08A1EF5D-4D23-4F37-925F-D133F98CA7BB}" destId="{C6CDCE85-1554-4549-B303-1207FCFC2402}" srcOrd="2" destOrd="0" presId="urn:microsoft.com/office/officeart/2018/5/layout/CenteredIconLabelDescriptionList"/>
    <dgm:cxn modelId="{13B00363-91DD-43CE-A107-620FECFEC7A4}" type="presParOf" srcId="{08A1EF5D-4D23-4F37-925F-D133F98CA7BB}" destId="{D046FC42-8869-4EA5-B1E2-4454C0488832}" srcOrd="3" destOrd="0" presId="urn:microsoft.com/office/officeart/2018/5/layout/CenteredIconLabelDescriptionList"/>
    <dgm:cxn modelId="{161932C1-7900-4FBF-95A9-E5061FF3022F}" type="presParOf" srcId="{08A1EF5D-4D23-4F37-925F-D133F98CA7BB}" destId="{613A512A-76C6-4C1B-936F-9EB3642F4B29}" srcOrd="4" destOrd="0" presId="urn:microsoft.com/office/officeart/2018/5/layout/CenteredIconLabelDescriptionList"/>
    <dgm:cxn modelId="{1BD83753-19ED-47C1-9BFF-82BDDCCFB5D8}" type="presParOf" srcId="{4AE0CEAA-1113-4D10-9AFE-CBD3BD8E9A7C}" destId="{B723643B-29F8-4296-A463-F8FF39DCDAC9}" srcOrd="1" destOrd="0" presId="urn:microsoft.com/office/officeart/2018/5/layout/CenteredIconLabelDescriptionList"/>
    <dgm:cxn modelId="{07737D31-85F4-46E7-AB3D-DB607C51C12B}" type="presParOf" srcId="{4AE0CEAA-1113-4D10-9AFE-CBD3BD8E9A7C}" destId="{5C74DE76-3433-47EA-ADEE-BCC6554B513E}" srcOrd="2" destOrd="0" presId="urn:microsoft.com/office/officeart/2018/5/layout/CenteredIconLabelDescriptionList"/>
    <dgm:cxn modelId="{63B72950-8C73-489E-A709-34C3F5B3DBC2}" type="presParOf" srcId="{5C74DE76-3433-47EA-ADEE-BCC6554B513E}" destId="{9D7E61E1-2DEE-49F8-955A-8C9E0A1BF51B}" srcOrd="0" destOrd="0" presId="urn:microsoft.com/office/officeart/2018/5/layout/CenteredIconLabelDescriptionList"/>
    <dgm:cxn modelId="{5EA23788-03C5-4404-9347-3C6B266EDC11}" type="presParOf" srcId="{5C74DE76-3433-47EA-ADEE-BCC6554B513E}" destId="{80257DF7-E228-4769-A846-B088230E010C}" srcOrd="1" destOrd="0" presId="urn:microsoft.com/office/officeart/2018/5/layout/CenteredIconLabelDescriptionList"/>
    <dgm:cxn modelId="{FF4A9089-CEF9-43F3-9EC6-099732FB29E2}" type="presParOf" srcId="{5C74DE76-3433-47EA-ADEE-BCC6554B513E}" destId="{1BB07515-B3C1-415D-9C20-DA03FB15236F}" srcOrd="2" destOrd="0" presId="urn:microsoft.com/office/officeart/2018/5/layout/CenteredIconLabelDescriptionList"/>
    <dgm:cxn modelId="{E017FFA6-E7F3-473F-8BDC-778116EB2138}" type="presParOf" srcId="{5C74DE76-3433-47EA-ADEE-BCC6554B513E}" destId="{DC748747-9EA5-40B7-89E9-8495183F22D2}" srcOrd="3" destOrd="0" presId="urn:microsoft.com/office/officeart/2018/5/layout/CenteredIconLabelDescriptionList"/>
    <dgm:cxn modelId="{657BAB83-83F1-4356-944A-7B01B69303C8}" type="presParOf" srcId="{5C74DE76-3433-47EA-ADEE-BCC6554B513E}" destId="{89D13A74-A3BC-48F3-96A1-E8EBD8A54CA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B37FF5-EE55-44C9-A68E-F1BD8E29B1EE}"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4EF5C58-D603-4118-872B-A703D136B701}">
      <dgm:prSet/>
      <dgm:spPr/>
      <dgm:t>
        <a:bodyPr/>
        <a:lstStyle/>
        <a:p>
          <a:r>
            <a:rPr lang="tr-TR" dirty="0"/>
            <a:t>1- Makine Öğrenmesi Yöntemleri</a:t>
          </a:r>
          <a:endParaRPr lang="en-US" dirty="0"/>
        </a:p>
      </dgm:t>
    </dgm:pt>
    <dgm:pt modelId="{3634E71E-6888-46E0-A4AD-0D66C549878F}" type="parTrans" cxnId="{997D8705-8F44-425E-BD16-471538401C9D}">
      <dgm:prSet/>
      <dgm:spPr/>
      <dgm:t>
        <a:bodyPr/>
        <a:lstStyle/>
        <a:p>
          <a:endParaRPr lang="en-US"/>
        </a:p>
      </dgm:t>
    </dgm:pt>
    <dgm:pt modelId="{62F93FA8-F1B0-40E6-A040-271893E8B006}" type="sibTrans" cxnId="{997D8705-8F44-425E-BD16-471538401C9D}">
      <dgm:prSet/>
      <dgm:spPr/>
      <dgm:t>
        <a:bodyPr/>
        <a:lstStyle/>
        <a:p>
          <a:endParaRPr lang="en-US"/>
        </a:p>
      </dgm:t>
    </dgm:pt>
    <dgm:pt modelId="{28FF6DF6-208F-4402-8F97-4A4D9D0FC76B}">
      <dgm:prSet/>
      <dgm:spPr/>
      <dgm:t>
        <a:bodyPr/>
        <a:lstStyle/>
        <a:p>
          <a:r>
            <a:rPr lang="tr-TR"/>
            <a:t>LightGBM</a:t>
          </a:r>
          <a:endParaRPr lang="en-US"/>
        </a:p>
      </dgm:t>
    </dgm:pt>
    <dgm:pt modelId="{E34867F6-3867-4A23-9FBF-0D21A8DA3E52}" type="parTrans" cxnId="{2878C71C-4513-46B7-B987-722255845A2C}">
      <dgm:prSet/>
      <dgm:spPr/>
      <dgm:t>
        <a:bodyPr/>
        <a:lstStyle/>
        <a:p>
          <a:endParaRPr lang="en-US"/>
        </a:p>
      </dgm:t>
    </dgm:pt>
    <dgm:pt modelId="{45E30BF3-298F-4C53-B109-EDAA2AC849DC}" type="sibTrans" cxnId="{2878C71C-4513-46B7-B987-722255845A2C}">
      <dgm:prSet/>
      <dgm:spPr/>
      <dgm:t>
        <a:bodyPr/>
        <a:lstStyle/>
        <a:p>
          <a:endParaRPr lang="en-US"/>
        </a:p>
      </dgm:t>
    </dgm:pt>
    <dgm:pt modelId="{E1BE5777-3301-417C-9B02-BEB0A787F4FC}">
      <dgm:prSet/>
      <dgm:spPr/>
      <dgm:t>
        <a:bodyPr/>
        <a:lstStyle/>
        <a:p>
          <a:r>
            <a:rPr lang="tr-TR" dirty="0" err="1"/>
            <a:t>XGBoost</a:t>
          </a:r>
          <a:endParaRPr lang="en-US" dirty="0"/>
        </a:p>
      </dgm:t>
    </dgm:pt>
    <dgm:pt modelId="{910BCF2A-FBD9-40A6-A509-5CE6EE9F6A0E}" type="parTrans" cxnId="{D493BB4A-D0A9-494C-9D2A-6E30806A8F30}">
      <dgm:prSet/>
      <dgm:spPr/>
      <dgm:t>
        <a:bodyPr/>
        <a:lstStyle/>
        <a:p>
          <a:endParaRPr lang="en-US"/>
        </a:p>
      </dgm:t>
    </dgm:pt>
    <dgm:pt modelId="{37EA597A-F223-4A97-A3D4-E4DFC015A85B}" type="sibTrans" cxnId="{D493BB4A-D0A9-494C-9D2A-6E30806A8F30}">
      <dgm:prSet/>
      <dgm:spPr/>
      <dgm:t>
        <a:bodyPr/>
        <a:lstStyle/>
        <a:p>
          <a:endParaRPr lang="en-US"/>
        </a:p>
      </dgm:t>
    </dgm:pt>
    <dgm:pt modelId="{544562D0-D482-44D7-9BE9-24A170BD6CBB}">
      <dgm:prSet/>
      <dgm:spPr/>
      <dgm:t>
        <a:bodyPr/>
        <a:lstStyle/>
        <a:p>
          <a:r>
            <a:rPr lang="tr-TR"/>
            <a:t>Random Forest</a:t>
          </a:r>
          <a:endParaRPr lang="en-US"/>
        </a:p>
      </dgm:t>
    </dgm:pt>
    <dgm:pt modelId="{89136E9E-0B7F-411B-BFE5-E5D437D26C50}" type="parTrans" cxnId="{DD7A828F-F664-493E-97E8-673F6F0CDF3D}">
      <dgm:prSet/>
      <dgm:spPr/>
      <dgm:t>
        <a:bodyPr/>
        <a:lstStyle/>
        <a:p>
          <a:endParaRPr lang="en-US"/>
        </a:p>
      </dgm:t>
    </dgm:pt>
    <dgm:pt modelId="{0FE408CF-2577-4320-871B-302F06EFF171}" type="sibTrans" cxnId="{DD7A828F-F664-493E-97E8-673F6F0CDF3D}">
      <dgm:prSet/>
      <dgm:spPr/>
      <dgm:t>
        <a:bodyPr/>
        <a:lstStyle/>
        <a:p>
          <a:endParaRPr lang="en-US"/>
        </a:p>
      </dgm:t>
    </dgm:pt>
    <dgm:pt modelId="{139C78C8-F9E1-49F0-B885-E27AF499E6AB}">
      <dgm:prSet/>
      <dgm:spPr/>
      <dgm:t>
        <a:bodyPr/>
        <a:lstStyle/>
        <a:p>
          <a:r>
            <a:rPr lang="tr-TR"/>
            <a:t>Extra Trees</a:t>
          </a:r>
          <a:endParaRPr lang="en-US"/>
        </a:p>
      </dgm:t>
    </dgm:pt>
    <dgm:pt modelId="{D7A88B9D-FF92-4ADD-AF85-86862715FB05}" type="parTrans" cxnId="{6FEE0AC7-5CFA-4A16-84E2-302E73E0BE89}">
      <dgm:prSet/>
      <dgm:spPr/>
      <dgm:t>
        <a:bodyPr/>
        <a:lstStyle/>
        <a:p>
          <a:endParaRPr lang="en-US"/>
        </a:p>
      </dgm:t>
    </dgm:pt>
    <dgm:pt modelId="{36A1C1FB-6110-481B-8E26-A8B373BD1C0C}" type="sibTrans" cxnId="{6FEE0AC7-5CFA-4A16-84E2-302E73E0BE89}">
      <dgm:prSet/>
      <dgm:spPr/>
      <dgm:t>
        <a:bodyPr/>
        <a:lstStyle/>
        <a:p>
          <a:endParaRPr lang="en-US"/>
        </a:p>
      </dgm:t>
    </dgm:pt>
    <dgm:pt modelId="{94082AE4-CCF9-4399-96A5-9C82246BB25A}">
      <dgm:prSet/>
      <dgm:spPr/>
      <dgm:t>
        <a:bodyPr/>
        <a:lstStyle/>
        <a:p>
          <a:r>
            <a:rPr lang="tr-TR"/>
            <a:t>Gradient Boosting</a:t>
          </a:r>
          <a:endParaRPr lang="en-US"/>
        </a:p>
      </dgm:t>
    </dgm:pt>
    <dgm:pt modelId="{2FC47EA2-ADE4-44B5-9502-D9A9768A5CA0}" type="parTrans" cxnId="{68246A3C-BB95-4CEA-85C2-889F6B569DD5}">
      <dgm:prSet/>
      <dgm:spPr/>
      <dgm:t>
        <a:bodyPr/>
        <a:lstStyle/>
        <a:p>
          <a:endParaRPr lang="en-US"/>
        </a:p>
      </dgm:t>
    </dgm:pt>
    <dgm:pt modelId="{B9E30A62-BE18-4E48-9E15-90E606AC5BCE}" type="sibTrans" cxnId="{68246A3C-BB95-4CEA-85C2-889F6B569DD5}">
      <dgm:prSet/>
      <dgm:spPr/>
      <dgm:t>
        <a:bodyPr/>
        <a:lstStyle/>
        <a:p>
          <a:endParaRPr lang="en-US"/>
        </a:p>
      </dgm:t>
    </dgm:pt>
    <dgm:pt modelId="{8C2185DF-E3EE-4964-87B1-9EDABBB950DF}">
      <dgm:prSet/>
      <dgm:spPr/>
      <dgm:t>
        <a:bodyPr/>
        <a:lstStyle/>
        <a:p>
          <a:r>
            <a:rPr lang="tr-TR"/>
            <a:t>2- Derin Öğrenme Yöntemleri</a:t>
          </a:r>
          <a:endParaRPr lang="en-US"/>
        </a:p>
      </dgm:t>
    </dgm:pt>
    <dgm:pt modelId="{9B7C610B-7164-407C-AD0D-B65C32789652}" type="parTrans" cxnId="{4C2A201E-994D-4B82-8878-F9C59F5E71DE}">
      <dgm:prSet/>
      <dgm:spPr/>
      <dgm:t>
        <a:bodyPr/>
        <a:lstStyle/>
        <a:p>
          <a:endParaRPr lang="en-US"/>
        </a:p>
      </dgm:t>
    </dgm:pt>
    <dgm:pt modelId="{7F307BA7-8EA4-41EE-903F-0583A413129C}" type="sibTrans" cxnId="{4C2A201E-994D-4B82-8878-F9C59F5E71DE}">
      <dgm:prSet/>
      <dgm:spPr/>
      <dgm:t>
        <a:bodyPr/>
        <a:lstStyle/>
        <a:p>
          <a:endParaRPr lang="en-US"/>
        </a:p>
      </dgm:t>
    </dgm:pt>
    <dgm:pt modelId="{636A536C-49B9-4A1C-8437-61C6904D1D6C}">
      <dgm:prSet/>
      <dgm:spPr/>
      <dgm:t>
        <a:bodyPr/>
        <a:lstStyle/>
        <a:p>
          <a:r>
            <a:rPr lang="tr-TR" dirty="0"/>
            <a:t>GCN</a:t>
          </a:r>
          <a:endParaRPr lang="en-US" dirty="0"/>
        </a:p>
      </dgm:t>
    </dgm:pt>
    <dgm:pt modelId="{7AE66CA1-9D3E-4B6C-8C42-F2C2FBBBE4FE}" type="parTrans" cxnId="{7679C0BC-4D31-4D8C-B491-63F31AA86FE9}">
      <dgm:prSet/>
      <dgm:spPr/>
      <dgm:t>
        <a:bodyPr/>
        <a:lstStyle/>
        <a:p>
          <a:endParaRPr lang="en-US"/>
        </a:p>
      </dgm:t>
    </dgm:pt>
    <dgm:pt modelId="{8841DD9B-6ABA-4927-AB25-1D22599E1F8E}" type="sibTrans" cxnId="{7679C0BC-4D31-4D8C-B491-63F31AA86FE9}">
      <dgm:prSet/>
      <dgm:spPr/>
      <dgm:t>
        <a:bodyPr/>
        <a:lstStyle/>
        <a:p>
          <a:endParaRPr lang="en-US"/>
        </a:p>
      </dgm:t>
    </dgm:pt>
    <dgm:pt modelId="{60C201F7-3EFC-4086-9F79-973061C10A83}">
      <dgm:prSet/>
      <dgm:spPr/>
      <dgm:t>
        <a:bodyPr/>
        <a:lstStyle/>
        <a:p>
          <a:r>
            <a:rPr lang="tr-TR" dirty="0"/>
            <a:t>LSTM</a:t>
          </a:r>
          <a:endParaRPr lang="en-US" dirty="0"/>
        </a:p>
      </dgm:t>
    </dgm:pt>
    <dgm:pt modelId="{EF5D1A0A-CD76-4623-A9EE-83A699E6F6F5}" type="parTrans" cxnId="{C5465F2F-D37B-43BA-A209-760EB1760BCF}">
      <dgm:prSet/>
      <dgm:spPr/>
      <dgm:t>
        <a:bodyPr/>
        <a:lstStyle/>
        <a:p>
          <a:endParaRPr lang="en-US"/>
        </a:p>
      </dgm:t>
    </dgm:pt>
    <dgm:pt modelId="{1DC5D4D1-A269-4D72-8AF2-0B25ACE2BB60}" type="sibTrans" cxnId="{C5465F2F-D37B-43BA-A209-760EB1760BCF}">
      <dgm:prSet/>
      <dgm:spPr/>
      <dgm:t>
        <a:bodyPr/>
        <a:lstStyle/>
        <a:p>
          <a:endParaRPr lang="en-US"/>
        </a:p>
      </dgm:t>
    </dgm:pt>
    <dgm:pt modelId="{33050562-F50F-423B-865C-C557DCBBF238}">
      <dgm:prSet/>
      <dgm:spPr/>
      <dgm:t>
        <a:bodyPr/>
        <a:lstStyle/>
        <a:p>
          <a:r>
            <a:rPr lang="tr-TR"/>
            <a:t>3- Grafik Teorisi Tabanlı Optimizasyon Algoritmaları</a:t>
          </a:r>
          <a:endParaRPr lang="en-US"/>
        </a:p>
      </dgm:t>
    </dgm:pt>
    <dgm:pt modelId="{5A104273-9610-42C2-BB89-B275E7713BBF}" type="parTrans" cxnId="{79DB8F43-4D0B-4183-B33F-062DE0C22457}">
      <dgm:prSet/>
      <dgm:spPr/>
      <dgm:t>
        <a:bodyPr/>
        <a:lstStyle/>
        <a:p>
          <a:endParaRPr lang="en-US"/>
        </a:p>
      </dgm:t>
    </dgm:pt>
    <dgm:pt modelId="{95680A6E-8516-4CD3-B913-B1A54B91EF10}" type="sibTrans" cxnId="{79DB8F43-4D0B-4183-B33F-062DE0C22457}">
      <dgm:prSet/>
      <dgm:spPr/>
      <dgm:t>
        <a:bodyPr/>
        <a:lstStyle/>
        <a:p>
          <a:endParaRPr lang="en-US"/>
        </a:p>
      </dgm:t>
    </dgm:pt>
    <dgm:pt modelId="{04050093-2CF6-4FB3-B14A-0FDA1421B44A}">
      <dgm:prSet/>
      <dgm:spPr/>
      <dgm:t>
        <a:bodyPr/>
        <a:lstStyle/>
        <a:p>
          <a:r>
            <a:rPr lang="tr-TR" dirty="0" err="1"/>
            <a:t>Dijkstra</a:t>
          </a:r>
          <a:r>
            <a:rPr lang="tr-TR" dirty="0"/>
            <a:t> - A*</a:t>
          </a:r>
          <a:endParaRPr lang="en-US" dirty="0"/>
        </a:p>
      </dgm:t>
    </dgm:pt>
    <dgm:pt modelId="{691E87C1-EF3B-462C-954E-E8B3AC68F78B}" type="parTrans" cxnId="{5A5E604A-9E5D-4C9E-80E4-A3E9300BDB48}">
      <dgm:prSet/>
      <dgm:spPr/>
      <dgm:t>
        <a:bodyPr/>
        <a:lstStyle/>
        <a:p>
          <a:endParaRPr lang="en-US"/>
        </a:p>
      </dgm:t>
    </dgm:pt>
    <dgm:pt modelId="{CF433927-2CB3-442E-8AA6-34A7B028106A}" type="sibTrans" cxnId="{5A5E604A-9E5D-4C9E-80E4-A3E9300BDB48}">
      <dgm:prSet/>
      <dgm:spPr/>
      <dgm:t>
        <a:bodyPr/>
        <a:lstStyle/>
        <a:p>
          <a:endParaRPr lang="en-US"/>
        </a:p>
      </dgm:t>
    </dgm:pt>
    <dgm:pt modelId="{69991DCF-D9DD-E74A-95DF-F0AFF02C6367}" type="pres">
      <dgm:prSet presAssocID="{0EB37FF5-EE55-44C9-A68E-F1BD8E29B1EE}" presName="Name0" presStyleCnt="0">
        <dgm:presLayoutVars>
          <dgm:dir/>
          <dgm:animLvl val="lvl"/>
          <dgm:resizeHandles val="exact"/>
        </dgm:presLayoutVars>
      </dgm:prSet>
      <dgm:spPr/>
    </dgm:pt>
    <dgm:pt modelId="{C8BFB7A9-B36C-EE46-8949-50A2024CC8DF}" type="pres">
      <dgm:prSet presAssocID="{04EF5C58-D603-4118-872B-A703D136B701}" presName="linNode" presStyleCnt="0"/>
      <dgm:spPr/>
    </dgm:pt>
    <dgm:pt modelId="{8E4F32AB-791A-6A45-B5A1-B2E6C1E8D75D}" type="pres">
      <dgm:prSet presAssocID="{04EF5C58-D603-4118-872B-A703D136B701}" presName="parentText" presStyleLbl="node1" presStyleIdx="0" presStyleCnt="3">
        <dgm:presLayoutVars>
          <dgm:chMax val="1"/>
          <dgm:bulletEnabled val="1"/>
        </dgm:presLayoutVars>
      </dgm:prSet>
      <dgm:spPr/>
    </dgm:pt>
    <dgm:pt modelId="{5C815535-5167-B446-ADAB-B068E5027321}" type="pres">
      <dgm:prSet presAssocID="{04EF5C58-D603-4118-872B-A703D136B701}" presName="descendantText" presStyleLbl="alignAccFollowNode1" presStyleIdx="0" presStyleCnt="3">
        <dgm:presLayoutVars>
          <dgm:bulletEnabled val="1"/>
        </dgm:presLayoutVars>
      </dgm:prSet>
      <dgm:spPr/>
    </dgm:pt>
    <dgm:pt modelId="{F2F2275B-7581-894B-A4B2-C9BE8FBDDD9C}" type="pres">
      <dgm:prSet presAssocID="{62F93FA8-F1B0-40E6-A040-271893E8B006}" presName="sp" presStyleCnt="0"/>
      <dgm:spPr/>
    </dgm:pt>
    <dgm:pt modelId="{D8388C08-7166-CA4B-9316-6AF863927A52}" type="pres">
      <dgm:prSet presAssocID="{8C2185DF-E3EE-4964-87B1-9EDABBB950DF}" presName="linNode" presStyleCnt="0"/>
      <dgm:spPr/>
    </dgm:pt>
    <dgm:pt modelId="{1DA31EF0-9F29-2C43-BC86-01EA184A2453}" type="pres">
      <dgm:prSet presAssocID="{8C2185DF-E3EE-4964-87B1-9EDABBB950DF}" presName="parentText" presStyleLbl="node1" presStyleIdx="1" presStyleCnt="3">
        <dgm:presLayoutVars>
          <dgm:chMax val="1"/>
          <dgm:bulletEnabled val="1"/>
        </dgm:presLayoutVars>
      </dgm:prSet>
      <dgm:spPr/>
    </dgm:pt>
    <dgm:pt modelId="{99529F80-8F38-994A-BC8C-FDB2069901AD}" type="pres">
      <dgm:prSet presAssocID="{8C2185DF-E3EE-4964-87B1-9EDABBB950DF}" presName="descendantText" presStyleLbl="alignAccFollowNode1" presStyleIdx="1" presStyleCnt="3">
        <dgm:presLayoutVars>
          <dgm:bulletEnabled val="1"/>
        </dgm:presLayoutVars>
      </dgm:prSet>
      <dgm:spPr/>
    </dgm:pt>
    <dgm:pt modelId="{1286AED1-E505-B441-B57C-D6DF5A4F0809}" type="pres">
      <dgm:prSet presAssocID="{7F307BA7-8EA4-41EE-903F-0583A413129C}" presName="sp" presStyleCnt="0"/>
      <dgm:spPr/>
    </dgm:pt>
    <dgm:pt modelId="{32D180D0-1822-3D42-A345-8A937B0BFD14}" type="pres">
      <dgm:prSet presAssocID="{33050562-F50F-423B-865C-C557DCBBF238}" presName="linNode" presStyleCnt="0"/>
      <dgm:spPr/>
    </dgm:pt>
    <dgm:pt modelId="{D123A3D3-6296-1447-B911-7B426C1F750A}" type="pres">
      <dgm:prSet presAssocID="{33050562-F50F-423B-865C-C557DCBBF238}" presName="parentText" presStyleLbl="node1" presStyleIdx="2" presStyleCnt="3">
        <dgm:presLayoutVars>
          <dgm:chMax val="1"/>
          <dgm:bulletEnabled val="1"/>
        </dgm:presLayoutVars>
      </dgm:prSet>
      <dgm:spPr/>
    </dgm:pt>
    <dgm:pt modelId="{578E8E90-3579-DF45-B948-E8592179742E}" type="pres">
      <dgm:prSet presAssocID="{33050562-F50F-423B-865C-C557DCBBF238}" presName="descendantText" presStyleLbl="alignAccFollowNode1" presStyleIdx="2" presStyleCnt="3">
        <dgm:presLayoutVars>
          <dgm:bulletEnabled val="1"/>
        </dgm:presLayoutVars>
      </dgm:prSet>
      <dgm:spPr/>
    </dgm:pt>
  </dgm:ptLst>
  <dgm:cxnLst>
    <dgm:cxn modelId="{997D8705-8F44-425E-BD16-471538401C9D}" srcId="{0EB37FF5-EE55-44C9-A68E-F1BD8E29B1EE}" destId="{04EF5C58-D603-4118-872B-A703D136B701}" srcOrd="0" destOrd="0" parTransId="{3634E71E-6888-46E0-A4AD-0D66C549878F}" sibTransId="{62F93FA8-F1B0-40E6-A040-271893E8B006}"/>
    <dgm:cxn modelId="{F495BC05-D0CF-D248-9CFD-FA87FC2AB018}" type="presOf" srcId="{33050562-F50F-423B-865C-C557DCBBF238}" destId="{D123A3D3-6296-1447-B911-7B426C1F750A}" srcOrd="0" destOrd="0" presId="urn:microsoft.com/office/officeart/2005/8/layout/vList5"/>
    <dgm:cxn modelId="{2878C71C-4513-46B7-B987-722255845A2C}" srcId="{04EF5C58-D603-4118-872B-A703D136B701}" destId="{28FF6DF6-208F-4402-8F97-4A4D9D0FC76B}" srcOrd="0" destOrd="0" parTransId="{E34867F6-3867-4A23-9FBF-0D21A8DA3E52}" sibTransId="{45E30BF3-298F-4C53-B109-EDAA2AC849DC}"/>
    <dgm:cxn modelId="{4C2A201E-994D-4B82-8878-F9C59F5E71DE}" srcId="{0EB37FF5-EE55-44C9-A68E-F1BD8E29B1EE}" destId="{8C2185DF-E3EE-4964-87B1-9EDABBB950DF}" srcOrd="1" destOrd="0" parTransId="{9B7C610B-7164-407C-AD0D-B65C32789652}" sibTransId="{7F307BA7-8EA4-41EE-903F-0583A413129C}"/>
    <dgm:cxn modelId="{C5465F2F-D37B-43BA-A209-760EB1760BCF}" srcId="{8C2185DF-E3EE-4964-87B1-9EDABBB950DF}" destId="{60C201F7-3EFC-4086-9F79-973061C10A83}" srcOrd="1" destOrd="0" parTransId="{EF5D1A0A-CD76-4623-A9EE-83A699E6F6F5}" sibTransId="{1DC5D4D1-A269-4D72-8AF2-0B25ACE2BB60}"/>
    <dgm:cxn modelId="{68246A3C-BB95-4CEA-85C2-889F6B569DD5}" srcId="{04EF5C58-D603-4118-872B-A703D136B701}" destId="{94082AE4-CCF9-4399-96A5-9C82246BB25A}" srcOrd="4" destOrd="0" parTransId="{2FC47EA2-ADE4-44B5-9502-D9A9768A5CA0}" sibTransId="{B9E30A62-BE18-4E48-9E15-90E606AC5BCE}"/>
    <dgm:cxn modelId="{79DB8F43-4D0B-4183-B33F-062DE0C22457}" srcId="{0EB37FF5-EE55-44C9-A68E-F1BD8E29B1EE}" destId="{33050562-F50F-423B-865C-C557DCBBF238}" srcOrd="2" destOrd="0" parTransId="{5A104273-9610-42C2-BB89-B275E7713BBF}" sibTransId="{95680A6E-8516-4CD3-B913-B1A54B91EF10}"/>
    <dgm:cxn modelId="{490A5D48-C8FE-ED4C-9B6D-F12CB0FE30CA}" type="presOf" srcId="{60C201F7-3EFC-4086-9F79-973061C10A83}" destId="{99529F80-8F38-994A-BC8C-FDB2069901AD}" srcOrd="0" destOrd="1" presId="urn:microsoft.com/office/officeart/2005/8/layout/vList5"/>
    <dgm:cxn modelId="{5A5E604A-9E5D-4C9E-80E4-A3E9300BDB48}" srcId="{33050562-F50F-423B-865C-C557DCBBF238}" destId="{04050093-2CF6-4FB3-B14A-0FDA1421B44A}" srcOrd="0" destOrd="0" parTransId="{691E87C1-EF3B-462C-954E-E8B3AC68F78B}" sibTransId="{CF433927-2CB3-442E-8AA6-34A7B028106A}"/>
    <dgm:cxn modelId="{D493BB4A-D0A9-494C-9D2A-6E30806A8F30}" srcId="{04EF5C58-D603-4118-872B-A703D136B701}" destId="{E1BE5777-3301-417C-9B02-BEB0A787F4FC}" srcOrd="1" destOrd="0" parTransId="{910BCF2A-FBD9-40A6-A509-5CE6EE9F6A0E}" sibTransId="{37EA597A-F223-4A97-A3D4-E4DFC015A85B}"/>
    <dgm:cxn modelId="{234B3253-9725-DB4C-88BE-DDBCB806B37B}" type="presOf" srcId="{0EB37FF5-EE55-44C9-A68E-F1BD8E29B1EE}" destId="{69991DCF-D9DD-E74A-95DF-F0AFF02C6367}" srcOrd="0" destOrd="0" presId="urn:microsoft.com/office/officeart/2005/8/layout/vList5"/>
    <dgm:cxn modelId="{36E49B6E-051A-6F46-963E-E62B3126FC9A}" type="presOf" srcId="{8C2185DF-E3EE-4964-87B1-9EDABBB950DF}" destId="{1DA31EF0-9F29-2C43-BC86-01EA184A2453}" srcOrd="0" destOrd="0" presId="urn:microsoft.com/office/officeart/2005/8/layout/vList5"/>
    <dgm:cxn modelId="{C40B0570-EB57-734D-BB4C-818C69EB840C}" type="presOf" srcId="{94082AE4-CCF9-4399-96A5-9C82246BB25A}" destId="{5C815535-5167-B446-ADAB-B068E5027321}" srcOrd="0" destOrd="4" presId="urn:microsoft.com/office/officeart/2005/8/layout/vList5"/>
    <dgm:cxn modelId="{DD7A828F-F664-493E-97E8-673F6F0CDF3D}" srcId="{04EF5C58-D603-4118-872B-A703D136B701}" destId="{544562D0-D482-44D7-9BE9-24A170BD6CBB}" srcOrd="2" destOrd="0" parTransId="{89136E9E-0B7F-411B-BFE5-E5D437D26C50}" sibTransId="{0FE408CF-2577-4320-871B-302F06EFF171}"/>
    <dgm:cxn modelId="{E90AC590-EF06-2646-A0CE-AD39163705C0}" type="presOf" srcId="{04EF5C58-D603-4118-872B-A703D136B701}" destId="{8E4F32AB-791A-6A45-B5A1-B2E6C1E8D75D}" srcOrd="0" destOrd="0" presId="urn:microsoft.com/office/officeart/2005/8/layout/vList5"/>
    <dgm:cxn modelId="{CA7A38AA-2C19-8A42-93A5-6D86A8ABB9AB}" type="presOf" srcId="{04050093-2CF6-4FB3-B14A-0FDA1421B44A}" destId="{578E8E90-3579-DF45-B948-E8592179742E}" srcOrd="0" destOrd="0" presId="urn:microsoft.com/office/officeart/2005/8/layout/vList5"/>
    <dgm:cxn modelId="{B82209B8-BA08-9B4F-B553-5FF0EE566CD1}" type="presOf" srcId="{544562D0-D482-44D7-9BE9-24A170BD6CBB}" destId="{5C815535-5167-B446-ADAB-B068E5027321}" srcOrd="0" destOrd="2" presId="urn:microsoft.com/office/officeart/2005/8/layout/vList5"/>
    <dgm:cxn modelId="{0944F1B8-0DE0-AC4B-906F-B9AC602F0DBB}" type="presOf" srcId="{E1BE5777-3301-417C-9B02-BEB0A787F4FC}" destId="{5C815535-5167-B446-ADAB-B068E5027321}" srcOrd="0" destOrd="1" presId="urn:microsoft.com/office/officeart/2005/8/layout/vList5"/>
    <dgm:cxn modelId="{7679C0BC-4D31-4D8C-B491-63F31AA86FE9}" srcId="{8C2185DF-E3EE-4964-87B1-9EDABBB950DF}" destId="{636A536C-49B9-4A1C-8437-61C6904D1D6C}" srcOrd="0" destOrd="0" parTransId="{7AE66CA1-9D3E-4B6C-8C42-F2C2FBBBE4FE}" sibTransId="{8841DD9B-6ABA-4927-AB25-1D22599E1F8E}"/>
    <dgm:cxn modelId="{6FEE0AC7-5CFA-4A16-84E2-302E73E0BE89}" srcId="{04EF5C58-D603-4118-872B-A703D136B701}" destId="{139C78C8-F9E1-49F0-B885-E27AF499E6AB}" srcOrd="3" destOrd="0" parTransId="{D7A88B9D-FF92-4ADD-AF85-86862715FB05}" sibTransId="{36A1C1FB-6110-481B-8E26-A8B373BD1C0C}"/>
    <dgm:cxn modelId="{B01923C7-C16B-1741-9937-A4442E472CD9}" type="presOf" srcId="{139C78C8-F9E1-49F0-B885-E27AF499E6AB}" destId="{5C815535-5167-B446-ADAB-B068E5027321}" srcOrd="0" destOrd="3" presId="urn:microsoft.com/office/officeart/2005/8/layout/vList5"/>
    <dgm:cxn modelId="{BE48EAEC-CE21-0A4E-BC97-326DA9DD52BD}" type="presOf" srcId="{636A536C-49B9-4A1C-8437-61C6904D1D6C}" destId="{99529F80-8F38-994A-BC8C-FDB2069901AD}" srcOrd="0" destOrd="0" presId="urn:microsoft.com/office/officeart/2005/8/layout/vList5"/>
    <dgm:cxn modelId="{42D6ECF2-86DC-234E-ACF8-B951D37C5DA5}" type="presOf" srcId="{28FF6DF6-208F-4402-8F97-4A4D9D0FC76B}" destId="{5C815535-5167-B446-ADAB-B068E5027321}" srcOrd="0" destOrd="0" presId="urn:microsoft.com/office/officeart/2005/8/layout/vList5"/>
    <dgm:cxn modelId="{F01F0341-54FB-C241-900E-34FB9B42859A}" type="presParOf" srcId="{69991DCF-D9DD-E74A-95DF-F0AFF02C6367}" destId="{C8BFB7A9-B36C-EE46-8949-50A2024CC8DF}" srcOrd="0" destOrd="0" presId="urn:microsoft.com/office/officeart/2005/8/layout/vList5"/>
    <dgm:cxn modelId="{3296CBB7-BA9F-6E42-B391-274F49C8C6E8}" type="presParOf" srcId="{C8BFB7A9-B36C-EE46-8949-50A2024CC8DF}" destId="{8E4F32AB-791A-6A45-B5A1-B2E6C1E8D75D}" srcOrd="0" destOrd="0" presId="urn:microsoft.com/office/officeart/2005/8/layout/vList5"/>
    <dgm:cxn modelId="{7FF5932C-6D5C-9244-B551-FB466FBF63B7}" type="presParOf" srcId="{C8BFB7A9-B36C-EE46-8949-50A2024CC8DF}" destId="{5C815535-5167-B446-ADAB-B068E5027321}" srcOrd="1" destOrd="0" presId="urn:microsoft.com/office/officeart/2005/8/layout/vList5"/>
    <dgm:cxn modelId="{7ABB6477-F94A-DB40-8E5E-0FE9B767354B}" type="presParOf" srcId="{69991DCF-D9DD-E74A-95DF-F0AFF02C6367}" destId="{F2F2275B-7581-894B-A4B2-C9BE8FBDDD9C}" srcOrd="1" destOrd="0" presId="urn:microsoft.com/office/officeart/2005/8/layout/vList5"/>
    <dgm:cxn modelId="{CD73E4DA-35FC-304F-90D5-1A0307ABAFE6}" type="presParOf" srcId="{69991DCF-D9DD-E74A-95DF-F0AFF02C6367}" destId="{D8388C08-7166-CA4B-9316-6AF863927A52}" srcOrd="2" destOrd="0" presId="urn:microsoft.com/office/officeart/2005/8/layout/vList5"/>
    <dgm:cxn modelId="{2367B575-ACE9-8640-AEEB-CF9D6F90B054}" type="presParOf" srcId="{D8388C08-7166-CA4B-9316-6AF863927A52}" destId="{1DA31EF0-9F29-2C43-BC86-01EA184A2453}" srcOrd="0" destOrd="0" presId="urn:microsoft.com/office/officeart/2005/8/layout/vList5"/>
    <dgm:cxn modelId="{B38CA4A4-19DE-9F4A-B421-0FF8518C6F91}" type="presParOf" srcId="{D8388C08-7166-CA4B-9316-6AF863927A52}" destId="{99529F80-8F38-994A-BC8C-FDB2069901AD}" srcOrd="1" destOrd="0" presId="urn:microsoft.com/office/officeart/2005/8/layout/vList5"/>
    <dgm:cxn modelId="{E9CE6CF2-AA12-F248-8A20-6B5CD2C929C5}" type="presParOf" srcId="{69991DCF-D9DD-E74A-95DF-F0AFF02C6367}" destId="{1286AED1-E505-B441-B57C-D6DF5A4F0809}" srcOrd="3" destOrd="0" presId="urn:microsoft.com/office/officeart/2005/8/layout/vList5"/>
    <dgm:cxn modelId="{8C2D31B3-3E8A-854D-B9A5-ED6BF8514924}" type="presParOf" srcId="{69991DCF-D9DD-E74A-95DF-F0AFF02C6367}" destId="{32D180D0-1822-3D42-A345-8A937B0BFD14}" srcOrd="4" destOrd="0" presId="urn:microsoft.com/office/officeart/2005/8/layout/vList5"/>
    <dgm:cxn modelId="{856C8D45-409C-FA41-9310-E5EFDD0CE8E8}" type="presParOf" srcId="{32D180D0-1822-3D42-A345-8A937B0BFD14}" destId="{D123A3D3-6296-1447-B911-7B426C1F750A}" srcOrd="0" destOrd="0" presId="urn:microsoft.com/office/officeart/2005/8/layout/vList5"/>
    <dgm:cxn modelId="{47351092-C9CD-2D48-A95B-C88EB18F2D5E}" type="presParOf" srcId="{32D180D0-1822-3D42-A345-8A937B0BFD14}" destId="{578E8E90-3579-DF45-B948-E8592179742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0A89FA-4154-4142-807D-4453D287FD4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531F551-E767-4DD8-96A7-050236BBF1B5}">
      <dgm:prSet/>
      <dgm:spPr/>
      <dgm:t>
        <a:bodyPr/>
        <a:lstStyle/>
        <a:p>
          <a:r>
            <a:rPr lang="tr-TR"/>
            <a:t>Uçakların sapma değerini %77 doğrulukla tahmin edilmiştir.</a:t>
          </a:r>
          <a:endParaRPr lang="en-US"/>
        </a:p>
      </dgm:t>
    </dgm:pt>
    <dgm:pt modelId="{673D6D77-A764-4444-A3F8-865E2D23D447}" type="parTrans" cxnId="{1864B7C8-6009-4601-B293-120E93AD5362}">
      <dgm:prSet/>
      <dgm:spPr/>
      <dgm:t>
        <a:bodyPr/>
        <a:lstStyle/>
        <a:p>
          <a:endParaRPr lang="en-US"/>
        </a:p>
      </dgm:t>
    </dgm:pt>
    <dgm:pt modelId="{FDD4ECF3-5762-4BBF-BB19-D9669AFED362}" type="sibTrans" cxnId="{1864B7C8-6009-4601-B293-120E93AD5362}">
      <dgm:prSet/>
      <dgm:spPr/>
      <dgm:t>
        <a:bodyPr/>
        <a:lstStyle/>
        <a:p>
          <a:endParaRPr lang="en-US"/>
        </a:p>
      </dgm:t>
    </dgm:pt>
    <dgm:pt modelId="{7D1ECB1B-28F2-4D78-80C2-FC3C93E06642}">
      <dgm:prSet/>
      <dgm:spPr/>
      <dgm:t>
        <a:bodyPr/>
        <a:lstStyle/>
        <a:p>
          <a:r>
            <a:rPr lang="tr-TR" dirty="0"/>
            <a:t>Grafik teorisi tabanlı algoritmalar sayesinde rotadaki toplam mesafede %0,1-17 arasında kazanım sağlanmıştır.</a:t>
          </a:r>
          <a:endParaRPr lang="en-US" dirty="0"/>
        </a:p>
      </dgm:t>
    </dgm:pt>
    <dgm:pt modelId="{6F55D2E0-C896-49F6-9642-91E8FB9F6544}" type="parTrans" cxnId="{F587001E-6C23-46D0-9EAE-8E694057BEFD}">
      <dgm:prSet/>
      <dgm:spPr/>
      <dgm:t>
        <a:bodyPr/>
        <a:lstStyle/>
        <a:p>
          <a:endParaRPr lang="en-US"/>
        </a:p>
      </dgm:t>
    </dgm:pt>
    <dgm:pt modelId="{73C3ED57-3CE7-43EC-B63E-A9C4E445096E}" type="sibTrans" cxnId="{F587001E-6C23-46D0-9EAE-8E694057BEFD}">
      <dgm:prSet/>
      <dgm:spPr/>
      <dgm:t>
        <a:bodyPr/>
        <a:lstStyle/>
        <a:p>
          <a:endParaRPr lang="en-US"/>
        </a:p>
      </dgm:t>
    </dgm:pt>
    <dgm:pt modelId="{87DA404F-3C50-4F9A-8ABE-BDAE9126AB94}">
      <dgm:prSet/>
      <dgm:spPr/>
      <dgm:t>
        <a:bodyPr/>
        <a:lstStyle/>
        <a:p>
          <a:r>
            <a:rPr lang="tr-TR" dirty="0"/>
            <a:t>Literatürdeki diğer çalışmalardan daha fazla özellik eklenerek ve gerçek veriler kullanılarak çalışma tamamlanmıştır.</a:t>
          </a:r>
          <a:endParaRPr lang="en-US" dirty="0"/>
        </a:p>
      </dgm:t>
    </dgm:pt>
    <dgm:pt modelId="{8E32626D-62E5-4A2F-AD3A-4EBC1E77EB65}" type="parTrans" cxnId="{7E403EA5-09D6-4A9B-8BEF-8E3F47543993}">
      <dgm:prSet/>
      <dgm:spPr/>
      <dgm:t>
        <a:bodyPr/>
        <a:lstStyle/>
        <a:p>
          <a:endParaRPr lang="en-US"/>
        </a:p>
      </dgm:t>
    </dgm:pt>
    <dgm:pt modelId="{63057382-5679-4778-9632-166A281582E7}" type="sibTrans" cxnId="{7E403EA5-09D6-4A9B-8BEF-8E3F47543993}">
      <dgm:prSet/>
      <dgm:spPr/>
      <dgm:t>
        <a:bodyPr/>
        <a:lstStyle/>
        <a:p>
          <a:endParaRPr lang="en-US"/>
        </a:p>
      </dgm:t>
    </dgm:pt>
    <dgm:pt modelId="{2417EADB-2862-4B27-9600-6D05C95B9EA4}">
      <dgm:prSet/>
      <dgm:spPr/>
      <dgm:t>
        <a:bodyPr/>
        <a:lstStyle/>
        <a:p>
          <a:r>
            <a:rPr lang="tr-TR" dirty="0"/>
            <a:t>Türkiye’de sivil havacılık rota optimizasyonu ve sapma tahminleme konusunda yapılan ilk ve tek çalışmadır.</a:t>
          </a:r>
          <a:endParaRPr lang="en-US" dirty="0"/>
        </a:p>
      </dgm:t>
    </dgm:pt>
    <dgm:pt modelId="{460FB04D-1761-4919-934F-8C999D4C451C}" type="parTrans" cxnId="{3CDAEE54-3B60-4500-AD3D-162046AE7639}">
      <dgm:prSet/>
      <dgm:spPr/>
      <dgm:t>
        <a:bodyPr/>
        <a:lstStyle/>
        <a:p>
          <a:endParaRPr lang="en-US"/>
        </a:p>
      </dgm:t>
    </dgm:pt>
    <dgm:pt modelId="{ABD425C4-9A05-4FC5-99C8-509C8FA75C37}" type="sibTrans" cxnId="{3CDAEE54-3B60-4500-AD3D-162046AE7639}">
      <dgm:prSet/>
      <dgm:spPr/>
      <dgm:t>
        <a:bodyPr/>
        <a:lstStyle/>
        <a:p>
          <a:endParaRPr lang="en-US"/>
        </a:p>
      </dgm:t>
    </dgm:pt>
    <dgm:pt modelId="{BB94BC77-2A15-4387-9C0C-46DD09E45B7B}" type="pres">
      <dgm:prSet presAssocID="{A80A89FA-4154-4142-807D-4453D287FD45}" presName="root" presStyleCnt="0">
        <dgm:presLayoutVars>
          <dgm:dir/>
          <dgm:resizeHandles val="exact"/>
        </dgm:presLayoutVars>
      </dgm:prSet>
      <dgm:spPr/>
    </dgm:pt>
    <dgm:pt modelId="{042E0BF7-237E-4BF9-91A4-F88E541689A6}" type="pres">
      <dgm:prSet presAssocID="{A80A89FA-4154-4142-807D-4453D287FD45}" presName="container" presStyleCnt="0">
        <dgm:presLayoutVars>
          <dgm:dir/>
          <dgm:resizeHandles val="exact"/>
        </dgm:presLayoutVars>
      </dgm:prSet>
      <dgm:spPr/>
    </dgm:pt>
    <dgm:pt modelId="{97DB3B36-3809-48C0-B694-CC1A131ED80E}" type="pres">
      <dgm:prSet presAssocID="{4531F551-E767-4DD8-96A7-050236BBF1B5}" presName="compNode" presStyleCnt="0"/>
      <dgm:spPr/>
    </dgm:pt>
    <dgm:pt modelId="{F1FD1617-7C7D-41A6-8612-28F9CBDCD251}" type="pres">
      <dgm:prSet presAssocID="{4531F551-E767-4DD8-96A7-050236BBF1B5}" presName="iconBgRect" presStyleLbl="bgShp" presStyleIdx="0" presStyleCnt="4"/>
      <dgm:spPr/>
    </dgm:pt>
    <dgm:pt modelId="{5E8052CB-9522-432B-8B59-A71F22C994B3}" type="pres">
      <dgm:prSet presAssocID="{4531F551-E767-4DD8-96A7-050236BBF1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sap makinesi"/>
        </a:ext>
      </dgm:extLst>
    </dgm:pt>
    <dgm:pt modelId="{1722162B-3BDF-4EA9-A72B-EAA8E4CD7F10}" type="pres">
      <dgm:prSet presAssocID="{4531F551-E767-4DD8-96A7-050236BBF1B5}" presName="spaceRect" presStyleCnt="0"/>
      <dgm:spPr/>
    </dgm:pt>
    <dgm:pt modelId="{026FD37C-EFF0-49E3-8060-5248028E2FF1}" type="pres">
      <dgm:prSet presAssocID="{4531F551-E767-4DD8-96A7-050236BBF1B5}" presName="textRect" presStyleLbl="revTx" presStyleIdx="0" presStyleCnt="4">
        <dgm:presLayoutVars>
          <dgm:chMax val="1"/>
          <dgm:chPref val="1"/>
        </dgm:presLayoutVars>
      </dgm:prSet>
      <dgm:spPr/>
    </dgm:pt>
    <dgm:pt modelId="{8AECC440-12BB-4F6A-9EB8-6F104618E723}" type="pres">
      <dgm:prSet presAssocID="{FDD4ECF3-5762-4BBF-BB19-D9669AFED362}" presName="sibTrans" presStyleLbl="sibTrans2D1" presStyleIdx="0" presStyleCnt="0"/>
      <dgm:spPr/>
    </dgm:pt>
    <dgm:pt modelId="{A33D013E-A8E2-4C61-AF11-1040B5BC7F0F}" type="pres">
      <dgm:prSet presAssocID="{7D1ECB1B-28F2-4D78-80C2-FC3C93E06642}" presName="compNode" presStyleCnt="0"/>
      <dgm:spPr/>
    </dgm:pt>
    <dgm:pt modelId="{B08A7A22-2671-4166-A9C9-3B6CAE9A3E83}" type="pres">
      <dgm:prSet presAssocID="{7D1ECB1B-28F2-4D78-80C2-FC3C93E06642}" presName="iconBgRect" presStyleLbl="bgShp" presStyleIdx="1" presStyleCnt="4"/>
      <dgm:spPr/>
    </dgm:pt>
    <dgm:pt modelId="{6557D855-798F-482C-AD45-895EA704A162}" type="pres">
      <dgm:prSet presAssocID="{7D1ECB1B-28F2-4D78-80C2-FC3C93E066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91148B7-634E-463A-8985-86571583AD5B}" type="pres">
      <dgm:prSet presAssocID="{7D1ECB1B-28F2-4D78-80C2-FC3C93E06642}" presName="spaceRect" presStyleCnt="0"/>
      <dgm:spPr/>
    </dgm:pt>
    <dgm:pt modelId="{0DCABF71-A7FC-4ABD-8919-63E56E46D093}" type="pres">
      <dgm:prSet presAssocID="{7D1ECB1B-28F2-4D78-80C2-FC3C93E06642}" presName="textRect" presStyleLbl="revTx" presStyleIdx="1" presStyleCnt="4">
        <dgm:presLayoutVars>
          <dgm:chMax val="1"/>
          <dgm:chPref val="1"/>
        </dgm:presLayoutVars>
      </dgm:prSet>
      <dgm:spPr/>
    </dgm:pt>
    <dgm:pt modelId="{15E40A1C-0238-4DE4-A1F9-532BEEFEBEE4}" type="pres">
      <dgm:prSet presAssocID="{73C3ED57-3CE7-43EC-B63E-A9C4E445096E}" presName="sibTrans" presStyleLbl="sibTrans2D1" presStyleIdx="0" presStyleCnt="0"/>
      <dgm:spPr/>
    </dgm:pt>
    <dgm:pt modelId="{BDB3FB54-E376-454B-8F8A-C5519F0A84AD}" type="pres">
      <dgm:prSet presAssocID="{87DA404F-3C50-4F9A-8ABE-BDAE9126AB94}" presName="compNode" presStyleCnt="0"/>
      <dgm:spPr/>
    </dgm:pt>
    <dgm:pt modelId="{D7968D8B-6F6F-4FFA-AFAF-E9CAFBAE483D}" type="pres">
      <dgm:prSet presAssocID="{87DA404F-3C50-4F9A-8ABE-BDAE9126AB94}" presName="iconBgRect" presStyleLbl="bgShp" presStyleIdx="2" presStyleCnt="4"/>
      <dgm:spPr/>
    </dgm:pt>
    <dgm:pt modelId="{B4B9AA35-226A-48C1-8A6C-2AEFF20950BB}" type="pres">
      <dgm:prSet presAssocID="{87DA404F-3C50-4F9A-8ABE-BDAE9126AB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urban scene"/>
        </a:ext>
      </dgm:extLst>
    </dgm:pt>
    <dgm:pt modelId="{3927178D-205B-466D-BD03-48EDD017F2BC}" type="pres">
      <dgm:prSet presAssocID="{87DA404F-3C50-4F9A-8ABE-BDAE9126AB94}" presName="spaceRect" presStyleCnt="0"/>
      <dgm:spPr/>
    </dgm:pt>
    <dgm:pt modelId="{6DE068D6-38CF-4CE0-B91B-1D7E36947750}" type="pres">
      <dgm:prSet presAssocID="{87DA404F-3C50-4F9A-8ABE-BDAE9126AB94}" presName="textRect" presStyleLbl="revTx" presStyleIdx="2" presStyleCnt="4">
        <dgm:presLayoutVars>
          <dgm:chMax val="1"/>
          <dgm:chPref val="1"/>
        </dgm:presLayoutVars>
      </dgm:prSet>
      <dgm:spPr/>
    </dgm:pt>
    <dgm:pt modelId="{D910104D-FB81-461C-8E06-4F23EC33E54A}" type="pres">
      <dgm:prSet presAssocID="{63057382-5679-4778-9632-166A281582E7}" presName="sibTrans" presStyleLbl="sibTrans2D1" presStyleIdx="0" presStyleCnt="0"/>
      <dgm:spPr/>
    </dgm:pt>
    <dgm:pt modelId="{F73E6780-17A0-4BBB-85E1-F6413367C9E7}" type="pres">
      <dgm:prSet presAssocID="{2417EADB-2862-4B27-9600-6D05C95B9EA4}" presName="compNode" presStyleCnt="0"/>
      <dgm:spPr/>
    </dgm:pt>
    <dgm:pt modelId="{E9CF2804-D3A1-4720-89D7-8F9FDE76218A}" type="pres">
      <dgm:prSet presAssocID="{2417EADB-2862-4B27-9600-6D05C95B9EA4}" presName="iconBgRect" presStyleLbl="bgShp" presStyleIdx="3" presStyleCnt="4"/>
      <dgm:spPr/>
    </dgm:pt>
    <dgm:pt modelId="{44C32C1B-3C09-4DEC-8B5B-22272C733BEB}" type="pres">
      <dgm:prSet presAssocID="{2417EADB-2862-4B27-9600-6D05C95B9EA4}"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Şerit düz dolguyla"/>
        </a:ext>
      </dgm:extLst>
    </dgm:pt>
    <dgm:pt modelId="{EC7D4326-3E80-479C-A7C2-FD8C565980D1}" type="pres">
      <dgm:prSet presAssocID="{2417EADB-2862-4B27-9600-6D05C95B9EA4}" presName="spaceRect" presStyleCnt="0"/>
      <dgm:spPr/>
    </dgm:pt>
    <dgm:pt modelId="{11B6F7AA-2F86-4F1D-B22D-622A717F9CC7}" type="pres">
      <dgm:prSet presAssocID="{2417EADB-2862-4B27-9600-6D05C95B9EA4}" presName="textRect" presStyleLbl="revTx" presStyleIdx="3" presStyleCnt="4">
        <dgm:presLayoutVars>
          <dgm:chMax val="1"/>
          <dgm:chPref val="1"/>
        </dgm:presLayoutVars>
      </dgm:prSet>
      <dgm:spPr/>
    </dgm:pt>
  </dgm:ptLst>
  <dgm:cxnLst>
    <dgm:cxn modelId="{AE041B09-8C28-45FF-9D42-45FD73585144}" type="presOf" srcId="{4531F551-E767-4DD8-96A7-050236BBF1B5}" destId="{026FD37C-EFF0-49E3-8060-5248028E2FF1}" srcOrd="0" destOrd="0" presId="urn:microsoft.com/office/officeart/2018/2/layout/IconCircleList"/>
    <dgm:cxn modelId="{F587001E-6C23-46D0-9EAE-8E694057BEFD}" srcId="{A80A89FA-4154-4142-807D-4453D287FD45}" destId="{7D1ECB1B-28F2-4D78-80C2-FC3C93E06642}" srcOrd="1" destOrd="0" parTransId="{6F55D2E0-C896-49F6-9642-91E8FB9F6544}" sibTransId="{73C3ED57-3CE7-43EC-B63E-A9C4E445096E}"/>
    <dgm:cxn modelId="{3CDAEE54-3B60-4500-AD3D-162046AE7639}" srcId="{A80A89FA-4154-4142-807D-4453D287FD45}" destId="{2417EADB-2862-4B27-9600-6D05C95B9EA4}" srcOrd="3" destOrd="0" parTransId="{460FB04D-1761-4919-934F-8C999D4C451C}" sibTransId="{ABD425C4-9A05-4FC5-99C8-509C8FA75C37}"/>
    <dgm:cxn modelId="{2F05C661-9365-47B8-9587-73C84834C13D}" type="presOf" srcId="{2417EADB-2862-4B27-9600-6D05C95B9EA4}" destId="{11B6F7AA-2F86-4F1D-B22D-622A717F9CC7}" srcOrd="0" destOrd="0" presId="urn:microsoft.com/office/officeart/2018/2/layout/IconCircleList"/>
    <dgm:cxn modelId="{166ABA64-DE6C-4D17-B1D1-7266FC24F2C1}" type="presOf" srcId="{7D1ECB1B-28F2-4D78-80C2-FC3C93E06642}" destId="{0DCABF71-A7FC-4ABD-8919-63E56E46D093}" srcOrd="0" destOrd="0" presId="urn:microsoft.com/office/officeart/2018/2/layout/IconCircleList"/>
    <dgm:cxn modelId="{A47AB865-7AB3-4287-9F1A-3CC9FF59D371}" type="presOf" srcId="{87DA404F-3C50-4F9A-8ABE-BDAE9126AB94}" destId="{6DE068D6-38CF-4CE0-B91B-1D7E36947750}" srcOrd="0" destOrd="0" presId="urn:microsoft.com/office/officeart/2018/2/layout/IconCircleList"/>
    <dgm:cxn modelId="{0D24147D-7104-4FC3-BF18-F82E71DE1965}" type="presOf" srcId="{A80A89FA-4154-4142-807D-4453D287FD45}" destId="{BB94BC77-2A15-4387-9C0C-46DD09E45B7B}" srcOrd="0" destOrd="0" presId="urn:microsoft.com/office/officeart/2018/2/layout/IconCircleList"/>
    <dgm:cxn modelId="{7E403EA5-09D6-4A9B-8BEF-8E3F47543993}" srcId="{A80A89FA-4154-4142-807D-4453D287FD45}" destId="{87DA404F-3C50-4F9A-8ABE-BDAE9126AB94}" srcOrd="2" destOrd="0" parTransId="{8E32626D-62E5-4A2F-AD3A-4EBC1E77EB65}" sibTransId="{63057382-5679-4778-9632-166A281582E7}"/>
    <dgm:cxn modelId="{DCA06FAA-B4CC-434A-B23B-5E179B33C5DF}" type="presOf" srcId="{73C3ED57-3CE7-43EC-B63E-A9C4E445096E}" destId="{15E40A1C-0238-4DE4-A1F9-532BEEFEBEE4}" srcOrd="0" destOrd="0" presId="urn:microsoft.com/office/officeart/2018/2/layout/IconCircleList"/>
    <dgm:cxn modelId="{024512B8-B478-40EE-A22D-AA284E0C46AF}" type="presOf" srcId="{63057382-5679-4778-9632-166A281582E7}" destId="{D910104D-FB81-461C-8E06-4F23EC33E54A}" srcOrd="0" destOrd="0" presId="urn:microsoft.com/office/officeart/2018/2/layout/IconCircleList"/>
    <dgm:cxn modelId="{1864B7C8-6009-4601-B293-120E93AD5362}" srcId="{A80A89FA-4154-4142-807D-4453D287FD45}" destId="{4531F551-E767-4DD8-96A7-050236BBF1B5}" srcOrd="0" destOrd="0" parTransId="{673D6D77-A764-4444-A3F8-865E2D23D447}" sibTransId="{FDD4ECF3-5762-4BBF-BB19-D9669AFED362}"/>
    <dgm:cxn modelId="{CEA470DD-079C-48C8-A1A0-53CD88C85A14}" type="presOf" srcId="{FDD4ECF3-5762-4BBF-BB19-D9669AFED362}" destId="{8AECC440-12BB-4F6A-9EB8-6F104618E723}" srcOrd="0" destOrd="0" presId="urn:microsoft.com/office/officeart/2018/2/layout/IconCircleList"/>
    <dgm:cxn modelId="{5BC9A978-FADB-4C47-8B04-510F1BBAFBC6}" type="presParOf" srcId="{BB94BC77-2A15-4387-9C0C-46DD09E45B7B}" destId="{042E0BF7-237E-4BF9-91A4-F88E541689A6}" srcOrd="0" destOrd="0" presId="urn:microsoft.com/office/officeart/2018/2/layout/IconCircleList"/>
    <dgm:cxn modelId="{F14BCB4C-2234-448C-A549-3C951BB0502A}" type="presParOf" srcId="{042E0BF7-237E-4BF9-91A4-F88E541689A6}" destId="{97DB3B36-3809-48C0-B694-CC1A131ED80E}" srcOrd="0" destOrd="0" presId="urn:microsoft.com/office/officeart/2018/2/layout/IconCircleList"/>
    <dgm:cxn modelId="{3F9791F7-426A-4E9F-8A43-D9821D24E95B}" type="presParOf" srcId="{97DB3B36-3809-48C0-B694-CC1A131ED80E}" destId="{F1FD1617-7C7D-41A6-8612-28F9CBDCD251}" srcOrd="0" destOrd="0" presId="urn:microsoft.com/office/officeart/2018/2/layout/IconCircleList"/>
    <dgm:cxn modelId="{55B5FA97-46DD-4C95-99D2-AF268BBE6B36}" type="presParOf" srcId="{97DB3B36-3809-48C0-B694-CC1A131ED80E}" destId="{5E8052CB-9522-432B-8B59-A71F22C994B3}" srcOrd="1" destOrd="0" presId="urn:microsoft.com/office/officeart/2018/2/layout/IconCircleList"/>
    <dgm:cxn modelId="{DC9FE00C-8BBE-49C7-8503-C71E978CB9D1}" type="presParOf" srcId="{97DB3B36-3809-48C0-B694-CC1A131ED80E}" destId="{1722162B-3BDF-4EA9-A72B-EAA8E4CD7F10}" srcOrd="2" destOrd="0" presId="urn:microsoft.com/office/officeart/2018/2/layout/IconCircleList"/>
    <dgm:cxn modelId="{7D752459-9652-4C20-90CE-42CE49DC82AB}" type="presParOf" srcId="{97DB3B36-3809-48C0-B694-CC1A131ED80E}" destId="{026FD37C-EFF0-49E3-8060-5248028E2FF1}" srcOrd="3" destOrd="0" presId="urn:microsoft.com/office/officeart/2018/2/layout/IconCircleList"/>
    <dgm:cxn modelId="{18F81A7C-AEC7-4A36-B241-0F254FFA2BD7}" type="presParOf" srcId="{042E0BF7-237E-4BF9-91A4-F88E541689A6}" destId="{8AECC440-12BB-4F6A-9EB8-6F104618E723}" srcOrd="1" destOrd="0" presId="urn:microsoft.com/office/officeart/2018/2/layout/IconCircleList"/>
    <dgm:cxn modelId="{ABAF9B7F-B42E-41A2-844D-71DA52A2567C}" type="presParOf" srcId="{042E0BF7-237E-4BF9-91A4-F88E541689A6}" destId="{A33D013E-A8E2-4C61-AF11-1040B5BC7F0F}" srcOrd="2" destOrd="0" presId="urn:microsoft.com/office/officeart/2018/2/layout/IconCircleList"/>
    <dgm:cxn modelId="{8D8F121D-07DE-48F8-A14A-259A4FE44472}" type="presParOf" srcId="{A33D013E-A8E2-4C61-AF11-1040B5BC7F0F}" destId="{B08A7A22-2671-4166-A9C9-3B6CAE9A3E83}" srcOrd="0" destOrd="0" presId="urn:microsoft.com/office/officeart/2018/2/layout/IconCircleList"/>
    <dgm:cxn modelId="{FD956BE3-8C5E-4CFB-BC21-2A94D2754BC5}" type="presParOf" srcId="{A33D013E-A8E2-4C61-AF11-1040B5BC7F0F}" destId="{6557D855-798F-482C-AD45-895EA704A162}" srcOrd="1" destOrd="0" presId="urn:microsoft.com/office/officeart/2018/2/layout/IconCircleList"/>
    <dgm:cxn modelId="{A062DF61-90D9-4529-8CE8-8DA053D1F910}" type="presParOf" srcId="{A33D013E-A8E2-4C61-AF11-1040B5BC7F0F}" destId="{291148B7-634E-463A-8985-86571583AD5B}" srcOrd="2" destOrd="0" presId="urn:microsoft.com/office/officeart/2018/2/layout/IconCircleList"/>
    <dgm:cxn modelId="{B95729EB-EE06-4FD8-A785-1FD0F6D055A2}" type="presParOf" srcId="{A33D013E-A8E2-4C61-AF11-1040B5BC7F0F}" destId="{0DCABF71-A7FC-4ABD-8919-63E56E46D093}" srcOrd="3" destOrd="0" presId="urn:microsoft.com/office/officeart/2018/2/layout/IconCircleList"/>
    <dgm:cxn modelId="{3222FE2F-0AF7-4CA1-88B1-9D496130B0CE}" type="presParOf" srcId="{042E0BF7-237E-4BF9-91A4-F88E541689A6}" destId="{15E40A1C-0238-4DE4-A1F9-532BEEFEBEE4}" srcOrd="3" destOrd="0" presId="urn:microsoft.com/office/officeart/2018/2/layout/IconCircleList"/>
    <dgm:cxn modelId="{D9114A68-58EC-4802-BC47-708CA6E9FDF3}" type="presParOf" srcId="{042E0BF7-237E-4BF9-91A4-F88E541689A6}" destId="{BDB3FB54-E376-454B-8F8A-C5519F0A84AD}" srcOrd="4" destOrd="0" presId="urn:microsoft.com/office/officeart/2018/2/layout/IconCircleList"/>
    <dgm:cxn modelId="{E9D5BA29-753A-461E-ACD8-28518ABE3303}" type="presParOf" srcId="{BDB3FB54-E376-454B-8F8A-C5519F0A84AD}" destId="{D7968D8B-6F6F-4FFA-AFAF-E9CAFBAE483D}" srcOrd="0" destOrd="0" presId="urn:microsoft.com/office/officeart/2018/2/layout/IconCircleList"/>
    <dgm:cxn modelId="{0920AA0E-42C9-48F9-9FA2-A7DD6E78B7EF}" type="presParOf" srcId="{BDB3FB54-E376-454B-8F8A-C5519F0A84AD}" destId="{B4B9AA35-226A-48C1-8A6C-2AEFF20950BB}" srcOrd="1" destOrd="0" presId="urn:microsoft.com/office/officeart/2018/2/layout/IconCircleList"/>
    <dgm:cxn modelId="{7F5BBE56-94CE-4977-8DFF-D9AFC63027D9}" type="presParOf" srcId="{BDB3FB54-E376-454B-8F8A-C5519F0A84AD}" destId="{3927178D-205B-466D-BD03-48EDD017F2BC}" srcOrd="2" destOrd="0" presId="urn:microsoft.com/office/officeart/2018/2/layout/IconCircleList"/>
    <dgm:cxn modelId="{BA4180B1-1840-418D-BCE2-5587F5A03413}" type="presParOf" srcId="{BDB3FB54-E376-454B-8F8A-C5519F0A84AD}" destId="{6DE068D6-38CF-4CE0-B91B-1D7E36947750}" srcOrd="3" destOrd="0" presId="urn:microsoft.com/office/officeart/2018/2/layout/IconCircleList"/>
    <dgm:cxn modelId="{0F092A5E-AF25-4D49-B489-E40D38934610}" type="presParOf" srcId="{042E0BF7-237E-4BF9-91A4-F88E541689A6}" destId="{D910104D-FB81-461C-8E06-4F23EC33E54A}" srcOrd="5" destOrd="0" presId="urn:microsoft.com/office/officeart/2018/2/layout/IconCircleList"/>
    <dgm:cxn modelId="{91599371-9EE3-49B8-B102-4023C7085C27}" type="presParOf" srcId="{042E0BF7-237E-4BF9-91A4-F88E541689A6}" destId="{F73E6780-17A0-4BBB-85E1-F6413367C9E7}" srcOrd="6" destOrd="0" presId="urn:microsoft.com/office/officeart/2018/2/layout/IconCircleList"/>
    <dgm:cxn modelId="{E1AC4F98-5A7F-41C0-A7B8-CE9FF6574153}" type="presParOf" srcId="{F73E6780-17A0-4BBB-85E1-F6413367C9E7}" destId="{E9CF2804-D3A1-4720-89D7-8F9FDE76218A}" srcOrd="0" destOrd="0" presId="urn:microsoft.com/office/officeart/2018/2/layout/IconCircleList"/>
    <dgm:cxn modelId="{B701CF86-C0CB-4E0E-99C0-573D8BD54081}" type="presParOf" srcId="{F73E6780-17A0-4BBB-85E1-F6413367C9E7}" destId="{44C32C1B-3C09-4DEC-8B5B-22272C733BEB}" srcOrd="1" destOrd="0" presId="urn:microsoft.com/office/officeart/2018/2/layout/IconCircleList"/>
    <dgm:cxn modelId="{94ADC80B-1E2B-4DBA-A5C2-01D06139DAD0}" type="presParOf" srcId="{F73E6780-17A0-4BBB-85E1-F6413367C9E7}" destId="{EC7D4326-3E80-479C-A7C2-FD8C565980D1}" srcOrd="2" destOrd="0" presId="urn:microsoft.com/office/officeart/2018/2/layout/IconCircleList"/>
    <dgm:cxn modelId="{E3C4722A-91B5-4627-BDE3-6A2620F22CAD}" type="presParOf" srcId="{F73E6780-17A0-4BBB-85E1-F6413367C9E7}" destId="{11B6F7AA-2F86-4F1D-B22D-622A717F9CC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3C6559-2C5F-4416-AFC0-FADBF635AB8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1138390-A1EC-4FEC-9F84-8A6CDA6106DC}">
      <dgm:prSet/>
      <dgm:spPr/>
      <dgm:t>
        <a:bodyPr/>
        <a:lstStyle/>
        <a:p>
          <a:r>
            <a:rPr lang="tr-TR"/>
            <a:t>Gelecekteki araştırmalarda uçuş süresine bağlı optimizasyon projeye dahil edilerek süre ve mesafe olarak kazanım sağlanması hedeflenmektedir. </a:t>
          </a:r>
          <a:endParaRPr lang="en-US"/>
        </a:p>
      </dgm:t>
    </dgm:pt>
    <dgm:pt modelId="{D45C487D-6F0F-4902-9F3F-772C42F776C6}" type="parTrans" cxnId="{49592094-1313-4DAE-8B48-E1FE5FDAF864}">
      <dgm:prSet/>
      <dgm:spPr/>
      <dgm:t>
        <a:bodyPr/>
        <a:lstStyle/>
        <a:p>
          <a:endParaRPr lang="en-US"/>
        </a:p>
      </dgm:t>
    </dgm:pt>
    <dgm:pt modelId="{28BA1A76-C8F5-4BBA-AE5A-B176A983167C}" type="sibTrans" cxnId="{49592094-1313-4DAE-8B48-E1FE5FDAF864}">
      <dgm:prSet/>
      <dgm:spPr/>
      <dgm:t>
        <a:bodyPr/>
        <a:lstStyle/>
        <a:p>
          <a:endParaRPr lang="en-US"/>
        </a:p>
      </dgm:t>
    </dgm:pt>
    <dgm:pt modelId="{33DB9BDA-210A-4BAA-92C6-F9CCE2200B53}">
      <dgm:prSet/>
      <dgm:spPr/>
      <dgm:t>
        <a:bodyPr/>
        <a:lstStyle/>
        <a:p>
          <a:r>
            <a:rPr lang="tr-TR"/>
            <a:t>Hava trafiği gibi önemli özellikler modele dahil edilerek doğruluk oranını arttırmak hedeflenmektedir.</a:t>
          </a:r>
          <a:endParaRPr lang="en-US"/>
        </a:p>
      </dgm:t>
    </dgm:pt>
    <dgm:pt modelId="{A908A9D9-D2A7-47D3-B634-314D855AA806}" type="parTrans" cxnId="{588C268F-CD54-4C47-B8E9-E4820082DC52}">
      <dgm:prSet/>
      <dgm:spPr/>
      <dgm:t>
        <a:bodyPr/>
        <a:lstStyle/>
        <a:p>
          <a:endParaRPr lang="en-US"/>
        </a:p>
      </dgm:t>
    </dgm:pt>
    <dgm:pt modelId="{74CB8AEE-F1CC-4F8E-AD31-C76FCBD01973}" type="sibTrans" cxnId="{588C268F-CD54-4C47-B8E9-E4820082DC52}">
      <dgm:prSet/>
      <dgm:spPr/>
      <dgm:t>
        <a:bodyPr/>
        <a:lstStyle/>
        <a:p>
          <a:endParaRPr lang="en-US"/>
        </a:p>
      </dgm:t>
    </dgm:pt>
    <dgm:pt modelId="{EEB7FCF8-82AD-4EA2-872F-4008C11CE98C}">
      <dgm:prSet/>
      <dgm:spPr/>
      <dgm:t>
        <a:bodyPr/>
        <a:lstStyle/>
        <a:p>
          <a:r>
            <a:rPr lang="tr-TR"/>
            <a:t>Anlık hava durumu verisi ile geliştirilen model, uçuş boyunca pilota alternatif rota önerilerinde bulunması hedeflenmektedir.</a:t>
          </a:r>
          <a:endParaRPr lang="en-US"/>
        </a:p>
      </dgm:t>
    </dgm:pt>
    <dgm:pt modelId="{7E9CCDA6-DBF2-4F1D-B577-2D6A81D2F5C9}" type="parTrans" cxnId="{3C16E574-F34E-4BB7-8774-2878D87E9860}">
      <dgm:prSet/>
      <dgm:spPr/>
      <dgm:t>
        <a:bodyPr/>
        <a:lstStyle/>
        <a:p>
          <a:endParaRPr lang="en-US"/>
        </a:p>
      </dgm:t>
    </dgm:pt>
    <dgm:pt modelId="{E85D6F9C-6298-4BE8-AFCF-C0BB3E9E18AF}" type="sibTrans" cxnId="{3C16E574-F34E-4BB7-8774-2878D87E9860}">
      <dgm:prSet/>
      <dgm:spPr/>
      <dgm:t>
        <a:bodyPr/>
        <a:lstStyle/>
        <a:p>
          <a:endParaRPr lang="en-US"/>
        </a:p>
      </dgm:t>
    </dgm:pt>
    <dgm:pt modelId="{93638BE3-C938-49ED-AADB-6941F723A0FC}" type="pres">
      <dgm:prSet presAssocID="{243C6559-2C5F-4416-AFC0-FADBF635AB83}" presName="root" presStyleCnt="0">
        <dgm:presLayoutVars>
          <dgm:dir/>
          <dgm:resizeHandles val="exact"/>
        </dgm:presLayoutVars>
      </dgm:prSet>
      <dgm:spPr/>
    </dgm:pt>
    <dgm:pt modelId="{0B3C27E6-EF32-4FA7-BD75-1E8C7B0E00BA}" type="pres">
      <dgm:prSet presAssocID="{01138390-A1EC-4FEC-9F84-8A6CDA6106DC}" presName="compNode" presStyleCnt="0"/>
      <dgm:spPr/>
    </dgm:pt>
    <dgm:pt modelId="{AC52095A-A7B8-4448-9F49-344A0B4D92D7}" type="pres">
      <dgm:prSet presAssocID="{01138390-A1EC-4FEC-9F84-8A6CDA6106DC}" presName="bgRect" presStyleLbl="bgShp" presStyleIdx="0" presStyleCnt="3"/>
      <dgm:spPr/>
    </dgm:pt>
    <dgm:pt modelId="{FF570AC0-26B8-40B8-9EF8-1AEC334E0AFD}" type="pres">
      <dgm:prSet presAssocID="{01138390-A1EC-4FEC-9F84-8A6CDA6106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çak"/>
        </a:ext>
      </dgm:extLst>
    </dgm:pt>
    <dgm:pt modelId="{F136CCEE-A447-4A99-A9C6-B862BD9FCA2A}" type="pres">
      <dgm:prSet presAssocID="{01138390-A1EC-4FEC-9F84-8A6CDA6106DC}" presName="spaceRect" presStyleCnt="0"/>
      <dgm:spPr/>
    </dgm:pt>
    <dgm:pt modelId="{DF278CF6-8F5F-435E-880D-2872393F46EF}" type="pres">
      <dgm:prSet presAssocID="{01138390-A1EC-4FEC-9F84-8A6CDA6106DC}" presName="parTx" presStyleLbl="revTx" presStyleIdx="0" presStyleCnt="3">
        <dgm:presLayoutVars>
          <dgm:chMax val="0"/>
          <dgm:chPref val="0"/>
        </dgm:presLayoutVars>
      </dgm:prSet>
      <dgm:spPr/>
    </dgm:pt>
    <dgm:pt modelId="{48BB3E54-D80A-4597-BD5D-4CF57180B0F2}" type="pres">
      <dgm:prSet presAssocID="{28BA1A76-C8F5-4BBA-AE5A-B176A983167C}" presName="sibTrans" presStyleCnt="0"/>
      <dgm:spPr/>
    </dgm:pt>
    <dgm:pt modelId="{0D894C4B-027F-4876-899E-453885344E29}" type="pres">
      <dgm:prSet presAssocID="{33DB9BDA-210A-4BAA-92C6-F9CCE2200B53}" presName="compNode" presStyleCnt="0"/>
      <dgm:spPr/>
    </dgm:pt>
    <dgm:pt modelId="{B0043822-9C8C-40E0-8E94-5B472B6557FE}" type="pres">
      <dgm:prSet presAssocID="{33DB9BDA-210A-4BAA-92C6-F9CCE2200B53}" presName="bgRect" presStyleLbl="bgShp" presStyleIdx="1" presStyleCnt="3"/>
      <dgm:spPr/>
    </dgm:pt>
    <dgm:pt modelId="{B6151022-05FA-4638-93AB-970CD58A86FE}" type="pres">
      <dgm:prSet presAssocID="{33DB9BDA-210A-4BAA-92C6-F9CCE2200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ay işareti"/>
        </a:ext>
      </dgm:extLst>
    </dgm:pt>
    <dgm:pt modelId="{4D25A05C-6ECE-4AC3-8E2D-C757BD275EB1}" type="pres">
      <dgm:prSet presAssocID="{33DB9BDA-210A-4BAA-92C6-F9CCE2200B53}" presName="spaceRect" presStyleCnt="0"/>
      <dgm:spPr/>
    </dgm:pt>
    <dgm:pt modelId="{B2810BA6-F069-467A-96EE-1D9BC3954F39}" type="pres">
      <dgm:prSet presAssocID="{33DB9BDA-210A-4BAA-92C6-F9CCE2200B53}" presName="parTx" presStyleLbl="revTx" presStyleIdx="1" presStyleCnt="3">
        <dgm:presLayoutVars>
          <dgm:chMax val="0"/>
          <dgm:chPref val="0"/>
        </dgm:presLayoutVars>
      </dgm:prSet>
      <dgm:spPr/>
    </dgm:pt>
    <dgm:pt modelId="{80373C58-D03D-4ADA-A762-58CD941452F0}" type="pres">
      <dgm:prSet presAssocID="{74CB8AEE-F1CC-4F8E-AD31-C76FCBD01973}" presName="sibTrans" presStyleCnt="0"/>
      <dgm:spPr/>
    </dgm:pt>
    <dgm:pt modelId="{3D212318-A6C5-4241-98B8-758BD04945DB}" type="pres">
      <dgm:prSet presAssocID="{EEB7FCF8-82AD-4EA2-872F-4008C11CE98C}" presName="compNode" presStyleCnt="0"/>
      <dgm:spPr/>
    </dgm:pt>
    <dgm:pt modelId="{F6A17F74-F75B-429F-9823-12481B6B81A5}" type="pres">
      <dgm:prSet presAssocID="{EEB7FCF8-82AD-4EA2-872F-4008C11CE98C}" presName="bgRect" presStyleLbl="bgShp" presStyleIdx="2" presStyleCnt="3"/>
      <dgm:spPr/>
    </dgm:pt>
    <dgm:pt modelId="{DA393E74-CB05-4A8B-BCD3-106B632BF05E}" type="pres">
      <dgm:prSet presAssocID="{EEB7FCF8-82AD-4EA2-872F-4008C11CE9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lot"/>
        </a:ext>
      </dgm:extLst>
    </dgm:pt>
    <dgm:pt modelId="{E6769A08-17BE-4E37-A292-7F90D7507409}" type="pres">
      <dgm:prSet presAssocID="{EEB7FCF8-82AD-4EA2-872F-4008C11CE98C}" presName="spaceRect" presStyleCnt="0"/>
      <dgm:spPr/>
    </dgm:pt>
    <dgm:pt modelId="{43EF51BC-C30B-4522-B48E-B17611335D24}" type="pres">
      <dgm:prSet presAssocID="{EEB7FCF8-82AD-4EA2-872F-4008C11CE98C}" presName="parTx" presStyleLbl="revTx" presStyleIdx="2" presStyleCnt="3">
        <dgm:presLayoutVars>
          <dgm:chMax val="0"/>
          <dgm:chPref val="0"/>
        </dgm:presLayoutVars>
      </dgm:prSet>
      <dgm:spPr/>
    </dgm:pt>
  </dgm:ptLst>
  <dgm:cxnLst>
    <dgm:cxn modelId="{B23CC303-FC84-466A-B3A9-B15D83B28F16}" type="presOf" srcId="{01138390-A1EC-4FEC-9F84-8A6CDA6106DC}" destId="{DF278CF6-8F5F-435E-880D-2872393F46EF}" srcOrd="0" destOrd="0" presId="urn:microsoft.com/office/officeart/2018/2/layout/IconVerticalSolidList"/>
    <dgm:cxn modelId="{5286B80E-5182-46AA-A45E-1FCBF861E34B}" type="presOf" srcId="{243C6559-2C5F-4416-AFC0-FADBF635AB83}" destId="{93638BE3-C938-49ED-AADB-6941F723A0FC}" srcOrd="0" destOrd="0" presId="urn:microsoft.com/office/officeart/2018/2/layout/IconVerticalSolidList"/>
    <dgm:cxn modelId="{99DC7C2A-A3D6-4F4C-A12C-E71C35F614FE}" type="presOf" srcId="{33DB9BDA-210A-4BAA-92C6-F9CCE2200B53}" destId="{B2810BA6-F069-467A-96EE-1D9BC3954F39}" srcOrd="0" destOrd="0" presId="urn:microsoft.com/office/officeart/2018/2/layout/IconVerticalSolidList"/>
    <dgm:cxn modelId="{3C16E574-F34E-4BB7-8774-2878D87E9860}" srcId="{243C6559-2C5F-4416-AFC0-FADBF635AB83}" destId="{EEB7FCF8-82AD-4EA2-872F-4008C11CE98C}" srcOrd="2" destOrd="0" parTransId="{7E9CCDA6-DBF2-4F1D-B577-2D6A81D2F5C9}" sibTransId="{E85D6F9C-6298-4BE8-AFCF-C0BB3E9E18AF}"/>
    <dgm:cxn modelId="{588C268F-CD54-4C47-B8E9-E4820082DC52}" srcId="{243C6559-2C5F-4416-AFC0-FADBF635AB83}" destId="{33DB9BDA-210A-4BAA-92C6-F9CCE2200B53}" srcOrd="1" destOrd="0" parTransId="{A908A9D9-D2A7-47D3-B634-314D855AA806}" sibTransId="{74CB8AEE-F1CC-4F8E-AD31-C76FCBD01973}"/>
    <dgm:cxn modelId="{49592094-1313-4DAE-8B48-E1FE5FDAF864}" srcId="{243C6559-2C5F-4416-AFC0-FADBF635AB83}" destId="{01138390-A1EC-4FEC-9F84-8A6CDA6106DC}" srcOrd="0" destOrd="0" parTransId="{D45C487D-6F0F-4902-9F3F-772C42F776C6}" sibTransId="{28BA1A76-C8F5-4BBA-AE5A-B176A983167C}"/>
    <dgm:cxn modelId="{2DD259E6-A0C2-4D19-BADB-8C05DD35476B}" type="presOf" srcId="{EEB7FCF8-82AD-4EA2-872F-4008C11CE98C}" destId="{43EF51BC-C30B-4522-B48E-B17611335D24}" srcOrd="0" destOrd="0" presId="urn:microsoft.com/office/officeart/2018/2/layout/IconVerticalSolidList"/>
    <dgm:cxn modelId="{BC20B5BD-439D-4CEE-883C-E35E27D7AF0F}" type="presParOf" srcId="{93638BE3-C938-49ED-AADB-6941F723A0FC}" destId="{0B3C27E6-EF32-4FA7-BD75-1E8C7B0E00BA}" srcOrd="0" destOrd="0" presId="urn:microsoft.com/office/officeart/2018/2/layout/IconVerticalSolidList"/>
    <dgm:cxn modelId="{7CD99C09-A488-4364-B259-2F66977AAE22}" type="presParOf" srcId="{0B3C27E6-EF32-4FA7-BD75-1E8C7B0E00BA}" destId="{AC52095A-A7B8-4448-9F49-344A0B4D92D7}" srcOrd="0" destOrd="0" presId="urn:microsoft.com/office/officeart/2018/2/layout/IconVerticalSolidList"/>
    <dgm:cxn modelId="{11930555-FA0C-439D-BA8A-082D60511E13}" type="presParOf" srcId="{0B3C27E6-EF32-4FA7-BD75-1E8C7B0E00BA}" destId="{FF570AC0-26B8-40B8-9EF8-1AEC334E0AFD}" srcOrd="1" destOrd="0" presId="urn:microsoft.com/office/officeart/2018/2/layout/IconVerticalSolidList"/>
    <dgm:cxn modelId="{FAB5F03C-F07A-4761-875F-AC3F07D46201}" type="presParOf" srcId="{0B3C27E6-EF32-4FA7-BD75-1E8C7B0E00BA}" destId="{F136CCEE-A447-4A99-A9C6-B862BD9FCA2A}" srcOrd="2" destOrd="0" presId="urn:microsoft.com/office/officeart/2018/2/layout/IconVerticalSolidList"/>
    <dgm:cxn modelId="{FB73002D-DC03-4622-B166-9ED15EF50E26}" type="presParOf" srcId="{0B3C27E6-EF32-4FA7-BD75-1E8C7B0E00BA}" destId="{DF278CF6-8F5F-435E-880D-2872393F46EF}" srcOrd="3" destOrd="0" presId="urn:microsoft.com/office/officeart/2018/2/layout/IconVerticalSolidList"/>
    <dgm:cxn modelId="{FA224C38-59AC-4101-B098-DDEEB865DD9B}" type="presParOf" srcId="{93638BE3-C938-49ED-AADB-6941F723A0FC}" destId="{48BB3E54-D80A-4597-BD5D-4CF57180B0F2}" srcOrd="1" destOrd="0" presId="urn:microsoft.com/office/officeart/2018/2/layout/IconVerticalSolidList"/>
    <dgm:cxn modelId="{0CB473A5-9ADD-4E66-A4B1-31203FA1FD66}" type="presParOf" srcId="{93638BE3-C938-49ED-AADB-6941F723A0FC}" destId="{0D894C4B-027F-4876-899E-453885344E29}" srcOrd="2" destOrd="0" presId="urn:microsoft.com/office/officeart/2018/2/layout/IconVerticalSolidList"/>
    <dgm:cxn modelId="{A301B630-0BBF-4EEF-83C0-756DDD904C01}" type="presParOf" srcId="{0D894C4B-027F-4876-899E-453885344E29}" destId="{B0043822-9C8C-40E0-8E94-5B472B6557FE}" srcOrd="0" destOrd="0" presId="urn:microsoft.com/office/officeart/2018/2/layout/IconVerticalSolidList"/>
    <dgm:cxn modelId="{7575B016-D943-4218-8998-556DA180D223}" type="presParOf" srcId="{0D894C4B-027F-4876-899E-453885344E29}" destId="{B6151022-05FA-4638-93AB-970CD58A86FE}" srcOrd="1" destOrd="0" presId="urn:microsoft.com/office/officeart/2018/2/layout/IconVerticalSolidList"/>
    <dgm:cxn modelId="{617A90BB-CDF0-45B6-A0AE-4E79B4CCFC89}" type="presParOf" srcId="{0D894C4B-027F-4876-899E-453885344E29}" destId="{4D25A05C-6ECE-4AC3-8E2D-C757BD275EB1}" srcOrd="2" destOrd="0" presId="urn:microsoft.com/office/officeart/2018/2/layout/IconVerticalSolidList"/>
    <dgm:cxn modelId="{0A300DF1-0689-4198-9D69-4E0F1B4EA0FD}" type="presParOf" srcId="{0D894C4B-027F-4876-899E-453885344E29}" destId="{B2810BA6-F069-467A-96EE-1D9BC3954F39}" srcOrd="3" destOrd="0" presId="urn:microsoft.com/office/officeart/2018/2/layout/IconVerticalSolidList"/>
    <dgm:cxn modelId="{9D3088AC-56B7-46A7-B496-47F1A8F70DC9}" type="presParOf" srcId="{93638BE3-C938-49ED-AADB-6941F723A0FC}" destId="{80373C58-D03D-4ADA-A762-58CD941452F0}" srcOrd="3" destOrd="0" presId="urn:microsoft.com/office/officeart/2018/2/layout/IconVerticalSolidList"/>
    <dgm:cxn modelId="{0CADD709-E457-4357-B000-87889F094CE3}" type="presParOf" srcId="{93638BE3-C938-49ED-AADB-6941F723A0FC}" destId="{3D212318-A6C5-4241-98B8-758BD04945DB}" srcOrd="4" destOrd="0" presId="urn:microsoft.com/office/officeart/2018/2/layout/IconVerticalSolidList"/>
    <dgm:cxn modelId="{B2473025-CB7C-4012-BD6A-AFAAAEE12C08}" type="presParOf" srcId="{3D212318-A6C5-4241-98B8-758BD04945DB}" destId="{F6A17F74-F75B-429F-9823-12481B6B81A5}" srcOrd="0" destOrd="0" presId="urn:microsoft.com/office/officeart/2018/2/layout/IconVerticalSolidList"/>
    <dgm:cxn modelId="{48ED5929-216B-433E-BC84-EE8B196F2DEE}" type="presParOf" srcId="{3D212318-A6C5-4241-98B8-758BD04945DB}" destId="{DA393E74-CB05-4A8B-BCD3-106B632BF05E}" srcOrd="1" destOrd="0" presId="urn:microsoft.com/office/officeart/2018/2/layout/IconVerticalSolidList"/>
    <dgm:cxn modelId="{F9EDD811-5946-41A3-BB1B-8978C3EDEF94}" type="presParOf" srcId="{3D212318-A6C5-4241-98B8-758BD04945DB}" destId="{E6769A08-17BE-4E37-A292-7F90D7507409}" srcOrd="2" destOrd="0" presId="urn:microsoft.com/office/officeart/2018/2/layout/IconVerticalSolidList"/>
    <dgm:cxn modelId="{80163BCD-020A-47F9-8DD7-35C78A6006D5}" type="presParOf" srcId="{3D212318-A6C5-4241-98B8-758BD04945DB}" destId="{43EF51BC-C30B-4522-B48E-B17611335D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3D2A6-91BC-45A4-9734-D3DBB62CB2B8}">
      <dsp:nvSpPr>
        <dsp:cNvPr id="0" name=""/>
        <dsp:cNvSpPr/>
      </dsp:nvSpPr>
      <dsp:spPr>
        <a:xfrm>
          <a:off x="0" y="19922"/>
          <a:ext cx="10788941" cy="16319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A320E-D151-4B8D-8000-B51B08FF9F98}">
      <dsp:nvSpPr>
        <dsp:cNvPr id="0" name=""/>
        <dsp:cNvSpPr/>
      </dsp:nvSpPr>
      <dsp:spPr>
        <a:xfrm>
          <a:off x="493675" y="367893"/>
          <a:ext cx="897591" cy="897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65FE81-1DE4-4E77-AFC5-445D0D8A673E}">
      <dsp:nvSpPr>
        <dsp:cNvPr id="0" name=""/>
        <dsp:cNvSpPr/>
      </dsp:nvSpPr>
      <dsp:spPr>
        <a:xfrm>
          <a:off x="1884941" y="697"/>
          <a:ext cx="8903999" cy="163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18" tIns="172718" rIns="172718" bIns="172718" numCol="1" spcCol="1270" anchor="ctr" anchorCtr="0">
          <a:noAutofit/>
        </a:bodyPr>
        <a:lstStyle/>
        <a:p>
          <a:pPr marL="0" lvl="0" indent="0" algn="just" defTabSz="800100">
            <a:lnSpc>
              <a:spcPct val="90000"/>
            </a:lnSpc>
            <a:spcBef>
              <a:spcPct val="0"/>
            </a:spcBef>
            <a:spcAft>
              <a:spcPct val="35000"/>
            </a:spcAft>
            <a:buNone/>
          </a:pPr>
          <a:r>
            <a:rPr lang="tr-TR" sz="1800" kern="1200" dirty="0"/>
            <a:t>Günümüz havacılık sektörü, hızla artan hava trafiğiyle birlikte çevresel sürdürülebilirlik, ekonomik verimlilik ve toplumsal sorumluluk gibi çok boyutlu zorluklarla karşı karşıyadır. Bu zorlukların başında ise uçuşlarda kullanılan yakıt miktarının azaltılması gelmektedir. Havacılık sektörü, sera gazı emisyonlarının yaklaşık %2-3’ünü oluşturmaktadır.</a:t>
          </a:r>
          <a:endParaRPr lang="en-US" sz="1800" kern="1200" dirty="0"/>
        </a:p>
      </dsp:txBody>
      <dsp:txXfrm>
        <a:off x="1884941" y="697"/>
        <a:ext cx="8903999" cy="1631984"/>
      </dsp:txXfrm>
    </dsp:sp>
    <dsp:sp modelId="{1A3D98F7-A110-48E1-B354-18DFB2C01020}">
      <dsp:nvSpPr>
        <dsp:cNvPr id="0" name=""/>
        <dsp:cNvSpPr/>
      </dsp:nvSpPr>
      <dsp:spPr>
        <a:xfrm>
          <a:off x="0" y="2040677"/>
          <a:ext cx="10788941" cy="16319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08E08-B569-421E-A8B6-C30B434780D9}">
      <dsp:nvSpPr>
        <dsp:cNvPr id="0" name=""/>
        <dsp:cNvSpPr/>
      </dsp:nvSpPr>
      <dsp:spPr>
        <a:xfrm>
          <a:off x="493675" y="2407873"/>
          <a:ext cx="897591" cy="89759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FBEAE-65A9-4D85-A14E-3846054D97F7}">
      <dsp:nvSpPr>
        <dsp:cNvPr id="0" name=""/>
        <dsp:cNvSpPr/>
      </dsp:nvSpPr>
      <dsp:spPr>
        <a:xfrm>
          <a:off x="1884941" y="2040677"/>
          <a:ext cx="8903999" cy="163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18" tIns="172718" rIns="172718" bIns="172718" numCol="1" spcCol="1270" anchor="ctr" anchorCtr="0">
          <a:noAutofit/>
        </a:bodyPr>
        <a:lstStyle/>
        <a:p>
          <a:pPr marL="0" lvl="0" indent="0" algn="just" defTabSz="800100">
            <a:lnSpc>
              <a:spcPct val="90000"/>
            </a:lnSpc>
            <a:spcBef>
              <a:spcPct val="0"/>
            </a:spcBef>
            <a:spcAft>
              <a:spcPct val="35000"/>
            </a:spcAft>
            <a:buNone/>
          </a:pPr>
          <a:r>
            <a:rPr lang="tr-TR" sz="1800" kern="1200" dirty="0"/>
            <a:t>Ekonomik açıdan değerlendirildiğinde ise, yakıt giderleri havayolu şirketlerinin toplam operasyonel maliyetlerinin %25 ila %35’ini oluşturmaktadır. Artan yakıt fiyatları ve sıklaşan çevre düzenlemeleri, şirketleri daha verimli ve sürdürülebilir operasyonel stratejiler geliştirmeye zorlamaktadır.</a:t>
          </a:r>
          <a:endParaRPr lang="en-US" sz="1800" kern="1200" dirty="0"/>
        </a:p>
      </dsp:txBody>
      <dsp:txXfrm>
        <a:off x="1884941" y="2040677"/>
        <a:ext cx="8903999" cy="1631984"/>
      </dsp:txXfrm>
    </dsp:sp>
    <dsp:sp modelId="{FFCF4543-8CDC-4FE1-AEC6-3BE91EE72071}">
      <dsp:nvSpPr>
        <dsp:cNvPr id="0" name=""/>
        <dsp:cNvSpPr/>
      </dsp:nvSpPr>
      <dsp:spPr>
        <a:xfrm>
          <a:off x="0" y="4080657"/>
          <a:ext cx="10788941" cy="16319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96D1AF-324A-4772-85FE-15B0CD352F55}">
      <dsp:nvSpPr>
        <dsp:cNvPr id="0" name=""/>
        <dsp:cNvSpPr/>
      </dsp:nvSpPr>
      <dsp:spPr>
        <a:xfrm>
          <a:off x="493675" y="4447853"/>
          <a:ext cx="897591" cy="89759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F28C6-AD3B-42B4-B321-569234D318AB}">
      <dsp:nvSpPr>
        <dsp:cNvPr id="0" name=""/>
        <dsp:cNvSpPr/>
      </dsp:nvSpPr>
      <dsp:spPr>
        <a:xfrm>
          <a:off x="1884941" y="4080657"/>
          <a:ext cx="8903999" cy="163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18" tIns="172718" rIns="172718" bIns="172718" numCol="1" spcCol="1270" anchor="ctr" anchorCtr="0">
          <a:noAutofit/>
        </a:bodyPr>
        <a:lstStyle/>
        <a:p>
          <a:pPr marL="0" lvl="0" indent="0" algn="l" defTabSz="800100">
            <a:lnSpc>
              <a:spcPct val="90000"/>
            </a:lnSpc>
            <a:spcBef>
              <a:spcPct val="0"/>
            </a:spcBef>
            <a:spcAft>
              <a:spcPct val="35000"/>
            </a:spcAft>
            <a:buNone/>
          </a:pPr>
          <a:r>
            <a:rPr lang="tr-TR" sz="1800" kern="1200" dirty="0"/>
            <a:t>Bu çalışma kapsamında 185.000 benzersiz uçuş ve 6500000 satır eşleşmiş koordinat verisi üzerinden makine öğrenmesi algoritmaları ve grafik teorisi tabanlı algoritmalar ile uçuş mesafesi bazlı optimizasyon yapılmıştır.</a:t>
          </a:r>
          <a:endParaRPr lang="en-US" sz="1800" kern="1200" dirty="0"/>
        </a:p>
      </dsp:txBody>
      <dsp:txXfrm>
        <a:off x="1884941" y="4080657"/>
        <a:ext cx="8903999" cy="16319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B69B7-BD6C-4719-B3AC-A71D4C56934B}">
      <dsp:nvSpPr>
        <dsp:cNvPr id="0" name=""/>
        <dsp:cNvSpPr/>
      </dsp:nvSpPr>
      <dsp:spPr>
        <a:xfrm>
          <a:off x="1167993" y="421040"/>
          <a:ext cx="1292537" cy="12925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29246-A530-48CB-8C40-A3F7C6507B5B}">
      <dsp:nvSpPr>
        <dsp:cNvPr id="0" name=""/>
        <dsp:cNvSpPr/>
      </dsp:nvSpPr>
      <dsp:spPr>
        <a:xfrm>
          <a:off x="378109"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tr-TR" sz="1200" kern="1200" dirty="0"/>
            <a:t>1- Tüm havayolları tarafından ortak kullanılan FPS(Flight Planning </a:t>
          </a:r>
          <a:r>
            <a:rPr lang="tr-TR" sz="1200" kern="1200" dirty="0" err="1"/>
            <a:t>System</a:t>
          </a:r>
          <a:r>
            <a:rPr lang="tr-TR" sz="1200" kern="1200" dirty="0"/>
            <a:t>)’a uçuş hakkındaki tüm bilgiler girilir ve rota elde edilir.</a:t>
          </a:r>
          <a:endParaRPr lang="en-US" sz="1200" kern="1200" dirty="0"/>
        </a:p>
      </dsp:txBody>
      <dsp:txXfrm>
        <a:off x="378109" y="2068861"/>
        <a:ext cx="2872305" cy="720000"/>
      </dsp:txXfrm>
    </dsp:sp>
    <dsp:sp modelId="{76248B53-893A-45E0-A77A-46B9B02AA5DB}">
      <dsp:nvSpPr>
        <dsp:cNvPr id="0" name=""/>
        <dsp:cNvSpPr/>
      </dsp:nvSpPr>
      <dsp:spPr>
        <a:xfrm>
          <a:off x="4542951" y="421040"/>
          <a:ext cx="1292537" cy="1292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B96DB-6738-418A-BAFD-9BDBF52E26F8}">
      <dsp:nvSpPr>
        <dsp:cNvPr id="0" name=""/>
        <dsp:cNvSpPr/>
      </dsp:nvSpPr>
      <dsp:spPr>
        <a:xfrm>
          <a:off x="3753067"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tr-TR" sz="1200" kern="1200" dirty="0"/>
            <a:t>2- Rota pilota ulaştırılır ve pilotun onayına sunulur. Eğer pilot onaylamazsa uçuş gerçekleşmez.</a:t>
          </a:r>
          <a:endParaRPr lang="en-US" sz="1200" kern="1200" dirty="0"/>
        </a:p>
      </dsp:txBody>
      <dsp:txXfrm>
        <a:off x="3753067" y="2068861"/>
        <a:ext cx="2872305" cy="720000"/>
      </dsp:txXfrm>
    </dsp:sp>
    <dsp:sp modelId="{4C44E9EA-42E9-4297-91A7-8606A9921E8E}">
      <dsp:nvSpPr>
        <dsp:cNvPr id="0" name=""/>
        <dsp:cNvSpPr/>
      </dsp:nvSpPr>
      <dsp:spPr>
        <a:xfrm>
          <a:off x="7917909" y="421040"/>
          <a:ext cx="1292537" cy="1292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344106-8BD9-4A00-8BEB-3DE29047B239}">
      <dsp:nvSpPr>
        <dsp:cNvPr id="0" name=""/>
        <dsp:cNvSpPr/>
      </dsp:nvSpPr>
      <dsp:spPr>
        <a:xfrm>
          <a:off x="7128025" y="2068861"/>
          <a:ext cx="287230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tr-TR" sz="1200" kern="1200" dirty="0"/>
            <a:t>3- Pilot tarafından rota onaylandıktan sonra uçuş operasyon ekibi uçuşu onaylar ve uçuş gerçekleşir.</a:t>
          </a:r>
          <a:endParaRPr lang="en-US" sz="1200" kern="1200" dirty="0"/>
        </a:p>
      </dsp:txBody>
      <dsp:txXfrm>
        <a:off x="7128025" y="2068861"/>
        <a:ext cx="287230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5576-3C21-45D2-A0A7-A4039C1B87AA}">
      <dsp:nvSpPr>
        <dsp:cNvPr id="0" name=""/>
        <dsp:cNvSpPr/>
      </dsp:nvSpPr>
      <dsp:spPr>
        <a:xfrm>
          <a:off x="1963800" y="30937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CDCE85-1554-4549-B303-1207FCFC2402}">
      <dsp:nvSpPr>
        <dsp:cNvPr id="0" name=""/>
        <dsp:cNvSpPr/>
      </dsp:nvSpPr>
      <dsp:spPr>
        <a:xfrm>
          <a:off x="559800" y="19645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tr-TR" sz="3100" kern="1200"/>
            <a:t>1- Tahminleme</a:t>
          </a:r>
          <a:endParaRPr lang="en-US" sz="3100" kern="1200"/>
        </a:p>
      </dsp:txBody>
      <dsp:txXfrm>
        <a:off x="559800" y="1964569"/>
        <a:ext cx="4320000" cy="648000"/>
      </dsp:txXfrm>
    </dsp:sp>
    <dsp:sp modelId="{613A512A-76C6-4C1B-936F-9EB3642F4B29}">
      <dsp:nvSpPr>
        <dsp:cNvPr id="0" name=""/>
        <dsp:cNvSpPr/>
      </dsp:nvSpPr>
      <dsp:spPr>
        <a:xfrm>
          <a:off x="559800" y="2679171"/>
          <a:ext cx="4320000" cy="96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dirty="0"/>
            <a:t>Uçağın sapma miktarını tahmin ederek uçağa yüklenecek yakıt miktarını optimize etmek ve sapma noktalarını belirleyip pilotu önceden bilgilendirmek.</a:t>
          </a:r>
          <a:endParaRPr lang="en-US" sz="1700" kern="1200" dirty="0"/>
        </a:p>
      </dsp:txBody>
      <dsp:txXfrm>
        <a:off x="559800" y="2679171"/>
        <a:ext cx="4320000" cy="960330"/>
      </dsp:txXfrm>
    </dsp:sp>
    <dsp:sp modelId="{9D7E61E1-2DEE-49F8-955A-8C9E0A1BF51B}">
      <dsp:nvSpPr>
        <dsp:cNvPr id="0" name=""/>
        <dsp:cNvSpPr/>
      </dsp:nvSpPr>
      <dsp:spPr>
        <a:xfrm>
          <a:off x="7039800" y="30937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B07515-B3C1-415D-9C20-DA03FB15236F}">
      <dsp:nvSpPr>
        <dsp:cNvPr id="0" name=""/>
        <dsp:cNvSpPr/>
      </dsp:nvSpPr>
      <dsp:spPr>
        <a:xfrm>
          <a:off x="5635800" y="196456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77950">
            <a:lnSpc>
              <a:spcPct val="90000"/>
            </a:lnSpc>
            <a:spcBef>
              <a:spcPct val="0"/>
            </a:spcBef>
            <a:spcAft>
              <a:spcPct val="35000"/>
            </a:spcAft>
            <a:buNone/>
            <a:defRPr b="1"/>
          </a:pPr>
          <a:r>
            <a:rPr lang="tr-TR" sz="3100" kern="1200" dirty="0"/>
            <a:t>2- Mesafe Optimizasyon</a:t>
          </a:r>
          <a:endParaRPr lang="en-US" sz="3100" kern="1200" dirty="0"/>
        </a:p>
      </dsp:txBody>
      <dsp:txXfrm>
        <a:off x="5635800" y="1964569"/>
        <a:ext cx="4320000" cy="648000"/>
      </dsp:txXfrm>
    </dsp:sp>
    <dsp:sp modelId="{89D13A74-A3BC-48F3-96A1-E8EBD8A54CAB}">
      <dsp:nvSpPr>
        <dsp:cNvPr id="0" name=""/>
        <dsp:cNvSpPr/>
      </dsp:nvSpPr>
      <dsp:spPr>
        <a:xfrm>
          <a:off x="5635800" y="2679171"/>
          <a:ext cx="4320000" cy="960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dirty="0"/>
            <a:t>Gerçekleşen </a:t>
          </a:r>
          <a:r>
            <a:rPr lang="tr-TR" sz="1700" kern="1200" dirty="0" err="1"/>
            <a:t>uçuşdaki</a:t>
          </a:r>
          <a:r>
            <a:rPr lang="tr-TR" sz="1700" kern="1200" dirty="0"/>
            <a:t> noktalara 0.05 derecelik (5 km yaklaşık) aday noktalar üretip o noktalar üzerinden en kısa rotayı bulmak.</a:t>
          </a:r>
          <a:endParaRPr lang="en-US" sz="1700" kern="1200" dirty="0"/>
        </a:p>
      </dsp:txBody>
      <dsp:txXfrm>
        <a:off x="5635800" y="2679171"/>
        <a:ext cx="4320000" cy="960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15535-5167-B446-ADAB-B068E5027321}">
      <dsp:nvSpPr>
        <dsp:cNvPr id="0" name=""/>
        <dsp:cNvSpPr/>
      </dsp:nvSpPr>
      <dsp:spPr>
        <a:xfrm rot="5400000">
          <a:off x="3369173" y="-1145560"/>
          <a:ext cx="1123424" cy="3699656"/>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tr-TR" sz="1200" kern="1200"/>
            <a:t>LightGBM</a:t>
          </a:r>
          <a:endParaRPr lang="en-US" sz="1200" kern="1200"/>
        </a:p>
        <a:p>
          <a:pPr marL="114300" lvl="1" indent="-114300" algn="l" defTabSz="533400">
            <a:lnSpc>
              <a:spcPct val="90000"/>
            </a:lnSpc>
            <a:spcBef>
              <a:spcPct val="0"/>
            </a:spcBef>
            <a:spcAft>
              <a:spcPct val="15000"/>
            </a:spcAft>
            <a:buChar char="•"/>
          </a:pPr>
          <a:r>
            <a:rPr lang="tr-TR" sz="1200" kern="1200" dirty="0" err="1"/>
            <a:t>XGBoost</a:t>
          </a:r>
          <a:endParaRPr lang="en-US" sz="1200" kern="1200" dirty="0"/>
        </a:p>
        <a:p>
          <a:pPr marL="114300" lvl="1" indent="-114300" algn="l" defTabSz="533400">
            <a:lnSpc>
              <a:spcPct val="90000"/>
            </a:lnSpc>
            <a:spcBef>
              <a:spcPct val="0"/>
            </a:spcBef>
            <a:spcAft>
              <a:spcPct val="15000"/>
            </a:spcAft>
            <a:buChar char="•"/>
          </a:pPr>
          <a:r>
            <a:rPr lang="tr-TR" sz="1200" kern="1200"/>
            <a:t>Random Forest</a:t>
          </a:r>
          <a:endParaRPr lang="en-US" sz="1200" kern="1200"/>
        </a:p>
        <a:p>
          <a:pPr marL="114300" lvl="1" indent="-114300" algn="l" defTabSz="533400">
            <a:lnSpc>
              <a:spcPct val="90000"/>
            </a:lnSpc>
            <a:spcBef>
              <a:spcPct val="0"/>
            </a:spcBef>
            <a:spcAft>
              <a:spcPct val="15000"/>
            </a:spcAft>
            <a:buChar char="•"/>
          </a:pPr>
          <a:r>
            <a:rPr lang="tr-TR" sz="1200" kern="1200"/>
            <a:t>Extra Trees</a:t>
          </a:r>
          <a:endParaRPr lang="en-US" sz="1200" kern="1200"/>
        </a:p>
        <a:p>
          <a:pPr marL="114300" lvl="1" indent="-114300" algn="l" defTabSz="533400">
            <a:lnSpc>
              <a:spcPct val="90000"/>
            </a:lnSpc>
            <a:spcBef>
              <a:spcPct val="0"/>
            </a:spcBef>
            <a:spcAft>
              <a:spcPct val="15000"/>
            </a:spcAft>
            <a:buChar char="•"/>
          </a:pPr>
          <a:r>
            <a:rPr lang="tr-TR" sz="1200" kern="1200"/>
            <a:t>Gradient Boosting</a:t>
          </a:r>
          <a:endParaRPr lang="en-US" sz="1200" kern="1200"/>
        </a:p>
      </dsp:txBody>
      <dsp:txXfrm rot="-5400000">
        <a:off x="2081058" y="197396"/>
        <a:ext cx="3644815" cy="1013742"/>
      </dsp:txXfrm>
    </dsp:sp>
    <dsp:sp modelId="{8E4F32AB-791A-6A45-B5A1-B2E6C1E8D75D}">
      <dsp:nvSpPr>
        <dsp:cNvPr id="0" name=""/>
        <dsp:cNvSpPr/>
      </dsp:nvSpPr>
      <dsp:spPr>
        <a:xfrm>
          <a:off x="0" y="2127"/>
          <a:ext cx="2081057" cy="14042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kern="1200" dirty="0"/>
            <a:t>1- Makine Öğrenmesi Yöntemleri</a:t>
          </a:r>
          <a:endParaRPr lang="en-US" sz="2100" kern="1200" dirty="0"/>
        </a:p>
      </dsp:txBody>
      <dsp:txXfrm>
        <a:off x="68551" y="70678"/>
        <a:ext cx="1943955" cy="1267178"/>
      </dsp:txXfrm>
    </dsp:sp>
    <dsp:sp modelId="{99529F80-8F38-994A-BC8C-FDB2069901AD}">
      <dsp:nvSpPr>
        <dsp:cNvPr id="0" name=""/>
        <dsp:cNvSpPr/>
      </dsp:nvSpPr>
      <dsp:spPr>
        <a:xfrm rot="5400000">
          <a:off x="3369173" y="328933"/>
          <a:ext cx="1123424" cy="3699656"/>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tr-TR" sz="1200" kern="1200" dirty="0"/>
            <a:t>GCN</a:t>
          </a:r>
          <a:endParaRPr lang="en-US" sz="1200" kern="1200" dirty="0"/>
        </a:p>
        <a:p>
          <a:pPr marL="114300" lvl="1" indent="-114300" algn="l" defTabSz="533400">
            <a:lnSpc>
              <a:spcPct val="90000"/>
            </a:lnSpc>
            <a:spcBef>
              <a:spcPct val="0"/>
            </a:spcBef>
            <a:spcAft>
              <a:spcPct val="15000"/>
            </a:spcAft>
            <a:buChar char="•"/>
          </a:pPr>
          <a:r>
            <a:rPr lang="tr-TR" sz="1200" kern="1200" dirty="0"/>
            <a:t>LSTM</a:t>
          </a:r>
          <a:endParaRPr lang="en-US" sz="1200" kern="1200" dirty="0"/>
        </a:p>
      </dsp:txBody>
      <dsp:txXfrm rot="-5400000">
        <a:off x="2081058" y="1671890"/>
        <a:ext cx="3644815" cy="1013742"/>
      </dsp:txXfrm>
    </dsp:sp>
    <dsp:sp modelId="{1DA31EF0-9F29-2C43-BC86-01EA184A2453}">
      <dsp:nvSpPr>
        <dsp:cNvPr id="0" name=""/>
        <dsp:cNvSpPr/>
      </dsp:nvSpPr>
      <dsp:spPr>
        <a:xfrm>
          <a:off x="0" y="1476621"/>
          <a:ext cx="2081057" cy="140428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kern="1200"/>
            <a:t>2- Derin Öğrenme Yöntemleri</a:t>
          </a:r>
          <a:endParaRPr lang="en-US" sz="2100" kern="1200"/>
        </a:p>
      </dsp:txBody>
      <dsp:txXfrm>
        <a:off x="68551" y="1545172"/>
        <a:ext cx="1943955" cy="1267178"/>
      </dsp:txXfrm>
    </dsp:sp>
    <dsp:sp modelId="{578E8E90-3579-DF45-B948-E8592179742E}">
      <dsp:nvSpPr>
        <dsp:cNvPr id="0" name=""/>
        <dsp:cNvSpPr/>
      </dsp:nvSpPr>
      <dsp:spPr>
        <a:xfrm rot="5400000">
          <a:off x="3369173" y="1803427"/>
          <a:ext cx="1123424" cy="3699656"/>
        </a:xfrm>
        <a:prstGeom prst="round2Same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tr-TR" sz="1200" kern="1200" dirty="0" err="1"/>
            <a:t>Dijkstra</a:t>
          </a:r>
          <a:r>
            <a:rPr lang="tr-TR" sz="1200" kern="1200" dirty="0"/>
            <a:t> - A*</a:t>
          </a:r>
          <a:endParaRPr lang="en-US" sz="1200" kern="1200" dirty="0"/>
        </a:p>
      </dsp:txBody>
      <dsp:txXfrm rot="-5400000">
        <a:off x="2081058" y="3146384"/>
        <a:ext cx="3644815" cy="1013742"/>
      </dsp:txXfrm>
    </dsp:sp>
    <dsp:sp modelId="{D123A3D3-6296-1447-B911-7B426C1F750A}">
      <dsp:nvSpPr>
        <dsp:cNvPr id="0" name=""/>
        <dsp:cNvSpPr/>
      </dsp:nvSpPr>
      <dsp:spPr>
        <a:xfrm>
          <a:off x="0" y="2951116"/>
          <a:ext cx="2081057" cy="140428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tr-TR" sz="2100" kern="1200"/>
            <a:t>3- Grafik Teorisi Tabanlı Optimizasyon Algoritmaları</a:t>
          </a:r>
          <a:endParaRPr lang="en-US" sz="2100" kern="1200"/>
        </a:p>
      </dsp:txBody>
      <dsp:txXfrm>
        <a:off x="68551" y="3019667"/>
        <a:ext cx="1943955" cy="12671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D1617-7C7D-41A6-8612-28F9CBDCD251}">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8052CB-9522-432B-8B59-A71F22C994B3}">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6FD37C-EFF0-49E3-8060-5248028E2FF1}">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tr-TR" sz="1900" kern="1200"/>
            <a:t>Uçakların sapma değerini %77 doğrulukla tahmin edilmiştir.</a:t>
          </a:r>
          <a:endParaRPr lang="en-US" sz="1900" kern="1200"/>
        </a:p>
      </dsp:txBody>
      <dsp:txXfrm>
        <a:off x="1948202" y="368029"/>
        <a:ext cx="3233964" cy="1371985"/>
      </dsp:txXfrm>
    </dsp:sp>
    <dsp:sp modelId="{B08A7A22-2671-4166-A9C9-3B6CAE9A3E83}">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7D855-798F-482C-AD45-895EA704A162}">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ABF71-A7FC-4ABD-8919-63E56E46D093}">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tr-TR" sz="1900" kern="1200" dirty="0"/>
            <a:t>Grafik teorisi tabanlı algoritmalar sayesinde rotadaki toplam mesafede %0,1-17 arasında kazanım sağlanmıştır.</a:t>
          </a:r>
          <a:endParaRPr lang="en-US" sz="1900" kern="1200" dirty="0"/>
        </a:p>
      </dsp:txBody>
      <dsp:txXfrm>
        <a:off x="7411643" y="368029"/>
        <a:ext cx="3233964" cy="1371985"/>
      </dsp:txXfrm>
    </dsp:sp>
    <dsp:sp modelId="{D7968D8B-6F6F-4FFA-AFAF-E9CAFBAE483D}">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9AA35-226A-48C1-8A6C-2AEFF20950BB}">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E068D6-38CF-4CE0-B91B-1D7E36947750}">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tr-TR" sz="1900" kern="1200" dirty="0"/>
            <a:t>Literatürdeki diğer çalışmalardan daha fazla özellik eklenerek ve gerçek veriler kullanılarak çalışma tamamlanmıştır.</a:t>
          </a:r>
          <a:endParaRPr lang="en-US" sz="1900" kern="1200" dirty="0"/>
        </a:p>
      </dsp:txBody>
      <dsp:txXfrm>
        <a:off x="1948202" y="2452790"/>
        <a:ext cx="3233964" cy="1371985"/>
      </dsp:txXfrm>
    </dsp:sp>
    <dsp:sp modelId="{E9CF2804-D3A1-4720-89D7-8F9FDE76218A}">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32C1B-3C09-4DEC-8B5B-22272C733BEB}">
      <dsp:nvSpPr>
        <dsp:cNvPr id="0" name=""/>
        <dsp:cNvSpPr/>
      </dsp:nvSpPr>
      <dsp:spPr>
        <a:xfrm>
          <a:off x="6033778" y="2740907"/>
          <a:ext cx="795751" cy="79575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B6F7AA-2F86-4F1D-B22D-622A717F9CC7}">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tr-TR" sz="1900" kern="1200" dirty="0"/>
            <a:t>Türkiye’de sivil havacılık rota optimizasyonu ve sapma tahminleme konusunda yapılan ilk ve tek çalışmadır.</a:t>
          </a:r>
          <a:endParaRPr lang="en-US" sz="1900" kern="1200" dirty="0"/>
        </a:p>
      </dsp:txBody>
      <dsp:txXfrm>
        <a:off x="7411643" y="2452790"/>
        <a:ext cx="3233964" cy="1371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2095A-A7B8-4448-9F49-344A0B4D92D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570AC0-26B8-40B8-9EF8-1AEC334E0AFD}">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278CF6-8F5F-435E-880D-2872393F46E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Gelecekteki araştırmalarda uçuş süresine bağlı optimizasyon projeye dahil edilerek süre ve mesafe olarak kazanım sağlanması hedeflenmektedir. </a:t>
          </a:r>
          <a:endParaRPr lang="en-US" sz="2300" kern="1200"/>
        </a:p>
      </dsp:txBody>
      <dsp:txXfrm>
        <a:off x="1437631" y="531"/>
        <a:ext cx="9077968" cy="1244702"/>
      </dsp:txXfrm>
    </dsp:sp>
    <dsp:sp modelId="{B0043822-9C8C-40E0-8E94-5B472B6557F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51022-05FA-4638-93AB-970CD58A86FE}">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810BA6-F069-467A-96EE-1D9BC3954F39}">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Hava trafiği gibi önemli özellikler modele dahil edilerek doğruluk oranını arttırmak hedeflenmektedir.</a:t>
          </a:r>
          <a:endParaRPr lang="en-US" sz="2300" kern="1200"/>
        </a:p>
      </dsp:txBody>
      <dsp:txXfrm>
        <a:off x="1437631" y="1556410"/>
        <a:ext cx="9077968" cy="1244702"/>
      </dsp:txXfrm>
    </dsp:sp>
    <dsp:sp modelId="{F6A17F74-F75B-429F-9823-12481B6B81A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93E74-CB05-4A8B-BCD3-106B632BF05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EF51BC-C30B-4522-B48E-B17611335D2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tr-TR" sz="2300" kern="1200"/>
            <a:t>Anlık hava durumu verisi ile geliştirilen model, uçuş boyunca pilota alternatif rota önerilerinde bulunması hedeflenmektedir.</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6B7916-3CB4-9F25-FD92-1542897E89A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13FA724-5B0B-EDF5-8EB9-53BFB4FDC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3B02E02-2904-1F5B-60F6-F0C98F06D1EE}"/>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E5093ABC-4C85-FA46-6B41-9A2EC143EE5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7F01EF9-3A50-456F-9E83-E93FC4217899}"/>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78897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7C18E7-5689-A88C-ADE2-73FBFAC7C1E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FC6117BD-3E8B-8CE8-4A7B-0B352EBCEBFB}"/>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1B4254-6DDC-7FDF-C415-22C40E1A0FE3}"/>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19A97ABD-9D24-6984-EF9F-380DCDCB24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BB5BAA-E7F3-5260-DA0E-449D09DA79AA}"/>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125370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36798B0-7569-C4BC-1173-70C024DB972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AC64458-5576-733D-D22C-A18CCF976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1423F4C-86E6-7F37-D762-1B0411FF4118}"/>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310DD11D-8A8F-9BA3-6BF4-11775342F1F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D151CB-7472-A862-D75F-CBA660223D6D}"/>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77096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328DE-72BE-6AFE-D3E0-6F6DD03C565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62F4550-132E-7A04-49FB-A7793281540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52303BC-30DF-3514-9E62-3D795C83DB55}"/>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2943F94F-0E1E-4CAA-B618-7AF4D1DE94A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D0E6577-6434-287B-A43F-AE6ECC4A3900}"/>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359177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A6C437-ABD6-66DE-B1DD-5BE52D75F89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C8C7B80-42BE-11E7-2367-68A54C07D8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645A9C2-3A53-87C0-FD0B-663E0ED8C342}"/>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A65C7EE9-2EB8-0B38-2329-A6AE2AFB9E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12A576B-3618-689A-2542-12E98CD48925}"/>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32812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DBD043-998A-3609-CF69-0D815EC0F94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631AF6E-AEDE-0174-7650-9BFD976186A1}"/>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0A65C1F-36FC-DDAA-1FAB-A141FC9E9E96}"/>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8DDEC048-7286-1B20-AF97-4EC3F9B4E656}"/>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6" name="Alt Bilgi Yer Tutucusu 5">
            <a:extLst>
              <a:ext uri="{FF2B5EF4-FFF2-40B4-BE49-F238E27FC236}">
                <a16:creationId xmlns:a16="http://schemas.microsoft.com/office/drawing/2014/main" id="{3BF87D69-AB2F-51A8-F675-D5005CDFA05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DD1683-C905-FE0D-37E1-2B92438F88E8}"/>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226106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537F09-5A47-3793-2895-94030FECE6C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104A2B6-6982-8D68-DC15-6FD1706B06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93304AC-328D-DCDA-1DF1-3D2D23DFA7D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0B0B9BF-1277-8A54-E8A0-CF601AF91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94BED6E-2DDC-662C-1ABF-B8133A33383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3E27054-C5FE-2481-1266-C659540A43A7}"/>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8" name="Alt Bilgi Yer Tutucusu 7">
            <a:extLst>
              <a:ext uri="{FF2B5EF4-FFF2-40B4-BE49-F238E27FC236}">
                <a16:creationId xmlns:a16="http://schemas.microsoft.com/office/drawing/2014/main" id="{6D07B971-4524-615E-BE8D-7E976EF7183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D12BF3E6-DBA4-310A-8C11-7BF9BEFEDA95}"/>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184231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78532E-502E-8EE0-E9B3-BA98CFB1F46E}"/>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80D104EE-6EE9-9A90-69B2-B5DACC7C7CC3}"/>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4" name="Alt Bilgi Yer Tutucusu 3">
            <a:extLst>
              <a:ext uri="{FF2B5EF4-FFF2-40B4-BE49-F238E27FC236}">
                <a16:creationId xmlns:a16="http://schemas.microsoft.com/office/drawing/2014/main" id="{E40DAB36-0BC5-BA0B-428C-6DAFC7CFE530}"/>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F63E95E-99DC-DDF0-8128-6B6CB0CB4643}"/>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411564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79A888A-0D9E-1A94-A51E-E2044C49F796}"/>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3" name="Alt Bilgi Yer Tutucusu 2">
            <a:extLst>
              <a:ext uri="{FF2B5EF4-FFF2-40B4-BE49-F238E27FC236}">
                <a16:creationId xmlns:a16="http://schemas.microsoft.com/office/drawing/2014/main" id="{9DDB4966-8B37-1FDD-EFEC-9F49FA60254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E4B4E1F-8D8E-D7C9-CFFE-45FFDE25774B}"/>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394536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19E824-436C-D413-ABA4-E6AE32329ED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45E5807-54BB-6E2A-308C-1B9ABC9BD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E99ECACF-2C61-3349-4600-5C301957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F95A0B7-DE5F-B52D-28C9-D1E497F882F0}"/>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6" name="Alt Bilgi Yer Tutucusu 5">
            <a:extLst>
              <a:ext uri="{FF2B5EF4-FFF2-40B4-BE49-F238E27FC236}">
                <a16:creationId xmlns:a16="http://schemas.microsoft.com/office/drawing/2014/main" id="{077D23AD-933D-A6E5-2322-C007773983A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0E4D02A-DA0F-10B5-749B-9A58363038DE}"/>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23548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00948E-55C7-AA69-217F-2BE88E263F1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C101957-32EA-4BE1-D70E-075C4E7FC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EDB2B5D-494A-4729-5A60-96E2EB9F9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E46D7DD-A302-D3CA-3D9F-D75C279BA07A}"/>
              </a:ext>
            </a:extLst>
          </p:cNvPr>
          <p:cNvSpPr>
            <a:spLocks noGrp="1"/>
          </p:cNvSpPr>
          <p:nvPr>
            <p:ph type="dt" sz="half" idx="10"/>
          </p:nvPr>
        </p:nvSpPr>
        <p:spPr/>
        <p:txBody>
          <a:bodyPr/>
          <a:lstStyle/>
          <a:p>
            <a:fld id="{67A27B90-84AD-D24E-BF87-BB9956DB6A24}" type="datetimeFigureOut">
              <a:rPr lang="tr-TR" smtClean="0"/>
              <a:t>18.06.2025</a:t>
            </a:fld>
            <a:endParaRPr lang="tr-TR"/>
          </a:p>
        </p:txBody>
      </p:sp>
      <p:sp>
        <p:nvSpPr>
          <p:cNvPr id="6" name="Alt Bilgi Yer Tutucusu 5">
            <a:extLst>
              <a:ext uri="{FF2B5EF4-FFF2-40B4-BE49-F238E27FC236}">
                <a16:creationId xmlns:a16="http://schemas.microsoft.com/office/drawing/2014/main" id="{09918817-721A-E79E-E632-DCAD34B3387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6108AC-93E7-15A5-8624-ABA35AFED239}"/>
              </a:ext>
            </a:extLst>
          </p:cNvPr>
          <p:cNvSpPr>
            <a:spLocks noGrp="1"/>
          </p:cNvSpPr>
          <p:nvPr>
            <p:ph type="sldNum" sz="quarter" idx="12"/>
          </p:nvPr>
        </p:nvSpPr>
        <p:spPr/>
        <p:txBody>
          <a:bodyPr/>
          <a:lstStyle/>
          <a:p>
            <a:fld id="{9D03E306-148F-CC4F-9578-CB7876220462}" type="slidenum">
              <a:rPr lang="tr-TR" smtClean="0"/>
              <a:t>‹#›</a:t>
            </a:fld>
            <a:endParaRPr lang="tr-TR"/>
          </a:p>
        </p:txBody>
      </p:sp>
    </p:spTree>
    <p:extLst>
      <p:ext uri="{BB962C8B-B14F-4D97-AF65-F5344CB8AC3E}">
        <p14:creationId xmlns:p14="http://schemas.microsoft.com/office/powerpoint/2010/main" val="419651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6503D5D-B161-1061-54BB-E9D5DF9A9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582845F-5011-F595-D295-7E1C41205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1CFC10C-96FB-8C1F-D31A-20D7F325B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A27B90-84AD-D24E-BF87-BB9956DB6A24}" type="datetimeFigureOut">
              <a:rPr lang="tr-TR" smtClean="0"/>
              <a:t>18.06.2025</a:t>
            </a:fld>
            <a:endParaRPr lang="tr-TR"/>
          </a:p>
        </p:txBody>
      </p:sp>
      <p:sp>
        <p:nvSpPr>
          <p:cNvPr id="5" name="Alt Bilgi Yer Tutucusu 4">
            <a:extLst>
              <a:ext uri="{FF2B5EF4-FFF2-40B4-BE49-F238E27FC236}">
                <a16:creationId xmlns:a16="http://schemas.microsoft.com/office/drawing/2014/main" id="{E3FCB8AA-B2A3-AAFA-671F-4606295B23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E8CEE8EC-5D72-D9D5-4622-8A1929BC79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E306-148F-CC4F-9578-CB7876220462}" type="slidenum">
              <a:rPr lang="tr-TR" smtClean="0"/>
              <a:t>‹#›</a:t>
            </a:fld>
            <a:endParaRPr lang="tr-TR"/>
          </a:p>
        </p:txBody>
      </p:sp>
    </p:spTree>
    <p:extLst>
      <p:ext uri="{BB962C8B-B14F-4D97-AF65-F5344CB8AC3E}">
        <p14:creationId xmlns:p14="http://schemas.microsoft.com/office/powerpoint/2010/main" val="393635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hyperlink" Target="mailto:bbeyazit@thy.com" TargetMode="External"/><Relationship Id="rId2" Type="http://schemas.openxmlformats.org/officeDocument/2006/relationships/hyperlink" Target="mailto:beyaztburak@gmail.com" TargetMode="External"/><Relationship Id="rId1" Type="http://schemas.openxmlformats.org/officeDocument/2006/relationships/slideLayout" Target="../slideLayouts/slideLayout2.xml"/><Relationship Id="rId4" Type="http://schemas.openxmlformats.org/officeDocument/2006/relationships/hyperlink" Target="https://github.com/burakbeyazit/170119021-burak-beyazit-ucaklar-icin-rota-optimizasyonu"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C4A3040-3EDE-9B48-7FCB-2C03B1BD2EAD}"/>
              </a:ext>
            </a:extLst>
          </p:cNvPr>
          <p:cNvSpPr>
            <a:spLocks noGrp="1"/>
          </p:cNvSpPr>
          <p:nvPr>
            <p:ph type="ctrTitle"/>
          </p:nvPr>
        </p:nvSpPr>
        <p:spPr>
          <a:xfrm>
            <a:off x="638881" y="1910411"/>
            <a:ext cx="10909640" cy="1687814"/>
          </a:xfrm>
        </p:spPr>
        <p:txBody>
          <a:bodyPr anchor="b">
            <a:normAutofit/>
          </a:bodyPr>
          <a:lstStyle/>
          <a:p>
            <a:r>
              <a:rPr lang="tr-TR" sz="4100" dirty="0"/>
              <a:t>Marmara Üniversitesi Teknoloji Fakültesi Bilgisayar Mühendisliği Bitirme Projesi Sunumu</a:t>
            </a:r>
          </a:p>
        </p:txBody>
      </p:sp>
      <p:sp>
        <p:nvSpPr>
          <p:cNvPr id="3" name="Alt Başlık 2">
            <a:extLst>
              <a:ext uri="{FF2B5EF4-FFF2-40B4-BE49-F238E27FC236}">
                <a16:creationId xmlns:a16="http://schemas.microsoft.com/office/drawing/2014/main" id="{C0087757-784A-7364-38B8-8451B6EA59D5}"/>
              </a:ext>
            </a:extLst>
          </p:cNvPr>
          <p:cNvSpPr>
            <a:spLocks noGrp="1"/>
          </p:cNvSpPr>
          <p:nvPr>
            <p:ph type="subTitle" idx="1"/>
          </p:nvPr>
        </p:nvSpPr>
        <p:spPr>
          <a:xfrm>
            <a:off x="638881" y="3921980"/>
            <a:ext cx="10909643" cy="1139872"/>
          </a:xfrm>
        </p:spPr>
        <p:txBody>
          <a:bodyPr anchor="t">
            <a:normAutofit/>
          </a:bodyPr>
          <a:lstStyle/>
          <a:p>
            <a:r>
              <a:rPr lang="tr-TR" dirty="0"/>
              <a:t>Makine Öğrenmesi ve Grafik Tabanlı Yöntemlerle Uçuş Rotalarında Yakıt Optimizasyonu </a:t>
            </a:r>
          </a:p>
          <a:p>
            <a:endParaRPr lang="tr-TR" sz="2200" dirty="0"/>
          </a:p>
        </p:txBody>
      </p:sp>
      <p:pic>
        <p:nvPicPr>
          <p:cNvPr id="4" name="Picture 2" descr="MARMARA ÜNİVERSİTESİ TEKNOLOJİ FAKÜLTESİ - TURKTRADE">
            <a:extLst>
              <a:ext uri="{FF2B5EF4-FFF2-40B4-BE49-F238E27FC236}">
                <a16:creationId xmlns:a16="http://schemas.microsoft.com/office/drawing/2014/main" id="{BF6004B0-BF64-4FB4-F1F8-5D2EC1E8BA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81430" y="364605"/>
            <a:ext cx="5001555" cy="1435492"/>
          </a:xfrm>
          <a:prstGeom prst="rect">
            <a:avLst/>
          </a:prstGeom>
          <a:noFill/>
          <a:extLst>
            <a:ext uri="{909E8E84-426E-40DD-AFC4-6F175D3DCCD1}">
              <a14:hiddenFill xmlns:a14="http://schemas.microsoft.com/office/drawing/2010/main">
                <a:solidFill>
                  <a:srgbClr val="FFFFFF"/>
                </a:solidFill>
              </a14:hiddenFill>
            </a:ext>
          </a:extLst>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lt Başlık 2">
            <a:extLst>
              <a:ext uri="{FF2B5EF4-FFF2-40B4-BE49-F238E27FC236}">
                <a16:creationId xmlns:a16="http://schemas.microsoft.com/office/drawing/2014/main" id="{DB1ED7D6-12D7-AF01-8FD1-01516083289A}"/>
              </a:ext>
            </a:extLst>
          </p:cNvPr>
          <p:cNvSpPr txBox="1">
            <a:spLocks/>
          </p:cNvSpPr>
          <p:nvPr/>
        </p:nvSpPr>
        <p:spPr>
          <a:xfrm>
            <a:off x="527385" y="5720108"/>
            <a:ext cx="10909643" cy="773287"/>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2200" dirty="0"/>
              <a:t>Hazırlayan : Burak BEYAZIT</a:t>
            </a:r>
          </a:p>
          <a:p>
            <a:r>
              <a:rPr lang="tr-TR" sz="2200" dirty="0"/>
              <a:t>Danışman : Dr. Eyüp Emre ÜLKÜ</a:t>
            </a:r>
          </a:p>
          <a:p>
            <a:endParaRPr lang="tr-TR" sz="2200" dirty="0"/>
          </a:p>
        </p:txBody>
      </p:sp>
    </p:spTree>
    <p:extLst>
      <p:ext uri="{BB962C8B-B14F-4D97-AF65-F5344CB8AC3E}">
        <p14:creationId xmlns:p14="http://schemas.microsoft.com/office/powerpoint/2010/main" val="128399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2126209-541F-6495-62FB-83E09107EFF2}"/>
              </a:ext>
            </a:extLst>
          </p:cNvPr>
          <p:cNvSpPr>
            <a:spLocks noGrp="1"/>
          </p:cNvSpPr>
          <p:nvPr>
            <p:ph type="title"/>
          </p:nvPr>
        </p:nvSpPr>
        <p:spPr>
          <a:xfrm>
            <a:off x="838200" y="365126"/>
            <a:ext cx="10515600" cy="1153282"/>
          </a:xfrm>
        </p:spPr>
        <p:txBody>
          <a:bodyPr vert="horz" lIns="91440" tIns="45720" rIns="91440" bIns="45720" rtlCol="0" anchor="ctr">
            <a:normAutofit/>
          </a:bodyPr>
          <a:lstStyle/>
          <a:p>
            <a:r>
              <a:rPr lang="en-US" sz="5400" kern="1200">
                <a:solidFill>
                  <a:schemeClr val="tx1"/>
                </a:solidFill>
                <a:latin typeface="+mj-lt"/>
                <a:ea typeface="+mj-ea"/>
                <a:cs typeface="+mj-cs"/>
              </a:rPr>
              <a:t>Optimizasyon Sonuçları</a:t>
            </a:r>
          </a:p>
        </p:txBody>
      </p:sp>
      <p:sp>
        <p:nvSpPr>
          <p:cNvPr id="2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B7426F67-EA10-B614-32BB-A2301FC6D1C4}"/>
              </a:ext>
            </a:extLst>
          </p:cNvPr>
          <p:cNvSpPr txBox="1"/>
          <p:nvPr/>
        </p:nvSpPr>
        <p:spPr>
          <a:xfrm>
            <a:off x="838200" y="5593423"/>
            <a:ext cx="11101465" cy="106843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dirty="0" err="1"/>
              <a:t>Optimizasyon</a:t>
            </a:r>
            <a:r>
              <a:rPr lang="en-US" sz="1400" dirty="0"/>
              <a:t> </a:t>
            </a:r>
            <a:r>
              <a:rPr lang="en-US" sz="1400" dirty="0" err="1"/>
              <a:t>hava</a:t>
            </a:r>
            <a:r>
              <a:rPr lang="en-US" sz="1400" dirty="0"/>
              <a:t> </a:t>
            </a:r>
            <a:r>
              <a:rPr lang="en-US" sz="1400" dirty="0" err="1"/>
              <a:t>durumu</a:t>
            </a:r>
            <a:r>
              <a:rPr lang="en-US" sz="1400" dirty="0"/>
              <a:t> </a:t>
            </a:r>
            <a:r>
              <a:rPr lang="en-US" sz="1400" dirty="0" err="1"/>
              <a:t>bilgilerini</a:t>
            </a:r>
            <a:r>
              <a:rPr lang="en-US" sz="1400" dirty="0"/>
              <a:t> hem </a:t>
            </a:r>
            <a:r>
              <a:rPr lang="en-US" sz="1400" dirty="0" err="1"/>
              <a:t>dahil</a:t>
            </a:r>
            <a:r>
              <a:rPr lang="en-US" sz="1400" dirty="0"/>
              <a:t> </a:t>
            </a:r>
            <a:r>
              <a:rPr lang="en-US" sz="1400" dirty="0" err="1"/>
              <a:t>edilip</a:t>
            </a:r>
            <a:r>
              <a:rPr lang="en-US" sz="1400" dirty="0"/>
              <a:t> hem </a:t>
            </a:r>
            <a:r>
              <a:rPr lang="en-US" sz="1400" dirty="0" err="1"/>
              <a:t>dahil</a:t>
            </a:r>
            <a:r>
              <a:rPr lang="en-US" sz="1400" dirty="0"/>
              <a:t> </a:t>
            </a:r>
            <a:r>
              <a:rPr lang="en-US" sz="1400" dirty="0" err="1"/>
              <a:t>edilmeyecek</a:t>
            </a:r>
            <a:r>
              <a:rPr lang="en-US" sz="1400" dirty="0"/>
              <a:t> </a:t>
            </a:r>
            <a:r>
              <a:rPr lang="en-US" sz="1400" dirty="0" err="1"/>
              <a:t>şekilde</a:t>
            </a:r>
            <a:r>
              <a:rPr lang="en-US" sz="1400" dirty="0"/>
              <a:t> 2 </a:t>
            </a:r>
            <a:r>
              <a:rPr lang="en-US" sz="1400" dirty="0" err="1"/>
              <a:t>farklı</a:t>
            </a:r>
            <a:r>
              <a:rPr lang="en-US" sz="1400" dirty="0"/>
              <a:t> </a:t>
            </a:r>
            <a:r>
              <a:rPr lang="en-US" sz="1400" dirty="0" err="1"/>
              <a:t>yöntem</a:t>
            </a:r>
            <a:r>
              <a:rPr lang="en-US" sz="1400" dirty="0"/>
              <a:t> </a:t>
            </a:r>
            <a:r>
              <a:rPr lang="en-US" sz="1400" dirty="0" err="1"/>
              <a:t>denenerek</a:t>
            </a:r>
            <a:r>
              <a:rPr lang="en-US" sz="1400" dirty="0"/>
              <a:t> </a:t>
            </a:r>
            <a:r>
              <a:rPr lang="en-US" sz="1400" dirty="0" err="1"/>
              <a:t>yapılmıştır</a:t>
            </a:r>
            <a:r>
              <a:rPr lang="en-US" sz="1400" dirty="0"/>
              <a:t>. </a:t>
            </a:r>
          </a:p>
          <a:p>
            <a:pPr indent="-228600">
              <a:lnSpc>
                <a:spcPct val="90000"/>
              </a:lnSpc>
              <a:spcAft>
                <a:spcPts val="600"/>
              </a:spcAft>
              <a:buFont typeface="Arial" panose="020B0604020202020204" pitchFamily="34" charset="0"/>
              <a:buChar char="•"/>
            </a:pPr>
            <a:r>
              <a:rPr lang="en-US" sz="1400" dirty="0" err="1"/>
              <a:t>Eğitim</a:t>
            </a:r>
            <a:r>
              <a:rPr lang="en-US" sz="1400" dirty="0"/>
              <a:t> </a:t>
            </a:r>
            <a:r>
              <a:rPr lang="en-US" sz="1400" dirty="0" err="1"/>
              <a:t>süresi</a:t>
            </a:r>
            <a:r>
              <a:rPr lang="en-US" sz="1400" dirty="0"/>
              <a:t> </a:t>
            </a:r>
            <a:r>
              <a:rPr lang="en-US" sz="1400" dirty="0" err="1"/>
              <a:t>açısından</a:t>
            </a:r>
            <a:r>
              <a:rPr lang="en-US" sz="1400" dirty="0"/>
              <a:t> </a:t>
            </a:r>
            <a:r>
              <a:rPr lang="en-US" sz="1400" dirty="0" err="1"/>
              <a:t>çok</a:t>
            </a:r>
            <a:r>
              <a:rPr lang="en-US" sz="1400" dirty="0"/>
              <a:t> </a:t>
            </a:r>
            <a:r>
              <a:rPr lang="en-US" sz="1400" dirty="0" err="1"/>
              <a:t>yüksek</a:t>
            </a:r>
            <a:r>
              <a:rPr lang="en-US" sz="1400" dirty="0"/>
              <a:t> fark(100 </a:t>
            </a:r>
            <a:r>
              <a:rPr lang="en-US" sz="1400" dirty="0" err="1"/>
              <a:t>uçuş</a:t>
            </a:r>
            <a:r>
              <a:rPr lang="en-US" sz="1400" dirty="0"/>
              <a:t> – 9 </a:t>
            </a:r>
            <a:r>
              <a:rPr lang="en-US" sz="1400" dirty="0" err="1"/>
              <a:t>saat</a:t>
            </a:r>
            <a:r>
              <a:rPr lang="en-US" sz="1400" dirty="0"/>
              <a:t> fark) </a:t>
            </a:r>
            <a:r>
              <a:rPr lang="en-US" sz="1400" dirty="0" err="1"/>
              <a:t>bulunup</a:t>
            </a:r>
            <a:r>
              <a:rPr lang="en-US" sz="1400" dirty="0"/>
              <a:t> </a:t>
            </a:r>
            <a:r>
              <a:rPr lang="en-US" sz="1400" dirty="0" err="1"/>
              <a:t>çıktı</a:t>
            </a:r>
            <a:r>
              <a:rPr lang="en-US" sz="1400" dirty="0"/>
              <a:t> </a:t>
            </a:r>
            <a:r>
              <a:rPr lang="en-US" sz="1400" dirty="0" err="1"/>
              <a:t>açısından</a:t>
            </a:r>
            <a:r>
              <a:rPr lang="en-US" sz="1400" dirty="0"/>
              <a:t> </a:t>
            </a:r>
            <a:r>
              <a:rPr lang="en-US" sz="1400" dirty="0" err="1"/>
              <a:t>önemsiz</a:t>
            </a:r>
            <a:r>
              <a:rPr lang="en-US" sz="1400" dirty="0"/>
              <a:t> </a:t>
            </a:r>
            <a:r>
              <a:rPr lang="en-US" sz="1400" dirty="0" err="1"/>
              <a:t>sayılacak</a:t>
            </a:r>
            <a:r>
              <a:rPr lang="en-US" sz="1400" dirty="0"/>
              <a:t> fark </a:t>
            </a:r>
            <a:r>
              <a:rPr lang="en-US" sz="1400" dirty="0" err="1"/>
              <a:t>bulunmaktadır</a:t>
            </a:r>
            <a:r>
              <a:rPr lang="en-US" sz="1400" dirty="0"/>
              <a:t>.</a:t>
            </a:r>
          </a:p>
          <a:p>
            <a:pPr indent="-228600">
              <a:lnSpc>
                <a:spcPct val="90000"/>
              </a:lnSpc>
              <a:spcAft>
                <a:spcPts val="600"/>
              </a:spcAft>
              <a:buFont typeface="Arial" panose="020B0604020202020204" pitchFamily="34" charset="0"/>
              <a:buChar char="•"/>
            </a:pPr>
            <a:r>
              <a:rPr lang="en-US" sz="1400" dirty="0" err="1"/>
              <a:t>Optimizasyon</a:t>
            </a:r>
            <a:r>
              <a:rPr lang="en-US" sz="1400" dirty="0"/>
              <a:t> </a:t>
            </a:r>
            <a:r>
              <a:rPr lang="en-US" sz="1400" dirty="0" err="1"/>
              <a:t>sonucu</a:t>
            </a:r>
            <a:r>
              <a:rPr lang="en-US" sz="1400" dirty="0"/>
              <a:t> </a:t>
            </a:r>
            <a:r>
              <a:rPr lang="en-US" sz="1400" dirty="0" err="1"/>
              <a:t>gerçekleşen</a:t>
            </a:r>
            <a:r>
              <a:rPr lang="en-US" sz="1400" dirty="0"/>
              <a:t> </a:t>
            </a:r>
            <a:r>
              <a:rPr lang="en-US" sz="1400" dirty="0" err="1"/>
              <a:t>rotalarda</a:t>
            </a:r>
            <a:r>
              <a:rPr lang="en-US" sz="1400" dirty="0"/>
              <a:t> </a:t>
            </a:r>
            <a:r>
              <a:rPr lang="en-US" sz="1400" dirty="0" err="1"/>
              <a:t>uçuşun</a:t>
            </a:r>
            <a:r>
              <a:rPr lang="en-US" sz="1400" dirty="0"/>
              <a:t> </a:t>
            </a:r>
            <a:r>
              <a:rPr lang="en-US" sz="1400" dirty="0" err="1"/>
              <a:t>mesafesine</a:t>
            </a:r>
            <a:r>
              <a:rPr lang="en-US" sz="1400" dirty="0"/>
              <a:t> </a:t>
            </a:r>
            <a:r>
              <a:rPr lang="en-US" sz="1400" dirty="0" err="1"/>
              <a:t>göre</a:t>
            </a:r>
            <a:r>
              <a:rPr lang="en-US" sz="1400" dirty="0"/>
              <a:t> %1-17 </a:t>
            </a:r>
            <a:r>
              <a:rPr lang="en-US" sz="1400" dirty="0" err="1"/>
              <a:t>arası</a:t>
            </a:r>
            <a:r>
              <a:rPr lang="en-US" sz="1400" dirty="0"/>
              <a:t> </a:t>
            </a:r>
            <a:r>
              <a:rPr lang="en-US" sz="1400" dirty="0" err="1"/>
              <a:t>iyileşme</a:t>
            </a:r>
            <a:r>
              <a:rPr lang="en-US" sz="1400" dirty="0"/>
              <a:t> </a:t>
            </a:r>
            <a:r>
              <a:rPr lang="en-US" sz="1400" dirty="0" err="1"/>
              <a:t>sağlanmıştır</a:t>
            </a:r>
            <a:r>
              <a:rPr lang="en-US" sz="1400" dirty="0"/>
              <a:t>.</a:t>
            </a:r>
          </a:p>
        </p:txBody>
      </p:sp>
      <p:graphicFrame>
        <p:nvGraphicFramePr>
          <p:cNvPr id="23" name="Tablo 5">
            <a:extLst>
              <a:ext uri="{FF2B5EF4-FFF2-40B4-BE49-F238E27FC236}">
                <a16:creationId xmlns:a16="http://schemas.microsoft.com/office/drawing/2014/main" id="{4BAB19F0-E967-9FD5-A76E-ED396E9DAF53}"/>
              </a:ext>
            </a:extLst>
          </p:cNvPr>
          <p:cNvGraphicFramePr>
            <a:graphicFrameLocks noGrp="1"/>
          </p:cNvGraphicFramePr>
          <p:nvPr>
            <p:ph idx="1"/>
            <p:extLst>
              <p:ext uri="{D42A27DB-BD31-4B8C-83A1-F6EECF244321}">
                <p14:modId xmlns:p14="http://schemas.microsoft.com/office/powerpoint/2010/main" val="3334848171"/>
              </p:ext>
            </p:extLst>
          </p:nvPr>
        </p:nvGraphicFramePr>
        <p:xfrm>
          <a:off x="712365" y="2055813"/>
          <a:ext cx="10889610" cy="3368631"/>
        </p:xfrm>
        <a:graphic>
          <a:graphicData uri="http://schemas.openxmlformats.org/drawingml/2006/table">
            <a:tbl>
              <a:tblPr firstRow="1" bandRow="1">
                <a:solidFill>
                  <a:srgbClr val="F7F7F7"/>
                </a:solidFill>
              </a:tblPr>
              <a:tblGrid>
                <a:gridCol w="796360">
                  <a:extLst>
                    <a:ext uri="{9D8B030D-6E8A-4147-A177-3AD203B41FA5}">
                      <a16:colId xmlns:a16="http://schemas.microsoft.com/office/drawing/2014/main" val="470158977"/>
                    </a:ext>
                  </a:extLst>
                </a:gridCol>
                <a:gridCol w="1055281">
                  <a:extLst>
                    <a:ext uri="{9D8B030D-6E8A-4147-A177-3AD203B41FA5}">
                      <a16:colId xmlns:a16="http://schemas.microsoft.com/office/drawing/2014/main" val="2954106734"/>
                    </a:ext>
                  </a:extLst>
                </a:gridCol>
                <a:gridCol w="1823778">
                  <a:extLst>
                    <a:ext uri="{9D8B030D-6E8A-4147-A177-3AD203B41FA5}">
                      <a16:colId xmlns:a16="http://schemas.microsoft.com/office/drawing/2014/main" val="166987913"/>
                    </a:ext>
                  </a:extLst>
                </a:gridCol>
                <a:gridCol w="757838">
                  <a:extLst>
                    <a:ext uri="{9D8B030D-6E8A-4147-A177-3AD203B41FA5}">
                      <a16:colId xmlns:a16="http://schemas.microsoft.com/office/drawing/2014/main" val="1945362956"/>
                    </a:ext>
                  </a:extLst>
                </a:gridCol>
                <a:gridCol w="743006">
                  <a:extLst>
                    <a:ext uri="{9D8B030D-6E8A-4147-A177-3AD203B41FA5}">
                      <a16:colId xmlns:a16="http://schemas.microsoft.com/office/drawing/2014/main" val="3728029444"/>
                    </a:ext>
                  </a:extLst>
                </a:gridCol>
                <a:gridCol w="2141042">
                  <a:extLst>
                    <a:ext uri="{9D8B030D-6E8A-4147-A177-3AD203B41FA5}">
                      <a16:colId xmlns:a16="http://schemas.microsoft.com/office/drawing/2014/main" val="1790442582"/>
                    </a:ext>
                  </a:extLst>
                </a:gridCol>
                <a:gridCol w="684259">
                  <a:extLst>
                    <a:ext uri="{9D8B030D-6E8A-4147-A177-3AD203B41FA5}">
                      <a16:colId xmlns:a16="http://schemas.microsoft.com/office/drawing/2014/main" val="1032745909"/>
                    </a:ext>
                  </a:extLst>
                </a:gridCol>
                <a:gridCol w="1861753">
                  <a:extLst>
                    <a:ext uri="{9D8B030D-6E8A-4147-A177-3AD203B41FA5}">
                      <a16:colId xmlns:a16="http://schemas.microsoft.com/office/drawing/2014/main" val="402287717"/>
                    </a:ext>
                  </a:extLst>
                </a:gridCol>
                <a:gridCol w="1026293">
                  <a:extLst>
                    <a:ext uri="{9D8B030D-6E8A-4147-A177-3AD203B41FA5}">
                      <a16:colId xmlns:a16="http://schemas.microsoft.com/office/drawing/2014/main" val="1593175437"/>
                    </a:ext>
                  </a:extLst>
                </a:gridCol>
              </a:tblGrid>
              <a:tr h="462414">
                <a:tc>
                  <a:txBody>
                    <a:bodyPr/>
                    <a:lstStyle/>
                    <a:p>
                      <a:pPr algn="ctr" fontAlgn="b"/>
                      <a:r>
                        <a:rPr lang="tr-TR" sz="900" b="1" i="0" u="none" strike="noStrike" cap="all" spc="60">
                          <a:solidFill>
                            <a:schemeClr val="tx1"/>
                          </a:solidFill>
                          <a:effectLst/>
                          <a:latin typeface="Aptos Narrow" panose="020B0004020202020204" pitchFamily="34" charset="0"/>
                        </a:rPr>
                        <a:t>ECTRL ID</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Gerçekleşen Mesafe(m)</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Optimize Edilmiş Mesafe(m)</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Başarı Yüzdesi</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dirty="0">
                          <a:solidFill>
                            <a:schemeClr val="tx1"/>
                          </a:solidFill>
                          <a:effectLst/>
                          <a:latin typeface="Aptos Narrow" panose="020B0004020202020204" pitchFamily="34" charset="0"/>
                        </a:rPr>
                        <a:t>ADEP (Kalkış)</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dirty="0">
                          <a:solidFill>
                            <a:schemeClr val="tx1"/>
                          </a:solidFill>
                          <a:effectLst/>
                          <a:latin typeface="Aptos Narrow" panose="020B0004020202020204" pitchFamily="34" charset="0"/>
                        </a:rPr>
                        <a:t>Lokasyon (ülke)</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ADES (Varış)</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Lokasyon (ülke)</a:t>
                      </a:r>
                    </a:p>
                  </a:txBody>
                  <a:tcPr marL="106035" marR="106035" marT="106035" marB="106035" anchor="b">
                    <a:lnL w="12700" cmpd="sng">
                      <a:noFill/>
                    </a:lnL>
                    <a:lnR w="12700" cmpd="sng">
                      <a:noFill/>
                    </a:lnR>
                    <a:lnT w="12700" cmpd="sng">
                      <a:noFill/>
                    </a:lnT>
                    <a:lnB w="38100" cmpd="sng">
                      <a:noFill/>
                    </a:lnB>
                    <a:noFill/>
                  </a:tcPr>
                </a:tc>
                <a:tc>
                  <a:txBody>
                    <a:bodyPr/>
                    <a:lstStyle/>
                    <a:p>
                      <a:pPr algn="ctr" fontAlgn="b"/>
                      <a:r>
                        <a:rPr lang="tr-TR" sz="900" b="1" i="0" u="none" strike="noStrike" cap="all" spc="60">
                          <a:solidFill>
                            <a:schemeClr val="tx1"/>
                          </a:solidFill>
                          <a:effectLst/>
                          <a:latin typeface="Aptos Narrow" panose="020B0004020202020204" pitchFamily="34" charset="0"/>
                        </a:rPr>
                        <a:t>Havayolu</a:t>
                      </a:r>
                    </a:p>
                  </a:txBody>
                  <a:tcPr marL="106035" marR="106035" marT="106035" marB="106035" anchor="b">
                    <a:lnL w="12700" cmpd="sng">
                      <a:noFill/>
                    </a:lnL>
                    <a:lnR w="12700" cmpd="sng">
                      <a:noFill/>
                    </a:lnR>
                    <a:lnT w="12700" cmpd="sng">
                      <a:noFill/>
                    </a:lnT>
                    <a:lnB w="38100" cmpd="sng">
                      <a:noFill/>
                    </a:lnB>
                    <a:noFill/>
                  </a:tcPr>
                </a:tc>
                <a:extLst>
                  <a:ext uri="{0D108BD9-81ED-4DB2-BD59-A6C34878D82A}">
                    <a16:rowId xmlns:a16="http://schemas.microsoft.com/office/drawing/2014/main" val="2264156691"/>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252119478</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556486.9</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527918.6</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5,133691</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EGSS</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London Stansted, İngiltere</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EGAA</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Belfast, Kuzey İrlanda</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Calibri" panose="020F0502020204030204" pitchFamily="34" charset="0"/>
                        </a:rPr>
                        <a:t>Titan Airways</a:t>
                      </a:r>
                    </a:p>
                  </a:txBody>
                  <a:tcPr marL="5719" marR="5719" marT="5719" marB="70690"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042858534"/>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252119479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6398492</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6181053</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3,398281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KBOS</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Boston Logan, ABD</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EDDM</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Münih, Almanya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Calibri" panose="020F0502020204030204" pitchFamily="34" charset="0"/>
                        </a:rPr>
                        <a:t>Lufthansa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599286879"/>
                  </a:ext>
                </a:extLst>
              </a:tr>
              <a:tr h="420372">
                <a:tc>
                  <a:txBody>
                    <a:bodyPr/>
                    <a:lstStyle/>
                    <a:p>
                      <a:pPr algn="ctr" fontAlgn="b"/>
                      <a:r>
                        <a:rPr lang="tr-TR" sz="1200" b="0" i="0" u="none" strike="noStrike" cap="none" spc="0">
                          <a:solidFill>
                            <a:schemeClr val="tx1"/>
                          </a:solidFill>
                          <a:effectLst/>
                          <a:latin typeface="Aptos Narrow" panose="020B0004020202020204" pitchFamily="34" charset="0"/>
                        </a:rPr>
                        <a:t>252119481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5556307</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5292121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4,754701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CYQB</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dirty="0" err="1">
                          <a:solidFill>
                            <a:schemeClr val="tx1"/>
                          </a:solidFill>
                          <a:effectLst/>
                          <a:latin typeface="Aptos Narrow" panose="020B0004020202020204" pitchFamily="34" charset="0"/>
                        </a:rPr>
                        <a:t>Québec</a:t>
                      </a:r>
                      <a:r>
                        <a:rPr lang="tr-TR" sz="1200" b="0" i="0" u="none" strike="noStrike" cap="none" spc="0" dirty="0">
                          <a:solidFill>
                            <a:schemeClr val="tx1"/>
                          </a:solidFill>
                          <a:effectLst/>
                          <a:latin typeface="Aptos Narrow" panose="020B0004020202020204" pitchFamily="34" charset="0"/>
                        </a:rPr>
                        <a:t> City Jean </a:t>
                      </a:r>
                      <a:r>
                        <a:rPr lang="tr-TR" sz="1200" b="0" i="0" u="none" strike="noStrike" cap="none" spc="0" dirty="0" err="1">
                          <a:solidFill>
                            <a:schemeClr val="tx1"/>
                          </a:solidFill>
                          <a:effectLst/>
                          <a:latin typeface="Aptos Narrow" panose="020B0004020202020204" pitchFamily="34" charset="0"/>
                        </a:rPr>
                        <a:t>Lesage</a:t>
                      </a:r>
                      <a:r>
                        <a:rPr lang="tr-TR" sz="1200" b="0" i="0" u="none" strike="noStrike" cap="none" spc="0" dirty="0">
                          <a:solidFill>
                            <a:schemeClr val="tx1"/>
                          </a:solidFill>
                          <a:effectLst/>
                          <a:latin typeface="Aptos Narrow" panose="020B0004020202020204" pitchFamily="34" charset="0"/>
                        </a:rPr>
                        <a:t>, Kanada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LFPG</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Paris Charles de Gaulle, Fransa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Calibri" panose="020F0502020204030204" pitchFamily="34" charset="0"/>
                        </a:rPr>
                        <a:t>Air Transat</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57238760"/>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252119482</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7811279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7626377</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2,367109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KDFW</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Dallas/Fort Worth, ABD</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EGLL</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London Heathrow, İngiltere</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Calibri" panose="020F0502020204030204" pitchFamily="34" charset="0"/>
                        </a:rPr>
                        <a:t>British Airways</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280500437"/>
                  </a:ext>
                </a:extLst>
              </a:tr>
              <a:tr h="420372">
                <a:tc>
                  <a:txBody>
                    <a:bodyPr/>
                    <a:lstStyle/>
                    <a:p>
                      <a:pPr algn="ctr" fontAlgn="b"/>
                      <a:r>
                        <a:rPr lang="tr-TR" sz="1200" b="0" i="0" u="none" strike="noStrike" cap="none" spc="0">
                          <a:solidFill>
                            <a:schemeClr val="tx1"/>
                          </a:solidFill>
                          <a:effectLst/>
                          <a:latin typeface="Aptos Narrow" panose="020B0004020202020204" pitchFamily="34" charset="0"/>
                        </a:rPr>
                        <a:t>252119578</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1008790</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959089.9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4,926713</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LQTZ</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Tuzla, Bosna-Hersek (genellikle askeri/sivil ortak)</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EDDB</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Berlin Brandenburg, Almanya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Calibri" panose="020F0502020204030204" pitchFamily="34" charset="0"/>
                        </a:rPr>
                        <a:t>Wizz Air</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911959037"/>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252119579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1880385</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1765858</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6,090588</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LSZH</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Zürich, İsviçre</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LGMK</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Kocaeli Cengiz Topel, Türkiye</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Calibri" panose="020F0502020204030204" pitchFamily="34" charset="0"/>
                        </a:rPr>
                        <a:t>Edelweiss Air</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415450637"/>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252119580</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328191.7</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280755.7</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14,453741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EDDV</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Hannover, Almanya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EDDF</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Frankfurt, Almanya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fontAlgn="b"/>
                      <a:r>
                        <a:rPr lang="tr-TR" sz="1200" b="0" i="0" u="none" strike="noStrike" cap="none" spc="0">
                          <a:solidFill>
                            <a:schemeClr val="tx1"/>
                          </a:solidFill>
                          <a:effectLst/>
                          <a:latin typeface="Calibri" panose="020F0502020204030204" pitchFamily="34" charset="0"/>
                        </a:rPr>
                        <a:t>Lufthansa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002706455"/>
                  </a:ext>
                </a:extLst>
              </a:tr>
              <a:tr h="420372">
                <a:tc>
                  <a:txBody>
                    <a:bodyPr/>
                    <a:lstStyle/>
                    <a:p>
                      <a:pPr algn="ctr" fontAlgn="b"/>
                      <a:r>
                        <a:rPr lang="tr-TR" sz="1200" b="0" i="0" u="none" strike="noStrike" cap="none" spc="0">
                          <a:solidFill>
                            <a:schemeClr val="tx1"/>
                          </a:solidFill>
                          <a:effectLst/>
                          <a:latin typeface="Aptos Narrow" panose="020B0004020202020204" pitchFamily="34" charset="0"/>
                        </a:rPr>
                        <a:t>252119581</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2405049</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2302640</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4,258077</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EDDL</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Düsseldorf, Almanya</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LGIR</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Aptos Narrow" panose="020B0004020202020204" pitchFamily="34" charset="0"/>
                        </a:rPr>
                        <a:t>Girit I. Nikos Kazancakis, Yunanistan</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fontAlgn="b"/>
                      <a:r>
                        <a:rPr lang="tr-TR" sz="1200" b="0" i="0" u="none" strike="noStrike" cap="none" spc="0">
                          <a:solidFill>
                            <a:schemeClr val="tx1"/>
                          </a:solidFill>
                          <a:effectLst/>
                          <a:latin typeface="Calibri" panose="020F0502020204030204" pitchFamily="34" charset="0"/>
                        </a:rPr>
                        <a:t>Condor Flugdienst</a:t>
                      </a:r>
                    </a:p>
                  </a:txBody>
                  <a:tcPr marL="5719" marR="5719" marT="5719" marB="70690"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121671810"/>
                  </a:ext>
                </a:extLst>
              </a:tr>
              <a:tr h="246507">
                <a:tc>
                  <a:txBody>
                    <a:bodyPr/>
                    <a:lstStyle/>
                    <a:p>
                      <a:pPr algn="ctr" fontAlgn="b"/>
                      <a:r>
                        <a:rPr lang="tr-TR" sz="1200" b="0" i="0" u="none" strike="noStrike" cap="none" spc="0">
                          <a:solidFill>
                            <a:schemeClr val="tx1"/>
                          </a:solidFill>
                          <a:effectLst/>
                          <a:latin typeface="Aptos Narrow" panose="020B0004020202020204" pitchFamily="34" charset="0"/>
                        </a:rPr>
                        <a:t>252119582</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9997222</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9137607</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dirty="0">
                          <a:solidFill>
                            <a:schemeClr val="tx1"/>
                          </a:solidFill>
                          <a:effectLst/>
                          <a:latin typeface="Aptos Narrow" panose="020B0004020202020204" pitchFamily="34" charset="0"/>
                        </a:rPr>
                        <a:t>0,998</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KSFO</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San Francisco, ABD</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EDDM</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a:solidFill>
                            <a:schemeClr val="tx1"/>
                          </a:solidFill>
                          <a:effectLst/>
                          <a:latin typeface="Aptos Narrow" panose="020B0004020202020204" pitchFamily="34" charset="0"/>
                        </a:rPr>
                        <a:t>Münih, Almanya</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ctr" fontAlgn="b"/>
                      <a:r>
                        <a:rPr lang="tr-TR" sz="1200" b="0" i="0" u="none" strike="noStrike" cap="none" spc="0" dirty="0">
                          <a:solidFill>
                            <a:schemeClr val="tx1"/>
                          </a:solidFill>
                          <a:effectLst/>
                          <a:latin typeface="Calibri" panose="020F0502020204030204" pitchFamily="34" charset="0"/>
                        </a:rPr>
                        <a:t>Lufthansa</a:t>
                      </a:r>
                    </a:p>
                  </a:txBody>
                  <a:tcPr marL="5719" marR="5719" marT="5719" marB="70690"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983376170"/>
                  </a:ext>
                </a:extLst>
              </a:tr>
            </a:tbl>
          </a:graphicData>
        </a:graphic>
      </p:graphicFrame>
    </p:spTree>
    <p:extLst>
      <p:ext uri="{BB962C8B-B14F-4D97-AF65-F5344CB8AC3E}">
        <p14:creationId xmlns:p14="http://schemas.microsoft.com/office/powerpoint/2010/main" val="17594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5802662B-64B7-8EE5-06CB-08EA11AA1655}"/>
              </a:ext>
            </a:extLst>
          </p:cNvPr>
          <p:cNvSpPr>
            <a:spLocks noGrp="1"/>
          </p:cNvSpPr>
          <p:nvPr>
            <p:ph type="title"/>
          </p:nvPr>
        </p:nvSpPr>
        <p:spPr>
          <a:xfrm>
            <a:off x="1371597" y="348865"/>
            <a:ext cx="10044023" cy="877729"/>
          </a:xfrm>
        </p:spPr>
        <p:txBody>
          <a:bodyPr anchor="ctr">
            <a:normAutofit/>
          </a:bodyPr>
          <a:lstStyle/>
          <a:p>
            <a:r>
              <a:rPr lang="tr-TR" sz="4000">
                <a:solidFill>
                  <a:srgbClr val="FFFFFF"/>
                </a:solidFill>
              </a:rPr>
              <a:t>Kazanımlar</a:t>
            </a:r>
          </a:p>
        </p:txBody>
      </p:sp>
      <p:graphicFrame>
        <p:nvGraphicFramePr>
          <p:cNvPr id="5" name="İçerik Yer Tutucusu 2">
            <a:extLst>
              <a:ext uri="{FF2B5EF4-FFF2-40B4-BE49-F238E27FC236}">
                <a16:creationId xmlns:a16="http://schemas.microsoft.com/office/drawing/2014/main" id="{ADDAD378-5DEB-B9A6-29C6-9814DDA83A02}"/>
              </a:ext>
            </a:extLst>
          </p:cNvPr>
          <p:cNvGraphicFramePr>
            <a:graphicFrameLocks noGrp="1"/>
          </p:cNvGraphicFramePr>
          <p:nvPr>
            <p:ph idx="1"/>
            <p:extLst>
              <p:ext uri="{D42A27DB-BD31-4B8C-83A1-F6EECF244321}">
                <p14:modId xmlns:p14="http://schemas.microsoft.com/office/powerpoint/2010/main" val="3662068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58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4786D0E-F1D2-438F-BA7B-FFE62B4CBF63}"/>
              </a:ext>
            </a:extLst>
          </p:cNvPr>
          <p:cNvSpPr>
            <a:spLocks noGrp="1"/>
          </p:cNvSpPr>
          <p:nvPr>
            <p:ph type="title"/>
          </p:nvPr>
        </p:nvSpPr>
        <p:spPr>
          <a:xfrm>
            <a:off x="841248" y="256032"/>
            <a:ext cx="10506456" cy="1014984"/>
          </a:xfrm>
        </p:spPr>
        <p:txBody>
          <a:bodyPr anchor="b">
            <a:normAutofit/>
          </a:bodyPr>
          <a:lstStyle/>
          <a:p>
            <a:r>
              <a:rPr lang="tr-TR"/>
              <a:t>Gelecek Çalışmalar	</a:t>
            </a:r>
            <a:endParaRPr lang="tr-TR" dirty="0"/>
          </a:p>
        </p:txBody>
      </p:sp>
      <p:sp>
        <p:nvSpPr>
          <p:cNvPr id="22"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İçerik Yer Tutucusu 2">
            <a:extLst>
              <a:ext uri="{FF2B5EF4-FFF2-40B4-BE49-F238E27FC236}">
                <a16:creationId xmlns:a16="http://schemas.microsoft.com/office/drawing/2014/main" id="{F2C75710-5A0D-CD20-B428-2D8DB7D1231B}"/>
              </a:ext>
            </a:extLst>
          </p:cNvPr>
          <p:cNvGraphicFramePr>
            <a:graphicFrameLocks noGrp="1"/>
          </p:cNvGraphicFramePr>
          <p:nvPr>
            <p:ph idx="1"/>
            <p:extLst>
              <p:ext uri="{D42A27DB-BD31-4B8C-83A1-F6EECF244321}">
                <p14:modId xmlns:p14="http://schemas.microsoft.com/office/powerpoint/2010/main" val="8591217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2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916CA22-C73E-964C-6903-30EB0A1A4EFB}"/>
              </a:ext>
            </a:extLst>
          </p:cNvPr>
          <p:cNvSpPr>
            <a:spLocks noGrp="1"/>
          </p:cNvSpPr>
          <p:nvPr>
            <p:ph idx="1"/>
          </p:nvPr>
        </p:nvSpPr>
        <p:spPr/>
        <p:txBody>
          <a:bodyPr/>
          <a:lstStyle/>
          <a:p>
            <a:pPr marL="0" indent="0" algn="ctr">
              <a:buNone/>
            </a:pPr>
            <a:r>
              <a:rPr lang="tr-TR" sz="4400" dirty="0"/>
              <a:t>Dinlediğiniz İçin Teşekkür Ederim…</a:t>
            </a:r>
          </a:p>
          <a:p>
            <a:pPr marL="0" indent="0" algn="ctr">
              <a:buNone/>
            </a:pPr>
            <a:br>
              <a:rPr lang="tr-TR" sz="2000" dirty="0"/>
            </a:br>
            <a:br>
              <a:rPr lang="tr-TR" sz="2000" dirty="0"/>
            </a:br>
            <a:br>
              <a:rPr lang="tr-TR" sz="2000" dirty="0"/>
            </a:br>
            <a:r>
              <a:rPr lang="tr-TR" sz="2000" dirty="0"/>
              <a:t>Burak Beyazıt – </a:t>
            </a:r>
            <a:r>
              <a:rPr lang="tr-TR" sz="2000" dirty="0">
                <a:hlinkClick r:id="rId2"/>
              </a:rPr>
              <a:t>beyaztburak@gmail.com</a:t>
            </a:r>
            <a:r>
              <a:rPr lang="tr-TR" sz="2000" dirty="0"/>
              <a:t> </a:t>
            </a:r>
            <a:r>
              <a:rPr lang="tr-TR" sz="2000" dirty="0">
                <a:hlinkClick r:id="rId3"/>
              </a:rPr>
              <a:t>bbeyazit@thy.com</a:t>
            </a:r>
            <a:endParaRPr lang="tr-TR" dirty="0"/>
          </a:p>
          <a:p>
            <a:pPr marL="0" indent="0">
              <a:buNone/>
            </a:pPr>
            <a:endParaRPr lang="tr-TR" sz="1800" dirty="0"/>
          </a:p>
          <a:p>
            <a:pPr marL="0" indent="0">
              <a:buNone/>
            </a:pPr>
            <a:r>
              <a:rPr lang="tr-TR" sz="1800" dirty="0"/>
              <a:t>Proje </a:t>
            </a:r>
            <a:r>
              <a:rPr lang="tr-TR" sz="1800" dirty="0" err="1"/>
              <a:t>Github</a:t>
            </a:r>
            <a:r>
              <a:rPr lang="tr-TR" sz="1800" dirty="0"/>
              <a:t> Linki - </a:t>
            </a:r>
            <a:r>
              <a:rPr lang="tr-TR" sz="1800" dirty="0">
                <a:hlinkClick r:id="rId4"/>
              </a:rPr>
              <a:t>https://github.com/burakbeyazit/170119021-burak-beyazit-ucaklar-icin-rota-optimizasyonu</a:t>
            </a:r>
            <a:endParaRPr lang="tr-TR" sz="1800" dirty="0"/>
          </a:p>
          <a:p>
            <a:endParaRPr lang="tr-TR" dirty="0"/>
          </a:p>
          <a:p>
            <a:pPr marL="0" indent="0">
              <a:buNone/>
            </a:pPr>
            <a:endParaRPr lang="tr-TR" dirty="0"/>
          </a:p>
        </p:txBody>
      </p:sp>
    </p:spTree>
    <p:extLst>
      <p:ext uri="{BB962C8B-B14F-4D97-AF65-F5344CB8AC3E}">
        <p14:creationId xmlns:p14="http://schemas.microsoft.com/office/powerpoint/2010/main" val="197425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İçerik Yer Tutucusu 4">
            <a:extLst>
              <a:ext uri="{FF2B5EF4-FFF2-40B4-BE49-F238E27FC236}">
                <a16:creationId xmlns:a16="http://schemas.microsoft.com/office/drawing/2014/main" id="{0307E93A-846A-F43F-06B6-A36EEC9566E7}"/>
              </a:ext>
            </a:extLst>
          </p:cNvPr>
          <p:cNvGraphicFramePr>
            <a:graphicFrameLocks noGrp="1"/>
          </p:cNvGraphicFramePr>
          <p:nvPr>
            <p:ph idx="1"/>
            <p:extLst>
              <p:ext uri="{D42A27DB-BD31-4B8C-83A1-F6EECF244321}">
                <p14:modId xmlns:p14="http://schemas.microsoft.com/office/powerpoint/2010/main" val="503721802"/>
              </p:ext>
            </p:extLst>
          </p:nvPr>
        </p:nvGraphicFramePr>
        <p:xfrm>
          <a:off x="838199" y="570451"/>
          <a:ext cx="10788941" cy="5713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728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0331BA-5383-3B24-84FB-C25932F3F721}"/>
              </a:ext>
            </a:extLst>
          </p:cNvPr>
          <p:cNvSpPr>
            <a:spLocks noGrp="1"/>
          </p:cNvSpPr>
          <p:nvPr>
            <p:ph type="title"/>
          </p:nvPr>
        </p:nvSpPr>
        <p:spPr>
          <a:xfrm>
            <a:off x="761800" y="762001"/>
            <a:ext cx="5334197" cy="1708242"/>
          </a:xfrm>
        </p:spPr>
        <p:txBody>
          <a:bodyPr anchor="ctr">
            <a:normAutofit/>
          </a:bodyPr>
          <a:lstStyle/>
          <a:p>
            <a:r>
              <a:rPr lang="tr-TR" sz="4000" dirty="0"/>
              <a:t>Veri Toplama ve Ön Hazırlık Süreci</a:t>
            </a:r>
          </a:p>
        </p:txBody>
      </p:sp>
      <p:sp>
        <p:nvSpPr>
          <p:cNvPr id="3" name="İçerik Yer Tutucusu 2">
            <a:extLst>
              <a:ext uri="{FF2B5EF4-FFF2-40B4-BE49-F238E27FC236}">
                <a16:creationId xmlns:a16="http://schemas.microsoft.com/office/drawing/2014/main" id="{6416D326-43AA-0AEE-01D5-D7F036430F8E}"/>
              </a:ext>
            </a:extLst>
          </p:cNvPr>
          <p:cNvSpPr>
            <a:spLocks noGrp="1"/>
          </p:cNvSpPr>
          <p:nvPr>
            <p:ph idx="1"/>
          </p:nvPr>
        </p:nvSpPr>
        <p:spPr>
          <a:xfrm>
            <a:off x="761800" y="2470244"/>
            <a:ext cx="5334197" cy="3769835"/>
          </a:xfrm>
        </p:spPr>
        <p:txBody>
          <a:bodyPr anchor="ctr">
            <a:normAutofit fontScale="92500" lnSpcReduction="10000"/>
          </a:bodyPr>
          <a:lstStyle/>
          <a:p>
            <a:pPr marL="0" indent="0">
              <a:buNone/>
            </a:pPr>
            <a:r>
              <a:rPr lang="tr-TR" sz="2000" dirty="0"/>
              <a:t>Avrupa havacılığını desteklemeyi amaçlayan </a:t>
            </a:r>
            <a:r>
              <a:rPr lang="tr-TR" sz="2000" dirty="0" err="1"/>
              <a:t>pan</a:t>
            </a:r>
            <a:r>
              <a:rPr lang="tr-TR" sz="2000" dirty="0"/>
              <a:t>-Avrupa sivil-askeri bir kuruluş olan </a:t>
            </a:r>
            <a:r>
              <a:rPr lang="tr-TR" sz="2000" dirty="0" err="1"/>
              <a:t>EuroControl</a:t>
            </a:r>
            <a:r>
              <a:rPr lang="tr-TR" sz="2000" dirty="0"/>
              <a:t> tarafından 2021- 2024 yıllarındaki bütün uçuş verileri elde edilmiştir.</a:t>
            </a:r>
          </a:p>
          <a:p>
            <a:pPr marL="0" indent="0">
              <a:buNone/>
            </a:pPr>
            <a:endParaRPr lang="tr-TR" sz="2000" dirty="0"/>
          </a:p>
          <a:p>
            <a:pPr marL="0" indent="0">
              <a:buNone/>
            </a:pPr>
            <a:r>
              <a:rPr lang="tr-TR" sz="2000" dirty="0"/>
              <a:t>Projede planlanan uçuşların koordinat bilgilerini, gerçekleşen uçuşların koordinat bilgilerini, uçuşun genel bilgilerini içeren veri kümeleri kullanılmıştır.</a:t>
            </a:r>
          </a:p>
          <a:p>
            <a:pPr marL="0" indent="0">
              <a:buNone/>
            </a:pPr>
            <a:endParaRPr lang="tr-TR" sz="2000" dirty="0"/>
          </a:p>
          <a:p>
            <a:pPr marL="0" indent="0">
              <a:buNone/>
            </a:pPr>
            <a:r>
              <a:rPr lang="tr-TR" sz="2000" dirty="0"/>
              <a:t>Veri ön hazırlık sürecinde eksik veri </a:t>
            </a:r>
            <a:r>
              <a:rPr lang="tr-TR" sz="2000" dirty="0" err="1"/>
              <a:t>imputasyonu</a:t>
            </a:r>
            <a:r>
              <a:rPr lang="tr-TR" sz="2000" dirty="0"/>
              <a:t>, aykırı değer temizliği, hava durumu verilerin eklenmesi süreçleri sağlanmıştır.</a:t>
            </a:r>
          </a:p>
        </p:txBody>
      </p:sp>
      <p:pic>
        <p:nvPicPr>
          <p:cNvPr id="5" name="Picture 4" descr="Uçak arka görünümü">
            <a:extLst>
              <a:ext uri="{FF2B5EF4-FFF2-40B4-BE49-F238E27FC236}">
                <a16:creationId xmlns:a16="http://schemas.microsoft.com/office/drawing/2014/main" id="{AAAEECB6-6E7A-5EFE-100F-3D93D28E392D}"/>
              </a:ext>
            </a:extLst>
          </p:cNvPr>
          <p:cNvPicPr>
            <a:picLocks noChangeAspect="1"/>
          </p:cNvPicPr>
          <p:nvPr/>
        </p:nvPicPr>
        <p:blipFill>
          <a:blip r:embed="rId2"/>
          <a:srcRect l="18155" r="30008"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059338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1FCFBF5-7AA5-2C44-FD49-EC477D52F245}"/>
              </a:ext>
            </a:extLst>
          </p:cNvPr>
          <p:cNvSpPr>
            <a:spLocks noGrp="1"/>
          </p:cNvSpPr>
          <p:nvPr>
            <p:ph type="title"/>
          </p:nvPr>
        </p:nvSpPr>
        <p:spPr>
          <a:xfrm>
            <a:off x="841248" y="256032"/>
            <a:ext cx="10506456" cy="1014984"/>
          </a:xfrm>
        </p:spPr>
        <p:txBody>
          <a:bodyPr anchor="b">
            <a:normAutofit/>
          </a:bodyPr>
          <a:lstStyle/>
          <a:p>
            <a:r>
              <a:rPr lang="tr-TR" dirty="0"/>
              <a:t>Uçuş Operasyon ve Lokasyon Verileri</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İçerik Yer Tutucusu 3">
            <a:extLst>
              <a:ext uri="{FF2B5EF4-FFF2-40B4-BE49-F238E27FC236}">
                <a16:creationId xmlns:a16="http://schemas.microsoft.com/office/drawing/2014/main" id="{839DC02F-DE3C-14A1-A83D-04A336A3E154}"/>
              </a:ext>
            </a:extLst>
          </p:cNvPr>
          <p:cNvGraphicFramePr>
            <a:graphicFrameLocks noGrp="1"/>
          </p:cNvGraphicFramePr>
          <p:nvPr>
            <p:ph idx="1"/>
            <p:extLst>
              <p:ext uri="{D42A27DB-BD31-4B8C-83A1-F6EECF244321}">
                <p14:modId xmlns:p14="http://schemas.microsoft.com/office/powerpoint/2010/main" val="1995898053"/>
              </p:ext>
            </p:extLst>
          </p:nvPr>
        </p:nvGraphicFramePr>
        <p:xfrm>
          <a:off x="1165882" y="1926266"/>
          <a:ext cx="9860238" cy="4357530"/>
        </p:xfrm>
        <a:graphic>
          <a:graphicData uri="http://schemas.openxmlformats.org/drawingml/2006/table">
            <a:tbl>
              <a:tblPr firstRow="1" firstCol="1" bandRow="1">
                <a:tableStyleId>{5C22544A-7EE6-4342-B048-85BDC9FD1C3A}</a:tableStyleId>
              </a:tblPr>
              <a:tblGrid>
                <a:gridCol w="2602806">
                  <a:extLst>
                    <a:ext uri="{9D8B030D-6E8A-4147-A177-3AD203B41FA5}">
                      <a16:colId xmlns:a16="http://schemas.microsoft.com/office/drawing/2014/main" val="1340954946"/>
                    </a:ext>
                  </a:extLst>
                </a:gridCol>
                <a:gridCol w="3226175">
                  <a:extLst>
                    <a:ext uri="{9D8B030D-6E8A-4147-A177-3AD203B41FA5}">
                      <a16:colId xmlns:a16="http://schemas.microsoft.com/office/drawing/2014/main" val="3936944820"/>
                    </a:ext>
                  </a:extLst>
                </a:gridCol>
                <a:gridCol w="4031257">
                  <a:extLst>
                    <a:ext uri="{9D8B030D-6E8A-4147-A177-3AD203B41FA5}">
                      <a16:colId xmlns:a16="http://schemas.microsoft.com/office/drawing/2014/main" val="3966822072"/>
                    </a:ext>
                  </a:extLst>
                </a:gridCol>
              </a:tblGrid>
              <a:tr h="290502">
                <a:tc>
                  <a:txBody>
                    <a:bodyPr/>
                    <a:lstStyle/>
                    <a:p>
                      <a:pPr algn="just">
                        <a:lnSpc>
                          <a:spcPct val="150000"/>
                        </a:lnSpc>
                        <a:spcBef>
                          <a:spcPts val="600"/>
                        </a:spcBef>
                        <a:spcAft>
                          <a:spcPts val="600"/>
                        </a:spcAft>
                        <a:buNone/>
                      </a:pPr>
                      <a:r>
                        <a:rPr lang="tr-TR" sz="1200">
                          <a:effectLst/>
                        </a:rPr>
                        <a:t>Veri Türü</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Değişken</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Açıklama</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360514630"/>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ECTRL ID</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Her uçuş için benzersiz tanımlayıcı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407661594"/>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dirty="0" err="1">
                          <a:effectLst/>
                        </a:rPr>
                        <a:t>Sequence</a:t>
                      </a:r>
                      <a:r>
                        <a:rPr lang="tr-TR" sz="1200" dirty="0">
                          <a:effectLst/>
                        </a:rPr>
                        <a:t> </a:t>
                      </a:r>
                      <a:r>
                        <a:rPr lang="tr-TR" sz="1200" dirty="0" err="1">
                          <a:effectLst/>
                        </a:rPr>
                        <a:t>Number</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Zamansal olarak sıralı veri numarası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877915671"/>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Time Over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Belirli konum noktalarının geçilme zamanı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3467213384"/>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Flight Level</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Uçuş irtifası (FL), 0: kalkış/iniş olabilir</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4211017594"/>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Latitude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Uçuş sırasında ölçülen enlem</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104480154"/>
                  </a:ext>
                </a:extLst>
              </a:tr>
              <a:tr h="290502">
                <a:tc>
                  <a:txBody>
                    <a:bodyPr/>
                    <a:lstStyle/>
                    <a:p>
                      <a:pPr algn="just">
                        <a:lnSpc>
                          <a:spcPct val="150000"/>
                        </a:lnSpc>
                        <a:spcBef>
                          <a:spcPts val="600"/>
                        </a:spcBef>
                        <a:spcAft>
                          <a:spcPts val="600"/>
                        </a:spcAft>
                        <a:buNone/>
                      </a:pPr>
                      <a:r>
                        <a:rPr lang="tr-TR" sz="1200">
                          <a:effectLst/>
                        </a:rPr>
                        <a:t>Uçuş Konum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Longitude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Uçuş sırasında ölçülen boylam</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779489337"/>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ADEP / ADES</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Kalkış ve varış havalimanı kodları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38884351"/>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ADEP / ADES Koordinatları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Havalimanlarının coğrafi koordinatları</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728722969"/>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FILED / ACTUAL Off Block Time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Planlanan kalkış / gerçekleşen kalkış saati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79780361"/>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FILED / ACTUAL Arrival Time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Planlanan varış / gerçekleşen varış saati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888017873"/>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AC Type / Operator / Registration</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Uçak tipi, operatör ve kayıt bilgileri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3901412222"/>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ICAO Flight Type</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Uçuş türü (ör. charter, cargo, business)</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441614495"/>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Market Segment</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STATFOR pazar segment bilgisi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369708286"/>
                  </a:ext>
                </a:extLst>
              </a:tr>
              <a:tr h="290502">
                <a:tc>
                  <a:txBody>
                    <a:bodyPr/>
                    <a:lstStyle/>
                    <a:p>
                      <a:pPr algn="just">
                        <a:lnSpc>
                          <a:spcPct val="150000"/>
                        </a:lnSpc>
                        <a:spcBef>
                          <a:spcPts val="600"/>
                        </a:spcBef>
                        <a:spcAft>
                          <a:spcPts val="600"/>
                        </a:spcAft>
                        <a:buNone/>
                      </a:pPr>
                      <a:r>
                        <a:rPr lang="tr-TR" sz="1200">
                          <a:effectLst/>
                        </a:rPr>
                        <a:t>Uçuş Operasyon Verileri</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a:effectLst/>
                        </a:rPr>
                        <a:t>Requested FL / Distance Flown</a:t>
                      </a:r>
                      <a:endParaRPr lang="tr-TR"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tc>
                  <a:txBody>
                    <a:bodyPr/>
                    <a:lstStyle/>
                    <a:p>
                      <a:pPr algn="just">
                        <a:lnSpc>
                          <a:spcPct val="150000"/>
                        </a:lnSpc>
                        <a:spcBef>
                          <a:spcPts val="600"/>
                        </a:spcBef>
                        <a:spcAft>
                          <a:spcPts val="600"/>
                        </a:spcAft>
                        <a:buNone/>
                      </a:pPr>
                      <a:r>
                        <a:rPr lang="tr-TR" sz="1200" dirty="0">
                          <a:effectLst/>
                        </a:rPr>
                        <a:t>Talep edilen uçuş seviyesi / mesafe (nm)</a:t>
                      </a:r>
                      <a:endParaRPr lang="tr-T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8887" marR="48887" marT="0" marB="0"/>
                </a:tc>
                <a:extLst>
                  <a:ext uri="{0D108BD9-81ED-4DB2-BD59-A6C34878D82A}">
                    <a16:rowId xmlns:a16="http://schemas.microsoft.com/office/drawing/2014/main" val="1028384252"/>
                  </a:ext>
                </a:extLst>
              </a:tr>
            </a:tbl>
          </a:graphicData>
        </a:graphic>
      </p:graphicFrame>
    </p:spTree>
    <p:extLst>
      <p:ext uri="{BB962C8B-B14F-4D97-AF65-F5344CB8AC3E}">
        <p14:creationId xmlns:p14="http://schemas.microsoft.com/office/powerpoint/2010/main" val="38594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FFA35F1-AE89-0154-2D05-D33E9474ECD5}"/>
              </a:ext>
            </a:extLst>
          </p:cNvPr>
          <p:cNvSpPr>
            <a:spLocks noGrp="1"/>
          </p:cNvSpPr>
          <p:nvPr>
            <p:ph type="title"/>
          </p:nvPr>
        </p:nvSpPr>
        <p:spPr>
          <a:xfrm>
            <a:off x="841248" y="256032"/>
            <a:ext cx="10506456" cy="1014984"/>
          </a:xfrm>
        </p:spPr>
        <p:txBody>
          <a:bodyPr anchor="b">
            <a:normAutofit/>
          </a:bodyPr>
          <a:lstStyle/>
          <a:p>
            <a:r>
              <a:rPr lang="tr-TR" dirty="0"/>
              <a:t>Hava Durumu Verileri</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4">
            <a:extLst>
              <a:ext uri="{FF2B5EF4-FFF2-40B4-BE49-F238E27FC236}">
                <a16:creationId xmlns:a16="http://schemas.microsoft.com/office/drawing/2014/main" id="{1A14150B-0D41-5496-3B4A-583010EB92C0}"/>
              </a:ext>
            </a:extLst>
          </p:cNvPr>
          <p:cNvGraphicFramePr>
            <a:graphicFrameLocks noGrp="1"/>
          </p:cNvGraphicFramePr>
          <p:nvPr>
            <p:ph idx="1"/>
            <p:extLst>
              <p:ext uri="{D42A27DB-BD31-4B8C-83A1-F6EECF244321}">
                <p14:modId xmlns:p14="http://schemas.microsoft.com/office/powerpoint/2010/main" val="3396233880"/>
              </p:ext>
            </p:extLst>
          </p:nvPr>
        </p:nvGraphicFramePr>
        <p:xfrm>
          <a:off x="838200" y="2363418"/>
          <a:ext cx="10515602" cy="3483225"/>
        </p:xfrm>
        <a:graphic>
          <a:graphicData uri="http://schemas.openxmlformats.org/drawingml/2006/table">
            <a:tbl>
              <a:tblPr firstRow="1" firstCol="1" bandRow="1">
                <a:tableStyleId>{5C22544A-7EE6-4342-B048-85BDC9FD1C3A}</a:tableStyleId>
              </a:tblPr>
              <a:tblGrid>
                <a:gridCol w="2892108">
                  <a:extLst>
                    <a:ext uri="{9D8B030D-6E8A-4147-A177-3AD203B41FA5}">
                      <a16:colId xmlns:a16="http://schemas.microsoft.com/office/drawing/2014/main" val="870878162"/>
                    </a:ext>
                  </a:extLst>
                </a:gridCol>
                <a:gridCol w="1624536">
                  <a:extLst>
                    <a:ext uri="{9D8B030D-6E8A-4147-A177-3AD203B41FA5}">
                      <a16:colId xmlns:a16="http://schemas.microsoft.com/office/drawing/2014/main" val="169685269"/>
                    </a:ext>
                  </a:extLst>
                </a:gridCol>
                <a:gridCol w="2999479">
                  <a:extLst>
                    <a:ext uri="{9D8B030D-6E8A-4147-A177-3AD203B41FA5}">
                      <a16:colId xmlns:a16="http://schemas.microsoft.com/office/drawing/2014/main" val="1629719339"/>
                    </a:ext>
                  </a:extLst>
                </a:gridCol>
                <a:gridCol w="2999479">
                  <a:extLst>
                    <a:ext uri="{9D8B030D-6E8A-4147-A177-3AD203B41FA5}">
                      <a16:colId xmlns:a16="http://schemas.microsoft.com/office/drawing/2014/main" val="2740528742"/>
                    </a:ext>
                  </a:extLst>
                </a:gridCol>
              </a:tblGrid>
              <a:tr h="234119">
                <a:tc>
                  <a:txBody>
                    <a:bodyPr/>
                    <a:lstStyle/>
                    <a:p>
                      <a:pPr algn="just">
                        <a:lnSpc>
                          <a:spcPct val="150000"/>
                        </a:lnSpc>
                        <a:spcBef>
                          <a:spcPts val="600"/>
                        </a:spcBef>
                        <a:spcAft>
                          <a:spcPts val="600"/>
                        </a:spcAft>
                        <a:buNone/>
                      </a:pPr>
                      <a:r>
                        <a:rPr lang="tr-TR" sz="1000">
                          <a:effectLst/>
                        </a:rPr>
                        <a:t>Değişken Adı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Birim</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Açıklama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Modeldeki Rolü</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2958653274"/>
                  </a:ext>
                </a:extLst>
              </a:tr>
              <a:tr h="462526">
                <a:tc>
                  <a:txBody>
                    <a:bodyPr/>
                    <a:lstStyle/>
                    <a:p>
                      <a:pPr algn="just">
                        <a:lnSpc>
                          <a:spcPct val="150000"/>
                        </a:lnSpc>
                        <a:spcBef>
                          <a:spcPts val="600"/>
                        </a:spcBef>
                        <a:spcAft>
                          <a:spcPts val="600"/>
                        </a:spcAft>
                        <a:buNone/>
                      </a:pPr>
                      <a:r>
                        <a:rPr lang="tr-TR" sz="1000">
                          <a:effectLst/>
                        </a:rPr>
                        <a:t>Sıcaklık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°C</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Havanın anlık sıcaklığı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Hava yoğunluğu ve motor verimliliği açısından kritik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3174625967"/>
                  </a:ext>
                </a:extLst>
              </a:tr>
              <a:tr h="462526">
                <a:tc>
                  <a:txBody>
                    <a:bodyPr/>
                    <a:lstStyle/>
                    <a:p>
                      <a:pPr algn="just">
                        <a:lnSpc>
                          <a:spcPct val="150000"/>
                        </a:lnSpc>
                        <a:spcBef>
                          <a:spcPts val="600"/>
                        </a:spcBef>
                        <a:spcAft>
                          <a:spcPts val="600"/>
                        </a:spcAft>
                        <a:buNone/>
                      </a:pPr>
                      <a:r>
                        <a:rPr lang="tr-TR" sz="1000">
                          <a:effectLst/>
                        </a:rPr>
                        <a:t>Çiy Noktası Sıcaklığı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°C</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Su buharının yoğunlaşmaya başladığı sıcaklık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Nem oranını temsil eder; atmosfer stabilitesini etkiler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584472941"/>
                  </a:ext>
                </a:extLst>
              </a:tr>
              <a:tr h="234119">
                <a:tc>
                  <a:txBody>
                    <a:bodyPr/>
                    <a:lstStyle/>
                    <a:p>
                      <a:pPr algn="just">
                        <a:lnSpc>
                          <a:spcPct val="150000"/>
                        </a:lnSpc>
                        <a:spcBef>
                          <a:spcPts val="600"/>
                        </a:spcBef>
                        <a:spcAft>
                          <a:spcPts val="600"/>
                        </a:spcAft>
                        <a:buNone/>
                      </a:pPr>
                      <a:r>
                        <a:rPr lang="tr-TR" sz="1000">
                          <a:effectLst/>
                        </a:rPr>
                        <a:t>U Bileşeni (Rüzgâr - Doğu-Batı)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m/s</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Yatay düzlemde doğu-batı yönlü rüzgâr bileşeni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Sapma ve hız kazancı/kaybı etkisi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2389412594"/>
                  </a:ext>
                </a:extLst>
              </a:tr>
              <a:tr h="234119">
                <a:tc>
                  <a:txBody>
                    <a:bodyPr/>
                    <a:lstStyle/>
                    <a:p>
                      <a:pPr algn="just">
                        <a:lnSpc>
                          <a:spcPct val="150000"/>
                        </a:lnSpc>
                        <a:spcBef>
                          <a:spcPts val="600"/>
                        </a:spcBef>
                        <a:spcAft>
                          <a:spcPts val="600"/>
                        </a:spcAft>
                        <a:buNone/>
                      </a:pPr>
                      <a:r>
                        <a:rPr lang="tr-TR" sz="1000">
                          <a:effectLst/>
                        </a:rPr>
                        <a:t>V Bileşeni (Rüzgâr - Kuzey-Güney)</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m/s</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Yatay düzlemde kuzey-güney yönlü rüzgâr bileşeni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Uçağın rotadaki ivmelenme/direnç dengesi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2441216823"/>
                  </a:ext>
                </a:extLst>
              </a:tr>
              <a:tr h="234119">
                <a:tc>
                  <a:txBody>
                    <a:bodyPr/>
                    <a:lstStyle/>
                    <a:p>
                      <a:pPr algn="just">
                        <a:lnSpc>
                          <a:spcPct val="150000"/>
                        </a:lnSpc>
                        <a:spcBef>
                          <a:spcPts val="600"/>
                        </a:spcBef>
                        <a:spcAft>
                          <a:spcPts val="600"/>
                        </a:spcAft>
                        <a:buNone/>
                      </a:pPr>
                      <a:r>
                        <a:rPr lang="tr-TR" sz="1000">
                          <a:effectLst/>
                        </a:rPr>
                        <a:t>Deniz Seviyesi Basıncı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hPa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Yüzeye indirgenmiş atmosfer basıncı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Genel hava durumu koşulları göstergesi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659278767"/>
                  </a:ext>
                </a:extLst>
              </a:tr>
              <a:tr h="462526">
                <a:tc>
                  <a:txBody>
                    <a:bodyPr/>
                    <a:lstStyle/>
                    <a:p>
                      <a:pPr algn="just">
                        <a:lnSpc>
                          <a:spcPct val="150000"/>
                        </a:lnSpc>
                        <a:spcBef>
                          <a:spcPts val="600"/>
                        </a:spcBef>
                        <a:spcAft>
                          <a:spcPts val="600"/>
                        </a:spcAft>
                        <a:buNone/>
                      </a:pPr>
                      <a:r>
                        <a:rPr lang="tr-TR" sz="1000">
                          <a:effectLst/>
                        </a:rPr>
                        <a:t>Yüzey Basıncı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hPa</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Yerel yükseklik seviyesinde ölçülen atmosfer basıncı</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Yerel hava yoğunluğu hesaplamalarında kullanılır</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4151847179"/>
                  </a:ext>
                </a:extLst>
              </a:tr>
              <a:tr h="234119">
                <a:tc>
                  <a:txBody>
                    <a:bodyPr/>
                    <a:lstStyle/>
                    <a:p>
                      <a:pPr algn="just">
                        <a:lnSpc>
                          <a:spcPct val="150000"/>
                        </a:lnSpc>
                        <a:spcBef>
                          <a:spcPts val="600"/>
                        </a:spcBef>
                        <a:spcAft>
                          <a:spcPts val="600"/>
                        </a:spcAft>
                        <a:buNone/>
                      </a:pPr>
                      <a:r>
                        <a:rPr lang="tr-TR" sz="1000">
                          <a:effectLst/>
                        </a:rPr>
                        <a:t>Bulut Tabanı Yüksekliği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m</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Alçak bulutların yerden yüksekliği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Görüş mesafesi ve türbülans değerlendirmeleri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3889041874"/>
                  </a:ext>
                </a:extLst>
              </a:tr>
              <a:tr h="462526">
                <a:tc>
                  <a:txBody>
                    <a:bodyPr/>
                    <a:lstStyle/>
                    <a:p>
                      <a:pPr algn="just">
                        <a:lnSpc>
                          <a:spcPct val="150000"/>
                        </a:lnSpc>
                        <a:spcBef>
                          <a:spcPts val="600"/>
                        </a:spcBef>
                        <a:spcAft>
                          <a:spcPts val="600"/>
                        </a:spcAft>
                        <a:buNone/>
                      </a:pPr>
                      <a:r>
                        <a:rPr lang="tr-TR" sz="1000">
                          <a:effectLst/>
                        </a:rPr>
                        <a:t>Düşük Seviye Bulutluluk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0–1 (oran)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Alt troposferdeki bulut örtüsünün yüzdesel yoğunluğu</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Görsel navigasyon güvenliği ve türbülans etkisi</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1116604143"/>
                  </a:ext>
                </a:extLst>
              </a:tr>
              <a:tr h="462526">
                <a:tc>
                  <a:txBody>
                    <a:bodyPr/>
                    <a:lstStyle/>
                    <a:p>
                      <a:pPr algn="just">
                        <a:lnSpc>
                          <a:spcPct val="150000"/>
                        </a:lnSpc>
                        <a:spcBef>
                          <a:spcPts val="600"/>
                        </a:spcBef>
                        <a:spcAft>
                          <a:spcPts val="600"/>
                        </a:spcAft>
                        <a:buNone/>
                      </a:pPr>
                      <a:r>
                        <a:rPr lang="tr-TR" sz="1000">
                          <a:effectLst/>
                        </a:rPr>
                        <a:t>Toplam Bulutluluk</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0–1 (oran)</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Tüm atmosfer katmanlarındaki toplam bulut yoğunluğu</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tc>
                  <a:txBody>
                    <a:bodyPr/>
                    <a:lstStyle/>
                    <a:p>
                      <a:pPr algn="just">
                        <a:lnSpc>
                          <a:spcPct val="150000"/>
                        </a:lnSpc>
                        <a:spcBef>
                          <a:spcPts val="600"/>
                        </a:spcBef>
                        <a:spcAft>
                          <a:spcPts val="600"/>
                        </a:spcAft>
                        <a:buNone/>
                      </a:pPr>
                      <a:r>
                        <a:rPr lang="tr-TR" sz="1000">
                          <a:effectLst/>
                        </a:rPr>
                        <a:t>Genel hava kapanıklığı – atmosferik direnç</a:t>
                      </a:r>
                      <a:endParaRPr lang="tr-TR"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58804" marR="58804" marT="0" marB="0"/>
                </a:tc>
                <a:extLst>
                  <a:ext uri="{0D108BD9-81ED-4DB2-BD59-A6C34878D82A}">
                    <a16:rowId xmlns:a16="http://schemas.microsoft.com/office/drawing/2014/main" val="4080612401"/>
                  </a:ext>
                </a:extLst>
              </a:tr>
            </a:tbl>
          </a:graphicData>
        </a:graphic>
      </p:graphicFrame>
    </p:spTree>
    <p:extLst>
      <p:ext uri="{BB962C8B-B14F-4D97-AF65-F5344CB8AC3E}">
        <p14:creationId xmlns:p14="http://schemas.microsoft.com/office/powerpoint/2010/main" val="389906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424EA7A-4802-3AD1-349F-B78802ACB129}"/>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Uçuş Rotaları Nasıl Belirlenir</a:t>
            </a:r>
          </a:p>
        </p:txBody>
      </p:sp>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33" name="İçerik Yer Tutucusu 2">
            <a:extLst>
              <a:ext uri="{FF2B5EF4-FFF2-40B4-BE49-F238E27FC236}">
                <a16:creationId xmlns:a16="http://schemas.microsoft.com/office/drawing/2014/main" id="{FFE83781-86CF-425A-D8B6-74D11F8971FA}"/>
              </a:ext>
            </a:extLst>
          </p:cNvPr>
          <p:cNvGraphicFramePr/>
          <p:nvPr>
            <p:extLst>
              <p:ext uri="{D42A27DB-BD31-4B8C-83A1-F6EECF244321}">
                <p14:modId xmlns:p14="http://schemas.microsoft.com/office/powerpoint/2010/main" val="88719594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762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010D670-DC81-498D-217D-509969A76DB7}"/>
              </a:ext>
            </a:extLst>
          </p:cNvPr>
          <p:cNvSpPr>
            <a:spLocks noGrp="1"/>
          </p:cNvSpPr>
          <p:nvPr>
            <p:ph type="title"/>
          </p:nvPr>
        </p:nvSpPr>
        <p:spPr>
          <a:xfrm>
            <a:off x="838200" y="365125"/>
            <a:ext cx="10515600" cy="1325563"/>
          </a:xfrm>
        </p:spPr>
        <p:txBody>
          <a:bodyPr>
            <a:normAutofit/>
          </a:bodyPr>
          <a:lstStyle/>
          <a:p>
            <a:r>
              <a:rPr lang="tr-TR" sz="5400" dirty="0"/>
              <a:t>Proje Kapsamında Yapılanlar</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İçerik Yer Tutucusu 2">
            <a:extLst>
              <a:ext uri="{FF2B5EF4-FFF2-40B4-BE49-F238E27FC236}">
                <a16:creationId xmlns:a16="http://schemas.microsoft.com/office/drawing/2014/main" id="{83EE399F-25EA-86FC-422D-CC6112792728}"/>
              </a:ext>
            </a:extLst>
          </p:cNvPr>
          <p:cNvGraphicFramePr>
            <a:graphicFrameLocks noGrp="1"/>
          </p:cNvGraphicFramePr>
          <p:nvPr>
            <p:ph idx="1"/>
            <p:extLst>
              <p:ext uri="{D42A27DB-BD31-4B8C-83A1-F6EECF244321}">
                <p14:modId xmlns:p14="http://schemas.microsoft.com/office/powerpoint/2010/main" val="359707993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1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0CFAD98-631E-C9F1-A474-BA3E3DA45569}"/>
              </a:ext>
            </a:extLst>
          </p:cNvPr>
          <p:cNvSpPr>
            <a:spLocks noGrp="1"/>
          </p:cNvSpPr>
          <p:nvPr>
            <p:ph type="title"/>
          </p:nvPr>
        </p:nvSpPr>
        <p:spPr>
          <a:xfrm>
            <a:off x="841248" y="256032"/>
            <a:ext cx="10506456" cy="1014984"/>
          </a:xfrm>
        </p:spPr>
        <p:txBody>
          <a:bodyPr anchor="b">
            <a:normAutofit/>
          </a:bodyPr>
          <a:lstStyle/>
          <a:p>
            <a:r>
              <a:rPr lang="tr-TR" dirty="0" err="1"/>
              <a:t>Kullanılılan</a:t>
            </a:r>
            <a:r>
              <a:rPr lang="tr-TR" dirty="0"/>
              <a:t> Modeller ve Başarı Metrikleri</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İçerik Yer Tutucusu 2">
            <a:extLst>
              <a:ext uri="{FF2B5EF4-FFF2-40B4-BE49-F238E27FC236}">
                <a16:creationId xmlns:a16="http://schemas.microsoft.com/office/drawing/2014/main" id="{B3CCB454-24F1-9AB3-6BD1-72BFE81AFD9B}"/>
              </a:ext>
            </a:extLst>
          </p:cNvPr>
          <p:cNvGraphicFramePr>
            <a:graphicFrameLocks noGrp="1"/>
          </p:cNvGraphicFramePr>
          <p:nvPr>
            <p:ph idx="1"/>
            <p:extLst>
              <p:ext uri="{D42A27DB-BD31-4B8C-83A1-F6EECF244321}">
                <p14:modId xmlns:p14="http://schemas.microsoft.com/office/powerpoint/2010/main" val="1349022398"/>
              </p:ext>
            </p:extLst>
          </p:nvPr>
        </p:nvGraphicFramePr>
        <p:xfrm>
          <a:off x="838200" y="1926266"/>
          <a:ext cx="5780714"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İçerik Yer Tutucusu 3">
            <a:extLst>
              <a:ext uri="{FF2B5EF4-FFF2-40B4-BE49-F238E27FC236}">
                <a16:creationId xmlns:a16="http://schemas.microsoft.com/office/drawing/2014/main" id="{DBBC908A-4699-6A1F-60BD-E1AF7BA38B8B}"/>
              </a:ext>
            </a:extLst>
          </p:cNvPr>
          <p:cNvGraphicFramePr>
            <a:graphicFrameLocks/>
          </p:cNvGraphicFramePr>
          <p:nvPr>
            <p:extLst>
              <p:ext uri="{D42A27DB-BD31-4B8C-83A1-F6EECF244321}">
                <p14:modId xmlns:p14="http://schemas.microsoft.com/office/powerpoint/2010/main" val="1583059742"/>
              </p:ext>
            </p:extLst>
          </p:nvPr>
        </p:nvGraphicFramePr>
        <p:xfrm>
          <a:off x="7139031" y="2016276"/>
          <a:ext cx="4488109" cy="4092318"/>
        </p:xfrm>
        <a:graphic>
          <a:graphicData uri="http://schemas.openxmlformats.org/drawingml/2006/table">
            <a:tbl>
              <a:tblPr>
                <a:solidFill>
                  <a:schemeClr val="bg1"/>
                </a:solidFill>
                <a:tableStyleId>{3C2FFA5D-87B4-456A-9821-1D502468CF0F}</a:tableStyleId>
              </a:tblPr>
              <a:tblGrid>
                <a:gridCol w="2226123">
                  <a:extLst>
                    <a:ext uri="{9D8B030D-6E8A-4147-A177-3AD203B41FA5}">
                      <a16:colId xmlns:a16="http://schemas.microsoft.com/office/drawing/2014/main" val="1889101797"/>
                    </a:ext>
                  </a:extLst>
                </a:gridCol>
                <a:gridCol w="2261986">
                  <a:extLst>
                    <a:ext uri="{9D8B030D-6E8A-4147-A177-3AD203B41FA5}">
                      <a16:colId xmlns:a16="http://schemas.microsoft.com/office/drawing/2014/main" val="470642240"/>
                    </a:ext>
                  </a:extLst>
                </a:gridCol>
              </a:tblGrid>
              <a:tr h="539937">
                <a:tc>
                  <a:txBody>
                    <a:bodyPr/>
                    <a:lstStyle/>
                    <a:p>
                      <a:pPr algn="ctr"/>
                      <a:r>
                        <a:rPr lang="tr-TR" sz="1800" cap="none" spc="0" dirty="0">
                          <a:solidFill>
                            <a:schemeClr val="tx1"/>
                          </a:solidFill>
                        </a:rPr>
                        <a:t>Metrik</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ctr"/>
                      <a:r>
                        <a:rPr lang="tr-TR" sz="1800" cap="none" spc="0" dirty="0">
                          <a:solidFill>
                            <a:schemeClr val="tx1"/>
                          </a:solidFill>
                        </a:rPr>
                        <a:t>Açıklama</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037005110"/>
                  </a:ext>
                </a:extLst>
              </a:tr>
              <a:tr h="1338434">
                <a:tc>
                  <a:txBody>
                    <a:bodyPr/>
                    <a:lstStyle/>
                    <a:p>
                      <a:pPr algn="ctr"/>
                      <a:r>
                        <a:rPr lang="tr-TR" sz="1100" b="1" cap="none" spc="0" dirty="0">
                          <a:solidFill>
                            <a:schemeClr val="tx1"/>
                          </a:solidFill>
                        </a:rPr>
                        <a:t>MAE</a:t>
                      </a:r>
                      <a:r>
                        <a:rPr lang="tr-TR" sz="1100" cap="none" spc="0" dirty="0">
                          <a:solidFill>
                            <a:schemeClr val="tx1"/>
                          </a:solidFill>
                        </a:rPr>
                        <a:t>(</a:t>
                      </a:r>
                      <a:r>
                        <a:rPr lang="tr-TR" sz="1100" cap="none" spc="0" dirty="0" err="1">
                          <a:solidFill>
                            <a:schemeClr val="tx1"/>
                          </a:solidFill>
                        </a:rPr>
                        <a:t>Mean</a:t>
                      </a:r>
                      <a:r>
                        <a:rPr lang="tr-TR" sz="1100" cap="none" spc="0" dirty="0">
                          <a:solidFill>
                            <a:schemeClr val="tx1"/>
                          </a:solidFill>
                        </a:rPr>
                        <a:t> </a:t>
                      </a:r>
                      <a:r>
                        <a:rPr lang="tr-TR" sz="1100" cap="none" spc="0" dirty="0" err="1">
                          <a:solidFill>
                            <a:schemeClr val="tx1"/>
                          </a:solidFill>
                        </a:rPr>
                        <a:t>Absolute</a:t>
                      </a:r>
                      <a:r>
                        <a:rPr lang="tr-TR" sz="1100" cap="none" spc="0" dirty="0">
                          <a:solidFill>
                            <a:schemeClr val="tx1"/>
                          </a:solidFill>
                        </a:rPr>
                        <a:t> </a:t>
                      </a:r>
                      <a:r>
                        <a:rPr lang="tr-TR" sz="1100" cap="none" spc="0" dirty="0" err="1">
                          <a:solidFill>
                            <a:schemeClr val="tx1"/>
                          </a:solidFill>
                        </a:rPr>
                        <a:t>Error</a:t>
                      </a:r>
                      <a:r>
                        <a:rPr lang="tr-TR" sz="1100" cap="none" spc="0" dirty="0">
                          <a:solidFill>
                            <a:schemeClr val="tx1"/>
                          </a:solidFill>
                        </a:rPr>
                        <a:t>)</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tr-TR" sz="1100" cap="none" spc="0">
                          <a:solidFill>
                            <a:schemeClr val="tx1"/>
                          </a:solidFill>
                        </a:rPr>
                        <a:t>Tahmin edilen sapma ile gerçek sapma arasındaki mutlak farkların ortalaması. Düşük MAE, modelin hatalarının mutlak değerde küçük olduğunu gösterir.</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794303306"/>
                  </a:ext>
                </a:extLst>
              </a:tr>
              <a:tr h="1072267">
                <a:tc>
                  <a:txBody>
                    <a:bodyPr/>
                    <a:lstStyle/>
                    <a:p>
                      <a:pPr algn="ctr"/>
                      <a:r>
                        <a:rPr lang="tr-TR" sz="1100" b="1" cap="none" spc="0">
                          <a:solidFill>
                            <a:schemeClr val="tx1"/>
                          </a:solidFill>
                        </a:rPr>
                        <a:t>RMSE</a:t>
                      </a:r>
                      <a:r>
                        <a:rPr lang="tr-TR" sz="1100" cap="none" spc="0">
                          <a:solidFill>
                            <a:schemeClr val="tx1"/>
                          </a:solidFill>
                        </a:rPr>
                        <a:t>(</a:t>
                      </a:r>
                      <a:r>
                        <a:rPr lang="tr-TR" sz="1100" cap="none" spc="0" err="1">
                          <a:solidFill>
                            <a:schemeClr val="tx1"/>
                          </a:solidFill>
                        </a:rPr>
                        <a:t>Root</a:t>
                      </a:r>
                      <a:r>
                        <a:rPr lang="tr-TR" sz="1100" cap="none" spc="0">
                          <a:solidFill>
                            <a:schemeClr val="tx1"/>
                          </a:solidFill>
                        </a:rPr>
                        <a:t> </a:t>
                      </a:r>
                      <a:r>
                        <a:rPr lang="tr-TR" sz="1100" cap="none" spc="0" err="1">
                          <a:solidFill>
                            <a:schemeClr val="tx1"/>
                          </a:solidFill>
                        </a:rPr>
                        <a:t>Mean</a:t>
                      </a:r>
                      <a:r>
                        <a:rPr lang="tr-TR" sz="1100" cap="none" spc="0">
                          <a:solidFill>
                            <a:schemeClr val="tx1"/>
                          </a:solidFill>
                        </a:rPr>
                        <a:t> </a:t>
                      </a:r>
                      <a:r>
                        <a:rPr lang="tr-TR" sz="1100" cap="none" spc="0" err="1">
                          <a:solidFill>
                            <a:schemeClr val="tx1"/>
                          </a:solidFill>
                        </a:rPr>
                        <a:t>Squared</a:t>
                      </a:r>
                      <a:r>
                        <a:rPr lang="tr-TR" sz="1100" cap="none" spc="0">
                          <a:solidFill>
                            <a:schemeClr val="tx1"/>
                          </a:solidFill>
                        </a:rPr>
                        <a:t> </a:t>
                      </a:r>
                      <a:r>
                        <a:rPr lang="tr-TR" sz="1100" cap="none" spc="0" err="1">
                          <a:solidFill>
                            <a:schemeClr val="tx1"/>
                          </a:solidFill>
                        </a:rPr>
                        <a:t>Error</a:t>
                      </a:r>
                      <a:r>
                        <a:rPr lang="tr-TR" sz="1100" cap="none" spc="0">
                          <a:solidFill>
                            <a:schemeClr val="tx1"/>
                          </a:solidFill>
                        </a:rPr>
                        <a:t>)</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a:r>
                        <a:rPr lang="tr-TR" sz="1100" cap="none" spc="0">
                          <a:solidFill>
                            <a:schemeClr val="tx1"/>
                          </a:solidFill>
                        </a:rPr>
                        <a:t>Hataların karelerinin ortalamasının karekökü. Hataları büyüklüğe göre cezalandırır; büyük sapmaları vurgular.</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63787674"/>
                  </a:ext>
                </a:extLst>
              </a:tr>
              <a:tr h="1141680">
                <a:tc>
                  <a:txBody>
                    <a:bodyPr/>
                    <a:lstStyle/>
                    <a:p>
                      <a:pPr algn="ctr"/>
                      <a:r>
                        <a:rPr lang="tr-TR" sz="1100" b="1" cap="none" spc="0">
                          <a:solidFill>
                            <a:schemeClr val="tx1"/>
                          </a:solidFill>
                        </a:rPr>
                        <a:t>R²</a:t>
                      </a:r>
                      <a:r>
                        <a:rPr lang="tr-TR" sz="1100" cap="none" spc="0">
                          <a:solidFill>
                            <a:schemeClr val="tx1"/>
                          </a:solidFill>
                        </a:rPr>
                        <a:t>(R-Squared)</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a:r>
                        <a:rPr lang="tr-TR" sz="1100" cap="none" spc="0" dirty="0">
                          <a:solidFill>
                            <a:schemeClr val="tx1"/>
                          </a:solidFill>
                        </a:rPr>
                        <a:t>Modelin hedef değişkendeki toplam varyansın ne kadarını açıkladığını gösterir. 1’e yakın değer, modelin veriyi iyi yakaladığını işaret eder.</a:t>
                      </a:r>
                    </a:p>
                  </a:txBody>
                  <a:tcPr marL="145563" marR="108743" marT="111972" marB="111972"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1723411733"/>
                  </a:ext>
                </a:extLst>
              </a:tr>
            </a:tbl>
          </a:graphicData>
        </a:graphic>
      </p:graphicFrame>
    </p:spTree>
    <p:extLst>
      <p:ext uri="{BB962C8B-B14F-4D97-AF65-F5344CB8AC3E}">
        <p14:creationId xmlns:p14="http://schemas.microsoft.com/office/powerpoint/2010/main" val="424939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D604D65-DC66-F84B-BA27-5437577432A1}"/>
              </a:ext>
            </a:extLst>
          </p:cNvPr>
          <p:cNvSpPr>
            <a:spLocks noGrp="1"/>
          </p:cNvSpPr>
          <p:nvPr>
            <p:ph type="title"/>
          </p:nvPr>
        </p:nvSpPr>
        <p:spPr>
          <a:xfrm>
            <a:off x="838200" y="365125"/>
            <a:ext cx="10515600" cy="1325563"/>
          </a:xfrm>
        </p:spPr>
        <p:txBody>
          <a:bodyPr>
            <a:normAutofit/>
          </a:bodyPr>
          <a:lstStyle/>
          <a:p>
            <a:r>
              <a:rPr lang="tr-TR" sz="5400" dirty="0"/>
              <a:t>Tahminleme Sonuçları</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İçerik Yer Tutucusu 3">
            <a:extLst>
              <a:ext uri="{FF2B5EF4-FFF2-40B4-BE49-F238E27FC236}">
                <a16:creationId xmlns:a16="http://schemas.microsoft.com/office/drawing/2014/main" id="{3936ED0B-2B86-B1F2-2A1C-1DBF3AF2904F}"/>
              </a:ext>
            </a:extLst>
          </p:cNvPr>
          <p:cNvGraphicFramePr>
            <a:graphicFrameLocks noGrp="1"/>
          </p:cNvGraphicFramePr>
          <p:nvPr>
            <p:ph idx="1"/>
            <p:extLst>
              <p:ext uri="{D42A27DB-BD31-4B8C-83A1-F6EECF244321}">
                <p14:modId xmlns:p14="http://schemas.microsoft.com/office/powerpoint/2010/main" val="2197216901"/>
              </p:ext>
            </p:extLst>
          </p:nvPr>
        </p:nvGraphicFramePr>
        <p:xfrm>
          <a:off x="947956" y="2203449"/>
          <a:ext cx="8490099" cy="2860584"/>
        </p:xfrm>
        <a:graphic>
          <a:graphicData uri="http://schemas.openxmlformats.org/drawingml/2006/table">
            <a:tbl>
              <a:tblPr firstRow="1" firstCol="1" bandRow="1"/>
              <a:tblGrid>
                <a:gridCol w="2705990">
                  <a:extLst>
                    <a:ext uri="{9D8B030D-6E8A-4147-A177-3AD203B41FA5}">
                      <a16:colId xmlns:a16="http://schemas.microsoft.com/office/drawing/2014/main" val="402752912"/>
                    </a:ext>
                  </a:extLst>
                </a:gridCol>
                <a:gridCol w="2284285">
                  <a:extLst>
                    <a:ext uri="{9D8B030D-6E8A-4147-A177-3AD203B41FA5}">
                      <a16:colId xmlns:a16="http://schemas.microsoft.com/office/drawing/2014/main" val="3431605667"/>
                    </a:ext>
                  </a:extLst>
                </a:gridCol>
                <a:gridCol w="2454897">
                  <a:extLst>
                    <a:ext uri="{9D8B030D-6E8A-4147-A177-3AD203B41FA5}">
                      <a16:colId xmlns:a16="http://schemas.microsoft.com/office/drawing/2014/main" val="3249279319"/>
                    </a:ext>
                  </a:extLst>
                </a:gridCol>
                <a:gridCol w="1044927">
                  <a:extLst>
                    <a:ext uri="{9D8B030D-6E8A-4147-A177-3AD203B41FA5}">
                      <a16:colId xmlns:a16="http://schemas.microsoft.com/office/drawing/2014/main" val="3590645891"/>
                    </a:ext>
                  </a:extLst>
                </a:gridCol>
              </a:tblGrid>
              <a:tr h="473615">
                <a:tc>
                  <a:txBody>
                    <a:bodyPr/>
                    <a:lstStyle/>
                    <a:p>
                      <a:pPr algn="ctr" fontAlgn="t">
                        <a:lnSpc>
                          <a:spcPct val="150000"/>
                        </a:lnSpc>
                        <a:spcBef>
                          <a:spcPts val="600"/>
                        </a:spcBef>
                        <a:spcAft>
                          <a:spcPts val="600"/>
                        </a:spcAft>
                        <a:buNone/>
                      </a:pPr>
                      <a:r>
                        <a:rPr lang="tr-TR" sz="20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tr-TR" sz="3200" b="0" i="0" u="none" strike="noStrike" dirty="0">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50000"/>
                        </a:lnSpc>
                        <a:spcBef>
                          <a:spcPts val="600"/>
                        </a:spcBef>
                        <a:spcAft>
                          <a:spcPts val="600"/>
                        </a:spcAft>
                        <a:buNone/>
                      </a:pPr>
                      <a:r>
                        <a:rPr lang="tr-TR" sz="20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MAE (metre)</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50000"/>
                        </a:lnSpc>
                        <a:spcBef>
                          <a:spcPts val="600"/>
                        </a:spcBef>
                        <a:spcAft>
                          <a:spcPts val="600"/>
                        </a:spcAft>
                        <a:buNone/>
                      </a:pPr>
                      <a:r>
                        <a:rPr lang="tr-TR" sz="2000" b="1"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RMSE (metre)</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lnSpc>
                          <a:spcPct val="150000"/>
                        </a:lnSpc>
                        <a:spcBef>
                          <a:spcPts val="600"/>
                        </a:spcBef>
                        <a:spcAft>
                          <a:spcPts val="600"/>
                        </a:spcAft>
                        <a:buNone/>
                      </a:pPr>
                      <a:r>
                        <a:rPr lang="tr-TR" sz="2000" b="1"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R²</a:t>
                      </a:r>
                      <a:endParaRPr lang="tr-TR" sz="3200" b="0" i="0" u="none" strike="noStrike" dirty="0">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9387170"/>
                  </a:ext>
                </a:extLst>
              </a:tr>
              <a:tr h="473615">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RandomForest</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7,417.78</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35,140.43</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0.71</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638870"/>
                  </a:ext>
                </a:extLst>
              </a:tr>
              <a:tr h="473615">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ExtraTrees</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7,234.49</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31,008.04</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276858"/>
                  </a:ext>
                </a:extLst>
              </a:tr>
              <a:tr h="473615">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GradientBoosting</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14,201.47</a:t>
                      </a:r>
                      <a:endParaRPr lang="tr-TR" sz="3200" b="0" i="0" u="none" strike="noStrike" dirty="0">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63,667.64</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9516617"/>
                  </a:ext>
                </a:extLst>
              </a:tr>
              <a:tr h="473615">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12,384.40</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31,004.51</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1855620"/>
                  </a:ext>
                </a:extLst>
              </a:tr>
              <a:tr h="473615">
                <a:tc>
                  <a:txBody>
                    <a:bodyPr/>
                    <a:lstStyle/>
                    <a:p>
                      <a:pPr algn="l" fontAlgn="t">
                        <a:lnSpc>
                          <a:spcPct val="150000"/>
                        </a:lnSpc>
                        <a:spcBef>
                          <a:spcPts val="600"/>
                        </a:spcBef>
                        <a:spcAft>
                          <a:spcPts val="600"/>
                        </a:spcAft>
                        <a:buNone/>
                      </a:pPr>
                      <a:r>
                        <a:rPr lang="tr-TR" sz="20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LightGBM</a:t>
                      </a:r>
                      <a:endParaRPr lang="tr-TR" sz="3200" b="0" i="0" u="none" strike="noStrike" dirty="0">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13,014.80</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36,700.19</a:t>
                      </a:r>
                      <a:endParaRPr lang="tr-TR" sz="3200" b="0" i="0" u="none" strike="noStrike">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50000"/>
                        </a:lnSpc>
                        <a:spcBef>
                          <a:spcPts val="600"/>
                        </a:spcBef>
                        <a:spcAft>
                          <a:spcPts val="600"/>
                        </a:spcAft>
                        <a:buNone/>
                      </a:pPr>
                      <a:r>
                        <a:rPr lang="tr-TR" sz="20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0.68</a:t>
                      </a:r>
                      <a:endParaRPr lang="tr-TR" sz="3200" b="0" i="0" u="none" strike="noStrike" dirty="0">
                        <a:effectLst/>
                        <a:latin typeface="Arial" panose="020B0604020202020204" pitchFamily="34" charset="0"/>
                      </a:endParaRPr>
                    </a:p>
                  </a:txBody>
                  <a:tcPr marL="140864" marR="140864" marT="1956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8491965"/>
                  </a:ext>
                </a:extLst>
              </a:tr>
            </a:tbl>
          </a:graphicData>
        </a:graphic>
      </p:graphicFrame>
      <p:sp>
        <p:nvSpPr>
          <p:cNvPr id="5" name="Metin kutusu 4">
            <a:extLst>
              <a:ext uri="{FF2B5EF4-FFF2-40B4-BE49-F238E27FC236}">
                <a16:creationId xmlns:a16="http://schemas.microsoft.com/office/drawing/2014/main" id="{6756C3E7-1AD6-8311-D364-9A9CFD256653}"/>
              </a:ext>
            </a:extLst>
          </p:cNvPr>
          <p:cNvSpPr txBox="1"/>
          <p:nvPr/>
        </p:nvSpPr>
        <p:spPr>
          <a:xfrm>
            <a:off x="9848675" y="2203449"/>
            <a:ext cx="1853967" cy="2031325"/>
          </a:xfrm>
          <a:prstGeom prst="rect">
            <a:avLst/>
          </a:prstGeom>
          <a:noFill/>
        </p:spPr>
        <p:txBody>
          <a:bodyPr wrap="square" rtlCol="0">
            <a:spAutoFit/>
          </a:bodyPr>
          <a:lstStyle/>
          <a:p>
            <a:r>
              <a:rPr lang="tr-TR" sz="1400" dirty="0"/>
              <a:t>Derin Öğrenme Algoritmaları (GCN, LSTM) Ara Rapor 2 aşamasında test edilmiştir. Başarısız performans gösterdiği için proje kapsamına dahil edilmemiştir.</a:t>
            </a:r>
          </a:p>
        </p:txBody>
      </p:sp>
      <p:sp>
        <p:nvSpPr>
          <p:cNvPr id="6" name="Metin kutusu 5">
            <a:extLst>
              <a:ext uri="{FF2B5EF4-FFF2-40B4-BE49-F238E27FC236}">
                <a16:creationId xmlns:a16="http://schemas.microsoft.com/office/drawing/2014/main" id="{DF387B79-638D-05F8-9C94-C66B6ED5F7E1}"/>
              </a:ext>
            </a:extLst>
          </p:cNvPr>
          <p:cNvSpPr txBox="1"/>
          <p:nvPr/>
        </p:nvSpPr>
        <p:spPr>
          <a:xfrm>
            <a:off x="838200" y="5437796"/>
            <a:ext cx="10515600" cy="1169551"/>
          </a:xfrm>
          <a:prstGeom prst="rect">
            <a:avLst/>
          </a:prstGeom>
          <a:noFill/>
        </p:spPr>
        <p:txBody>
          <a:bodyPr wrap="square" rtlCol="0">
            <a:spAutoFit/>
          </a:bodyPr>
          <a:lstStyle/>
          <a:p>
            <a:r>
              <a:rPr lang="tr-TR" sz="1400" dirty="0" err="1"/>
              <a:t>ExtraTrees</a:t>
            </a:r>
            <a:r>
              <a:rPr lang="tr-TR" sz="1400" dirty="0"/>
              <a:t> modeli, en düşük MAE (7 234,49 m) ve en düşük RMSE (31 008,04 m) değerleriyle sapma tahmininde en tutarlı sonuçları vermektedir.</a:t>
            </a:r>
          </a:p>
          <a:p>
            <a:r>
              <a:rPr lang="tr-TR" sz="1400" dirty="0" err="1"/>
              <a:t>XGBoost</a:t>
            </a:r>
            <a:r>
              <a:rPr lang="tr-TR" sz="1400" dirty="0"/>
              <a:t>, R² değeri açısından </a:t>
            </a:r>
            <a:r>
              <a:rPr lang="tr-TR" sz="1400" dirty="0" err="1"/>
              <a:t>ExtraTrees</a:t>
            </a:r>
            <a:r>
              <a:rPr lang="tr-TR" sz="1400" dirty="0"/>
              <a:t> ile eşit performans (0,77) sunsa da, hata metriklerinde </a:t>
            </a:r>
            <a:r>
              <a:rPr lang="tr-TR" sz="1400" dirty="0" err="1"/>
              <a:t>ExtraTrees’in</a:t>
            </a:r>
            <a:r>
              <a:rPr lang="tr-TR" sz="1400" dirty="0"/>
              <a:t> gerisinde kalmaktadır.</a:t>
            </a:r>
          </a:p>
          <a:p>
            <a:r>
              <a:rPr lang="tr-TR" sz="1400" dirty="0" err="1"/>
              <a:t>GradientBoosting</a:t>
            </a:r>
            <a:r>
              <a:rPr lang="tr-TR" sz="1400" dirty="0"/>
              <a:t> modeli ise hem yüksek MAE/RMSE değerleri hem de düşük R² (0,03) ile diğer modellere kıyasla belirgin şekilde zayıf kalmıştır.</a:t>
            </a:r>
          </a:p>
        </p:txBody>
      </p:sp>
    </p:spTree>
    <p:extLst>
      <p:ext uri="{BB962C8B-B14F-4D97-AF65-F5344CB8AC3E}">
        <p14:creationId xmlns:p14="http://schemas.microsoft.com/office/powerpoint/2010/main" val="384412706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TotalTime>
  <Words>1265</Words>
  <Application>Microsoft Macintosh PowerPoint</Application>
  <PresentationFormat>Geniş ekran</PresentationFormat>
  <Paragraphs>265</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Aptos</vt:lpstr>
      <vt:lpstr>Aptos Display</vt:lpstr>
      <vt:lpstr>Aptos Narrow</vt:lpstr>
      <vt:lpstr>Arial</vt:lpstr>
      <vt:lpstr>Calibri</vt:lpstr>
      <vt:lpstr>Times New Roman</vt:lpstr>
      <vt:lpstr>Office Teması</vt:lpstr>
      <vt:lpstr>Marmara Üniversitesi Teknoloji Fakültesi Bilgisayar Mühendisliği Bitirme Projesi Sunumu</vt:lpstr>
      <vt:lpstr>PowerPoint Sunusu</vt:lpstr>
      <vt:lpstr>Veri Toplama ve Ön Hazırlık Süreci</vt:lpstr>
      <vt:lpstr>Uçuş Operasyon ve Lokasyon Verileri</vt:lpstr>
      <vt:lpstr>Hava Durumu Verileri</vt:lpstr>
      <vt:lpstr>Uçuş Rotaları Nasıl Belirlenir</vt:lpstr>
      <vt:lpstr>Proje Kapsamında Yapılanlar</vt:lpstr>
      <vt:lpstr>Kullanılılan Modeller ve Başarı Metrikleri</vt:lpstr>
      <vt:lpstr>Tahminleme Sonuçları</vt:lpstr>
      <vt:lpstr>Optimizasyon Sonuçları</vt:lpstr>
      <vt:lpstr>Kazanımlar</vt:lpstr>
      <vt:lpstr>Gelecek Çalışmalar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burak beyazıt</dc:creator>
  <cp:lastModifiedBy>burak beyazıt</cp:lastModifiedBy>
  <cp:revision>2</cp:revision>
  <dcterms:created xsi:type="dcterms:W3CDTF">2025-06-18T15:15:17Z</dcterms:created>
  <dcterms:modified xsi:type="dcterms:W3CDTF">2025-06-18T23:00:57Z</dcterms:modified>
</cp:coreProperties>
</file>