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9" r:id="rId3"/>
    <p:sldId id="258" r:id="rId4"/>
    <p:sldId id="263" r:id="rId5"/>
    <p:sldId id="262" r:id="rId6"/>
    <p:sldId id="260" r:id="rId7"/>
    <p:sldId id="265" r:id="rId8"/>
    <p:sldId id="264" r:id="rId9"/>
    <p:sldId id="266" r:id="rId10"/>
    <p:sldId id="267" r:id="rId11"/>
    <p:sldId id="268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164" autoAdjust="0"/>
  </p:normalViewPr>
  <p:slideViewPr>
    <p:cSldViewPr snapToGrid="0">
      <p:cViewPr varScale="1">
        <p:scale>
          <a:sx n="102" d="100"/>
          <a:sy n="102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AA49D-533D-452D-B114-35FD70F368D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687B0-854B-4C2F-8DB8-8C76EB05B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07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687B0-854B-4C2F-8DB8-8C76EB05B6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687B0-854B-4C2F-8DB8-8C76EB05B6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37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Keras.preprocessing</a:t>
            </a:r>
            <a:r>
              <a:rPr lang="tr-TR" dirty="0"/>
              <a:t> </a:t>
            </a:r>
            <a:r>
              <a:rPr lang="tr-TR" dirty="0" err="1"/>
              <a:t>ImageDataGenerator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Rescaling</a:t>
            </a:r>
            <a:r>
              <a:rPr lang="tr-TR" dirty="0"/>
              <a:t> is </a:t>
            </a:r>
            <a:r>
              <a:rPr lang="tr-TR" dirty="0" err="1"/>
              <a:t>also</a:t>
            </a:r>
            <a:r>
              <a:rPr lang="tr-TR" dirty="0"/>
              <a:t> done on </a:t>
            </a:r>
            <a:r>
              <a:rPr lang="tr-TR" dirty="0" err="1"/>
              <a:t>the</a:t>
            </a:r>
            <a:r>
              <a:rPr lang="tr-TR" dirty="0"/>
              <a:t> test set</a:t>
            </a:r>
          </a:p>
          <a:p>
            <a:r>
              <a:rPr lang="tr-TR" dirty="0" err="1"/>
              <a:t>Rotation</a:t>
            </a:r>
            <a:r>
              <a:rPr lang="tr-TR" dirty="0"/>
              <a:t> is in </a:t>
            </a:r>
            <a:r>
              <a:rPr lang="tr-TR" dirty="0" err="1"/>
              <a:t>terms</a:t>
            </a:r>
            <a:r>
              <a:rPr lang="tr-TR" dirty="0"/>
              <a:t> of </a:t>
            </a:r>
            <a:r>
              <a:rPr lang="tr-TR" dirty="0" err="1"/>
              <a:t>degrees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prevent</a:t>
            </a:r>
            <a:r>
              <a:rPr lang="tr-TR" dirty="0"/>
              <a:t> </a:t>
            </a:r>
            <a:r>
              <a:rPr lang="tr-TR" dirty="0" err="1"/>
              <a:t>overfitting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687B0-854B-4C2F-8DB8-8C76EB05B6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12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Keras.callbacks</a:t>
            </a:r>
            <a:r>
              <a:rPr lang="tr-TR" dirty="0"/>
              <a:t>: </a:t>
            </a:r>
            <a:r>
              <a:rPr lang="tr-TR" dirty="0" err="1"/>
              <a:t>ReduceLROnPlateau</a:t>
            </a:r>
            <a:r>
              <a:rPr lang="tr-TR" dirty="0"/>
              <a:t>, </a:t>
            </a:r>
            <a:r>
              <a:rPr lang="tr-TR" dirty="0" err="1"/>
              <a:t>EarlyStopping</a:t>
            </a:r>
            <a:r>
              <a:rPr lang="tr-TR" dirty="0"/>
              <a:t>, </a:t>
            </a:r>
            <a:r>
              <a:rPr lang="tr-TR" dirty="0" err="1"/>
              <a:t>ModelCheckpoint</a:t>
            </a:r>
            <a:endParaRPr lang="tr-TR" dirty="0"/>
          </a:p>
          <a:p>
            <a:endParaRPr lang="tr-TR" dirty="0"/>
          </a:p>
          <a:p>
            <a:r>
              <a:rPr lang="tr-TR" dirty="0"/>
              <a:t>18 </a:t>
            </a:r>
            <a:r>
              <a:rPr lang="tr-TR" dirty="0" err="1"/>
              <a:t>layers</a:t>
            </a:r>
            <a:r>
              <a:rPr lang="tr-TR" dirty="0"/>
              <a:t>,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frozen</a:t>
            </a:r>
            <a:r>
              <a:rPr lang="tr-TR" dirty="0"/>
              <a:t> </a:t>
            </a:r>
            <a:r>
              <a:rPr lang="tr-TR" dirty="0" err="1"/>
              <a:t>layers</a:t>
            </a:r>
            <a:r>
              <a:rPr lang="tr-TR" dirty="0"/>
              <a:t>,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trainable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687B0-854B-4C2F-8DB8-8C76EB05B6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22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Optimizer</a:t>
            </a:r>
            <a:r>
              <a:rPr lang="tr-TR" dirty="0"/>
              <a:t>: Adam</a:t>
            </a:r>
          </a:p>
          <a:p>
            <a:r>
              <a:rPr lang="tr-TR" dirty="0" err="1"/>
              <a:t>Loss</a:t>
            </a:r>
            <a:r>
              <a:rPr lang="tr-TR" dirty="0"/>
              <a:t>: </a:t>
            </a:r>
            <a:r>
              <a:rPr lang="tr-TR" dirty="0" err="1"/>
              <a:t>Binary</a:t>
            </a:r>
            <a:r>
              <a:rPr lang="tr-TR" dirty="0"/>
              <a:t> Cross-</a:t>
            </a:r>
            <a:r>
              <a:rPr lang="tr-TR" dirty="0" err="1"/>
              <a:t>Entropy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2 </a:t>
            </a:r>
            <a:r>
              <a:rPr lang="tr-TR" dirty="0" err="1"/>
              <a:t>classes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687B0-854B-4C2F-8DB8-8C76EB05B6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75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Sklearn.metrics</a:t>
            </a:r>
            <a:r>
              <a:rPr lang="tr-TR" dirty="0"/>
              <a:t> </a:t>
            </a:r>
            <a:r>
              <a:rPr lang="tr-TR" dirty="0" err="1"/>
              <a:t>classification_report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687B0-854B-4C2F-8DB8-8C76EB05B6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20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2747-C7EB-41C7-B921-45DFCE18131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686C-5E03-404D-918A-7EC170AA47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22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2747-C7EB-41C7-B921-45DFCE18131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686C-5E03-404D-918A-7EC170AA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6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2747-C7EB-41C7-B921-45DFCE18131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686C-5E03-404D-918A-7EC170AA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4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2747-C7EB-41C7-B921-45DFCE18131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686C-5E03-404D-918A-7EC170AA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3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2747-C7EB-41C7-B921-45DFCE18131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686C-5E03-404D-918A-7EC170AA47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12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2747-C7EB-41C7-B921-45DFCE18131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686C-5E03-404D-918A-7EC170AA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6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2747-C7EB-41C7-B921-45DFCE18131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686C-5E03-404D-918A-7EC170AA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8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2747-C7EB-41C7-B921-45DFCE18131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686C-5E03-404D-918A-7EC170AA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7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2747-C7EB-41C7-B921-45DFCE18131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686C-5E03-404D-918A-7EC170AA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8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8462747-C7EB-41C7-B921-45DFCE18131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9A686C-5E03-404D-918A-7EC170AA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1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2747-C7EB-41C7-B921-45DFCE18131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686C-5E03-404D-918A-7EC170AA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9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8462747-C7EB-41C7-B921-45DFCE18131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E9A686C-5E03-404D-918A-7EC170AA4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98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ll.com/cell/fulltext/S0092-8674(18)30154-5" TargetMode="External"/><Relationship Id="rId2" Type="http://schemas.openxmlformats.org/officeDocument/2006/relationships/hyperlink" Target="https://learn.microsoft.com/en-us/windows/ai/directml/gpu-tensorflow-plug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1E53A8-BA5D-6284-BC5B-DA05E8CA6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525085"/>
            <a:ext cx="10058400" cy="180002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Project </a:t>
            </a:r>
            <a:r>
              <a:rPr lang="tr-TR" sz="6000" b="1" dirty="0" err="1"/>
              <a:t>Progress</a:t>
            </a:r>
            <a:br>
              <a:rPr lang="en-US" sz="6000" b="1" dirty="0"/>
            </a:br>
            <a:r>
              <a:rPr lang="en-US" sz="6000" b="1" dirty="0"/>
              <a:t>Presentation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3E95055-FB66-BC4B-056B-66CC0341F5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BURAK BOZDAĞ - 504211552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8F44B238-2C85-B26C-23EC-AA9CE1AF6457}"/>
              </a:ext>
            </a:extLst>
          </p:cNvPr>
          <p:cNvSpPr txBox="1"/>
          <p:nvPr/>
        </p:nvSpPr>
        <p:spPr>
          <a:xfrm>
            <a:off x="1097280" y="1563578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BLG 506E –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1742748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9EBB17-8D79-30E3-E0B0-FE6559D1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Results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1A8F906-6DA5-7D1C-CC84-6CF15585C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0: </a:t>
            </a:r>
            <a:r>
              <a:rPr lang="tr-TR" dirty="0" err="1"/>
              <a:t>Healthy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1: </a:t>
            </a:r>
            <a:r>
              <a:rPr lang="tr-TR" dirty="0" err="1"/>
              <a:t>Pneumonia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Accuracy</a:t>
            </a:r>
            <a:r>
              <a:rPr lang="tr-TR" dirty="0"/>
              <a:t>: 0.93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93D3F09-C048-82C4-ED7A-7427CC740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092" y="2285570"/>
            <a:ext cx="6001588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17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DE81DA-58EB-F10C-536F-D9480585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Remaining</a:t>
            </a:r>
            <a:r>
              <a:rPr lang="tr-TR" dirty="0"/>
              <a:t> </a:t>
            </a:r>
            <a:r>
              <a:rPr lang="tr-TR" dirty="0" err="1"/>
              <a:t>Work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2F2CB5A-C4DD-D194-9171-8D5CCA375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Setting</a:t>
            </a:r>
            <a:r>
              <a:rPr lang="tr-TR" dirty="0"/>
              <a:t> </a:t>
            </a:r>
            <a:r>
              <a:rPr lang="tr-TR" dirty="0" err="1"/>
              <a:t>up</a:t>
            </a:r>
            <a:r>
              <a:rPr lang="tr-TR" dirty="0"/>
              <a:t> a </a:t>
            </a:r>
            <a:r>
              <a:rPr lang="tr-TR" dirty="0" err="1"/>
              <a:t>traditional</a:t>
            </a:r>
            <a:r>
              <a:rPr lang="tr-TR" dirty="0"/>
              <a:t> CNN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Comparing</a:t>
            </a:r>
            <a:r>
              <a:rPr lang="tr-TR" dirty="0"/>
              <a:t> CNN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ViT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Multi-</a:t>
            </a: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classification</a:t>
            </a:r>
            <a:r>
              <a:rPr lang="tr-TR" dirty="0"/>
              <a:t> (viral-</a:t>
            </a:r>
            <a:r>
              <a:rPr lang="tr-TR" dirty="0" err="1"/>
              <a:t>bacterial</a:t>
            </a:r>
            <a:r>
              <a:rPr lang="tr-TR" dirty="0"/>
              <a:t> </a:t>
            </a:r>
            <a:r>
              <a:rPr lang="tr-TR" dirty="0" err="1"/>
              <a:t>infection</a:t>
            </a:r>
            <a:r>
              <a:rPr lang="tr-TR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Merging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datasets</a:t>
            </a:r>
            <a:r>
              <a:rPr lang="tr-TR" dirty="0"/>
              <a:t> (</a:t>
            </a:r>
            <a:r>
              <a:rPr lang="tr-TR" dirty="0" err="1"/>
              <a:t>Tuberculosis</a:t>
            </a:r>
            <a:r>
              <a:rPr lang="tr-TR" dirty="0"/>
              <a:t>, COVID-19)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96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2060DF-EFC3-7FC7-4584-65BF40E6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References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2DAF94-6A5E-C6C2-D74E-3589757C4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[1] </a:t>
            </a:r>
            <a:r>
              <a:rPr lang="tr-TR" dirty="0">
                <a:effectLst/>
              </a:rPr>
              <a:t>“</a:t>
            </a:r>
            <a:r>
              <a:rPr lang="tr-TR" dirty="0" err="1">
                <a:effectLst/>
              </a:rPr>
              <a:t>Enable</a:t>
            </a:r>
            <a:r>
              <a:rPr lang="tr-TR" dirty="0">
                <a:effectLst/>
              </a:rPr>
              <a:t> GPU Acceleration </a:t>
            </a:r>
            <a:r>
              <a:rPr lang="tr-TR" dirty="0" err="1">
                <a:effectLst/>
              </a:rPr>
              <a:t>for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TensorFlow</a:t>
            </a:r>
            <a:r>
              <a:rPr lang="tr-TR" dirty="0">
                <a:effectLst/>
              </a:rPr>
              <a:t> 2 </a:t>
            </a:r>
            <a:r>
              <a:rPr lang="tr-TR" dirty="0" err="1">
                <a:effectLst/>
              </a:rPr>
              <a:t>with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tensorflow-directml-plugin</a:t>
            </a:r>
            <a:r>
              <a:rPr lang="tr-TR" dirty="0">
                <a:effectLst/>
              </a:rPr>
              <a:t>,” </a:t>
            </a:r>
            <a:r>
              <a:rPr lang="tr-TR" i="1" dirty="0" err="1">
                <a:effectLst/>
              </a:rPr>
              <a:t>DirectML</a:t>
            </a:r>
            <a:r>
              <a:rPr lang="tr-TR" i="1" dirty="0">
                <a:effectLst/>
              </a:rPr>
              <a:t> </a:t>
            </a:r>
            <a:r>
              <a:rPr lang="tr-TR" i="1" dirty="0" err="1">
                <a:effectLst/>
              </a:rPr>
              <a:t>Plugin</a:t>
            </a:r>
            <a:r>
              <a:rPr lang="tr-TR" i="1" dirty="0">
                <a:effectLst/>
              </a:rPr>
              <a:t> </a:t>
            </a:r>
            <a:r>
              <a:rPr lang="tr-TR" i="1" dirty="0" err="1">
                <a:effectLst/>
              </a:rPr>
              <a:t>for</a:t>
            </a:r>
            <a:r>
              <a:rPr lang="tr-TR" i="1" dirty="0">
                <a:effectLst/>
              </a:rPr>
              <a:t> </a:t>
            </a:r>
            <a:r>
              <a:rPr lang="tr-TR" i="1" dirty="0" err="1">
                <a:effectLst/>
              </a:rPr>
              <a:t>TensorFlow</a:t>
            </a:r>
            <a:r>
              <a:rPr lang="tr-TR" i="1" dirty="0">
                <a:effectLst/>
              </a:rPr>
              <a:t> 2 | Microsoft </a:t>
            </a:r>
            <a:r>
              <a:rPr lang="tr-TR" i="1" dirty="0" err="1">
                <a:effectLst/>
              </a:rPr>
              <a:t>Learn</a:t>
            </a:r>
            <a:r>
              <a:rPr lang="tr-TR" dirty="0">
                <a:effectLst/>
              </a:rPr>
              <a:t>, 2022. [Online]. </a:t>
            </a:r>
            <a:r>
              <a:rPr lang="tr-TR" dirty="0" err="1">
                <a:effectLst/>
              </a:rPr>
              <a:t>Available</a:t>
            </a:r>
            <a:r>
              <a:rPr lang="tr-TR" dirty="0">
                <a:effectLst/>
              </a:rPr>
              <a:t>: </a:t>
            </a:r>
            <a:r>
              <a:rPr lang="tr-TR" dirty="0">
                <a:effectLst/>
                <a:hlinkClick r:id="rId2"/>
              </a:rPr>
              <a:t>https://learn.microsoft.com/en-us/windows/ai/directml/gpu-tensorflow-plugin</a:t>
            </a:r>
            <a:r>
              <a:rPr lang="tr-TR" dirty="0">
                <a:effectLst/>
              </a:rPr>
              <a:t>.</a:t>
            </a:r>
            <a:endParaRPr lang="tr-TR" dirty="0"/>
          </a:p>
          <a:p>
            <a:r>
              <a:rPr lang="tr-TR" dirty="0"/>
              <a:t>[2] </a:t>
            </a:r>
            <a:r>
              <a:rPr lang="en-US" dirty="0">
                <a:effectLst/>
              </a:rPr>
              <a:t>D. S. </a:t>
            </a:r>
            <a:r>
              <a:rPr lang="en-US" dirty="0" err="1">
                <a:effectLst/>
              </a:rPr>
              <a:t>Kermany</a:t>
            </a:r>
            <a:r>
              <a:rPr lang="en-US" dirty="0">
                <a:effectLst/>
              </a:rPr>
              <a:t>, </a:t>
            </a:r>
            <a:r>
              <a:rPr lang="tr-TR" dirty="0">
                <a:effectLst/>
              </a:rPr>
              <a:t>et al.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Identifying Medical Diagnoses and Treatable Diseases by Image-Based Deep Learning</a:t>
            </a:r>
            <a:r>
              <a:rPr lang="en-US" dirty="0">
                <a:effectLst/>
              </a:rPr>
              <a:t>, 2018. [Online]. Available: </a:t>
            </a:r>
            <a:r>
              <a:rPr lang="en-US" dirty="0">
                <a:effectLst/>
                <a:hlinkClick r:id="rId3"/>
              </a:rPr>
              <a:t>https://www.cell.com/cell/fulltext/S0092-8674(18)30154-5</a:t>
            </a:r>
            <a:r>
              <a:rPr lang="en-US" dirty="0">
                <a:effectLst/>
              </a:rPr>
              <a:t>.</a:t>
            </a:r>
            <a:endParaRPr lang="tr-TR" dirty="0">
              <a:effectLst/>
            </a:endParaRPr>
          </a:p>
          <a:p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68D088-31F4-78D3-3126-3A2C96AC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Recap</a:t>
            </a:r>
            <a:r>
              <a:rPr lang="tr-TR" dirty="0"/>
              <a:t>: </a:t>
            </a:r>
            <a:r>
              <a:rPr lang="en-US" dirty="0"/>
              <a:t>About the Project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055571-5E4C-B56B-5D6B-BE90DFD9E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/>
              <a:t>Classifying Chest X-Ray Images</a:t>
            </a:r>
            <a:r>
              <a:rPr lang="tr-TR" b="1" dirty="0"/>
              <a:t> </a:t>
            </a:r>
            <a:r>
              <a:rPr lang="en-US" b="1" dirty="0"/>
              <a:t>Using CNN and Transformer</a:t>
            </a:r>
            <a:r>
              <a:rPr lang="tr-TR" b="1" dirty="0"/>
              <a:t> </a:t>
            </a:r>
            <a:r>
              <a:rPr lang="en-US" b="1" dirty="0"/>
              <a:t>Based Architectures</a:t>
            </a:r>
            <a:endParaRPr lang="tr-TR" b="1" dirty="0"/>
          </a:p>
          <a:p>
            <a:endParaRPr lang="tr-TR" dirty="0"/>
          </a:p>
          <a:p>
            <a:pPr marL="0" indent="0">
              <a:buNone/>
            </a:pPr>
            <a:r>
              <a:rPr lang="en-US" dirty="0"/>
              <a:t>Comparing CNN and transformer models for classifying patients as normal or infected</a:t>
            </a:r>
          </a:p>
        </p:txBody>
      </p:sp>
      <p:pic>
        <p:nvPicPr>
          <p:cNvPr id="4" name="Picture 2" descr="Vision Transformer Explained | Papers With Code">
            <a:extLst>
              <a:ext uri="{FF2B5EF4-FFF2-40B4-BE49-F238E27FC236}">
                <a16:creationId xmlns:a16="http://schemas.microsoft.com/office/drawing/2014/main" id="{AAD013AC-20A2-CD19-8F45-695E4DB0A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770" y="3222546"/>
            <a:ext cx="4076910" cy="309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1F51E1-D12E-5D66-33FA-27F9F0AFD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857625"/>
            <a:ext cx="59436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C153B3F3-E811-3C4F-7FB7-246FE7B846E0}"/>
              </a:ext>
            </a:extLst>
          </p:cNvPr>
          <p:cNvSpPr txBox="1"/>
          <p:nvPr/>
        </p:nvSpPr>
        <p:spPr>
          <a:xfrm>
            <a:off x="3397960" y="3367179"/>
            <a:ext cx="1342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/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377929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959ADA-0D12-3147-9F2D-DA015C39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Applied</a:t>
            </a:r>
            <a:r>
              <a:rPr lang="tr-TR" dirty="0"/>
              <a:t> </a:t>
            </a:r>
            <a:r>
              <a:rPr lang="tr-TR" dirty="0" err="1"/>
              <a:t>Processes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Methods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01D939-635D-46B6-3F1D-DB2CC30A4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TensorFlow</a:t>
            </a:r>
            <a:r>
              <a:rPr lang="tr-TR" dirty="0"/>
              <a:t>, </a:t>
            </a:r>
            <a:r>
              <a:rPr lang="tr-TR" dirty="0" err="1"/>
              <a:t>Keras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Examining</a:t>
            </a:r>
            <a:r>
              <a:rPr lang="tr-TR" dirty="0"/>
              <a:t> </a:t>
            </a:r>
            <a:r>
              <a:rPr lang="tr-TR" dirty="0" err="1"/>
              <a:t>Dataset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Data </a:t>
            </a:r>
            <a:r>
              <a:rPr lang="tr-TR" dirty="0" err="1"/>
              <a:t>Augmentation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ViT</a:t>
            </a:r>
            <a:r>
              <a:rPr lang="tr-TR" dirty="0"/>
              <a:t> Evaluation</a:t>
            </a:r>
          </a:p>
        </p:txBody>
      </p:sp>
      <p:pic>
        <p:nvPicPr>
          <p:cNvPr id="1032" name="Picture 8" descr="tensorflow · GitHub">
            <a:extLst>
              <a:ext uri="{FF2B5EF4-FFF2-40B4-BE49-F238E27FC236}">
                <a16:creationId xmlns:a16="http://schemas.microsoft.com/office/drawing/2014/main" id="{D1B701DE-7ECC-8C68-AD24-8DB908C9F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3622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Keras - Wikipedia">
            <a:extLst>
              <a:ext uri="{FF2B5EF4-FFF2-40B4-BE49-F238E27FC236}">
                <a16:creationId xmlns:a16="http://schemas.microsoft.com/office/drawing/2014/main" id="{8ECA0DDE-4A7F-949E-3255-832CC42A2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317" y="23622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91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D11B9A0-799C-94FE-39BB-4B0F50DCC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Test </a:t>
            </a:r>
            <a:r>
              <a:rPr lang="tr-TR" dirty="0" err="1"/>
              <a:t>Bench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2F7685D-057A-3D6A-1BA7-CC62E71BC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AMD </a:t>
            </a:r>
            <a:r>
              <a:rPr lang="tr-TR" dirty="0" err="1"/>
              <a:t>Radeon</a:t>
            </a:r>
            <a:r>
              <a:rPr lang="tr-TR" dirty="0"/>
              <a:t> RX 6600 XT 8GB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16 GB 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tensorflow-cpu</a:t>
            </a:r>
            <a:r>
              <a:rPr lang="tr-TR" dirty="0"/>
              <a:t>==2.10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tensorflow-directml-plugin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Enable GPU Acceleration for TensorFlow 2 with </a:t>
            </a:r>
            <a:r>
              <a:rPr lang="en-US" dirty="0" err="1"/>
              <a:t>tensorflow</a:t>
            </a:r>
            <a:r>
              <a:rPr lang="en-US" dirty="0"/>
              <a:t>-</a:t>
            </a:r>
            <a:r>
              <a:rPr lang="en-US" dirty="0" err="1"/>
              <a:t>directml</a:t>
            </a:r>
            <a:r>
              <a:rPr lang="en-US" dirty="0"/>
              <a:t>-plugin</a:t>
            </a:r>
            <a:r>
              <a:rPr lang="tr-TR" dirty="0"/>
              <a:t> [1]</a:t>
            </a:r>
          </a:p>
        </p:txBody>
      </p:sp>
      <p:pic>
        <p:nvPicPr>
          <p:cNvPr id="3074" name="Picture 2" descr="AMD Radeon™ – OYUNLARINIZA HÜKMEDECEK PERFORMANS">
            <a:extLst>
              <a:ext uri="{FF2B5EF4-FFF2-40B4-BE49-F238E27FC236}">
                <a16:creationId xmlns:a16="http://schemas.microsoft.com/office/drawing/2014/main" id="{041D16D8-A5DC-C30A-AF56-5AF831DB1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820" y="2342939"/>
            <a:ext cx="30099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75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C00180-5F5F-46C5-8F84-E9F7B65F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Dataset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756E0C-0A19-BFBB-6723-DB9C416E3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Chest X-Ray Images (Pneumonia)</a:t>
            </a:r>
            <a:r>
              <a:rPr lang="tr-TR" dirty="0"/>
              <a:t> [2]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5856 JPEG </a:t>
            </a:r>
            <a:r>
              <a:rPr lang="tr-TR" dirty="0" err="1"/>
              <a:t>images</a:t>
            </a:r>
            <a:r>
              <a:rPr lang="tr-TR" dirty="0"/>
              <a:t> (1.15 GB)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5216 </a:t>
            </a:r>
            <a:r>
              <a:rPr lang="tr-TR" dirty="0" err="1"/>
              <a:t>train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16 </a:t>
            </a:r>
            <a:r>
              <a:rPr lang="tr-TR" dirty="0" err="1"/>
              <a:t>validation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624 test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E8D8406-22C9-C930-19D9-6305DEF95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671" y="2368466"/>
            <a:ext cx="5973009" cy="1228896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78C076CF-4038-7773-DDF1-806874E06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120093"/>
            <a:ext cx="563880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926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71D1C0-92AE-A6CD-B5DD-4B8B6F5C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Augmentation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2E2A1E-AEFA-0D32-7229-BE702FDC2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Rescale</a:t>
            </a:r>
            <a:r>
              <a:rPr lang="tr-TR" dirty="0"/>
              <a:t> = 1/255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Zoom</a:t>
            </a:r>
            <a:r>
              <a:rPr lang="tr-TR" dirty="0"/>
              <a:t> </a:t>
            </a:r>
            <a:r>
              <a:rPr lang="tr-TR" dirty="0" err="1"/>
              <a:t>Range</a:t>
            </a:r>
            <a:r>
              <a:rPr lang="tr-TR" dirty="0"/>
              <a:t> = 0.1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Rotation</a:t>
            </a:r>
            <a:r>
              <a:rPr lang="tr-TR" dirty="0"/>
              <a:t> </a:t>
            </a:r>
            <a:r>
              <a:rPr lang="tr-TR" dirty="0" err="1"/>
              <a:t>Range</a:t>
            </a:r>
            <a:r>
              <a:rPr lang="tr-TR" dirty="0"/>
              <a:t> = 0.2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Horizontal-</a:t>
            </a:r>
            <a:r>
              <a:rPr lang="tr-TR" dirty="0" err="1"/>
              <a:t>Vertical</a:t>
            </a:r>
            <a:r>
              <a:rPr lang="tr-TR" dirty="0"/>
              <a:t> </a:t>
            </a:r>
            <a:r>
              <a:rPr lang="tr-TR" dirty="0" err="1"/>
              <a:t>Flip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224x224 </a:t>
            </a:r>
            <a:r>
              <a:rPr lang="tr-TR" dirty="0" err="1"/>
              <a:t>WxH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29267F9-2819-0314-F948-416789567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000" y="1815582"/>
            <a:ext cx="2708910" cy="219456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D66A32FD-6E2A-571A-D418-A7D0FA9CD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000">
            <a:off x="8348340" y="1814113"/>
            <a:ext cx="2708910" cy="219456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FB06FEA-5F50-DAAF-C480-3179A2DD3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000" y="4088364"/>
            <a:ext cx="2708910" cy="219456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A228FF8D-31A4-744D-217B-C792D96EE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340" y="4088364"/>
            <a:ext cx="2708910" cy="219456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34633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BEF9A4-65C9-4D52-A52B-54AE2541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ViT</a:t>
            </a:r>
            <a:r>
              <a:rPr lang="tr-TR" dirty="0"/>
              <a:t> Evaluation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31269C-2A39-AC92-6A27-3646F4405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Callbacks</a:t>
            </a:r>
            <a:r>
              <a:rPr lang="tr-TR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err="1"/>
              <a:t>Monitoring</a:t>
            </a:r>
            <a:r>
              <a:rPr lang="tr-TR" dirty="0"/>
              <a:t> </a:t>
            </a:r>
            <a:r>
              <a:rPr lang="tr-TR" dirty="0" err="1"/>
              <a:t>Validation</a:t>
            </a:r>
            <a:r>
              <a:rPr lang="tr-TR" dirty="0"/>
              <a:t> </a:t>
            </a:r>
            <a:r>
              <a:rPr lang="tr-TR" dirty="0" err="1"/>
              <a:t>Loss</a:t>
            </a:r>
            <a:endParaRPr lang="tr-T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err="1"/>
              <a:t>Reduce</a:t>
            </a:r>
            <a:r>
              <a:rPr lang="tr-TR" dirty="0"/>
              <a:t> LR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err="1"/>
              <a:t>Early</a:t>
            </a:r>
            <a:r>
              <a:rPr lang="tr-TR" dirty="0"/>
              <a:t> </a:t>
            </a:r>
            <a:r>
              <a:rPr lang="tr-TR" dirty="0" err="1"/>
              <a:t>Stopping</a:t>
            </a:r>
            <a:endParaRPr lang="tr-T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Model </a:t>
            </a:r>
            <a:r>
              <a:rPr lang="tr-TR" dirty="0" err="1"/>
              <a:t>Checkpoint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ViT</a:t>
            </a:r>
            <a:r>
              <a:rPr lang="tr-TR" dirty="0"/>
              <a:t>-B/16 </a:t>
            </a:r>
            <a:r>
              <a:rPr lang="tr-TR" dirty="0" err="1"/>
              <a:t>architecture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Layers</a:t>
            </a:r>
            <a:r>
              <a:rPr lang="tr-TR" dirty="0"/>
              <a:t>: </a:t>
            </a:r>
            <a:r>
              <a:rPr lang="tr-TR" dirty="0" err="1"/>
              <a:t>Input</a:t>
            </a:r>
            <a:r>
              <a:rPr lang="tr-TR" dirty="0"/>
              <a:t>, Conv2D, </a:t>
            </a:r>
            <a:r>
              <a:rPr lang="tr-TR" dirty="0" err="1"/>
              <a:t>Reshape</a:t>
            </a:r>
            <a:r>
              <a:rPr lang="tr-TR" dirty="0"/>
              <a:t>, 12 x </a:t>
            </a:r>
            <a:r>
              <a:rPr lang="tr-TR" dirty="0" err="1"/>
              <a:t>Transformer</a:t>
            </a:r>
            <a:r>
              <a:rPr lang="tr-TR" dirty="0"/>
              <a:t> </a:t>
            </a:r>
            <a:r>
              <a:rPr lang="tr-TR" dirty="0" err="1"/>
              <a:t>Encoders</a:t>
            </a:r>
            <a:r>
              <a:rPr lang="tr-TR" dirty="0"/>
              <a:t>, </a:t>
            </a:r>
            <a:r>
              <a:rPr lang="tr-TR" dirty="0" err="1"/>
              <a:t>Normalization</a:t>
            </a:r>
            <a:r>
              <a:rPr lang="tr-TR" dirty="0"/>
              <a:t>, Lambda, Dense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Pre-trained</a:t>
            </a:r>
            <a:r>
              <a:rPr lang="tr-TR" dirty="0"/>
              <a:t> model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ImageNet</a:t>
            </a:r>
            <a:r>
              <a:rPr lang="tr-TR" dirty="0"/>
              <a:t> 2012</a:t>
            </a:r>
          </a:p>
        </p:txBody>
      </p:sp>
    </p:spTree>
    <p:extLst>
      <p:ext uri="{BB962C8B-B14F-4D97-AF65-F5344CB8AC3E}">
        <p14:creationId xmlns:p14="http://schemas.microsoft.com/office/powerpoint/2010/main" val="41663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BEF9A4-65C9-4D52-A52B-54AE2541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ViT</a:t>
            </a:r>
            <a:r>
              <a:rPr lang="tr-TR" dirty="0"/>
              <a:t> Evaluation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31269C-2A39-AC92-6A27-3646F4405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Optimizer</a:t>
            </a:r>
            <a:r>
              <a:rPr lang="tr-TR" dirty="0"/>
              <a:t>: Adam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Loss</a:t>
            </a:r>
            <a:r>
              <a:rPr lang="tr-TR" dirty="0"/>
              <a:t>: </a:t>
            </a:r>
            <a:r>
              <a:rPr lang="tr-TR" dirty="0" err="1"/>
              <a:t>Binary</a:t>
            </a:r>
            <a:r>
              <a:rPr lang="tr-TR" dirty="0"/>
              <a:t> Cross-</a:t>
            </a:r>
            <a:r>
              <a:rPr lang="tr-TR" dirty="0" err="1"/>
              <a:t>Entropy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Max</a:t>
            </a:r>
            <a:r>
              <a:rPr lang="tr-TR" dirty="0"/>
              <a:t>. # of 50 </a:t>
            </a:r>
            <a:r>
              <a:rPr lang="tr-TR" dirty="0" err="1"/>
              <a:t>Epochs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</p:txBody>
      </p:sp>
      <p:pic>
        <p:nvPicPr>
          <p:cNvPr id="4098" name="Picture 2" descr="Comparison of Adam to Other Optimization Algorithms Training a Multilayer Perceptron">
            <a:extLst>
              <a:ext uri="{FF2B5EF4-FFF2-40B4-BE49-F238E27FC236}">
                <a16:creationId xmlns:a16="http://schemas.microsoft.com/office/drawing/2014/main" id="{D90539E6-4451-952C-4931-2F8E07296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845" y="2921302"/>
            <a:ext cx="319087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182A982D-9306-747E-6D8F-EC74C54F0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020" y="2007281"/>
            <a:ext cx="52197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443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613448EF-9D3C-3881-2BC1-25151E9EC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5" y="828312"/>
            <a:ext cx="11574490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68535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270</TotalTime>
  <Words>368</Words>
  <Application>Microsoft Office PowerPoint</Application>
  <PresentationFormat>Geniş ekran</PresentationFormat>
  <Paragraphs>82</Paragraphs>
  <Slides>12</Slides>
  <Notes>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Geçmişe bakış</vt:lpstr>
      <vt:lpstr>Project Progress Presentation</vt:lpstr>
      <vt:lpstr>Recap: About the Project</vt:lpstr>
      <vt:lpstr>Applied Processes and Methods</vt:lpstr>
      <vt:lpstr>Test Bench</vt:lpstr>
      <vt:lpstr>Dataset</vt:lpstr>
      <vt:lpstr>Data Augmentation</vt:lpstr>
      <vt:lpstr>ViT Evaluation</vt:lpstr>
      <vt:lpstr>ViT Evaluation</vt:lpstr>
      <vt:lpstr>PowerPoint Sunusu</vt:lpstr>
      <vt:lpstr>Results</vt:lpstr>
      <vt:lpstr>Remaining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Progress Presentation</dc:title>
  <dc:creator>Burak Bozdağ</dc:creator>
  <cp:lastModifiedBy>Burak Bozdağ</cp:lastModifiedBy>
  <cp:revision>19</cp:revision>
  <dcterms:created xsi:type="dcterms:W3CDTF">2022-12-04T14:12:31Z</dcterms:created>
  <dcterms:modified xsi:type="dcterms:W3CDTF">2022-12-04T18:43:29Z</dcterms:modified>
</cp:coreProperties>
</file>