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70" r:id="rId4"/>
    <p:sldId id="258" r:id="rId5"/>
    <p:sldId id="262" r:id="rId6"/>
    <p:sldId id="260" r:id="rId7"/>
    <p:sldId id="265" r:id="rId8"/>
    <p:sldId id="264" r:id="rId9"/>
    <p:sldId id="266" r:id="rId10"/>
    <p:sldId id="269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64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AA49D-533D-452D-B114-35FD70F368D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687B0-854B-4C2F-8DB8-8C76EB05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Keras.preprocessing</a:t>
            </a:r>
            <a:r>
              <a:rPr lang="tr-TR" dirty="0"/>
              <a:t> </a:t>
            </a:r>
            <a:r>
              <a:rPr lang="tr-TR" dirty="0" err="1"/>
              <a:t>ImageDataGenerator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Rescaling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done on </a:t>
            </a:r>
            <a:r>
              <a:rPr lang="tr-TR" dirty="0" err="1"/>
              <a:t>the</a:t>
            </a:r>
            <a:r>
              <a:rPr lang="tr-TR" dirty="0"/>
              <a:t> test set</a:t>
            </a:r>
          </a:p>
          <a:p>
            <a:r>
              <a:rPr lang="tr-TR" dirty="0" err="1"/>
              <a:t>Rotation</a:t>
            </a:r>
            <a:r>
              <a:rPr lang="tr-TR" dirty="0"/>
              <a:t> is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degrees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overfitting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Keras.callbacks</a:t>
            </a:r>
            <a:r>
              <a:rPr lang="tr-TR" dirty="0"/>
              <a:t>: </a:t>
            </a:r>
            <a:r>
              <a:rPr lang="tr-TR" dirty="0" err="1"/>
              <a:t>ReduceLROnPlateau</a:t>
            </a:r>
            <a:r>
              <a:rPr lang="tr-TR" dirty="0"/>
              <a:t>, </a:t>
            </a:r>
            <a:r>
              <a:rPr lang="tr-TR" dirty="0" err="1"/>
              <a:t>EarlyStopping</a:t>
            </a:r>
            <a:r>
              <a:rPr lang="tr-TR" dirty="0"/>
              <a:t>, </a:t>
            </a:r>
            <a:r>
              <a:rPr lang="tr-TR" dirty="0" err="1"/>
              <a:t>ModelCheckpoint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AlexNet</a:t>
            </a:r>
            <a:r>
              <a:rPr lang="tr-TR" dirty="0"/>
              <a:t>: </a:t>
            </a:r>
          </a:p>
          <a:p>
            <a:r>
              <a:rPr lang="tr-TR" dirty="0" err="1"/>
              <a:t>ViT</a:t>
            </a:r>
            <a:r>
              <a:rPr lang="tr-TR" dirty="0"/>
              <a:t>: 18 </a:t>
            </a:r>
            <a:r>
              <a:rPr lang="tr-TR" dirty="0" err="1"/>
              <a:t>layers</a:t>
            </a:r>
            <a:r>
              <a:rPr lang="tr-TR" dirty="0"/>
              <a:t>,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frozen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,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trainable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Optimizer</a:t>
            </a:r>
            <a:r>
              <a:rPr lang="tr-TR" dirty="0"/>
              <a:t>: Adam</a:t>
            </a:r>
          </a:p>
          <a:p>
            <a:r>
              <a:rPr lang="tr-TR" dirty="0" err="1"/>
              <a:t>Loss</a:t>
            </a:r>
            <a:r>
              <a:rPr lang="tr-TR" dirty="0"/>
              <a:t>: </a:t>
            </a:r>
            <a:r>
              <a:rPr lang="tr-TR" dirty="0" err="1"/>
              <a:t>Binary</a:t>
            </a:r>
            <a:r>
              <a:rPr lang="tr-TR" dirty="0"/>
              <a:t> Cross-</a:t>
            </a:r>
            <a:r>
              <a:rPr lang="tr-TR" dirty="0" err="1"/>
              <a:t>Entropy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2 </a:t>
            </a:r>
            <a:r>
              <a:rPr lang="tr-TR" dirty="0" err="1"/>
              <a:t>classes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Sklearn.metrics</a:t>
            </a:r>
            <a:r>
              <a:rPr lang="tr-TR" dirty="0"/>
              <a:t> </a:t>
            </a:r>
            <a:r>
              <a:rPr lang="tr-TR" dirty="0" err="1"/>
              <a:t>classification_report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AlexNet</a:t>
            </a:r>
            <a:r>
              <a:rPr lang="tr-TR" dirty="0"/>
              <a:t> 20 </a:t>
            </a:r>
            <a:r>
              <a:rPr lang="tr-TR" dirty="0" err="1"/>
              <a:t>min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time</a:t>
            </a:r>
          </a:p>
          <a:p>
            <a:r>
              <a:rPr lang="tr-TR" dirty="0" err="1"/>
              <a:t>ViT</a:t>
            </a:r>
            <a:r>
              <a:rPr lang="tr-TR" dirty="0"/>
              <a:t> 60 </a:t>
            </a:r>
            <a:r>
              <a:rPr lang="tr-TR" dirty="0" err="1"/>
              <a:t>min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time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687B0-854B-4C2F-8DB8-8C76EB05B6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2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9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462747-C7EB-41C7-B921-45DFCE18131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9A686C-5E03-404D-918A-7EC170AA4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ll.com/cell/fulltext/S0092-8674(18)30154-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view.net/forum?id=YicbFdNT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1E53A8-BA5D-6284-BC5B-DA05E8CA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525085"/>
            <a:ext cx="10058400" cy="1800025"/>
          </a:xfrm>
        </p:spPr>
        <p:txBody>
          <a:bodyPr>
            <a:normAutofit/>
          </a:bodyPr>
          <a:lstStyle/>
          <a:p>
            <a:pPr algn="ctr"/>
            <a:r>
              <a:rPr lang="tr-TR" sz="6000" b="1"/>
              <a:t>Final Project</a:t>
            </a:r>
            <a:br>
              <a:rPr lang="en-US" sz="6000" b="1" dirty="0"/>
            </a:br>
            <a:r>
              <a:rPr lang="en-US" sz="6000" b="1" dirty="0"/>
              <a:t>Presentation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3E95055-FB66-BC4B-056B-66CC0341F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BURAK BOZDAĞ - 504211552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F44B238-2C85-B26C-23EC-AA9CE1AF6457}"/>
              </a:ext>
            </a:extLst>
          </p:cNvPr>
          <p:cNvSpPr txBox="1"/>
          <p:nvPr/>
        </p:nvSpPr>
        <p:spPr>
          <a:xfrm>
            <a:off x="1097280" y="1563578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BLG 506E –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74274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13448EF-9D3C-3881-2BC1-25151E9E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5" y="828312"/>
            <a:ext cx="11574490" cy="5201376"/>
          </a:xfrm>
          <a:prstGeom prst="rect">
            <a:avLst/>
          </a:prstGeo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61CBA119-1C70-F612-D348-76D387C3EC87}"/>
              </a:ext>
            </a:extLst>
          </p:cNvPr>
          <p:cNvSpPr txBox="1">
            <a:spLocks/>
          </p:cNvSpPr>
          <p:nvPr/>
        </p:nvSpPr>
        <p:spPr>
          <a:xfrm>
            <a:off x="308755" y="206143"/>
            <a:ext cx="11574489" cy="6033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 err="1"/>
              <a:t>Vision</a:t>
            </a:r>
            <a:r>
              <a:rPr lang="tr-TR" dirty="0"/>
              <a:t> </a:t>
            </a:r>
            <a:r>
              <a:rPr lang="tr-TR" dirty="0" err="1"/>
              <a:t>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2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9EBB17-8D79-30E3-E0B0-FE6559D1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A8F906-6DA5-7D1C-CC84-6CF15585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0: </a:t>
            </a:r>
            <a:r>
              <a:rPr lang="tr-TR" dirty="0" err="1"/>
              <a:t>Healthy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1: </a:t>
            </a:r>
            <a:r>
              <a:rPr lang="tr-TR" dirty="0" err="1"/>
              <a:t>Pneumonia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AlexNet</a:t>
            </a:r>
            <a:r>
              <a:rPr lang="tr-TR" dirty="0"/>
              <a:t>: 0.89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ViT</a:t>
            </a:r>
            <a:r>
              <a:rPr lang="tr-TR" dirty="0"/>
              <a:t>: 0.93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3D3F09-C048-82C4-ED7A-7427CC740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r="31923" b="20526"/>
          <a:stretch/>
        </p:blipFill>
        <p:spPr>
          <a:xfrm>
            <a:off x="6095205" y="4024447"/>
            <a:ext cx="4086000" cy="12492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47A6E09-63D4-123F-B618-A09F240F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05" y="2181051"/>
            <a:ext cx="4086795" cy="124794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C7EC96E-E207-8514-C7E1-24982D60A6B1}"/>
              </a:ext>
            </a:extLst>
          </p:cNvPr>
          <p:cNvSpPr txBox="1"/>
          <p:nvPr/>
        </p:nvSpPr>
        <p:spPr>
          <a:xfrm>
            <a:off x="6095205" y="3429000"/>
            <a:ext cx="40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AlexNet</a:t>
            </a:r>
            <a:r>
              <a:rPr lang="tr-TR" dirty="0"/>
              <a:t> CNN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D045C04-D6F9-7447-8B0B-17432911F371}"/>
              </a:ext>
            </a:extLst>
          </p:cNvPr>
          <p:cNvSpPr txBox="1"/>
          <p:nvPr/>
        </p:nvSpPr>
        <p:spPr>
          <a:xfrm>
            <a:off x="6095205" y="5273647"/>
            <a:ext cx="408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Vision</a:t>
            </a:r>
            <a:r>
              <a:rPr lang="tr-TR" dirty="0"/>
              <a:t> </a:t>
            </a:r>
            <a:r>
              <a:rPr lang="tr-TR" dirty="0" err="1"/>
              <a:t>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1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DE81DA-58EB-F10C-536F-D9480585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F2CB5A-C4DD-D194-9171-8D5CCA37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Setting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AlexNet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ViT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Data </a:t>
            </a:r>
            <a:r>
              <a:rPr lang="tr-TR" dirty="0" err="1"/>
              <a:t>augmentation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Model </a:t>
            </a:r>
            <a:r>
              <a:rPr lang="tr-TR" dirty="0" err="1"/>
              <a:t>evaluations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Comparing</a:t>
            </a:r>
            <a:r>
              <a:rPr lang="tr-TR" dirty="0"/>
              <a:t> CNN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ViT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: </a:t>
            </a:r>
            <a:r>
              <a:rPr lang="tr-TR" dirty="0" err="1"/>
              <a:t>AlexNet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accurate</a:t>
            </a:r>
            <a:r>
              <a:rPr lang="tr-TR" dirty="0"/>
              <a:t>: </a:t>
            </a:r>
            <a:r>
              <a:rPr lang="tr-TR" dirty="0" err="1"/>
              <a:t>ViT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9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2060DF-EFC3-7FC7-4584-65BF40E6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DAF94-6A5E-C6C2-D74E-3589757C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[1] </a:t>
            </a:r>
            <a:r>
              <a:rPr lang="en-US" dirty="0">
                <a:effectLst/>
              </a:rPr>
              <a:t>D. S. </a:t>
            </a:r>
            <a:r>
              <a:rPr lang="en-US" dirty="0" err="1">
                <a:effectLst/>
              </a:rPr>
              <a:t>Kermany</a:t>
            </a:r>
            <a:r>
              <a:rPr lang="en-US" dirty="0">
                <a:effectLst/>
              </a:rPr>
              <a:t>, </a:t>
            </a:r>
            <a:r>
              <a:rPr lang="tr-TR" dirty="0">
                <a:effectLst/>
              </a:rPr>
              <a:t>et al.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Identifying Medical Diagnoses and Treatable Diseases by Image-Based Deep Learning</a:t>
            </a:r>
            <a:r>
              <a:rPr lang="en-US" dirty="0">
                <a:effectLst/>
              </a:rPr>
              <a:t>, 2018. [Online]. Available: </a:t>
            </a:r>
            <a:r>
              <a:rPr lang="en-US" dirty="0">
                <a:effectLst/>
                <a:hlinkClick r:id="rId2"/>
              </a:rPr>
              <a:t>https://www.cell.com/cell/fulltext/S0092-8674(18)30154-5</a:t>
            </a:r>
            <a:r>
              <a:rPr lang="en-US" dirty="0">
                <a:effectLst/>
              </a:rPr>
              <a:t>.</a:t>
            </a:r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97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68D088-31F4-78D3-3126-3A2C96AC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55571-5E4C-B56B-5D6B-BE90DFD9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Classifying Chest X-Ray Images</a:t>
            </a:r>
            <a:r>
              <a:rPr lang="tr-TR" b="1" dirty="0"/>
              <a:t> </a:t>
            </a:r>
            <a:r>
              <a:rPr lang="en-US" b="1" dirty="0"/>
              <a:t>Using CNN and Transformer</a:t>
            </a:r>
            <a:r>
              <a:rPr lang="tr-TR" b="1" dirty="0"/>
              <a:t> </a:t>
            </a:r>
            <a:r>
              <a:rPr lang="en-US" b="1" dirty="0"/>
              <a:t>Based Architectures</a:t>
            </a:r>
            <a:endParaRPr lang="tr-TR" b="1" dirty="0"/>
          </a:p>
          <a:p>
            <a:endParaRPr lang="tr-TR" dirty="0"/>
          </a:p>
          <a:p>
            <a:pPr marL="0" indent="0">
              <a:buNone/>
            </a:pPr>
            <a:r>
              <a:rPr lang="en-US" dirty="0"/>
              <a:t>Comparing CNN and transformer models for classifying patients as normal or infected</a:t>
            </a:r>
          </a:p>
        </p:txBody>
      </p:sp>
      <p:pic>
        <p:nvPicPr>
          <p:cNvPr id="4" name="Picture 2" descr="Vision Transformer Explained | Papers With Code">
            <a:extLst>
              <a:ext uri="{FF2B5EF4-FFF2-40B4-BE49-F238E27FC236}">
                <a16:creationId xmlns:a16="http://schemas.microsoft.com/office/drawing/2014/main" id="{AAD013AC-20A2-CD19-8F45-695E4DB0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770" y="3222546"/>
            <a:ext cx="4076910" cy="30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F51E1-D12E-5D66-33FA-27F9F0AFD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857625"/>
            <a:ext cx="5943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153B3F3-E811-3C4F-7FB7-246FE7B846E0}"/>
              </a:ext>
            </a:extLst>
          </p:cNvPr>
          <p:cNvSpPr txBox="1"/>
          <p:nvPr/>
        </p:nvSpPr>
        <p:spPr>
          <a:xfrm>
            <a:off x="3397960" y="3367179"/>
            <a:ext cx="134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7792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EF9B67-D46A-494F-C421-B5EDE465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6C6BB5-0E90-DE1A-D2B3-BBBE13FC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CNN is a </a:t>
            </a:r>
            <a:r>
              <a:rPr lang="tr-TR" dirty="0" err="1"/>
              <a:t>standard</a:t>
            </a:r>
            <a:r>
              <a:rPr lang="tr-TR" dirty="0"/>
              <a:t> in CV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in NLP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</a:t>
            </a:r>
            <a:r>
              <a:rPr lang="en-US" dirty="0"/>
              <a:t>. </a:t>
            </a:r>
            <a:r>
              <a:rPr lang="tr-TR" dirty="0" err="1"/>
              <a:t>Dosovitsky</a:t>
            </a:r>
            <a:r>
              <a:rPr lang="en-US" dirty="0"/>
              <a:t> et al., "An Image is Worth 16x16 Words: Transformers for Image Recognition at Scale",</a:t>
            </a:r>
            <a:r>
              <a:rPr lang="tr-TR" dirty="0"/>
              <a:t> </a:t>
            </a:r>
            <a:r>
              <a:rPr lang="en-US" dirty="0"/>
              <a:t>20</a:t>
            </a:r>
            <a:r>
              <a:rPr lang="tr-TR" dirty="0"/>
              <a:t>21</a:t>
            </a:r>
            <a:r>
              <a:rPr lang="en-US" dirty="0"/>
              <a:t>. Available: </a:t>
            </a:r>
            <a:r>
              <a:rPr lang="en-US" dirty="0">
                <a:hlinkClick r:id="rId2"/>
              </a:rPr>
              <a:t>https://openreview.net/forum?id=YicbFdNTTy</a:t>
            </a:r>
            <a:r>
              <a:rPr lang="en-US" dirty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Transformers applied directly to image patches and pre-trained on large datasets work really</a:t>
            </a:r>
            <a:r>
              <a:rPr lang="tr-TR" dirty="0"/>
              <a:t> </a:t>
            </a:r>
            <a:r>
              <a:rPr lang="en-US" dirty="0"/>
              <a:t>well on image classification.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classifying</a:t>
            </a:r>
            <a:r>
              <a:rPr lang="tr-TR" dirty="0"/>
              <a:t> x-ray </a:t>
            </a:r>
            <a:r>
              <a:rPr lang="tr-TR" dirty="0" err="1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5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959ADA-0D12-3147-9F2D-DA015C39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Processes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01D939-635D-46B6-3F1D-DB2CC30A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TensorFlow</a:t>
            </a:r>
            <a:r>
              <a:rPr lang="tr-TR" dirty="0"/>
              <a:t>, </a:t>
            </a:r>
            <a:r>
              <a:rPr lang="tr-TR" dirty="0" err="1"/>
              <a:t>Keras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Examining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Data </a:t>
            </a:r>
            <a:r>
              <a:rPr lang="tr-TR" dirty="0" err="1"/>
              <a:t>Augmentation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ViT</a:t>
            </a:r>
            <a:r>
              <a:rPr lang="tr-TR" dirty="0"/>
              <a:t>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CNN Evaluation</a:t>
            </a:r>
          </a:p>
        </p:txBody>
      </p:sp>
      <p:pic>
        <p:nvPicPr>
          <p:cNvPr id="1032" name="Picture 8" descr="tensorflow · GitHub">
            <a:extLst>
              <a:ext uri="{FF2B5EF4-FFF2-40B4-BE49-F238E27FC236}">
                <a16:creationId xmlns:a16="http://schemas.microsoft.com/office/drawing/2014/main" id="{D1B701DE-7ECC-8C68-AD24-8DB908C9F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eras - Wikipedia">
            <a:extLst>
              <a:ext uri="{FF2B5EF4-FFF2-40B4-BE49-F238E27FC236}">
                <a16:creationId xmlns:a16="http://schemas.microsoft.com/office/drawing/2014/main" id="{8ECA0DDE-4A7F-949E-3255-832CC42A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317" y="2362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91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C00180-5F5F-46C5-8F84-E9F7B65F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756E0C-0A19-BFBB-6723-DB9C416E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Chest X-Ray Images (Pneumonia)</a:t>
            </a:r>
            <a:r>
              <a:rPr lang="tr-TR" dirty="0"/>
              <a:t> [1]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5856 JPEG </a:t>
            </a:r>
            <a:r>
              <a:rPr lang="tr-TR" dirty="0" err="1"/>
              <a:t>images</a:t>
            </a:r>
            <a:r>
              <a:rPr lang="tr-TR" dirty="0"/>
              <a:t> (1.15 GB)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5216 </a:t>
            </a:r>
            <a:r>
              <a:rPr lang="tr-TR" dirty="0" err="1"/>
              <a:t>train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16 </a:t>
            </a:r>
            <a:r>
              <a:rPr lang="tr-TR" dirty="0" err="1"/>
              <a:t>validation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624 test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E8D8406-22C9-C930-19D9-6305DEF9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671" y="2368466"/>
            <a:ext cx="5973009" cy="1228896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8C076CF-4038-7773-DDF1-806874E0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20093"/>
            <a:ext cx="56388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2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1D1C0-92AE-A6CD-B5DD-4B8B6F5C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Augmentation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2E2A1E-AEFA-0D32-7229-BE702FDC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Rescale</a:t>
            </a:r>
            <a:r>
              <a:rPr lang="tr-TR" dirty="0"/>
              <a:t> = 1/255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Zoom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= 0.1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Rotation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= 0.2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Horizontal-</a:t>
            </a:r>
            <a:r>
              <a:rPr lang="tr-TR" dirty="0" err="1"/>
              <a:t>Vertical</a:t>
            </a:r>
            <a:r>
              <a:rPr lang="tr-TR" dirty="0"/>
              <a:t> </a:t>
            </a:r>
            <a:r>
              <a:rPr lang="tr-TR" dirty="0" err="1"/>
              <a:t>Flip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224x224 </a:t>
            </a:r>
            <a:r>
              <a:rPr lang="tr-TR" dirty="0" err="1"/>
              <a:t>WxH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9267F9-2819-0314-F948-41678956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00" y="1815582"/>
            <a:ext cx="2708910" cy="219456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66A32FD-6E2A-571A-D418-A7D0FA9CD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8348340" y="1814113"/>
            <a:ext cx="2708910" cy="21945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FB06FEA-5F50-DAAF-C480-3179A2DD3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00" y="4088364"/>
            <a:ext cx="2708910" cy="219456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228FF8D-31A4-744D-217B-C792D96EE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340" y="4088364"/>
            <a:ext cx="2708910" cy="219456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463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BEF9A4-65C9-4D52-A52B-54AE254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Evaluations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1269C-2A39-AC92-6A27-3646F440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Callbacks</a:t>
            </a:r>
            <a:r>
              <a:rPr lang="tr-TR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Monitoring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Reduce</a:t>
            </a:r>
            <a:r>
              <a:rPr lang="tr-TR" dirty="0"/>
              <a:t> LR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Stopping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Model </a:t>
            </a:r>
            <a:r>
              <a:rPr lang="tr-TR" dirty="0" err="1"/>
              <a:t>Checkpoint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ViT</a:t>
            </a:r>
            <a:r>
              <a:rPr lang="tr-TR" dirty="0"/>
              <a:t>-B/16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AlexNet</a:t>
            </a:r>
            <a:r>
              <a:rPr lang="tr-TR" dirty="0"/>
              <a:t> </a:t>
            </a:r>
            <a:r>
              <a:rPr lang="tr-TR" dirty="0" err="1"/>
              <a:t>architectures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AlexNet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: </a:t>
            </a:r>
            <a:r>
              <a:rPr lang="tr-TR" dirty="0" err="1"/>
              <a:t>Input</a:t>
            </a:r>
            <a:r>
              <a:rPr lang="tr-TR" dirty="0"/>
              <a:t>, 2 x Conv2D-MaxPool2D, 3 x Conv2D, MaxPool2D, </a:t>
            </a:r>
            <a:r>
              <a:rPr lang="tr-TR" dirty="0" err="1"/>
              <a:t>Flatten</a:t>
            </a:r>
            <a:r>
              <a:rPr lang="tr-TR" dirty="0"/>
              <a:t>, 3 x Dense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ViT</a:t>
            </a:r>
            <a:r>
              <a:rPr lang="tr-TR" dirty="0"/>
              <a:t> </a:t>
            </a:r>
            <a:r>
              <a:rPr lang="tr-TR" dirty="0" err="1"/>
              <a:t>Layers</a:t>
            </a:r>
            <a:r>
              <a:rPr lang="tr-TR" dirty="0"/>
              <a:t>: </a:t>
            </a:r>
            <a:r>
              <a:rPr lang="tr-TR" dirty="0" err="1"/>
              <a:t>Input</a:t>
            </a:r>
            <a:r>
              <a:rPr lang="tr-TR" dirty="0"/>
              <a:t>, Conv2D, </a:t>
            </a:r>
            <a:r>
              <a:rPr lang="tr-TR" dirty="0" err="1"/>
              <a:t>Reshape</a:t>
            </a:r>
            <a:r>
              <a:rPr lang="tr-TR" dirty="0"/>
              <a:t>, 12 x </a:t>
            </a:r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Encoders</a:t>
            </a:r>
            <a:r>
              <a:rPr lang="tr-TR" dirty="0"/>
              <a:t>, </a:t>
            </a:r>
            <a:r>
              <a:rPr lang="tr-TR" dirty="0" err="1"/>
              <a:t>Normalization</a:t>
            </a:r>
            <a:r>
              <a:rPr lang="tr-TR" dirty="0"/>
              <a:t>, Lambda, Dense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63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BEF9A4-65C9-4D52-A52B-54AE254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Evaluations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1269C-2A39-AC92-6A27-3646F440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Optimizer</a:t>
            </a:r>
            <a:r>
              <a:rPr lang="tr-TR" dirty="0"/>
              <a:t>: Adam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Loss</a:t>
            </a:r>
            <a:r>
              <a:rPr lang="tr-TR" dirty="0"/>
              <a:t>: </a:t>
            </a:r>
            <a:r>
              <a:rPr lang="tr-TR" dirty="0" err="1"/>
              <a:t>Binary</a:t>
            </a:r>
            <a:r>
              <a:rPr lang="tr-TR" dirty="0"/>
              <a:t> Cross-</a:t>
            </a:r>
            <a:r>
              <a:rPr lang="tr-TR" dirty="0" err="1"/>
              <a:t>Entropy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Max</a:t>
            </a:r>
            <a:r>
              <a:rPr lang="tr-TR" dirty="0"/>
              <a:t>. # of 50 </a:t>
            </a:r>
            <a:r>
              <a:rPr lang="tr-TR" dirty="0" err="1"/>
              <a:t>Epochs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pic>
        <p:nvPicPr>
          <p:cNvPr id="4098" name="Picture 2" descr="Comparison of Adam to Other Optimization Algorithms Training a Multilayer Perceptron">
            <a:extLst>
              <a:ext uri="{FF2B5EF4-FFF2-40B4-BE49-F238E27FC236}">
                <a16:creationId xmlns:a16="http://schemas.microsoft.com/office/drawing/2014/main" id="{D90539E6-4451-952C-4931-2F8E0729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45" y="2921302"/>
            <a:ext cx="31908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82A982D-9306-747E-6D8F-EC74C54F0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20" y="2007281"/>
            <a:ext cx="52197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4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1CBA119-1C70-F612-D348-76D387C3EC87}"/>
              </a:ext>
            </a:extLst>
          </p:cNvPr>
          <p:cNvSpPr txBox="1">
            <a:spLocks/>
          </p:cNvSpPr>
          <p:nvPr/>
        </p:nvSpPr>
        <p:spPr>
          <a:xfrm>
            <a:off x="308755" y="206143"/>
            <a:ext cx="11574489" cy="6033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 err="1"/>
              <a:t>AlexNet</a:t>
            </a:r>
            <a:r>
              <a:rPr lang="tr-TR" dirty="0"/>
              <a:t> CNN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AD81B0D-BE75-94D3-E167-D8E19DA2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833075"/>
            <a:ext cx="1146970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853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349</TotalTime>
  <Words>413</Words>
  <Application>Microsoft Office PowerPoint</Application>
  <PresentationFormat>Geniş ekran</PresentationFormat>
  <Paragraphs>95</Paragraphs>
  <Slides>13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Geçmişe bakış</vt:lpstr>
      <vt:lpstr>Final Project Presentation</vt:lpstr>
      <vt:lpstr>About the Project</vt:lpstr>
      <vt:lpstr>Motivation</vt:lpstr>
      <vt:lpstr>Applied Processes and Methods</vt:lpstr>
      <vt:lpstr>Dataset</vt:lpstr>
      <vt:lpstr>Data Augmentation</vt:lpstr>
      <vt:lpstr>Model Evaluations</vt:lpstr>
      <vt:lpstr>Model Evaluations</vt:lpstr>
      <vt:lpstr>PowerPoint Sunusu</vt:lpstr>
      <vt:lpstr>PowerPoint Sunusu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Presentation</dc:title>
  <dc:creator>Burak Bozdağ</dc:creator>
  <cp:lastModifiedBy>Burak Bozdağ</cp:lastModifiedBy>
  <cp:revision>28</cp:revision>
  <dcterms:created xsi:type="dcterms:W3CDTF">2022-12-04T14:12:31Z</dcterms:created>
  <dcterms:modified xsi:type="dcterms:W3CDTF">2022-12-25T12:00:59Z</dcterms:modified>
</cp:coreProperties>
</file>