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2" r:id="rId3"/>
    <p:sldId id="257" r:id="rId4"/>
    <p:sldId id="263" r:id="rId5"/>
    <p:sldId id="264" r:id="rId6"/>
    <p:sldId id="259" r:id="rId7"/>
    <p:sldId id="266" r:id="rId8"/>
    <p:sldId id="267" r:id="rId9"/>
    <p:sldId id="268" r:id="rId10"/>
    <p:sldId id="273" r:id="rId11"/>
    <p:sldId id="274" r:id="rId12"/>
    <p:sldId id="269" r:id="rId13"/>
    <p:sldId id="270" r:id="rId14"/>
    <p:sldId id="271" r:id="rId15"/>
    <p:sldId id="272" r:id="rId16"/>
    <p:sldId id="260" r:id="rId17"/>
    <p:sldId id="275" r:id="rId18"/>
    <p:sldId id="277" r:id="rId19"/>
    <p:sldId id="279" r:id="rId20"/>
    <p:sldId id="281" r:id="rId21"/>
    <p:sldId id="280" r:id="rId22"/>
    <p:sldId id="282" r:id="rId23"/>
    <p:sldId id="283" r:id="rId24"/>
    <p:sldId id="261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57" autoAdjust="0"/>
  </p:normalViewPr>
  <p:slideViewPr>
    <p:cSldViewPr snapToGrid="0">
      <p:cViewPr>
        <p:scale>
          <a:sx n="60" d="100"/>
          <a:sy n="60" d="100"/>
        </p:scale>
        <p:origin x="7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0129A-AE4E-4FC7-BD1A-48D34A91C6E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5A72E-A0B4-43CC-A2D5-3C151B6B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Soyut Anlam Temsili (AMR): Genelde cümle geneli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5A72E-A0B4-43CC-A2D5-3C151B6B8B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Nodes</a:t>
            </a:r>
            <a:r>
              <a:rPr lang="tr-TR" dirty="0"/>
              <a:t>: kavramlar (yüklem, kelime, özel anahtar kelimeler)</a:t>
            </a:r>
          </a:p>
          <a:p>
            <a:r>
              <a:rPr lang="tr-TR" dirty="0" err="1"/>
              <a:t>Edges</a:t>
            </a:r>
            <a:r>
              <a:rPr lang="tr-TR" dirty="0"/>
              <a:t>: kavramlar arası anlamsal ilişkiler, bağlantılar</a:t>
            </a:r>
          </a:p>
          <a:p>
            <a:endParaRPr lang="tr-TR" dirty="0"/>
          </a:p>
          <a:p>
            <a:r>
              <a:rPr lang="en-US" dirty="0"/>
              <a:t>“The boy wants the girl to believe him.” and “The boy wants to be believed by the girl.”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5A72E-A0B4-43CC-A2D5-3C151B6B8B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47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Seq2seq: </a:t>
            </a:r>
            <a:r>
              <a:rPr lang="tr-TR" dirty="0" err="1"/>
              <a:t>graph</a:t>
            </a:r>
            <a:r>
              <a:rPr lang="tr-TR" dirty="0"/>
              <a:t> </a:t>
            </a:r>
            <a:r>
              <a:rPr lang="tr-TR" dirty="0" err="1"/>
              <a:t>linearization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seq2seq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5A72E-A0B4-43CC-A2D5-3C151B6B8B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2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Prep-while</a:t>
            </a:r>
            <a:endParaRPr lang="tr-TR" dirty="0"/>
          </a:p>
          <a:p>
            <a:r>
              <a:rPr lang="tr-TR" dirty="0" err="1"/>
              <a:t>Prep-after</a:t>
            </a:r>
            <a:endParaRPr lang="tr-TR" dirty="0"/>
          </a:p>
          <a:p>
            <a:r>
              <a:rPr lang="tr-TR" dirty="0"/>
              <a:t>Sonradan oluşturulmuş ilişkiler, çünkü önceki dillerde rastlanmamış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5A72E-A0B4-43CC-A2D5-3C151B6B8B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PropBank</a:t>
            </a:r>
            <a:r>
              <a:rPr lang="tr-TR" dirty="0"/>
              <a:t> (</a:t>
            </a:r>
            <a:r>
              <a:rPr lang="tr-TR" dirty="0" err="1"/>
              <a:t>proposition</a:t>
            </a:r>
            <a:r>
              <a:rPr lang="tr-TR" dirty="0"/>
              <a:t> bank): Sözlü önermelerin yer aldığı derlem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5A72E-A0B4-43CC-A2D5-3C151B6B8B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İlk 7 sütun </a:t>
            </a:r>
            <a:r>
              <a:rPr lang="tr-TR" dirty="0" err="1"/>
              <a:t>CoNLL</a:t>
            </a:r>
            <a:r>
              <a:rPr lang="tr-TR" dirty="0"/>
              <a:t> form standardı, son sütun (</a:t>
            </a:r>
            <a:r>
              <a:rPr lang="tr-TR" dirty="0" err="1"/>
              <a:t>semantic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) </a:t>
            </a:r>
            <a:r>
              <a:rPr lang="tr-TR" dirty="0" err="1"/>
              <a:t>PropBank</a:t>
            </a:r>
            <a:r>
              <a:rPr lang="tr-TR" dirty="0"/>
              <a:t> </a:t>
            </a:r>
            <a:r>
              <a:rPr lang="tr-TR" dirty="0" err="1"/>
              <a:t>annotations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5A72E-A0B4-43CC-A2D5-3C151B6B8B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3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5A72E-A0B4-43CC-A2D5-3C151B6B8B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CD90-408C-4B68-96A2-5E6A47D754C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7E01-901A-4F42-9BBC-C235CE0818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CD90-408C-4B68-96A2-5E6A47D754C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7E01-901A-4F42-9BBC-C235CE08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CD90-408C-4B68-96A2-5E6A47D754C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7E01-901A-4F42-9BBC-C235CE08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9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CD90-408C-4B68-96A2-5E6A47D754C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7E01-901A-4F42-9BBC-C235CE08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0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CD90-408C-4B68-96A2-5E6A47D754C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7E01-901A-4F42-9BBC-C235CE0818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1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CD90-408C-4B68-96A2-5E6A47D754C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7E01-901A-4F42-9BBC-C235CE08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0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CD90-408C-4B68-96A2-5E6A47D754C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7E01-901A-4F42-9BBC-C235CE08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CD90-408C-4B68-96A2-5E6A47D754C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7E01-901A-4F42-9BBC-C235CE08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8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CD90-408C-4B68-96A2-5E6A47D754C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7E01-901A-4F42-9BBC-C235CE08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83CD90-408C-4B68-96A2-5E6A47D754C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D7E01-901A-4F42-9BBC-C235CE08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CD90-408C-4B68-96A2-5E6A47D754C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7E01-901A-4F42-9BBC-C235CE08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83CD90-408C-4B68-96A2-5E6A47D754C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2D7E01-901A-4F42-9BBC-C235CE08187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2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C7AEFA-6E29-EB55-1EB7-1A72F79BF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 err="1"/>
              <a:t>Abstract</a:t>
            </a:r>
            <a:r>
              <a:rPr lang="tr-TR" sz="5400" dirty="0"/>
              <a:t> </a:t>
            </a:r>
            <a:r>
              <a:rPr lang="tr-TR" sz="5400" dirty="0" err="1"/>
              <a:t>Meaning</a:t>
            </a:r>
            <a:r>
              <a:rPr lang="tr-TR" sz="5400" dirty="0"/>
              <a:t> </a:t>
            </a:r>
            <a:r>
              <a:rPr lang="tr-TR" sz="5400" dirty="0" err="1"/>
              <a:t>Representation</a:t>
            </a:r>
            <a:br>
              <a:rPr lang="tr-TR" sz="5400" dirty="0"/>
            </a:br>
            <a:r>
              <a:rPr lang="tr-TR" sz="5400" dirty="0"/>
              <a:t>of </a:t>
            </a:r>
            <a:r>
              <a:rPr lang="tr-TR" sz="5400" dirty="0" err="1"/>
              <a:t>Turkish</a:t>
            </a:r>
            <a:endParaRPr lang="en-US" sz="54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497449A-4B43-DAD8-C189-592538E07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Burak Bozdağ</a:t>
            </a:r>
          </a:p>
          <a:p>
            <a:r>
              <a:rPr lang="tr-TR" dirty="0"/>
              <a:t>504211552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6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EADD01-C3A3-E498-24C5-DAAC7B72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Fiil Çekimleri (</a:t>
            </a:r>
            <a:r>
              <a:rPr lang="tr-TR" dirty="0" err="1"/>
              <a:t>Modality</a:t>
            </a:r>
            <a:r>
              <a:rPr lang="tr-TR" dirty="0"/>
              <a:t> - Kipler)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122FA7-7ED2-22C2-D604-457374ACD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-</a:t>
            </a:r>
            <a:r>
              <a:rPr lang="tr-TR" dirty="0" err="1"/>
              <a:t>Abil</a:t>
            </a:r>
            <a:r>
              <a:rPr lang="tr-TR" dirty="0"/>
              <a:t>	mümkün.01	-&gt; Çekilişi kazan</a:t>
            </a:r>
            <a:r>
              <a:rPr lang="tr-TR" b="1" dirty="0"/>
              <a:t>abil</a:t>
            </a:r>
            <a:r>
              <a:rPr lang="tr-TR" dirty="0"/>
              <a:t>irim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-</a:t>
            </a:r>
            <a:r>
              <a:rPr lang="tr-TR" dirty="0" err="1"/>
              <a:t>Abil</a:t>
            </a:r>
            <a:r>
              <a:rPr lang="tr-TR" dirty="0"/>
              <a:t>	ver.09		-&gt; Polis, «gid</a:t>
            </a:r>
            <a:r>
              <a:rPr lang="tr-TR" b="1" dirty="0"/>
              <a:t>ebil</a:t>
            </a:r>
            <a:r>
              <a:rPr lang="tr-TR" dirty="0"/>
              <a:t>irsiniz», dedi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-</a:t>
            </a:r>
            <a:r>
              <a:rPr lang="tr-TR" dirty="0" err="1"/>
              <a:t>mAlI</a:t>
            </a:r>
            <a:r>
              <a:rPr lang="tr-TR" dirty="0"/>
              <a:t>	gerek.01		-&gt; Enfekte olmamak için maske tak</a:t>
            </a:r>
            <a:r>
              <a:rPr lang="tr-TR" b="1" dirty="0"/>
              <a:t>malı</a:t>
            </a:r>
            <a:r>
              <a:rPr lang="tr-TR" dirty="0"/>
              <a:t>sın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-</a:t>
            </a:r>
            <a:r>
              <a:rPr lang="tr-TR" dirty="0" err="1"/>
              <a:t>mAlI</a:t>
            </a:r>
            <a:r>
              <a:rPr lang="tr-TR" dirty="0"/>
              <a:t>	zorla.01		-&gt; Ödevimi yap</a:t>
            </a:r>
            <a:r>
              <a:rPr lang="tr-TR" b="1" dirty="0"/>
              <a:t>malı</a:t>
            </a:r>
            <a:r>
              <a:rPr lang="tr-TR" dirty="0"/>
              <a:t>yım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-</a:t>
            </a:r>
            <a:r>
              <a:rPr lang="tr-TR" dirty="0" err="1"/>
              <a:t>mAlI</a:t>
            </a:r>
            <a:r>
              <a:rPr lang="tr-TR" dirty="0"/>
              <a:t>	öner.01		-&gt; Bu filmi kesinlikle izle</a:t>
            </a:r>
            <a:r>
              <a:rPr lang="tr-TR" b="1" dirty="0"/>
              <a:t>meli</a:t>
            </a:r>
            <a:r>
              <a:rPr lang="tr-TR" dirty="0"/>
              <a:t>sin</a:t>
            </a:r>
          </a:p>
        </p:txBody>
      </p:sp>
    </p:spTree>
    <p:extLst>
      <p:ext uri="{BB962C8B-B14F-4D97-AF65-F5344CB8AC3E}">
        <p14:creationId xmlns:p14="http://schemas.microsoft.com/office/powerpoint/2010/main" val="123450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EADD01-C3A3-E498-24C5-DAAC7B72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Fiil Çekimleri (</a:t>
            </a:r>
            <a:r>
              <a:rPr lang="tr-TR" dirty="0" err="1"/>
              <a:t>Voices</a:t>
            </a:r>
            <a:r>
              <a:rPr lang="tr-TR" dirty="0"/>
              <a:t> - Sesbirimleri)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122FA7-7ED2-22C2-D604-457374ACD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Karşılıklı (</a:t>
            </a:r>
            <a:r>
              <a:rPr lang="tr-TR" dirty="0" err="1"/>
              <a:t>reciprocal</a:t>
            </a:r>
            <a:r>
              <a:rPr lang="tr-T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Dönüşlü (</a:t>
            </a:r>
            <a:r>
              <a:rPr lang="tr-TR" dirty="0" err="1"/>
              <a:t>reflexive</a:t>
            </a:r>
            <a:r>
              <a:rPr lang="tr-T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Nedensel (</a:t>
            </a:r>
            <a:r>
              <a:rPr lang="tr-TR" dirty="0" err="1"/>
              <a:t>causative</a:t>
            </a:r>
            <a:r>
              <a:rPr lang="tr-T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Edilgen (</a:t>
            </a:r>
            <a:r>
              <a:rPr lang="tr-TR" dirty="0" err="1"/>
              <a:t>passive</a:t>
            </a:r>
            <a:r>
              <a:rPr lang="tr-TR" dirty="0"/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D5BBB3-BBA7-5049-B7A0-E98B3F63A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080" y="2157201"/>
            <a:ext cx="7086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09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CCA235-8990-375D-0DD2-BD0620DB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İsimlerden İsim Türetme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2FE8BF-C459-DCAA-4CB0-00DBC7AB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-CA, -</a:t>
            </a:r>
            <a:r>
              <a:rPr lang="tr-TR" dirty="0" err="1"/>
              <a:t>lI</a:t>
            </a:r>
            <a:r>
              <a:rPr lang="tr-TR" dirty="0"/>
              <a:t>, -</a:t>
            </a:r>
            <a:r>
              <a:rPr lang="tr-TR" dirty="0" err="1"/>
              <a:t>sIz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Sınır</a:t>
            </a:r>
            <a:r>
              <a:rPr lang="tr-TR" b="1" dirty="0"/>
              <a:t>sız</a:t>
            </a:r>
            <a:r>
              <a:rPr lang="tr-TR" dirty="0"/>
              <a:t>, Sen</a:t>
            </a:r>
            <a:r>
              <a:rPr lang="tr-TR" b="1" dirty="0"/>
              <a:t>siz</a:t>
            </a:r>
            <a:r>
              <a:rPr lang="tr-TR" dirty="0"/>
              <a:t>, Ayna</a:t>
            </a:r>
            <a:r>
              <a:rPr lang="tr-TR" b="1" dirty="0"/>
              <a:t>sız </a:t>
            </a:r>
            <a:r>
              <a:rPr lang="tr-TR" dirty="0"/>
              <a:t>*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C3C18B5-2E46-952F-C2E6-D665ABB56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381250"/>
            <a:ext cx="18669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81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721AB9-6647-9BDE-C935-4388548D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Zamir Düşmesi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8E44EC-76D1-3FE8-A3BC-5A90D67CE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Null-subject</a:t>
            </a:r>
            <a:r>
              <a:rPr lang="tr-TR" dirty="0"/>
              <a:t> benzeri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Düşen zamir AMR diyagramında gösterilir.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:</a:t>
            </a:r>
            <a:r>
              <a:rPr lang="tr-TR" dirty="0" err="1"/>
              <a:t>poss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C3B855-24C0-22CF-BF32-ECE2331D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İkileme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01C6D8-9165-ED2F-CAFC-91615F07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E403B9D-5E40-B69C-298F-551F3E847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161964"/>
            <a:ext cx="66294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25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192982-23AA-FB0C-9B2C-067BC5EA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Koşaç (</a:t>
            </a:r>
            <a:r>
              <a:rPr lang="tr-TR" dirty="0" err="1"/>
              <a:t>Copula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4398EB-B307-2F3F-21F1-24700B85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İsnat edatı, haber edatı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İ</a:t>
            </a:r>
            <a:r>
              <a:rPr lang="en-US" dirty="0" err="1"/>
              <a:t>simleri</a:t>
            </a:r>
            <a:r>
              <a:rPr lang="en-US" dirty="0"/>
              <a:t> </a:t>
            </a:r>
            <a:r>
              <a:rPr lang="en-US" dirty="0" err="1"/>
              <a:t>yüklem</a:t>
            </a:r>
            <a:r>
              <a:rPr lang="en-US" dirty="0"/>
              <a:t> </a:t>
            </a:r>
            <a:r>
              <a:rPr lang="en-US" dirty="0" err="1"/>
              <a:t>yapma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-</a:t>
            </a:r>
            <a:r>
              <a:rPr lang="tr-TR" dirty="0" err="1"/>
              <a:t>dir</a:t>
            </a:r>
            <a:r>
              <a:rPr lang="tr-TR" dirty="0"/>
              <a:t>, değil(</a:t>
            </a:r>
            <a:r>
              <a:rPr lang="tr-TR" dirty="0" err="1"/>
              <a:t>dir</a:t>
            </a:r>
            <a:r>
              <a:rPr lang="tr-TR" dirty="0"/>
              <a:t>)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E76ABC3-9142-6A90-B727-2D0D17295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2381250"/>
            <a:ext cx="3238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804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D5B592-90DE-C142-7F9C-ED520EAF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Derlem Oluşturma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39085-B4B7-584B-90A8-95F79BDB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Küçük Prens romanı kullanılmıştır.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Yarı-otomatik yorumlama: kural tabanlı ayrıştırıcı (</a:t>
            </a:r>
            <a:r>
              <a:rPr lang="tr-TR" dirty="0" err="1"/>
              <a:t>PropBank</a:t>
            </a:r>
            <a:r>
              <a:rPr lang="tr-TR" dirty="0"/>
              <a:t> cümleleri-&gt;AMR diyagramları)</a:t>
            </a:r>
          </a:p>
        </p:txBody>
      </p:sp>
    </p:spTree>
    <p:extLst>
      <p:ext uri="{BB962C8B-B14F-4D97-AF65-F5344CB8AC3E}">
        <p14:creationId xmlns:p14="http://schemas.microsoft.com/office/powerpoint/2010/main" val="192242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C32587-BD86-C8F8-C950-B04946E9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Kural </a:t>
            </a:r>
            <a:r>
              <a:rPr lang="tr-TR" dirty="0"/>
              <a:t>T</a:t>
            </a:r>
            <a:r>
              <a:rPr lang="en-US" dirty="0" err="1"/>
              <a:t>abanlı</a:t>
            </a:r>
            <a:r>
              <a:rPr lang="en-US" dirty="0"/>
              <a:t> </a:t>
            </a:r>
            <a:r>
              <a:rPr lang="tr-TR" dirty="0"/>
              <a:t>A</a:t>
            </a:r>
            <a:r>
              <a:rPr lang="en-US" dirty="0" err="1"/>
              <a:t>ğaç</a:t>
            </a:r>
            <a:r>
              <a:rPr lang="tr-TR" dirty="0"/>
              <a:t>-Diyagram</a:t>
            </a:r>
            <a:r>
              <a:rPr lang="en-US" dirty="0"/>
              <a:t> </a:t>
            </a:r>
            <a:r>
              <a:rPr lang="tr-TR" dirty="0"/>
              <a:t>A</a:t>
            </a:r>
            <a:r>
              <a:rPr lang="en-US" dirty="0" err="1"/>
              <a:t>yrıştırıcı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22B86F-982E-3653-47D1-4D321C48D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Geçiş tabanlı sisteme benzer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Girdi: </a:t>
            </a:r>
            <a:r>
              <a:rPr lang="tr-TR" dirty="0" err="1"/>
              <a:t>CoNLL</a:t>
            </a:r>
            <a:r>
              <a:rPr lang="tr-TR" dirty="0"/>
              <a:t> form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16A3B026-EE7C-7273-3E02-D36236B4D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05" y="2897294"/>
            <a:ext cx="76009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000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C32587-BD86-C8F8-C950-B04946E9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Kural </a:t>
            </a:r>
            <a:r>
              <a:rPr lang="tr-TR" dirty="0"/>
              <a:t>T</a:t>
            </a:r>
            <a:r>
              <a:rPr lang="en-US" dirty="0" err="1"/>
              <a:t>abanlı</a:t>
            </a:r>
            <a:r>
              <a:rPr lang="en-US" dirty="0"/>
              <a:t> </a:t>
            </a:r>
            <a:r>
              <a:rPr lang="tr-TR" dirty="0"/>
              <a:t>A</a:t>
            </a:r>
            <a:r>
              <a:rPr lang="en-US" dirty="0" err="1"/>
              <a:t>ğaç</a:t>
            </a:r>
            <a:r>
              <a:rPr lang="tr-TR" dirty="0"/>
              <a:t>-Diyagram</a:t>
            </a:r>
            <a:r>
              <a:rPr lang="en-US" dirty="0"/>
              <a:t> </a:t>
            </a:r>
            <a:r>
              <a:rPr lang="tr-TR" dirty="0"/>
              <a:t>A</a:t>
            </a:r>
            <a:r>
              <a:rPr lang="en-US" dirty="0" err="1"/>
              <a:t>yrıştırıcı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22B86F-982E-3653-47D1-4D321C48D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Ayrıştırma kuralları: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 err="1"/>
              <a:t>CoNLL</a:t>
            </a:r>
            <a:r>
              <a:rPr lang="tr-TR" dirty="0"/>
              <a:t> -&gt; Inter-Step </a:t>
            </a:r>
            <a:r>
              <a:rPr lang="tr-TR" dirty="0" err="1"/>
              <a:t>Tree</a:t>
            </a:r>
            <a:r>
              <a:rPr lang="tr-TR" dirty="0"/>
              <a:t>: Bağımlılık ağacı düğümleri ve bağlantıları </a:t>
            </a:r>
            <a:r>
              <a:rPr lang="tr-TR" dirty="0" err="1"/>
              <a:t>PropBank</a:t>
            </a:r>
            <a:r>
              <a:rPr lang="tr-TR" dirty="0"/>
              <a:t> etiketleriyle birleştirilir.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Inter-Step </a:t>
            </a:r>
            <a:r>
              <a:rPr lang="tr-TR" dirty="0" err="1"/>
              <a:t>Tree</a:t>
            </a:r>
            <a:r>
              <a:rPr lang="tr-TR" dirty="0"/>
              <a:t> -&gt; AMR </a:t>
            </a:r>
            <a:r>
              <a:rPr lang="tr-TR" dirty="0" err="1"/>
              <a:t>Graph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7670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B799FB-C9BA-422E-AA80-12E1040E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Inter-Step </a:t>
            </a:r>
            <a:r>
              <a:rPr lang="tr-TR" dirty="0" err="1"/>
              <a:t>Tree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4F0A74-F21E-3C2C-857C-888D4DB9BD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I = (V, A, </a:t>
            </a:r>
            <a:r>
              <a:rPr lang="tr-TR" i="1" dirty="0" err="1"/>
              <a:t>morph</a:t>
            </a:r>
            <a:r>
              <a:rPr lang="tr-TR" dirty="0"/>
              <a:t>, t, Prop)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V = Düğümler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 = Bağlantılar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i="1" dirty="0" err="1"/>
              <a:t>morph</a:t>
            </a:r>
            <a:r>
              <a:rPr lang="tr-TR" i="1" dirty="0"/>
              <a:t> </a:t>
            </a:r>
            <a:r>
              <a:rPr lang="tr-TR" dirty="0"/>
              <a:t>= Kelimelerin morfolojik özellikleri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t = </a:t>
            </a:r>
            <a:r>
              <a:rPr lang="tr-TR" dirty="0" err="1"/>
              <a:t>PoS</a:t>
            </a:r>
            <a:r>
              <a:rPr lang="tr-TR" dirty="0"/>
              <a:t> etiketleri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Prop = Anlamsal katman etiketleri</a:t>
            </a:r>
          </a:p>
          <a:p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92FE8CC-B579-07C8-99ED-98312D7397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 = (C, R, </a:t>
            </a:r>
            <a:r>
              <a:rPr lang="tr-TR" i="1" dirty="0" err="1"/>
              <a:t>NodeProperties</a:t>
            </a:r>
            <a:r>
              <a:rPr lang="tr-T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C = Düğümler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R = Bağlantılar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i="1" dirty="0" err="1"/>
              <a:t>NodeProperties</a:t>
            </a:r>
            <a:r>
              <a:rPr lang="tr-TR" dirty="0"/>
              <a:t> = </a:t>
            </a:r>
            <a:r>
              <a:rPr lang="tr-TR" i="1" dirty="0"/>
              <a:t>&lt;</a:t>
            </a:r>
            <a:r>
              <a:rPr lang="tr-TR" i="1" dirty="0" err="1"/>
              <a:t>morph</a:t>
            </a:r>
            <a:r>
              <a:rPr lang="tr-TR" dirty="0"/>
              <a:t>, t, ilk düğüm, bağımlılık ilişkisi</a:t>
            </a:r>
            <a:r>
              <a:rPr lang="tr-TR" i="1" dirty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k=0,1 yüklem için rezerve edilmiştir.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9B8E866-0C9A-3442-3206-CD81AB7C6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3" y="4872991"/>
            <a:ext cx="37147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8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48C23B-80CC-90BF-5E5E-83539ACD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Sunum İçeriği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28BBCB-0DEF-F7BC-48C4-577FDEED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Giriş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Arka Plan ve İlgili Çalışmalar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Türkçe AMR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Derlem Oluşturma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Sonuç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46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BB1ADD-B834-102E-D234-6BBF6F3D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Ayrıştırıcı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0826A6-B344-7169-DB9F-40E8E7C94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Yazı - AMR kavramları arasında hizalama yapar.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Bir durumda (</a:t>
            </a:r>
            <a:r>
              <a:rPr lang="tr-TR" dirty="0" err="1"/>
              <a:t>state</a:t>
            </a:r>
            <a:r>
              <a:rPr lang="tr-TR" dirty="0"/>
              <a:t>) 8 işlemden birini yapabilir: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Bağlantı ekleme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Bağlantı silme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Düğüm ekleme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Kuyruk başını değiştirme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 err="1"/>
              <a:t>ReAttach</a:t>
            </a:r>
            <a:r>
              <a:rPr lang="tr-TR" dirty="0"/>
              <a:t>: Kuyruktaki düğüm ile atası arasındaki bağlantı silinir, eklenmiş düğüm ile bağlantı kurulur.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Swap: Kuyruktaki düğüm ile atası arasındaki bağlantı yön değiştirir.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 err="1"/>
              <a:t>Merge</a:t>
            </a:r>
            <a:r>
              <a:rPr lang="tr-TR" dirty="0"/>
              <a:t>: Kuyruktaki bağlantılı düğümler kullanılarak yeni düğümler oluşturulur.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23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B12B2F37-67B3-524B-4FB9-FA8CA81FD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890588"/>
            <a:ext cx="713422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73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A4F06E-792A-268F-0939-2FC20962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Değerlendirme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690713-ADEF-0792-6668-C1EFAE419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Smatch</a:t>
            </a:r>
            <a:r>
              <a:rPr lang="tr-TR" dirty="0"/>
              <a:t> skoru: İki farklı anlamsal yapının ortaklık derecesi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0.60 </a:t>
            </a:r>
            <a:r>
              <a:rPr lang="tr-TR" dirty="0" err="1"/>
              <a:t>Smatch</a:t>
            </a:r>
            <a:r>
              <a:rPr lang="tr-TR" dirty="0"/>
              <a:t> skoru, eğitim verisi eksikliği nedeniyle İngilizce diline göre geride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Ayrıştırıcı veri etiketlemede ve yorumlamada zaman tasarrufu sağlıyor.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Anlamsal ve sözdizimi olarak yakın 10 seçilmiş cümle</a:t>
            </a:r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5DE16ED-605A-0921-07D6-25348552B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80" y="4821344"/>
            <a:ext cx="34290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697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062A2DF3-BD75-6FBE-A0F5-E71316DBB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17809"/>
            <a:ext cx="6648450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055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E7F242-6065-E7F9-A7C3-B100C2D3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D44E38-867E-4BFB-51A7-10EC2ABEE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Dil zenginliği anlamsal çıkarımlar için zorluk çıkarıyor.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Türkçe dili için ilk AMR </a:t>
            </a:r>
            <a:r>
              <a:rPr lang="tr-TR" dirty="0" err="1"/>
              <a:t>framework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Kural tabanlı ağaçtan diyagrama AMR ayrıştırıcı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Anlamsal temsil için farklı çözümler uygulanabilir.</a:t>
            </a:r>
          </a:p>
        </p:txBody>
      </p:sp>
    </p:spTree>
    <p:extLst>
      <p:ext uri="{BB962C8B-B14F-4D97-AF65-F5344CB8AC3E}">
        <p14:creationId xmlns:p14="http://schemas.microsoft.com/office/powerpoint/2010/main" val="1557237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694097-73F8-8F08-7895-5193F854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Referanslar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BF6C8D-A041-6F27-A11E-B7E918EFB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[1] </a:t>
            </a:r>
            <a:r>
              <a:rPr lang="en-US" dirty="0"/>
              <a:t>Oral, E., </a:t>
            </a:r>
            <a:r>
              <a:rPr lang="en-US" dirty="0" err="1"/>
              <a:t>Acar</a:t>
            </a:r>
            <a:r>
              <a:rPr lang="en-US" dirty="0"/>
              <a:t>, A., &amp; </a:t>
            </a:r>
            <a:r>
              <a:rPr lang="en-US" dirty="0" err="1"/>
              <a:t>Eryiğit</a:t>
            </a:r>
            <a:r>
              <a:rPr lang="en-US" dirty="0"/>
              <a:t>, G. (2022). Abstract meaning representation of Turkish. </a:t>
            </a:r>
            <a:r>
              <a:rPr lang="en-US" i="1" dirty="0"/>
              <a:t>Natural Language Engineering</a:t>
            </a:r>
            <a:r>
              <a:rPr lang="en-US" dirty="0"/>
              <a:t>, 1-30. doi:10.1017/S1351324922000183</a:t>
            </a:r>
            <a:endParaRPr lang="tr-TR" dirty="0"/>
          </a:p>
          <a:p>
            <a:r>
              <a:rPr lang="tr-TR" dirty="0"/>
              <a:t>[2] Zhang S., Ma X., </a:t>
            </a:r>
            <a:r>
              <a:rPr lang="tr-TR" dirty="0" err="1"/>
              <a:t>Duh</a:t>
            </a:r>
            <a:r>
              <a:rPr lang="tr-TR" dirty="0"/>
              <a:t> K. </a:t>
            </a:r>
            <a:r>
              <a:rPr lang="tr-TR" dirty="0" err="1"/>
              <a:t>and</a:t>
            </a:r>
            <a:r>
              <a:rPr lang="tr-TR" dirty="0"/>
              <a:t> Van </a:t>
            </a:r>
            <a:r>
              <a:rPr lang="tr-TR" dirty="0" err="1"/>
              <a:t>Durme</a:t>
            </a:r>
            <a:r>
              <a:rPr lang="tr-TR" dirty="0"/>
              <a:t> B. (2019a). AMR </a:t>
            </a:r>
            <a:r>
              <a:rPr lang="tr-TR" dirty="0" err="1"/>
              <a:t>parsing</a:t>
            </a:r>
            <a:r>
              <a:rPr lang="tr-TR" dirty="0"/>
              <a:t> as </a:t>
            </a:r>
            <a:r>
              <a:rPr lang="tr-TR" dirty="0" err="1"/>
              <a:t>sequence-to-graph</a:t>
            </a:r>
            <a:r>
              <a:rPr lang="tr-TR" dirty="0"/>
              <a:t> </a:t>
            </a:r>
            <a:r>
              <a:rPr lang="tr-TR" dirty="0" err="1"/>
              <a:t>transduction</a:t>
            </a:r>
            <a:r>
              <a:rPr lang="tr-TR" dirty="0"/>
              <a:t>. </a:t>
            </a:r>
            <a:r>
              <a:rPr lang="tr-TR" dirty="0" err="1"/>
              <a:t>arXiv</a:t>
            </a:r>
            <a:r>
              <a:rPr lang="tr-TR" dirty="0"/>
              <a:t> </a:t>
            </a:r>
            <a:r>
              <a:rPr lang="tr-TR" dirty="0" err="1"/>
              <a:t>preprint</a:t>
            </a:r>
            <a:r>
              <a:rPr lang="tr-TR" dirty="0"/>
              <a:t> arXiv:1905.08704.</a:t>
            </a:r>
          </a:p>
          <a:p>
            <a:r>
              <a:rPr lang="tr-TR" dirty="0"/>
              <a:t>[3] </a:t>
            </a:r>
            <a:r>
              <a:rPr lang="tr-TR" dirty="0" err="1"/>
              <a:t>Astudillo</a:t>
            </a:r>
            <a:r>
              <a:rPr lang="tr-TR" dirty="0"/>
              <a:t> R.F., </a:t>
            </a:r>
            <a:r>
              <a:rPr lang="tr-TR" dirty="0" err="1"/>
              <a:t>Ballesteros</a:t>
            </a:r>
            <a:r>
              <a:rPr lang="tr-TR" dirty="0"/>
              <a:t> M., </a:t>
            </a:r>
            <a:r>
              <a:rPr lang="tr-TR" dirty="0" err="1"/>
              <a:t>Naseem</a:t>
            </a:r>
            <a:r>
              <a:rPr lang="tr-TR" dirty="0"/>
              <a:t> T., </a:t>
            </a:r>
            <a:r>
              <a:rPr lang="tr-TR" dirty="0" err="1"/>
              <a:t>Blodgett</a:t>
            </a:r>
            <a:r>
              <a:rPr lang="tr-TR" dirty="0"/>
              <a:t> A. </a:t>
            </a:r>
            <a:r>
              <a:rPr lang="tr-TR" dirty="0" err="1"/>
              <a:t>and</a:t>
            </a:r>
            <a:r>
              <a:rPr lang="tr-TR" dirty="0"/>
              <a:t> Florian R. (2020). </a:t>
            </a:r>
            <a:r>
              <a:rPr lang="tr-TR" dirty="0" err="1"/>
              <a:t>Transition-based</a:t>
            </a:r>
            <a:r>
              <a:rPr lang="tr-TR" dirty="0"/>
              <a:t> </a:t>
            </a:r>
            <a:r>
              <a:rPr lang="tr-TR" dirty="0" err="1"/>
              <a:t>parsing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stacktransformers</a:t>
            </a:r>
            <a:r>
              <a:rPr lang="tr-TR" dirty="0"/>
              <a:t>. </a:t>
            </a:r>
            <a:r>
              <a:rPr lang="tr-TR" dirty="0" err="1"/>
              <a:t>arXiv</a:t>
            </a:r>
            <a:r>
              <a:rPr lang="tr-TR" dirty="0"/>
              <a:t> </a:t>
            </a:r>
            <a:r>
              <a:rPr lang="tr-TR" dirty="0" err="1"/>
              <a:t>preprint</a:t>
            </a:r>
            <a:r>
              <a:rPr lang="tr-TR" dirty="0"/>
              <a:t> arXiv:2010.10669.</a:t>
            </a:r>
          </a:p>
          <a:p>
            <a:r>
              <a:rPr lang="tr-TR" dirty="0"/>
              <a:t>[4] </a:t>
            </a:r>
            <a:r>
              <a:rPr lang="tr-TR" dirty="0" err="1"/>
              <a:t>Blloshmi</a:t>
            </a:r>
            <a:r>
              <a:rPr lang="tr-TR" dirty="0"/>
              <a:t> R., </a:t>
            </a:r>
            <a:r>
              <a:rPr lang="tr-TR" dirty="0" err="1"/>
              <a:t>Tripodi</a:t>
            </a:r>
            <a:r>
              <a:rPr lang="tr-TR" dirty="0"/>
              <a:t> R.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Navigli</a:t>
            </a:r>
            <a:r>
              <a:rPr lang="tr-TR" dirty="0"/>
              <a:t> R. (2020). XL-AMR: </a:t>
            </a:r>
            <a:r>
              <a:rPr lang="tr-TR" dirty="0" err="1"/>
              <a:t>Enabling</a:t>
            </a:r>
            <a:r>
              <a:rPr lang="tr-TR" dirty="0"/>
              <a:t> </a:t>
            </a:r>
            <a:r>
              <a:rPr lang="tr-TR" dirty="0" err="1"/>
              <a:t>cross-lingual</a:t>
            </a:r>
            <a:r>
              <a:rPr lang="tr-TR" dirty="0"/>
              <a:t> AMR </a:t>
            </a:r>
            <a:r>
              <a:rPr lang="tr-TR" dirty="0" err="1"/>
              <a:t>parsing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transfer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techniques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i="1" dirty="0" err="1"/>
              <a:t>Proceedings</a:t>
            </a:r>
            <a:r>
              <a:rPr lang="tr-TR" i="1" dirty="0"/>
              <a:t> of </a:t>
            </a:r>
            <a:r>
              <a:rPr lang="tr-TR" i="1" dirty="0" err="1"/>
              <a:t>the</a:t>
            </a:r>
            <a:r>
              <a:rPr lang="tr-TR" i="1" dirty="0"/>
              <a:t> 2020 Conference on </a:t>
            </a:r>
            <a:r>
              <a:rPr lang="tr-TR" i="1" dirty="0" err="1"/>
              <a:t>Empirical</a:t>
            </a:r>
            <a:r>
              <a:rPr lang="tr-TR" i="1" dirty="0"/>
              <a:t> </a:t>
            </a:r>
            <a:r>
              <a:rPr lang="tr-TR" i="1" dirty="0" err="1"/>
              <a:t>Methods</a:t>
            </a:r>
            <a:r>
              <a:rPr lang="tr-TR" i="1" dirty="0"/>
              <a:t> in Natural Language </a:t>
            </a:r>
            <a:r>
              <a:rPr lang="tr-TR" i="1" dirty="0" err="1"/>
              <a:t>Processing</a:t>
            </a:r>
            <a:r>
              <a:rPr lang="tr-TR" i="1" dirty="0"/>
              <a:t> (EMNLP)</a:t>
            </a:r>
            <a:r>
              <a:rPr lang="tr-TR" dirty="0"/>
              <a:t>, Online. </a:t>
            </a:r>
            <a:r>
              <a:rPr lang="tr-TR" dirty="0" err="1"/>
              <a:t>Association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Computational</a:t>
            </a:r>
            <a:r>
              <a:rPr lang="tr-TR" dirty="0"/>
              <a:t> </a:t>
            </a:r>
            <a:r>
              <a:rPr lang="tr-TR" dirty="0" err="1"/>
              <a:t>Linguistics</a:t>
            </a:r>
            <a:r>
              <a:rPr lang="tr-TR" dirty="0"/>
              <a:t>, </a:t>
            </a:r>
            <a:r>
              <a:rPr lang="tr-TR" dirty="0" err="1"/>
              <a:t>pp</a:t>
            </a:r>
            <a:r>
              <a:rPr lang="tr-TR" dirty="0"/>
              <a:t>. 2487–2500.</a:t>
            </a:r>
          </a:p>
          <a:p>
            <a:r>
              <a:rPr lang="tr-TR" dirty="0"/>
              <a:t>[5] </a:t>
            </a:r>
            <a:r>
              <a:rPr lang="tr-TR" dirty="0" err="1"/>
              <a:t>Cai</a:t>
            </a:r>
            <a:r>
              <a:rPr lang="tr-TR" dirty="0"/>
              <a:t> D. </a:t>
            </a:r>
            <a:r>
              <a:rPr lang="tr-TR" dirty="0" err="1"/>
              <a:t>and</a:t>
            </a:r>
            <a:r>
              <a:rPr lang="tr-TR" dirty="0"/>
              <a:t> Lam W. (2020). AMR </a:t>
            </a:r>
            <a:r>
              <a:rPr lang="tr-TR" dirty="0" err="1"/>
              <a:t>parsing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graph-sequence</a:t>
            </a:r>
            <a:r>
              <a:rPr lang="tr-TR" dirty="0"/>
              <a:t> </a:t>
            </a:r>
            <a:r>
              <a:rPr lang="tr-TR" dirty="0" err="1"/>
              <a:t>iterative</a:t>
            </a:r>
            <a:r>
              <a:rPr lang="tr-TR" dirty="0"/>
              <a:t> </a:t>
            </a:r>
            <a:r>
              <a:rPr lang="tr-TR" dirty="0" err="1"/>
              <a:t>inference</a:t>
            </a:r>
            <a:r>
              <a:rPr lang="tr-TR" dirty="0"/>
              <a:t>. </a:t>
            </a:r>
            <a:r>
              <a:rPr lang="tr-TR" dirty="0" err="1"/>
              <a:t>arXiv</a:t>
            </a:r>
            <a:r>
              <a:rPr lang="tr-TR" dirty="0"/>
              <a:t> </a:t>
            </a:r>
            <a:r>
              <a:rPr lang="tr-TR" dirty="0" err="1"/>
              <a:t>preprint</a:t>
            </a:r>
            <a:r>
              <a:rPr lang="tr-TR" dirty="0"/>
              <a:t> arXiv:2004.05572.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7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A609D9-1AB2-7340-67D0-C967424F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9ACCD9-83E8-602C-D9AE-E80DE8391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Anlamsal çıkarım işlemleri: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Varlık ismi tanıyıcı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Anlamsal ilişki çıkarma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Daha kapsamlı anlam çıkarımı gerekli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Katkılar: [1]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İlk Türkçe AMR </a:t>
            </a:r>
            <a:r>
              <a:rPr lang="tr-TR" dirty="0" err="1"/>
              <a:t>framework</a:t>
            </a:r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İlk AMR derlemi (700 cümlelik)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İlk Türkçe AMR ayrıştırıcısı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8716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CB1195-555E-DACD-D031-5F676DE5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Arka Plan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79DB5C-663A-9C9D-393B-2355A7CA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AMR: Soyut Anlam Temsili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Sözdizimi farkı etkisizdir.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Düğümler ve bağlantılar ile gösterim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8FED1B-12A4-912E-7AAD-0626F71B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555" y="2214562"/>
            <a:ext cx="55721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47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31A3D4-C074-1405-64F9-7786DFBE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İlgili Çalışmalar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413EA4-EB21-2FF4-2FA7-D7CC8D4F9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Farklı dillerde AMR </a:t>
            </a:r>
            <a:r>
              <a:rPr lang="tr-TR" dirty="0" err="1"/>
              <a:t>framework</a:t>
            </a:r>
            <a:r>
              <a:rPr lang="tr-TR" dirty="0"/>
              <a:t> çalışmaları: Çince, İspanyolca, Çekçe, Portekizce, Korece…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AMR ayrıştırıcı geliştirmeleri için yaklaşımlar: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Diyagram tabanlı [2]: Önce kavramlar, sonra bağlantılar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Geçiş tabanlı [3]: Düğümler-bağlantılar cümle işlendikçe eklenir.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Seq2seq [4]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Seq2graph [5]: Adım adım düğüm-bağlantı tahmini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2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BF3870-3E71-FC87-4198-722E4825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Türkçe AMR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0EF4E3-DCDA-C50F-69CC-4F00C43D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Zengin ve eklemeli dil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TDK’ye göre sayılar: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759 kök fiil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2380 isimden türemiş fiil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2944 fiilden türemiş fiil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335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074B39-03C2-CD29-EE46-FBD7F0D9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İsimlerden Fiil Türetme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E4DAB2-44C7-426D-F763-855496EAE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10’dan fazla 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-</a:t>
            </a:r>
            <a:r>
              <a:rPr lang="tr-TR" dirty="0" err="1"/>
              <a:t>lA</a:t>
            </a:r>
            <a:r>
              <a:rPr lang="tr-TR" dirty="0"/>
              <a:t>, -</a:t>
            </a:r>
            <a:r>
              <a:rPr lang="tr-TR" dirty="0" err="1"/>
              <a:t>lAş</a:t>
            </a:r>
            <a:r>
              <a:rPr lang="tr-TR" dirty="0"/>
              <a:t>, -</a:t>
            </a:r>
            <a:r>
              <a:rPr lang="tr-TR" dirty="0" err="1"/>
              <a:t>lAn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Eflatun-</a:t>
            </a:r>
            <a:r>
              <a:rPr lang="tr-TR" dirty="0" err="1"/>
              <a:t>laş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D18B35-C1FD-B379-0531-16C45023B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30" y="2262187"/>
            <a:ext cx="60769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27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C0B529-2800-4ADB-E037-A49C343A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Fiil İsimleştirme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6B1911-2538-3715-7519-40F69A7FC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-</a:t>
            </a:r>
            <a:r>
              <a:rPr lang="tr-TR" dirty="0" err="1"/>
              <a:t>Ip:prep-after</a:t>
            </a:r>
            <a:r>
              <a:rPr lang="tr-TR" dirty="0"/>
              <a:t>		-&gt; Arabaya bin</a:t>
            </a:r>
            <a:r>
              <a:rPr lang="tr-TR" b="1" dirty="0"/>
              <a:t>ip</a:t>
            </a:r>
            <a:r>
              <a:rPr lang="tr-TR" dirty="0"/>
              <a:t> gitti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-</a:t>
            </a:r>
            <a:r>
              <a:rPr lang="tr-TR" dirty="0" err="1"/>
              <a:t>ArAk:prep-by</a:t>
            </a:r>
            <a:r>
              <a:rPr lang="tr-TR" dirty="0"/>
              <a:t>		-&gt; Ağlay</a:t>
            </a:r>
            <a:r>
              <a:rPr lang="tr-TR" b="1" dirty="0"/>
              <a:t>arak</a:t>
            </a:r>
            <a:r>
              <a:rPr lang="tr-TR" dirty="0"/>
              <a:t> yanımıza geldi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-</a:t>
            </a:r>
            <a:r>
              <a:rPr lang="tr-TR" dirty="0" err="1"/>
              <a:t>mAdAn:prep-without</a:t>
            </a:r>
            <a:r>
              <a:rPr lang="tr-TR" dirty="0"/>
              <a:t>	-&gt; Bugün kahvaltı yap</a:t>
            </a:r>
            <a:r>
              <a:rPr lang="tr-TR" b="1" dirty="0"/>
              <a:t>madan</a:t>
            </a:r>
            <a:r>
              <a:rPr lang="tr-TR" dirty="0"/>
              <a:t> okula gitti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-</a:t>
            </a:r>
            <a:r>
              <a:rPr lang="tr-TR" dirty="0" err="1"/>
              <a:t>dHkçA:prep-as</a:t>
            </a:r>
            <a:r>
              <a:rPr lang="tr-TR" dirty="0"/>
              <a:t>		-&gt; Tren hızlan</a:t>
            </a:r>
            <a:r>
              <a:rPr lang="tr-TR" b="1" dirty="0"/>
              <a:t>dıkça</a:t>
            </a:r>
            <a:r>
              <a:rPr lang="tr-TR" dirty="0"/>
              <a:t> ağaçlar sıklaşmaya başladı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/>
              <a:t>-</a:t>
            </a:r>
            <a:r>
              <a:rPr lang="tr-TR" dirty="0" err="1"/>
              <a:t>HncA:time</a:t>
            </a:r>
            <a:r>
              <a:rPr lang="tr-TR" dirty="0"/>
              <a:t>		-&gt; Eve gid</a:t>
            </a:r>
            <a:r>
              <a:rPr lang="tr-TR" b="1" dirty="0"/>
              <a:t>ince</a:t>
            </a:r>
            <a:r>
              <a:rPr lang="tr-TR" dirty="0"/>
              <a:t> beni ara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-</a:t>
            </a:r>
            <a:r>
              <a:rPr lang="tr-TR" dirty="0" err="1"/>
              <a:t>kAn:prep-while</a:t>
            </a:r>
            <a:r>
              <a:rPr lang="tr-TR" dirty="0"/>
              <a:t>		-&gt; Telefonla konuşur</a:t>
            </a:r>
            <a:r>
              <a:rPr lang="tr-TR" b="1" dirty="0"/>
              <a:t>ken</a:t>
            </a:r>
            <a:r>
              <a:rPr lang="tr-TR" dirty="0"/>
              <a:t> kapı çaldı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8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EADD01-C3A3-E498-24C5-DAAC7B72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Fiil Çekimleri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122FA7-7ED2-22C2-D604-457374ACD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Olumsuzluk, zaman, hal, kişi ekleri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-m	-&gt; Kitap oku</a:t>
            </a:r>
            <a:r>
              <a:rPr lang="tr-TR" b="1" dirty="0"/>
              <a:t>yorum</a:t>
            </a:r>
            <a:r>
              <a:rPr lang="tr-TR" dirty="0"/>
              <a:t>. (</a:t>
            </a:r>
            <a:r>
              <a:rPr lang="tr-TR" dirty="0" err="1"/>
              <a:t>null-subject</a:t>
            </a:r>
            <a:r>
              <a:rPr lang="tr-T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90074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549</TotalTime>
  <Words>948</Words>
  <Application>Microsoft Office PowerPoint</Application>
  <PresentationFormat>Geniş ekran</PresentationFormat>
  <Paragraphs>139</Paragraphs>
  <Slides>25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Geçmişe bakış</vt:lpstr>
      <vt:lpstr>Abstract Meaning Representation of Turkish</vt:lpstr>
      <vt:lpstr>Sunum İçeriği</vt:lpstr>
      <vt:lpstr>Giriş</vt:lpstr>
      <vt:lpstr>Arka Plan</vt:lpstr>
      <vt:lpstr>İlgili Çalışmalar</vt:lpstr>
      <vt:lpstr>Türkçe AMR</vt:lpstr>
      <vt:lpstr>İsimlerden Fiil Türetme</vt:lpstr>
      <vt:lpstr>Fiil İsimleştirme</vt:lpstr>
      <vt:lpstr>Fiil Çekimleri</vt:lpstr>
      <vt:lpstr>Fiil Çekimleri (Modality - Kipler)</vt:lpstr>
      <vt:lpstr>Fiil Çekimleri (Voices - Sesbirimleri)</vt:lpstr>
      <vt:lpstr>İsimlerden İsim Türetme</vt:lpstr>
      <vt:lpstr>Zamir Düşmesi</vt:lpstr>
      <vt:lpstr>İkileme</vt:lpstr>
      <vt:lpstr>Koşaç (Copula)</vt:lpstr>
      <vt:lpstr>Derlem Oluşturma</vt:lpstr>
      <vt:lpstr>Kural Tabanlı Ağaç-Diyagram Ayrıştırıcı</vt:lpstr>
      <vt:lpstr>Kural Tabanlı Ağaç-Diyagram Ayrıştırıcı</vt:lpstr>
      <vt:lpstr>Inter-Step Tree</vt:lpstr>
      <vt:lpstr>Ayrıştırıcı</vt:lpstr>
      <vt:lpstr>PowerPoint Sunusu</vt:lpstr>
      <vt:lpstr>Değerlendirme</vt:lpstr>
      <vt:lpstr>PowerPoint Sunusu</vt:lpstr>
      <vt:lpstr>Sonuç</vt:lpstr>
      <vt:lpstr>Referanslar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Meaning Representation of Turkish</dc:title>
  <dc:creator>Burak Bozdağ</dc:creator>
  <cp:lastModifiedBy>Burak Bozdağ</cp:lastModifiedBy>
  <cp:revision>13</cp:revision>
  <dcterms:created xsi:type="dcterms:W3CDTF">2022-12-18T11:53:48Z</dcterms:created>
  <dcterms:modified xsi:type="dcterms:W3CDTF">2022-12-18T21:03:33Z</dcterms:modified>
</cp:coreProperties>
</file>