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69" r:id="rId5"/>
    <p:sldId id="259" r:id="rId6"/>
    <p:sldId id="260" r:id="rId7"/>
    <p:sldId id="270" r:id="rId8"/>
    <p:sldId id="261" r:id="rId9"/>
    <p:sldId id="266" r:id="rId10"/>
    <p:sldId id="262" r:id="rId11"/>
    <p:sldId id="271" r:id="rId12"/>
    <p:sldId id="272" r:id="rId13"/>
    <p:sldId id="273" r:id="rId14"/>
    <p:sldId id="265" r:id="rId15"/>
    <p:sldId id="267" r:id="rId16"/>
    <p:sldId id="268" r:id="rId17"/>
    <p:sldId id="263" r:id="rId18"/>
    <p:sldId id="26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427" autoAdjust="0"/>
  </p:normalViewPr>
  <p:slideViewPr>
    <p:cSldViewPr snapToGrid="0">
      <p:cViewPr varScale="1">
        <p:scale>
          <a:sx n="100" d="100"/>
          <a:sy n="100" d="100"/>
        </p:scale>
        <p:origin x="954"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4D5B88-4B78-4B76-B088-16B5BB39B7E3}" type="datetimeFigureOut">
              <a:rPr lang="en-US" smtClean="0"/>
              <a:t>5/2/2023</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BE4D7-BBEB-471E-A8C5-A3BED9EFD62C}" type="slidenum">
              <a:rPr lang="en-US" smtClean="0"/>
              <a:t>‹#›</a:t>
            </a:fld>
            <a:endParaRPr lang="en-US"/>
          </a:p>
        </p:txBody>
      </p:sp>
    </p:spTree>
    <p:extLst>
      <p:ext uri="{BB962C8B-B14F-4D97-AF65-F5344CB8AC3E}">
        <p14:creationId xmlns:p14="http://schemas.microsoft.com/office/powerpoint/2010/main" val="4050473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NUM </a:t>
            </a:r>
            <a:r>
              <a:rPr lang="tr-TR" dirty="0" err="1"/>
              <a:t>studies</a:t>
            </a:r>
            <a:r>
              <a:rPr lang="tr-TR" dirty="0"/>
              <a:t> </a:t>
            </a:r>
            <a:r>
              <a:rPr lang="tr-TR" dirty="0" err="1"/>
              <a:t>the</a:t>
            </a:r>
            <a:r>
              <a:rPr lang="tr-TR" dirty="0"/>
              <a:t> </a:t>
            </a:r>
            <a:r>
              <a:rPr lang="tr-TR" dirty="0" err="1"/>
              <a:t>problems</a:t>
            </a:r>
            <a:r>
              <a:rPr lang="tr-TR" dirty="0"/>
              <a:t> of </a:t>
            </a:r>
            <a:r>
              <a:rPr lang="tr-TR" dirty="0" err="1"/>
              <a:t>allocating</a:t>
            </a:r>
            <a:r>
              <a:rPr lang="tr-TR" dirty="0"/>
              <a:t> </a:t>
            </a:r>
            <a:r>
              <a:rPr lang="tr-TR" dirty="0" err="1"/>
              <a:t>traffic</a:t>
            </a:r>
            <a:r>
              <a:rPr lang="tr-TR" dirty="0"/>
              <a:t> </a:t>
            </a:r>
            <a:r>
              <a:rPr lang="tr-TR" dirty="0" err="1"/>
              <a:t>rates</a:t>
            </a:r>
            <a:r>
              <a:rPr lang="tr-TR" dirty="0"/>
              <a:t> </a:t>
            </a:r>
            <a:r>
              <a:rPr lang="tr-TR" dirty="0" err="1"/>
              <a:t>to</a:t>
            </a:r>
            <a:r>
              <a:rPr lang="tr-TR" dirty="0"/>
              <a:t> network </a:t>
            </a:r>
            <a:r>
              <a:rPr lang="tr-TR" dirty="0" err="1"/>
              <a:t>users</a:t>
            </a:r>
            <a:r>
              <a:rPr lang="tr-TR" dirty="0"/>
              <a:t> in </a:t>
            </a:r>
            <a:r>
              <a:rPr lang="tr-TR" dirty="0" err="1"/>
              <a:t>order</a:t>
            </a:r>
            <a:r>
              <a:rPr lang="tr-TR" dirty="0"/>
              <a:t> </a:t>
            </a:r>
            <a:r>
              <a:rPr lang="tr-TR" dirty="0" err="1"/>
              <a:t>to</a:t>
            </a:r>
            <a:r>
              <a:rPr lang="tr-TR" dirty="0"/>
              <a:t> </a:t>
            </a:r>
            <a:r>
              <a:rPr lang="tr-TR" dirty="0" err="1"/>
              <a:t>maximize</a:t>
            </a:r>
            <a:r>
              <a:rPr lang="tr-TR" dirty="0"/>
              <a:t> </a:t>
            </a:r>
            <a:r>
              <a:rPr lang="tr-TR" dirty="0" err="1"/>
              <a:t>the</a:t>
            </a:r>
            <a:r>
              <a:rPr lang="tr-TR" dirty="0"/>
              <a:t> </a:t>
            </a:r>
            <a:r>
              <a:rPr lang="tr-TR" dirty="0" err="1"/>
              <a:t>users</a:t>
            </a:r>
            <a:r>
              <a:rPr lang="tr-TR" dirty="0"/>
              <a:t>’ total </a:t>
            </a:r>
            <a:r>
              <a:rPr lang="tr-TR" dirty="0" err="1"/>
              <a:t>utility</a:t>
            </a:r>
            <a:r>
              <a:rPr lang="tr-TR" dirty="0"/>
              <a:t> </a:t>
            </a:r>
            <a:r>
              <a:rPr lang="tr-TR" dirty="0" err="1"/>
              <a:t>subject</a:t>
            </a:r>
            <a:r>
              <a:rPr lang="tr-TR" dirty="0"/>
              <a:t> </a:t>
            </a:r>
            <a:r>
              <a:rPr lang="tr-TR" dirty="0" err="1"/>
              <a:t>to</a:t>
            </a:r>
            <a:r>
              <a:rPr lang="tr-TR" dirty="0"/>
              <a:t> network </a:t>
            </a:r>
            <a:r>
              <a:rPr lang="tr-TR" dirty="0" err="1"/>
              <a:t>resource</a:t>
            </a:r>
            <a:r>
              <a:rPr lang="tr-TR" dirty="0"/>
              <a:t> </a:t>
            </a:r>
            <a:r>
              <a:rPr lang="tr-TR" dirty="0" err="1"/>
              <a:t>constraints</a:t>
            </a:r>
            <a:r>
              <a:rPr lang="tr-TR" dirty="0"/>
              <a:t>.</a:t>
            </a:r>
          </a:p>
          <a:p>
            <a:endParaRPr lang="tr-TR" dirty="0"/>
          </a:p>
          <a:p>
            <a:r>
              <a:rPr lang="tr-TR" dirty="0" err="1"/>
              <a:t>Problems</a:t>
            </a:r>
            <a:r>
              <a:rPr lang="tr-TR" dirty="0"/>
              <a:t>: </a:t>
            </a:r>
            <a:r>
              <a:rPr lang="tr-TR" dirty="0" err="1"/>
              <a:t>Congestion</a:t>
            </a:r>
            <a:r>
              <a:rPr lang="tr-TR" dirty="0"/>
              <a:t> </a:t>
            </a:r>
            <a:r>
              <a:rPr lang="tr-TR" dirty="0" err="1"/>
              <a:t>control</a:t>
            </a:r>
            <a:r>
              <a:rPr lang="tr-TR" dirty="0"/>
              <a:t>, </a:t>
            </a:r>
            <a:r>
              <a:rPr lang="tr-TR" dirty="0" err="1"/>
              <a:t>power</a:t>
            </a:r>
            <a:r>
              <a:rPr lang="tr-TR" dirty="0"/>
              <a:t> </a:t>
            </a:r>
            <a:r>
              <a:rPr lang="tr-TR" dirty="0" err="1"/>
              <a:t>allocation</a:t>
            </a:r>
            <a:r>
              <a:rPr lang="tr-TR" dirty="0"/>
              <a:t>, </a:t>
            </a:r>
            <a:r>
              <a:rPr lang="tr-TR" dirty="0" err="1"/>
              <a:t>job</a:t>
            </a:r>
            <a:r>
              <a:rPr lang="tr-TR" dirty="0"/>
              <a:t> </a:t>
            </a:r>
            <a:r>
              <a:rPr lang="tr-TR" dirty="0" err="1"/>
              <a:t>scheduling</a:t>
            </a:r>
            <a:endParaRPr lang="tr-TR" dirty="0"/>
          </a:p>
          <a:p>
            <a:endParaRPr lang="tr-TR" dirty="0"/>
          </a:p>
          <a:p>
            <a:r>
              <a:rPr lang="tr-TR" dirty="0" err="1"/>
              <a:t>Algorithm</a:t>
            </a:r>
            <a:r>
              <a:rPr lang="tr-TR" dirty="0"/>
              <a:t> </a:t>
            </a:r>
            <a:r>
              <a:rPr lang="tr-TR" dirty="0" err="1"/>
              <a:t>gradually</a:t>
            </a:r>
            <a:r>
              <a:rPr lang="tr-TR" dirty="0"/>
              <a:t> </a:t>
            </a:r>
            <a:r>
              <a:rPr lang="tr-TR" dirty="0" err="1"/>
              <a:t>learns</a:t>
            </a:r>
            <a:r>
              <a:rPr lang="tr-TR" dirty="0"/>
              <a:t> </a:t>
            </a:r>
            <a:r>
              <a:rPr lang="tr-TR" dirty="0" err="1"/>
              <a:t>the</a:t>
            </a:r>
            <a:r>
              <a:rPr lang="tr-TR" dirty="0"/>
              <a:t> </a:t>
            </a:r>
            <a:r>
              <a:rPr lang="tr-TR" dirty="0" err="1"/>
              <a:t>utility</a:t>
            </a:r>
            <a:r>
              <a:rPr lang="tr-TR" dirty="0"/>
              <a:t> </a:t>
            </a:r>
            <a:r>
              <a:rPr lang="tr-TR" dirty="0" err="1"/>
              <a:t>functions</a:t>
            </a:r>
            <a:r>
              <a:rPr lang="tr-TR" dirty="0"/>
              <a:t> </a:t>
            </a:r>
            <a:r>
              <a:rPr lang="tr-TR" dirty="0" err="1"/>
              <a:t>and</a:t>
            </a:r>
            <a:r>
              <a:rPr lang="tr-TR" dirty="0"/>
              <a:t> </a:t>
            </a:r>
            <a:r>
              <a:rPr lang="tr-TR" dirty="0" err="1"/>
              <a:t>makes</a:t>
            </a:r>
            <a:r>
              <a:rPr lang="tr-TR" dirty="0"/>
              <a:t> rate </a:t>
            </a:r>
            <a:r>
              <a:rPr lang="tr-TR" dirty="0" err="1"/>
              <a:t>allocation</a:t>
            </a:r>
            <a:r>
              <a:rPr lang="tr-TR" dirty="0"/>
              <a:t> </a:t>
            </a:r>
            <a:r>
              <a:rPr lang="tr-TR" dirty="0" err="1"/>
              <a:t>and</a:t>
            </a:r>
            <a:r>
              <a:rPr lang="tr-TR" dirty="0"/>
              <a:t> network </a:t>
            </a:r>
            <a:r>
              <a:rPr lang="tr-TR" dirty="0" err="1"/>
              <a:t>scheduling</a:t>
            </a:r>
            <a:r>
              <a:rPr lang="tr-TR" dirty="0"/>
              <a:t>/routing </a:t>
            </a:r>
            <a:r>
              <a:rPr lang="tr-TR" dirty="0" err="1"/>
              <a:t>decisions</a:t>
            </a:r>
            <a:r>
              <a:rPr lang="tr-TR" dirty="0"/>
              <a:t> </a:t>
            </a:r>
            <a:r>
              <a:rPr lang="tr-TR" dirty="0" err="1"/>
              <a:t>to</a:t>
            </a:r>
            <a:r>
              <a:rPr lang="tr-TR" dirty="0"/>
              <a:t> </a:t>
            </a:r>
            <a:r>
              <a:rPr lang="tr-TR" dirty="0" err="1"/>
              <a:t>maximize</a:t>
            </a:r>
            <a:r>
              <a:rPr lang="tr-TR" dirty="0"/>
              <a:t> </a:t>
            </a:r>
            <a:r>
              <a:rPr lang="tr-TR" dirty="0" err="1"/>
              <a:t>utility</a:t>
            </a:r>
            <a:r>
              <a:rPr lang="tr-TR" dirty="0"/>
              <a:t>.</a:t>
            </a:r>
          </a:p>
          <a:p>
            <a:r>
              <a:rPr lang="tr-TR" dirty="0" err="1"/>
              <a:t>Queueing</a:t>
            </a:r>
            <a:r>
              <a:rPr lang="tr-TR" dirty="0"/>
              <a:t> </a:t>
            </a:r>
            <a:r>
              <a:rPr lang="tr-TR" dirty="0" err="1"/>
              <a:t>delay</a:t>
            </a:r>
            <a:r>
              <a:rPr lang="tr-TR" dirty="0"/>
              <a:t> </a:t>
            </a:r>
            <a:r>
              <a:rPr lang="tr-TR" dirty="0" err="1"/>
              <a:t>also</a:t>
            </a:r>
            <a:r>
              <a:rPr lang="tr-TR" dirty="0"/>
              <a:t> </a:t>
            </a:r>
            <a:r>
              <a:rPr lang="tr-TR" dirty="0" err="1"/>
              <a:t>depends</a:t>
            </a:r>
            <a:r>
              <a:rPr lang="tr-TR" dirty="0"/>
              <a:t> on </a:t>
            </a:r>
            <a:r>
              <a:rPr lang="tr-TR" dirty="0" err="1"/>
              <a:t>decisions</a:t>
            </a:r>
            <a:r>
              <a:rPr lang="tr-TR" dirty="0"/>
              <a:t> (</a:t>
            </a:r>
            <a:r>
              <a:rPr lang="tr-TR" dirty="0" err="1"/>
              <a:t>solved</a:t>
            </a:r>
            <a:r>
              <a:rPr lang="tr-TR" dirty="0"/>
              <a:t> </a:t>
            </a:r>
            <a:r>
              <a:rPr lang="tr-TR" dirty="0" err="1"/>
              <a:t>with</a:t>
            </a:r>
            <a:r>
              <a:rPr lang="tr-TR" dirty="0"/>
              <a:t> </a:t>
            </a:r>
            <a:r>
              <a:rPr lang="tr-TR" dirty="0" err="1"/>
              <a:t>parallel-instance</a:t>
            </a:r>
            <a:r>
              <a:rPr lang="tr-TR" dirty="0"/>
              <a:t> </a:t>
            </a:r>
            <a:r>
              <a:rPr lang="tr-TR" dirty="0" err="1"/>
              <a:t>paradigm</a:t>
            </a:r>
            <a:r>
              <a:rPr lang="tr-TR" dirty="0"/>
              <a:t>)</a:t>
            </a:r>
            <a:endParaRPr lang="en-US" dirty="0"/>
          </a:p>
        </p:txBody>
      </p:sp>
      <p:sp>
        <p:nvSpPr>
          <p:cNvPr id="4" name="Slayt Numarası Yer Tutucusu 3"/>
          <p:cNvSpPr>
            <a:spLocks noGrp="1"/>
          </p:cNvSpPr>
          <p:nvPr>
            <p:ph type="sldNum" sz="quarter" idx="5"/>
          </p:nvPr>
        </p:nvSpPr>
        <p:spPr/>
        <p:txBody>
          <a:bodyPr/>
          <a:lstStyle/>
          <a:p>
            <a:fld id="{3CCBE4D7-BBEB-471E-A8C5-A3BED9EFD62C}" type="slidenum">
              <a:rPr lang="en-US" smtClean="0"/>
              <a:t>2</a:t>
            </a:fld>
            <a:endParaRPr lang="en-US"/>
          </a:p>
        </p:txBody>
      </p:sp>
    </p:spTree>
    <p:extLst>
      <p:ext uri="{BB962C8B-B14F-4D97-AF65-F5344CB8AC3E}">
        <p14:creationId xmlns:p14="http://schemas.microsoft.com/office/powerpoint/2010/main" val="1347754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a:t>rk</a:t>
            </a:r>
            <a:r>
              <a:rPr lang="tr-TR" dirty="0"/>
              <a:t> : Query size</a:t>
            </a:r>
          </a:p>
          <a:p>
            <a:r>
              <a:rPr lang="tr-TR" dirty="0"/>
              <a:t>c: </a:t>
            </a:r>
            <a:r>
              <a:rPr lang="tr-TR" dirty="0" err="1"/>
              <a:t>Unit</a:t>
            </a:r>
            <a:r>
              <a:rPr lang="tr-TR" dirty="0"/>
              <a:t> of </a:t>
            </a:r>
            <a:r>
              <a:rPr lang="tr-TR" dirty="0" err="1"/>
              <a:t>requests</a:t>
            </a:r>
            <a:r>
              <a:rPr lang="tr-TR" dirty="0"/>
              <a:t> </a:t>
            </a:r>
            <a:r>
              <a:rPr lang="tr-TR" dirty="0" err="1"/>
              <a:t>that</a:t>
            </a:r>
            <a:r>
              <a:rPr lang="tr-TR" dirty="0"/>
              <a:t> </a:t>
            </a:r>
            <a:r>
              <a:rPr lang="tr-TR" dirty="0" err="1"/>
              <a:t>database</a:t>
            </a:r>
            <a:r>
              <a:rPr lang="tr-TR" dirty="0"/>
              <a:t> can </a:t>
            </a:r>
            <a:r>
              <a:rPr lang="tr-TR" dirty="0" err="1"/>
              <a:t>process</a:t>
            </a:r>
            <a:endParaRPr lang="tr-TR" dirty="0"/>
          </a:p>
          <a:p>
            <a:r>
              <a:rPr lang="tr-TR" dirty="0"/>
              <a:t>S: </a:t>
            </a:r>
            <a:r>
              <a:rPr lang="tr-TR" dirty="0" err="1"/>
              <a:t>source</a:t>
            </a:r>
            <a:endParaRPr lang="tr-TR" dirty="0"/>
          </a:p>
          <a:p>
            <a:r>
              <a:rPr lang="tr-TR" dirty="0"/>
              <a:t>d: </a:t>
            </a:r>
            <a:r>
              <a:rPr lang="tr-TR" dirty="0" err="1"/>
              <a:t>destination</a:t>
            </a:r>
            <a:endParaRPr lang="tr-TR" dirty="0"/>
          </a:p>
          <a:p>
            <a:endParaRPr lang="tr-TR" dirty="0"/>
          </a:p>
          <a:p>
            <a:r>
              <a:rPr lang="tr-TR" dirty="0" err="1"/>
              <a:t>Figure</a:t>
            </a:r>
            <a:r>
              <a:rPr lang="tr-TR" dirty="0"/>
              <a:t>: </a:t>
            </a:r>
            <a:r>
              <a:rPr lang="en-US" dirty="0"/>
              <a:t>Correspondence between database query and the Learning-NUM framework.</a:t>
            </a:r>
          </a:p>
        </p:txBody>
      </p:sp>
      <p:sp>
        <p:nvSpPr>
          <p:cNvPr id="4" name="Slayt Numarası Yer Tutucusu 3"/>
          <p:cNvSpPr>
            <a:spLocks noGrp="1"/>
          </p:cNvSpPr>
          <p:nvPr>
            <p:ph type="sldNum" sz="quarter" idx="5"/>
          </p:nvPr>
        </p:nvSpPr>
        <p:spPr/>
        <p:txBody>
          <a:bodyPr/>
          <a:lstStyle/>
          <a:p>
            <a:fld id="{3CCBE4D7-BBEB-471E-A8C5-A3BED9EFD62C}" type="slidenum">
              <a:rPr lang="en-US" smtClean="0"/>
              <a:t>11</a:t>
            </a:fld>
            <a:endParaRPr lang="en-US"/>
          </a:p>
        </p:txBody>
      </p:sp>
    </p:spTree>
    <p:extLst>
      <p:ext uri="{BB962C8B-B14F-4D97-AF65-F5344CB8AC3E}">
        <p14:creationId xmlns:p14="http://schemas.microsoft.com/office/powerpoint/2010/main" val="3543008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a:t>Dispatcher</a:t>
            </a:r>
            <a:r>
              <a:rPr lang="tr-TR" dirty="0"/>
              <a:t> (</a:t>
            </a:r>
            <a:r>
              <a:rPr lang="tr-TR" dirty="0" err="1"/>
              <a:t>job</a:t>
            </a:r>
            <a:r>
              <a:rPr lang="tr-TR" dirty="0"/>
              <a:t> </a:t>
            </a:r>
            <a:r>
              <a:rPr lang="tr-TR" dirty="0" err="1"/>
              <a:t>scheduler</a:t>
            </a:r>
            <a:r>
              <a:rPr lang="tr-TR" dirty="0"/>
              <a:t>) </a:t>
            </a:r>
            <a:r>
              <a:rPr lang="tr-TR" dirty="0" err="1"/>
              <a:t>determines</a:t>
            </a:r>
            <a:r>
              <a:rPr lang="tr-TR" dirty="0"/>
              <a:t> </a:t>
            </a:r>
            <a:r>
              <a:rPr lang="tr-TR" dirty="0" err="1"/>
              <a:t>resource</a:t>
            </a:r>
            <a:r>
              <a:rPr lang="tr-TR" dirty="0"/>
              <a:t> (</a:t>
            </a:r>
            <a:r>
              <a:rPr lang="tr-TR" dirty="0" err="1"/>
              <a:t>computation</a:t>
            </a:r>
            <a:r>
              <a:rPr lang="tr-TR" dirty="0"/>
              <a:t>, </a:t>
            </a:r>
            <a:r>
              <a:rPr lang="tr-TR" dirty="0" err="1"/>
              <a:t>memory</a:t>
            </a:r>
            <a:r>
              <a:rPr lang="tr-TR" dirty="0"/>
              <a:t>) </a:t>
            </a:r>
            <a:r>
              <a:rPr lang="tr-TR" dirty="0" err="1"/>
              <a:t>requirement</a:t>
            </a:r>
            <a:endParaRPr lang="tr-TR" dirty="0"/>
          </a:p>
          <a:p>
            <a:endParaRPr lang="tr-TR" dirty="0"/>
          </a:p>
          <a:p>
            <a:r>
              <a:rPr lang="en-US" dirty="0"/>
              <a:t>model training for machine learning tasks in cloud computing</a:t>
            </a:r>
            <a:endParaRPr lang="tr-TR" dirty="0"/>
          </a:p>
          <a:p>
            <a:endParaRPr lang="tr-TR" dirty="0"/>
          </a:p>
          <a:p>
            <a:r>
              <a:rPr lang="tr-TR" dirty="0" err="1"/>
              <a:t>Figure</a:t>
            </a:r>
            <a:r>
              <a:rPr lang="tr-TR" dirty="0"/>
              <a:t>: </a:t>
            </a:r>
            <a:r>
              <a:rPr lang="en-US" dirty="0"/>
              <a:t>Correspondence between job scheduling and the Learning-NUM framework</a:t>
            </a:r>
          </a:p>
        </p:txBody>
      </p:sp>
      <p:sp>
        <p:nvSpPr>
          <p:cNvPr id="4" name="Slayt Numarası Yer Tutucusu 3"/>
          <p:cNvSpPr>
            <a:spLocks noGrp="1"/>
          </p:cNvSpPr>
          <p:nvPr>
            <p:ph type="sldNum" sz="quarter" idx="5"/>
          </p:nvPr>
        </p:nvSpPr>
        <p:spPr/>
        <p:txBody>
          <a:bodyPr/>
          <a:lstStyle/>
          <a:p>
            <a:fld id="{3CCBE4D7-BBEB-471E-A8C5-A3BED9EFD62C}" type="slidenum">
              <a:rPr lang="en-US" smtClean="0"/>
              <a:t>12</a:t>
            </a:fld>
            <a:endParaRPr lang="en-US"/>
          </a:p>
        </p:txBody>
      </p:sp>
    </p:spTree>
    <p:extLst>
      <p:ext uri="{BB962C8B-B14F-4D97-AF65-F5344CB8AC3E}">
        <p14:creationId xmlns:p14="http://schemas.microsoft.com/office/powerpoint/2010/main" val="2881150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a:t>Chunks</a:t>
            </a:r>
            <a:r>
              <a:rPr lang="tr-TR" dirty="0"/>
              <a:t> of video file </a:t>
            </a:r>
            <a:r>
              <a:rPr lang="tr-TR" dirty="0" err="1"/>
              <a:t>are</a:t>
            </a:r>
            <a:r>
              <a:rPr lang="tr-TR" dirty="0"/>
              <a:t> sent </a:t>
            </a:r>
            <a:r>
              <a:rPr lang="tr-TR" dirty="0" err="1"/>
              <a:t>to</a:t>
            </a:r>
            <a:r>
              <a:rPr lang="tr-TR" dirty="0"/>
              <a:t> </a:t>
            </a:r>
            <a:r>
              <a:rPr lang="tr-TR" dirty="0" err="1"/>
              <a:t>users</a:t>
            </a:r>
            <a:r>
              <a:rPr lang="tr-TR" dirty="0"/>
              <a:t> </a:t>
            </a:r>
            <a:r>
              <a:rPr lang="tr-TR" dirty="0" err="1"/>
              <a:t>from</a:t>
            </a:r>
            <a:r>
              <a:rPr lang="tr-TR" dirty="0"/>
              <a:t> </a:t>
            </a:r>
            <a:r>
              <a:rPr lang="tr-TR" dirty="0" err="1"/>
              <a:t>corresponding</a:t>
            </a:r>
            <a:r>
              <a:rPr lang="tr-TR" dirty="0"/>
              <a:t> </a:t>
            </a:r>
            <a:r>
              <a:rPr lang="tr-TR" dirty="0" err="1"/>
              <a:t>servers</a:t>
            </a:r>
            <a:endParaRPr lang="tr-TR" dirty="0"/>
          </a:p>
          <a:p>
            <a:endParaRPr lang="tr-TR" dirty="0"/>
          </a:p>
          <a:p>
            <a:endParaRPr lang="en-US" dirty="0"/>
          </a:p>
        </p:txBody>
      </p:sp>
      <p:sp>
        <p:nvSpPr>
          <p:cNvPr id="4" name="Slayt Numarası Yer Tutucusu 3"/>
          <p:cNvSpPr>
            <a:spLocks noGrp="1"/>
          </p:cNvSpPr>
          <p:nvPr>
            <p:ph type="sldNum" sz="quarter" idx="5"/>
          </p:nvPr>
        </p:nvSpPr>
        <p:spPr/>
        <p:txBody>
          <a:bodyPr/>
          <a:lstStyle/>
          <a:p>
            <a:fld id="{3CCBE4D7-BBEB-471E-A8C5-A3BED9EFD62C}" type="slidenum">
              <a:rPr lang="en-US" smtClean="0"/>
              <a:t>13</a:t>
            </a:fld>
            <a:endParaRPr lang="en-US"/>
          </a:p>
        </p:txBody>
      </p:sp>
    </p:spTree>
    <p:extLst>
      <p:ext uri="{BB962C8B-B14F-4D97-AF65-F5344CB8AC3E}">
        <p14:creationId xmlns:p14="http://schemas.microsoft.com/office/powerpoint/2010/main" val="23386235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a:t>Simulation</a:t>
            </a:r>
            <a:r>
              <a:rPr lang="tr-TR" dirty="0"/>
              <a:t> </a:t>
            </a:r>
            <a:r>
              <a:rPr lang="tr-TR" dirty="0" err="1"/>
              <a:t>results</a:t>
            </a:r>
            <a:r>
              <a:rPr lang="tr-TR" dirty="0"/>
              <a:t> </a:t>
            </a:r>
            <a:r>
              <a:rPr lang="tr-TR" dirty="0" err="1"/>
              <a:t>are</a:t>
            </a:r>
            <a:r>
              <a:rPr lang="tr-TR" dirty="0"/>
              <a:t> </a:t>
            </a:r>
            <a:r>
              <a:rPr lang="tr-TR" dirty="0" err="1"/>
              <a:t>given</a:t>
            </a:r>
            <a:r>
              <a:rPr lang="tr-TR" dirty="0"/>
              <a:t> in </a:t>
            </a:r>
            <a:r>
              <a:rPr lang="tr-TR" dirty="0" err="1"/>
              <a:t>these</a:t>
            </a:r>
            <a:r>
              <a:rPr lang="tr-TR" dirty="0"/>
              <a:t> </a:t>
            </a:r>
            <a:r>
              <a:rPr lang="tr-TR" dirty="0" err="1"/>
              <a:t>slides</a:t>
            </a:r>
            <a:r>
              <a:rPr lang="tr-TR" dirty="0"/>
              <a:t>…</a:t>
            </a:r>
          </a:p>
          <a:p>
            <a:endParaRPr lang="tr-TR" dirty="0"/>
          </a:p>
          <a:p>
            <a:r>
              <a:rPr lang="tr-TR" dirty="0" err="1"/>
              <a:t>For</a:t>
            </a:r>
            <a:r>
              <a:rPr lang="tr-TR" dirty="0"/>
              <a:t> </a:t>
            </a:r>
            <a:r>
              <a:rPr lang="tr-TR" dirty="0" err="1"/>
              <a:t>parameter</a:t>
            </a:r>
            <a:r>
              <a:rPr lang="tr-TR" dirty="0"/>
              <a:t> V, </a:t>
            </a:r>
            <a:r>
              <a:rPr lang="tr-TR" dirty="0" err="1"/>
              <a:t>increasing</a:t>
            </a:r>
            <a:r>
              <a:rPr lang="tr-TR" dirty="0"/>
              <a:t> </a:t>
            </a:r>
            <a:r>
              <a:rPr lang="tr-TR" dirty="0" err="1"/>
              <a:t>job</a:t>
            </a:r>
            <a:r>
              <a:rPr lang="tr-TR" dirty="0"/>
              <a:t> </a:t>
            </a:r>
            <a:r>
              <a:rPr lang="tr-TR" dirty="0" err="1"/>
              <a:t>sizes</a:t>
            </a:r>
            <a:r>
              <a:rPr lang="tr-TR" dirty="0"/>
              <a:t> </a:t>
            </a:r>
            <a:r>
              <a:rPr lang="tr-TR" dirty="0" err="1"/>
              <a:t>also</a:t>
            </a:r>
            <a:r>
              <a:rPr lang="tr-TR" dirty="0"/>
              <a:t> </a:t>
            </a:r>
            <a:r>
              <a:rPr lang="tr-TR" dirty="0" err="1"/>
              <a:t>increase</a:t>
            </a:r>
            <a:r>
              <a:rPr lang="tr-TR" dirty="0"/>
              <a:t> </a:t>
            </a:r>
            <a:r>
              <a:rPr lang="tr-TR" dirty="0" err="1"/>
              <a:t>the</a:t>
            </a:r>
            <a:r>
              <a:rPr lang="tr-TR" dirty="0"/>
              <a:t> </a:t>
            </a:r>
            <a:r>
              <a:rPr lang="en-US" dirty="0"/>
              <a:t>instantaneous utility</a:t>
            </a:r>
            <a:endParaRPr lang="tr-TR" dirty="0"/>
          </a:p>
          <a:p>
            <a:r>
              <a:rPr lang="tr-TR" dirty="0"/>
              <a:t>Delta </a:t>
            </a:r>
            <a:r>
              <a:rPr lang="tr-TR" dirty="0" err="1"/>
              <a:t>parameter</a:t>
            </a:r>
            <a:r>
              <a:rPr lang="tr-TR" dirty="0"/>
              <a:t> do not </a:t>
            </a:r>
            <a:r>
              <a:rPr lang="tr-TR" dirty="0" err="1"/>
              <a:t>have</a:t>
            </a:r>
            <a:r>
              <a:rPr lang="tr-TR" dirty="0"/>
              <a:t> a </a:t>
            </a:r>
            <a:r>
              <a:rPr lang="tr-TR" dirty="0" err="1"/>
              <a:t>significant</a:t>
            </a:r>
            <a:r>
              <a:rPr lang="tr-TR" dirty="0"/>
              <a:t> </a:t>
            </a:r>
            <a:r>
              <a:rPr lang="tr-TR" dirty="0" err="1"/>
              <a:t>effect</a:t>
            </a:r>
            <a:endParaRPr lang="en-US" dirty="0"/>
          </a:p>
        </p:txBody>
      </p:sp>
      <p:sp>
        <p:nvSpPr>
          <p:cNvPr id="4" name="Slayt Numarası Yer Tutucusu 3"/>
          <p:cNvSpPr>
            <a:spLocks noGrp="1"/>
          </p:cNvSpPr>
          <p:nvPr>
            <p:ph type="sldNum" sz="quarter" idx="5"/>
          </p:nvPr>
        </p:nvSpPr>
        <p:spPr/>
        <p:txBody>
          <a:bodyPr/>
          <a:lstStyle/>
          <a:p>
            <a:fld id="{3CCBE4D7-BBEB-471E-A8C5-A3BED9EFD62C}" type="slidenum">
              <a:rPr lang="en-US" smtClean="0"/>
              <a:t>14</a:t>
            </a:fld>
            <a:endParaRPr lang="en-US"/>
          </a:p>
        </p:txBody>
      </p:sp>
    </p:spTree>
    <p:extLst>
      <p:ext uri="{BB962C8B-B14F-4D97-AF65-F5344CB8AC3E}">
        <p14:creationId xmlns:p14="http://schemas.microsoft.com/office/powerpoint/2010/main" val="2400667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Feedback </a:t>
            </a:r>
            <a:r>
              <a:rPr lang="tr-TR" dirty="0" err="1"/>
              <a:t>delay</a:t>
            </a:r>
            <a:r>
              <a:rPr lang="tr-TR" dirty="0"/>
              <a:t> </a:t>
            </a:r>
            <a:r>
              <a:rPr lang="tr-TR" dirty="0" err="1"/>
              <a:t>exists</a:t>
            </a:r>
            <a:r>
              <a:rPr lang="tr-TR" dirty="0"/>
              <a:t>, </a:t>
            </a:r>
            <a:r>
              <a:rPr lang="tr-TR" dirty="0" err="1"/>
              <a:t>that’s</a:t>
            </a:r>
            <a:r>
              <a:rPr lang="tr-TR" dirty="0"/>
              <a:t> </a:t>
            </a:r>
            <a:r>
              <a:rPr lang="tr-TR" dirty="0" err="1"/>
              <a:t>why</a:t>
            </a:r>
            <a:r>
              <a:rPr lang="tr-TR" dirty="0"/>
              <a:t> P-GSMW is </a:t>
            </a:r>
            <a:r>
              <a:rPr lang="tr-TR" dirty="0" err="1"/>
              <a:t>worse</a:t>
            </a:r>
            <a:r>
              <a:rPr lang="tr-TR" dirty="0"/>
              <a:t>.</a:t>
            </a:r>
            <a:endParaRPr lang="en-US" dirty="0"/>
          </a:p>
        </p:txBody>
      </p:sp>
      <p:sp>
        <p:nvSpPr>
          <p:cNvPr id="4" name="Slayt Numarası Yer Tutucusu 3"/>
          <p:cNvSpPr>
            <a:spLocks noGrp="1"/>
          </p:cNvSpPr>
          <p:nvPr>
            <p:ph type="sldNum" sz="quarter" idx="5"/>
          </p:nvPr>
        </p:nvSpPr>
        <p:spPr/>
        <p:txBody>
          <a:bodyPr/>
          <a:lstStyle/>
          <a:p>
            <a:fld id="{3CCBE4D7-BBEB-471E-A8C5-A3BED9EFD62C}" type="slidenum">
              <a:rPr lang="en-US" smtClean="0"/>
              <a:t>16</a:t>
            </a:fld>
            <a:endParaRPr lang="en-US"/>
          </a:p>
        </p:txBody>
      </p:sp>
    </p:spTree>
    <p:extLst>
      <p:ext uri="{BB962C8B-B14F-4D97-AF65-F5344CB8AC3E}">
        <p14:creationId xmlns:p14="http://schemas.microsoft.com/office/powerpoint/2010/main" val="808892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utility functions are only accessible through zeroth-order feedback and the feedback experiences queueing-style delay</a:t>
            </a:r>
            <a:endParaRPr lang="tr-TR" dirty="0"/>
          </a:p>
          <a:p>
            <a:endParaRPr lang="tr-TR" dirty="0"/>
          </a:p>
          <a:p>
            <a:r>
              <a:rPr lang="tr-TR" dirty="0" err="1"/>
              <a:t>There</a:t>
            </a:r>
            <a:r>
              <a:rPr lang="tr-TR" dirty="0"/>
              <a:t> can be </a:t>
            </a:r>
            <a:r>
              <a:rPr lang="tr-TR" dirty="0" err="1"/>
              <a:t>ways</a:t>
            </a:r>
            <a:r>
              <a:rPr lang="tr-TR" dirty="0"/>
              <a:t> </a:t>
            </a:r>
            <a:r>
              <a:rPr lang="tr-TR" dirty="0" err="1"/>
              <a:t>to</a:t>
            </a:r>
            <a:r>
              <a:rPr lang="tr-TR" dirty="0"/>
              <a:t> </a:t>
            </a:r>
            <a:r>
              <a:rPr lang="tr-TR" dirty="0" err="1"/>
              <a:t>decrease</a:t>
            </a:r>
            <a:r>
              <a:rPr lang="tr-TR" dirty="0"/>
              <a:t> </a:t>
            </a:r>
            <a:r>
              <a:rPr lang="tr-TR" dirty="0" err="1"/>
              <a:t>regret</a:t>
            </a:r>
            <a:r>
              <a:rPr lang="tr-TR" dirty="0"/>
              <a:t> </a:t>
            </a:r>
            <a:r>
              <a:rPr lang="tr-TR" dirty="0" err="1"/>
              <a:t>value</a:t>
            </a:r>
            <a:r>
              <a:rPr lang="tr-TR" dirty="0"/>
              <a:t> </a:t>
            </a:r>
            <a:r>
              <a:rPr lang="tr-TR" dirty="0" err="1"/>
              <a:t>more</a:t>
            </a:r>
            <a:r>
              <a:rPr lang="tr-TR" dirty="0"/>
              <a:t>, </a:t>
            </a:r>
            <a:r>
              <a:rPr lang="tr-TR" dirty="0" err="1"/>
              <a:t>because</a:t>
            </a:r>
            <a:r>
              <a:rPr lang="tr-TR" dirty="0"/>
              <a:t> </a:t>
            </a:r>
            <a:r>
              <a:rPr lang="tr-TR" dirty="0" err="1"/>
              <a:t>we</a:t>
            </a:r>
            <a:r>
              <a:rPr lang="tr-TR" dirty="0"/>
              <a:t> do not </a:t>
            </a:r>
            <a:r>
              <a:rPr lang="tr-TR" dirty="0" err="1"/>
              <a:t>reach</a:t>
            </a:r>
            <a:r>
              <a:rPr lang="tr-TR" dirty="0"/>
              <a:t> </a:t>
            </a:r>
            <a:r>
              <a:rPr lang="tr-TR" dirty="0" err="1"/>
              <a:t>to</a:t>
            </a:r>
            <a:r>
              <a:rPr lang="tr-TR" dirty="0"/>
              <a:t> </a:t>
            </a:r>
            <a:r>
              <a:rPr lang="tr-TR" dirty="0" err="1"/>
              <a:t>the</a:t>
            </a:r>
            <a:r>
              <a:rPr lang="tr-TR" dirty="0"/>
              <a:t> </a:t>
            </a:r>
            <a:r>
              <a:rPr lang="tr-TR" dirty="0" err="1"/>
              <a:t>lower</a:t>
            </a:r>
            <a:r>
              <a:rPr lang="tr-TR" dirty="0"/>
              <a:t> </a:t>
            </a:r>
            <a:r>
              <a:rPr lang="tr-TR" dirty="0" err="1"/>
              <a:t>bound</a:t>
            </a:r>
            <a:endParaRPr lang="tr-TR" dirty="0"/>
          </a:p>
          <a:p>
            <a:endParaRPr lang="tr-TR" dirty="0"/>
          </a:p>
          <a:p>
            <a:endParaRPr lang="en-US" dirty="0"/>
          </a:p>
        </p:txBody>
      </p:sp>
      <p:sp>
        <p:nvSpPr>
          <p:cNvPr id="4" name="Slayt Numarası Yer Tutucusu 3"/>
          <p:cNvSpPr>
            <a:spLocks noGrp="1"/>
          </p:cNvSpPr>
          <p:nvPr>
            <p:ph type="sldNum" sz="quarter" idx="5"/>
          </p:nvPr>
        </p:nvSpPr>
        <p:spPr/>
        <p:txBody>
          <a:bodyPr/>
          <a:lstStyle/>
          <a:p>
            <a:fld id="{3CCBE4D7-BBEB-471E-A8C5-A3BED9EFD62C}" type="slidenum">
              <a:rPr lang="en-US" smtClean="0"/>
              <a:t>17</a:t>
            </a:fld>
            <a:endParaRPr lang="en-US"/>
          </a:p>
        </p:txBody>
      </p:sp>
    </p:spTree>
    <p:extLst>
      <p:ext uri="{BB962C8B-B14F-4D97-AF65-F5344CB8AC3E}">
        <p14:creationId xmlns:p14="http://schemas.microsoft.com/office/powerpoint/2010/main" val="3532303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lvl="1">
              <a:buFont typeface="Arial" panose="020B0604020202020204" pitchFamily="34" charset="0"/>
              <a:buNone/>
            </a:pPr>
            <a:r>
              <a:rPr lang="tr-TR" dirty="0" err="1"/>
              <a:t>Communication</a:t>
            </a:r>
            <a:r>
              <a:rPr lang="tr-TR" dirty="0"/>
              <a:t> </a:t>
            </a:r>
            <a:r>
              <a:rPr lang="tr-TR" dirty="0" err="1"/>
              <a:t>networks</a:t>
            </a:r>
            <a:r>
              <a:rPr lang="tr-TR" dirty="0"/>
              <a:t>:</a:t>
            </a:r>
          </a:p>
          <a:p>
            <a:pPr lvl="1">
              <a:buFont typeface="Arial" panose="020B0604020202020204" pitchFamily="34" charset="0"/>
              <a:buNone/>
            </a:pPr>
            <a:endParaRPr lang="tr-TR" dirty="0"/>
          </a:p>
          <a:p>
            <a:pPr lvl="1">
              <a:buFont typeface="Arial" panose="020B0604020202020204" pitchFamily="34" charset="0"/>
              <a:buNone/>
            </a:pPr>
            <a:r>
              <a:rPr lang="tr-TR" dirty="0"/>
              <a:t>[</a:t>
            </a:r>
            <a:r>
              <a:rPr lang="en-US" dirty="0"/>
              <a:t>0, +∞</a:t>
            </a:r>
            <a:r>
              <a:rPr lang="tr-TR" dirty="0"/>
              <a:t>) is </a:t>
            </a:r>
            <a:r>
              <a:rPr lang="tr-TR" dirty="0" err="1"/>
              <a:t>because</a:t>
            </a:r>
            <a:r>
              <a:rPr lang="tr-TR" dirty="0"/>
              <a:t> of </a:t>
            </a:r>
            <a:r>
              <a:rPr lang="tr-TR" dirty="0" err="1"/>
              <a:t>non-negative</a:t>
            </a:r>
            <a:r>
              <a:rPr lang="tr-TR" dirty="0"/>
              <a:t> </a:t>
            </a:r>
            <a:r>
              <a:rPr lang="tr-TR" dirty="0" err="1"/>
              <a:t>resource</a:t>
            </a:r>
            <a:r>
              <a:rPr lang="tr-TR" dirty="0"/>
              <a:t> </a:t>
            </a:r>
            <a:r>
              <a:rPr lang="tr-TR" dirty="0" err="1"/>
              <a:t>allocation</a:t>
            </a:r>
            <a:endParaRPr lang="tr-TR" dirty="0"/>
          </a:p>
          <a:p>
            <a:pPr lvl="1">
              <a:buFont typeface="Arial" panose="020B0604020202020204" pitchFamily="34" charset="0"/>
              <a:buNone/>
            </a:pPr>
            <a:endParaRPr lang="tr-TR" dirty="0"/>
          </a:p>
          <a:p>
            <a:pPr lvl="1">
              <a:buFont typeface="Arial" panose="020B0604020202020204" pitchFamily="34" charset="0"/>
              <a:buNone/>
            </a:pPr>
            <a:r>
              <a:rPr lang="tr-TR" dirty="0" err="1"/>
              <a:t>Queueing</a:t>
            </a:r>
            <a:r>
              <a:rPr lang="tr-TR" dirty="0"/>
              <a:t> </a:t>
            </a:r>
            <a:r>
              <a:rPr lang="tr-TR" dirty="0" err="1"/>
              <a:t>delay</a:t>
            </a:r>
            <a:r>
              <a:rPr lang="tr-TR" dirty="0"/>
              <a:t>: </a:t>
            </a:r>
            <a:r>
              <a:rPr lang="en-US" b="0" i="0" dirty="0">
                <a:solidFill>
                  <a:srgbClr val="202122"/>
                </a:solidFill>
                <a:effectLst/>
                <a:latin typeface="Arial" panose="020B0604020202020204" pitchFamily="34" charset="0"/>
              </a:rPr>
              <a:t>the time a job waits in a </a:t>
            </a:r>
            <a:r>
              <a:rPr lang="tr-TR" b="0" i="0" u="none" strike="noStrike" dirty="0" err="1">
                <a:solidFill>
                  <a:srgbClr val="3366CC"/>
                </a:solidFill>
                <a:effectLst/>
                <a:latin typeface="Arial" panose="020B0604020202020204" pitchFamily="34" charset="0"/>
              </a:rPr>
              <a:t>queue</a:t>
            </a:r>
            <a:r>
              <a:rPr lang="en-US" b="0" i="0" dirty="0">
                <a:solidFill>
                  <a:srgbClr val="202122"/>
                </a:solidFill>
                <a:effectLst/>
                <a:latin typeface="Arial" panose="020B0604020202020204" pitchFamily="34" charset="0"/>
              </a:rPr>
              <a:t> until it can be executed</a:t>
            </a:r>
            <a:endParaRPr lang="tr-TR" b="0" i="0" dirty="0">
              <a:solidFill>
                <a:srgbClr val="202122"/>
              </a:solidFill>
              <a:effectLst/>
              <a:latin typeface="Arial" panose="020B0604020202020204" pitchFamily="34" charset="0"/>
            </a:endParaRPr>
          </a:p>
          <a:p>
            <a:pPr lvl="1">
              <a:buFont typeface="Arial" panose="020B0604020202020204" pitchFamily="34" charset="0"/>
              <a:buNone/>
            </a:pPr>
            <a:endParaRPr lang="tr-TR" dirty="0"/>
          </a:p>
        </p:txBody>
      </p:sp>
      <p:sp>
        <p:nvSpPr>
          <p:cNvPr id="4" name="Slayt Numarası Yer Tutucusu 3"/>
          <p:cNvSpPr>
            <a:spLocks noGrp="1"/>
          </p:cNvSpPr>
          <p:nvPr>
            <p:ph type="sldNum" sz="quarter" idx="5"/>
          </p:nvPr>
        </p:nvSpPr>
        <p:spPr/>
        <p:txBody>
          <a:bodyPr/>
          <a:lstStyle/>
          <a:p>
            <a:fld id="{3CCBE4D7-BBEB-471E-A8C5-A3BED9EFD62C}" type="slidenum">
              <a:rPr lang="en-US" smtClean="0"/>
              <a:t>3</a:t>
            </a:fld>
            <a:endParaRPr lang="en-US"/>
          </a:p>
        </p:txBody>
      </p:sp>
    </p:spTree>
    <p:extLst>
      <p:ext uri="{BB962C8B-B14F-4D97-AF65-F5344CB8AC3E}">
        <p14:creationId xmlns:p14="http://schemas.microsoft.com/office/powerpoint/2010/main" val="3775479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a:t>Utility</a:t>
            </a:r>
            <a:r>
              <a:rPr lang="tr-TR" dirty="0"/>
              <a:t> </a:t>
            </a:r>
            <a:r>
              <a:rPr lang="tr-TR" dirty="0" err="1"/>
              <a:t>functions</a:t>
            </a:r>
            <a:r>
              <a:rPr lang="tr-TR" dirty="0"/>
              <a:t> </a:t>
            </a:r>
            <a:r>
              <a:rPr lang="tr-TR" dirty="0" err="1"/>
              <a:t>are</a:t>
            </a:r>
            <a:r>
              <a:rPr lang="tr-TR" dirty="0"/>
              <a:t> </a:t>
            </a:r>
            <a:r>
              <a:rPr lang="tr-TR" dirty="0" err="1"/>
              <a:t>unknown</a:t>
            </a:r>
            <a:r>
              <a:rPr lang="tr-TR" dirty="0"/>
              <a:t> </a:t>
            </a:r>
            <a:r>
              <a:rPr lang="tr-TR" dirty="0" err="1"/>
              <a:t>and</a:t>
            </a:r>
            <a:r>
              <a:rPr lang="tr-TR" dirty="0"/>
              <a:t> </a:t>
            </a:r>
            <a:r>
              <a:rPr lang="tr-TR" dirty="0" err="1"/>
              <a:t>we</a:t>
            </a:r>
            <a:r>
              <a:rPr lang="tr-TR" dirty="0"/>
              <a:t> </a:t>
            </a:r>
            <a:r>
              <a:rPr lang="tr-TR" dirty="0" err="1"/>
              <a:t>try</a:t>
            </a:r>
            <a:r>
              <a:rPr lang="tr-TR" dirty="0"/>
              <a:t> </a:t>
            </a:r>
            <a:r>
              <a:rPr lang="tr-TR" dirty="0" err="1"/>
              <a:t>to</a:t>
            </a:r>
            <a:r>
              <a:rPr lang="tr-TR" dirty="0"/>
              <a:t> optimize it</a:t>
            </a:r>
          </a:p>
          <a:p>
            <a:endParaRPr lang="tr-TR" dirty="0"/>
          </a:p>
          <a:p>
            <a:r>
              <a:rPr lang="tr-TR" dirty="0" err="1"/>
              <a:t>Queueing</a:t>
            </a:r>
            <a:r>
              <a:rPr lang="tr-TR" dirty="0"/>
              <a:t> </a:t>
            </a:r>
            <a:r>
              <a:rPr lang="tr-TR" dirty="0" err="1"/>
              <a:t>delay</a:t>
            </a:r>
            <a:r>
              <a:rPr lang="tr-TR" dirty="0"/>
              <a:t> </a:t>
            </a:r>
            <a:r>
              <a:rPr lang="tr-TR" dirty="0" err="1"/>
              <a:t>depends</a:t>
            </a:r>
            <a:r>
              <a:rPr lang="tr-TR" dirty="0"/>
              <a:t> on </a:t>
            </a:r>
            <a:r>
              <a:rPr lang="tr-TR" dirty="0" err="1"/>
              <a:t>decisions</a:t>
            </a:r>
            <a:r>
              <a:rPr lang="tr-TR" dirty="0"/>
              <a:t> of </a:t>
            </a:r>
            <a:r>
              <a:rPr lang="tr-TR" dirty="0" err="1"/>
              <a:t>the</a:t>
            </a:r>
            <a:r>
              <a:rPr lang="tr-TR" dirty="0"/>
              <a:t> </a:t>
            </a:r>
            <a:r>
              <a:rPr lang="tr-TR" dirty="0" err="1"/>
              <a:t>policy</a:t>
            </a:r>
            <a:r>
              <a:rPr lang="tr-TR" dirty="0"/>
              <a:t> (</a:t>
            </a:r>
            <a:r>
              <a:rPr lang="tr-TR" dirty="0" err="1"/>
              <a:t>algorithm</a:t>
            </a:r>
            <a:r>
              <a:rPr lang="tr-TR" dirty="0"/>
              <a:t>)</a:t>
            </a:r>
          </a:p>
          <a:p>
            <a:endParaRPr lang="tr-TR" dirty="0"/>
          </a:p>
          <a:p>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r>
              <a:rPr lang="tr-TR" dirty="0" err="1"/>
              <a:t>Figure</a:t>
            </a:r>
            <a:r>
              <a:rPr lang="tr-TR" dirty="0"/>
              <a:t>:  </a:t>
            </a:r>
            <a:r>
              <a:rPr lang="en-US" dirty="0"/>
              <a:t>A single-queue example illustrating the queueing-style feedback delay in the Learning-NUM framework.</a:t>
            </a:r>
          </a:p>
          <a:p>
            <a:endParaRPr lang="en-US" dirty="0"/>
          </a:p>
        </p:txBody>
      </p:sp>
      <p:sp>
        <p:nvSpPr>
          <p:cNvPr id="4" name="Slayt Numarası Yer Tutucusu 3"/>
          <p:cNvSpPr>
            <a:spLocks noGrp="1"/>
          </p:cNvSpPr>
          <p:nvPr>
            <p:ph type="sldNum" sz="quarter" idx="5"/>
          </p:nvPr>
        </p:nvSpPr>
        <p:spPr/>
        <p:txBody>
          <a:bodyPr/>
          <a:lstStyle/>
          <a:p>
            <a:fld id="{3CCBE4D7-BBEB-471E-A8C5-A3BED9EFD62C}" type="slidenum">
              <a:rPr lang="en-US" smtClean="0"/>
              <a:t>4</a:t>
            </a:fld>
            <a:endParaRPr lang="en-US"/>
          </a:p>
        </p:txBody>
      </p:sp>
    </p:spTree>
    <p:extLst>
      <p:ext uri="{BB962C8B-B14F-4D97-AF65-F5344CB8AC3E}">
        <p14:creationId xmlns:p14="http://schemas.microsoft.com/office/powerpoint/2010/main" val="4067099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Two NUM </a:t>
            </a:r>
            <a:r>
              <a:rPr lang="tr-TR" dirty="0" err="1"/>
              <a:t>work</a:t>
            </a:r>
            <a:r>
              <a:rPr lang="tr-TR" dirty="0"/>
              <a:t> </a:t>
            </a:r>
            <a:r>
              <a:rPr lang="tr-TR" dirty="0" err="1"/>
              <a:t>categories</a:t>
            </a:r>
            <a:r>
              <a:rPr lang="tr-TR" dirty="0"/>
              <a:t>: </a:t>
            </a:r>
            <a:r>
              <a:rPr lang="tr-TR" dirty="0" err="1"/>
              <a:t>static</a:t>
            </a:r>
            <a:r>
              <a:rPr lang="tr-TR" dirty="0"/>
              <a:t> </a:t>
            </a:r>
            <a:r>
              <a:rPr lang="tr-TR" dirty="0" err="1"/>
              <a:t>and</a:t>
            </a:r>
            <a:r>
              <a:rPr lang="tr-TR" dirty="0"/>
              <a:t> </a:t>
            </a:r>
            <a:r>
              <a:rPr lang="tr-TR" dirty="0" err="1"/>
              <a:t>stochastic</a:t>
            </a:r>
            <a:endParaRPr lang="tr-TR" dirty="0"/>
          </a:p>
          <a:p>
            <a:endParaRPr lang="tr-TR" dirty="0"/>
          </a:p>
          <a:p>
            <a:r>
              <a:rPr lang="tr-TR" dirty="0" err="1"/>
              <a:t>Static</a:t>
            </a:r>
            <a:r>
              <a:rPr lang="tr-TR" dirty="0"/>
              <a:t>: </a:t>
            </a:r>
            <a:r>
              <a:rPr lang="en-US" dirty="0"/>
              <a:t>the traffic rates are modeled as flow variables, the bandwidth constraints are modeled as network flow constraints, and the analysis focuses on the convergence rates of the optimization algorithms</a:t>
            </a:r>
            <a:endParaRPr lang="tr-TR" dirty="0"/>
          </a:p>
          <a:p>
            <a:endParaRPr lang="tr-TR" dirty="0"/>
          </a:p>
          <a:p>
            <a:r>
              <a:rPr lang="tr-TR" dirty="0" err="1"/>
              <a:t>Stochastic</a:t>
            </a:r>
            <a:r>
              <a:rPr lang="tr-TR" dirty="0"/>
              <a:t>: </a:t>
            </a:r>
            <a:r>
              <a:rPr lang="en-US" dirty="0"/>
              <a:t>the traffic rates are determined by the time-average admitted traffic, the resource constraints are captured by the long-term stability of the stochastic queueing networks and the analysis focuses on the tradeoff between the long-term average utility and queue length</a:t>
            </a:r>
            <a:endParaRPr lang="tr-TR" dirty="0"/>
          </a:p>
          <a:p>
            <a:endParaRPr lang="tr-TR" dirty="0"/>
          </a:p>
          <a:p>
            <a:r>
              <a:rPr lang="tr-TR" dirty="0" err="1"/>
              <a:t>All</a:t>
            </a:r>
            <a:r>
              <a:rPr lang="tr-TR" dirty="0"/>
              <a:t> </a:t>
            </a:r>
            <a:r>
              <a:rPr lang="tr-TR" dirty="0" err="1"/>
              <a:t>assume</a:t>
            </a:r>
            <a:r>
              <a:rPr lang="tr-TR" dirty="0"/>
              <a:t> </a:t>
            </a:r>
            <a:r>
              <a:rPr lang="tr-TR" dirty="0" err="1"/>
              <a:t>that</a:t>
            </a:r>
            <a:r>
              <a:rPr lang="tr-TR" dirty="0"/>
              <a:t> </a:t>
            </a:r>
            <a:r>
              <a:rPr lang="tr-TR" dirty="0" err="1"/>
              <a:t>utility</a:t>
            </a:r>
            <a:r>
              <a:rPr lang="tr-TR" dirty="0"/>
              <a:t> </a:t>
            </a:r>
            <a:r>
              <a:rPr lang="tr-TR" dirty="0" err="1"/>
              <a:t>functions</a:t>
            </a:r>
            <a:r>
              <a:rPr lang="tr-TR" dirty="0"/>
              <a:t> </a:t>
            </a:r>
            <a:r>
              <a:rPr lang="tr-TR" dirty="0" err="1"/>
              <a:t>are</a:t>
            </a:r>
            <a:r>
              <a:rPr lang="tr-TR" dirty="0"/>
              <a:t> </a:t>
            </a:r>
            <a:r>
              <a:rPr lang="tr-TR" dirty="0" err="1"/>
              <a:t>known</a:t>
            </a:r>
            <a:endParaRPr lang="tr-TR" dirty="0"/>
          </a:p>
          <a:p>
            <a:endParaRPr lang="tr-TR" dirty="0"/>
          </a:p>
          <a:p>
            <a:r>
              <a:rPr lang="en-US" dirty="0"/>
              <a:t>when the utility represents more concrete quantities such as power and energy consumption of network links, user satisfaction of the quality of video streaming services and completion quality of computation jobs on the clouds</a:t>
            </a:r>
            <a:r>
              <a:rPr lang="tr-TR" dirty="0"/>
              <a:t>, </a:t>
            </a:r>
            <a:r>
              <a:rPr lang="en-US" dirty="0"/>
              <a:t>often we do not have prior knowledge of the utility functions</a:t>
            </a:r>
            <a:endParaRPr lang="tr-TR" dirty="0"/>
          </a:p>
        </p:txBody>
      </p:sp>
      <p:sp>
        <p:nvSpPr>
          <p:cNvPr id="4" name="Slayt Numarası Yer Tutucusu 3"/>
          <p:cNvSpPr>
            <a:spLocks noGrp="1"/>
          </p:cNvSpPr>
          <p:nvPr>
            <p:ph type="sldNum" sz="quarter" idx="5"/>
          </p:nvPr>
        </p:nvSpPr>
        <p:spPr/>
        <p:txBody>
          <a:bodyPr/>
          <a:lstStyle/>
          <a:p>
            <a:fld id="{3CCBE4D7-BBEB-471E-A8C5-A3BED9EFD62C}" type="slidenum">
              <a:rPr lang="en-US" smtClean="0"/>
              <a:t>5</a:t>
            </a:fld>
            <a:endParaRPr lang="en-US"/>
          </a:p>
        </p:txBody>
      </p:sp>
    </p:spTree>
    <p:extLst>
      <p:ext uri="{BB962C8B-B14F-4D97-AF65-F5344CB8AC3E}">
        <p14:creationId xmlns:p14="http://schemas.microsoft.com/office/powerpoint/2010/main" val="2069037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a:t>In</a:t>
            </a:r>
            <a:r>
              <a:rPr lang="tr-TR" dirty="0"/>
              <a:t> Learning-NUM </a:t>
            </a:r>
            <a:r>
              <a:rPr lang="tr-TR" dirty="0" err="1"/>
              <a:t>framework</a:t>
            </a:r>
            <a:r>
              <a:rPr lang="tr-TR" dirty="0"/>
              <a:t>, </a:t>
            </a:r>
            <a:r>
              <a:rPr lang="en-US" dirty="0"/>
              <a:t>utility functions are unknown but their values can be learned over the process of decision making</a:t>
            </a:r>
            <a:r>
              <a:rPr lang="tr-TR" dirty="0"/>
              <a:t>.</a:t>
            </a:r>
          </a:p>
          <a:p>
            <a:endParaRPr lang="tr-TR" dirty="0"/>
          </a:p>
          <a:p>
            <a:r>
              <a:rPr lang="en-US" dirty="0"/>
              <a:t>the utility value of a job can only be observed</a:t>
            </a:r>
            <a:r>
              <a:rPr lang="tr-TR" dirty="0"/>
              <a:t> </a:t>
            </a:r>
            <a:r>
              <a:rPr lang="tr-TR" dirty="0" err="1"/>
              <a:t>after</a:t>
            </a:r>
            <a:r>
              <a:rPr lang="tr-TR" dirty="0"/>
              <a:t> </a:t>
            </a:r>
            <a:r>
              <a:rPr lang="en-US" dirty="0"/>
              <a:t>the job gets delivered to the destination as feedback from the destination</a:t>
            </a:r>
            <a:endParaRPr lang="tr-TR" dirty="0"/>
          </a:p>
          <a:p>
            <a:endParaRPr lang="tr-TR" dirty="0"/>
          </a:p>
          <a:p>
            <a:r>
              <a:rPr lang="en-US" dirty="0"/>
              <a:t>a policy that jointly determines the job sizes and network actions based on the utility function values learned from observations</a:t>
            </a:r>
            <a:endParaRPr lang="tr-TR" dirty="0"/>
          </a:p>
        </p:txBody>
      </p:sp>
      <p:sp>
        <p:nvSpPr>
          <p:cNvPr id="4" name="Slayt Numarası Yer Tutucusu 3"/>
          <p:cNvSpPr>
            <a:spLocks noGrp="1"/>
          </p:cNvSpPr>
          <p:nvPr>
            <p:ph type="sldNum" sz="quarter" idx="5"/>
          </p:nvPr>
        </p:nvSpPr>
        <p:spPr/>
        <p:txBody>
          <a:bodyPr/>
          <a:lstStyle/>
          <a:p>
            <a:fld id="{3CCBE4D7-BBEB-471E-A8C5-A3BED9EFD62C}" type="slidenum">
              <a:rPr lang="en-US" smtClean="0"/>
              <a:t>6</a:t>
            </a:fld>
            <a:endParaRPr lang="en-US"/>
          </a:p>
        </p:txBody>
      </p:sp>
    </p:spTree>
    <p:extLst>
      <p:ext uri="{BB962C8B-B14F-4D97-AF65-F5344CB8AC3E}">
        <p14:creationId xmlns:p14="http://schemas.microsoft.com/office/powerpoint/2010/main" val="2829687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a:t>Regret</a:t>
            </a:r>
            <a:r>
              <a:rPr lang="tr-TR" dirty="0"/>
              <a:t>: </a:t>
            </a:r>
            <a:r>
              <a:rPr lang="en-US" dirty="0"/>
              <a:t>the gap between the expected utility of the policy and that of the optimal policy that has full knowledge of the utility functions in advance</a:t>
            </a:r>
            <a:endParaRPr lang="tr-TR" dirty="0"/>
          </a:p>
          <a:p>
            <a:endParaRPr lang="tr-TR" dirty="0"/>
          </a:p>
          <a:p>
            <a:r>
              <a:rPr lang="tr-TR" dirty="0" err="1"/>
              <a:t>Gradient</a:t>
            </a:r>
            <a:r>
              <a:rPr lang="tr-TR" dirty="0"/>
              <a:t> </a:t>
            </a:r>
            <a:r>
              <a:rPr lang="tr-TR" dirty="0" err="1"/>
              <a:t>sampling</a:t>
            </a:r>
            <a:r>
              <a:rPr lang="tr-TR" dirty="0"/>
              <a:t>: </a:t>
            </a:r>
            <a:r>
              <a:rPr lang="en-US" b="0" i="0" dirty="0">
                <a:solidFill>
                  <a:srgbClr val="E2EEFF"/>
                </a:solidFill>
                <a:effectLst/>
                <a:latin typeface="Google Sans"/>
              </a:rPr>
              <a:t>extending the steepest descent methodology to the minimization of non</a:t>
            </a:r>
            <a:r>
              <a:rPr lang="tr-TR" b="0" i="0" dirty="0">
                <a:solidFill>
                  <a:srgbClr val="E2EEFF"/>
                </a:solidFill>
                <a:effectLst/>
                <a:latin typeface="Google Sans"/>
              </a:rPr>
              <a:t>-s</a:t>
            </a:r>
            <a:r>
              <a:rPr lang="en-US" b="0" i="0" dirty="0" err="1">
                <a:solidFill>
                  <a:srgbClr val="E2EEFF"/>
                </a:solidFill>
                <a:effectLst/>
                <a:latin typeface="Google Sans"/>
              </a:rPr>
              <a:t>mooth</a:t>
            </a:r>
            <a:r>
              <a:rPr lang="en-US" b="0" i="0" dirty="0">
                <a:solidFill>
                  <a:srgbClr val="E2EEFF"/>
                </a:solidFill>
                <a:effectLst/>
                <a:latin typeface="Google Sans"/>
              </a:rPr>
              <a:t>, nonconvex functions</a:t>
            </a:r>
            <a:endParaRPr lang="tr-TR" b="0" i="0" dirty="0">
              <a:solidFill>
                <a:srgbClr val="E2EEFF"/>
              </a:solidFill>
              <a:effectLst/>
              <a:latin typeface="Google Sans"/>
            </a:endParaRPr>
          </a:p>
          <a:p>
            <a:r>
              <a:rPr lang="tr-TR" b="0" i="0" dirty="0" err="1">
                <a:solidFill>
                  <a:srgbClr val="E2EEFF"/>
                </a:solidFill>
                <a:effectLst/>
                <a:latin typeface="Google Sans"/>
              </a:rPr>
              <a:t>Figure</a:t>
            </a:r>
            <a:r>
              <a:rPr lang="tr-TR" b="0" i="0" dirty="0">
                <a:solidFill>
                  <a:srgbClr val="E2EEFF"/>
                </a:solidFill>
                <a:effectLst/>
                <a:latin typeface="Google Sans"/>
              </a:rPr>
              <a:t> is </a:t>
            </a:r>
            <a:r>
              <a:rPr lang="tr-TR" b="0" i="0" dirty="0" err="1">
                <a:solidFill>
                  <a:srgbClr val="E2EEFF"/>
                </a:solidFill>
                <a:effectLst/>
                <a:latin typeface="Google Sans"/>
              </a:rPr>
              <a:t>non-smooth</a:t>
            </a:r>
            <a:r>
              <a:rPr lang="tr-TR" b="0" i="0" dirty="0">
                <a:solidFill>
                  <a:srgbClr val="E2EEFF"/>
                </a:solidFill>
                <a:effectLst/>
                <a:latin typeface="Google Sans"/>
              </a:rPr>
              <a:t> </a:t>
            </a:r>
            <a:r>
              <a:rPr lang="tr-TR" b="0" i="0" dirty="0" err="1">
                <a:solidFill>
                  <a:srgbClr val="E2EEFF"/>
                </a:solidFill>
                <a:effectLst/>
                <a:latin typeface="Google Sans"/>
              </a:rPr>
              <a:t>nonconvex</a:t>
            </a:r>
            <a:r>
              <a:rPr lang="tr-TR" b="0" i="0" dirty="0">
                <a:solidFill>
                  <a:srgbClr val="E2EEFF"/>
                </a:solidFill>
                <a:effectLst/>
                <a:latin typeface="Google Sans"/>
              </a:rPr>
              <a:t> </a:t>
            </a:r>
            <a:r>
              <a:rPr lang="tr-TR" b="0" i="0" dirty="0" err="1">
                <a:solidFill>
                  <a:srgbClr val="E2EEFF"/>
                </a:solidFill>
                <a:effectLst/>
                <a:latin typeface="Google Sans"/>
              </a:rPr>
              <a:t>function</a:t>
            </a:r>
            <a:r>
              <a:rPr lang="tr-TR" b="0" i="0" dirty="0">
                <a:solidFill>
                  <a:srgbClr val="E2EEFF"/>
                </a:solidFill>
                <a:effectLst/>
                <a:latin typeface="Google Sans"/>
              </a:rPr>
              <a:t> </a:t>
            </a:r>
            <a:r>
              <a:rPr lang="tr-TR" b="0" i="0" dirty="0" err="1">
                <a:solidFill>
                  <a:srgbClr val="E2EEFF"/>
                </a:solidFill>
                <a:effectLst/>
                <a:latin typeface="Google Sans"/>
              </a:rPr>
              <a:t>example</a:t>
            </a:r>
            <a:endParaRPr lang="en-US" dirty="0"/>
          </a:p>
        </p:txBody>
      </p:sp>
      <p:sp>
        <p:nvSpPr>
          <p:cNvPr id="4" name="Slayt Numarası Yer Tutucusu 3"/>
          <p:cNvSpPr>
            <a:spLocks noGrp="1"/>
          </p:cNvSpPr>
          <p:nvPr>
            <p:ph type="sldNum" sz="quarter" idx="5"/>
          </p:nvPr>
        </p:nvSpPr>
        <p:spPr/>
        <p:txBody>
          <a:bodyPr/>
          <a:lstStyle/>
          <a:p>
            <a:fld id="{3CCBE4D7-BBEB-471E-A8C5-A3BED9EFD62C}" type="slidenum">
              <a:rPr lang="en-US" smtClean="0"/>
              <a:t>7</a:t>
            </a:fld>
            <a:endParaRPr lang="en-US"/>
          </a:p>
        </p:txBody>
      </p:sp>
    </p:spTree>
    <p:extLst>
      <p:ext uri="{BB962C8B-B14F-4D97-AF65-F5344CB8AC3E}">
        <p14:creationId xmlns:p14="http://schemas.microsoft.com/office/powerpoint/2010/main" val="1779357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a:t>Drift-plus-penalty</a:t>
            </a:r>
            <a:r>
              <a:rPr lang="tr-TR" dirty="0"/>
              <a:t> </a:t>
            </a:r>
            <a:r>
              <a:rPr lang="tr-TR" dirty="0" err="1"/>
              <a:t>optimization</a:t>
            </a:r>
            <a:r>
              <a:rPr lang="tr-TR" dirty="0"/>
              <a:t>: </a:t>
            </a:r>
            <a:r>
              <a:rPr lang="en-US" b="0" i="0" dirty="0">
                <a:solidFill>
                  <a:srgbClr val="202122"/>
                </a:solidFill>
                <a:effectLst/>
                <a:latin typeface="Arial" panose="020B0604020202020204" pitchFamily="34" charset="0"/>
              </a:rPr>
              <a:t>stabilizing a queueing network while also minimizing the time average of a network penalty function</a:t>
            </a:r>
            <a:endParaRPr lang="tr-TR" b="0" i="0" dirty="0">
              <a:solidFill>
                <a:srgbClr val="202122"/>
              </a:solidFill>
              <a:effectLst/>
              <a:latin typeface="Arial" panose="020B0604020202020204" pitchFamily="34" charset="0"/>
            </a:endParaRPr>
          </a:p>
          <a:p>
            <a:endParaRPr lang="tr-TR" b="0" i="0" dirty="0">
              <a:solidFill>
                <a:srgbClr val="202122"/>
              </a:solidFill>
              <a:effectLst/>
              <a:latin typeface="Arial" panose="020B0604020202020204" pitchFamily="34" charset="0"/>
            </a:endParaRPr>
          </a:p>
          <a:p>
            <a:r>
              <a:rPr lang="tr-TR" b="0" i="0" dirty="0" err="1">
                <a:solidFill>
                  <a:srgbClr val="202122"/>
                </a:solidFill>
                <a:effectLst/>
                <a:latin typeface="Arial" panose="020B0604020202020204" pitchFamily="34" charset="0"/>
              </a:rPr>
              <a:t>If</a:t>
            </a:r>
            <a:r>
              <a:rPr lang="tr-TR" b="0" i="0" dirty="0">
                <a:solidFill>
                  <a:srgbClr val="202122"/>
                </a:solidFill>
                <a:effectLst/>
                <a:latin typeface="Arial" panose="020B0604020202020204" pitchFamily="34" charset="0"/>
              </a:rPr>
              <a:t> </a:t>
            </a:r>
            <a:r>
              <a:rPr lang="tr-TR" b="0" i="0" dirty="0" err="1">
                <a:solidFill>
                  <a:srgbClr val="202122"/>
                </a:solidFill>
                <a:effectLst/>
                <a:latin typeface="Arial" panose="020B0604020202020204" pitchFamily="34" charset="0"/>
              </a:rPr>
              <a:t>there</a:t>
            </a:r>
            <a:r>
              <a:rPr lang="tr-TR" b="0" i="0" dirty="0">
                <a:solidFill>
                  <a:srgbClr val="202122"/>
                </a:solidFill>
                <a:effectLst/>
                <a:latin typeface="Arial" panose="020B0604020202020204" pitchFamily="34" charset="0"/>
              </a:rPr>
              <a:t> is </a:t>
            </a:r>
            <a:r>
              <a:rPr lang="tr-TR" b="0" i="0" dirty="0" err="1">
                <a:solidFill>
                  <a:srgbClr val="202122"/>
                </a:solidFill>
                <a:effectLst/>
                <a:latin typeface="Arial" panose="020B0604020202020204" pitchFamily="34" charset="0"/>
              </a:rPr>
              <a:t>no</a:t>
            </a:r>
            <a:r>
              <a:rPr lang="tr-TR" b="0" i="0" dirty="0">
                <a:solidFill>
                  <a:srgbClr val="202122"/>
                </a:solidFill>
                <a:effectLst/>
                <a:latin typeface="Arial" panose="020B0604020202020204" pitchFamily="34" charset="0"/>
              </a:rPr>
              <a:t> </a:t>
            </a:r>
            <a:r>
              <a:rPr lang="tr-TR" b="0" i="0" dirty="0" err="1">
                <a:solidFill>
                  <a:srgbClr val="202122"/>
                </a:solidFill>
                <a:effectLst/>
                <a:latin typeface="Arial" panose="020B0604020202020204" pitchFamily="34" charset="0"/>
              </a:rPr>
              <a:t>penalty</a:t>
            </a:r>
            <a:r>
              <a:rPr lang="tr-TR" b="0" i="0" dirty="0">
                <a:solidFill>
                  <a:srgbClr val="202122"/>
                </a:solidFill>
                <a:effectLst/>
                <a:latin typeface="Arial" panose="020B0604020202020204" pitchFamily="34" charset="0"/>
              </a:rPr>
              <a:t> </a:t>
            </a:r>
            <a:r>
              <a:rPr lang="tr-TR" b="0" i="0" dirty="0" err="1">
                <a:solidFill>
                  <a:srgbClr val="202122"/>
                </a:solidFill>
                <a:effectLst/>
                <a:latin typeface="Arial" panose="020B0604020202020204" pitchFamily="34" charset="0"/>
              </a:rPr>
              <a:t>to</a:t>
            </a:r>
            <a:r>
              <a:rPr lang="tr-TR" b="0" i="0" dirty="0">
                <a:solidFill>
                  <a:srgbClr val="202122"/>
                </a:solidFill>
                <a:effectLst/>
                <a:latin typeface="Arial" panose="020B0604020202020204" pitchFamily="34" charset="0"/>
              </a:rPr>
              <a:t> be </a:t>
            </a:r>
            <a:r>
              <a:rPr lang="tr-TR" b="0" i="0" dirty="0" err="1">
                <a:solidFill>
                  <a:srgbClr val="202122"/>
                </a:solidFill>
                <a:effectLst/>
                <a:latin typeface="Arial" panose="020B0604020202020204" pitchFamily="34" charset="0"/>
              </a:rPr>
              <a:t>minimized</a:t>
            </a:r>
            <a:r>
              <a:rPr lang="tr-TR" b="0" i="0" dirty="0">
                <a:solidFill>
                  <a:srgbClr val="202122"/>
                </a:solidFill>
                <a:effectLst/>
                <a:latin typeface="Arial" panose="020B0604020202020204" pitchFamily="34" charset="0"/>
              </a:rPr>
              <a:t>, it </a:t>
            </a:r>
            <a:r>
              <a:rPr lang="tr-TR" b="0" i="0" dirty="0" err="1">
                <a:solidFill>
                  <a:srgbClr val="202122"/>
                </a:solidFill>
                <a:effectLst/>
                <a:latin typeface="Arial" panose="020B0604020202020204" pitchFamily="34" charset="0"/>
              </a:rPr>
              <a:t>becomes</a:t>
            </a:r>
            <a:r>
              <a:rPr lang="tr-TR" b="0" i="0" dirty="0">
                <a:solidFill>
                  <a:srgbClr val="202122"/>
                </a:solidFill>
                <a:effectLst/>
                <a:latin typeface="Arial" panose="020B0604020202020204" pitchFamily="34" charset="0"/>
              </a:rPr>
              <a:t> </a:t>
            </a:r>
            <a:r>
              <a:rPr lang="tr-TR" b="0" i="0" dirty="0" err="1">
                <a:solidFill>
                  <a:srgbClr val="202122"/>
                </a:solidFill>
                <a:effectLst/>
                <a:latin typeface="Arial" panose="020B0604020202020204" pitchFamily="34" charset="0"/>
              </a:rPr>
              <a:t>backpressure</a:t>
            </a:r>
            <a:r>
              <a:rPr lang="tr-TR" b="0" i="0" dirty="0">
                <a:solidFill>
                  <a:srgbClr val="202122"/>
                </a:solidFill>
                <a:effectLst/>
                <a:latin typeface="Arial" panose="020B0604020202020204" pitchFamily="34" charset="0"/>
              </a:rPr>
              <a:t> routing</a:t>
            </a:r>
          </a:p>
          <a:p>
            <a:endParaRPr lang="tr-TR" b="0" i="0" dirty="0">
              <a:solidFill>
                <a:srgbClr val="202122"/>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b="0" i="0" dirty="0" err="1">
                <a:solidFill>
                  <a:srgbClr val="202122"/>
                </a:solidFill>
                <a:effectLst/>
                <a:latin typeface="Arial" panose="020B0604020202020204" pitchFamily="34" charset="0"/>
              </a:rPr>
              <a:t>Backpressure</a:t>
            </a:r>
            <a:r>
              <a:rPr lang="tr-TR" b="0" i="0" dirty="0">
                <a:solidFill>
                  <a:srgbClr val="202122"/>
                </a:solidFill>
                <a:effectLst/>
                <a:latin typeface="Arial" panose="020B0604020202020204" pitchFamily="34" charset="0"/>
              </a:rPr>
              <a:t> routing: </a:t>
            </a:r>
            <a:r>
              <a:rPr lang="tr-TR" b="0" i="0" dirty="0" err="1">
                <a:solidFill>
                  <a:srgbClr val="202122"/>
                </a:solidFill>
                <a:effectLst/>
                <a:latin typeface="Arial" panose="020B0604020202020204" pitchFamily="34" charset="0"/>
              </a:rPr>
              <a:t>Each</a:t>
            </a:r>
            <a:r>
              <a:rPr lang="tr-TR" b="0" i="0" dirty="0">
                <a:solidFill>
                  <a:srgbClr val="202122"/>
                </a:solidFill>
                <a:effectLst/>
                <a:latin typeface="Arial" panose="020B0604020202020204" pitchFamily="34" charset="0"/>
              </a:rPr>
              <a:t> </a:t>
            </a:r>
            <a:r>
              <a:rPr lang="tr-TR" b="0" i="0" dirty="0" err="1">
                <a:solidFill>
                  <a:srgbClr val="202122"/>
                </a:solidFill>
                <a:effectLst/>
                <a:latin typeface="Arial" panose="020B0604020202020204" pitchFamily="34" charset="0"/>
              </a:rPr>
              <a:t>job</a:t>
            </a:r>
            <a:r>
              <a:rPr lang="tr-TR" b="0" i="0" dirty="0">
                <a:solidFill>
                  <a:srgbClr val="202122"/>
                </a:solidFill>
                <a:effectLst/>
                <a:latin typeface="Arial" panose="020B0604020202020204" pitchFamily="34" charset="0"/>
              </a:rPr>
              <a:t> can </a:t>
            </a:r>
            <a:r>
              <a:rPr lang="tr-TR" b="0" i="0" dirty="0" err="1">
                <a:solidFill>
                  <a:srgbClr val="202122"/>
                </a:solidFill>
                <a:effectLst/>
                <a:latin typeface="Arial" panose="020B0604020202020204" pitchFamily="34" charset="0"/>
              </a:rPr>
              <a:t>visit</a:t>
            </a:r>
            <a:r>
              <a:rPr lang="tr-TR" b="0" i="0" dirty="0">
                <a:solidFill>
                  <a:srgbClr val="202122"/>
                </a:solidFill>
                <a:effectLst/>
                <a:latin typeface="Arial" panose="020B0604020202020204" pitchFamily="34" charset="0"/>
              </a:rPr>
              <a:t> multiple service </a:t>
            </a:r>
            <a:r>
              <a:rPr lang="tr-TR" b="0" i="0" dirty="0" err="1">
                <a:solidFill>
                  <a:srgbClr val="202122"/>
                </a:solidFill>
                <a:effectLst/>
                <a:latin typeface="Arial" panose="020B0604020202020204" pitchFamily="34" charset="0"/>
              </a:rPr>
              <a:t>nodes</a:t>
            </a:r>
            <a:r>
              <a:rPr lang="tr-TR" b="0" i="0" dirty="0">
                <a:solidFill>
                  <a:srgbClr val="202122"/>
                </a:solidFill>
                <a:effectLst/>
                <a:latin typeface="Arial" panose="020B0604020202020204" pitchFamily="34" charset="0"/>
              </a:rPr>
              <a:t> (</a:t>
            </a:r>
            <a:r>
              <a:rPr lang="tr-TR" b="0" i="0" dirty="0" err="1">
                <a:solidFill>
                  <a:srgbClr val="202122"/>
                </a:solidFill>
                <a:effectLst/>
                <a:latin typeface="Arial" panose="020B0604020202020204" pitchFamily="34" charset="0"/>
              </a:rPr>
              <a:t>multihop</a:t>
            </a:r>
            <a:r>
              <a:rPr lang="tr-TR" b="0" i="0" dirty="0">
                <a:solidFill>
                  <a:srgbClr val="202122"/>
                </a:solidFill>
                <a:effectLst/>
                <a:latin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tr-TR" b="0" i="0" dirty="0">
              <a:solidFill>
                <a:srgbClr val="202122"/>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b="0" i="0" dirty="0" err="1">
                <a:solidFill>
                  <a:srgbClr val="202122"/>
                </a:solidFill>
                <a:effectLst/>
                <a:latin typeface="Arial" panose="020B0604020202020204" pitchFamily="34" charset="0"/>
              </a:rPr>
              <a:t>If</a:t>
            </a:r>
            <a:r>
              <a:rPr lang="tr-TR" b="0" i="0" dirty="0">
                <a:solidFill>
                  <a:srgbClr val="202122"/>
                </a:solidFill>
                <a:effectLst/>
                <a:latin typeface="Arial" panose="020B0604020202020204" pitchFamily="34" charset="0"/>
              </a:rPr>
              <a:t> </a:t>
            </a:r>
            <a:r>
              <a:rPr lang="tr-TR" b="0" i="0" dirty="0" err="1">
                <a:solidFill>
                  <a:srgbClr val="202122"/>
                </a:solidFill>
                <a:effectLst/>
                <a:latin typeface="Arial" panose="020B0604020202020204" pitchFamily="34" charset="0"/>
              </a:rPr>
              <a:t>each</a:t>
            </a:r>
            <a:r>
              <a:rPr lang="tr-TR" b="0" i="0" dirty="0">
                <a:solidFill>
                  <a:srgbClr val="202122"/>
                </a:solidFill>
                <a:effectLst/>
                <a:latin typeface="Arial" panose="020B0604020202020204" pitchFamily="34" charset="0"/>
              </a:rPr>
              <a:t> </a:t>
            </a:r>
            <a:r>
              <a:rPr lang="tr-TR" b="0" i="0" dirty="0" err="1">
                <a:solidFill>
                  <a:srgbClr val="202122"/>
                </a:solidFill>
                <a:effectLst/>
                <a:latin typeface="Arial" panose="020B0604020202020204" pitchFamily="34" charset="0"/>
              </a:rPr>
              <a:t>job</a:t>
            </a:r>
            <a:r>
              <a:rPr lang="tr-TR" b="0" i="0" dirty="0">
                <a:solidFill>
                  <a:srgbClr val="202122"/>
                </a:solidFill>
                <a:effectLst/>
                <a:latin typeface="Arial" panose="020B0604020202020204" pitchFamily="34" charset="0"/>
              </a:rPr>
              <a:t> </a:t>
            </a:r>
            <a:r>
              <a:rPr lang="tr-TR" b="0" i="0" dirty="0" err="1">
                <a:solidFill>
                  <a:srgbClr val="202122"/>
                </a:solidFill>
                <a:effectLst/>
                <a:latin typeface="Arial" panose="020B0604020202020204" pitchFamily="34" charset="0"/>
              </a:rPr>
              <a:t>visits</a:t>
            </a:r>
            <a:r>
              <a:rPr lang="tr-TR" b="0" i="0" dirty="0">
                <a:solidFill>
                  <a:srgbClr val="202122"/>
                </a:solidFill>
                <a:effectLst/>
                <a:latin typeface="Arial" panose="020B0604020202020204" pitchFamily="34" charset="0"/>
              </a:rPr>
              <a:t> </a:t>
            </a:r>
            <a:r>
              <a:rPr lang="tr-TR" b="0" i="0" dirty="0" err="1">
                <a:solidFill>
                  <a:srgbClr val="202122"/>
                </a:solidFill>
                <a:effectLst/>
                <a:latin typeface="Arial" panose="020B0604020202020204" pitchFamily="34" charset="0"/>
              </a:rPr>
              <a:t>only</a:t>
            </a:r>
            <a:r>
              <a:rPr lang="tr-TR" b="0" i="0" dirty="0">
                <a:solidFill>
                  <a:srgbClr val="202122"/>
                </a:solidFill>
                <a:effectLst/>
                <a:latin typeface="Arial" panose="020B0604020202020204" pitchFamily="34" charset="0"/>
              </a:rPr>
              <a:t> a </a:t>
            </a:r>
            <a:r>
              <a:rPr lang="tr-TR" b="0" i="0" dirty="0" err="1">
                <a:solidFill>
                  <a:srgbClr val="202122"/>
                </a:solidFill>
                <a:effectLst/>
                <a:latin typeface="Arial" panose="020B0604020202020204" pitchFamily="34" charset="0"/>
              </a:rPr>
              <a:t>single</a:t>
            </a:r>
            <a:r>
              <a:rPr lang="tr-TR" b="0" i="0" dirty="0">
                <a:solidFill>
                  <a:srgbClr val="202122"/>
                </a:solidFill>
                <a:effectLst/>
                <a:latin typeface="Arial" panose="020B0604020202020204" pitchFamily="34" charset="0"/>
              </a:rPr>
              <a:t> service </a:t>
            </a:r>
            <a:r>
              <a:rPr lang="tr-TR" b="0" i="0" dirty="0" err="1">
                <a:solidFill>
                  <a:srgbClr val="202122"/>
                </a:solidFill>
                <a:effectLst/>
                <a:latin typeface="Arial" panose="020B0604020202020204" pitchFamily="34" charset="0"/>
              </a:rPr>
              <a:t>node</a:t>
            </a:r>
            <a:r>
              <a:rPr lang="tr-TR" b="0" i="0" dirty="0">
                <a:solidFill>
                  <a:srgbClr val="202122"/>
                </a:solidFill>
                <a:effectLst/>
                <a:latin typeface="Arial" panose="020B0604020202020204" pitchFamily="34" charset="0"/>
              </a:rPr>
              <a:t>, it </a:t>
            </a:r>
            <a:r>
              <a:rPr lang="tr-TR" b="0" i="0" dirty="0" err="1">
                <a:solidFill>
                  <a:srgbClr val="202122"/>
                </a:solidFill>
                <a:effectLst/>
                <a:latin typeface="Arial" panose="020B0604020202020204" pitchFamily="34" charset="0"/>
              </a:rPr>
              <a:t>becomes</a:t>
            </a:r>
            <a:r>
              <a:rPr lang="tr-TR" b="0" i="0" dirty="0">
                <a:solidFill>
                  <a:srgbClr val="202122"/>
                </a:solidFill>
                <a:effectLst/>
                <a:latin typeface="Arial" panose="020B0604020202020204" pitchFamily="34" charset="0"/>
              </a:rPr>
              <a:t> </a:t>
            </a:r>
            <a:r>
              <a:rPr lang="tr-TR" b="0" i="0" dirty="0" err="1">
                <a:solidFill>
                  <a:srgbClr val="202122"/>
                </a:solidFill>
                <a:effectLst/>
                <a:latin typeface="Arial" panose="020B0604020202020204" pitchFamily="34" charset="0"/>
              </a:rPr>
              <a:t>Max-Weight</a:t>
            </a:r>
            <a:r>
              <a:rPr lang="tr-TR" b="0" i="0" dirty="0">
                <a:solidFill>
                  <a:srgbClr val="202122"/>
                </a:solidFill>
                <a:effectLst/>
                <a:latin typeface="Arial" panose="020B0604020202020204" pitchFamily="34" charset="0"/>
              </a:rPr>
              <a:t> </a:t>
            </a:r>
            <a:r>
              <a:rPr lang="tr-TR" b="0" i="0" dirty="0" err="1">
                <a:solidFill>
                  <a:srgbClr val="202122"/>
                </a:solidFill>
                <a:effectLst/>
                <a:latin typeface="Arial" panose="020B0604020202020204" pitchFamily="34" charset="0"/>
              </a:rPr>
              <a:t>scheduling</a:t>
            </a:r>
            <a:endParaRPr lang="tr-TR" b="0" i="0" dirty="0">
              <a:solidFill>
                <a:srgbClr val="202122"/>
              </a:solidFill>
              <a:effectLst/>
              <a:latin typeface="Arial" panose="020B0604020202020204" pitchFamily="34" charset="0"/>
            </a:endParaRPr>
          </a:p>
          <a:p>
            <a:endParaRPr lang="tr-TR" b="0" i="0" dirty="0">
              <a:solidFill>
                <a:srgbClr val="202122"/>
              </a:solidFill>
              <a:effectLst/>
              <a:latin typeface="Arial" panose="020B0604020202020204" pitchFamily="34" charset="0"/>
            </a:endParaRPr>
          </a:p>
          <a:p>
            <a:r>
              <a:rPr lang="tr-TR" b="0" i="0" dirty="0" err="1">
                <a:solidFill>
                  <a:srgbClr val="202122"/>
                </a:solidFill>
                <a:effectLst/>
                <a:latin typeface="Arial" panose="020B0604020202020204" pitchFamily="34" charset="0"/>
              </a:rPr>
              <a:t>Max-Weight</a:t>
            </a:r>
            <a:r>
              <a:rPr lang="tr-TR" b="0" i="0" dirty="0">
                <a:solidFill>
                  <a:srgbClr val="202122"/>
                </a:solidFill>
                <a:effectLst/>
                <a:latin typeface="Arial" panose="020B0604020202020204" pitchFamily="34" charset="0"/>
              </a:rPr>
              <a:t> </a:t>
            </a:r>
            <a:r>
              <a:rPr lang="tr-TR" b="0" i="0" dirty="0" err="1">
                <a:solidFill>
                  <a:srgbClr val="202122"/>
                </a:solidFill>
                <a:effectLst/>
                <a:latin typeface="Arial" panose="020B0604020202020204" pitchFamily="34" charset="0"/>
              </a:rPr>
              <a:t>scheduling</a:t>
            </a:r>
            <a:r>
              <a:rPr lang="tr-TR" b="0" i="0" dirty="0">
                <a:solidFill>
                  <a:srgbClr val="202122"/>
                </a:solidFill>
                <a:effectLst/>
                <a:latin typeface="Arial" panose="020B0604020202020204" pitchFamily="34" charset="0"/>
              </a:rPr>
              <a:t>: </a:t>
            </a:r>
            <a:r>
              <a:rPr lang="tr-TR" b="0" i="0" dirty="0" err="1">
                <a:solidFill>
                  <a:srgbClr val="202122"/>
                </a:solidFill>
                <a:effectLst/>
                <a:latin typeface="Arial" panose="020B0604020202020204" pitchFamily="34" charset="0"/>
              </a:rPr>
              <a:t>algorithm</a:t>
            </a:r>
            <a:r>
              <a:rPr lang="tr-TR" b="0" i="0" dirty="0">
                <a:solidFill>
                  <a:srgbClr val="202122"/>
                </a:solidFill>
                <a:effectLst/>
                <a:latin typeface="Arial" panose="020B0604020202020204" pitchFamily="34" charset="0"/>
              </a:rPr>
              <a:t> </a:t>
            </a:r>
            <a:r>
              <a:rPr lang="tr-TR" b="0" i="0" dirty="0" err="1">
                <a:solidFill>
                  <a:srgbClr val="202122"/>
                </a:solidFill>
                <a:effectLst/>
                <a:latin typeface="Arial" panose="020B0604020202020204" pitchFamily="34" charset="0"/>
              </a:rPr>
              <a:t>for</a:t>
            </a:r>
            <a:r>
              <a:rPr lang="tr-TR" b="0" i="0" dirty="0">
                <a:solidFill>
                  <a:srgbClr val="202122"/>
                </a:solidFill>
                <a:effectLst/>
                <a:latin typeface="Arial" panose="020B0604020202020204" pitchFamily="34" charset="0"/>
              </a:rPr>
              <a:t> </a:t>
            </a:r>
            <a:r>
              <a:rPr lang="en-US" b="0" i="0" dirty="0">
                <a:solidFill>
                  <a:srgbClr val="202122"/>
                </a:solidFill>
                <a:effectLst/>
                <a:latin typeface="Arial" panose="020B0604020202020204" pitchFamily="34" charset="0"/>
              </a:rPr>
              <a:t>directing traffic around a queueing network that achieves maximum network throughput</a:t>
            </a:r>
            <a:r>
              <a:rPr lang="tr-TR" b="0" i="0" dirty="0">
                <a:solidFill>
                  <a:srgbClr val="202122"/>
                </a:solidFill>
                <a:effectLst/>
                <a:latin typeface="Arial" panose="020B0604020202020204" pitchFamily="34" charset="0"/>
              </a:rPr>
              <a:t>.</a:t>
            </a:r>
          </a:p>
          <a:p>
            <a:endParaRPr lang="tr-TR" b="0" i="0" dirty="0">
              <a:solidFill>
                <a:srgbClr val="202122"/>
              </a:solidFill>
              <a:effectLst/>
              <a:latin typeface="Arial" panose="020B0604020202020204" pitchFamily="34" charset="0"/>
            </a:endParaRPr>
          </a:p>
          <a:p>
            <a:endParaRPr lang="tr-TR" dirty="0"/>
          </a:p>
          <a:p>
            <a:r>
              <a:rPr lang="tr-TR" dirty="0" err="1"/>
              <a:t>Parameters</a:t>
            </a:r>
            <a:r>
              <a:rPr lang="tr-TR" dirty="0"/>
              <a:t>: </a:t>
            </a:r>
            <a:r>
              <a:rPr lang="en-US" dirty="0"/>
              <a:t>V controls the relative weights of gradient and queue length while α determines the step size</a:t>
            </a:r>
            <a:endParaRPr lang="tr-TR" b="0" i="0" dirty="0">
              <a:solidFill>
                <a:srgbClr val="202122"/>
              </a:solidFill>
              <a:effectLst/>
              <a:latin typeface="Arial" panose="020B0604020202020204" pitchFamily="34" charset="0"/>
            </a:endParaRPr>
          </a:p>
        </p:txBody>
      </p:sp>
      <p:sp>
        <p:nvSpPr>
          <p:cNvPr id="4" name="Slayt Numarası Yer Tutucusu 3"/>
          <p:cNvSpPr>
            <a:spLocks noGrp="1"/>
          </p:cNvSpPr>
          <p:nvPr>
            <p:ph type="sldNum" sz="quarter" idx="5"/>
          </p:nvPr>
        </p:nvSpPr>
        <p:spPr/>
        <p:txBody>
          <a:bodyPr/>
          <a:lstStyle/>
          <a:p>
            <a:fld id="{3CCBE4D7-BBEB-471E-A8C5-A3BED9EFD62C}" type="slidenum">
              <a:rPr lang="en-US" smtClean="0"/>
              <a:t>8</a:t>
            </a:fld>
            <a:endParaRPr lang="en-US"/>
          </a:p>
        </p:txBody>
      </p:sp>
    </p:spTree>
    <p:extLst>
      <p:ext uri="{BB962C8B-B14F-4D97-AF65-F5344CB8AC3E}">
        <p14:creationId xmlns:p14="http://schemas.microsoft.com/office/powerpoint/2010/main" val="4032831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Set of </a:t>
            </a:r>
            <a:r>
              <a:rPr lang="tr-TR" dirty="0" err="1"/>
              <a:t>parallel</a:t>
            </a:r>
            <a:r>
              <a:rPr lang="tr-TR" dirty="0"/>
              <a:t> </a:t>
            </a:r>
            <a:r>
              <a:rPr lang="tr-TR" dirty="0" err="1"/>
              <a:t>instances</a:t>
            </a:r>
            <a:r>
              <a:rPr lang="tr-TR" dirty="0"/>
              <a:t> of GSMW is </a:t>
            </a:r>
            <a:r>
              <a:rPr lang="tr-TR" dirty="0" err="1"/>
              <a:t>invoked</a:t>
            </a:r>
            <a:r>
              <a:rPr lang="tr-TR" dirty="0"/>
              <a:t>.</a:t>
            </a:r>
          </a:p>
          <a:p>
            <a:endParaRPr lang="tr-TR" dirty="0"/>
          </a:p>
          <a:p>
            <a:r>
              <a:rPr lang="en-US" dirty="0"/>
              <a:t>FRESH status means that the instance has obtained the corresponding utility feedback and can perform updates on the virtual job-size variables (Line 5 of Algorithm 2); STALE status means that the instance is still waiting for utility feedback</a:t>
            </a:r>
            <a:endParaRPr lang="tr-TR" dirty="0"/>
          </a:p>
          <a:p>
            <a:endParaRPr lang="tr-TR" dirty="0"/>
          </a:p>
          <a:p>
            <a:endParaRPr lang="tr-TR" dirty="0"/>
          </a:p>
          <a:p>
            <a:endParaRPr lang="tr-TR" dirty="0"/>
          </a:p>
          <a:p>
            <a:r>
              <a:rPr lang="tr-TR" dirty="0" err="1"/>
              <a:t>Figure</a:t>
            </a:r>
            <a:r>
              <a:rPr lang="tr-TR" dirty="0"/>
              <a:t>: </a:t>
            </a:r>
            <a:r>
              <a:rPr lang="en-US" dirty="0"/>
              <a:t>A single-queue example of the parallel-instance paradigm</a:t>
            </a:r>
          </a:p>
        </p:txBody>
      </p:sp>
      <p:sp>
        <p:nvSpPr>
          <p:cNvPr id="4" name="Slayt Numarası Yer Tutucusu 3"/>
          <p:cNvSpPr>
            <a:spLocks noGrp="1"/>
          </p:cNvSpPr>
          <p:nvPr>
            <p:ph type="sldNum" sz="quarter" idx="5"/>
          </p:nvPr>
        </p:nvSpPr>
        <p:spPr/>
        <p:txBody>
          <a:bodyPr/>
          <a:lstStyle/>
          <a:p>
            <a:fld id="{3CCBE4D7-BBEB-471E-A8C5-A3BED9EFD62C}" type="slidenum">
              <a:rPr lang="en-US" smtClean="0"/>
              <a:t>9</a:t>
            </a:fld>
            <a:endParaRPr lang="en-US"/>
          </a:p>
        </p:txBody>
      </p:sp>
    </p:spTree>
    <p:extLst>
      <p:ext uri="{BB962C8B-B14F-4D97-AF65-F5344CB8AC3E}">
        <p14:creationId xmlns:p14="http://schemas.microsoft.com/office/powerpoint/2010/main" val="1767735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3CCBE4D7-BBEB-471E-A8C5-A3BED9EFD62C}" type="slidenum">
              <a:rPr lang="en-US" smtClean="0"/>
              <a:t>10</a:t>
            </a:fld>
            <a:endParaRPr lang="en-US"/>
          </a:p>
        </p:txBody>
      </p:sp>
    </p:spTree>
    <p:extLst>
      <p:ext uri="{BB962C8B-B14F-4D97-AF65-F5344CB8AC3E}">
        <p14:creationId xmlns:p14="http://schemas.microsoft.com/office/powerpoint/2010/main" val="174937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57721200-D3E1-493E-9E46-8A1C7542025B}"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FA6F34-E352-481C-8399-6A02EBDC7B2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2808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7721200-D3E1-493E-9E46-8A1C7542025B}"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FA6F34-E352-481C-8399-6A02EBDC7B2D}" type="slidenum">
              <a:rPr lang="en-US" smtClean="0"/>
              <a:t>‹#›</a:t>
            </a:fld>
            <a:endParaRPr lang="en-US"/>
          </a:p>
        </p:txBody>
      </p:sp>
    </p:spTree>
    <p:extLst>
      <p:ext uri="{BB962C8B-B14F-4D97-AF65-F5344CB8AC3E}">
        <p14:creationId xmlns:p14="http://schemas.microsoft.com/office/powerpoint/2010/main" val="4066963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7721200-D3E1-493E-9E46-8A1C7542025B}"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FA6F34-E352-481C-8399-6A02EBDC7B2D}" type="slidenum">
              <a:rPr lang="en-US" smtClean="0"/>
              <a:t>‹#›</a:t>
            </a:fld>
            <a:endParaRPr lang="en-US"/>
          </a:p>
        </p:txBody>
      </p:sp>
    </p:spTree>
    <p:extLst>
      <p:ext uri="{BB962C8B-B14F-4D97-AF65-F5344CB8AC3E}">
        <p14:creationId xmlns:p14="http://schemas.microsoft.com/office/powerpoint/2010/main" val="2361031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7721200-D3E1-493E-9E46-8A1C7542025B}"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FA6F34-E352-481C-8399-6A02EBDC7B2D}" type="slidenum">
              <a:rPr lang="en-US" smtClean="0"/>
              <a:t>‹#›</a:t>
            </a:fld>
            <a:endParaRPr lang="en-US"/>
          </a:p>
        </p:txBody>
      </p:sp>
    </p:spTree>
    <p:extLst>
      <p:ext uri="{BB962C8B-B14F-4D97-AF65-F5344CB8AC3E}">
        <p14:creationId xmlns:p14="http://schemas.microsoft.com/office/powerpoint/2010/main" val="4289626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7721200-D3E1-493E-9E46-8A1C7542025B}"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FA6F34-E352-481C-8399-6A02EBDC7B2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5495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7721200-D3E1-493E-9E46-8A1C7542025B}"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FA6F34-E352-481C-8399-6A02EBDC7B2D}" type="slidenum">
              <a:rPr lang="en-US" smtClean="0"/>
              <a:t>‹#›</a:t>
            </a:fld>
            <a:endParaRPr lang="en-US"/>
          </a:p>
        </p:txBody>
      </p:sp>
    </p:spTree>
    <p:extLst>
      <p:ext uri="{BB962C8B-B14F-4D97-AF65-F5344CB8AC3E}">
        <p14:creationId xmlns:p14="http://schemas.microsoft.com/office/powerpoint/2010/main" val="196506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9728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1792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7721200-D3E1-493E-9E46-8A1C7542025B}" type="datetimeFigureOut">
              <a:rPr lang="en-US" smtClean="0"/>
              <a:t>5/2/2023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FA6F34-E352-481C-8399-6A02EBDC7B2D}" type="slidenum">
              <a:rPr lang="en-US" smtClean="0"/>
              <a:t>‹#›</a:t>
            </a:fld>
            <a:endParaRPr lang="en-US"/>
          </a:p>
        </p:txBody>
      </p:sp>
    </p:spTree>
    <p:extLst>
      <p:ext uri="{BB962C8B-B14F-4D97-AF65-F5344CB8AC3E}">
        <p14:creationId xmlns:p14="http://schemas.microsoft.com/office/powerpoint/2010/main" val="2309824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7721200-D3E1-493E-9E46-8A1C7542025B}" type="datetimeFigureOut">
              <a:rPr lang="en-US" smtClean="0"/>
              <a:t>5/2/2023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FA6F34-E352-481C-8399-6A02EBDC7B2D}" type="slidenum">
              <a:rPr lang="en-US" smtClean="0"/>
              <a:t>‹#›</a:t>
            </a:fld>
            <a:endParaRPr lang="en-US"/>
          </a:p>
        </p:txBody>
      </p:sp>
    </p:spTree>
    <p:extLst>
      <p:ext uri="{BB962C8B-B14F-4D97-AF65-F5344CB8AC3E}">
        <p14:creationId xmlns:p14="http://schemas.microsoft.com/office/powerpoint/2010/main" val="2834145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7721200-D3E1-493E-9E46-8A1C7542025B}" type="datetimeFigureOut">
              <a:rPr lang="en-US" smtClean="0"/>
              <a:t>5/2/2023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8FA6F34-E352-481C-8399-6A02EBDC7B2D}" type="slidenum">
              <a:rPr lang="en-US" smtClean="0"/>
              <a:t>‹#›</a:t>
            </a:fld>
            <a:endParaRPr lang="en-US"/>
          </a:p>
        </p:txBody>
      </p:sp>
    </p:spTree>
    <p:extLst>
      <p:ext uri="{BB962C8B-B14F-4D97-AF65-F5344CB8AC3E}">
        <p14:creationId xmlns:p14="http://schemas.microsoft.com/office/powerpoint/2010/main" val="2350523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7721200-D3E1-493E-9E46-8A1C7542025B}" type="datetimeFigureOut">
              <a:rPr lang="en-US" smtClean="0"/>
              <a:t>5/2/2023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8FA6F34-E352-481C-8399-6A02EBDC7B2D}" type="slidenum">
              <a:rPr lang="en-US" smtClean="0"/>
              <a:t>‹#›</a:t>
            </a:fld>
            <a:endParaRPr lang="en-US"/>
          </a:p>
        </p:txBody>
      </p:sp>
    </p:spTree>
    <p:extLst>
      <p:ext uri="{BB962C8B-B14F-4D97-AF65-F5344CB8AC3E}">
        <p14:creationId xmlns:p14="http://schemas.microsoft.com/office/powerpoint/2010/main" val="2419210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7721200-D3E1-493E-9E46-8A1C7542025B}"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FA6F34-E352-481C-8399-6A02EBDC7B2D}" type="slidenum">
              <a:rPr lang="en-US" smtClean="0"/>
              <a:t>‹#›</a:t>
            </a:fld>
            <a:endParaRPr lang="en-US"/>
          </a:p>
        </p:txBody>
      </p:sp>
    </p:spTree>
    <p:extLst>
      <p:ext uri="{BB962C8B-B14F-4D97-AF65-F5344CB8AC3E}">
        <p14:creationId xmlns:p14="http://schemas.microsoft.com/office/powerpoint/2010/main" val="760506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7721200-D3E1-493E-9E46-8A1C7542025B}" type="datetimeFigureOut">
              <a:rPr lang="en-US" smtClean="0"/>
              <a:t>5/2/2023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8FA6F34-E352-481C-8399-6A02EBDC7B2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00003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ndex.php?title=Backpressure_routing&amp;oldid=1045657229" TargetMode="External"/><Relationship Id="rId2" Type="http://schemas.openxmlformats.org/officeDocument/2006/relationships/hyperlink" Target="https://en.wikipedia.org/w/index.php?title=Drift_plus_penalty&amp;oldid=1091167397" TargetMode="External"/><Relationship Id="rId1" Type="http://schemas.openxmlformats.org/officeDocument/2006/relationships/slideLayout" Target="../slideLayouts/slideLayout2.xml"/><Relationship Id="rId4" Type="http://schemas.openxmlformats.org/officeDocument/2006/relationships/hyperlink" Target="https://en.wikipedia.org/w/index.php?title=Regret_(decision_theory)&amp;oldid=1137023034"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2ED506-1304-23E4-DE7C-EC97EC8843C3}"/>
              </a:ext>
            </a:extLst>
          </p:cNvPr>
          <p:cNvSpPr>
            <a:spLocks noGrp="1"/>
          </p:cNvSpPr>
          <p:nvPr>
            <p:ph type="ctrTitle"/>
          </p:nvPr>
        </p:nvSpPr>
        <p:spPr/>
        <p:txBody>
          <a:bodyPr>
            <a:noAutofit/>
          </a:bodyPr>
          <a:lstStyle/>
          <a:p>
            <a:r>
              <a:rPr lang="en-US" sz="6600" dirty="0"/>
              <a:t>Learning-NUM: Network Utility Maximization With Unknown Utility Functions and Queueing Delay</a:t>
            </a:r>
          </a:p>
        </p:txBody>
      </p:sp>
      <p:sp>
        <p:nvSpPr>
          <p:cNvPr id="3" name="Alt Başlık 2">
            <a:extLst>
              <a:ext uri="{FF2B5EF4-FFF2-40B4-BE49-F238E27FC236}">
                <a16:creationId xmlns:a16="http://schemas.microsoft.com/office/drawing/2014/main" id="{486E41FE-B7AC-C72A-360C-91CA53D6892C}"/>
              </a:ext>
            </a:extLst>
          </p:cNvPr>
          <p:cNvSpPr>
            <a:spLocks noGrp="1"/>
          </p:cNvSpPr>
          <p:nvPr>
            <p:ph type="subTitle" idx="1"/>
          </p:nvPr>
        </p:nvSpPr>
        <p:spPr/>
        <p:txBody>
          <a:bodyPr>
            <a:normAutofit fontScale="92500"/>
          </a:bodyPr>
          <a:lstStyle/>
          <a:p>
            <a:r>
              <a:rPr lang="it-IT" dirty="0"/>
              <a:t>Xinzhe Fu</a:t>
            </a:r>
            <a:r>
              <a:rPr lang="tr-TR" dirty="0"/>
              <a:t>, </a:t>
            </a:r>
            <a:r>
              <a:rPr lang="it-IT" dirty="0"/>
              <a:t>Eytan Modiano</a:t>
            </a:r>
            <a:endParaRPr lang="tr-TR" dirty="0"/>
          </a:p>
          <a:p>
            <a:r>
              <a:rPr lang="tr-TR" dirty="0"/>
              <a:t>IEEE/ACM TRANSACTIONS ON NETWORKING, VOL. 30, NO. 6, DEC. 2022</a:t>
            </a:r>
          </a:p>
        </p:txBody>
      </p:sp>
      <p:sp>
        <p:nvSpPr>
          <p:cNvPr id="4" name="Metin kutusu 3">
            <a:extLst>
              <a:ext uri="{FF2B5EF4-FFF2-40B4-BE49-F238E27FC236}">
                <a16:creationId xmlns:a16="http://schemas.microsoft.com/office/drawing/2014/main" id="{40BB9C47-34FE-AEC0-E3DA-5E7FE34EE2D4}"/>
              </a:ext>
            </a:extLst>
          </p:cNvPr>
          <p:cNvSpPr txBox="1"/>
          <p:nvPr/>
        </p:nvSpPr>
        <p:spPr>
          <a:xfrm>
            <a:off x="8395335" y="5914382"/>
            <a:ext cx="2760345" cy="369332"/>
          </a:xfrm>
          <a:prstGeom prst="rect">
            <a:avLst/>
          </a:prstGeom>
          <a:noFill/>
        </p:spPr>
        <p:txBody>
          <a:bodyPr wrap="square" rtlCol="0">
            <a:spAutoFit/>
          </a:bodyPr>
          <a:lstStyle/>
          <a:p>
            <a:r>
              <a:rPr lang="tr-TR" dirty="0">
                <a:latin typeface="+mj-lt"/>
              </a:rPr>
              <a:t>Burak Bozdağ – 504211552 </a:t>
            </a:r>
            <a:endParaRPr lang="en-US" dirty="0">
              <a:latin typeface="+mj-lt"/>
            </a:endParaRPr>
          </a:p>
        </p:txBody>
      </p:sp>
    </p:spTree>
    <p:extLst>
      <p:ext uri="{BB962C8B-B14F-4D97-AF65-F5344CB8AC3E}">
        <p14:creationId xmlns:p14="http://schemas.microsoft.com/office/powerpoint/2010/main" val="3471720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D3BDE5-913D-A80C-5E50-810DCBCC16CB}"/>
              </a:ext>
            </a:extLst>
          </p:cNvPr>
          <p:cNvSpPr>
            <a:spLocks noGrp="1"/>
          </p:cNvSpPr>
          <p:nvPr>
            <p:ph type="title"/>
          </p:nvPr>
        </p:nvSpPr>
        <p:spPr/>
        <p:txBody>
          <a:bodyPr/>
          <a:lstStyle/>
          <a:p>
            <a:r>
              <a:rPr lang="tr-TR" dirty="0"/>
              <a:t>Applications</a:t>
            </a:r>
            <a:endParaRPr lang="en-US" dirty="0"/>
          </a:p>
        </p:txBody>
      </p:sp>
      <p:sp>
        <p:nvSpPr>
          <p:cNvPr id="3" name="İçerik Yer Tutucusu 2">
            <a:extLst>
              <a:ext uri="{FF2B5EF4-FFF2-40B4-BE49-F238E27FC236}">
                <a16:creationId xmlns:a16="http://schemas.microsoft.com/office/drawing/2014/main" id="{38D53CC6-B974-EE58-A161-3650DD256C5F}"/>
              </a:ext>
            </a:extLst>
          </p:cNvPr>
          <p:cNvSpPr>
            <a:spLocks noGrp="1"/>
          </p:cNvSpPr>
          <p:nvPr>
            <p:ph idx="1"/>
          </p:nvPr>
        </p:nvSpPr>
        <p:spPr/>
        <p:txBody>
          <a:bodyPr/>
          <a:lstStyle/>
          <a:p>
            <a:pPr>
              <a:buFont typeface="Arial" panose="020B0604020202020204" pitchFamily="34" charset="0"/>
              <a:buChar char="•"/>
            </a:pPr>
            <a:r>
              <a:rPr lang="tr-TR" dirty="0"/>
              <a:t>Database </a:t>
            </a:r>
            <a:r>
              <a:rPr lang="tr-TR" dirty="0" err="1"/>
              <a:t>query</a:t>
            </a:r>
            <a:endParaRPr lang="tr-TR" dirty="0"/>
          </a:p>
          <a:p>
            <a:pPr>
              <a:buFont typeface="Arial" panose="020B0604020202020204" pitchFamily="34" charset="0"/>
              <a:buChar char="•"/>
            </a:pPr>
            <a:r>
              <a:rPr lang="tr-TR" dirty="0" err="1"/>
              <a:t>Job</a:t>
            </a:r>
            <a:r>
              <a:rPr lang="tr-TR" dirty="0"/>
              <a:t> </a:t>
            </a:r>
            <a:r>
              <a:rPr lang="tr-TR" dirty="0" err="1"/>
              <a:t>scheduling</a:t>
            </a:r>
            <a:endParaRPr lang="tr-TR" dirty="0"/>
          </a:p>
          <a:p>
            <a:pPr>
              <a:buFont typeface="Arial" panose="020B0604020202020204" pitchFamily="34" charset="0"/>
              <a:buChar char="•"/>
            </a:pPr>
            <a:r>
              <a:rPr lang="tr-TR" dirty="0"/>
              <a:t>Video </a:t>
            </a:r>
            <a:r>
              <a:rPr lang="tr-TR" dirty="0" err="1"/>
              <a:t>streaming</a:t>
            </a:r>
            <a:endParaRPr lang="tr-TR" dirty="0"/>
          </a:p>
        </p:txBody>
      </p:sp>
    </p:spTree>
    <p:extLst>
      <p:ext uri="{BB962C8B-B14F-4D97-AF65-F5344CB8AC3E}">
        <p14:creationId xmlns:p14="http://schemas.microsoft.com/office/powerpoint/2010/main" val="3820680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D027FB6-1DA4-C5F2-5D7E-EFEDAF9319AC}"/>
              </a:ext>
            </a:extLst>
          </p:cNvPr>
          <p:cNvSpPr>
            <a:spLocks noGrp="1"/>
          </p:cNvSpPr>
          <p:nvPr>
            <p:ph type="title"/>
          </p:nvPr>
        </p:nvSpPr>
        <p:spPr/>
        <p:txBody>
          <a:bodyPr/>
          <a:lstStyle/>
          <a:p>
            <a:r>
              <a:rPr lang="tr-TR" dirty="0"/>
              <a:t>Database Query</a:t>
            </a:r>
            <a:endParaRPr lang="en-US" dirty="0"/>
          </a:p>
        </p:txBody>
      </p:sp>
      <p:sp>
        <p:nvSpPr>
          <p:cNvPr id="3" name="İçerik Yer Tutucusu 2">
            <a:extLst>
              <a:ext uri="{FF2B5EF4-FFF2-40B4-BE49-F238E27FC236}">
                <a16:creationId xmlns:a16="http://schemas.microsoft.com/office/drawing/2014/main" id="{85814AF7-2E40-A6D1-2F07-D282853600FF}"/>
              </a:ext>
            </a:extLst>
          </p:cNvPr>
          <p:cNvSpPr>
            <a:spLocks noGrp="1"/>
          </p:cNvSpPr>
          <p:nvPr>
            <p:ph idx="1"/>
          </p:nvPr>
        </p:nvSpPr>
        <p:spPr/>
        <p:txBody>
          <a:bodyPr/>
          <a:lstStyle/>
          <a:p>
            <a:pPr>
              <a:buFont typeface="Arial" panose="020B0604020202020204" pitchFamily="34" charset="0"/>
              <a:buChar char="•"/>
            </a:pPr>
            <a:r>
              <a:rPr lang="tr-TR" dirty="0"/>
              <a:t>K </a:t>
            </a:r>
            <a:r>
              <a:rPr lang="tr-TR" dirty="0" err="1"/>
              <a:t>users</a:t>
            </a:r>
            <a:r>
              <a:rPr lang="tr-TR" dirty="0"/>
              <a:t> </a:t>
            </a:r>
            <a:r>
              <a:rPr lang="tr-TR" dirty="0" err="1"/>
              <a:t>querying</a:t>
            </a:r>
            <a:r>
              <a:rPr lang="tr-TR" dirty="0"/>
              <a:t> a </a:t>
            </a:r>
            <a:r>
              <a:rPr lang="tr-TR" dirty="0" err="1"/>
              <a:t>central</a:t>
            </a:r>
            <a:r>
              <a:rPr lang="tr-TR" dirty="0"/>
              <a:t> </a:t>
            </a:r>
            <a:r>
              <a:rPr lang="tr-TR" dirty="0" err="1"/>
              <a:t>database</a:t>
            </a:r>
            <a:endParaRPr lang="tr-TR" dirty="0"/>
          </a:p>
          <a:p>
            <a:pPr>
              <a:buFont typeface="Arial" panose="020B0604020202020204" pitchFamily="34" charset="0"/>
              <a:buChar char="•"/>
            </a:pPr>
            <a:r>
              <a:rPr lang="tr-TR" dirty="0" err="1"/>
              <a:t>Maximize</a:t>
            </a:r>
            <a:r>
              <a:rPr lang="tr-TR" dirty="0"/>
              <a:t> total </a:t>
            </a:r>
            <a:r>
              <a:rPr lang="tr-TR" dirty="0" err="1"/>
              <a:t>utililty</a:t>
            </a:r>
            <a:r>
              <a:rPr lang="tr-TR" dirty="0"/>
              <a:t> of </a:t>
            </a:r>
            <a:r>
              <a:rPr lang="tr-TR" dirty="0" err="1"/>
              <a:t>the</a:t>
            </a:r>
            <a:r>
              <a:rPr lang="tr-TR" dirty="0"/>
              <a:t> </a:t>
            </a:r>
            <a:r>
              <a:rPr lang="tr-TR" dirty="0" err="1"/>
              <a:t>processed</a:t>
            </a:r>
            <a:r>
              <a:rPr lang="tr-TR" dirty="0"/>
              <a:t> </a:t>
            </a:r>
            <a:r>
              <a:rPr lang="tr-TR" dirty="0" err="1"/>
              <a:t>queues</a:t>
            </a:r>
            <a:endParaRPr lang="tr-TR" dirty="0"/>
          </a:p>
          <a:p>
            <a:pPr>
              <a:buFont typeface="Arial" panose="020B0604020202020204" pitchFamily="34" charset="0"/>
              <a:buChar char="•"/>
            </a:pPr>
            <a:r>
              <a:rPr lang="tr-TR" dirty="0" err="1"/>
              <a:t>Sublinear</a:t>
            </a:r>
            <a:r>
              <a:rPr lang="tr-TR" dirty="0"/>
              <a:t> </a:t>
            </a:r>
            <a:r>
              <a:rPr lang="tr-TR" dirty="0" err="1"/>
              <a:t>regret</a:t>
            </a:r>
            <a:r>
              <a:rPr lang="tr-TR" dirty="0"/>
              <a:t> </a:t>
            </a:r>
            <a:r>
              <a:rPr lang="tr-TR" dirty="0" err="1"/>
              <a:t>value</a:t>
            </a:r>
            <a:r>
              <a:rPr lang="tr-TR" dirty="0"/>
              <a:t>: </a:t>
            </a:r>
            <a:endParaRPr lang="en-US" dirty="0"/>
          </a:p>
        </p:txBody>
      </p:sp>
      <p:pic>
        <p:nvPicPr>
          <p:cNvPr id="5" name="Resim 4">
            <a:extLst>
              <a:ext uri="{FF2B5EF4-FFF2-40B4-BE49-F238E27FC236}">
                <a16:creationId xmlns:a16="http://schemas.microsoft.com/office/drawing/2014/main" id="{9CA2E488-CE20-B946-1AC4-F9F50FC84DC9}"/>
              </a:ext>
            </a:extLst>
          </p:cNvPr>
          <p:cNvPicPr>
            <a:picLocks noChangeAspect="1"/>
          </p:cNvPicPr>
          <p:nvPr/>
        </p:nvPicPr>
        <p:blipFill>
          <a:blip r:embed="rId3"/>
          <a:stretch>
            <a:fillRect/>
          </a:stretch>
        </p:blipFill>
        <p:spPr>
          <a:xfrm>
            <a:off x="4646426" y="4078144"/>
            <a:ext cx="6239746" cy="1790950"/>
          </a:xfrm>
          <a:prstGeom prst="rect">
            <a:avLst/>
          </a:prstGeom>
        </p:spPr>
      </p:pic>
      <p:pic>
        <p:nvPicPr>
          <p:cNvPr id="7" name="Resim 6">
            <a:extLst>
              <a:ext uri="{FF2B5EF4-FFF2-40B4-BE49-F238E27FC236}">
                <a16:creationId xmlns:a16="http://schemas.microsoft.com/office/drawing/2014/main" id="{E743E472-35E5-6553-8E78-F72106B7DA23}"/>
              </a:ext>
            </a:extLst>
          </p:cNvPr>
          <p:cNvPicPr>
            <a:picLocks noChangeAspect="1"/>
          </p:cNvPicPr>
          <p:nvPr/>
        </p:nvPicPr>
        <p:blipFill>
          <a:blip r:embed="rId4"/>
          <a:stretch>
            <a:fillRect/>
          </a:stretch>
        </p:blipFill>
        <p:spPr>
          <a:xfrm>
            <a:off x="3564199" y="2708899"/>
            <a:ext cx="1971950" cy="390580"/>
          </a:xfrm>
          <a:prstGeom prst="rect">
            <a:avLst/>
          </a:prstGeom>
        </p:spPr>
      </p:pic>
    </p:spTree>
    <p:extLst>
      <p:ext uri="{BB962C8B-B14F-4D97-AF65-F5344CB8AC3E}">
        <p14:creationId xmlns:p14="http://schemas.microsoft.com/office/powerpoint/2010/main" val="3752254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175C50-6341-8EF3-5928-92BF23F878A6}"/>
              </a:ext>
            </a:extLst>
          </p:cNvPr>
          <p:cNvSpPr>
            <a:spLocks noGrp="1"/>
          </p:cNvSpPr>
          <p:nvPr>
            <p:ph type="title"/>
          </p:nvPr>
        </p:nvSpPr>
        <p:spPr/>
        <p:txBody>
          <a:bodyPr/>
          <a:lstStyle/>
          <a:p>
            <a:r>
              <a:rPr lang="tr-TR" dirty="0" err="1"/>
              <a:t>Job</a:t>
            </a:r>
            <a:r>
              <a:rPr lang="tr-TR" dirty="0"/>
              <a:t> </a:t>
            </a:r>
            <a:r>
              <a:rPr lang="tr-TR" dirty="0" err="1"/>
              <a:t>Scheduling</a:t>
            </a:r>
            <a:endParaRPr lang="en-US" dirty="0"/>
          </a:p>
        </p:txBody>
      </p:sp>
      <p:sp>
        <p:nvSpPr>
          <p:cNvPr id="3" name="İçerik Yer Tutucusu 2">
            <a:extLst>
              <a:ext uri="{FF2B5EF4-FFF2-40B4-BE49-F238E27FC236}">
                <a16:creationId xmlns:a16="http://schemas.microsoft.com/office/drawing/2014/main" id="{9612E873-2C77-41AE-BDA8-F2A5D00FEB86}"/>
              </a:ext>
            </a:extLst>
          </p:cNvPr>
          <p:cNvSpPr>
            <a:spLocks noGrp="1"/>
          </p:cNvSpPr>
          <p:nvPr>
            <p:ph idx="1"/>
          </p:nvPr>
        </p:nvSpPr>
        <p:spPr/>
        <p:txBody>
          <a:bodyPr/>
          <a:lstStyle/>
          <a:p>
            <a:pPr>
              <a:buFont typeface="Arial" panose="020B0604020202020204" pitchFamily="34" charset="0"/>
              <a:buChar char="•"/>
            </a:pPr>
            <a:r>
              <a:rPr lang="tr-TR" dirty="0"/>
              <a:t>3 </a:t>
            </a:r>
            <a:r>
              <a:rPr lang="tr-TR" dirty="0" err="1"/>
              <a:t>Job</a:t>
            </a:r>
            <a:r>
              <a:rPr lang="tr-TR" dirty="0"/>
              <a:t> </a:t>
            </a:r>
            <a:r>
              <a:rPr lang="tr-TR" dirty="0" err="1"/>
              <a:t>schedulers</a:t>
            </a:r>
            <a:r>
              <a:rPr lang="tr-TR" dirty="0"/>
              <a:t> </a:t>
            </a:r>
            <a:r>
              <a:rPr lang="tr-TR" dirty="0" err="1"/>
              <a:t>and</a:t>
            </a:r>
            <a:r>
              <a:rPr lang="tr-TR" dirty="0"/>
              <a:t> 4 </a:t>
            </a:r>
            <a:r>
              <a:rPr lang="tr-TR" dirty="0" err="1"/>
              <a:t>servers</a:t>
            </a:r>
            <a:endParaRPr lang="tr-TR" dirty="0"/>
          </a:p>
          <a:p>
            <a:pPr>
              <a:buFont typeface="Arial" panose="020B0604020202020204" pitchFamily="34" charset="0"/>
              <a:buChar char="•"/>
            </a:pPr>
            <a:r>
              <a:rPr lang="tr-TR" dirty="0" err="1"/>
              <a:t>Dispatcher</a:t>
            </a:r>
            <a:r>
              <a:rPr lang="tr-TR" dirty="0"/>
              <a:t> </a:t>
            </a:r>
            <a:r>
              <a:rPr lang="tr-TR" dirty="0" err="1"/>
              <a:t>determines</a:t>
            </a:r>
            <a:r>
              <a:rPr lang="tr-TR" dirty="0"/>
              <a:t> </a:t>
            </a:r>
            <a:r>
              <a:rPr lang="tr-TR" dirty="0" err="1"/>
              <a:t>resource</a:t>
            </a:r>
            <a:endParaRPr lang="tr-TR" dirty="0"/>
          </a:p>
          <a:p>
            <a:pPr>
              <a:buFont typeface="Arial" panose="020B0604020202020204" pitchFamily="34" charset="0"/>
              <a:buChar char="•"/>
            </a:pPr>
            <a:r>
              <a:rPr lang="tr-TR" dirty="0"/>
              <a:t>M</a:t>
            </a:r>
            <a:r>
              <a:rPr lang="en-US" dirty="0" err="1"/>
              <a:t>aximize</a:t>
            </a:r>
            <a:r>
              <a:rPr lang="en-US" dirty="0"/>
              <a:t> the total utility gained from job</a:t>
            </a:r>
            <a:r>
              <a:rPr lang="tr-TR" dirty="0"/>
              <a:t>s</a:t>
            </a:r>
          </a:p>
          <a:p>
            <a:pPr>
              <a:buFont typeface="Arial" panose="020B0604020202020204" pitchFamily="34" charset="0"/>
              <a:buChar char="•"/>
            </a:pPr>
            <a:r>
              <a:rPr lang="tr-TR" dirty="0" err="1"/>
              <a:t>Example</a:t>
            </a:r>
            <a:r>
              <a:rPr lang="tr-TR" dirty="0"/>
              <a:t> of ML in Cloud</a:t>
            </a:r>
          </a:p>
          <a:p>
            <a:pPr>
              <a:buFont typeface="Arial" panose="020B0604020202020204" pitchFamily="34" charset="0"/>
              <a:buChar char="•"/>
            </a:pPr>
            <a:r>
              <a:rPr lang="tr-TR" dirty="0" err="1"/>
              <a:t>Sublinear</a:t>
            </a:r>
            <a:r>
              <a:rPr lang="tr-TR" dirty="0"/>
              <a:t> </a:t>
            </a:r>
            <a:r>
              <a:rPr lang="tr-TR" dirty="0" err="1"/>
              <a:t>regret</a:t>
            </a:r>
            <a:r>
              <a:rPr lang="tr-TR" dirty="0"/>
              <a:t> </a:t>
            </a:r>
            <a:r>
              <a:rPr lang="tr-TR" dirty="0" err="1"/>
              <a:t>value</a:t>
            </a:r>
            <a:r>
              <a:rPr lang="tr-TR" dirty="0"/>
              <a:t>: </a:t>
            </a:r>
            <a:endParaRPr lang="en-US" dirty="0"/>
          </a:p>
        </p:txBody>
      </p:sp>
      <p:pic>
        <p:nvPicPr>
          <p:cNvPr id="4" name="Resim 3">
            <a:extLst>
              <a:ext uri="{FF2B5EF4-FFF2-40B4-BE49-F238E27FC236}">
                <a16:creationId xmlns:a16="http://schemas.microsoft.com/office/drawing/2014/main" id="{E49BA997-2094-56D0-E8F0-0CAC734A08AC}"/>
              </a:ext>
            </a:extLst>
          </p:cNvPr>
          <p:cNvPicPr>
            <a:picLocks noChangeAspect="1"/>
          </p:cNvPicPr>
          <p:nvPr/>
        </p:nvPicPr>
        <p:blipFill>
          <a:blip r:embed="rId3"/>
          <a:stretch>
            <a:fillRect/>
          </a:stretch>
        </p:blipFill>
        <p:spPr>
          <a:xfrm>
            <a:off x="6371924" y="2519323"/>
            <a:ext cx="4915586" cy="2145329"/>
          </a:xfrm>
          <a:prstGeom prst="rect">
            <a:avLst/>
          </a:prstGeom>
        </p:spPr>
      </p:pic>
      <p:pic>
        <p:nvPicPr>
          <p:cNvPr id="5" name="Resim 4">
            <a:extLst>
              <a:ext uri="{FF2B5EF4-FFF2-40B4-BE49-F238E27FC236}">
                <a16:creationId xmlns:a16="http://schemas.microsoft.com/office/drawing/2014/main" id="{97140A9A-A8C1-F1C3-4323-77A430E065F9}"/>
              </a:ext>
            </a:extLst>
          </p:cNvPr>
          <p:cNvPicPr>
            <a:picLocks noChangeAspect="1"/>
          </p:cNvPicPr>
          <p:nvPr/>
        </p:nvPicPr>
        <p:blipFill>
          <a:blip r:embed="rId4"/>
          <a:stretch>
            <a:fillRect/>
          </a:stretch>
        </p:blipFill>
        <p:spPr>
          <a:xfrm>
            <a:off x="3573824" y="3608921"/>
            <a:ext cx="1971950" cy="390580"/>
          </a:xfrm>
          <a:prstGeom prst="rect">
            <a:avLst/>
          </a:prstGeom>
        </p:spPr>
      </p:pic>
    </p:spTree>
    <p:extLst>
      <p:ext uri="{BB962C8B-B14F-4D97-AF65-F5344CB8AC3E}">
        <p14:creationId xmlns:p14="http://schemas.microsoft.com/office/powerpoint/2010/main" val="4212512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BB41CC-3675-9B80-374D-12ED2927843E}"/>
              </a:ext>
            </a:extLst>
          </p:cNvPr>
          <p:cNvSpPr>
            <a:spLocks noGrp="1"/>
          </p:cNvSpPr>
          <p:nvPr>
            <p:ph type="title"/>
          </p:nvPr>
        </p:nvSpPr>
        <p:spPr/>
        <p:txBody>
          <a:bodyPr/>
          <a:lstStyle/>
          <a:p>
            <a:r>
              <a:rPr lang="tr-TR" dirty="0"/>
              <a:t>Video </a:t>
            </a:r>
            <a:r>
              <a:rPr lang="tr-TR" dirty="0" err="1"/>
              <a:t>Streaming</a:t>
            </a:r>
            <a:endParaRPr lang="en-US" dirty="0"/>
          </a:p>
        </p:txBody>
      </p:sp>
      <p:sp>
        <p:nvSpPr>
          <p:cNvPr id="3" name="İçerik Yer Tutucusu 2">
            <a:extLst>
              <a:ext uri="{FF2B5EF4-FFF2-40B4-BE49-F238E27FC236}">
                <a16:creationId xmlns:a16="http://schemas.microsoft.com/office/drawing/2014/main" id="{B4E528CD-AD1C-6E06-ECCA-245BE0175CC7}"/>
              </a:ext>
            </a:extLst>
          </p:cNvPr>
          <p:cNvSpPr>
            <a:spLocks noGrp="1"/>
          </p:cNvSpPr>
          <p:nvPr>
            <p:ph idx="1"/>
          </p:nvPr>
        </p:nvSpPr>
        <p:spPr/>
        <p:txBody>
          <a:bodyPr/>
          <a:lstStyle/>
          <a:p>
            <a:pPr>
              <a:buFont typeface="Arial" panose="020B0604020202020204" pitchFamily="34" charset="0"/>
              <a:buChar char="•"/>
            </a:pPr>
            <a:r>
              <a:rPr lang="en-US" dirty="0"/>
              <a:t>Discuss the advantages of Learning-NUM, such as accuracy and efficiency</a:t>
            </a:r>
          </a:p>
          <a:p>
            <a:pPr>
              <a:buFont typeface="Arial" panose="020B0604020202020204" pitchFamily="34" charset="0"/>
              <a:buChar char="•"/>
            </a:pPr>
            <a:r>
              <a:rPr lang="tr-TR" dirty="0"/>
              <a:t>K </a:t>
            </a:r>
            <a:r>
              <a:rPr lang="tr-TR" dirty="0" err="1"/>
              <a:t>users</a:t>
            </a:r>
            <a:r>
              <a:rPr lang="tr-TR" dirty="0"/>
              <a:t> </a:t>
            </a:r>
            <a:r>
              <a:rPr lang="tr-TR" dirty="0" err="1"/>
              <a:t>streaming</a:t>
            </a:r>
            <a:r>
              <a:rPr lang="tr-TR" dirty="0"/>
              <a:t> video </a:t>
            </a:r>
            <a:r>
              <a:rPr lang="tr-TR" dirty="0" err="1"/>
              <a:t>from</a:t>
            </a:r>
            <a:r>
              <a:rPr lang="tr-TR" dirty="0"/>
              <a:t> K </a:t>
            </a:r>
            <a:r>
              <a:rPr lang="tr-TR" dirty="0" err="1"/>
              <a:t>servers</a:t>
            </a:r>
            <a:endParaRPr lang="tr-TR" dirty="0"/>
          </a:p>
          <a:p>
            <a:pPr>
              <a:buFont typeface="Arial" panose="020B0604020202020204" pitchFamily="34" charset="0"/>
              <a:buChar char="•"/>
            </a:pPr>
            <a:r>
              <a:rPr lang="tr-TR" dirty="0" err="1"/>
              <a:t>Servers</a:t>
            </a:r>
            <a:r>
              <a:rPr lang="tr-TR" dirty="0"/>
              <a:t> </a:t>
            </a:r>
            <a:r>
              <a:rPr lang="tr-TR" dirty="0" err="1"/>
              <a:t>send</a:t>
            </a:r>
            <a:r>
              <a:rPr lang="tr-TR" dirty="0"/>
              <a:t> </a:t>
            </a:r>
            <a:r>
              <a:rPr lang="tr-TR" dirty="0" err="1"/>
              <a:t>chunks</a:t>
            </a:r>
            <a:r>
              <a:rPr lang="tr-TR" dirty="0"/>
              <a:t> </a:t>
            </a:r>
            <a:r>
              <a:rPr lang="tr-TR" dirty="0" err="1"/>
              <a:t>to</a:t>
            </a:r>
            <a:r>
              <a:rPr lang="tr-TR" dirty="0"/>
              <a:t> </a:t>
            </a:r>
            <a:r>
              <a:rPr lang="tr-TR" dirty="0" err="1"/>
              <a:t>users</a:t>
            </a:r>
            <a:endParaRPr lang="tr-TR" dirty="0"/>
          </a:p>
          <a:p>
            <a:pPr>
              <a:buFont typeface="Arial" panose="020B0604020202020204" pitchFamily="34" charset="0"/>
              <a:buChar char="•"/>
            </a:pPr>
            <a:r>
              <a:rPr lang="tr-TR" dirty="0" err="1"/>
              <a:t>Determining</a:t>
            </a:r>
            <a:r>
              <a:rPr lang="tr-TR" dirty="0"/>
              <a:t> s</a:t>
            </a:r>
            <a:r>
              <a:rPr lang="en-US" dirty="0" err="1"/>
              <a:t>ize</a:t>
            </a:r>
            <a:r>
              <a:rPr lang="en-US" dirty="0"/>
              <a:t> of the video chunk</a:t>
            </a:r>
            <a:r>
              <a:rPr lang="tr-TR" dirty="0"/>
              <a:t>s</a:t>
            </a:r>
          </a:p>
          <a:p>
            <a:pPr>
              <a:buFont typeface="Arial" panose="020B0604020202020204" pitchFamily="34" charset="0"/>
              <a:buChar char="•"/>
            </a:pPr>
            <a:r>
              <a:rPr lang="tr-TR" dirty="0" err="1"/>
              <a:t>Maximizing</a:t>
            </a:r>
            <a:r>
              <a:rPr lang="tr-TR" dirty="0"/>
              <a:t> </a:t>
            </a:r>
            <a:r>
              <a:rPr lang="tr-TR" dirty="0" err="1"/>
              <a:t>delivered</a:t>
            </a:r>
            <a:r>
              <a:rPr lang="tr-TR" dirty="0"/>
              <a:t> video </a:t>
            </a:r>
            <a:r>
              <a:rPr lang="tr-TR" dirty="0" err="1"/>
              <a:t>chunks</a:t>
            </a:r>
            <a:endParaRPr lang="tr-TR" dirty="0"/>
          </a:p>
          <a:p>
            <a:pPr>
              <a:buFont typeface="Arial" panose="020B0604020202020204" pitchFamily="34" charset="0"/>
              <a:buChar char="•"/>
            </a:pPr>
            <a:r>
              <a:rPr lang="tr-TR" dirty="0" err="1"/>
              <a:t>Sublinear</a:t>
            </a:r>
            <a:r>
              <a:rPr lang="tr-TR" dirty="0"/>
              <a:t> </a:t>
            </a:r>
            <a:r>
              <a:rPr lang="tr-TR" dirty="0" err="1"/>
              <a:t>regret</a:t>
            </a:r>
            <a:r>
              <a:rPr lang="tr-TR" dirty="0"/>
              <a:t> </a:t>
            </a:r>
            <a:r>
              <a:rPr lang="tr-TR" dirty="0" err="1"/>
              <a:t>value</a:t>
            </a:r>
            <a:r>
              <a:rPr lang="tr-TR" dirty="0"/>
              <a:t>: </a:t>
            </a:r>
            <a:endParaRPr lang="en-US" dirty="0"/>
          </a:p>
          <a:p>
            <a:pPr marL="0" indent="0">
              <a:buNone/>
            </a:pPr>
            <a:endParaRPr lang="tr-TR" dirty="0"/>
          </a:p>
        </p:txBody>
      </p:sp>
      <p:pic>
        <p:nvPicPr>
          <p:cNvPr id="4" name="Resim 3">
            <a:extLst>
              <a:ext uri="{FF2B5EF4-FFF2-40B4-BE49-F238E27FC236}">
                <a16:creationId xmlns:a16="http://schemas.microsoft.com/office/drawing/2014/main" id="{6A7F7692-E5DA-12DF-15B2-7C14FDD8565A}"/>
              </a:ext>
            </a:extLst>
          </p:cNvPr>
          <p:cNvPicPr>
            <a:picLocks noChangeAspect="1"/>
          </p:cNvPicPr>
          <p:nvPr/>
        </p:nvPicPr>
        <p:blipFill>
          <a:blip r:embed="rId3"/>
          <a:stretch>
            <a:fillRect/>
          </a:stretch>
        </p:blipFill>
        <p:spPr>
          <a:xfrm>
            <a:off x="3573824" y="4061308"/>
            <a:ext cx="1971950" cy="390580"/>
          </a:xfrm>
          <a:prstGeom prst="rect">
            <a:avLst/>
          </a:prstGeom>
        </p:spPr>
      </p:pic>
    </p:spTree>
    <p:extLst>
      <p:ext uri="{BB962C8B-B14F-4D97-AF65-F5344CB8AC3E}">
        <p14:creationId xmlns:p14="http://schemas.microsoft.com/office/powerpoint/2010/main" val="765079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736003-EE75-4F23-4AAE-8DFDA12910EC}"/>
              </a:ext>
            </a:extLst>
          </p:cNvPr>
          <p:cNvSpPr>
            <a:spLocks noGrp="1"/>
          </p:cNvSpPr>
          <p:nvPr>
            <p:ph type="title"/>
          </p:nvPr>
        </p:nvSpPr>
        <p:spPr/>
        <p:txBody>
          <a:bodyPr/>
          <a:lstStyle/>
          <a:p>
            <a:r>
              <a:rPr lang="tr-TR" dirty="0"/>
              <a:t>Evaluation: </a:t>
            </a:r>
            <a:r>
              <a:rPr lang="tr-TR" dirty="0" err="1"/>
              <a:t>Parameters</a:t>
            </a:r>
            <a:endParaRPr lang="en-US" dirty="0"/>
          </a:p>
        </p:txBody>
      </p:sp>
      <p:sp>
        <p:nvSpPr>
          <p:cNvPr id="3" name="İçerik Yer Tutucusu 2">
            <a:extLst>
              <a:ext uri="{FF2B5EF4-FFF2-40B4-BE49-F238E27FC236}">
                <a16:creationId xmlns:a16="http://schemas.microsoft.com/office/drawing/2014/main" id="{73FC58E7-1CBB-BA65-D000-D2FD960B0890}"/>
              </a:ext>
            </a:extLst>
          </p:cNvPr>
          <p:cNvSpPr>
            <a:spLocks noGrp="1"/>
          </p:cNvSpPr>
          <p:nvPr>
            <p:ph idx="1"/>
          </p:nvPr>
        </p:nvSpPr>
        <p:spPr/>
        <p:txBody>
          <a:bodyPr/>
          <a:lstStyle/>
          <a:p>
            <a:pPr>
              <a:buFont typeface="Arial" panose="020B0604020202020204" pitchFamily="34" charset="0"/>
              <a:buChar char="•"/>
            </a:pPr>
            <a:r>
              <a:rPr lang="en-US" dirty="0"/>
              <a:t>α: </a:t>
            </a:r>
            <a:r>
              <a:rPr lang="tr-TR" dirty="0"/>
              <a:t>C</a:t>
            </a:r>
            <a:r>
              <a:rPr lang="en-US" dirty="0" err="1"/>
              <a:t>ontrols</a:t>
            </a:r>
            <a:r>
              <a:rPr lang="en-US" dirty="0"/>
              <a:t> the step size with a larger α indicating a smaller step size</a:t>
            </a:r>
            <a:r>
              <a:rPr lang="tr-TR" dirty="0"/>
              <a:t>.</a:t>
            </a:r>
          </a:p>
          <a:p>
            <a:pPr>
              <a:buFont typeface="Arial" panose="020B0604020202020204" pitchFamily="34" charset="0"/>
              <a:buChar char="•"/>
            </a:pPr>
            <a:r>
              <a:rPr lang="en-US" dirty="0"/>
              <a:t>V: </a:t>
            </a:r>
            <a:r>
              <a:rPr lang="tr-TR" dirty="0"/>
              <a:t>A</a:t>
            </a:r>
            <a:r>
              <a:rPr lang="en-US" dirty="0" err="1"/>
              <a:t>djusts</a:t>
            </a:r>
            <a:r>
              <a:rPr lang="en-US" dirty="0"/>
              <a:t> the relative weights on utility maximization and queue stability, with a larger V indicating that the policy tries to increase the job sizes</a:t>
            </a:r>
            <a:r>
              <a:rPr lang="tr-TR" dirty="0"/>
              <a:t> </a:t>
            </a:r>
            <a:r>
              <a:rPr lang="en-US" dirty="0"/>
              <a:t>more aggressively</a:t>
            </a:r>
            <a:r>
              <a:rPr lang="tr-TR" dirty="0"/>
              <a:t>.</a:t>
            </a:r>
          </a:p>
          <a:p>
            <a:pPr>
              <a:buFont typeface="Arial" panose="020B0604020202020204" pitchFamily="34" charset="0"/>
              <a:buChar char="•"/>
            </a:pPr>
            <a:r>
              <a:rPr lang="en-US" dirty="0"/>
              <a:t>δ: </a:t>
            </a:r>
            <a:r>
              <a:rPr lang="tr-TR" dirty="0" err="1"/>
              <a:t>Controls</a:t>
            </a:r>
            <a:r>
              <a:rPr lang="tr-TR" dirty="0"/>
              <a:t> </a:t>
            </a:r>
            <a:r>
              <a:rPr lang="en-US" dirty="0"/>
              <a:t>the approximation error of our estimate gradients with respect to the true gradients</a:t>
            </a:r>
            <a:r>
              <a:rPr lang="tr-TR" dirty="0"/>
              <a:t>.</a:t>
            </a:r>
            <a:endParaRPr lang="en-US" dirty="0"/>
          </a:p>
        </p:txBody>
      </p:sp>
      <p:pic>
        <p:nvPicPr>
          <p:cNvPr id="5" name="Resim 4">
            <a:extLst>
              <a:ext uri="{FF2B5EF4-FFF2-40B4-BE49-F238E27FC236}">
                <a16:creationId xmlns:a16="http://schemas.microsoft.com/office/drawing/2014/main" id="{11EE9222-F938-7E5A-C19C-473E5E8F1706}"/>
              </a:ext>
            </a:extLst>
          </p:cNvPr>
          <p:cNvPicPr>
            <a:picLocks noChangeAspect="1"/>
          </p:cNvPicPr>
          <p:nvPr/>
        </p:nvPicPr>
        <p:blipFill>
          <a:blip r:embed="rId3"/>
          <a:stretch>
            <a:fillRect/>
          </a:stretch>
        </p:blipFill>
        <p:spPr>
          <a:xfrm>
            <a:off x="437360" y="3857414"/>
            <a:ext cx="11317280" cy="2336333"/>
          </a:xfrm>
          <a:prstGeom prst="rect">
            <a:avLst/>
          </a:prstGeom>
        </p:spPr>
      </p:pic>
    </p:spTree>
    <p:extLst>
      <p:ext uri="{BB962C8B-B14F-4D97-AF65-F5344CB8AC3E}">
        <p14:creationId xmlns:p14="http://schemas.microsoft.com/office/powerpoint/2010/main" val="127781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337DCB-CE20-9E08-CB5D-AACD98D79AB4}"/>
              </a:ext>
            </a:extLst>
          </p:cNvPr>
          <p:cNvSpPr>
            <a:spLocks noGrp="1"/>
          </p:cNvSpPr>
          <p:nvPr>
            <p:ph type="title"/>
          </p:nvPr>
        </p:nvSpPr>
        <p:spPr/>
        <p:txBody>
          <a:bodyPr/>
          <a:lstStyle/>
          <a:p>
            <a:r>
              <a:rPr lang="tr-TR" dirty="0"/>
              <a:t>Evaluation</a:t>
            </a:r>
            <a:endParaRPr lang="en-US" dirty="0"/>
          </a:p>
        </p:txBody>
      </p:sp>
      <p:sp>
        <p:nvSpPr>
          <p:cNvPr id="3" name="İçerik Yer Tutucusu 2">
            <a:extLst>
              <a:ext uri="{FF2B5EF4-FFF2-40B4-BE49-F238E27FC236}">
                <a16:creationId xmlns:a16="http://schemas.microsoft.com/office/drawing/2014/main" id="{FBA3280E-9C71-C126-257C-ECD7FCBD1A14}"/>
              </a:ext>
            </a:extLst>
          </p:cNvPr>
          <p:cNvSpPr>
            <a:spLocks noGrp="1"/>
          </p:cNvSpPr>
          <p:nvPr>
            <p:ph idx="1"/>
          </p:nvPr>
        </p:nvSpPr>
        <p:spPr/>
        <p:txBody>
          <a:bodyPr/>
          <a:lstStyle/>
          <a:p>
            <a:pPr>
              <a:buFont typeface="Arial" panose="020B0604020202020204" pitchFamily="34" charset="0"/>
              <a:buChar char="•"/>
            </a:pPr>
            <a:r>
              <a:rPr lang="en-US" dirty="0"/>
              <a:t>Queue length and instantaneous utility behavior under P-GSMW and GSMW</a:t>
            </a:r>
            <a:r>
              <a:rPr lang="tr-TR" dirty="0"/>
              <a:t>:</a:t>
            </a:r>
            <a:endParaRPr lang="en-US" dirty="0"/>
          </a:p>
        </p:txBody>
      </p:sp>
      <p:pic>
        <p:nvPicPr>
          <p:cNvPr id="5" name="Resim 4">
            <a:extLst>
              <a:ext uri="{FF2B5EF4-FFF2-40B4-BE49-F238E27FC236}">
                <a16:creationId xmlns:a16="http://schemas.microsoft.com/office/drawing/2014/main" id="{480AE125-72BF-01A2-E764-4254762BA325}"/>
              </a:ext>
            </a:extLst>
          </p:cNvPr>
          <p:cNvPicPr>
            <a:picLocks noChangeAspect="1"/>
          </p:cNvPicPr>
          <p:nvPr/>
        </p:nvPicPr>
        <p:blipFill>
          <a:blip r:embed="rId2"/>
          <a:stretch>
            <a:fillRect/>
          </a:stretch>
        </p:blipFill>
        <p:spPr>
          <a:xfrm>
            <a:off x="3618673" y="2405094"/>
            <a:ext cx="5015613" cy="3572374"/>
          </a:xfrm>
          <a:prstGeom prst="rect">
            <a:avLst/>
          </a:prstGeom>
        </p:spPr>
      </p:pic>
    </p:spTree>
    <p:extLst>
      <p:ext uri="{BB962C8B-B14F-4D97-AF65-F5344CB8AC3E}">
        <p14:creationId xmlns:p14="http://schemas.microsoft.com/office/powerpoint/2010/main" val="1673265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4EFFE8F-DA27-DDC2-1416-AC2160191438}"/>
              </a:ext>
            </a:extLst>
          </p:cNvPr>
          <p:cNvSpPr>
            <a:spLocks noGrp="1"/>
          </p:cNvSpPr>
          <p:nvPr>
            <p:ph type="title"/>
          </p:nvPr>
        </p:nvSpPr>
        <p:spPr/>
        <p:txBody>
          <a:bodyPr/>
          <a:lstStyle/>
          <a:p>
            <a:r>
              <a:rPr lang="tr-TR" dirty="0"/>
              <a:t>Evaluation</a:t>
            </a:r>
            <a:endParaRPr lang="en-US" dirty="0"/>
          </a:p>
        </p:txBody>
      </p:sp>
      <p:sp>
        <p:nvSpPr>
          <p:cNvPr id="3" name="İçerik Yer Tutucusu 2">
            <a:extLst>
              <a:ext uri="{FF2B5EF4-FFF2-40B4-BE49-F238E27FC236}">
                <a16:creationId xmlns:a16="http://schemas.microsoft.com/office/drawing/2014/main" id="{9B42E6E0-F5D3-FB3C-CA9F-30E8A0C1EF1C}"/>
              </a:ext>
            </a:extLst>
          </p:cNvPr>
          <p:cNvSpPr>
            <a:spLocks noGrp="1"/>
          </p:cNvSpPr>
          <p:nvPr>
            <p:ph idx="1"/>
          </p:nvPr>
        </p:nvSpPr>
        <p:spPr/>
        <p:txBody>
          <a:bodyPr/>
          <a:lstStyle/>
          <a:p>
            <a:pPr>
              <a:buFont typeface="Arial" panose="020B0604020202020204" pitchFamily="34" charset="0"/>
              <a:buChar char="•"/>
            </a:pPr>
            <a:r>
              <a:rPr lang="en-US" dirty="0"/>
              <a:t>Regrets of P-GSMW and GSMW</a:t>
            </a:r>
            <a:r>
              <a:rPr lang="tr-TR" dirty="0"/>
              <a:t>:</a:t>
            </a:r>
            <a:endParaRPr lang="en-US" dirty="0"/>
          </a:p>
        </p:txBody>
      </p:sp>
      <p:pic>
        <p:nvPicPr>
          <p:cNvPr id="5" name="Resim 4">
            <a:extLst>
              <a:ext uri="{FF2B5EF4-FFF2-40B4-BE49-F238E27FC236}">
                <a16:creationId xmlns:a16="http://schemas.microsoft.com/office/drawing/2014/main" id="{62559733-DCA5-8C73-3DAA-862415F08850}"/>
              </a:ext>
            </a:extLst>
          </p:cNvPr>
          <p:cNvPicPr>
            <a:picLocks noChangeAspect="1"/>
          </p:cNvPicPr>
          <p:nvPr/>
        </p:nvPicPr>
        <p:blipFill>
          <a:blip r:embed="rId3"/>
          <a:stretch>
            <a:fillRect/>
          </a:stretch>
        </p:blipFill>
        <p:spPr>
          <a:xfrm>
            <a:off x="1097280" y="2675868"/>
            <a:ext cx="4858428" cy="3193226"/>
          </a:xfrm>
          <a:prstGeom prst="rect">
            <a:avLst/>
          </a:prstGeom>
        </p:spPr>
      </p:pic>
      <p:pic>
        <p:nvPicPr>
          <p:cNvPr id="7" name="Resim 6">
            <a:extLst>
              <a:ext uri="{FF2B5EF4-FFF2-40B4-BE49-F238E27FC236}">
                <a16:creationId xmlns:a16="http://schemas.microsoft.com/office/drawing/2014/main" id="{BF6DCB2E-12F0-5FCB-10C0-B30167901FF7}"/>
              </a:ext>
            </a:extLst>
          </p:cNvPr>
          <p:cNvPicPr>
            <a:picLocks noChangeAspect="1"/>
          </p:cNvPicPr>
          <p:nvPr/>
        </p:nvPicPr>
        <p:blipFill>
          <a:blip r:embed="rId4"/>
          <a:stretch>
            <a:fillRect/>
          </a:stretch>
        </p:blipFill>
        <p:spPr>
          <a:xfrm>
            <a:off x="6464915" y="2637763"/>
            <a:ext cx="4690765" cy="3231331"/>
          </a:xfrm>
          <a:prstGeom prst="rect">
            <a:avLst/>
          </a:prstGeom>
        </p:spPr>
      </p:pic>
    </p:spTree>
    <p:extLst>
      <p:ext uri="{BB962C8B-B14F-4D97-AF65-F5344CB8AC3E}">
        <p14:creationId xmlns:p14="http://schemas.microsoft.com/office/powerpoint/2010/main" val="2992687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E5B78F-EB71-055D-E634-0704CC704FA6}"/>
              </a:ext>
            </a:extLst>
          </p:cNvPr>
          <p:cNvSpPr>
            <a:spLocks noGrp="1"/>
          </p:cNvSpPr>
          <p:nvPr>
            <p:ph type="title"/>
          </p:nvPr>
        </p:nvSpPr>
        <p:spPr/>
        <p:txBody>
          <a:bodyPr/>
          <a:lstStyle/>
          <a:p>
            <a:r>
              <a:rPr lang="tr-TR" dirty="0" err="1"/>
              <a:t>Conclusion</a:t>
            </a:r>
            <a:endParaRPr lang="en-US" dirty="0"/>
          </a:p>
        </p:txBody>
      </p:sp>
      <p:sp>
        <p:nvSpPr>
          <p:cNvPr id="3" name="İçerik Yer Tutucusu 2">
            <a:extLst>
              <a:ext uri="{FF2B5EF4-FFF2-40B4-BE49-F238E27FC236}">
                <a16:creationId xmlns:a16="http://schemas.microsoft.com/office/drawing/2014/main" id="{B8C67B1A-C473-383E-680F-9F3DD3AACBA7}"/>
              </a:ext>
            </a:extLst>
          </p:cNvPr>
          <p:cNvSpPr>
            <a:spLocks noGrp="1"/>
          </p:cNvSpPr>
          <p:nvPr>
            <p:ph idx="1"/>
          </p:nvPr>
        </p:nvSpPr>
        <p:spPr/>
        <p:txBody>
          <a:bodyPr/>
          <a:lstStyle/>
          <a:p>
            <a:pPr>
              <a:buFont typeface="Arial" panose="020B0604020202020204" pitchFamily="34" charset="0"/>
              <a:buChar char="•"/>
            </a:pPr>
            <a:r>
              <a:rPr lang="tr-TR" dirty="0"/>
              <a:t>A </a:t>
            </a:r>
            <a:r>
              <a:rPr lang="tr-TR" dirty="0" err="1"/>
              <a:t>new</a:t>
            </a:r>
            <a:r>
              <a:rPr lang="tr-TR" dirty="0"/>
              <a:t> </a:t>
            </a:r>
            <a:r>
              <a:rPr lang="tr-TR" dirty="0" err="1"/>
              <a:t>framework</a:t>
            </a:r>
            <a:r>
              <a:rPr lang="tr-TR" dirty="0"/>
              <a:t>: Learning-NUM</a:t>
            </a:r>
          </a:p>
          <a:p>
            <a:pPr>
              <a:buFont typeface="Arial" panose="020B0604020202020204" pitchFamily="34" charset="0"/>
              <a:buChar char="•"/>
            </a:pPr>
            <a:r>
              <a:rPr lang="tr-TR" dirty="0" err="1"/>
              <a:t>With</a:t>
            </a:r>
            <a:r>
              <a:rPr lang="tr-TR" dirty="0"/>
              <a:t> </a:t>
            </a:r>
            <a:r>
              <a:rPr lang="tr-TR" dirty="0" err="1"/>
              <a:t>unknown</a:t>
            </a:r>
            <a:r>
              <a:rPr lang="tr-TR" dirty="0"/>
              <a:t> </a:t>
            </a:r>
            <a:r>
              <a:rPr lang="tr-TR" dirty="0" err="1"/>
              <a:t>utility</a:t>
            </a:r>
            <a:r>
              <a:rPr lang="tr-TR" dirty="0"/>
              <a:t> </a:t>
            </a:r>
            <a:r>
              <a:rPr lang="tr-TR" dirty="0" err="1"/>
              <a:t>functions</a:t>
            </a:r>
            <a:r>
              <a:rPr lang="tr-TR" dirty="0"/>
              <a:t> </a:t>
            </a:r>
            <a:r>
              <a:rPr lang="tr-TR" dirty="0" err="1"/>
              <a:t>and</a:t>
            </a:r>
            <a:r>
              <a:rPr lang="tr-TR" dirty="0"/>
              <a:t> </a:t>
            </a:r>
            <a:r>
              <a:rPr lang="tr-TR" dirty="0" err="1"/>
              <a:t>queueing-style</a:t>
            </a:r>
            <a:r>
              <a:rPr lang="tr-TR" dirty="0"/>
              <a:t> </a:t>
            </a:r>
            <a:r>
              <a:rPr lang="tr-TR" dirty="0" err="1"/>
              <a:t>delay</a:t>
            </a:r>
            <a:endParaRPr lang="tr-TR" dirty="0"/>
          </a:p>
          <a:p>
            <a:pPr>
              <a:buFont typeface="Arial" panose="020B0604020202020204" pitchFamily="34" charset="0"/>
              <a:buChar char="•"/>
            </a:pPr>
            <a:r>
              <a:rPr lang="tr-TR" dirty="0" err="1"/>
              <a:t>Achieved</a:t>
            </a:r>
            <a:r>
              <a:rPr lang="tr-TR" dirty="0"/>
              <a:t> </a:t>
            </a:r>
            <a:r>
              <a:rPr lang="tr-TR" dirty="0" err="1"/>
              <a:t>sub-linear</a:t>
            </a:r>
            <a:r>
              <a:rPr lang="tr-TR" dirty="0"/>
              <a:t> </a:t>
            </a:r>
            <a:r>
              <a:rPr lang="tr-TR" dirty="0" err="1"/>
              <a:t>regret</a:t>
            </a:r>
            <a:endParaRPr lang="tr-TR" dirty="0"/>
          </a:p>
          <a:p>
            <a:pPr>
              <a:buFont typeface="Arial" panose="020B0604020202020204" pitchFamily="34" charset="0"/>
              <a:buChar char="•"/>
            </a:pPr>
            <a:endParaRPr lang="tr-TR" dirty="0"/>
          </a:p>
          <a:p>
            <a:pPr>
              <a:buFont typeface="Arial" panose="020B0604020202020204" pitchFamily="34" charset="0"/>
              <a:buChar char="•"/>
            </a:pPr>
            <a:r>
              <a:rPr lang="tr-TR" dirty="0" err="1"/>
              <a:t>Future</a:t>
            </a:r>
            <a:r>
              <a:rPr lang="tr-TR" dirty="0"/>
              <a:t> </a:t>
            </a:r>
            <a:r>
              <a:rPr lang="tr-TR" dirty="0" err="1"/>
              <a:t>work</a:t>
            </a:r>
            <a:r>
              <a:rPr lang="tr-TR" dirty="0"/>
              <a:t>:</a:t>
            </a:r>
          </a:p>
          <a:p>
            <a:pPr lvl="1">
              <a:buFont typeface="Arial" panose="020B0604020202020204" pitchFamily="34" charset="0"/>
              <a:buChar char="•"/>
            </a:pPr>
            <a:r>
              <a:rPr lang="tr-TR" dirty="0" err="1"/>
              <a:t>Noiseless</a:t>
            </a:r>
            <a:r>
              <a:rPr lang="tr-TR" dirty="0"/>
              <a:t>, </a:t>
            </a:r>
            <a:r>
              <a:rPr lang="tr-TR" dirty="0" err="1"/>
              <a:t>no-delay</a:t>
            </a:r>
            <a:r>
              <a:rPr lang="tr-TR" dirty="0"/>
              <a:t> </a:t>
            </a:r>
            <a:r>
              <a:rPr lang="tr-TR" dirty="0" err="1"/>
              <a:t>case</a:t>
            </a:r>
            <a:r>
              <a:rPr lang="tr-TR" dirty="0"/>
              <a:t> </a:t>
            </a:r>
            <a:r>
              <a:rPr lang="tr-TR" dirty="0" err="1"/>
              <a:t>does</a:t>
            </a:r>
            <a:r>
              <a:rPr lang="tr-TR" dirty="0"/>
              <a:t> not </a:t>
            </a:r>
            <a:r>
              <a:rPr lang="tr-TR" dirty="0" err="1"/>
              <a:t>achieve</a:t>
            </a:r>
            <a:r>
              <a:rPr lang="tr-TR" dirty="0"/>
              <a:t> </a:t>
            </a:r>
            <a:r>
              <a:rPr lang="tr-TR" dirty="0" err="1"/>
              <a:t>lower</a:t>
            </a:r>
            <a:r>
              <a:rPr lang="tr-TR" dirty="0"/>
              <a:t> </a:t>
            </a:r>
            <a:r>
              <a:rPr lang="tr-TR" dirty="0" err="1"/>
              <a:t>bound</a:t>
            </a:r>
            <a:r>
              <a:rPr lang="tr-TR" dirty="0"/>
              <a:t> of </a:t>
            </a:r>
            <a:r>
              <a:rPr lang="tr-TR" dirty="0" err="1"/>
              <a:t>regret</a:t>
            </a:r>
            <a:endParaRPr lang="tr-TR" dirty="0"/>
          </a:p>
          <a:p>
            <a:pPr lvl="1">
              <a:buFont typeface="Arial" panose="020B0604020202020204" pitchFamily="34" charset="0"/>
              <a:buChar char="•"/>
            </a:pPr>
            <a:r>
              <a:rPr lang="tr-TR" dirty="0" err="1"/>
              <a:t>More</a:t>
            </a:r>
            <a:r>
              <a:rPr lang="tr-TR" dirty="0"/>
              <a:t> </a:t>
            </a:r>
            <a:r>
              <a:rPr lang="tr-TR" dirty="0" err="1"/>
              <a:t>robust</a:t>
            </a:r>
            <a:r>
              <a:rPr lang="tr-TR" dirty="0"/>
              <a:t> </a:t>
            </a:r>
            <a:r>
              <a:rPr lang="tr-TR" dirty="0" err="1"/>
              <a:t>policies</a:t>
            </a:r>
            <a:r>
              <a:rPr lang="tr-TR" dirty="0"/>
              <a:t> </a:t>
            </a:r>
            <a:r>
              <a:rPr lang="tr-TR" dirty="0" err="1"/>
              <a:t>for</a:t>
            </a:r>
            <a:r>
              <a:rPr lang="tr-TR" dirty="0"/>
              <a:t> </a:t>
            </a:r>
            <a:r>
              <a:rPr lang="tr-TR" dirty="0" err="1"/>
              <a:t>noisy</a:t>
            </a:r>
            <a:r>
              <a:rPr lang="tr-TR" dirty="0"/>
              <a:t> </a:t>
            </a:r>
            <a:r>
              <a:rPr lang="tr-TR" dirty="0" err="1"/>
              <a:t>scenarios</a:t>
            </a:r>
            <a:endParaRPr lang="en-US" dirty="0"/>
          </a:p>
        </p:txBody>
      </p:sp>
    </p:spTree>
    <p:extLst>
      <p:ext uri="{BB962C8B-B14F-4D97-AF65-F5344CB8AC3E}">
        <p14:creationId xmlns:p14="http://schemas.microsoft.com/office/powerpoint/2010/main" val="1560617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DE5F29-04B5-07DF-1E08-69037E85E53A}"/>
              </a:ext>
            </a:extLst>
          </p:cNvPr>
          <p:cNvSpPr>
            <a:spLocks noGrp="1"/>
          </p:cNvSpPr>
          <p:nvPr>
            <p:ph type="title"/>
          </p:nvPr>
        </p:nvSpPr>
        <p:spPr/>
        <p:txBody>
          <a:bodyPr/>
          <a:lstStyle/>
          <a:p>
            <a:r>
              <a:rPr lang="tr-TR" dirty="0" err="1"/>
              <a:t>References</a:t>
            </a:r>
            <a:endParaRPr lang="en-US" dirty="0"/>
          </a:p>
        </p:txBody>
      </p:sp>
      <p:sp>
        <p:nvSpPr>
          <p:cNvPr id="3" name="İçerik Yer Tutucusu 2">
            <a:extLst>
              <a:ext uri="{FF2B5EF4-FFF2-40B4-BE49-F238E27FC236}">
                <a16:creationId xmlns:a16="http://schemas.microsoft.com/office/drawing/2014/main" id="{4153B967-0E7A-2A90-B2E8-BB1462D118A5}"/>
              </a:ext>
            </a:extLst>
          </p:cNvPr>
          <p:cNvSpPr>
            <a:spLocks noGrp="1"/>
          </p:cNvSpPr>
          <p:nvPr>
            <p:ph idx="1"/>
          </p:nvPr>
        </p:nvSpPr>
        <p:spPr/>
        <p:txBody>
          <a:bodyPr/>
          <a:lstStyle/>
          <a:p>
            <a:pPr marL="0" indent="0">
              <a:buNone/>
            </a:pPr>
            <a:r>
              <a:rPr lang="tr-TR" dirty="0"/>
              <a:t>[1] X. Fu </a:t>
            </a:r>
            <a:r>
              <a:rPr lang="tr-TR" dirty="0" err="1"/>
              <a:t>and</a:t>
            </a:r>
            <a:r>
              <a:rPr lang="tr-TR" dirty="0"/>
              <a:t> E. </a:t>
            </a:r>
            <a:r>
              <a:rPr lang="tr-TR" dirty="0" err="1"/>
              <a:t>Modiano</a:t>
            </a:r>
            <a:r>
              <a:rPr lang="tr-TR" dirty="0"/>
              <a:t>, "Learning-NUM: Network </a:t>
            </a:r>
            <a:r>
              <a:rPr lang="tr-TR" dirty="0" err="1"/>
              <a:t>Utility</a:t>
            </a:r>
            <a:r>
              <a:rPr lang="tr-TR" dirty="0"/>
              <a:t> </a:t>
            </a:r>
            <a:r>
              <a:rPr lang="tr-TR" dirty="0" err="1"/>
              <a:t>Maximization</a:t>
            </a:r>
            <a:r>
              <a:rPr lang="tr-TR" dirty="0"/>
              <a:t> </a:t>
            </a:r>
            <a:r>
              <a:rPr lang="tr-TR" dirty="0" err="1"/>
              <a:t>With</a:t>
            </a:r>
            <a:r>
              <a:rPr lang="tr-TR" dirty="0"/>
              <a:t> </a:t>
            </a:r>
            <a:r>
              <a:rPr lang="tr-TR" dirty="0" err="1"/>
              <a:t>Unknown</a:t>
            </a:r>
            <a:r>
              <a:rPr lang="tr-TR" dirty="0"/>
              <a:t> </a:t>
            </a:r>
            <a:r>
              <a:rPr lang="tr-TR" dirty="0" err="1"/>
              <a:t>Utility</a:t>
            </a:r>
            <a:r>
              <a:rPr lang="tr-TR" dirty="0"/>
              <a:t> </a:t>
            </a:r>
            <a:r>
              <a:rPr lang="tr-TR" dirty="0" err="1"/>
              <a:t>Functions</a:t>
            </a:r>
            <a:r>
              <a:rPr lang="tr-TR" dirty="0"/>
              <a:t> </a:t>
            </a:r>
            <a:r>
              <a:rPr lang="tr-TR" dirty="0" err="1"/>
              <a:t>and</a:t>
            </a:r>
            <a:r>
              <a:rPr lang="tr-TR" dirty="0"/>
              <a:t> </a:t>
            </a:r>
            <a:r>
              <a:rPr lang="tr-TR" dirty="0" err="1"/>
              <a:t>Queueing</a:t>
            </a:r>
            <a:r>
              <a:rPr lang="tr-TR" dirty="0"/>
              <a:t> </a:t>
            </a:r>
            <a:r>
              <a:rPr lang="tr-TR" dirty="0" err="1"/>
              <a:t>Delay</a:t>
            </a:r>
            <a:r>
              <a:rPr lang="tr-TR" dirty="0"/>
              <a:t>," in IEEE/ACM </a:t>
            </a:r>
            <a:r>
              <a:rPr lang="tr-TR" dirty="0" err="1"/>
              <a:t>Transactions</a:t>
            </a:r>
            <a:r>
              <a:rPr lang="tr-TR" dirty="0"/>
              <a:t> on Networking, </a:t>
            </a:r>
            <a:r>
              <a:rPr lang="tr-TR" dirty="0" err="1"/>
              <a:t>vol</a:t>
            </a:r>
            <a:r>
              <a:rPr lang="tr-TR" dirty="0"/>
              <a:t>. 30, </a:t>
            </a:r>
            <a:r>
              <a:rPr lang="tr-TR" dirty="0" err="1"/>
              <a:t>no</a:t>
            </a:r>
            <a:r>
              <a:rPr lang="tr-TR" dirty="0"/>
              <a:t>. 6, </a:t>
            </a:r>
            <a:r>
              <a:rPr lang="tr-TR" dirty="0" err="1"/>
              <a:t>pp</a:t>
            </a:r>
            <a:r>
              <a:rPr lang="tr-TR" dirty="0"/>
              <a:t>. 2788-2803, </a:t>
            </a:r>
            <a:r>
              <a:rPr lang="tr-TR" dirty="0" err="1"/>
              <a:t>Dec</a:t>
            </a:r>
            <a:r>
              <a:rPr lang="tr-TR" dirty="0"/>
              <a:t>. 2022, </a:t>
            </a:r>
            <a:r>
              <a:rPr lang="tr-TR" dirty="0" err="1"/>
              <a:t>doi</a:t>
            </a:r>
            <a:r>
              <a:rPr lang="tr-TR" dirty="0"/>
              <a:t>: 10.1109/TNET.2022.3182890.</a:t>
            </a:r>
          </a:p>
          <a:p>
            <a:pPr marL="0" indent="0">
              <a:buNone/>
            </a:pPr>
            <a:r>
              <a:rPr lang="tr-TR" dirty="0"/>
              <a:t>[2] </a:t>
            </a:r>
            <a:r>
              <a:rPr lang="en-US" dirty="0"/>
              <a:t>Wikipedia contributors. (2022, June 2). Drift plus penalty. In Wikipedia, The Free Encyclopedia. Retrieved 21:49, May 2, 2023, from </a:t>
            </a:r>
            <a:r>
              <a:rPr lang="en-US" dirty="0">
                <a:hlinkClick r:id="rId2"/>
              </a:rPr>
              <a:t>https://en.wikipedia.org/w/index.php?title=Drift_plus_penalty&amp;oldid=1091167397</a:t>
            </a:r>
            <a:endParaRPr lang="tr-TR" dirty="0"/>
          </a:p>
          <a:p>
            <a:pPr marL="0" indent="0">
              <a:buNone/>
            </a:pPr>
            <a:r>
              <a:rPr lang="tr-TR" dirty="0"/>
              <a:t>[3] </a:t>
            </a:r>
            <a:r>
              <a:rPr lang="en-US" dirty="0"/>
              <a:t>Wikipedia contributors. (2021, September 21). Backpressure routing. In Wikipedia, The Free Encyclopedia. Retrieved 21:49, May 2, 2023, from </a:t>
            </a:r>
            <a:r>
              <a:rPr lang="en-US" dirty="0">
                <a:hlinkClick r:id="rId3"/>
              </a:rPr>
              <a:t>https://en.wikipedia.org/w/index.php?title=Backpressure_routing&amp;oldid=1045657229</a:t>
            </a:r>
            <a:endParaRPr lang="tr-TR" dirty="0"/>
          </a:p>
          <a:p>
            <a:pPr marL="0" indent="0">
              <a:buNone/>
            </a:pPr>
            <a:r>
              <a:rPr lang="tr-TR" dirty="0"/>
              <a:t>[4] </a:t>
            </a:r>
            <a:r>
              <a:rPr lang="en-US" dirty="0"/>
              <a:t>Wikipedia contributors. (2023, February 2). Regret (decision theory). In Wikipedia, The Free Encyclopedia. Retrieved 21:51, May 2, 2023, from </a:t>
            </a:r>
            <a:r>
              <a:rPr lang="en-US" dirty="0">
                <a:hlinkClick r:id="rId4"/>
              </a:rPr>
              <a:t>https://en.wikipedia.org/w/index.php?title=Regret_(decision_theory)&amp;oldid=1137023034</a:t>
            </a:r>
            <a:endParaRPr lang="tr-TR" dirty="0"/>
          </a:p>
          <a:p>
            <a:pPr marL="0" indent="0">
              <a:buNone/>
            </a:pPr>
            <a:endParaRPr lang="tr-TR" dirty="0"/>
          </a:p>
        </p:txBody>
      </p:sp>
    </p:spTree>
    <p:extLst>
      <p:ext uri="{BB962C8B-B14F-4D97-AF65-F5344CB8AC3E}">
        <p14:creationId xmlns:p14="http://schemas.microsoft.com/office/powerpoint/2010/main" val="792090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8BDCD5-229F-25C8-A14D-15855763E8D1}"/>
              </a:ext>
            </a:extLst>
          </p:cNvPr>
          <p:cNvSpPr>
            <a:spLocks noGrp="1"/>
          </p:cNvSpPr>
          <p:nvPr>
            <p:ph type="title"/>
          </p:nvPr>
        </p:nvSpPr>
        <p:spPr/>
        <p:txBody>
          <a:bodyPr/>
          <a:lstStyle/>
          <a:p>
            <a:r>
              <a:rPr lang="tr-TR" dirty="0" err="1"/>
              <a:t>Introduction</a:t>
            </a:r>
            <a:endParaRPr lang="en-US" dirty="0"/>
          </a:p>
        </p:txBody>
      </p:sp>
      <p:sp>
        <p:nvSpPr>
          <p:cNvPr id="3" name="İçerik Yer Tutucusu 2">
            <a:extLst>
              <a:ext uri="{FF2B5EF4-FFF2-40B4-BE49-F238E27FC236}">
                <a16:creationId xmlns:a16="http://schemas.microsoft.com/office/drawing/2014/main" id="{B5D59F01-AF3E-4862-D0FF-7A27C2BA4437}"/>
              </a:ext>
            </a:extLst>
          </p:cNvPr>
          <p:cNvSpPr>
            <a:spLocks noGrp="1"/>
          </p:cNvSpPr>
          <p:nvPr>
            <p:ph idx="1"/>
          </p:nvPr>
        </p:nvSpPr>
        <p:spPr/>
        <p:txBody>
          <a:bodyPr/>
          <a:lstStyle/>
          <a:p>
            <a:pPr>
              <a:buFont typeface="Arial" panose="020B0604020202020204" pitchFamily="34" charset="0"/>
              <a:buChar char="•"/>
            </a:pPr>
            <a:r>
              <a:rPr lang="tr-TR" dirty="0"/>
              <a:t>Network </a:t>
            </a:r>
            <a:r>
              <a:rPr lang="tr-TR" dirty="0" err="1"/>
              <a:t>utility</a:t>
            </a:r>
            <a:r>
              <a:rPr lang="tr-TR" dirty="0"/>
              <a:t> </a:t>
            </a:r>
            <a:r>
              <a:rPr lang="tr-TR" dirty="0" err="1"/>
              <a:t>maximization</a:t>
            </a:r>
            <a:endParaRPr lang="en-US" dirty="0"/>
          </a:p>
          <a:p>
            <a:pPr>
              <a:buFont typeface="Arial" panose="020B0604020202020204" pitchFamily="34" charset="0"/>
              <a:buChar char="•"/>
            </a:pPr>
            <a:r>
              <a:rPr lang="tr-TR" dirty="0"/>
              <a:t>F</a:t>
            </a:r>
            <a:r>
              <a:rPr lang="en-US" dirty="0" err="1"/>
              <a:t>undamental</a:t>
            </a:r>
            <a:r>
              <a:rPr lang="en-US" dirty="0"/>
              <a:t> problem in communication networks</a:t>
            </a:r>
            <a:endParaRPr lang="tr-TR" dirty="0"/>
          </a:p>
          <a:p>
            <a:pPr>
              <a:buFont typeface="Arial" panose="020B0604020202020204" pitchFamily="34" charset="0"/>
              <a:buChar char="•"/>
            </a:pPr>
            <a:r>
              <a:rPr lang="tr-TR" dirty="0"/>
              <a:t>U</a:t>
            </a:r>
            <a:r>
              <a:rPr lang="en-US" dirty="0" err="1"/>
              <a:t>nknown</a:t>
            </a:r>
            <a:r>
              <a:rPr lang="en-US" dirty="0"/>
              <a:t> utility functions and queueing dela</a:t>
            </a:r>
            <a:r>
              <a:rPr lang="tr-TR" dirty="0"/>
              <a:t>y</a:t>
            </a:r>
          </a:p>
          <a:p>
            <a:pPr>
              <a:buFont typeface="Arial" panose="020B0604020202020204" pitchFamily="34" charset="0"/>
              <a:buChar char="•"/>
            </a:pPr>
            <a:r>
              <a:rPr lang="tr-TR" dirty="0"/>
              <a:t>Learning-NUM: </a:t>
            </a:r>
            <a:r>
              <a:rPr lang="tr-TR" dirty="0" err="1"/>
              <a:t>Maximizes</a:t>
            </a:r>
            <a:r>
              <a:rPr lang="tr-TR" dirty="0"/>
              <a:t> </a:t>
            </a:r>
            <a:r>
              <a:rPr lang="tr-TR" dirty="0" err="1"/>
              <a:t>utility</a:t>
            </a:r>
            <a:r>
              <a:rPr lang="tr-TR" dirty="0"/>
              <a:t> </a:t>
            </a:r>
            <a:r>
              <a:rPr lang="tr-TR" dirty="0" err="1"/>
              <a:t>over</a:t>
            </a:r>
            <a:r>
              <a:rPr lang="tr-TR" dirty="0"/>
              <a:t> time</a:t>
            </a:r>
          </a:p>
        </p:txBody>
      </p:sp>
    </p:spTree>
    <p:extLst>
      <p:ext uri="{BB962C8B-B14F-4D97-AF65-F5344CB8AC3E}">
        <p14:creationId xmlns:p14="http://schemas.microsoft.com/office/powerpoint/2010/main" val="1208923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B27AEC-7F07-4EAE-7C5C-4E9BC44B74E7}"/>
              </a:ext>
            </a:extLst>
          </p:cNvPr>
          <p:cNvSpPr>
            <a:spLocks noGrp="1"/>
          </p:cNvSpPr>
          <p:nvPr>
            <p:ph type="title"/>
          </p:nvPr>
        </p:nvSpPr>
        <p:spPr/>
        <p:txBody>
          <a:bodyPr/>
          <a:lstStyle/>
          <a:p>
            <a:r>
              <a:rPr lang="tr-TR" dirty="0"/>
              <a:t>Background</a:t>
            </a:r>
            <a:endParaRPr lang="en-US" dirty="0"/>
          </a:p>
        </p:txBody>
      </p:sp>
      <p:sp>
        <p:nvSpPr>
          <p:cNvPr id="3" name="İçerik Yer Tutucusu 2">
            <a:extLst>
              <a:ext uri="{FF2B5EF4-FFF2-40B4-BE49-F238E27FC236}">
                <a16:creationId xmlns:a16="http://schemas.microsoft.com/office/drawing/2014/main" id="{EF514941-653D-BDC7-F220-0543A99668A5}"/>
              </a:ext>
            </a:extLst>
          </p:cNvPr>
          <p:cNvSpPr>
            <a:spLocks noGrp="1"/>
          </p:cNvSpPr>
          <p:nvPr>
            <p:ph idx="1"/>
          </p:nvPr>
        </p:nvSpPr>
        <p:spPr/>
        <p:txBody>
          <a:bodyPr/>
          <a:lstStyle/>
          <a:p>
            <a:pPr>
              <a:buFont typeface="Arial" panose="020B0604020202020204" pitchFamily="34" charset="0"/>
              <a:buChar char="•"/>
            </a:pPr>
            <a:r>
              <a:rPr lang="tr-TR" dirty="0"/>
              <a:t>U</a:t>
            </a:r>
            <a:r>
              <a:rPr lang="en-US" dirty="0" err="1"/>
              <a:t>tility</a:t>
            </a:r>
            <a:r>
              <a:rPr lang="en-US" dirty="0"/>
              <a:t> functions</a:t>
            </a:r>
            <a:r>
              <a:rPr lang="tr-TR" dirty="0"/>
              <a:t>:</a:t>
            </a:r>
          </a:p>
          <a:p>
            <a:pPr lvl="1">
              <a:buFont typeface="Arial" panose="020B0604020202020204" pitchFamily="34" charset="0"/>
              <a:buChar char="•"/>
            </a:pPr>
            <a:r>
              <a:rPr lang="tr-TR" dirty="0"/>
              <a:t>D</a:t>
            </a:r>
            <a:r>
              <a:rPr lang="en-US" dirty="0" err="1"/>
              <a:t>efined</a:t>
            </a:r>
            <a:r>
              <a:rPr lang="en-US" dirty="0"/>
              <a:t> over </a:t>
            </a:r>
            <a:r>
              <a:rPr lang="tr-TR" dirty="0"/>
              <a:t>[</a:t>
            </a:r>
            <a:r>
              <a:rPr lang="en-US" dirty="0"/>
              <a:t>0, +∞</a:t>
            </a:r>
            <a:r>
              <a:rPr lang="tr-TR" dirty="0"/>
              <a:t>)</a:t>
            </a:r>
          </a:p>
          <a:p>
            <a:pPr lvl="1">
              <a:buFont typeface="Arial" panose="020B0604020202020204" pitchFamily="34" charset="0"/>
              <a:buChar char="•"/>
            </a:pPr>
            <a:r>
              <a:rPr lang="tr-TR" dirty="0"/>
              <a:t>C</a:t>
            </a:r>
            <a:r>
              <a:rPr lang="en-US" dirty="0" err="1"/>
              <a:t>ontinuously</a:t>
            </a:r>
            <a:r>
              <a:rPr lang="en-US" dirty="0"/>
              <a:t> differentiable</a:t>
            </a:r>
            <a:endParaRPr lang="tr-TR" dirty="0"/>
          </a:p>
          <a:p>
            <a:pPr lvl="1">
              <a:buFont typeface="Arial" panose="020B0604020202020204" pitchFamily="34" charset="0"/>
              <a:buChar char="•"/>
            </a:pPr>
            <a:r>
              <a:rPr lang="tr-TR" dirty="0"/>
              <a:t>N</a:t>
            </a:r>
            <a:r>
              <a:rPr lang="en-US" dirty="0"/>
              <a:t>on-decreasing</a:t>
            </a:r>
            <a:endParaRPr lang="tr-TR" dirty="0"/>
          </a:p>
          <a:p>
            <a:pPr lvl="1">
              <a:buFont typeface="Arial" panose="020B0604020202020204" pitchFamily="34" charset="0"/>
              <a:buChar char="•"/>
            </a:pPr>
            <a:r>
              <a:rPr lang="tr-TR" dirty="0"/>
              <a:t>C</a:t>
            </a:r>
            <a:r>
              <a:rPr lang="en-US" dirty="0" err="1"/>
              <a:t>oncave</a:t>
            </a:r>
            <a:endParaRPr lang="tr-TR" dirty="0"/>
          </a:p>
          <a:p>
            <a:pPr>
              <a:buFont typeface="Arial" panose="020B0604020202020204" pitchFamily="34" charset="0"/>
              <a:buChar char="•"/>
            </a:pPr>
            <a:r>
              <a:rPr lang="tr-TR" dirty="0" err="1"/>
              <a:t>Queueing</a:t>
            </a:r>
            <a:r>
              <a:rPr lang="tr-TR" dirty="0"/>
              <a:t> </a:t>
            </a:r>
            <a:r>
              <a:rPr lang="tr-TR" dirty="0" err="1"/>
              <a:t>delay</a:t>
            </a:r>
            <a:endParaRPr lang="en-US" dirty="0"/>
          </a:p>
        </p:txBody>
      </p:sp>
      <p:pic>
        <p:nvPicPr>
          <p:cNvPr id="5" name="Resim 4">
            <a:extLst>
              <a:ext uri="{FF2B5EF4-FFF2-40B4-BE49-F238E27FC236}">
                <a16:creationId xmlns:a16="http://schemas.microsoft.com/office/drawing/2014/main" id="{7184DDD4-D683-AA39-B2FB-1AC2D8852B31}"/>
              </a:ext>
            </a:extLst>
          </p:cNvPr>
          <p:cNvPicPr>
            <a:picLocks noChangeAspect="1"/>
          </p:cNvPicPr>
          <p:nvPr/>
        </p:nvPicPr>
        <p:blipFill>
          <a:blip r:embed="rId3"/>
          <a:stretch>
            <a:fillRect/>
          </a:stretch>
        </p:blipFill>
        <p:spPr>
          <a:xfrm>
            <a:off x="6126480" y="1845734"/>
            <a:ext cx="2400635" cy="2095792"/>
          </a:xfrm>
          <a:prstGeom prst="rect">
            <a:avLst/>
          </a:prstGeom>
        </p:spPr>
      </p:pic>
      <p:pic>
        <p:nvPicPr>
          <p:cNvPr id="6" name="Picture 2">
            <a:extLst>
              <a:ext uri="{FF2B5EF4-FFF2-40B4-BE49-F238E27FC236}">
                <a16:creationId xmlns:a16="http://schemas.microsoft.com/office/drawing/2014/main" id="{5B446816-A5B2-A7FE-C3A8-AE6AE24606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4041110"/>
            <a:ext cx="5943600" cy="2150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004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DF2497-701A-3502-7A82-6070255751F0}"/>
              </a:ext>
            </a:extLst>
          </p:cNvPr>
          <p:cNvSpPr>
            <a:spLocks noGrp="1"/>
          </p:cNvSpPr>
          <p:nvPr>
            <p:ph type="title"/>
          </p:nvPr>
        </p:nvSpPr>
        <p:spPr/>
        <p:txBody>
          <a:bodyPr/>
          <a:lstStyle/>
          <a:p>
            <a:r>
              <a:rPr lang="tr-TR" dirty="0" err="1"/>
              <a:t>Challenges</a:t>
            </a:r>
            <a:endParaRPr lang="en-US" dirty="0"/>
          </a:p>
        </p:txBody>
      </p:sp>
      <p:sp>
        <p:nvSpPr>
          <p:cNvPr id="3" name="İçerik Yer Tutucusu 2">
            <a:extLst>
              <a:ext uri="{FF2B5EF4-FFF2-40B4-BE49-F238E27FC236}">
                <a16:creationId xmlns:a16="http://schemas.microsoft.com/office/drawing/2014/main" id="{88C8AA8B-2755-5E9C-08DB-0E8891232D0C}"/>
              </a:ext>
            </a:extLst>
          </p:cNvPr>
          <p:cNvSpPr>
            <a:spLocks noGrp="1"/>
          </p:cNvSpPr>
          <p:nvPr>
            <p:ph idx="1"/>
          </p:nvPr>
        </p:nvSpPr>
        <p:spPr/>
        <p:txBody>
          <a:bodyPr/>
          <a:lstStyle/>
          <a:p>
            <a:pPr>
              <a:buFont typeface="Arial" panose="020B0604020202020204" pitchFamily="34" charset="0"/>
              <a:buChar char="•"/>
            </a:pPr>
            <a:r>
              <a:rPr lang="tr-TR" dirty="0"/>
              <a:t>U</a:t>
            </a:r>
            <a:r>
              <a:rPr lang="en-US" dirty="0" err="1"/>
              <a:t>tility</a:t>
            </a:r>
            <a:r>
              <a:rPr lang="en-US" dirty="0"/>
              <a:t> functions and queueing delay are unknown</a:t>
            </a:r>
            <a:endParaRPr lang="tr-TR" dirty="0"/>
          </a:p>
          <a:p>
            <a:pPr>
              <a:buFont typeface="Arial" panose="020B0604020202020204" pitchFamily="34" charset="0"/>
              <a:buChar char="•"/>
            </a:pPr>
            <a:r>
              <a:rPr lang="tr-TR" dirty="0"/>
              <a:t>Optimizing an </a:t>
            </a:r>
            <a:r>
              <a:rPr lang="tr-TR" dirty="0" err="1"/>
              <a:t>unknown</a:t>
            </a:r>
            <a:r>
              <a:rPr lang="tr-TR" dirty="0"/>
              <a:t> </a:t>
            </a:r>
            <a:r>
              <a:rPr lang="tr-TR" dirty="0" err="1"/>
              <a:t>function</a:t>
            </a:r>
            <a:endParaRPr lang="tr-TR" dirty="0"/>
          </a:p>
          <a:p>
            <a:pPr>
              <a:buFont typeface="Arial" panose="020B0604020202020204" pitchFamily="34" charset="0"/>
              <a:buChar char="•"/>
            </a:pPr>
            <a:r>
              <a:rPr lang="tr-TR" dirty="0" err="1"/>
              <a:t>Delays</a:t>
            </a:r>
            <a:r>
              <a:rPr lang="tr-TR" dirty="0"/>
              <a:t> </a:t>
            </a:r>
            <a:r>
              <a:rPr lang="tr-TR" dirty="0" err="1"/>
              <a:t>depends</a:t>
            </a:r>
            <a:r>
              <a:rPr lang="tr-TR" dirty="0"/>
              <a:t> on </a:t>
            </a:r>
            <a:r>
              <a:rPr lang="tr-TR" dirty="0" err="1"/>
              <a:t>decisions</a:t>
            </a:r>
            <a:endParaRPr lang="en-US" dirty="0"/>
          </a:p>
          <a:p>
            <a:pPr>
              <a:buFont typeface="Arial" panose="020B0604020202020204" pitchFamily="34" charset="0"/>
              <a:buChar char="•"/>
            </a:pPr>
            <a:endParaRPr lang="en-US" dirty="0"/>
          </a:p>
        </p:txBody>
      </p:sp>
      <p:pic>
        <p:nvPicPr>
          <p:cNvPr id="7" name="Resim 6">
            <a:extLst>
              <a:ext uri="{FF2B5EF4-FFF2-40B4-BE49-F238E27FC236}">
                <a16:creationId xmlns:a16="http://schemas.microsoft.com/office/drawing/2014/main" id="{6B434C03-F222-0EC9-A17F-DA8040BB5A28}"/>
              </a:ext>
            </a:extLst>
          </p:cNvPr>
          <p:cNvPicPr>
            <a:picLocks noChangeAspect="1"/>
          </p:cNvPicPr>
          <p:nvPr/>
        </p:nvPicPr>
        <p:blipFill>
          <a:blip r:embed="rId3"/>
          <a:stretch>
            <a:fillRect/>
          </a:stretch>
        </p:blipFill>
        <p:spPr>
          <a:xfrm>
            <a:off x="3376233" y="3857414"/>
            <a:ext cx="5439534" cy="1247949"/>
          </a:xfrm>
          <a:prstGeom prst="rect">
            <a:avLst/>
          </a:prstGeom>
        </p:spPr>
      </p:pic>
    </p:spTree>
    <p:extLst>
      <p:ext uri="{BB962C8B-B14F-4D97-AF65-F5344CB8AC3E}">
        <p14:creationId xmlns:p14="http://schemas.microsoft.com/office/powerpoint/2010/main" val="3282688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0E562D-C782-091D-52EF-57B7BCB6493C}"/>
              </a:ext>
            </a:extLst>
          </p:cNvPr>
          <p:cNvSpPr>
            <a:spLocks noGrp="1"/>
          </p:cNvSpPr>
          <p:nvPr>
            <p:ph type="title"/>
          </p:nvPr>
        </p:nvSpPr>
        <p:spPr/>
        <p:txBody>
          <a:bodyPr/>
          <a:lstStyle/>
          <a:p>
            <a:r>
              <a:rPr lang="tr-TR" dirty="0" err="1"/>
              <a:t>Related</a:t>
            </a:r>
            <a:r>
              <a:rPr lang="tr-TR" dirty="0"/>
              <a:t> </a:t>
            </a:r>
            <a:r>
              <a:rPr lang="tr-TR" dirty="0" err="1"/>
              <a:t>Work</a:t>
            </a:r>
            <a:endParaRPr lang="en-US" dirty="0"/>
          </a:p>
        </p:txBody>
      </p:sp>
      <p:sp>
        <p:nvSpPr>
          <p:cNvPr id="3" name="İçerik Yer Tutucusu 2">
            <a:extLst>
              <a:ext uri="{FF2B5EF4-FFF2-40B4-BE49-F238E27FC236}">
                <a16:creationId xmlns:a16="http://schemas.microsoft.com/office/drawing/2014/main" id="{1D138AFD-5A66-9FC6-5FC6-A843FDAF6CA7}"/>
              </a:ext>
            </a:extLst>
          </p:cNvPr>
          <p:cNvSpPr>
            <a:spLocks noGrp="1"/>
          </p:cNvSpPr>
          <p:nvPr>
            <p:ph idx="1"/>
          </p:nvPr>
        </p:nvSpPr>
        <p:spPr/>
        <p:txBody>
          <a:bodyPr/>
          <a:lstStyle/>
          <a:p>
            <a:pPr>
              <a:buFont typeface="Arial" panose="020B0604020202020204" pitchFamily="34" charset="0"/>
              <a:buChar char="•"/>
            </a:pPr>
            <a:r>
              <a:rPr lang="tr-TR" dirty="0" err="1"/>
              <a:t>Static</a:t>
            </a:r>
            <a:r>
              <a:rPr lang="tr-TR" dirty="0"/>
              <a:t> – </a:t>
            </a:r>
            <a:r>
              <a:rPr lang="tr-TR" dirty="0" err="1"/>
              <a:t>stochastic</a:t>
            </a:r>
            <a:r>
              <a:rPr lang="tr-TR" dirty="0"/>
              <a:t> </a:t>
            </a:r>
            <a:r>
              <a:rPr lang="tr-TR" dirty="0" err="1"/>
              <a:t>approaches</a:t>
            </a:r>
            <a:endParaRPr lang="en-US" dirty="0"/>
          </a:p>
          <a:p>
            <a:pPr>
              <a:buFont typeface="Arial" panose="020B0604020202020204" pitchFamily="34" charset="0"/>
              <a:buChar char="•"/>
            </a:pPr>
            <a:r>
              <a:rPr lang="tr-TR" dirty="0" err="1"/>
              <a:t>Utility</a:t>
            </a:r>
            <a:r>
              <a:rPr lang="tr-TR" dirty="0"/>
              <a:t> </a:t>
            </a:r>
            <a:r>
              <a:rPr lang="tr-TR" dirty="0" err="1"/>
              <a:t>functions</a:t>
            </a:r>
            <a:r>
              <a:rPr lang="tr-TR" dirty="0"/>
              <a:t> </a:t>
            </a:r>
            <a:r>
              <a:rPr lang="tr-TR" dirty="0" err="1"/>
              <a:t>are</a:t>
            </a:r>
            <a:r>
              <a:rPr lang="tr-TR" dirty="0"/>
              <a:t> </a:t>
            </a:r>
            <a:r>
              <a:rPr lang="tr-TR" b="1" dirty="0" err="1"/>
              <a:t>known</a:t>
            </a:r>
            <a:endParaRPr lang="tr-TR" b="1" dirty="0"/>
          </a:p>
          <a:p>
            <a:pPr>
              <a:buFont typeface="Arial" panose="020B0604020202020204" pitchFamily="34" charset="0"/>
              <a:buChar char="•"/>
            </a:pPr>
            <a:r>
              <a:rPr lang="tr-TR" dirty="0" err="1"/>
              <a:t>When</a:t>
            </a:r>
            <a:r>
              <a:rPr lang="tr-TR" dirty="0"/>
              <a:t> </a:t>
            </a:r>
            <a:r>
              <a:rPr lang="tr-TR" dirty="0" err="1"/>
              <a:t>utility</a:t>
            </a:r>
            <a:r>
              <a:rPr lang="tr-TR" dirty="0"/>
              <a:t> </a:t>
            </a:r>
            <a:r>
              <a:rPr lang="tr-TR" dirty="0" err="1"/>
              <a:t>depends</a:t>
            </a:r>
            <a:r>
              <a:rPr lang="tr-TR" dirty="0"/>
              <a:t> on </a:t>
            </a:r>
            <a:r>
              <a:rPr lang="tr-TR" dirty="0" err="1"/>
              <a:t>more</a:t>
            </a:r>
            <a:r>
              <a:rPr lang="tr-TR" dirty="0"/>
              <a:t> </a:t>
            </a:r>
            <a:r>
              <a:rPr lang="tr-TR" dirty="0" err="1"/>
              <a:t>constraints</a:t>
            </a:r>
            <a:r>
              <a:rPr lang="tr-TR" dirty="0"/>
              <a:t>, it </a:t>
            </a:r>
            <a:r>
              <a:rPr lang="tr-TR" dirty="0" err="1"/>
              <a:t>gets</a:t>
            </a:r>
            <a:r>
              <a:rPr lang="tr-TR" dirty="0"/>
              <a:t> hard </a:t>
            </a:r>
            <a:r>
              <a:rPr lang="tr-TR" dirty="0" err="1"/>
              <a:t>to</a:t>
            </a:r>
            <a:r>
              <a:rPr lang="tr-TR" dirty="0"/>
              <a:t> </a:t>
            </a:r>
            <a:r>
              <a:rPr lang="tr-TR" dirty="0" err="1"/>
              <a:t>estimate</a:t>
            </a:r>
            <a:endParaRPr lang="en-US" dirty="0"/>
          </a:p>
        </p:txBody>
      </p:sp>
    </p:spTree>
    <p:extLst>
      <p:ext uri="{BB962C8B-B14F-4D97-AF65-F5344CB8AC3E}">
        <p14:creationId xmlns:p14="http://schemas.microsoft.com/office/powerpoint/2010/main" val="3819227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A3B217-96CB-E36A-ED8E-9F1312CB6371}"/>
              </a:ext>
            </a:extLst>
          </p:cNvPr>
          <p:cNvSpPr>
            <a:spLocks noGrp="1"/>
          </p:cNvSpPr>
          <p:nvPr>
            <p:ph type="title"/>
          </p:nvPr>
        </p:nvSpPr>
        <p:spPr/>
        <p:txBody>
          <a:bodyPr/>
          <a:lstStyle/>
          <a:p>
            <a:r>
              <a:rPr lang="tr-TR" dirty="0"/>
              <a:t>Learning-NUM</a:t>
            </a:r>
            <a:endParaRPr lang="en-US" dirty="0"/>
          </a:p>
        </p:txBody>
      </p:sp>
      <p:sp>
        <p:nvSpPr>
          <p:cNvPr id="3" name="İçerik Yer Tutucusu 2">
            <a:extLst>
              <a:ext uri="{FF2B5EF4-FFF2-40B4-BE49-F238E27FC236}">
                <a16:creationId xmlns:a16="http://schemas.microsoft.com/office/drawing/2014/main" id="{DA22F7D2-B9A1-2CAC-D14B-550C17470248}"/>
              </a:ext>
            </a:extLst>
          </p:cNvPr>
          <p:cNvSpPr>
            <a:spLocks noGrp="1"/>
          </p:cNvSpPr>
          <p:nvPr>
            <p:ph idx="1"/>
          </p:nvPr>
        </p:nvSpPr>
        <p:spPr/>
        <p:txBody>
          <a:bodyPr/>
          <a:lstStyle/>
          <a:p>
            <a:pPr>
              <a:buFont typeface="Arial" panose="020B0604020202020204" pitchFamily="34" charset="0"/>
              <a:buChar char="•"/>
            </a:pPr>
            <a:r>
              <a:rPr lang="tr-TR" dirty="0"/>
              <a:t>A </a:t>
            </a:r>
            <a:r>
              <a:rPr lang="tr-TR" dirty="0" err="1"/>
              <a:t>new</a:t>
            </a:r>
            <a:r>
              <a:rPr lang="tr-TR" dirty="0"/>
              <a:t> </a:t>
            </a:r>
            <a:r>
              <a:rPr lang="tr-TR" dirty="0" err="1"/>
              <a:t>framework</a:t>
            </a:r>
            <a:endParaRPr lang="tr-TR" dirty="0"/>
          </a:p>
          <a:p>
            <a:pPr>
              <a:buFont typeface="Arial" panose="020B0604020202020204" pitchFamily="34" charset="0"/>
              <a:buChar char="•"/>
            </a:pPr>
            <a:r>
              <a:rPr lang="tr-TR" dirty="0" err="1"/>
              <a:t>Utility</a:t>
            </a:r>
            <a:r>
              <a:rPr lang="tr-TR" dirty="0"/>
              <a:t> </a:t>
            </a:r>
            <a:r>
              <a:rPr lang="tr-TR" dirty="0" err="1"/>
              <a:t>values</a:t>
            </a:r>
            <a:r>
              <a:rPr lang="tr-TR" dirty="0"/>
              <a:t> can be </a:t>
            </a:r>
            <a:r>
              <a:rPr lang="tr-TR" dirty="0" err="1"/>
              <a:t>learned</a:t>
            </a:r>
            <a:r>
              <a:rPr lang="tr-TR" dirty="0"/>
              <a:t> </a:t>
            </a:r>
            <a:r>
              <a:rPr lang="tr-TR" dirty="0" err="1"/>
              <a:t>over</a:t>
            </a:r>
            <a:r>
              <a:rPr lang="tr-TR" dirty="0"/>
              <a:t> time</a:t>
            </a:r>
          </a:p>
          <a:p>
            <a:pPr>
              <a:buFont typeface="Arial" panose="020B0604020202020204" pitchFamily="34" charset="0"/>
              <a:buChar char="•"/>
            </a:pPr>
            <a:r>
              <a:rPr lang="tr-TR" dirty="0"/>
              <a:t>Value is </a:t>
            </a:r>
            <a:r>
              <a:rPr lang="tr-TR" dirty="0" err="1"/>
              <a:t>observed</a:t>
            </a:r>
            <a:r>
              <a:rPr lang="tr-TR" dirty="0"/>
              <a:t> </a:t>
            </a:r>
            <a:r>
              <a:rPr lang="tr-TR" dirty="0" err="1"/>
              <a:t>after</a:t>
            </a:r>
            <a:r>
              <a:rPr lang="tr-TR" dirty="0"/>
              <a:t> </a:t>
            </a:r>
            <a:r>
              <a:rPr lang="tr-TR" dirty="0" err="1"/>
              <a:t>the</a:t>
            </a:r>
            <a:r>
              <a:rPr lang="tr-TR" dirty="0"/>
              <a:t> </a:t>
            </a:r>
            <a:r>
              <a:rPr lang="tr-TR" dirty="0" err="1"/>
              <a:t>job</a:t>
            </a:r>
            <a:r>
              <a:rPr lang="tr-TR" dirty="0"/>
              <a:t> </a:t>
            </a:r>
            <a:r>
              <a:rPr lang="tr-TR" dirty="0" err="1"/>
              <a:t>gets</a:t>
            </a:r>
            <a:r>
              <a:rPr lang="tr-TR" dirty="0"/>
              <a:t> </a:t>
            </a:r>
            <a:r>
              <a:rPr lang="tr-TR" dirty="0" err="1"/>
              <a:t>to</a:t>
            </a:r>
            <a:r>
              <a:rPr lang="tr-TR" dirty="0"/>
              <a:t> </a:t>
            </a:r>
            <a:r>
              <a:rPr lang="tr-TR" dirty="0" err="1"/>
              <a:t>the</a:t>
            </a:r>
            <a:r>
              <a:rPr lang="tr-TR" dirty="0"/>
              <a:t> </a:t>
            </a:r>
            <a:r>
              <a:rPr lang="tr-TR" dirty="0" err="1"/>
              <a:t>destination</a:t>
            </a:r>
            <a:endParaRPr lang="tr-TR" dirty="0"/>
          </a:p>
          <a:p>
            <a:pPr>
              <a:buFont typeface="Arial" panose="020B0604020202020204" pitchFamily="34" charset="0"/>
              <a:buChar char="•"/>
            </a:pPr>
            <a:r>
              <a:rPr lang="tr-TR" dirty="0" err="1"/>
              <a:t>Determines</a:t>
            </a:r>
            <a:r>
              <a:rPr lang="tr-TR" dirty="0"/>
              <a:t> </a:t>
            </a:r>
            <a:r>
              <a:rPr lang="tr-TR" dirty="0" err="1"/>
              <a:t>job</a:t>
            </a:r>
            <a:r>
              <a:rPr lang="tr-TR" dirty="0"/>
              <a:t> </a:t>
            </a:r>
            <a:r>
              <a:rPr lang="tr-TR" dirty="0" err="1"/>
              <a:t>sizes</a:t>
            </a:r>
            <a:r>
              <a:rPr lang="tr-TR" dirty="0"/>
              <a:t> </a:t>
            </a:r>
            <a:r>
              <a:rPr lang="tr-TR" dirty="0" err="1"/>
              <a:t>and</a:t>
            </a:r>
            <a:r>
              <a:rPr lang="tr-TR" dirty="0"/>
              <a:t> </a:t>
            </a:r>
            <a:r>
              <a:rPr lang="tr-TR" dirty="0" err="1"/>
              <a:t>actions</a:t>
            </a:r>
            <a:endParaRPr lang="en-US" dirty="0"/>
          </a:p>
        </p:txBody>
      </p:sp>
    </p:spTree>
    <p:extLst>
      <p:ext uri="{BB962C8B-B14F-4D97-AF65-F5344CB8AC3E}">
        <p14:creationId xmlns:p14="http://schemas.microsoft.com/office/powerpoint/2010/main" val="206698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258A236-2F51-D187-E21B-1F11822FB9C9}"/>
              </a:ext>
            </a:extLst>
          </p:cNvPr>
          <p:cNvSpPr>
            <a:spLocks noGrp="1"/>
          </p:cNvSpPr>
          <p:nvPr>
            <p:ph type="title"/>
          </p:nvPr>
        </p:nvSpPr>
        <p:spPr/>
        <p:txBody>
          <a:bodyPr/>
          <a:lstStyle/>
          <a:p>
            <a:r>
              <a:rPr lang="tr-TR" dirty="0"/>
              <a:t>Learning-NUM</a:t>
            </a:r>
            <a:endParaRPr lang="en-US" dirty="0"/>
          </a:p>
        </p:txBody>
      </p:sp>
      <p:sp>
        <p:nvSpPr>
          <p:cNvPr id="3" name="İçerik Yer Tutucusu 2">
            <a:extLst>
              <a:ext uri="{FF2B5EF4-FFF2-40B4-BE49-F238E27FC236}">
                <a16:creationId xmlns:a16="http://schemas.microsoft.com/office/drawing/2014/main" id="{5B436DBC-3A41-0288-736D-11ACEE1B5665}"/>
              </a:ext>
            </a:extLst>
          </p:cNvPr>
          <p:cNvSpPr>
            <a:spLocks noGrp="1"/>
          </p:cNvSpPr>
          <p:nvPr>
            <p:ph idx="1"/>
          </p:nvPr>
        </p:nvSpPr>
        <p:spPr/>
        <p:txBody>
          <a:bodyPr/>
          <a:lstStyle/>
          <a:p>
            <a:pPr>
              <a:buFont typeface="Arial" panose="020B0604020202020204" pitchFamily="34" charset="0"/>
              <a:buChar char="•"/>
            </a:pPr>
            <a:r>
              <a:rPr lang="tr-TR" dirty="0"/>
              <a:t>Online </a:t>
            </a:r>
            <a:r>
              <a:rPr lang="tr-TR" dirty="0" err="1"/>
              <a:t>learning</a:t>
            </a:r>
            <a:r>
              <a:rPr lang="tr-TR" dirty="0"/>
              <a:t>: </a:t>
            </a:r>
            <a:r>
              <a:rPr lang="tr-TR" dirty="0" err="1"/>
              <a:t>Minimizing</a:t>
            </a:r>
            <a:r>
              <a:rPr lang="tr-TR" dirty="0"/>
              <a:t> </a:t>
            </a:r>
            <a:r>
              <a:rPr lang="tr-TR" dirty="0" err="1"/>
              <a:t>regret</a:t>
            </a:r>
            <a:r>
              <a:rPr lang="tr-TR" dirty="0"/>
              <a:t> </a:t>
            </a:r>
            <a:r>
              <a:rPr lang="tr-TR" dirty="0" err="1"/>
              <a:t>value</a:t>
            </a:r>
            <a:endParaRPr lang="tr-TR" dirty="0"/>
          </a:p>
          <a:p>
            <a:pPr>
              <a:buFont typeface="Arial" panose="020B0604020202020204" pitchFamily="34" charset="0"/>
              <a:buChar char="•"/>
            </a:pPr>
            <a:r>
              <a:rPr lang="tr-TR" dirty="0" err="1"/>
              <a:t>Regret</a:t>
            </a:r>
            <a:r>
              <a:rPr lang="tr-TR" dirty="0"/>
              <a:t>: </a:t>
            </a:r>
            <a:r>
              <a:rPr lang="tr-TR" dirty="0" err="1"/>
              <a:t>Gap</a:t>
            </a:r>
            <a:r>
              <a:rPr lang="tr-TR" dirty="0"/>
              <a:t> </a:t>
            </a:r>
            <a:r>
              <a:rPr lang="tr-TR" dirty="0" err="1"/>
              <a:t>between</a:t>
            </a:r>
            <a:r>
              <a:rPr lang="tr-TR" dirty="0"/>
              <a:t> </a:t>
            </a:r>
            <a:r>
              <a:rPr lang="tr-TR" dirty="0" err="1"/>
              <a:t>expected</a:t>
            </a:r>
            <a:r>
              <a:rPr lang="tr-TR" dirty="0"/>
              <a:t> </a:t>
            </a:r>
            <a:r>
              <a:rPr lang="tr-TR" dirty="0" err="1"/>
              <a:t>and</a:t>
            </a:r>
            <a:r>
              <a:rPr lang="tr-TR" dirty="0"/>
              <a:t> optimal</a:t>
            </a:r>
          </a:p>
          <a:p>
            <a:pPr>
              <a:buFont typeface="Arial" panose="020B0604020202020204" pitchFamily="34" charset="0"/>
              <a:buChar char="•"/>
            </a:pPr>
            <a:r>
              <a:rPr lang="tr-TR" dirty="0" err="1"/>
              <a:t>Gradient</a:t>
            </a:r>
            <a:r>
              <a:rPr lang="tr-TR" dirty="0"/>
              <a:t> </a:t>
            </a:r>
            <a:r>
              <a:rPr lang="tr-TR" dirty="0" err="1"/>
              <a:t>sampling</a:t>
            </a:r>
            <a:endParaRPr lang="en-US" dirty="0"/>
          </a:p>
        </p:txBody>
      </p:sp>
      <p:pic>
        <p:nvPicPr>
          <p:cNvPr id="2050" name="Picture 2">
            <a:extLst>
              <a:ext uri="{FF2B5EF4-FFF2-40B4-BE49-F238E27FC236}">
                <a16:creationId xmlns:a16="http://schemas.microsoft.com/office/drawing/2014/main" id="{16B00ED4-0668-2969-2328-E69A4F5E84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430" y="3116369"/>
            <a:ext cx="8096250"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607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24CDB8-3175-16DC-4CF4-BEDC51079D2A}"/>
              </a:ext>
            </a:extLst>
          </p:cNvPr>
          <p:cNvSpPr>
            <a:spLocks noGrp="1"/>
          </p:cNvSpPr>
          <p:nvPr>
            <p:ph type="title"/>
          </p:nvPr>
        </p:nvSpPr>
        <p:spPr/>
        <p:txBody>
          <a:bodyPr/>
          <a:lstStyle/>
          <a:p>
            <a:r>
              <a:rPr lang="tr-TR" dirty="0"/>
              <a:t>GSMW </a:t>
            </a:r>
            <a:r>
              <a:rPr lang="tr-TR" dirty="0" err="1"/>
              <a:t>Algorithm</a:t>
            </a:r>
            <a:endParaRPr lang="en-US" dirty="0"/>
          </a:p>
        </p:txBody>
      </p:sp>
      <p:sp>
        <p:nvSpPr>
          <p:cNvPr id="3" name="İçerik Yer Tutucusu 2">
            <a:extLst>
              <a:ext uri="{FF2B5EF4-FFF2-40B4-BE49-F238E27FC236}">
                <a16:creationId xmlns:a16="http://schemas.microsoft.com/office/drawing/2014/main" id="{CBF617AF-A919-B4CB-2621-8EB7FBC6463C}"/>
              </a:ext>
            </a:extLst>
          </p:cNvPr>
          <p:cNvSpPr>
            <a:spLocks noGrp="1"/>
          </p:cNvSpPr>
          <p:nvPr>
            <p:ph idx="1"/>
          </p:nvPr>
        </p:nvSpPr>
        <p:spPr/>
        <p:txBody>
          <a:bodyPr/>
          <a:lstStyle/>
          <a:p>
            <a:pPr>
              <a:buFont typeface="Arial" panose="020B0604020202020204" pitchFamily="34" charset="0"/>
              <a:buChar char="•"/>
            </a:pPr>
            <a:r>
              <a:rPr lang="tr-TR" dirty="0" err="1"/>
              <a:t>Gradient</a:t>
            </a:r>
            <a:r>
              <a:rPr lang="tr-TR" dirty="0"/>
              <a:t> </a:t>
            </a:r>
            <a:r>
              <a:rPr lang="tr-TR" dirty="0" err="1"/>
              <a:t>Sampling</a:t>
            </a:r>
            <a:r>
              <a:rPr lang="tr-TR" dirty="0"/>
              <a:t> </a:t>
            </a:r>
            <a:r>
              <a:rPr lang="tr-TR" dirty="0" err="1"/>
              <a:t>Max-Weight</a:t>
            </a:r>
            <a:endParaRPr lang="tr-TR" dirty="0"/>
          </a:p>
          <a:p>
            <a:pPr lvl="1">
              <a:buFont typeface="Arial" panose="020B0604020202020204" pitchFamily="34" charset="0"/>
              <a:buChar char="•"/>
            </a:pPr>
            <a:r>
              <a:rPr lang="tr-TR" dirty="0" err="1"/>
              <a:t>Gradient</a:t>
            </a:r>
            <a:r>
              <a:rPr lang="tr-TR" dirty="0"/>
              <a:t> </a:t>
            </a:r>
            <a:r>
              <a:rPr lang="tr-TR" dirty="0" err="1"/>
              <a:t>sampling</a:t>
            </a:r>
            <a:endParaRPr lang="tr-TR" dirty="0"/>
          </a:p>
          <a:p>
            <a:pPr lvl="1">
              <a:buFont typeface="Arial" panose="020B0604020202020204" pitchFamily="34" charset="0"/>
              <a:buChar char="•"/>
            </a:pPr>
            <a:r>
              <a:rPr lang="tr-TR" dirty="0" err="1"/>
              <a:t>Drift-plus-penalty</a:t>
            </a:r>
            <a:endParaRPr lang="tr-TR" dirty="0"/>
          </a:p>
          <a:p>
            <a:pPr lvl="1">
              <a:buFont typeface="Arial" panose="020B0604020202020204" pitchFamily="34" charset="0"/>
              <a:buChar char="•"/>
            </a:pPr>
            <a:r>
              <a:rPr lang="tr-TR" dirty="0" err="1"/>
              <a:t>Backpressure</a:t>
            </a:r>
            <a:r>
              <a:rPr lang="tr-TR" dirty="0"/>
              <a:t> routing</a:t>
            </a:r>
          </a:p>
          <a:p>
            <a:pPr lvl="1">
              <a:buFont typeface="Arial" panose="020B0604020202020204" pitchFamily="34" charset="0"/>
              <a:buChar char="•"/>
            </a:pPr>
            <a:r>
              <a:rPr lang="tr-TR" dirty="0" err="1"/>
              <a:t>Max-Weight</a:t>
            </a:r>
            <a:r>
              <a:rPr lang="tr-TR" dirty="0"/>
              <a:t> </a:t>
            </a:r>
            <a:r>
              <a:rPr lang="tr-TR" dirty="0" err="1"/>
              <a:t>scheduling</a:t>
            </a:r>
            <a:endParaRPr lang="tr-TR" dirty="0"/>
          </a:p>
          <a:p>
            <a:pPr>
              <a:buFont typeface="Arial" panose="020B0604020202020204" pitchFamily="34" charset="0"/>
              <a:buChar char="•"/>
            </a:pPr>
            <a:r>
              <a:rPr lang="tr-TR" dirty="0"/>
              <a:t>No-</a:t>
            </a:r>
            <a:r>
              <a:rPr lang="tr-TR" dirty="0" err="1"/>
              <a:t>delay</a:t>
            </a:r>
            <a:r>
              <a:rPr lang="tr-TR" dirty="0"/>
              <a:t> </a:t>
            </a:r>
            <a:r>
              <a:rPr lang="tr-TR" dirty="0" err="1"/>
              <a:t>setting</a:t>
            </a:r>
            <a:r>
              <a:rPr lang="tr-TR" dirty="0"/>
              <a:t>: </a:t>
            </a:r>
          </a:p>
          <a:p>
            <a:pPr>
              <a:buFont typeface="Arial" panose="020B0604020202020204" pitchFamily="34" charset="0"/>
              <a:buChar char="•"/>
            </a:pPr>
            <a:endParaRPr lang="tr-TR" dirty="0"/>
          </a:p>
        </p:txBody>
      </p:sp>
      <p:pic>
        <p:nvPicPr>
          <p:cNvPr id="12" name="Resim 11">
            <a:extLst>
              <a:ext uri="{FF2B5EF4-FFF2-40B4-BE49-F238E27FC236}">
                <a16:creationId xmlns:a16="http://schemas.microsoft.com/office/drawing/2014/main" id="{5EB5305D-018D-B1CD-D98C-E5A189EDC0B9}"/>
              </a:ext>
            </a:extLst>
          </p:cNvPr>
          <p:cNvPicPr>
            <a:picLocks noChangeAspect="1"/>
          </p:cNvPicPr>
          <p:nvPr/>
        </p:nvPicPr>
        <p:blipFill>
          <a:blip r:embed="rId3"/>
          <a:stretch>
            <a:fillRect/>
          </a:stretch>
        </p:blipFill>
        <p:spPr>
          <a:xfrm>
            <a:off x="6096000" y="1930909"/>
            <a:ext cx="4824133" cy="3938185"/>
          </a:xfrm>
          <a:prstGeom prst="rect">
            <a:avLst/>
          </a:prstGeom>
        </p:spPr>
      </p:pic>
      <p:pic>
        <p:nvPicPr>
          <p:cNvPr id="14" name="Resim 13">
            <a:extLst>
              <a:ext uri="{FF2B5EF4-FFF2-40B4-BE49-F238E27FC236}">
                <a16:creationId xmlns:a16="http://schemas.microsoft.com/office/drawing/2014/main" id="{7E1ECEA9-BE3A-B86B-7788-DA85CBD3FAA4}"/>
              </a:ext>
            </a:extLst>
          </p:cNvPr>
          <p:cNvPicPr>
            <a:picLocks noChangeAspect="1"/>
          </p:cNvPicPr>
          <p:nvPr/>
        </p:nvPicPr>
        <p:blipFill>
          <a:blip r:embed="rId4"/>
          <a:stretch>
            <a:fillRect/>
          </a:stretch>
        </p:blipFill>
        <p:spPr>
          <a:xfrm>
            <a:off x="2985164" y="3617907"/>
            <a:ext cx="1467055" cy="308653"/>
          </a:xfrm>
          <a:prstGeom prst="rect">
            <a:avLst/>
          </a:prstGeom>
        </p:spPr>
      </p:pic>
    </p:spTree>
    <p:extLst>
      <p:ext uri="{BB962C8B-B14F-4D97-AF65-F5344CB8AC3E}">
        <p14:creationId xmlns:p14="http://schemas.microsoft.com/office/powerpoint/2010/main" val="3867988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6CCBE08-968A-26AA-07AE-B7719D3346E2}"/>
              </a:ext>
            </a:extLst>
          </p:cNvPr>
          <p:cNvSpPr>
            <a:spLocks noGrp="1"/>
          </p:cNvSpPr>
          <p:nvPr>
            <p:ph type="title"/>
          </p:nvPr>
        </p:nvSpPr>
        <p:spPr/>
        <p:txBody>
          <a:bodyPr/>
          <a:lstStyle/>
          <a:p>
            <a:r>
              <a:rPr lang="tr-TR" dirty="0"/>
              <a:t>P-GSMW </a:t>
            </a:r>
            <a:r>
              <a:rPr lang="tr-TR" dirty="0" err="1"/>
              <a:t>Algorithm</a:t>
            </a:r>
            <a:endParaRPr lang="en-US" dirty="0"/>
          </a:p>
        </p:txBody>
      </p:sp>
      <p:sp>
        <p:nvSpPr>
          <p:cNvPr id="3" name="İçerik Yer Tutucusu 2">
            <a:extLst>
              <a:ext uri="{FF2B5EF4-FFF2-40B4-BE49-F238E27FC236}">
                <a16:creationId xmlns:a16="http://schemas.microsoft.com/office/drawing/2014/main" id="{6F0CF63C-9E38-04BE-00E9-C8DDE62A1F5F}"/>
              </a:ext>
            </a:extLst>
          </p:cNvPr>
          <p:cNvSpPr>
            <a:spLocks noGrp="1"/>
          </p:cNvSpPr>
          <p:nvPr>
            <p:ph idx="1"/>
          </p:nvPr>
        </p:nvSpPr>
        <p:spPr/>
        <p:txBody>
          <a:bodyPr/>
          <a:lstStyle/>
          <a:p>
            <a:pPr>
              <a:buFont typeface="Arial" panose="020B0604020202020204" pitchFamily="34" charset="0"/>
              <a:buChar char="•"/>
            </a:pPr>
            <a:r>
              <a:rPr lang="tr-TR" dirty="0" err="1"/>
              <a:t>Parallel-instance</a:t>
            </a:r>
            <a:r>
              <a:rPr lang="tr-TR" dirty="0"/>
              <a:t> </a:t>
            </a:r>
            <a:r>
              <a:rPr lang="tr-TR" dirty="0" err="1"/>
              <a:t>Gradient</a:t>
            </a:r>
            <a:r>
              <a:rPr lang="tr-TR" dirty="0"/>
              <a:t> </a:t>
            </a:r>
            <a:r>
              <a:rPr lang="tr-TR" dirty="0" err="1"/>
              <a:t>Sampling</a:t>
            </a:r>
            <a:r>
              <a:rPr lang="tr-TR" dirty="0"/>
              <a:t> </a:t>
            </a:r>
            <a:r>
              <a:rPr lang="tr-TR" dirty="0" err="1"/>
              <a:t>Max-Weight</a:t>
            </a:r>
            <a:endParaRPr lang="tr-TR" dirty="0"/>
          </a:p>
          <a:p>
            <a:pPr>
              <a:buFont typeface="Arial" panose="020B0604020202020204" pitchFamily="34" charset="0"/>
              <a:buChar char="•"/>
            </a:pPr>
            <a:r>
              <a:rPr lang="tr-TR" dirty="0"/>
              <a:t>Two </a:t>
            </a:r>
            <a:r>
              <a:rPr lang="tr-TR" dirty="0" err="1"/>
              <a:t>status</a:t>
            </a:r>
            <a:r>
              <a:rPr lang="tr-TR" dirty="0"/>
              <a:t>: FRESH </a:t>
            </a:r>
            <a:r>
              <a:rPr lang="tr-TR" dirty="0" err="1"/>
              <a:t>and</a:t>
            </a:r>
            <a:r>
              <a:rPr lang="tr-TR" dirty="0"/>
              <a:t> STALE</a:t>
            </a:r>
          </a:p>
          <a:p>
            <a:pPr>
              <a:buFont typeface="Arial" panose="020B0604020202020204" pitchFamily="34" charset="0"/>
              <a:buChar char="•"/>
            </a:pPr>
            <a:endParaRPr lang="en-US" dirty="0"/>
          </a:p>
        </p:txBody>
      </p:sp>
      <p:pic>
        <p:nvPicPr>
          <p:cNvPr id="7" name="Resim 6">
            <a:extLst>
              <a:ext uri="{FF2B5EF4-FFF2-40B4-BE49-F238E27FC236}">
                <a16:creationId xmlns:a16="http://schemas.microsoft.com/office/drawing/2014/main" id="{742708BB-42BB-91DC-207D-567E4E4F35D4}"/>
              </a:ext>
            </a:extLst>
          </p:cNvPr>
          <p:cNvPicPr>
            <a:picLocks noChangeAspect="1"/>
          </p:cNvPicPr>
          <p:nvPr/>
        </p:nvPicPr>
        <p:blipFill>
          <a:blip r:embed="rId3"/>
          <a:stretch>
            <a:fillRect/>
          </a:stretch>
        </p:blipFill>
        <p:spPr>
          <a:xfrm>
            <a:off x="6957427" y="1011981"/>
            <a:ext cx="4198253" cy="5257105"/>
          </a:xfrm>
          <a:prstGeom prst="rect">
            <a:avLst/>
          </a:prstGeom>
        </p:spPr>
      </p:pic>
      <p:pic>
        <p:nvPicPr>
          <p:cNvPr id="8" name="Resim 7">
            <a:extLst>
              <a:ext uri="{FF2B5EF4-FFF2-40B4-BE49-F238E27FC236}">
                <a16:creationId xmlns:a16="http://schemas.microsoft.com/office/drawing/2014/main" id="{AEB13752-F5D5-BF3E-FF5A-3B316775916A}"/>
              </a:ext>
            </a:extLst>
          </p:cNvPr>
          <p:cNvPicPr>
            <a:picLocks noChangeAspect="1"/>
          </p:cNvPicPr>
          <p:nvPr/>
        </p:nvPicPr>
        <p:blipFill>
          <a:blip r:embed="rId4"/>
          <a:stretch>
            <a:fillRect/>
          </a:stretch>
        </p:blipFill>
        <p:spPr>
          <a:xfrm>
            <a:off x="1725320" y="3392248"/>
            <a:ext cx="4370680" cy="2476846"/>
          </a:xfrm>
          <a:prstGeom prst="rect">
            <a:avLst/>
          </a:prstGeom>
        </p:spPr>
      </p:pic>
    </p:spTree>
    <p:extLst>
      <p:ext uri="{BB962C8B-B14F-4D97-AF65-F5344CB8AC3E}">
        <p14:creationId xmlns:p14="http://schemas.microsoft.com/office/powerpoint/2010/main" val="3069320369"/>
      </p:ext>
    </p:extLst>
  </p:cSld>
  <p:clrMapOvr>
    <a:masterClrMapping/>
  </p:clrMapOvr>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292</TotalTime>
  <Words>1337</Words>
  <Application>Microsoft Office PowerPoint</Application>
  <PresentationFormat>Geniş ekran</PresentationFormat>
  <Paragraphs>174</Paragraphs>
  <Slides>18</Slides>
  <Notes>15</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18</vt:i4>
      </vt:variant>
    </vt:vector>
  </HeadingPairs>
  <TitlesOfParts>
    <vt:vector size="23" baseType="lpstr">
      <vt:lpstr>Arial</vt:lpstr>
      <vt:lpstr>Calibri</vt:lpstr>
      <vt:lpstr>Calibri Light</vt:lpstr>
      <vt:lpstr>Google Sans</vt:lpstr>
      <vt:lpstr>Geçmişe bakış</vt:lpstr>
      <vt:lpstr>Learning-NUM: Network Utility Maximization With Unknown Utility Functions and Queueing Delay</vt:lpstr>
      <vt:lpstr>Introduction</vt:lpstr>
      <vt:lpstr>Background</vt:lpstr>
      <vt:lpstr>Challenges</vt:lpstr>
      <vt:lpstr>Related Work</vt:lpstr>
      <vt:lpstr>Learning-NUM</vt:lpstr>
      <vt:lpstr>Learning-NUM</vt:lpstr>
      <vt:lpstr>GSMW Algorithm</vt:lpstr>
      <vt:lpstr>P-GSMW Algorithm</vt:lpstr>
      <vt:lpstr>Applications</vt:lpstr>
      <vt:lpstr>Database Query</vt:lpstr>
      <vt:lpstr>Job Scheduling</vt:lpstr>
      <vt:lpstr>Video Streaming</vt:lpstr>
      <vt:lpstr>Evaluation: Parameters</vt:lpstr>
      <vt:lpstr>Evaluation</vt:lpstr>
      <vt:lpstr>Evaluation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Learning-NUM: Network Utility Maximization With Unknown Utility Functions and Queueing Delay</dc:title>
  <dc:creator>Burak Bozdağ</dc:creator>
  <cp:lastModifiedBy>Burak Bozdağ</cp:lastModifiedBy>
  <cp:revision>10</cp:revision>
  <dcterms:created xsi:type="dcterms:W3CDTF">2023-05-02T17:03:32Z</dcterms:created>
  <dcterms:modified xsi:type="dcterms:W3CDTF">2023-05-02T21:55:42Z</dcterms:modified>
</cp:coreProperties>
</file>