
<file path=[Content_Types].xml><?xml version="1.0" encoding="utf-8"?>
<Types xmlns="http://schemas.openxmlformats.org/package/2006/content-types">
  <Override PartName="/_rels/.rels" ContentType="application/vnd.openxmlformats-package.relationships+xml"/>
  <Override PartName="/ppt/slides/slide80.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78.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79.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80.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79.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9F66BC73-12E3-4F03-8588-86C3FFAD482C}"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5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76.xml.rels><?xml version="1.0" encoding="UTF-8"?>
<Relationships xmlns="http://schemas.openxmlformats.org/package/2006/relationships"><Relationship Id="rId1" Type="http://schemas.openxmlformats.org/officeDocument/2006/relationships/hyperlink" Target="https://github.com/burakburuk/javascript-boilerplate" TargetMode="External"/><Relationship Id="rId2" Type="http://schemas.openxmlformats.org/officeDocument/2006/relationships/slideLayout" Target="../slideLayouts/slideLayout3.xml"/>
</Relationships>
</file>

<file path=ppt/slides/_rels/slide7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9.xml.rels><?xml version="1.0" encoding="UTF-8"?>
<Relationships xmlns="http://schemas.openxmlformats.org/package/2006/relationships"><Relationship Id="rId1" Type="http://schemas.openxmlformats.org/officeDocument/2006/relationships/hyperlink" Target="https://webapplog.com/es6/" TargetMode="External"/><Relationship Id="rId2" Type="http://schemas.openxmlformats.org/officeDocument/2006/relationships/hyperlink" Target="https://derickbailey.com/2017/06/06/3-features-of-es7-and-beyond-that-you-should-be-using-now/" TargetMode="External"/><Relationship Id="rId3" Type="http://schemas.openxmlformats.org/officeDocument/2006/relationships/hyperlink" Target="https://www.npmjs.com/package/axios" TargetMode="External"/><Relationship Id="rId4" Type="http://schemas.openxmlformats.org/officeDocument/2006/relationships/hyperlink" Target="https://www.w3schools.com/" TargetMode="External"/><Relationship Id="rId5" Type="http://schemas.openxmlformats.org/officeDocument/2006/relationships/hyperlink" Target="https://caniuse.com/#search=es6" TargetMode="External"/><Relationship Id="rId6" Type="http://schemas.openxmlformats.org/officeDocument/2006/relationships/hyperlink" Target="https://nodejs.org/en/" TargetMode="External"/><Relationship Id="rId7" Type="http://schemas.openxmlformats.org/officeDocument/2006/relationships/hyperlink" Target="https://developer.mozilla.org/en-US/docs/Web/JavaScript/Reference/Classes" TargetMode="External"/><Relationship Id="rId8" Type="http://schemas.openxmlformats.org/officeDocument/2006/relationships/hyperlink" Target="https://scotch.io/tutorials/setup-a-react-environment-using-webpack-and-babel" TargetMode="External"/><Relationship Id="rId9"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0.xml.rels><?xml version="1.0" encoding="UTF-8"?>
<Relationships xmlns="http://schemas.openxmlformats.org/package/2006/relationships"><Relationship Id="rId1" Type="http://schemas.openxmlformats.org/officeDocument/2006/relationships/hyperlink" Target="https://reactjs.org/tutorial/tutorial.html" TargetMode="External"/><Relationship Id="rId2" Type="http://schemas.openxmlformats.org/officeDocument/2006/relationships/hyperlink" Target="https://github.com/burakburuk/javascript-boilerplate" TargetMode="External"/><Relationship Id="rId3" Type="http://schemas.openxmlformats.org/officeDocument/2006/relationships/hyperlink" Target="http://www.material-ui.com/#/" TargetMode="External"/><Relationship Id="rId4"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Quick Introduction to Javascript World</a:t>
            </a:r>
            <a:endParaRPr b="0" lang="en-US"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b="0" lang="en-US" sz="3200" spc="-1" strike="noStrike">
                <a:solidFill>
                  <a:srgbClr val="000000"/>
                </a:solidFill>
                <a:uFill>
                  <a:solidFill>
                    <a:srgbClr val="ffffff"/>
                  </a:solidFill>
                </a:uFill>
                <a:latin typeface="Arial"/>
              </a:rPr>
              <a:t>Prepared by Burak Buruk</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DOM</a:t>
            </a:r>
            <a:endParaRPr b="0" lang="en-US" sz="4400" spc="-1" strike="noStrike">
              <a:solidFill>
                <a:srgbClr val="000000"/>
              </a:solidFill>
              <a:uFill>
                <a:solidFill>
                  <a:srgbClr val="ffffff"/>
                </a:solidFill>
              </a:uFill>
              <a:latin typeface="Arial"/>
            </a:endParaRPr>
          </a:p>
        </p:txBody>
      </p:sp>
      <p:sp>
        <p:nvSpPr>
          <p:cNvPr id="5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When a web page is loaded, the browser creates a Document Object Model of the page.</a:t>
            </a:r>
            <a:endParaRPr b="0" lang="en-US" sz="3200" spc="-1" strike="noStrike">
              <a:solidFill>
                <a:srgbClr val="000000"/>
              </a:solidFill>
              <a:uFill>
                <a:solidFill>
                  <a:srgbClr val="ffffff"/>
                </a:solidFill>
              </a:uFill>
              <a:latin typeface="Arial"/>
            </a:endParaRPr>
          </a:p>
        </p:txBody>
      </p:sp>
      <p:pic>
        <p:nvPicPr>
          <p:cNvPr id="59" name="" descr=""/>
          <p:cNvPicPr/>
          <p:nvPr/>
        </p:nvPicPr>
        <p:blipFill>
          <a:blip r:embed="rId1"/>
          <a:stretch/>
        </p:blipFill>
        <p:spPr>
          <a:xfrm>
            <a:off x="2686320" y="3135960"/>
            <a:ext cx="4628880" cy="25333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Accessing Elements by ID</a:t>
            </a:r>
            <a:endParaRPr b="0" lang="en-US" sz="4400" spc="-1" strike="noStrike">
              <a:solidFill>
                <a:srgbClr val="000000"/>
              </a:solidFill>
              <a:uFill>
                <a:solidFill>
                  <a:srgbClr val="ffffff"/>
                </a:solidFill>
              </a:uFill>
              <a:latin typeface="Arial"/>
            </a:endParaRPr>
          </a:p>
        </p:txBody>
      </p:sp>
      <p:sp>
        <p:nvSpPr>
          <p:cNvPr id="6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easiest way to access a single element in the DOM is by its unique ID. We can grab an element by ID with the </a:t>
            </a:r>
            <a:r>
              <a:rPr b="1" lang="en-US" sz="3200" spc="-1" strike="noStrike">
                <a:solidFill>
                  <a:srgbClr val="000000"/>
                </a:solidFill>
                <a:uFill>
                  <a:solidFill>
                    <a:srgbClr val="ffffff"/>
                  </a:solidFill>
                </a:uFill>
                <a:latin typeface="Arial"/>
              </a:rPr>
              <a:t>getElementById</a:t>
            </a:r>
            <a:r>
              <a:rPr b="0" lang="en-US" sz="3200" spc="-1" strike="noStrike">
                <a:solidFill>
                  <a:srgbClr val="000000"/>
                </a:solidFill>
                <a:uFill>
                  <a:solidFill>
                    <a:srgbClr val="ffffff"/>
                  </a:solidFill>
                </a:uFill>
                <a:latin typeface="Arial"/>
              </a:rPr>
              <a:t>() method of the document object.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document.getElementById();</a:t>
            </a:r>
            <a:endParaRPr b="0" lang="en-US" sz="32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t>
            </a:r>
            <a:r>
              <a:rPr b="0" lang="en-US" sz="4400" spc="-1" strike="noStrike">
                <a:solidFill>
                  <a:srgbClr val="000000"/>
                </a:solidFill>
                <a:uFill>
                  <a:solidFill>
                    <a:srgbClr val="ffffff"/>
                  </a:solidFill>
                </a:uFill>
                <a:latin typeface="Arial"/>
              </a:rPr>
              <a:t>use strict”</a:t>
            </a:r>
            <a:endParaRPr b="0" lang="en-US" sz="4400" spc="-1" strike="noStrike">
              <a:solidFill>
                <a:srgbClr val="000000"/>
              </a:solidFill>
              <a:uFill>
                <a:solidFill>
                  <a:srgbClr val="ffffff"/>
                </a:solidFill>
              </a:uFill>
              <a:latin typeface="Arial"/>
            </a:endParaRPr>
          </a:p>
        </p:txBody>
      </p:sp>
      <p:sp>
        <p:nvSpPr>
          <p:cNvPr id="6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Declared at the beginning of a script, it has global scope (all code in the script will execute in strict mode):</a:t>
            </a:r>
            <a:endParaRPr b="0" lang="en-US" sz="3200" spc="-1" strike="noStrike">
              <a:solidFill>
                <a:srgbClr val="000000"/>
              </a:solidFill>
              <a:uFill>
                <a:solidFill>
                  <a:srgbClr val="ffffff"/>
                </a:solidFill>
              </a:uFill>
              <a:latin typeface="Arial"/>
            </a:endParaRPr>
          </a:p>
        </p:txBody>
      </p:sp>
      <p:sp>
        <p:nvSpPr>
          <p:cNvPr id="64" name="TextShape 3"/>
          <p:cNvSpPr txBox="1"/>
          <p:nvPr/>
        </p:nvSpPr>
        <p:spPr>
          <a:xfrm>
            <a:off x="914400" y="3497760"/>
            <a:ext cx="8138160" cy="69300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Arial"/>
              </a:rPr>
              <a:t>"use strict";</a:t>
            </a:r>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x = 3.14;       // This will cause an error because x is not declared</a:t>
            </a:r>
            <a:endParaRPr b="0" lang="en-US" sz="1600" spc="-1" strike="noStrike">
              <a:solidFill>
                <a:srgbClr val="000000"/>
              </a:solidFill>
              <a:uFill>
                <a:solidFill>
                  <a:srgbClr val="ffffff"/>
                </a:solidFill>
              </a:uFill>
              <a:latin typeface="Arial"/>
            </a:endParaRPr>
          </a:p>
        </p:txBody>
      </p:sp>
      <p:sp>
        <p:nvSpPr>
          <p:cNvPr id="65" name="TextShape 4"/>
          <p:cNvSpPr txBox="1"/>
          <p:nvPr/>
        </p:nvSpPr>
        <p:spPr>
          <a:xfrm>
            <a:off x="914400" y="4754880"/>
            <a:ext cx="8166600" cy="257760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Arial"/>
              </a:rPr>
              <a:t>x = 3.14;       // This will not cause an error. </a:t>
            </a:r>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myFunction();</a:t>
            </a:r>
            <a:endParaRPr b="0" lang="en-US" sz="1600" spc="-1" strike="noStrike">
              <a:solidFill>
                <a:srgbClr val="000000"/>
              </a:solidFill>
              <a:uFill>
                <a:solidFill>
                  <a:srgbClr val="ffffff"/>
                </a:solidFill>
              </a:uFill>
              <a:latin typeface="Arial"/>
            </a:endParaRPr>
          </a:p>
          <a:p>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function myFunction() {</a:t>
            </a:r>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"use strict";</a:t>
            </a:r>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y = 3.14;   // This will cause an error</a:t>
            </a:r>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a:t>
            </a:r>
            <a:endParaRPr b="0" lang="en-US" sz="16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Javascript History</a:t>
            </a:r>
            <a:endParaRPr b="0" lang="en-US" sz="4400" spc="-1" strike="noStrike">
              <a:solidFill>
                <a:srgbClr val="000000"/>
              </a:solidFill>
              <a:uFill>
                <a:solidFill>
                  <a:srgbClr val="ffffff"/>
                </a:solidFill>
              </a:uFill>
              <a:latin typeface="Arial"/>
            </a:endParaRPr>
          </a:p>
        </p:txBody>
      </p:sp>
      <p:sp>
        <p:nvSpPr>
          <p:cNvPr id="6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1995: JavaScript is born as LiveScript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1997: ECMAScript standard is established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1999: ES3 comes out and IE5 is all the rage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2000–2005: XMLHttpRequest, a.k.a. AJAX, gains popularity in app such as Outlook Web Access (2000) and Oddpost (2002), Gmail (2004) and Google Maps (2005).</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2009: ES5 comes out (this is what most of us use now) with forEach, Object.keys, Object.create (specially for Douglas Crockford), and standard JSON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2015: ES6/ECMAScript2015 comes out; it has mostly syntactic sugar, because people weren’t able to agree on anything more ground breaking.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2016: ES7/ECMAScript2016 Seventh edition of ECMAScript.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2017: ES8/ECMAScript2017 Eighth edition of ECMAScript.</a:t>
            </a:r>
            <a:endParaRPr b="0" lang="en-US" sz="32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ES 6 Supported Browsers</a:t>
            </a:r>
            <a:endParaRPr b="0" lang="en-US" sz="4400" spc="-1" strike="noStrike">
              <a:solidFill>
                <a:srgbClr val="000000"/>
              </a:solidFill>
              <a:uFill>
                <a:solidFill>
                  <a:srgbClr val="ffffff"/>
                </a:solidFill>
              </a:uFill>
              <a:latin typeface="Arial"/>
            </a:endParaRPr>
          </a:p>
        </p:txBody>
      </p:sp>
      <p:pic>
        <p:nvPicPr>
          <p:cNvPr id="69" name="" descr=""/>
          <p:cNvPicPr/>
          <p:nvPr/>
        </p:nvPicPr>
        <p:blipFill>
          <a:blip r:embed="rId1"/>
          <a:stretch/>
        </p:blipFill>
        <p:spPr>
          <a:xfrm>
            <a:off x="-3960" y="2315880"/>
            <a:ext cx="10079640" cy="33408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ES 6</a:t>
            </a:r>
            <a:endParaRPr b="0" lang="en-US" sz="4400" spc="-1" strike="noStrike">
              <a:solidFill>
                <a:srgbClr val="000000"/>
              </a:solidFill>
              <a:uFill>
                <a:solidFill>
                  <a:srgbClr val="ffffff"/>
                </a:solidFill>
              </a:uFill>
              <a:latin typeface="Arial"/>
            </a:endParaRPr>
          </a:p>
        </p:txBody>
      </p:sp>
      <p:sp>
        <p:nvSpPr>
          <p:cNvPr id="7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Default Parameters in ES6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Template Literals in ES6</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Multi-line Strings in ES6</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Destructuring Assignment in ES6</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Enhanced Object Literals in ES6</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Arrow Functions in ES6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Promises in ES6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Block-Scoped Constructs Let and Const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Classes in ES6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Modules in ES6 *</a:t>
            </a:r>
            <a:endParaRPr b="0" lang="en-US" sz="32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Default Parameters in ES6</a:t>
            </a:r>
            <a:endParaRPr b="0" lang="en-US" sz="4400" spc="-1" strike="noStrike">
              <a:solidFill>
                <a:srgbClr val="000000"/>
              </a:solidFill>
              <a:uFill>
                <a:solidFill>
                  <a:srgbClr val="ffffff"/>
                </a:solidFill>
              </a:uFill>
              <a:latin typeface="Arial"/>
            </a:endParaRPr>
          </a:p>
        </p:txBody>
      </p:sp>
      <p:pic>
        <p:nvPicPr>
          <p:cNvPr id="73" name="" descr=""/>
          <p:cNvPicPr/>
          <p:nvPr/>
        </p:nvPicPr>
        <p:blipFill>
          <a:blip r:embed="rId1"/>
          <a:stretch/>
        </p:blipFill>
        <p:spPr>
          <a:xfrm>
            <a:off x="1728360" y="1882440"/>
            <a:ext cx="6867000" cy="1866600"/>
          </a:xfrm>
          <a:prstGeom prst="rect">
            <a:avLst/>
          </a:prstGeom>
          <a:ln>
            <a:noFill/>
          </a:ln>
        </p:spPr>
      </p:pic>
      <p:pic>
        <p:nvPicPr>
          <p:cNvPr id="74" name="" descr=""/>
          <p:cNvPicPr/>
          <p:nvPr/>
        </p:nvPicPr>
        <p:blipFill>
          <a:blip r:embed="rId2"/>
          <a:stretch/>
        </p:blipFill>
        <p:spPr>
          <a:xfrm>
            <a:off x="1737360" y="3869640"/>
            <a:ext cx="6771960" cy="10378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Arrow Functions in ES6</a:t>
            </a:r>
            <a:endParaRPr b="0" lang="en-US" sz="4400" spc="-1" strike="noStrike">
              <a:solidFill>
                <a:srgbClr val="000000"/>
              </a:solidFill>
              <a:uFill>
                <a:solidFill>
                  <a:srgbClr val="ffffff"/>
                </a:solidFill>
              </a:uFill>
              <a:latin typeface="Arial"/>
            </a:endParaRPr>
          </a:p>
        </p:txBody>
      </p:sp>
      <p:sp>
        <p:nvSpPr>
          <p:cNvPr id="7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(event) =&gt;{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this.sendData()</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parenthesis () are optional for single params in an arrow function signature. You need them when you use more than one param.</a:t>
            </a:r>
            <a:endParaRPr b="0" lang="en-US" sz="3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Array functions Map</a:t>
            </a:r>
            <a:endParaRPr b="0" lang="en-US" sz="4400" spc="-1" strike="noStrike">
              <a:solidFill>
                <a:srgbClr val="000000"/>
              </a:solidFill>
              <a:uFill>
                <a:solidFill>
                  <a:srgbClr val="ffffff"/>
                </a:solidFill>
              </a:uFill>
              <a:latin typeface="Arial"/>
            </a:endParaRPr>
          </a:p>
        </p:txBody>
      </p:sp>
      <p:sp>
        <p:nvSpPr>
          <p:cNvPr id="7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map calls a provided callback function once for each element in an array, in order, and constructs a new array from the results.</a:t>
            </a:r>
            <a:endParaRPr b="0" lang="en-US" sz="3200" spc="-1" strike="noStrike">
              <a:solidFill>
                <a:srgbClr val="000000"/>
              </a:solidFill>
              <a:uFill>
                <a:solidFill>
                  <a:srgbClr val="ffffff"/>
                </a:solidFill>
              </a:uFill>
              <a:latin typeface="Arial"/>
            </a:endParaRPr>
          </a:p>
        </p:txBody>
      </p:sp>
      <p:sp>
        <p:nvSpPr>
          <p:cNvPr id="79" name="TextShape 3"/>
          <p:cNvSpPr txBox="1"/>
          <p:nvPr/>
        </p:nvSpPr>
        <p:spPr>
          <a:xfrm>
            <a:off x="822960" y="3840480"/>
            <a:ext cx="8138160" cy="2981160"/>
          </a:xfrm>
          <a:prstGeom prst="rect">
            <a:avLst/>
          </a:prstGeom>
          <a:noFill/>
          <a:ln>
            <a:noFill/>
          </a:ln>
        </p:spPr>
        <p:txBody>
          <a:bodyPr lIns="90000" rIns="90000" tIns="45000" bIns="45000"/>
          <a:p>
            <a:r>
              <a:rPr b="0" lang="en-US" sz="2400" spc="-1" strike="noStrike">
                <a:solidFill>
                  <a:srgbClr val="000000"/>
                </a:solidFill>
                <a:uFill>
                  <a:solidFill>
                    <a:srgbClr val="ffffff"/>
                  </a:solidFill>
                </a:uFill>
                <a:latin typeface="Arial"/>
              </a:rPr>
              <a:t>var array1 = [1, 4, 9, 16];</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rPr>
              <a:t>// pass a function to map</a:t>
            </a:r>
            <a:endParaRPr b="0" lang="en-US" sz="18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rPr>
              <a:t>const map1 = array1.map(x =&gt; x * 2);</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rPr>
              <a:t>console.log(map1);</a:t>
            </a:r>
            <a:endParaRPr b="0" lang="en-US" sz="18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rPr>
              <a:t>// expected output: Array [2, 8, 18, 32]</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85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Array functions Reduce</a:t>
            </a:r>
            <a:endParaRPr b="0" lang="en-US" sz="4400" spc="-1" strike="noStrike">
              <a:solidFill>
                <a:srgbClr val="000000"/>
              </a:solidFill>
              <a:uFill>
                <a:solidFill>
                  <a:srgbClr val="ffffff"/>
                </a:solidFill>
              </a:uFill>
              <a:latin typeface="Arial"/>
            </a:endParaRPr>
          </a:p>
        </p:txBody>
      </p:sp>
      <p:sp>
        <p:nvSpPr>
          <p:cNvPr id="81" name="TextShape 2"/>
          <p:cNvSpPr txBox="1"/>
          <p:nvPr/>
        </p:nvSpPr>
        <p:spPr>
          <a:xfrm>
            <a:off x="504000" y="1265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Arial"/>
              </a:rPr>
              <a:t>reduce() executes the callback function once for each element present in the array, excluding holes in the array, receiving four arguments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Arial"/>
              </a:rPr>
              <a:t>accumulator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Arial"/>
              </a:rPr>
              <a:t>currentValue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Arial"/>
              </a:rPr>
              <a:t>currentIndex</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Arial"/>
              </a:rPr>
              <a:t>array</a:t>
            </a:r>
            <a:endParaRPr b="0" lang="en-US" sz="3200" spc="-1" strike="noStrike">
              <a:solidFill>
                <a:srgbClr val="000000"/>
              </a:solidFill>
              <a:uFill>
                <a:solidFill>
                  <a:srgbClr val="ffffff"/>
                </a:solidFill>
              </a:uFill>
              <a:latin typeface="Arial"/>
            </a:endParaRPr>
          </a:p>
        </p:txBody>
      </p:sp>
      <p:sp>
        <p:nvSpPr>
          <p:cNvPr id="82" name="TextShape 3"/>
          <p:cNvSpPr txBox="1"/>
          <p:nvPr/>
        </p:nvSpPr>
        <p:spPr>
          <a:xfrm>
            <a:off x="840240" y="4735440"/>
            <a:ext cx="7846560" cy="2650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const array1 = [1, 2, 3, 4];</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const reducer = (accumulator, currentValue) =&gt; accumulator + currentValue;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1 + 2 + 3 + 4</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console.log(array1.reduce(reducer));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expected output: 10</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5 + 1 + 2 + 3 + 4</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console.log(array1.reduce(reducer, 5));</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expected output: 15</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Traditional way “Multiple-page application”</a:t>
            </a:r>
            <a:endParaRPr b="0" lang="en-US" sz="4400" spc="-1" strike="noStrike">
              <a:solidFill>
                <a:srgbClr val="000000"/>
              </a:solidFill>
              <a:uFill>
                <a:solidFill>
                  <a:srgbClr val="ffffff"/>
                </a:solidFill>
              </a:uFill>
              <a:latin typeface="Arial"/>
            </a:endParaRPr>
          </a:p>
        </p:txBody>
      </p:sp>
      <p:sp>
        <p:nvSpPr>
          <p:cNvPr id="42" name="TextShape 2"/>
          <p:cNvSpPr txBox="1"/>
          <p:nvPr/>
        </p:nvSpPr>
        <p:spPr>
          <a:xfrm>
            <a:off x="504000" y="2317680"/>
            <a:ext cx="9071640" cy="243720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Multiple-page applications work in a “traditional” way. Every change eg. display the data or submit data back to server requests rendering a new page from the server in the browser. </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Array functions Filter</a:t>
            </a:r>
            <a:endParaRPr b="0" lang="en-US" sz="4400" spc="-1" strike="noStrike">
              <a:solidFill>
                <a:srgbClr val="000000"/>
              </a:solidFill>
              <a:uFill>
                <a:solidFill>
                  <a:srgbClr val="ffffff"/>
                </a:solidFill>
              </a:uFill>
              <a:latin typeface="Arial"/>
            </a:endParaRPr>
          </a:p>
        </p:txBody>
      </p:sp>
      <p:sp>
        <p:nvSpPr>
          <p:cNvPr id="8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filter() calls a provided callback function once for each element in an array, and constructs a new array of all the values for which callback returns a value that coerces to true. </a:t>
            </a:r>
            <a:endParaRPr b="0" lang="en-US" sz="3200" spc="-1" strike="noStrike">
              <a:solidFill>
                <a:srgbClr val="000000"/>
              </a:solidFill>
              <a:uFill>
                <a:solidFill>
                  <a:srgbClr val="ffffff"/>
                </a:solidFill>
              </a:uFill>
              <a:latin typeface="Arial"/>
            </a:endParaRPr>
          </a:p>
        </p:txBody>
      </p:sp>
      <p:sp>
        <p:nvSpPr>
          <p:cNvPr id="85" name="TextShape 3"/>
          <p:cNvSpPr txBox="1"/>
          <p:nvPr/>
        </p:nvSpPr>
        <p:spPr>
          <a:xfrm>
            <a:off x="822960" y="4297680"/>
            <a:ext cx="7064640" cy="16264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var words = ['spray', 'limit', 'elite', 'exuberant', 'destruction', 'present'];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const result = words.filter(word =&gt; word.length &gt; 6);</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console.log(result);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expected output: Array ["exuberant", "destruction", "present"]</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Block-Scoped Constructs Let</a:t>
            </a:r>
            <a:endParaRPr b="0" lang="en-US" sz="4400" spc="-1" strike="noStrike">
              <a:solidFill>
                <a:srgbClr val="000000"/>
              </a:solidFill>
              <a:uFill>
                <a:solidFill>
                  <a:srgbClr val="ffffff"/>
                </a:solidFill>
              </a:uFill>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let statement declares a block scope local variable, optionally initializing it to a value.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Variables declared by let have as their scope the block in which they are defined, as well as in any contained sub-blocks. In this way, let works very much like var. The main difference is that the scope of a var variable is the entire enclosing function.</a:t>
            </a:r>
            <a:endParaRPr b="0" lang="en-US" sz="32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Let vs Var</a:t>
            </a:r>
            <a:endParaRPr b="0" lang="en-US" sz="4400" spc="-1" strike="noStrike">
              <a:solidFill>
                <a:srgbClr val="000000"/>
              </a:solidFill>
              <a:uFill>
                <a:solidFill>
                  <a:srgbClr val="ffffff"/>
                </a:solidFill>
              </a:uFill>
              <a:latin typeface="Arial"/>
            </a:endParaRPr>
          </a:p>
        </p:txBody>
      </p:sp>
      <p:sp>
        <p:nvSpPr>
          <p:cNvPr id="89" name="TextShape 2"/>
          <p:cNvSpPr txBox="1"/>
          <p:nvPr/>
        </p:nvSpPr>
        <p:spPr>
          <a:xfrm>
            <a:off x="914400" y="1828800"/>
            <a:ext cx="6065280" cy="4417560"/>
          </a:xfrm>
          <a:prstGeom prst="rect">
            <a:avLst/>
          </a:prstGeom>
          <a:noFill/>
          <a:ln>
            <a:noFill/>
          </a:ln>
        </p:spPr>
        <p:txBody>
          <a:bodyPr lIns="90000" rIns="90000" tIns="45000" bIns="45000"/>
          <a:p>
            <a:r>
              <a:rPr b="0" lang="en-US" sz="1500" spc="-1" strike="noStrike">
                <a:solidFill>
                  <a:srgbClr val="000000"/>
                </a:solidFill>
                <a:uFill>
                  <a:solidFill>
                    <a:srgbClr val="ffffff"/>
                  </a:solidFill>
                </a:uFill>
                <a:latin typeface="Courier New"/>
              </a:rPr>
              <a:t>function varTest() {</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var x = 1;</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if (true) {</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var x = 2;  // same variable!</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console.log(x);  // 2</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console.log(x);  // 2</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function letTest() {</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let x = 1;</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if (true) {</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let x = 2;  // different variable</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console.log(x);  // 2</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console.log(x);  // 1</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Block-Scoped Constructs Const</a:t>
            </a:r>
            <a:endParaRPr b="0" lang="en-US" sz="4400" spc="-1" strike="noStrike">
              <a:solidFill>
                <a:srgbClr val="000000"/>
              </a:solidFill>
              <a:uFill>
                <a:solidFill>
                  <a:srgbClr val="ffffff"/>
                </a:solidFill>
              </a:uFill>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Constants are block-scoped, much like variables defined using the let statement. The value of a constant cannot change through re-assignment, and it can't be redeclared.</a:t>
            </a:r>
            <a:endParaRPr b="0" lang="en-US" sz="3200" spc="-1" strike="noStrike">
              <a:solidFill>
                <a:srgbClr val="000000"/>
              </a:solidFill>
              <a:uFill>
                <a:solidFill>
                  <a:srgbClr val="ffffff"/>
                </a:solidFill>
              </a:uFill>
              <a:latin typeface="Arial"/>
            </a:endParaRPr>
          </a:p>
        </p:txBody>
      </p:sp>
      <p:sp>
        <p:nvSpPr>
          <p:cNvPr id="92" name="TextShape 3"/>
          <p:cNvSpPr txBox="1"/>
          <p:nvPr/>
        </p:nvSpPr>
        <p:spPr>
          <a:xfrm>
            <a:off x="914400" y="3840480"/>
            <a:ext cx="8321040" cy="31622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const number = 42;</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try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number = 99;</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catch(err)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console.log(err);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expected output: TypeError: invalid assignment to const `number'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Note - error messages will vary depending on browser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console.log(number);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expected output: 42</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Classes in ES6</a:t>
            </a:r>
            <a:endParaRPr b="0" lang="en-US" sz="4400" spc="-1" strike="noStrike">
              <a:solidFill>
                <a:srgbClr val="000000"/>
              </a:solidFill>
              <a:uFill>
                <a:solidFill>
                  <a:srgbClr val="ffffff"/>
                </a:solidFill>
              </a:uFill>
              <a:latin typeface="Arial"/>
            </a:endParaRPr>
          </a:p>
        </p:txBody>
      </p:sp>
      <p:sp>
        <p:nvSpPr>
          <p:cNvPr id="94" name="TextShape 2"/>
          <p:cNvSpPr txBox="1"/>
          <p:nvPr/>
        </p:nvSpPr>
        <p:spPr>
          <a:xfrm>
            <a:off x="548640" y="2468880"/>
            <a:ext cx="3929760" cy="1312920"/>
          </a:xfrm>
          <a:prstGeom prst="rect">
            <a:avLst/>
          </a:prstGeom>
          <a:noFill/>
          <a:ln>
            <a:noFill/>
          </a:ln>
        </p:spPr>
        <p:txBody>
          <a:bodyPr lIns="90000" rIns="90000" tIns="45000" bIns="45000"/>
          <a:p>
            <a:r>
              <a:rPr b="0" lang="en-US" sz="1400" spc="-1" strike="noStrike">
                <a:solidFill>
                  <a:srgbClr val="000000"/>
                </a:solidFill>
                <a:uFill>
                  <a:solidFill>
                    <a:srgbClr val="ffffff"/>
                  </a:solidFill>
                </a:uFill>
                <a:latin typeface="Courier New"/>
              </a:rPr>
              <a:t>class Rectangle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constructor(</a:t>
            </a:r>
            <a:r>
              <a:rPr b="0" lang="en-US" sz="1500" spc="-1" strike="noStrike">
                <a:solidFill>
                  <a:srgbClr val="000000"/>
                </a:solidFill>
                <a:uFill>
                  <a:solidFill>
                    <a:srgbClr val="ffffff"/>
                  </a:solidFill>
                </a:uFill>
                <a:latin typeface="Courier New"/>
              </a:rPr>
              <a:t>height</a:t>
            </a:r>
            <a:r>
              <a:rPr b="0" lang="en-US" sz="1400" spc="-1" strike="noStrike">
                <a:solidFill>
                  <a:srgbClr val="000000"/>
                </a:solidFill>
                <a:uFill>
                  <a:solidFill>
                    <a:srgbClr val="ffffff"/>
                  </a:solidFill>
                </a:uFill>
                <a:latin typeface="Courier New"/>
              </a:rPr>
              <a:t>, width)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this.height = height;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this.width = width;</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
        <p:nvSpPr>
          <p:cNvPr id="95" name="TextShape 3"/>
          <p:cNvSpPr txBox="1"/>
          <p:nvPr/>
        </p:nvSpPr>
        <p:spPr>
          <a:xfrm>
            <a:off x="365760" y="5577840"/>
            <a:ext cx="4754880" cy="837360"/>
          </a:xfrm>
          <a:prstGeom prst="rect">
            <a:avLst/>
          </a:prstGeom>
          <a:noFill/>
          <a:ln>
            <a:noFill/>
          </a:ln>
        </p:spPr>
        <p:txBody>
          <a:bodyPr lIns="90000" rIns="90000" tIns="45000" bIns="45000"/>
          <a:p>
            <a:r>
              <a:rPr b="0" lang="en-US" sz="1400" spc="-1" strike="noStrike">
                <a:solidFill>
                  <a:srgbClr val="000000"/>
                </a:solidFill>
                <a:uFill>
                  <a:solidFill>
                    <a:srgbClr val="ffffff"/>
                  </a:solidFill>
                </a:uFill>
                <a:latin typeface="Courier New"/>
              </a:rPr>
              <a:t>var p = new Rectangle(); // ReferenceError</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class Rectangle {}</a:t>
            </a:r>
            <a:endParaRPr b="0" lang="en-US" sz="1000" spc="-1" strike="noStrike">
              <a:solidFill>
                <a:srgbClr val="000000"/>
              </a:solidFill>
              <a:uFill>
                <a:solidFill>
                  <a:srgbClr val="ffffff"/>
                </a:solidFill>
              </a:uFill>
              <a:latin typeface="Courier New"/>
              <a:ea typeface="Courier New"/>
            </a:endParaRPr>
          </a:p>
          <a:p>
            <a:endParaRPr b="0" lang="en-US" sz="1000" spc="-1" strike="noStrike">
              <a:solidFill>
                <a:srgbClr val="000000"/>
              </a:solidFill>
              <a:uFill>
                <a:solidFill>
                  <a:srgbClr val="ffffff"/>
                </a:solidFill>
              </a:uFill>
              <a:latin typeface="Courier New"/>
              <a:ea typeface="Courier New"/>
            </a:endParaRPr>
          </a:p>
        </p:txBody>
      </p:sp>
      <p:sp>
        <p:nvSpPr>
          <p:cNvPr id="96" name="TextShape 4"/>
          <p:cNvSpPr txBox="1"/>
          <p:nvPr/>
        </p:nvSpPr>
        <p:spPr>
          <a:xfrm>
            <a:off x="5212080" y="2103120"/>
            <a:ext cx="4480560" cy="3805560"/>
          </a:xfrm>
          <a:prstGeom prst="rect">
            <a:avLst/>
          </a:prstGeom>
          <a:noFill/>
          <a:ln>
            <a:noFill/>
          </a:ln>
        </p:spPr>
        <p:txBody>
          <a:bodyPr lIns="90000" rIns="90000" tIns="45000" bIns="45000"/>
          <a:p>
            <a:r>
              <a:rPr b="0" lang="en-US" sz="1300" spc="-1" strike="noStrike">
                <a:solidFill>
                  <a:srgbClr val="000000"/>
                </a:solidFill>
                <a:uFill>
                  <a:solidFill>
                    <a:srgbClr val="ffffff"/>
                  </a:solidFill>
                </a:uFill>
                <a:latin typeface="Courier New"/>
              </a:rPr>
              <a:t>class Rectangle {</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constructor(height, width) {</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this.height = height;</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this.width = width;</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 Getter</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get area() {</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return this.calcArea();</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 Method</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calcArea() {</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return this.height * this.width;</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  </a:t>
            </a:r>
            <a:r>
              <a:rPr b="0" lang="en-US" sz="13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const square = new Rectangle(10, 10);</a:t>
            </a:r>
            <a:endParaRPr b="0" lang="en-US" sz="1000" spc="-1" strike="noStrike">
              <a:solidFill>
                <a:srgbClr val="000000"/>
              </a:solidFill>
              <a:uFill>
                <a:solidFill>
                  <a:srgbClr val="ffffff"/>
                </a:solidFill>
              </a:uFill>
              <a:latin typeface="Courier New"/>
              <a:ea typeface="Courier New"/>
            </a:endParaRPr>
          </a:p>
          <a:p>
            <a:r>
              <a:rPr b="0" lang="en-US" sz="1300" spc="-1" strike="noStrike">
                <a:solidFill>
                  <a:srgbClr val="000000"/>
                </a:solidFill>
                <a:uFill>
                  <a:solidFill>
                    <a:srgbClr val="ffffff"/>
                  </a:solidFill>
                </a:uFill>
                <a:latin typeface="Courier New"/>
              </a:rPr>
              <a:t>console.log(square.area); // 100</a:t>
            </a:r>
            <a:endParaRPr b="0" lang="en-US" sz="1000" spc="-1" strike="noStrike">
              <a:solidFill>
                <a:srgbClr val="000000"/>
              </a:solidFill>
              <a:uFill>
                <a:solidFill>
                  <a:srgbClr val="ffffff"/>
                </a:solidFill>
              </a:uFill>
              <a:latin typeface="Courier New"/>
              <a:ea typeface="Courier New"/>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Sub classing with extends</a:t>
            </a:r>
            <a:endParaRPr b="0" lang="en-US" sz="4400" spc="-1" strike="noStrike">
              <a:solidFill>
                <a:srgbClr val="000000"/>
              </a:solidFill>
              <a:uFill>
                <a:solidFill>
                  <a:srgbClr val="ffffff"/>
                </a:solidFill>
              </a:uFill>
              <a:latin typeface="Arial"/>
            </a:endParaRPr>
          </a:p>
        </p:txBody>
      </p:sp>
      <p:sp>
        <p:nvSpPr>
          <p:cNvPr id="98" name="TextShape 2"/>
          <p:cNvSpPr txBox="1"/>
          <p:nvPr/>
        </p:nvSpPr>
        <p:spPr>
          <a:xfrm>
            <a:off x="504000" y="1563480"/>
            <a:ext cx="9071640" cy="124848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If there is a constructor present in subclass, it needs to first call super() before using "this".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An ECMAScript class can only have a single superclass, so multiple inheritance from tooling classes, for example, is not possible.</a:t>
            </a:r>
            <a:endParaRPr b="0" lang="en-US" sz="3200" spc="-1" strike="noStrike">
              <a:solidFill>
                <a:srgbClr val="000000"/>
              </a:solidFill>
              <a:uFill>
                <a:solidFill>
                  <a:srgbClr val="ffffff"/>
                </a:solidFill>
              </a:uFill>
              <a:latin typeface="Arial"/>
            </a:endParaRPr>
          </a:p>
        </p:txBody>
      </p:sp>
      <p:sp>
        <p:nvSpPr>
          <p:cNvPr id="99" name="TextShape 3"/>
          <p:cNvSpPr txBox="1"/>
          <p:nvPr/>
        </p:nvSpPr>
        <p:spPr>
          <a:xfrm>
            <a:off x="822960" y="3114000"/>
            <a:ext cx="6629040" cy="4201200"/>
          </a:xfrm>
          <a:prstGeom prst="rect">
            <a:avLst/>
          </a:prstGeom>
          <a:noFill/>
          <a:ln>
            <a:noFill/>
          </a:ln>
        </p:spPr>
        <p:txBody>
          <a:bodyPr lIns="90000" rIns="90000" tIns="45000" bIns="45000"/>
          <a:p>
            <a:r>
              <a:rPr b="0" lang="en-US" sz="1500" spc="-1" strike="noStrike">
                <a:solidFill>
                  <a:srgbClr val="000000"/>
                </a:solidFill>
                <a:uFill>
                  <a:solidFill>
                    <a:srgbClr val="ffffff"/>
                  </a:solidFill>
                </a:uFill>
                <a:latin typeface="Courier New"/>
              </a:rPr>
              <a:t>class Cat { </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constructor(name) {</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this.name = name;</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speak() {</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console.log(this.name + ' makes a noise.');</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class Lion extends Cat {</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speak() {</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super.speak();</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console.log(this.name + ' roars.');</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var l = new Lion('Fuzzy');</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l.speak(); </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Fuzzy makes a noise.</a:t>
            </a:r>
            <a:endParaRPr b="0" lang="en-US" sz="15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Fuzzy roars.</a:t>
            </a:r>
            <a:endParaRPr b="0" lang="en-US" sz="1500" spc="-1" strike="noStrike">
              <a:solidFill>
                <a:srgbClr val="000000"/>
              </a:solidFill>
              <a:uFill>
                <a:solidFill>
                  <a:srgbClr val="ffffff"/>
                </a:solidFill>
              </a:uFill>
              <a:latin typeface="Courier New"/>
              <a:ea typeface="Courier New"/>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Static Methods</a:t>
            </a:r>
            <a:endParaRPr b="0" lang="en-US" sz="4400" spc="-1" strike="noStrike">
              <a:solidFill>
                <a:srgbClr val="000000"/>
              </a:solidFill>
              <a:uFill>
                <a:solidFill>
                  <a:srgbClr val="ffffff"/>
                </a:solidFill>
              </a:uFill>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static keyword defines a static method for a class. Static methods are called without instantiating their class and cannot be called through a class instance.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Static methods are often used to create utility functions for an application.</a:t>
            </a:r>
            <a:endParaRPr b="0" lang="en-US" sz="32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Static Method Example</a:t>
            </a:r>
            <a:endParaRPr b="0" lang="en-US" sz="4400" spc="-1" strike="noStrike">
              <a:solidFill>
                <a:srgbClr val="000000"/>
              </a:solidFill>
              <a:uFill>
                <a:solidFill>
                  <a:srgbClr val="ffffff"/>
                </a:solidFill>
              </a:uFill>
              <a:latin typeface="Arial"/>
            </a:endParaRPr>
          </a:p>
        </p:txBody>
      </p:sp>
      <p:sp>
        <p:nvSpPr>
          <p:cNvPr id="103" name="TextShape 2"/>
          <p:cNvSpPr txBox="1"/>
          <p:nvPr/>
        </p:nvSpPr>
        <p:spPr>
          <a:xfrm>
            <a:off x="914400" y="1945440"/>
            <a:ext cx="8321040" cy="354096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Courier New"/>
              </a:rPr>
              <a:t>class Point {</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constructor(x, y) {</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this.x = x;</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this.y = y;</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static distance(a, b) {</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const dx = a.x - b.x;</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const dy = a.y - b.y;</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return Math.hypot(dx, dy);</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const p1 = new Point(5, 5);</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const p2 = new Point(10, 10);</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console.log(Point.distance(p1, p2)); // 7.0710678118654755</a:t>
            </a:r>
            <a:endParaRPr b="0" lang="en-US" sz="1000" spc="-1" strike="noStrike">
              <a:solidFill>
                <a:srgbClr val="000000"/>
              </a:solidFill>
              <a:uFill>
                <a:solidFill>
                  <a:srgbClr val="ffffff"/>
                </a:solidFill>
              </a:uFill>
              <a:latin typeface="Courier New"/>
              <a:ea typeface="Courier New"/>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Modules in ES6</a:t>
            </a:r>
            <a:endParaRPr b="0" lang="en-US" sz="4400" spc="-1" strike="noStrike">
              <a:solidFill>
                <a:srgbClr val="000000"/>
              </a:solidFill>
              <a:uFill>
                <a:solidFill>
                  <a:srgbClr val="ffffff"/>
                </a:solidFill>
              </a:uFill>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export statement is used when creating JavaScript modules to export functions, objects, or primitive values from the module so they can be used by other programs with the import statement.</a:t>
            </a:r>
            <a:endParaRPr b="0" lang="en-US" sz="3200" spc="-1" strike="noStrike">
              <a:solidFill>
                <a:srgbClr val="000000"/>
              </a:solidFill>
              <a:uFill>
                <a:solidFill>
                  <a:srgbClr val="ffffff"/>
                </a:solidFill>
              </a:uFill>
              <a:latin typeface="Arial"/>
            </a:endParaRPr>
          </a:p>
        </p:txBody>
      </p:sp>
      <p:sp>
        <p:nvSpPr>
          <p:cNvPr id="106" name="TextShape 3"/>
          <p:cNvSpPr txBox="1"/>
          <p:nvPr/>
        </p:nvSpPr>
        <p:spPr>
          <a:xfrm>
            <a:off x="822960" y="4117680"/>
            <a:ext cx="8595360" cy="3119400"/>
          </a:xfrm>
          <a:prstGeom prst="rect">
            <a:avLst/>
          </a:prstGeom>
          <a:noFill/>
          <a:ln>
            <a:noFill/>
          </a:ln>
        </p:spPr>
        <p:txBody>
          <a:bodyPr lIns="90000" rIns="90000" tIns="45000" bIns="45000"/>
          <a:p>
            <a:r>
              <a:rPr b="0" lang="en-US" sz="1500" spc="-1" strike="noStrike">
                <a:solidFill>
                  <a:srgbClr val="000000"/>
                </a:solidFill>
                <a:uFill>
                  <a:solidFill>
                    <a:srgbClr val="ffffff"/>
                  </a:solidFill>
                </a:uFill>
                <a:latin typeface="Courier New"/>
              </a:rPr>
              <a:t>export { name1, name2, …, nameN };</a:t>
            </a:r>
            <a:endParaRPr b="0" lang="en-US" sz="1000" spc="-1" strike="noStrike">
              <a:solidFill>
                <a:srgbClr val="000000"/>
              </a:solidFill>
              <a:uFill>
                <a:solidFill>
                  <a:srgbClr val="ffffff"/>
                </a:solidFill>
              </a:uFill>
              <a:latin typeface="Courier New"/>
              <a:ea typeface="Courier New"/>
            </a:endParaRPr>
          </a:p>
          <a:p>
            <a:r>
              <a:rPr b="1" lang="en-US" sz="1500" spc="-1" strike="noStrike">
                <a:solidFill>
                  <a:srgbClr val="000000"/>
                </a:solidFill>
                <a:uFill>
                  <a:solidFill>
                    <a:srgbClr val="ffffff"/>
                  </a:solidFill>
                </a:uFill>
                <a:latin typeface="Courier New"/>
              </a:rPr>
              <a:t>export { variable1 as name1, variable2 as name2, …, nameN };</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export let name1, name2, …, nameN; // also var</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export let name1 = …, name2 = …, …, nameN; // also var, const</a:t>
            </a:r>
            <a:endParaRPr b="0" lang="en-US" sz="1000" spc="-1" strike="noStrike">
              <a:solidFill>
                <a:srgbClr val="000000"/>
              </a:solidFill>
              <a:uFill>
                <a:solidFill>
                  <a:srgbClr val="ffffff"/>
                </a:solidFill>
              </a:uFill>
              <a:latin typeface="Courier New"/>
              <a:ea typeface="Courier New"/>
            </a:endParaRPr>
          </a:p>
          <a:p>
            <a:r>
              <a:rPr b="1" lang="en-US" sz="1500" spc="-1" strike="noStrike">
                <a:solidFill>
                  <a:srgbClr val="000000"/>
                </a:solidFill>
                <a:uFill>
                  <a:solidFill>
                    <a:srgbClr val="ffffff"/>
                  </a:solidFill>
                </a:uFill>
                <a:latin typeface="Courier New"/>
              </a:rPr>
              <a:t>export function FunctionName(){...}</a:t>
            </a:r>
            <a:endParaRPr b="0" lang="en-US" sz="1000" spc="-1" strike="noStrike">
              <a:solidFill>
                <a:srgbClr val="000000"/>
              </a:solidFill>
              <a:uFill>
                <a:solidFill>
                  <a:srgbClr val="ffffff"/>
                </a:solidFill>
              </a:uFill>
              <a:latin typeface="Courier New"/>
              <a:ea typeface="Courier New"/>
            </a:endParaRPr>
          </a:p>
          <a:p>
            <a:r>
              <a:rPr b="1" lang="en-US" sz="1500" spc="-1" strike="noStrike">
                <a:solidFill>
                  <a:srgbClr val="000000"/>
                </a:solidFill>
                <a:uFill>
                  <a:solidFill>
                    <a:srgbClr val="ffffff"/>
                  </a:solidFill>
                </a:uFill>
                <a:latin typeface="Courier New"/>
              </a:rPr>
              <a:t>export class ClassName {...}</a:t>
            </a:r>
            <a:endParaRPr b="0" lang="en-US" sz="1000" spc="-1" strike="noStrike">
              <a:solidFill>
                <a:srgbClr val="000000"/>
              </a:solidFill>
              <a:uFill>
                <a:solidFill>
                  <a:srgbClr val="ffffff"/>
                </a:solidFill>
              </a:uFill>
              <a:latin typeface="Courier New"/>
              <a:ea typeface="Courier New"/>
            </a:endParaRPr>
          </a:p>
          <a:p>
            <a:r>
              <a:rPr b="1" lang="en-US" sz="1500" spc="-1" strike="noStrike">
                <a:solidFill>
                  <a:srgbClr val="000000"/>
                </a:solidFill>
                <a:uFill>
                  <a:solidFill>
                    <a:srgbClr val="ffffff"/>
                  </a:solidFill>
                </a:uFill>
                <a:latin typeface="Courier New"/>
              </a:rPr>
              <a:t>export default expression;</a:t>
            </a:r>
            <a:endParaRPr b="0" lang="en-US" sz="1000" spc="-1" strike="noStrike">
              <a:solidFill>
                <a:srgbClr val="000000"/>
              </a:solidFill>
              <a:uFill>
                <a:solidFill>
                  <a:srgbClr val="ffffff"/>
                </a:solidFill>
              </a:uFill>
              <a:latin typeface="Courier New"/>
              <a:ea typeface="Courier New"/>
            </a:endParaRPr>
          </a:p>
          <a:p>
            <a:r>
              <a:rPr b="1" lang="en-US" sz="1500" spc="-1" strike="noStrike">
                <a:solidFill>
                  <a:srgbClr val="000000"/>
                </a:solidFill>
                <a:uFill>
                  <a:solidFill>
                    <a:srgbClr val="ffffff"/>
                  </a:solidFill>
                </a:uFill>
                <a:latin typeface="Courier New"/>
              </a:rPr>
              <a:t>export default function (…) { … } // also class, function*</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export default function name1(…) { … } // also class, function*</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export { name1 as default, … };</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export * from …;</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export { name1, name2, …, nameN } from …;</a:t>
            </a:r>
            <a:endParaRPr b="0" lang="en-US" sz="1000" spc="-1" strike="noStrike">
              <a:solidFill>
                <a:srgbClr val="000000"/>
              </a:solidFill>
              <a:uFill>
                <a:solidFill>
                  <a:srgbClr val="ffffff"/>
                </a:solidFill>
              </a:uFill>
              <a:latin typeface="Courier New"/>
              <a:ea typeface="Courier New"/>
            </a:endParaRPr>
          </a:p>
          <a:p>
            <a:r>
              <a:rPr b="1" lang="en-US" sz="1500" spc="-1" strike="noStrike">
                <a:solidFill>
                  <a:srgbClr val="000000"/>
                </a:solidFill>
                <a:uFill>
                  <a:solidFill>
                    <a:srgbClr val="ffffff"/>
                  </a:solidFill>
                </a:uFill>
                <a:latin typeface="Courier New"/>
              </a:rPr>
              <a:t>export { import1 as name1, import2 as name2, …, nameN } from …;</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export { default } from …;</a:t>
            </a:r>
            <a:endParaRPr b="0" lang="en-US" sz="1000" spc="-1" strike="noStrike">
              <a:solidFill>
                <a:srgbClr val="000000"/>
              </a:solidFill>
              <a:uFill>
                <a:solidFill>
                  <a:srgbClr val="ffffff"/>
                </a:solidFill>
              </a:uFill>
              <a:latin typeface="Courier New"/>
              <a:ea typeface="Courier New"/>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Export Examples</a:t>
            </a:r>
            <a:endParaRPr b="0" lang="en-US" sz="4400" spc="-1" strike="noStrike">
              <a:solidFill>
                <a:srgbClr val="000000"/>
              </a:solidFill>
              <a:uFill>
                <a:solidFill>
                  <a:srgbClr val="ffffff"/>
                </a:solidFill>
              </a:uFill>
              <a:latin typeface="Arial"/>
            </a:endParaRPr>
          </a:p>
        </p:txBody>
      </p:sp>
      <p:sp>
        <p:nvSpPr>
          <p:cNvPr id="108" name="TextShape 2"/>
          <p:cNvSpPr txBox="1"/>
          <p:nvPr/>
        </p:nvSpPr>
        <p:spPr>
          <a:xfrm>
            <a:off x="1188720" y="4831200"/>
            <a:ext cx="7589520" cy="184392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Courier New"/>
              </a:rPr>
              <a:t>Named exports:// exports a function declared earlier</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export { myFunction };</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exports a constant</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export const foo = Math.sqrt(2);</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Default exports (function):export default function() {}</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Default exports (class):export default class {}</a:t>
            </a:r>
            <a:endParaRPr b="0" lang="en-US" sz="1000" spc="-1" strike="noStrike">
              <a:solidFill>
                <a:srgbClr val="000000"/>
              </a:solidFill>
              <a:uFill>
                <a:solidFill>
                  <a:srgbClr val="ffffff"/>
                </a:solidFill>
              </a:uFill>
              <a:latin typeface="Courier New"/>
              <a:ea typeface="Courier New"/>
            </a:endParaRPr>
          </a:p>
          <a:p>
            <a:endParaRPr b="0" lang="en-US" sz="1000" spc="-1" strike="noStrike">
              <a:solidFill>
                <a:srgbClr val="000000"/>
              </a:solidFill>
              <a:uFill>
                <a:solidFill>
                  <a:srgbClr val="ffffff"/>
                </a:solidFill>
              </a:uFill>
              <a:latin typeface="Courier New"/>
              <a:ea typeface="Courier New"/>
            </a:endParaRPr>
          </a:p>
        </p:txBody>
      </p:sp>
      <p:sp>
        <p:nvSpPr>
          <p:cNvPr id="109" name="TextShape 3"/>
          <p:cNvSpPr txBox="1"/>
          <p:nvPr/>
        </p:nvSpPr>
        <p:spPr>
          <a:xfrm>
            <a:off x="504360" y="1769400"/>
            <a:ext cx="9071640" cy="280260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There are two different types of export, named and default. You can have multiple named exports per module but only one default export. Each type corresponds to one of the above syntax</a:t>
            </a:r>
            <a:endParaRPr b="0" lang="en-US" sz="32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Single Page Applications</a:t>
            </a:r>
            <a:endParaRPr b="0" lang="en-US"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 single-page application is an app that works inside a browser and does not require page reloading during use. You are using this type of applications every day. These are, for instance: Gmail, Google Maps, Facebook or GitHub.</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SPAs are all about serving an outstanding UX by trying to imitate a “natural” environment in the browser — no page reloads, no extra wait time. It is just one web page that you visit which then loads all other content using JavaScript — which they heavily depend on.</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Import</a:t>
            </a:r>
            <a:endParaRPr b="0" lang="en-US" sz="4400" spc="-1" strike="noStrike">
              <a:solidFill>
                <a:srgbClr val="000000"/>
              </a:solidFill>
              <a:uFill>
                <a:solidFill>
                  <a:srgbClr val="ffffff"/>
                </a:solidFill>
              </a:uFill>
              <a:latin typeface="Arial"/>
            </a:endParaRPr>
          </a:p>
        </p:txBody>
      </p:sp>
      <p:sp>
        <p:nvSpPr>
          <p:cNvPr id="11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Named exports are useful to export several values. During the import, it is mandatory to use the same name of the corresponding object.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But a default export can be imported with any name for example:</a:t>
            </a:r>
            <a:endParaRPr b="0" lang="en-US" sz="3200" spc="-1" strike="noStrike">
              <a:solidFill>
                <a:srgbClr val="000000"/>
              </a:solidFill>
              <a:uFill>
                <a:solidFill>
                  <a:srgbClr val="ffffff"/>
                </a:solidFill>
              </a:uFill>
              <a:latin typeface="Arial"/>
            </a:endParaRPr>
          </a:p>
        </p:txBody>
      </p:sp>
      <p:sp>
        <p:nvSpPr>
          <p:cNvPr id="112" name="TextShape 3"/>
          <p:cNvSpPr txBox="1"/>
          <p:nvPr/>
        </p:nvSpPr>
        <p:spPr>
          <a:xfrm>
            <a:off x="426600" y="5029200"/>
            <a:ext cx="9401040" cy="147060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Courier New"/>
              </a:rPr>
              <a:t>export default k = 12; // in file test.js</a:t>
            </a:r>
            <a:endParaRPr b="0" lang="en-US" sz="1000" spc="-1" strike="noStrike">
              <a:solidFill>
                <a:srgbClr val="000000"/>
              </a:solidFill>
              <a:uFill>
                <a:solidFill>
                  <a:srgbClr val="ffffff"/>
                </a:solidFill>
              </a:uFill>
              <a:latin typeface="Courier New"/>
              <a:ea typeface="Courier New"/>
            </a:endParaRPr>
          </a:p>
          <a:p>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import m from './test' // note that we have the freedom to use import m instead of import k, because k was default export</a:t>
            </a:r>
            <a:endParaRPr b="0" lang="en-US" sz="1000" spc="-1" strike="noStrike">
              <a:solidFill>
                <a:srgbClr val="000000"/>
              </a:solidFill>
              <a:uFill>
                <a:solidFill>
                  <a:srgbClr val="ffffff"/>
                </a:solidFill>
              </a:uFill>
              <a:latin typeface="Courier New"/>
              <a:ea typeface="Courier New"/>
            </a:endParaRPr>
          </a:p>
          <a:p>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console.log(m);        // will log 12</a:t>
            </a:r>
            <a:endParaRPr b="0" lang="en-US" sz="1000" spc="-1" strike="noStrike">
              <a:solidFill>
                <a:srgbClr val="000000"/>
              </a:solidFill>
              <a:uFill>
                <a:solidFill>
                  <a:srgbClr val="ffffff"/>
                </a:solidFill>
              </a:uFill>
              <a:latin typeface="Courier New"/>
              <a:ea typeface="Courier New"/>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Export and Import</a:t>
            </a:r>
            <a:endParaRPr b="0" lang="en-US" sz="4400" spc="-1" strike="noStrike">
              <a:solidFill>
                <a:srgbClr val="000000"/>
              </a:solidFill>
              <a:uFill>
                <a:solidFill>
                  <a:srgbClr val="ffffff"/>
                </a:solidFill>
              </a:uFill>
              <a:latin typeface="Arial"/>
            </a:endParaRPr>
          </a:p>
        </p:txBody>
      </p:sp>
      <p:sp>
        <p:nvSpPr>
          <p:cNvPr id="114" name="TextShape 2"/>
          <p:cNvSpPr txBox="1"/>
          <p:nvPr/>
        </p:nvSpPr>
        <p:spPr>
          <a:xfrm>
            <a:off x="822960" y="1512360"/>
            <a:ext cx="5752800" cy="3108960"/>
          </a:xfrm>
          <a:prstGeom prst="rect">
            <a:avLst/>
          </a:prstGeom>
          <a:noFill/>
          <a:ln>
            <a:noFill/>
          </a:ln>
        </p:spPr>
        <p:txBody>
          <a:bodyPr lIns="90000" rIns="90000" tIns="45000" bIns="45000"/>
          <a:p>
            <a:r>
              <a:rPr b="0" lang="en-US" sz="1400" spc="-1" strike="noStrike">
                <a:solidFill>
                  <a:srgbClr val="000000"/>
                </a:solidFill>
                <a:uFill>
                  <a:solidFill>
                    <a:srgbClr val="ffffff"/>
                  </a:solidFill>
                </a:uFill>
                <a:latin typeface="Courier New"/>
              </a:rPr>
              <a:t>// module "my-module.js"</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function cube(x)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return x * x * x;</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const foo = Math.PI + Math.SQRT2;</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var graph =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options:{</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color:'white',</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thickness:'2px'</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draw: function(){</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console.log('From graph draw function');</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export { cube, foo, graph };</a:t>
            </a:r>
            <a:endParaRPr b="0" lang="en-US" sz="1000" spc="-1" strike="noStrike">
              <a:solidFill>
                <a:srgbClr val="000000"/>
              </a:solidFill>
              <a:uFill>
                <a:solidFill>
                  <a:srgbClr val="ffffff"/>
                </a:solidFill>
              </a:uFill>
              <a:latin typeface="Courier New"/>
              <a:ea typeface="Courier New"/>
            </a:endParaRPr>
          </a:p>
        </p:txBody>
      </p:sp>
      <p:sp>
        <p:nvSpPr>
          <p:cNvPr id="115" name="TextShape 3"/>
          <p:cNvSpPr txBox="1"/>
          <p:nvPr/>
        </p:nvSpPr>
        <p:spPr>
          <a:xfrm>
            <a:off x="3566160" y="5014440"/>
            <a:ext cx="5852160" cy="1821240"/>
          </a:xfrm>
          <a:prstGeom prst="rect">
            <a:avLst/>
          </a:prstGeom>
          <a:noFill/>
          <a:ln>
            <a:noFill/>
          </a:ln>
        </p:spPr>
        <p:txBody>
          <a:bodyPr lIns="90000" rIns="90000" tIns="45000" bIns="45000"/>
          <a:p>
            <a:r>
              <a:rPr b="0" lang="en-US" sz="1500" spc="-1" strike="noStrike">
                <a:solidFill>
                  <a:srgbClr val="000000"/>
                </a:solidFill>
                <a:uFill>
                  <a:solidFill>
                    <a:srgbClr val="ffffff"/>
                  </a:solidFill>
                </a:uFill>
                <a:latin typeface="Courier New"/>
              </a:rPr>
              <a:t>import { cube, foo, graph } from 'my-module';</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graph.options = {</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color:'blue',</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thickness:'3px'</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graph.draw();</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console.log(cube(3)); // 27</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console.log(foo);    // 4.555806215962888</a:t>
            </a:r>
            <a:endParaRPr b="0" lang="en-US" sz="1000" spc="-1" strike="noStrike">
              <a:solidFill>
                <a:srgbClr val="000000"/>
              </a:solidFill>
              <a:uFill>
                <a:solidFill>
                  <a:srgbClr val="ffffff"/>
                </a:solidFill>
              </a:uFill>
              <a:latin typeface="Courier New"/>
              <a:ea typeface="Courier New"/>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Default Export</a:t>
            </a:r>
            <a:endParaRPr b="0" lang="en-US" sz="4400" spc="-1" strike="noStrike">
              <a:solidFill>
                <a:srgbClr val="000000"/>
              </a:solidFill>
              <a:uFill>
                <a:solidFill>
                  <a:srgbClr val="ffffff"/>
                </a:solidFill>
              </a:uFill>
              <a:latin typeface="Arial"/>
            </a:endParaRPr>
          </a:p>
        </p:txBody>
      </p:sp>
      <p:sp>
        <p:nvSpPr>
          <p:cNvPr id="11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If we want to export a single value or to have a fallback value for our module, we could use a default export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Then, in another script, it will be straightforward to import the default export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Note that it is not possible to use var, let or const with export default.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118" name="TextShape 3"/>
          <p:cNvSpPr txBox="1"/>
          <p:nvPr/>
        </p:nvSpPr>
        <p:spPr>
          <a:xfrm>
            <a:off x="548640" y="5760720"/>
            <a:ext cx="4389120" cy="137160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Courier New"/>
              </a:rPr>
              <a:t>// module "my-module.js"</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export default function cube(x) {</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return x * x * x;</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
        <p:nvSpPr>
          <p:cNvPr id="119" name="TextShape 4"/>
          <p:cNvSpPr txBox="1"/>
          <p:nvPr/>
        </p:nvSpPr>
        <p:spPr>
          <a:xfrm>
            <a:off x="5199120" y="5760720"/>
            <a:ext cx="4493520" cy="9144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Courier New"/>
              </a:rPr>
              <a:t>import cube from 'my-module';</a:t>
            </a:r>
            <a:endParaRPr b="0" lang="en-US" sz="1000" spc="-1" strike="noStrike">
              <a:solidFill>
                <a:srgbClr val="000000"/>
              </a:solidFill>
              <a:uFill>
                <a:solidFill>
                  <a:srgbClr val="ffffff"/>
                </a:solidFill>
              </a:uFill>
              <a:latin typeface="Courier New"/>
              <a:ea typeface="Courier New"/>
            </a:endParaRPr>
          </a:p>
          <a:p>
            <a:r>
              <a:rPr b="0" lang="en-US" sz="1800" spc="-1" strike="noStrike">
                <a:solidFill>
                  <a:srgbClr val="000000"/>
                </a:solidFill>
                <a:uFill>
                  <a:solidFill>
                    <a:srgbClr val="ffffff"/>
                  </a:solidFill>
                </a:uFill>
                <a:latin typeface="Courier New"/>
              </a:rPr>
              <a:t>console.log(cube(3)); // 27</a:t>
            </a:r>
            <a:endParaRPr b="0" lang="en-US" sz="1000" spc="-1" strike="noStrike">
              <a:solidFill>
                <a:srgbClr val="000000"/>
              </a:solidFill>
              <a:uFill>
                <a:solidFill>
                  <a:srgbClr val="ffffff"/>
                </a:solidFill>
              </a:uFill>
              <a:latin typeface="Courier New"/>
              <a:ea typeface="Courier New"/>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Promises in ES6</a:t>
            </a:r>
            <a:endParaRPr b="0" lang="en-US" sz="4400" spc="-1" strike="noStrike">
              <a:solidFill>
                <a:srgbClr val="000000"/>
              </a:solidFill>
              <a:uFill>
                <a:solidFill>
                  <a:srgbClr val="ffffff"/>
                </a:solidFill>
              </a:uFill>
              <a:latin typeface="Arial"/>
            </a:endParaRPr>
          </a:p>
        </p:txBody>
      </p:sp>
      <p:sp>
        <p:nvSpPr>
          <p:cNvPr id="121" name="TextShape 2"/>
          <p:cNvSpPr txBox="1"/>
          <p:nvPr/>
        </p:nvSpPr>
        <p:spPr>
          <a:xfrm>
            <a:off x="825120" y="1737360"/>
            <a:ext cx="5209920" cy="182376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Arial"/>
              </a:rPr>
              <a:t>var p = new Promise((resolve, reject) =&gt; {  </a:t>
            </a:r>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resolve(5);</a:t>
            </a:r>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a:t>
            </a:r>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p.then((val) =&gt; console.log(val)); // 5 </a:t>
            </a:r>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p.catch((err) =&gt; console.log("error:", err.message));</a:t>
            </a:r>
            <a:endParaRPr b="0" lang="en-US" sz="1600" spc="-1" strike="noStrike">
              <a:solidFill>
                <a:srgbClr val="000000"/>
              </a:solidFill>
              <a:uFill>
                <a:solidFill>
                  <a:srgbClr val="ffffff"/>
                </a:solidFill>
              </a:uFill>
              <a:latin typeface="Arial"/>
            </a:endParaRPr>
          </a:p>
        </p:txBody>
      </p:sp>
      <p:sp>
        <p:nvSpPr>
          <p:cNvPr id="122" name="TextShape 3"/>
          <p:cNvSpPr txBox="1"/>
          <p:nvPr/>
        </p:nvSpPr>
        <p:spPr>
          <a:xfrm>
            <a:off x="6426360" y="2194560"/>
            <a:ext cx="3266280" cy="525240"/>
          </a:xfrm>
          <a:prstGeom prst="rect">
            <a:avLst/>
          </a:prstGeom>
          <a:noFill/>
          <a:ln>
            <a:noFill/>
          </a:ln>
        </p:spPr>
        <p:txBody>
          <a:bodyPr lIns="90000" rIns="90000" tIns="45000" bIns="45000"/>
          <a:p>
            <a:r>
              <a:rPr b="0" lang="en-US" sz="1000" spc="-1" strike="noStrike">
                <a:solidFill>
                  <a:srgbClr val="000000"/>
                </a:solidFill>
                <a:uFill>
                  <a:solidFill>
                    <a:srgbClr val="ffffff"/>
                  </a:solidFill>
                </a:uFill>
                <a:latin typeface="Arial"/>
              </a:rPr>
              <a:t>// A Promise that throws, rather than explicitly reject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throw new Error("rejected!"); // same as rejection</a:t>
            </a:r>
            <a:endParaRPr b="0" lang="en-US" sz="1000" spc="-1" strike="noStrike">
              <a:solidFill>
                <a:srgbClr val="000000"/>
              </a:solidFill>
              <a:uFill>
                <a:solidFill>
                  <a:srgbClr val="ffffff"/>
                </a:solidFill>
              </a:uFill>
              <a:latin typeface="Arial"/>
            </a:endParaRPr>
          </a:p>
        </p:txBody>
      </p:sp>
      <p:sp>
        <p:nvSpPr>
          <p:cNvPr id="123" name="TextShape 4"/>
          <p:cNvSpPr txBox="1"/>
          <p:nvPr/>
        </p:nvSpPr>
        <p:spPr>
          <a:xfrm>
            <a:off x="822960" y="4114800"/>
            <a:ext cx="6309360" cy="2479320"/>
          </a:xfrm>
          <a:prstGeom prst="rect">
            <a:avLst/>
          </a:prstGeom>
          <a:noFill/>
          <a:ln>
            <a:noFill/>
          </a:ln>
        </p:spPr>
        <p:txBody>
          <a:bodyPr lIns="90000" rIns="90000" tIns="45000" bIns="45000"/>
          <a:p>
            <a:r>
              <a:rPr b="0" lang="en-US" sz="1500" spc="-1" strike="noStrike">
                <a:solidFill>
                  <a:srgbClr val="000000"/>
                </a:solidFill>
                <a:uFill>
                  <a:solidFill>
                    <a:srgbClr val="ffffff"/>
                  </a:solidFill>
                </a:uFill>
                <a:latin typeface="Arial"/>
              </a:rPr>
              <a:t>var fetchJSON = function(url) { </a:t>
            </a:r>
            <a:endParaRPr b="0" lang="en-US" sz="1000" spc="-1" strike="noStrike">
              <a:solidFill>
                <a:srgbClr val="000000"/>
              </a:solidFill>
              <a:uFill>
                <a:solidFill>
                  <a:srgbClr val="ffffff"/>
                </a:solidFill>
              </a:uFill>
              <a:latin typeface="Arial"/>
            </a:endParaRPr>
          </a:p>
          <a:p>
            <a:r>
              <a:rPr b="0" lang="en-US" sz="1500" spc="-1" strike="noStrike">
                <a:solidFill>
                  <a:srgbClr val="000000"/>
                </a:solidFill>
                <a:uFill>
                  <a:solidFill>
                    <a:srgbClr val="ffffff"/>
                  </a:solidFill>
                </a:uFill>
                <a:latin typeface="Arial"/>
              </a:rPr>
              <a:t>	</a:t>
            </a:r>
            <a:r>
              <a:rPr b="0" lang="en-US" sz="1500" spc="-1" strike="noStrike">
                <a:solidFill>
                  <a:srgbClr val="000000"/>
                </a:solidFill>
                <a:uFill>
                  <a:solidFill>
                    <a:srgbClr val="ffffff"/>
                  </a:solidFill>
                </a:uFill>
                <a:latin typeface="Arial"/>
              </a:rPr>
              <a:t>return new Promise((resolve, reject) =&gt; {</a:t>
            </a:r>
            <a:endParaRPr b="0" lang="en-US" sz="1000" spc="-1" strike="noStrike">
              <a:solidFill>
                <a:srgbClr val="000000"/>
              </a:solidFill>
              <a:uFill>
                <a:solidFill>
                  <a:srgbClr val="ffffff"/>
                </a:solidFill>
              </a:uFill>
              <a:latin typeface="Arial"/>
            </a:endParaRPr>
          </a:p>
          <a:p>
            <a:r>
              <a:rPr b="0" lang="en-US" sz="1500" spc="-1" strike="noStrike">
                <a:solidFill>
                  <a:srgbClr val="000000"/>
                </a:solidFill>
                <a:uFill>
                  <a:solidFill>
                    <a:srgbClr val="ffffff"/>
                  </a:solidFill>
                </a:uFill>
                <a:latin typeface="Arial"/>
              </a:rPr>
              <a:t>	</a:t>
            </a:r>
            <a:r>
              <a:rPr b="0" lang="en-US" sz="1500" spc="-1" strike="noStrike">
                <a:solidFill>
                  <a:srgbClr val="000000"/>
                </a:solidFill>
                <a:uFill>
                  <a:solidFill>
                    <a:srgbClr val="ffffff"/>
                  </a:solidFill>
                </a:uFill>
                <a:latin typeface="Arial"/>
              </a:rPr>
              <a:t> </a:t>
            </a:r>
            <a:r>
              <a:rPr b="0" lang="en-US" sz="1500" spc="-1" strike="noStrike">
                <a:solidFill>
                  <a:srgbClr val="000000"/>
                </a:solidFill>
                <a:uFill>
                  <a:solidFill>
                    <a:srgbClr val="ffffff"/>
                  </a:solidFill>
                </a:uFill>
                <a:latin typeface="Arial"/>
              </a:rPr>
              <a:t>	</a:t>
            </a:r>
            <a:r>
              <a:rPr b="0" lang="en-US" sz="1500" spc="-1" strike="noStrike">
                <a:solidFill>
                  <a:srgbClr val="000000"/>
                </a:solidFill>
                <a:uFill>
                  <a:solidFill>
                    <a:srgbClr val="ffffff"/>
                  </a:solidFill>
                </a:uFill>
                <a:latin typeface="Arial"/>
              </a:rPr>
              <a:t>$.getJSON(url) </a:t>
            </a:r>
            <a:endParaRPr b="0" lang="en-US" sz="1000" spc="-1" strike="noStrike">
              <a:solidFill>
                <a:srgbClr val="000000"/>
              </a:solidFill>
              <a:uFill>
                <a:solidFill>
                  <a:srgbClr val="ffffff"/>
                </a:solidFill>
              </a:uFill>
              <a:latin typeface="Arial"/>
            </a:endParaRPr>
          </a:p>
          <a:p>
            <a:r>
              <a:rPr b="0" lang="en-US" sz="1500" spc="-1" strike="noStrike">
                <a:solidFill>
                  <a:srgbClr val="000000"/>
                </a:solidFill>
                <a:uFill>
                  <a:solidFill>
                    <a:srgbClr val="ffffff"/>
                  </a:solidFill>
                </a:uFill>
                <a:latin typeface="Arial"/>
              </a:rPr>
              <a:t>	</a:t>
            </a:r>
            <a:r>
              <a:rPr b="0" lang="en-US" sz="1500" spc="-1" strike="noStrike">
                <a:solidFill>
                  <a:srgbClr val="000000"/>
                </a:solidFill>
                <a:uFill>
                  <a:solidFill>
                    <a:srgbClr val="ffffff"/>
                  </a:solidFill>
                </a:uFill>
                <a:latin typeface="Arial"/>
              </a:rPr>
              <a:t>	</a:t>
            </a:r>
            <a:r>
              <a:rPr b="0" lang="en-US" sz="1500" spc="-1" strike="noStrike">
                <a:solidFill>
                  <a:srgbClr val="000000"/>
                </a:solidFill>
                <a:uFill>
                  <a:solidFill>
                    <a:srgbClr val="ffffff"/>
                  </a:solidFill>
                </a:uFill>
                <a:latin typeface="Arial"/>
              </a:rPr>
              <a:t>.done((json) =&gt; resolve(json)) </a:t>
            </a:r>
            <a:endParaRPr b="0" lang="en-US" sz="1000" spc="-1" strike="noStrike">
              <a:solidFill>
                <a:srgbClr val="000000"/>
              </a:solidFill>
              <a:uFill>
                <a:solidFill>
                  <a:srgbClr val="ffffff"/>
                </a:solidFill>
              </a:uFill>
              <a:latin typeface="Arial"/>
            </a:endParaRPr>
          </a:p>
          <a:p>
            <a:r>
              <a:rPr b="0" lang="en-US" sz="1500" spc="-1" strike="noStrike">
                <a:solidFill>
                  <a:srgbClr val="000000"/>
                </a:solidFill>
                <a:uFill>
                  <a:solidFill>
                    <a:srgbClr val="ffffff"/>
                  </a:solidFill>
                </a:uFill>
                <a:latin typeface="Arial"/>
              </a:rPr>
              <a:t>	</a:t>
            </a:r>
            <a:r>
              <a:rPr b="0" lang="en-US" sz="1500" spc="-1" strike="noStrike">
                <a:solidFill>
                  <a:srgbClr val="000000"/>
                </a:solidFill>
                <a:uFill>
                  <a:solidFill>
                    <a:srgbClr val="ffffff"/>
                  </a:solidFill>
                </a:uFill>
                <a:latin typeface="Arial"/>
              </a:rPr>
              <a:t>	</a:t>
            </a:r>
            <a:r>
              <a:rPr b="0" lang="en-US" sz="1500" spc="-1" strike="noStrike">
                <a:solidFill>
                  <a:srgbClr val="000000"/>
                </a:solidFill>
                <a:uFill>
                  <a:solidFill>
                    <a:srgbClr val="ffffff"/>
                  </a:solidFill>
                </a:uFill>
                <a:latin typeface="Arial"/>
              </a:rPr>
              <a:t>.fail((xhr, status, err) =&gt; reject(status + err.message)); </a:t>
            </a:r>
            <a:endParaRPr b="0" lang="en-US" sz="1000" spc="-1" strike="noStrike">
              <a:solidFill>
                <a:srgbClr val="000000"/>
              </a:solidFill>
              <a:uFill>
                <a:solidFill>
                  <a:srgbClr val="ffffff"/>
                </a:solidFill>
              </a:uFill>
              <a:latin typeface="Arial"/>
            </a:endParaRPr>
          </a:p>
          <a:p>
            <a:r>
              <a:rPr b="0" lang="en-US" sz="1500" spc="-1" strike="noStrike">
                <a:solidFill>
                  <a:srgbClr val="000000"/>
                </a:solidFill>
                <a:uFill>
                  <a:solidFill>
                    <a:srgbClr val="ffffff"/>
                  </a:solidFill>
                </a:uFill>
                <a:latin typeface="Arial"/>
              </a:rPr>
              <a:t>	</a:t>
            </a:r>
            <a:r>
              <a:rPr b="0" lang="en-US" sz="1500" spc="-1" strike="noStrike">
                <a:solidFill>
                  <a:srgbClr val="000000"/>
                </a:solidFill>
                <a:uFill>
                  <a:solidFill>
                    <a:srgbClr val="ffffff"/>
                  </a:solidFill>
                </a:uFill>
                <a:latin typeface="Arial"/>
              </a:rPr>
              <a:t>}); </a:t>
            </a:r>
            <a:endParaRPr b="0" lang="en-US" sz="1000" spc="-1" strike="noStrike">
              <a:solidFill>
                <a:srgbClr val="000000"/>
              </a:solidFill>
              <a:uFill>
                <a:solidFill>
                  <a:srgbClr val="ffffff"/>
                </a:solidFill>
              </a:uFill>
              <a:latin typeface="Arial"/>
            </a:endParaRPr>
          </a:p>
          <a:p>
            <a:r>
              <a:rPr b="0" lang="en-US" sz="1500" spc="-1" strike="noStrike">
                <a:solidFill>
                  <a:srgbClr val="000000"/>
                </a:solidFill>
                <a:uFill>
                  <a:solidFill>
                    <a:srgbClr val="ffffff"/>
                  </a:solidFill>
                </a:uFill>
                <a:latin typeface="Arial"/>
              </a:rPr>
              <a:t>}</a:t>
            </a:r>
            <a:endParaRPr b="0" lang="en-US" sz="10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Promise.all</a:t>
            </a:r>
            <a:endParaRPr b="0" lang="en-US" sz="4400" spc="-1" strike="noStrike">
              <a:solidFill>
                <a:srgbClr val="000000"/>
              </a:solidFill>
              <a:uFill>
                <a:solidFill>
                  <a:srgbClr val="ffffff"/>
                </a:solidFill>
              </a:uFill>
              <a:latin typeface="Arial"/>
            </a:endParaRPr>
          </a:p>
        </p:txBody>
      </p:sp>
      <p:sp>
        <p:nvSpPr>
          <p:cNvPr id="12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Promise.all(iterable) method returns a single Promise that resolves when all of the promises in the iterable argument have resolved or when the iterable argument contains no promises.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It rejects with the reason of the first promise that rejects.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Promise.all is rejected if any of the elements are rejected. For example, if you pass in four promises that resolve after a timeout and one promise that rejects immediately, then Promise.all will reject immediately.</a:t>
            </a:r>
            <a:endParaRPr b="0" lang="en-US" sz="32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Promise.all Example</a:t>
            </a:r>
            <a:endParaRPr b="0" lang="en-US" sz="4400" spc="-1" strike="noStrike">
              <a:solidFill>
                <a:srgbClr val="000000"/>
              </a:solidFill>
              <a:uFill>
                <a:solidFill>
                  <a:srgbClr val="ffffff"/>
                </a:solidFill>
              </a:uFill>
              <a:latin typeface="Arial"/>
            </a:endParaRPr>
          </a:p>
        </p:txBody>
      </p:sp>
      <p:sp>
        <p:nvSpPr>
          <p:cNvPr id="127" name="TextShape 2"/>
          <p:cNvSpPr txBox="1"/>
          <p:nvPr/>
        </p:nvSpPr>
        <p:spPr>
          <a:xfrm>
            <a:off x="640080" y="2124000"/>
            <a:ext cx="8595360" cy="3179520"/>
          </a:xfrm>
          <a:prstGeom prst="rect">
            <a:avLst/>
          </a:prstGeom>
          <a:noFill/>
          <a:ln>
            <a:noFill/>
          </a:ln>
        </p:spPr>
        <p:txBody>
          <a:bodyPr lIns="90000" rIns="90000" tIns="45000" bIns="45000"/>
          <a:p>
            <a:r>
              <a:rPr b="0" lang="en-US" sz="2000" spc="-1" strike="noStrike">
                <a:solidFill>
                  <a:srgbClr val="000000"/>
                </a:solidFill>
                <a:uFill>
                  <a:solidFill>
                    <a:srgbClr val="ffffff"/>
                  </a:solidFill>
                </a:uFill>
                <a:latin typeface="Arial"/>
              </a:rPr>
              <a:t>var promise1 = Promise.resolve(3);</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var promise2 = 42;</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var promise3 = new Promise(function(resolve, reject) {</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setTimeout(resolve, 100, 'foo');</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Promise.all([promise1, promise2, promise3]).then(function(values) {</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console.log(values);</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expected output: Array [3, 42, "foo"]</a:t>
            </a:r>
            <a:endParaRPr b="0" lang="en-US"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ES 7</a:t>
            </a:r>
            <a:endParaRPr b="0" lang="en-US" sz="4400" spc="-1" strike="noStrike">
              <a:solidFill>
                <a:srgbClr val="000000"/>
              </a:solidFill>
              <a:uFill>
                <a:solidFill>
                  <a:srgbClr val="ffffff"/>
                </a:solidFill>
              </a:uFill>
              <a:latin typeface="Arial"/>
            </a:endParaRPr>
          </a:p>
        </p:txBody>
      </p:sp>
      <p:sp>
        <p:nvSpPr>
          <p:cNvPr id="12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Object Rest / Spread Properties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Observables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Async functions *</a:t>
            </a:r>
            <a:endParaRPr b="0" lang="en-US" sz="32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Async Functions</a:t>
            </a:r>
            <a:endParaRPr b="0" lang="en-US" sz="4400" spc="-1" strike="noStrike">
              <a:solidFill>
                <a:srgbClr val="000000"/>
              </a:solidFill>
              <a:uFill>
                <a:solidFill>
                  <a:srgbClr val="ffffff"/>
                </a:solidFill>
              </a:uFill>
              <a:latin typeface="Arial"/>
            </a:endParaRPr>
          </a:p>
        </p:txBody>
      </p:sp>
      <p:sp>
        <p:nvSpPr>
          <p:cNvPr id="13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An async function can contain an await expression that pauses the execution of the async function and waits for the passed Promise's resolution, and then resumes the async function's execution and returns the resolved value.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Remember, the await keyword is only valid inside async functions. If you use it outside of an async function's body, you will get a SyntaxError.</a:t>
            </a:r>
            <a:endParaRPr b="0" lang="en-US" sz="32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Async Functions Example</a:t>
            </a:r>
            <a:endParaRPr b="0" lang="en-US" sz="4400" spc="-1" strike="noStrike">
              <a:solidFill>
                <a:srgbClr val="000000"/>
              </a:solidFill>
              <a:uFill>
                <a:solidFill>
                  <a:srgbClr val="ffffff"/>
                </a:solidFill>
              </a:uFill>
              <a:latin typeface="Arial"/>
            </a:endParaRPr>
          </a:p>
        </p:txBody>
      </p:sp>
      <p:sp>
        <p:nvSpPr>
          <p:cNvPr id="133" name="TextShape 2"/>
          <p:cNvSpPr txBox="1"/>
          <p:nvPr/>
        </p:nvSpPr>
        <p:spPr>
          <a:xfrm>
            <a:off x="914400" y="1972800"/>
            <a:ext cx="6398280" cy="41860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function resolveAfter2Seconds()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return new Promise(resolve =&gt;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setTimeout(() =&gt;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resolve('resolved');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2000);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async function asyncCall()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console.log('calling');</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var result = await resolveAfter2Seconds();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console.log(result);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expected output: "resolved"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asyncCall();</a:t>
            </a:r>
            <a:endParaRPr b="0" lang="en-US"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Do not confuse await for Promise.all</a:t>
            </a:r>
            <a:endParaRPr b="0" lang="en-US" sz="4400" spc="-1" strike="noStrike">
              <a:solidFill>
                <a:srgbClr val="000000"/>
              </a:solidFill>
              <a:uFill>
                <a:solidFill>
                  <a:srgbClr val="ffffff"/>
                </a:solidFill>
              </a:uFill>
              <a:latin typeface="Arial"/>
            </a:endParaRPr>
          </a:p>
        </p:txBody>
      </p:sp>
      <p:sp>
        <p:nvSpPr>
          <p:cNvPr id="135" name="TextShape 2"/>
          <p:cNvSpPr txBox="1"/>
          <p:nvPr/>
        </p:nvSpPr>
        <p:spPr>
          <a:xfrm>
            <a:off x="731520" y="2139120"/>
            <a:ext cx="9144000" cy="4920120"/>
          </a:xfrm>
          <a:prstGeom prst="rect">
            <a:avLst/>
          </a:prstGeom>
          <a:noFill/>
          <a:ln>
            <a:noFill/>
          </a:ln>
        </p:spPr>
        <p:txBody>
          <a:bodyPr lIns="90000" rIns="90000" tIns="45000" bIns="45000"/>
          <a:p>
            <a:r>
              <a:rPr b="0" lang="en-US" sz="1400" spc="-1" strike="noStrike">
                <a:solidFill>
                  <a:srgbClr val="000000"/>
                </a:solidFill>
                <a:uFill>
                  <a:solidFill>
                    <a:srgbClr val="ffffff"/>
                  </a:solidFill>
                </a:uFill>
                <a:latin typeface="Courier New"/>
              </a:rPr>
              <a:t>function resolveAfter2Seconds(x)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return new Promise(resolve =&gt;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setTimeout(() =&gt;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resolve(x);</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 2000);</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async function add1(x)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const a = await resolveAfter2Seconds(20);</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const b = await resolveAfter2Seconds(30);</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return x + a + b;</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add1(10).then(v =&gt;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console.log(v);  // prints 60 after 4 seconds.</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async function add2(x)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const p_a = resolveAfter2Seconds(20);</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const p_b = resolveAfter2Seconds(30);</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return x + await p_a + await p_b;</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add2(10).then(v =&gt;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console.log(v);  // prints 60 after 2 seconds.</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Server Rendered SPA</a:t>
            </a:r>
            <a:endParaRPr b="0" lang="en-US"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Most modern JavaScript frameworks are working on ways to handle server-side rendering of SPAs — meaning the user would get a fully populated page when the SPA is loaded for the first time, instead of, for example, seeing a loading indicator.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Server-side rendering can alleviate some of the burden browsers have to go through when rendering pages, and will also help with the problem of SEO and content discoverability.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Rewriting a promise chain with an async function</a:t>
            </a:r>
            <a:endParaRPr b="0" lang="en-US" sz="4400" spc="-1" strike="noStrike">
              <a:solidFill>
                <a:srgbClr val="000000"/>
              </a:solidFill>
              <a:uFill>
                <a:solidFill>
                  <a:srgbClr val="ffffff"/>
                </a:solidFill>
              </a:uFill>
              <a:latin typeface="Arial"/>
            </a:endParaRPr>
          </a:p>
        </p:txBody>
      </p:sp>
      <p:sp>
        <p:nvSpPr>
          <p:cNvPr id="137" name="TextShape 2"/>
          <p:cNvSpPr txBox="1"/>
          <p:nvPr/>
        </p:nvSpPr>
        <p:spPr>
          <a:xfrm>
            <a:off x="739440" y="1912680"/>
            <a:ext cx="7124400" cy="2110680"/>
          </a:xfrm>
          <a:prstGeom prst="rect">
            <a:avLst/>
          </a:prstGeom>
          <a:noFill/>
          <a:ln>
            <a:noFill/>
          </a:ln>
        </p:spPr>
        <p:txBody>
          <a:bodyPr lIns="90000" rIns="90000" tIns="45000" bIns="45000"/>
          <a:p>
            <a:r>
              <a:rPr b="0" lang="en-US" sz="1400" spc="-1" strike="noStrike">
                <a:solidFill>
                  <a:srgbClr val="000000"/>
                </a:solidFill>
                <a:uFill>
                  <a:solidFill>
                    <a:srgbClr val="ffffff"/>
                  </a:solidFill>
                </a:uFill>
                <a:latin typeface="Courier New"/>
              </a:rPr>
              <a:t>function getProcessedData(url)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return downloadData(url) // returns a promise</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.catch(e =&gt;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return downloadFallbackData(url)  // returns a promise</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.then(v =&gt;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return processDataInWorker(v); // returns a promise</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
        <p:nvSpPr>
          <p:cNvPr id="138" name="TextShape 3"/>
          <p:cNvSpPr txBox="1"/>
          <p:nvPr/>
        </p:nvSpPr>
        <p:spPr>
          <a:xfrm>
            <a:off x="731520" y="4114800"/>
            <a:ext cx="7526520" cy="1901520"/>
          </a:xfrm>
          <a:prstGeom prst="rect">
            <a:avLst/>
          </a:prstGeom>
          <a:noFill/>
          <a:ln>
            <a:noFill/>
          </a:ln>
        </p:spPr>
        <p:txBody>
          <a:bodyPr lIns="90000" rIns="90000" tIns="45000" bIns="45000"/>
          <a:p>
            <a:r>
              <a:rPr b="0" lang="en-US" sz="1400" spc="-1" strike="noStrike">
                <a:solidFill>
                  <a:srgbClr val="000000"/>
                </a:solidFill>
                <a:uFill>
                  <a:solidFill>
                    <a:srgbClr val="ffffff"/>
                  </a:solidFill>
                </a:uFill>
                <a:latin typeface="Courier New"/>
              </a:rPr>
              <a:t>async function getProcessedData(url)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let v;</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try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v = await downloadData(url);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 catch(e) {</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v = await downloadFallbackData(url);</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return processDataInWorker(v);</a:t>
            </a:r>
            <a:endParaRPr b="0" lang="en-US" sz="1000" spc="-1" strike="noStrike">
              <a:solidFill>
                <a:srgbClr val="000000"/>
              </a:solidFill>
              <a:uFill>
                <a:solidFill>
                  <a:srgbClr val="ffffff"/>
                </a:solidFill>
              </a:uFill>
              <a:latin typeface="Courier New"/>
              <a:ea typeface="Courier New"/>
            </a:endParaRPr>
          </a:p>
          <a:p>
            <a:r>
              <a:rPr b="0" lang="en-US" sz="14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
        <p:nvSpPr>
          <p:cNvPr id="139" name="TextShape 4"/>
          <p:cNvSpPr txBox="1"/>
          <p:nvPr/>
        </p:nvSpPr>
        <p:spPr>
          <a:xfrm>
            <a:off x="232200" y="6402600"/>
            <a:ext cx="9734760" cy="613080"/>
          </a:xfrm>
          <a:prstGeom prst="rect">
            <a:avLst/>
          </a:prstGeom>
          <a:noFill/>
          <a:ln>
            <a:noFill/>
          </a:ln>
        </p:spPr>
        <p:txBody>
          <a:bodyPr lIns="90000" rIns="90000" tIns="45000" bIns="45000"/>
          <a:p>
            <a:r>
              <a:rPr b="1" lang="en-US" sz="1400" spc="-1" strike="noStrike">
                <a:solidFill>
                  <a:srgbClr val="ff6600"/>
                </a:solidFill>
                <a:uFill>
                  <a:solidFill>
                    <a:srgbClr val="ffffff"/>
                  </a:solidFill>
                </a:uFill>
                <a:latin typeface="Arial"/>
              </a:rPr>
              <a:t>Note that in the above example, there is no await statement on the return statement, </a:t>
            </a:r>
            <a:endParaRPr b="1" lang="en-US" sz="1000" spc="-1" strike="noStrike">
              <a:solidFill>
                <a:srgbClr val="ff6600"/>
              </a:solidFill>
              <a:uFill>
                <a:solidFill>
                  <a:srgbClr val="ffffff"/>
                </a:solidFill>
              </a:uFill>
              <a:latin typeface="Arial"/>
            </a:endParaRPr>
          </a:p>
          <a:p>
            <a:r>
              <a:rPr b="1" lang="en-US" sz="1400" spc="-1" strike="noStrike">
                <a:solidFill>
                  <a:srgbClr val="ff6600"/>
                </a:solidFill>
                <a:uFill>
                  <a:solidFill>
                    <a:srgbClr val="ffffff"/>
                  </a:solidFill>
                </a:uFill>
                <a:latin typeface="Arial"/>
              </a:rPr>
              <a:t>because the return value of an async function is implicitly wrapped in promise.resove.</a:t>
            </a:r>
            <a:endParaRPr b="1" lang="en-US" sz="1800" spc="-1" strike="noStrike">
              <a:solidFill>
                <a:srgbClr val="ff66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New Project</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What will we use?</a:t>
            </a:r>
            <a:endParaRPr b="0" lang="en-US" sz="4400" spc="-1" strike="noStrike">
              <a:solidFill>
                <a:srgbClr val="000000"/>
              </a:solidFill>
              <a:uFill>
                <a:solidFill>
                  <a:srgbClr val="ffffff"/>
                </a:solidFill>
              </a:uFill>
              <a:latin typeface="Arial"/>
            </a:endParaRPr>
          </a:p>
        </p:txBody>
      </p:sp>
      <p:sp>
        <p:nvSpPr>
          <p:cNvPr id="14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Npm</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Webpack</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Babel (js loader, css loader, style loader)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ES6-ES7</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Nodejs for server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Axios for http requests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Material UI</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Reactjs</a:t>
            </a:r>
            <a:endParaRPr b="0" lang="en-US" sz="32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Everything starts with npm init command</a:t>
            </a:r>
            <a:endParaRPr b="0" lang="en-US" sz="4400" spc="-1" strike="noStrike">
              <a:solidFill>
                <a:srgbClr val="000000"/>
              </a:solidFill>
              <a:uFill>
                <a:solidFill>
                  <a:srgbClr val="ffffff"/>
                </a:solidFill>
              </a:uFill>
              <a:latin typeface="Arial"/>
            </a:endParaRPr>
          </a:p>
        </p:txBody>
      </p:sp>
      <p:sp>
        <p:nvSpPr>
          <p:cNvPr id="14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It will create a package.json</a:t>
            </a:r>
            <a:endParaRPr b="0" lang="en-US" sz="3200" spc="-1" strike="noStrike">
              <a:solidFill>
                <a:srgbClr val="000000"/>
              </a:solidFill>
              <a:uFill>
                <a:solidFill>
                  <a:srgbClr val="ffffff"/>
                </a:solidFill>
              </a:uFill>
              <a:latin typeface="Arial"/>
            </a:endParaRPr>
          </a:p>
        </p:txBody>
      </p:sp>
      <p:sp>
        <p:nvSpPr>
          <p:cNvPr id="144" name="TextShape 3"/>
          <p:cNvSpPr txBox="1"/>
          <p:nvPr/>
        </p:nvSpPr>
        <p:spPr>
          <a:xfrm>
            <a:off x="822960" y="2308320"/>
            <a:ext cx="6299640" cy="49536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"name": "javascript-test",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"version": "1.0.0",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"description": "It creates a javascript template",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"main": "index.js",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"scripts":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"build": "npm run clean &amp;&amp; webpack",</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"start": "npm run build &amp;&amp; node server.js",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"clean": "rimraf build",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"test": "echo \"Error: no test specified\" &amp;&amp; exit 1"</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"repository":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"type": "git",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"url": "git+https://github.com/burakburuk/javascript-test.git"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"author":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"license": "ISC",</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24000" y="301320"/>
            <a:ext cx="946296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dependencies and devDependencies</a:t>
            </a:r>
            <a:endParaRPr b="0" lang="en-US" sz="4400" spc="-1" strike="noStrike">
              <a:solidFill>
                <a:srgbClr val="000000"/>
              </a:solidFill>
              <a:uFill>
                <a:solidFill>
                  <a:srgbClr val="ffffff"/>
                </a:solidFill>
              </a:uFill>
              <a:latin typeface="Arial"/>
            </a:endParaRPr>
          </a:p>
        </p:txBody>
      </p:sp>
      <p:sp>
        <p:nvSpPr>
          <p:cNvPr id="146" name="TextShape 2"/>
          <p:cNvSpPr txBox="1"/>
          <p:nvPr/>
        </p:nvSpPr>
        <p:spPr>
          <a:xfrm>
            <a:off x="398880" y="1977120"/>
            <a:ext cx="5657760" cy="46980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"devDependencies":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"babel-cli": "^6.26.0",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"babel-core": "^6.26.0",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"babel-loader": "^7.1.2",</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"babel-plugin-transform-class-properties": "^6.24.1",</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"babel-preset-es2015": "^6.24.1",</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"babel-preset-es2017": "^6.24.1",</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"babel-preset-react": "^6.24.1",</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"babel-preset-stage-2": "^6.24.1",</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"css-loader": "^0.28.11",</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"open": "0.0.5",</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"raw-loader": "^0.5.1",</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"react-core": "0.0.0",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"rimraf": "^2.6.2",</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"webpack": "^3.10.0",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"webpack-dev-middleware": "^2.0.4",</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"webpack-hot-middleware": "^2.21.0"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147" name="TextShape 3"/>
          <p:cNvSpPr txBox="1"/>
          <p:nvPr/>
        </p:nvSpPr>
        <p:spPr>
          <a:xfrm>
            <a:off x="6492240" y="2011680"/>
            <a:ext cx="2957400" cy="21384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"dependencies":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"axios": "^0.18.0",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"babel-polyfill": "^6.26.0",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"express": "4.16.2",</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"material-ui": "^0.20.0",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"react": "^16.2.0",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"react-dom": "^16.2.0"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Webpack</a:t>
            </a:r>
            <a:endParaRPr b="0" lang="en-US" sz="4400" spc="-1" strike="noStrike">
              <a:solidFill>
                <a:srgbClr val="000000"/>
              </a:solidFill>
              <a:uFill>
                <a:solidFill>
                  <a:srgbClr val="ffffff"/>
                </a:solidFill>
              </a:uFill>
              <a:latin typeface="Arial"/>
            </a:endParaRPr>
          </a:p>
        </p:txBody>
      </p:sp>
      <p:sp>
        <p:nvSpPr>
          <p:cNvPr id="149" name="TextShape 2"/>
          <p:cNvSpPr txBox="1"/>
          <p:nvPr/>
        </p:nvSpPr>
        <p:spPr>
          <a:xfrm>
            <a:off x="504000" y="1769040"/>
            <a:ext cx="9071640" cy="536328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Webpack is a module bundler.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Webpack can take care of bundling alongside a separate task runner.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React, and Hot Module Replacement (HMR) helped to popularize webpack and led to its usage in other environments, such as Ruby on Rails.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smallest project you can bundle with webpack consists of input and output. The bundling process begins from user-defined entries.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Entries themselves are modules and can point to other modules through imports.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When you bundle a project using webpack, it traverses through imports, constructing a dependency graph of the project and then generating the output based on the configuration.  </a:t>
            </a:r>
            <a:endParaRPr b="0" lang="en-US" sz="32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Webpack's Execution Process</a:t>
            </a:r>
            <a:endParaRPr b="0" lang="en-US" sz="4400" spc="-1" strike="noStrike">
              <a:solidFill>
                <a:srgbClr val="000000"/>
              </a:solidFill>
              <a:uFill>
                <a:solidFill>
                  <a:srgbClr val="ffffff"/>
                </a:solidFill>
              </a:uFill>
              <a:latin typeface="Arial"/>
            </a:endParaRPr>
          </a:p>
        </p:txBody>
      </p:sp>
      <p:pic>
        <p:nvPicPr>
          <p:cNvPr id="151" name="" descr=""/>
          <p:cNvPicPr/>
          <p:nvPr/>
        </p:nvPicPr>
        <p:blipFill>
          <a:blip r:embed="rId1"/>
          <a:stretch/>
        </p:blipFill>
        <p:spPr>
          <a:xfrm>
            <a:off x="1873800" y="2428920"/>
            <a:ext cx="6324120" cy="323820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96000" y="-5868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Webpack.config.js</a:t>
            </a:r>
            <a:endParaRPr b="0" lang="en-US" sz="4400" spc="-1" strike="noStrike">
              <a:solidFill>
                <a:srgbClr val="000000"/>
              </a:solidFill>
              <a:uFill>
                <a:solidFill>
                  <a:srgbClr val="ffffff"/>
                </a:solidFill>
              </a:uFill>
              <a:latin typeface="Arial"/>
            </a:endParaRPr>
          </a:p>
        </p:txBody>
      </p:sp>
      <p:sp>
        <p:nvSpPr>
          <p:cNvPr id="153" name="TextShape 2"/>
          <p:cNvSpPr txBox="1"/>
          <p:nvPr/>
        </p:nvSpPr>
        <p:spPr>
          <a:xfrm>
            <a:off x="147240" y="1033920"/>
            <a:ext cx="5430600" cy="45115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module.exports =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devtool: 'inline-source-map',</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resolve: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alias: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entry: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'babel-polyfill',</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'webpack-hot-middleware/client',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path.resolve(__dirname, 'src/index.js')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output: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path: path.resolve(__dirname, 'build'),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publicPath: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filename: 'bundle.js'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154" name="TextShape 3"/>
          <p:cNvSpPr txBox="1"/>
          <p:nvPr/>
        </p:nvSpPr>
        <p:spPr>
          <a:xfrm>
            <a:off x="4636440" y="1033920"/>
            <a:ext cx="5430600" cy="64897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module: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loaders: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test: /\.js?$/,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loader: 'babel-loader',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exclude: /node_modules/,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query: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presets: ['es2015', 'react', 'stage-2']</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test: /\.html$/,</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loader: 'raw-loader'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test: /\.css$/,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loader: ['style-loader', 'css-loader']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plugins: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new webpack.HotModuleReplacementPlugin(),</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new webpack.NoEmitOnErrorsPlugin()</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Webpack.config.js</a:t>
            </a:r>
            <a:endParaRPr b="0" lang="en-US" sz="4400" spc="-1" strike="noStrike">
              <a:solidFill>
                <a:srgbClr val="000000"/>
              </a:solidFill>
              <a:uFill>
                <a:solidFill>
                  <a:srgbClr val="ffffff"/>
                </a:solidFill>
              </a:uFill>
              <a:latin typeface="Arial"/>
            </a:endParaRPr>
          </a:p>
        </p:txBody>
      </p:sp>
      <p:sp>
        <p:nvSpPr>
          <p:cNvPr id="156" name="TextShape 2"/>
          <p:cNvSpPr txBox="1"/>
          <p:nvPr/>
        </p:nvSpPr>
        <p:spPr>
          <a:xfrm>
            <a:off x="604080" y="2544840"/>
            <a:ext cx="8818560" cy="3490200"/>
          </a:xfrm>
          <a:prstGeom prst="rect">
            <a:avLst/>
          </a:prstGeom>
          <a:noFill/>
          <a:ln>
            <a:noFill/>
          </a:ln>
        </p:spPr>
        <p:txBody>
          <a:bodyPr lIns="90000" rIns="90000" tIns="45000" bIns="45000"/>
          <a:p>
            <a:r>
              <a:rPr b="0" lang="en-US" sz="2000" spc="-1" strike="noStrike">
                <a:solidFill>
                  <a:srgbClr val="000000"/>
                </a:solidFill>
                <a:uFill>
                  <a:solidFill>
                    <a:srgbClr val="ffffff"/>
                  </a:solidFill>
                </a:uFill>
                <a:latin typeface="Arial"/>
              </a:rPr>
              <a:t>entry: [</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'babel-polyfill',</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'webpack-hot-middleware/client',</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path.resolve(__dirname, 'src/index.js')</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output: {</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path: path.resolve(__dirname, 'build'),</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publicPath: '/',</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filename: 'bundle.js'</a:t>
            </a:r>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157" name="TextShape 3"/>
          <p:cNvSpPr txBox="1"/>
          <p:nvPr/>
        </p:nvSpPr>
        <p:spPr>
          <a:xfrm>
            <a:off x="654480" y="1501560"/>
            <a:ext cx="6660720" cy="40320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devtool: 'inline-source-map' //for debug configuration</a:t>
            </a:r>
            <a:endParaRPr b="0" lang="en-US" sz="1800" spc="-1" strike="noStrike">
              <a:solidFill>
                <a:srgbClr val="000000"/>
              </a:solidFill>
              <a:uFill>
                <a:solidFill>
                  <a:srgbClr val="ffffff"/>
                </a:solidFill>
              </a:uFill>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Webpack.config.js</a:t>
            </a:r>
            <a:endParaRPr b="0" lang="en-US" sz="4400" spc="-1" strike="noStrike">
              <a:solidFill>
                <a:srgbClr val="000000"/>
              </a:solidFill>
              <a:uFill>
                <a:solidFill>
                  <a:srgbClr val="ffffff"/>
                </a:solidFill>
              </a:uFill>
              <a:latin typeface="Arial"/>
            </a:endParaRPr>
          </a:p>
        </p:txBody>
      </p:sp>
      <p:sp>
        <p:nvSpPr>
          <p:cNvPr id="159" name="TextShape 2"/>
          <p:cNvSpPr txBox="1"/>
          <p:nvPr/>
        </p:nvSpPr>
        <p:spPr>
          <a:xfrm>
            <a:off x="629280" y="1759680"/>
            <a:ext cx="5001120" cy="49536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//module loaders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loaders: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test: /\.js?$/,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loader: 'babel-loader',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exclude: /node_modules/,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query: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presets: ['es2015', 'react', 'stage-2']</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test: /\.html$/,</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loader: 'raw-loader'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test: /\.css$/,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loader: ['style-loader', 'css-loader']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Babel</a:t>
            </a:r>
            <a:endParaRPr b="0" lang="en-US" sz="4400" spc="-1" strike="noStrike">
              <a:solidFill>
                <a:srgbClr val="000000"/>
              </a:solidFill>
              <a:uFill>
                <a:solidFill>
                  <a:srgbClr val="ffffff"/>
                </a:solidFill>
              </a:uFill>
              <a:latin typeface="Arial"/>
            </a:endParaRPr>
          </a:p>
        </p:txBody>
      </p:sp>
      <p:pic>
        <p:nvPicPr>
          <p:cNvPr id="161" name="" descr=""/>
          <p:cNvPicPr/>
          <p:nvPr/>
        </p:nvPicPr>
        <p:blipFill>
          <a:blip r:embed="rId1"/>
          <a:stretch/>
        </p:blipFill>
        <p:spPr>
          <a:xfrm>
            <a:off x="146880" y="1765440"/>
            <a:ext cx="9781920" cy="479088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Nodejs</a:t>
            </a:r>
            <a:endParaRPr b="0" lang="en-US"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Node.js® is a JavaScript runtime built on Chrome's V8 JavaScript engine. Node.js uses an event-driven, non-blocking I/O model that makes it lightweight and efficient. Node.js' package ecosystem, npm, is the largest ecosystem of open source libraries in the world.</a:t>
            </a: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.babelrc</a:t>
            </a:r>
            <a:endParaRPr b="0" lang="en-US" sz="4400" spc="-1" strike="noStrike">
              <a:solidFill>
                <a:srgbClr val="000000"/>
              </a:solidFill>
              <a:uFill>
                <a:solidFill>
                  <a:srgbClr val="ffffff"/>
                </a:solidFill>
              </a:uFill>
              <a:latin typeface="Arial"/>
            </a:endParaRPr>
          </a:p>
        </p:txBody>
      </p:sp>
      <p:sp>
        <p:nvSpPr>
          <p:cNvPr id="163" name="TextShape 2"/>
          <p:cNvSpPr txBox="1"/>
          <p:nvPr/>
        </p:nvSpPr>
        <p:spPr>
          <a:xfrm>
            <a:off x="504000" y="1769040"/>
            <a:ext cx="9071640" cy="88272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Ignores files or folders you specified.</a:t>
            </a:r>
            <a:endParaRPr b="0" lang="en-US" sz="3200" spc="-1" strike="noStrike">
              <a:solidFill>
                <a:srgbClr val="000000"/>
              </a:solidFill>
              <a:uFill>
                <a:solidFill>
                  <a:srgbClr val="ffffff"/>
                </a:solidFill>
              </a:uFill>
              <a:latin typeface="Arial"/>
            </a:endParaRPr>
          </a:p>
        </p:txBody>
      </p:sp>
      <p:sp>
        <p:nvSpPr>
          <p:cNvPr id="164" name="TextShape 3"/>
          <p:cNvSpPr txBox="1"/>
          <p:nvPr/>
        </p:nvSpPr>
        <p:spPr>
          <a:xfrm>
            <a:off x="914400" y="2750760"/>
            <a:ext cx="6931800" cy="1821240"/>
          </a:xfrm>
          <a:prstGeom prst="rect">
            <a:avLst/>
          </a:prstGeom>
          <a:noFill/>
          <a:ln>
            <a:noFill/>
          </a:ln>
        </p:spPr>
        <p:txBody>
          <a:bodyPr lIns="90000" rIns="90000" tIns="45000" bIns="45000"/>
          <a:p>
            <a:r>
              <a:rPr b="0" lang="en-US" sz="15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"plugins": ["transform-react-jsx"],</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"ignore": [</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"foo.js",</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"bar/**/*.js"</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  </a:t>
            </a:r>
            <a:r>
              <a:rPr b="0" lang="en-US" sz="15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5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.babelrc - Use via package.json</a:t>
            </a:r>
            <a:endParaRPr b="0" lang="en-US" sz="4400" spc="-1" strike="noStrike">
              <a:solidFill>
                <a:srgbClr val="000000"/>
              </a:solidFill>
              <a:uFill>
                <a:solidFill>
                  <a:srgbClr val="ffffff"/>
                </a:solidFill>
              </a:uFill>
              <a:latin typeface="Arial"/>
            </a:endParaRPr>
          </a:p>
        </p:txBody>
      </p:sp>
      <p:sp>
        <p:nvSpPr>
          <p:cNvPr id="166" name="TextShape 2"/>
          <p:cNvSpPr txBox="1"/>
          <p:nvPr/>
        </p:nvSpPr>
        <p:spPr>
          <a:xfrm>
            <a:off x="1265400" y="1920240"/>
            <a:ext cx="5684040" cy="3189600"/>
          </a:xfrm>
          <a:prstGeom prst="rect">
            <a:avLst/>
          </a:prstGeom>
          <a:noFill/>
          <a:ln>
            <a:noFill/>
          </a:ln>
        </p:spPr>
        <p:txBody>
          <a:bodyPr lIns="90000" rIns="90000" tIns="45000" bIns="45000"/>
          <a:p>
            <a:r>
              <a:rPr b="0" lang="en-US" sz="20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"name": "my-package",</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"version": "1.0.0",</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"babel": {</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my babel config here</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CSS into html</a:t>
            </a:r>
            <a:endParaRPr b="0" lang="en-US" sz="4400" spc="-1" strike="noStrike">
              <a:solidFill>
                <a:srgbClr val="000000"/>
              </a:solidFill>
              <a:uFill>
                <a:solidFill>
                  <a:srgbClr val="ffffff"/>
                </a:solidFill>
              </a:uFill>
              <a:latin typeface="Arial"/>
            </a:endParaRPr>
          </a:p>
        </p:txBody>
      </p:sp>
      <p:sp>
        <p:nvSpPr>
          <p:cNvPr id="168" name="TextShape 2"/>
          <p:cNvSpPr txBox="1"/>
          <p:nvPr/>
        </p:nvSpPr>
        <p:spPr>
          <a:xfrm>
            <a:off x="548640" y="5513760"/>
            <a:ext cx="5577840" cy="106992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Arial"/>
              </a:rPr>
              <a:t>&lt;head&gt;</a:t>
            </a:r>
            <a:endParaRPr b="0" lang="en-US" sz="10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&lt;link rel="stylesheet" type="text/css" href="mystyle.css"&gt;</a:t>
            </a:r>
            <a:endParaRPr b="0" lang="en-US" sz="10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&lt;/head&gt;</a:t>
            </a:r>
            <a:endParaRPr b="0" lang="en-US" sz="1000" spc="-1" strike="noStrike">
              <a:solidFill>
                <a:srgbClr val="000000"/>
              </a:solidFill>
              <a:uFill>
                <a:solidFill>
                  <a:srgbClr val="ffffff"/>
                </a:solidFill>
              </a:uFill>
              <a:latin typeface="Arial"/>
            </a:endParaRPr>
          </a:p>
        </p:txBody>
      </p:sp>
      <p:sp>
        <p:nvSpPr>
          <p:cNvPr id="169" name="TextShape 3"/>
          <p:cNvSpPr txBox="1"/>
          <p:nvPr/>
        </p:nvSpPr>
        <p:spPr>
          <a:xfrm>
            <a:off x="625320" y="1507320"/>
            <a:ext cx="4312440" cy="324756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Arial"/>
              </a:rPr>
              <a:t>//mystyle.css</a:t>
            </a:r>
            <a:endParaRPr b="0" lang="en-US" sz="10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body {</a:t>
            </a:r>
            <a:endParaRPr b="0" lang="en-US" sz="10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background-color: lightblue;</a:t>
            </a:r>
            <a:endParaRPr b="0" lang="en-US" sz="10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a:t>
            </a:r>
            <a:endParaRPr b="0" lang="en-US" sz="1000" spc="-1" strike="noStrike">
              <a:solidFill>
                <a:srgbClr val="000000"/>
              </a:solidFill>
              <a:uFill>
                <a:solidFill>
                  <a:srgbClr val="ffffff"/>
                </a:solidFill>
              </a:uFill>
              <a:latin typeface="Arial"/>
            </a:endParaRPr>
          </a:p>
          <a:p>
            <a:endParaRPr b="0" lang="en-US" sz="10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h1 {</a:t>
            </a:r>
            <a:endParaRPr b="0" lang="en-US" sz="10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color: navy;</a:t>
            </a:r>
            <a:endParaRPr b="0" lang="en-US" sz="10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margin-left: 20px;</a:t>
            </a:r>
            <a:endParaRPr b="0" lang="en-US" sz="10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a:t>
            </a:r>
            <a:endParaRPr b="0" lang="en-US" sz="1000" spc="-1" strike="noStrike">
              <a:solidFill>
                <a:srgbClr val="000000"/>
              </a:solidFill>
              <a:uFill>
                <a:solidFill>
                  <a:srgbClr val="ffffff"/>
                </a:solidFill>
              </a:uFill>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CSS with webpack</a:t>
            </a:r>
            <a:endParaRPr b="0" lang="en-US" sz="4400" spc="-1" strike="noStrike">
              <a:solidFill>
                <a:srgbClr val="000000"/>
              </a:solidFill>
              <a:uFill>
                <a:solidFill>
                  <a:srgbClr val="ffffff"/>
                </a:solidFill>
              </a:uFill>
              <a:latin typeface="Arial"/>
            </a:endParaRPr>
          </a:p>
        </p:txBody>
      </p:sp>
      <p:sp>
        <p:nvSpPr>
          <p:cNvPr id="17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Style-loader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Css-loader</a:t>
            </a:r>
            <a:endParaRPr b="0" lang="en-US" sz="3200" spc="-1" strike="noStrike">
              <a:solidFill>
                <a:srgbClr val="000000"/>
              </a:solidFill>
              <a:uFill>
                <a:solidFill>
                  <a:srgbClr val="ffffff"/>
                </a:solidFill>
              </a:uFill>
              <a:latin typeface="Arial"/>
            </a:endParaRPr>
          </a:p>
        </p:txBody>
      </p:sp>
      <p:sp>
        <p:nvSpPr>
          <p:cNvPr id="172" name="TextShape 3"/>
          <p:cNvSpPr txBox="1"/>
          <p:nvPr/>
        </p:nvSpPr>
        <p:spPr>
          <a:xfrm>
            <a:off x="822960" y="3383280"/>
            <a:ext cx="5001120" cy="21376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loaders: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test: /\.css$/,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loader: ['style-loader', 'css-loader']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173" name="TextShape 4"/>
          <p:cNvSpPr txBox="1"/>
          <p:nvPr/>
        </p:nvSpPr>
        <p:spPr>
          <a:xfrm>
            <a:off x="718560" y="5577840"/>
            <a:ext cx="2847600" cy="3466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import '../assets/main.css';</a:t>
            </a:r>
            <a:endParaRPr b="0" lang="en-US" sz="1800" spc="-1" strike="noStrike">
              <a:solidFill>
                <a:srgbClr val="000000"/>
              </a:solidFill>
              <a:uFill>
                <a:solidFill>
                  <a:srgbClr val="ffffff"/>
                </a:solidFill>
              </a:uFill>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Axios Integration</a:t>
            </a:r>
            <a:endParaRPr b="0" lang="en-US" sz="4400" spc="-1" strike="noStrike">
              <a:solidFill>
                <a:srgbClr val="000000"/>
              </a:solidFill>
              <a:uFill>
                <a:solidFill>
                  <a:srgbClr val="ffffff"/>
                </a:solidFill>
              </a:uFill>
              <a:latin typeface="Arial"/>
            </a:endParaRPr>
          </a:p>
        </p:txBody>
      </p:sp>
      <p:sp>
        <p:nvSpPr>
          <p:cNvPr id="175" name="TextShape 2"/>
          <p:cNvSpPr txBox="1"/>
          <p:nvPr/>
        </p:nvSpPr>
        <p:spPr>
          <a:xfrm>
            <a:off x="677160" y="2560320"/>
            <a:ext cx="4534920" cy="21380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 Make a request for a user with a given ID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axios.get('/user?ID=12345')</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.then(function (response)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console.log(response);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.catch(function (error)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console.log(error);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176" name="TextShape 3"/>
          <p:cNvSpPr txBox="1"/>
          <p:nvPr/>
        </p:nvSpPr>
        <p:spPr>
          <a:xfrm>
            <a:off x="6122520" y="2377440"/>
            <a:ext cx="3295800" cy="26499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axios.post('/user',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firstName: 'Fred',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lastName: 'Flintstone'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.then(function (response)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console.log(response);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.catch(function (error)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console.log(error);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What is Reactjs</a:t>
            </a:r>
            <a:endParaRPr b="0" lang="en-US" sz="4400" spc="-1" strike="noStrike">
              <a:solidFill>
                <a:srgbClr val="000000"/>
              </a:solidFill>
              <a:uFill>
                <a:solidFill>
                  <a:srgbClr val="ffffff"/>
                </a:solidFill>
              </a:uFill>
              <a:latin typeface="Arial"/>
            </a:endParaRPr>
          </a:p>
        </p:txBody>
      </p:sp>
      <p:sp>
        <p:nvSpPr>
          <p:cNvPr id="178" name="TextShape 2"/>
          <p:cNvSpPr txBox="1"/>
          <p:nvPr/>
        </p:nvSpPr>
        <p:spPr>
          <a:xfrm>
            <a:off x="504000" y="1769040"/>
            <a:ext cx="9071640" cy="2071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React is a declarative, efficient, and flexible </a:t>
            </a:r>
            <a:r>
              <a:rPr b="0" lang="en-US" sz="3200" spc="-1" strike="noStrike">
                <a:solidFill>
                  <a:srgbClr val="000000"/>
                </a:solidFill>
                <a:uFill>
                  <a:solidFill>
                    <a:srgbClr val="ffffff"/>
                  </a:solidFill>
                </a:uFill>
                <a:latin typeface="Arial"/>
              </a:rPr>
              <a:t>JavaScript library for building user interfaces.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ReactJS basically is an open-source JavaScript </a:t>
            </a:r>
            <a:r>
              <a:rPr b="0" lang="en-US" sz="3200" spc="-1" strike="noStrike">
                <a:solidFill>
                  <a:srgbClr val="000000"/>
                </a:solidFill>
                <a:uFill>
                  <a:solidFill>
                    <a:srgbClr val="ffffff"/>
                  </a:solidFill>
                </a:uFill>
                <a:latin typeface="Arial"/>
              </a:rPr>
              <a:t>library which is used for building user interfaces </a:t>
            </a:r>
            <a:r>
              <a:rPr b="0" lang="en-US" sz="3200" spc="-1" strike="noStrike">
                <a:solidFill>
                  <a:srgbClr val="000000"/>
                </a:solidFill>
                <a:uFill>
                  <a:solidFill>
                    <a:srgbClr val="ffffff"/>
                  </a:solidFill>
                </a:uFill>
                <a:latin typeface="Arial"/>
              </a:rPr>
              <a:t>specifically for single page applications.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React also allows us to create reusable UI </a:t>
            </a:r>
            <a:r>
              <a:rPr b="0" lang="en-US" sz="3200" spc="-1" strike="noStrike">
                <a:solidFill>
                  <a:srgbClr val="000000"/>
                </a:solidFill>
                <a:uFill>
                  <a:solidFill>
                    <a:srgbClr val="ffffff"/>
                  </a:solidFill>
                </a:uFill>
                <a:latin typeface="Arial"/>
              </a:rPr>
              <a:t>components.  </a:t>
            </a:r>
            <a:endParaRPr b="0" lang="en-US" sz="3200" spc="-1" strike="noStrike">
              <a:solidFill>
                <a:srgbClr val="000000"/>
              </a:solidFill>
              <a:uFill>
                <a:solidFill>
                  <a:srgbClr val="ffffff"/>
                </a:solidFill>
              </a:uFill>
              <a:latin typeface="Arial"/>
            </a:endParaRPr>
          </a:p>
        </p:txBody>
      </p:sp>
      <p:pic>
        <p:nvPicPr>
          <p:cNvPr id="179" name="" descr=""/>
          <p:cNvPicPr/>
          <p:nvPr/>
        </p:nvPicPr>
        <p:blipFill>
          <a:blip r:embed="rId1"/>
          <a:stretch/>
        </p:blipFill>
        <p:spPr>
          <a:xfrm>
            <a:off x="456480" y="3918960"/>
            <a:ext cx="8867520" cy="3476160"/>
          </a:xfrm>
          <a:prstGeom prst="rect">
            <a:avLst/>
          </a:prstGeom>
          <a:ln>
            <a:noFill/>
          </a:ln>
        </p:spPr>
      </p:pic>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Why React Js?</a:t>
            </a:r>
            <a:endParaRPr b="0" lang="en-US" sz="4400" spc="-1" strike="noStrike">
              <a:solidFill>
                <a:srgbClr val="000000"/>
              </a:solidFill>
              <a:uFill>
                <a:solidFill>
                  <a:srgbClr val="ffffff"/>
                </a:solidFill>
              </a:uFill>
              <a:latin typeface="Arial"/>
            </a:endParaRPr>
          </a:p>
        </p:txBody>
      </p:sp>
      <p:sp>
        <p:nvSpPr>
          <p:cNvPr id="18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Simplicity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Easy to learn (Ironic)</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Data Binding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Performance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Testability</a:t>
            </a:r>
            <a:endParaRPr b="0" lang="en-US" sz="3200" spc="-1" strike="noStrike">
              <a:solidFill>
                <a:srgbClr val="000000"/>
              </a:solidFill>
              <a:uFill>
                <a:solidFill>
                  <a:srgbClr val="ffffff"/>
                </a:solidFill>
              </a:uFill>
              <a:latin typeface="Arial"/>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JSX</a:t>
            </a:r>
            <a:endParaRPr b="0" lang="en-US" sz="4400" spc="-1" strike="noStrike">
              <a:solidFill>
                <a:srgbClr val="000000"/>
              </a:solidFill>
              <a:uFill>
                <a:solidFill>
                  <a:srgbClr val="ffffff"/>
                </a:solidFill>
              </a:uFill>
              <a:latin typeface="Arial"/>
            </a:endParaRPr>
          </a:p>
        </p:txBody>
      </p:sp>
      <p:sp>
        <p:nvSpPr>
          <p:cNvPr id="18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 React, instead of using regular JavaScript for templating, it uses JSX.</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184" name="TextShape 3"/>
          <p:cNvSpPr txBox="1"/>
          <p:nvPr/>
        </p:nvSpPr>
        <p:spPr>
          <a:xfrm>
            <a:off x="822960" y="3200400"/>
            <a:ext cx="8686800" cy="124056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Courier New"/>
              </a:rPr>
              <a:t>class App1 {</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render(){</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return &lt;Greeting firstName="Ben" lastName="Hector" /&gt;;</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
        <p:nvSpPr>
          <p:cNvPr id="185" name="TextShape 4"/>
          <p:cNvSpPr txBox="1"/>
          <p:nvPr/>
        </p:nvSpPr>
        <p:spPr>
          <a:xfrm>
            <a:off x="792000" y="4663440"/>
            <a:ext cx="8961120" cy="274320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Courier New"/>
              </a:rPr>
              <a:t>const App = () =&gt; {</a:t>
            </a:r>
            <a:endParaRPr b="0" lang="en-US" sz="9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return (</a:t>
            </a:r>
            <a:endParaRPr b="0" lang="en-US" sz="9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&lt;div&gt;</a:t>
            </a:r>
            <a:endParaRPr b="0" lang="en-US" sz="9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&lt;Button kind="primary" onClick={() =&gt; console.log("clicked!")}&gt;</a:t>
            </a:r>
            <a:endParaRPr b="0" lang="en-US" sz="9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Hello World!</a:t>
            </a:r>
            <a:endParaRPr b="0" lang="en-US" sz="9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&lt;/Button&gt;</a:t>
            </a:r>
            <a:endParaRPr b="0" lang="en-US" sz="9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&lt;/div&gt;</a:t>
            </a:r>
            <a:endParaRPr b="0" lang="en-US" sz="9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a:t>
            </a:r>
            <a:endParaRPr b="0" lang="en-US" sz="9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a:t>
            </a:r>
            <a:endParaRPr b="0" lang="en-US" sz="900" spc="-1" strike="noStrike">
              <a:solidFill>
                <a:srgbClr val="000000"/>
              </a:solidFill>
              <a:uFill>
                <a:solidFill>
                  <a:srgbClr val="ffffff"/>
                </a:solidFill>
              </a:uFill>
              <a:latin typeface="Courier New"/>
              <a:ea typeface="Courier New"/>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Virtual DOM</a:t>
            </a:r>
            <a:endParaRPr b="0" lang="en-US" sz="4400" spc="-1" strike="noStrike">
              <a:solidFill>
                <a:srgbClr val="000000"/>
              </a:solidFill>
              <a:uFill>
                <a:solidFill>
                  <a:srgbClr val="ffffff"/>
                </a:solidFill>
              </a:uFill>
              <a:latin typeface="Arial"/>
            </a:endParaRPr>
          </a:p>
        </p:txBody>
      </p:sp>
      <p:sp>
        <p:nvSpPr>
          <p:cNvPr id="187" name="TextShape 2"/>
          <p:cNvSpPr txBox="1"/>
          <p:nvPr/>
        </p:nvSpPr>
        <p:spPr>
          <a:xfrm>
            <a:off x="504000" y="1280160"/>
            <a:ext cx="9071640" cy="2286000"/>
          </a:xfrm>
          <a:prstGeom prst="rect">
            <a:avLst/>
          </a:prstGeom>
          <a:noFill/>
          <a:ln>
            <a:noFill/>
          </a:ln>
        </p:spPr>
        <p:txBody>
          <a:bodyPr lIns="0" rIns="0" tIns="0" bIns="0"/>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Arial"/>
              </a:rPr>
              <a:t>React creates an in-memory data structure cache which computes the changes made and then updates the browser.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Arial"/>
              </a:rPr>
              <a:t>React library only render components which actually change.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pic>
        <p:nvPicPr>
          <p:cNvPr id="188" name="" descr=""/>
          <p:cNvPicPr/>
          <p:nvPr/>
        </p:nvPicPr>
        <p:blipFill>
          <a:blip r:embed="rId1"/>
          <a:stretch/>
        </p:blipFill>
        <p:spPr>
          <a:xfrm>
            <a:off x="2057760" y="3566160"/>
            <a:ext cx="5714640" cy="356184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Single-Way data flow</a:t>
            </a:r>
            <a:endParaRPr b="0" lang="en-US" sz="4400" spc="-1" strike="noStrike">
              <a:solidFill>
                <a:srgbClr val="000000"/>
              </a:solidFill>
              <a:uFill>
                <a:solidFill>
                  <a:srgbClr val="ffffff"/>
                </a:solidFill>
              </a:uFill>
              <a:latin typeface="Arial"/>
            </a:endParaRPr>
          </a:p>
        </p:txBody>
      </p:sp>
      <p:sp>
        <p:nvSpPr>
          <p:cNvPr id="190" name="TextShape 2"/>
          <p:cNvSpPr txBox="1"/>
          <p:nvPr/>
        </p:nvSpPr>
        <p:spPr>
          <a:xfrm>
            <a:off x="504000" y="1769040"/>
            <a:ext cx="9071640" cy="289440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Component cannot directly modify any properties but can pass a call back function with help of which we can do modifications. </a:t>
            </a:r>
            <a:endParaRPr b="0" lang="en-US" sz="3200" spc="-1" strike="noStrike">
              <a:solidFill>
                <a:srgbClr val="000000"/>
              </a:solidFill>
              <a:uFill>
                <a:solidFill>
                  <a:srgbClr val="ffffff"/>
                </a:solidFill>
              </a:uFill>
              <a:latin typeface="Arial"/>
            </a:endParaRPr>
          </a:p>
        </p:txBody>
      </p:sp>
      <p:pic>
        <p:nvPicPr>
          <p:cNvPr id="191" name="" descr=""/>
          <p:cNvPicPr/>
          <p:nvPr/>
        </p:nvPicPr>
        <p:blipFill>
          <a:blip r:embed="rId1"/>
          <a:stretch/>
        </p:blipFill>
        <p:spPr>
          <a:xfrm>
            <a:off x="2618280" y="3962880"/>
            <a:ext cx="4533480" cy="243792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Npm</a:t>
            </a:r>
            <a:endParaRPr b="0" lang="en-US"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npm is the package manager for JavaScript and the world’s largest software registry.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Comes with nodejs.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Nexus repo intranet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Configure it from .npmrc file under user</a:t>
            </a:r>
            <a:endParaRPr b="0"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React life cycle</a:t>
            </a:r>
            <a:endParaRPr b="0" lang="en-US" sz="4400" spc="-1" strike="noStrike">
              <a:solidFill>
                <a:srgbClr val="000000"/>
              </a:solidFill>
              <a:uFill>
                <a:solidFill>
                  <a:srgbClr val="ffffff"/>
                </a:solidFill>
              </a:uFill>
              <a:latin typeface="Arial"/>
            </a:endParaRPr>
          </a:p>
        </p:txBody>
      </p:sp>
      <p:sp>
        <p:nvSpPr>
          <p:cNvPr id="19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Methods prefixed with will are called right before something happens.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Methods prefixed with did are called right after something happens.</a:t>
            </a:r>
            <a:endParaRPr b="0" lang="en-US" sz="3200" spc="-1" strike="noStrike">
              <a:solidFill>
                <a:srgbClr val="000000"/>
              </a:solidFill>
              <a:uFill>
                <a:solidFill>
                  <a:srgbClr val="ffffff"/>
                </a:solidFill>
              </a:uFill>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React life cycle</a:t>
            </a:r>
            <a:endParaRPr b="0" lang="en-US" sz="4400" spc="-1" strike="noStrike">
              <a:solidFill>
                <a:srgbClr val="000000"/>
              </a:solidFill>
              <a:uFill>
                <a:solidFill>
                  <a:srgbClr val="ffffff"/>
                </a:solidFill>
              </a:uFill>
              <a:latin typeface="Arial"/>
            </a:endParaRPr>
          </a:p>
        </p:txBody>
      </p:sp>
      <p:pic>
        <p:nvPicPr>
          <p:cNvPr id="195" name="" descr=""/>
          <p:cNvPicPr/>
          <p:nvPr/>
        </p:nvPicPr>
        <p:blipFill>
          <a:blip r:embed="rId1"/>
          <a:stretch/>
        </p:blipFill>
        <p:spPr>
          <a:xfrm>
            <a:off x="-12960" y="1649160"/>
            <a:ext cx="10079640" cy="4656600"/>
          </a:xfrm>
          <a:prstGeom prst="rect">
            <a:avLst/>
          </a:prstGeom>
          <a:ln>
            <a:noFill/>
          </a:ln>
        </p:spPr>
      </p:pic>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Mounting</a:t>
            </a:r>
            <a:endParaRPr b="0" lang="en-US" sz="4400" spc="-1" strike="noStrike">
              <a:solidFill>
                <a:srgbClr val="000000"/>
              </a:solidFill>
              <a:uFill>
                <a:solidFill>
                  <a:srgbClr val="ffffff"/>
                </a:solidFill>
              </a:uFill>
              <a:latin typeface="Arial"/>
            </a:endParaRPr>
          </a:p>
        </p:txBody>
      </p:sp>
      <p:sp>
        <p:nvSpPr>
          <p:cNvPr id="19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These methods are called when an instance of a component is being created and inserted into the DOM:</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constructor()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componentWillMount()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render()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componentDidMount()</a:t>
            </a:r>
            <a:endParaRPr b="0" lang="en-US" sz="3200" spc="-1" strike="noStrike">
              <a:solidFill>
                <a:srgbClr val="000000"/>
              </a:solidFill>
              <a:uFill>
                <a:solidFill>
                  <a:srgbClr val="ffffff"/>
                </a:solidFill>
              </a:uFill>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componentDidMount()</a:t>
            </a:r>
            <a:endParaRPr b="0" lang="en-US" sz="4400" spc="-1" strike="noStrike">
              <a:solidFill>
                <a:srgbClr val="000000"/>
              </a:solidFill>
              <a:uFill>
                <a:solidFill>
                  <a:srgbClr val="ffffff"/>
                </a:solidFill>
              </a:uFill>
              <a:latin typeface="Arial"/>
            </a:endParaRPr>
          </a:p>
        </p:txBody>
      </p:sp>
      <p:sp>
        <p:nvSpPr>
          <p:cNvPr id="19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componentDidMount() is invoked immediately after a component is mounted.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This is a good place to instantiate the network request </a:t>
            </a:r>
            <a:r>
              <a:rPr b="0" lang="en-US" sz="3200" spc="-1" strike="noStrike">
                <a:solidFill>
                  <a:srgbClr val="000000"/>
                </a:solidFill>
                <a:uFill>
                  <a:solidFill>
                    <a:srgbClr val="ffffff"/>
                  </a:solidFill>
                </a:uFill>
                <a:latin typeface="Arial"/>
              </a:rPr>
              <a:t>from a remote endpoint.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Calling setState() in this method will trigger an extra rendering, but it will happen before the browser updates the screen.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Updating</a:t>
            </a:r>
            <a:endParaRPr b="0" lang="en-US" sz="4400" spc="-1" strike="noStrike">
              <a:solidFill>
                <a:srgbClr val="000000"/>
              </a:solidFill>
              <a:uFill>
                <a:solidFill>
                  <a:srgbClr val="ffffff"/>
                </a:solidFill>
              </a:uFill>
              <a:latin typeface="Arial"/>
            </a:endParaRPr>
          </a:p>
        </p:txBody>
      </p:sp>
      <p:sp>
        <p:nvSpPr>
          <p:cNvPr id="20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An update can be caused by changes to props or state. These methods are called when a component is being re-rendered: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componentWillReceiveProps()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shouldComponentUpdate()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componentWillUpdate()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render()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componentDidUpdate()</a:t>
            </a:r>
            <a:endParaRPr b="0" lang="en-US" sz="3200" spc="-1" strike="noStrike">
              <a:solidFill>
                <a:srgbClr val="000000"/>
              </a:solidFill>
              <a:uFill>
                <a:solidFill>
                  <a:srgbClr val="ffffff"/>
                </a:solidFill>
              </a:uFill>
              <a:latin typeface="Arial"/>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shouldComponentUpdate()</a:t>
            </a:r>
            <a:endParaRPr b="0" lang="en-US" sz="4400" spc="-1" strike="noStrike">
              <a:solidFill>
                <a:srgbClr val="000000"/>
              </a:solidFill>
              <a:uFill>
                <a:solidFill>
                  <a:srgbClr val="ffffff"/>
                </a:solidFill>
              </a:uFill>
              <a:latin typeface="Arial"/>
            </a:endParaRPr>
          </a:p>
        </p:txBody>
      </p:sp>
      <p:sp>
        <p:nvSpPr>
          <p:cNvPr id="20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Use shouldComponentUpdate() to let React know if a component’s output is not affected by the current change in state or props.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shouldComponentUpdate() is invoked before rendering when new props or state are being received.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Defaults to true.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This method is not called for the initial render or when forceUpdate() is used.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Unmounting</a:t>
            </a:r>
            <a:endParaRPr b="0" lang="en-US" sz="4400" spc="-1" strike="noStrike">
              <a:solidFill>
                <a:srgbClr val="000000"/>
              </a:solidFill>
              <a:uFill>
                <a:solidFill>
                  <a:srgbClr val="ffffff"/>
                </a:solidFill>
              </a:uFill>
              <a:latin typeface="Arial"/>
            </a:endParaRPr>
          </a:p>
        </p:txBody>
      </p:sp>
      <p:sp>
        <p:nvSpPr>
          <p:cNvPr id="20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This method is called when a component is being removed from the DOM:</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componentWillUnmount()</a:t>
            </a:r>
            <a:endParaRPr b="0" lang="en-US" sz="3200" spc="-1" strike="noStrike">
              <a:solidFill>
                <a:srgbClr val="000000"/>
              </a:solidFill>
              <a:uFill>
                <a:solidFill>
                  <a:srgbClr val="ffffff"/>
                </a:solidFill>
              </a:uFill>
              <a:latin typeface="Arial"/>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Error Handling</a:t>
            </a:r>
            <a:endParaRPr b="0" lang="en-US" sz="4400" spc="-1" strike="noStrike">
              <a:solidFill>
                <a:srgbClr val="000000"/>
              </a:solidFill>
              <a:uFill>
                <a:solidFill>
                  <a:srgbClr val="ffffff"/>
                </a:solidFill>
              </a:uFill>
              <a:latin typeface="Arial"/>
            </a:endParaRPr>
          </a:p>
        </p:txBody>
      </p:sp>
      <p:sp>
        <p:nvSpPr>
          <p:cNvPr id="20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This method is called when there is an error during rendering, in a lifecycle method, or in the constructor of any child component.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componentDidCatch()</a:t>
            </a:r>
            <a:endParaRPr b="0" lang="en-US" sz="3200" spc="-1" strike="noStrike">
              <a:solidFill>
                <a:srgbClr val="000000"/>
              </a:solidFill>
              <a:uFill>
                <a:solidFill>
                  <a:srgbClr val="ffffff"/>
                </a:solidFill>
              </a:uFill>
              <a:latin typeface="Arial"/>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componentDidCatch()</a:t>
            </a:r>
            <a:endParaRPr b="0" lang="en-US" sz="4400" spc="-1" strike="noStrike">
              <a:solidFill>
                <a:srgbClr val="000000"/>
              </a:solidFill>
              <a:uFill>
                <a:solidFill>
                  <a:srgbClr val="ffffff"/>
                </a:solidFill>
              </a:uFill>
              <a:latin typeface="Arial"/>
            </a:endParaRPr>
          </a:p>
        </p:txBody>
      </p:sp>
      <p:sp>
        <p:nvSpPr>
          <p:cNvPr id="20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Error boundaries are React components that catch JavaScript errors anywhere in their child component tree, log those errors, and display a fallback UI instead of the component tree that crashed.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Error boundaries catch errors during rendering, in lifecycle methods, and in constructors of the whole tree below them. </a:t>
            </a:r>
            <a:endParaRPr b="0" lang="en-US" sz="3200" spc="-1" strike="noStrike">
              <a:solidFill>
                <a:srgbClr val="000000"/>
              </a:solidFill>
              <a:uFill>
                <a:solidFill>
                  <a:srgbClr val="ffffff"/>
                </a:solidFill>
              </a:uFill>
              <a:latin typeface="Arial"/>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Some methods and properties</a:t>
            </a:r>
            <a:endParaRPr b="0" lang="en-US" sz="4400" spc="-1" strike="noStrike">
              <a:solidFill>
                <a:srgbClr val="000000"/>
              </a:solidFill>
              <a:uFill>
                <a:solidFill>
                  <a:srgbClr val="ffffff"/>
                </a:solidFill>
              </a:uFill>
              <a:latin typeface="Arial"/>
            </a:endParaRPr>
          </a:p>
        </p:txBody>
      </p:sp>
      <p:sp>
        <p:nvSpPr>
          <p:cNvPr id="21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Instance Properties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props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State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Each component also provides some other APIs: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setState()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ForceUpdate()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Class Properties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DefaultProps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displayName</a:t>
            </a:r>
            <a:endParaRPr b="0" lang="en-US" sz="3200" spc="-1" strike="noStrike">
              <a:solidFill>
                <a:srgbClr val="000000"/>
              </a:solidFill>
              <a:uFill>
                <a:solidFill>
                  <a:srgbClr val="ffffff"/>
                </a:solidFill>
              </a:uFill>
              <a:latin typeface="Arial"/>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Javascript Interpreted</a:t>
            </a:r>
            <a:endParaRPr b="0" lang="en-US" sz="4400" spc="-1" strike="noStrike">
              <a:solidFill>
                <a:srgbClr val="000000"/>
              </a:solidFill>
              <a:uFill>
                <a:solidFill>
                  <a:srgbClr val="ffffff"/>
                </a:solidFill>
              </a:uFill>
              <a:latin typeface="Arial"/>
            </a:endParaRPr>
          </a:p>
        </p:txBody>
      </p:sp>
      <p:sp>
        <p:nvSpPr>
          <p:cNvPr id="5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JavaScript code needs a tool (JS engine) installed in your machine (</a:t>
            </a:r>
            <a:r>
              <a:rPr b="1" lang="en-US" sz="3200" spc="-1" strike="noStrike">
                <a:solidFill>
                  <a:srgbClr val="000000"/>
                </a:solidFill>
                <a:uFill>
                  <a:solidFill>
                    <a:srgbClr val="ffffff"/>
                  </a:solidFill>
                </a:uFill>
                <a:latin typeface="Arial"/>
              </a:rPr>
              <a:t>node, browser</a:t>
            </a:r>
            <a:r>
              <a:rPr b="0" lang="en-US" sz="3200" spc="-1" strike="noStrike">
                <a:solidFill>
                  <a:srgbClr val="000000"/>
                </a:solidFill>
                <a:uFill>
                  <a:solidFill>
                    <a:srgbClr val="ffffff"/>
                  </a:solidFill>
                </a:uFill>
                <a:latin typeface="Arial"/>
              </a:rPr>
              <a:t>) to get executed.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Errors only shown when they are executed. </a:t>
            </a:r>
            <a:endParaRPr b="0" lang="en-US"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DefaultProps</a:t>
            </a:r>
            <a:endParaRPr b="0" lang="en-US" sz="4400" spc="-1" strike="noStrike">
              <a:solidFill>
                <a:srgbClr val="000000"/>
              </a:solidFill>
              <a:uFill>
                <a:solidFill>
                  <a:srgbClr val="ffffff"/>
                </a:solidFill>
              </a:uFill>
              <a:latin typeface="Arial"/>
            </a:endParaRPr>
          </a:p>
        </p:txBody>
      </p:sp>
      <p:sp>
        <p:nvSpPr>
          <p:cNvPr id="213" name="TextShape 2"/>
          <p:cNvSpPr txBox="1"/>
          <p:nvPr/>
        </p:nvSpPr>
        <p:spPr>
          <a:xfrm>
            <a:off x="457200" y="4114800"/>
            <a:ext cx="7955280" cy="1992960"/>
          </a:xfrm>
          <a:prstGeom prst="rect">
            <a:avLst/>
          </a:prstGeom>
          <a:noFill/>
          <a:ln>
            <a:noFill/>
          </a:ln>
        </p:spPr>
        <p:txBody>
          <a:bodyPr lIns="90000" rIns="90000" tIns="45000" bIns="45000"/>
          <a:p>
            <a:r>
              <a:rPr b="0" lang="en-US" sz="2000" spc="-1" strike="noStrike">
                <a:solidFill>
                  <a:srgbClr val="000000"/>
                </a:solidFill>
                <a:uFill>
                  <a:solidFill>
                    <a:srgbClr val="ffffff"/>
                  </a:solidFill>
                </a:uFill>
                <a:latin typeface="Courier New"/>
              </a:rPr>
              <a:t>class CustomButton extends React.Component {</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CustomButton.defaultProps = {</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color: 'blue'</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
        <p:nvSpPr>
          <p:cNvPr id="214" name="TextShape 3"/>
          <p:cNvSpPr txBox="1"/>
          <p:nvPr/>
        </p:nvSpPr>
        <p:spPr>
          <a:xfrm>
            <a:off x="504000" y="1611720"/>
            <a:ext cx="9071640" cy="232020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If props.color is not provided, it will be set by default to 'blue'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If props.color is set to null, it will remain null</a:t>
            </a:r>
            <a:endParaRPr b="0" lang="en-US" sz="3200" spc="-1" strike="noStrike">
              <a:solidFill>
                <a:srgbClr val="000000"/>
              </a:solidFill>
              <a:uFill>
                <a:solidFill>
                  <a:srgbClr val="ffffff"/>
                </a:solidFill>
              </a:uFill>
              <a:latin typeface="Arial"/>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props</a:t>
            </a:r>
            <a:endParaRPr b="0" lang="en-US" sz="4400" spc="-1" strike="noStrike">
              <a:solidFill>
                <a:srgbClr val="000000"/>
              </a:solidFill>
              <a:uFill>
                <a:solidFill>
                  <a:srgbClr val="ffffff"/>
                </a:solidFill>
              </a:uFill>
              <a:latin typeface="Arial"/>
            </a:endParaRPr>
          </a:p>
        </p:txBody>
      </p:sp>
      <p:sp>
        <p:nvSpPr>
          <p:cNvPr id="21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this.props contains the props that were defined by the caller of this component.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 particular, this.props.children is a special prop, typically defined by the child tags in the JSX expression rather than in the tag itself.</a:t>
            </a:r>
            <a:endParaRPr b="0" lang="en-US" sz="3200" spc="-1" strike="noStrike">
              <a:solidFill>
                <a:srgbClr val="000000"/>
              </a:solidFill>
              <a:uFill>
                <a:solidFill>
                  <a:srgbClr val="ffffff"/>
                </a:solidFill>
              </a:uFill>
              <a:latin typeface="Arial"/>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state</a:t>
            </a:r>
            <a:endParaRPr b="0" lang="en-US" sz="4400" spc="-1" strike="noStrike">
              <a:solidFill>
                <a:srgbClr val="000000"/>
              </a:solidFill>
              <a:uFill>
                <a:solidFill>
                  <a:srgbClr val="ffffff"/>
                </a:solidFill>
              </a:uFill>
              <a:latin typeface="Arial"/>
            </a:endParaRPr>
          </a:p>
        </p:txBody>
      </p:sp>
      <p:sp>
        <p:nvSpPr>
          <p:cNvPr id="21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state contains data specific to this component that may change over time. The state is user-defined, and it should be a plain JavaScript object.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If you don’t use it in render(), it shouldn’t be in the state. For example, you can put timer IDs directly on the instance.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Never mutate this.state directly, as calling setState() afterwards may replace the mutation you made. Treat this.state as if it were immutable.</a:t>
            </a:r>
            <a:endParaRPr b="0" lang="en-US" sz="3200" spc="-1" strike="noStrike">
              <a:solidFill>
                <a:srgbClr val="000000"/>
              </a:solidFill>
              <a:uFill>
                <a:solidFill>
                  <a:srgbClr val="ffffff"/>
                </a:solidFill>
              </a:uFill>
              <a:latin typeface="Arial"/>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setState()</a:t>
            </a:r>
            <a:endParaRPr b="0" lang="en-US" sz="4400" spc="-1" strike="noStrike">
              <a:solidFill>
                <a:srgbClr val="000000"/>
              </a:solidFill>
              <a:uFill>
                <a:solidFill>
                  <a:srgbClr val="ffffff"/>
                </a:solidFill>
              </a:uFill>
              <a:latin typeface="Arial"/>
            </a:endParaRPr>
          </a:p>
        </p:txBody>
      </p:sp>
      <p:sp>
        <p:nvSpPr>
          <p:cNvPr id="220" name="TextShape 2"/>
          <p:cNvSpPr txBox="1"/>
          <p:nvPr/>
        </p:nvSpPr>
        <p:spPr>
          <a:xfrm>
            <a:off x="504000" y="1481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setState() enqueues changes to the component state and tells React that this component and its children need to be re-rendered with the updated state.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Think of setState() as a request rather than an immediate command to update the component.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React does not guarantee that the state changes are applied immediately.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setState() will always lead to a re-render unless shouldComponentUpdate() returns false.</a:t>
            </a:r>
            <a:endParaRPr b="0" lang="en-US" sz="3200" spc="-1" strike="noStrike">
              <a:solidFill>
                <a:srgbClr val="000000"/>
              </a:solidFill>
              <a:uFill>
                <a:solidFill>
                  <a:srgbClr val="ffffff"/>
                </a:solidFill>
              </a:uFill>
              <a:latin typeface="Arial"/>
            </a:endParaRPr>
          </a:p>
        </p:txBody>
      </p:sp>
      <p:sp>
        <p:nvSpPr>
          <p:cNvPr id="221" name="TextShape 3"/>
          <p:cNvSpPr txBox="1"/>
          <p:nvPr/>
        </p:nvSpPr>
        <p:spPr>
          <a:xfrm>
            <a:off x="822960" y="6035040"/>
            <a:ext cx="7084440" cy="91440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Courier New"/>
              </a:rPr>
              <a:t>this.setState((prevState, props) =&gt; {</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return {counter: prevState.counter + props.step};</a:t>
            </a:r>
            <a:endParaRPr b="0" lang="en-US" sz="1000" spc="-1" strike="noStrike">
              <a:solidFill>
                <a:srgbClr val="000000"/>
              </a:solidFill>
              <a:uFill>
                <a:solidFill>
                  <a:srgbClr val="ffffff"/>
                </a:solidFill>
              </a:uFill>
              <a:latin typeface="Courier New"/>
              <a:ea typeface="Courier New"/>
            </a:endParaRPr>
          </a:p>
          <a:p>
            <a:r>
              <a:rPr b="0" lang="en-US" sz="16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React Component Constructor</a:t>
            </a:r>
            <a:endParaRPr b="0" lang="en-US" sz="4400" spc="-1" strike="noStrike">
              <a:solidFill>
                <a:srgbClr val="000000"/>
              </a:solidFill>
              <a:uFill>
                <a:solidFill>
                  <a:srgbClr val="ffffff"/>
                </a:solidFill>
              </a:uFill>
              <a:latin typeface="Arial"/>
            </a:endParaRPr>
          </a:p>
        </p:txBody>
      </p:sp>
      <p:sp>
        <p:nvSpPr>
          <p:cNvPr id="223" name="TextShape 2"/>
          <p:cNvSpPr txBox="1"/>
          <p:nvPr/>
        </p:nvSpPr>
        <p:spPr>
          <a:xfrm>
            <a:off x="889200" y="5339520"/>
            <a:ext cx="5220720" cy="1836720"/>
          </a:xfrm>
          <a:prstGeom prst="rect">
            <a:avLst/>
          </a:prstGeom>
          <a:noFill/>
          <a:ln>
            <a:noFill/>
          </a:ln>
        </p:spPr>
        <p:txBody>
          <a:bodyPr lIns="90000" rIns="90000" tIns="45000" bIns="45000"/>
          <a:p>
            <a:r>
              <a:rPr b="0" lang="en-US" sz="2000" spc="-1" strike="noStrike">
                <a:solidFill>
                  <a:srgbClr val="000000"/>
                </a:solidFill>
                <a:uFill>
                  <a:solidFill>
                    <a:srgbClr val="ffffff"/>
                  </a:solidFill>
                </a:uFill>
                <a:latin typeface="Courier New"/>
              </a:rPr>
              <a:t>constructor(props) {</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super(props);</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this.state = {</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color: props.initialColor</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a:p>
            <a:r>
              <a:rPr b="0" lang="en-US" sz="2000" spc="-1" strike="noStrike">
                <a:solidFill>
                  <a:srgbClr val="000000"/>
                </a:solidFill>
                <a:uFill>
                  <a:solidFill>
                    <a:srgbClr val="ffffff"/>
                  </a:solidFill>
                </a:uFill>
                <a:latin typeface="Courier New"/>
              </a:rPr>
              <a:t>}</a:t>
            </a:r>
            <a:endParaRPr b="0" lang="en-US" sz="1000" spc="-1" strike="noStrike">
              <a:solidFill>
                <a:srgbClr val="000000"/>
              </a:solidFill>
              <a:uFill>
                <a:solidFill>
                  <a:srgbClr val="ffffff"/>
                </a:solidFill>
              </a:uFill>
              <a:latin typeface="Courier New"/>
              <a:ea typeface="Courier New"/>
            </a:endParaRPr>
          </a:p>
        </p:txBody>
      </p:sp>
      <p:sp>
        <p:nvSpPr>
          <p:cNvPr id="224" name="TextShape 3"/>
          <p:cNvSpPr txBox="1"/>
          <p:nvPr/>
        </p:nvSpPr>
        <p:spPr>
          <a:xfrm>
            <a:off x="712440" y="1554480"/>
            <a:ext cx="8888760" cy="347472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constructor for a React component is called before it is mounted.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constructor is the right place to initialize state.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Just assign an object to this.state; don’t try to call setState() from the constructor.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constructor is also often used to bind event handlers to the class instance.</a:t>
            </a:r>
            <a:endParaRPr b="0" lang="en-US" sz="3200" spc="-1" strike="noStrike">
              <a:solidFill>
                <a:srgbClr val="000000"/>
              </a:solidFill>
              <a:uFill>
                <a:solidFill>
                  <a:srgbClr val="ffffff"/>
                </a:solidFill>
              </a:uFill>
              <a:latin typeface="Arial"/>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Material UI Components</a:t>
            </a:r>
            <a:endParaRPr b="0" lang="en-US" sz="4400" spc="-1" strike="noStrike">
              <a:solidFill>
                <a:srgbClr val="000000"/>
              </a:solidFill>
              <a:uFill>
                <a:solidFill>
                  <a:srgbClr val="ffffff"/>
                </a:solidFill>
              </a:uFill>
              <a:latin typeface="Arial"/>
            </a:endParaRPr>
          </a:p>
        </p:txBody>
      </p:sp>
      <p:pic>
        <p:nvPicPr>
          <p:cNvPr id="226" name="" descr=""/>
          <p:cNvPicPr/>
          <p:nvPr/>
        </p:nvPicPr>
        <p:blipFill>
          <a:blip r:embed="rId1"/>
          <a:stretch/>
        </p:blipFill>
        <p:spPr>
          <a:xfrm>
            <a:off x="2651760" y="2194560"/>
            <a:ext cx="4771800" cy="3857400"/>
          </a:xfrm>
          <a:prstGeom prst="rect">
            <a:avLst/>
          </a:prstGeom>
          <a:ln>
            <a:noFill/>
          </a:ln>
        </p:spPr>
      </p:pic>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First React App</a:t>
            </a:r>
            <a:endParaRPr b="0" lang="en-US" sz="4400" spc="-1" strike="noStrike">
              <a:solidFill>
                <a:srgbClr val="000000"/>
              </a:solidFill>
              <a:uFill>
                <a:solidFill>
                  <a:srgbClr val="ffffff"/>
                </a:solidFill>
              </a:uFill>
              <a:latin typeface="Arial"/>
            </a:endParaRPr>
          </a:p>
        </p:txBody>
      </p:sp>
      <p:sp>
        <p:nvSpPr>
          <p:cNvPr id="22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800000"/>
                </a:solidFill>
                <a:uFill>
                  <a:solidFill>
                    <a:srgbClr val="ffffff"/>
                  </a:solidFill>
                </a:uFill>
                <a:latin typeface="Arial"/>
                <a:hlinkClick r:id="rId1"/>
              </a:rPr>
              <a:t>https://github.com/burakburuk/javascript-boilerplate</a:t>
            </a:r>
            <a:endParaRPr b="0" lang="en-US" sz="3200" spc="-1" strike="noStrike">
              <a:solidFill>
                <a:srgbClr val="8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800000"/>
                </a:solidFill>
                <a:uFill>
                  <a:solidFill>
                    <a:srgbClr val="ffffff"/>
                  </a:solidFill>
                </a:uFill>
                <a:latin typeface="Arial"/>
              </a:rPr>
              <a:t> </a:t>
            </a:r>
            <a:endParaRPr b="0" lang="en-US" sz="3200" spc="-1" strike="noStrike">
              <a:solidFill>
                <a:srgbClr val="800000"/>
              </a:solidFill>
              <a:uFill>
                <a:solidFill>
                  <a:srgbClr val="ffffff"/>
                </a:solidFill>
              </a:uFill>
              <a:latin typeface="Arial"/>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Flux</a:t>
            </a:r>
            <a:endParaRPr b="0" lang="en-US" sz="4400" spc="-1" strike="noStrike">
              <a:solidFill>
                <a:srgbClr val="000000"/>
              </a:solidFill>
              <a:uFill>
                <a:solidFill>
                  <a:srgbClr val="ffffff"/>
                </a:solidFill>
              </a:uFill>
              <a:latin typeface="Arial"/>
            </a:endParaRPr>
          </a:p>
        </p:txBody>
      </p:sp>
      <p:pic>
        <p:nvPicPr>
          <p:cNvPr id="230" name="" descr=""/>
          <p:cNvPicPr/>
          <p:nvPr/>
        </p:nvPicPr>
        <p:blipFill>
          <a:blip r:embed="rId1"/>
          <a:stretch/>
        </p:blipFill>
        <p:spPr>
          <a:xfrm>
            <a:off x="339120" y="1645920"/>
            <a:ext cx="9402840" cy="5120640"/>
          </a:xfrm>
          <a:prstGeom prst="rect">
            <a:avLst/>
          </a:prstGeom>
          <a:ln>
            <a:noFill/>
          </a:ln>
        </p:spPr>
      </p:pic>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Redux</a:t>
            </a:r>
            <a:endParaRPr b="0" lang="en-US" sz="4400" spc="-1" strike="noStrike">
              <a:solidFill>
                <a:srgbClr val="000000"/>
              </a:solidFill>
              <a:uFill>
                <a:solidFill>
                  <a:srgbClr val="ffffff"/>
                </a:solidFill>
              </a:uFill>
              <a:latin typeface="Arial"/>
            </a:endParaRPr>
          </a:p>
        </p:txBody>
      </p:sp>
      <p:sp>
        <p:nvSpPr>
          <p:cNvPr id="23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Redux has no relation to React.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You can write Redux apps with React, Angular, Ember, jQuery, or vanilla JavaScript.</a:t>
            </a:r>
            <a:endParaRPr b="0" lang="en-US" sz="3200" spc="-1" strike="noStrike">
              <a:solidFill>
                <a:srgbClr val="000000"/>
              </a:solidFill>
              <a:uFill>
                <a:solidFill>
                  <a:srgbClr val="ffffff"/>
                </a:solidFill>
              </a:uFill>
              <a:latin typeface="Arial"/>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References</a:t>
            </a:r>
            <a:endParaRPr b="0" lang="en-US" sz="4400" spc="-1" strike="noStrike">
              <a:solidFill>
                <a:srgbClr val="000000"/>
              </a:solidFill>
              <a:uFill>
                <a:solidFill>
                  <a:srgbClr val="ffffff"/>
                </a:solidFill>
              </a:uFill>
              <a:latin typeface="Arial"/>
            </a:endParaRPr>
          </a:p>
        </p:txBody>
      </p:sp>
      <p:sp>
        <p:nvSpPr>
          <p:cNvPr id="23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2600" spc="-1" strike="noStrike">
                <a:solidFill>
                  <a:srgbClr val="ff6600"/>
                </a:solidFill>
                <a:uFill>
                  <a:solidFill>
                    <a:srgbClr val="ffffff"/>
                  </a:solidFill>
                </a:uFill>
                <a:latin typeface="Arial"/>
                <a:hlinkClick r:id="rId1"/>
              </a:rPr>
              <a:t>https://webapplog.com/es6/</a:t>
            </a:r>
            <a:endParaRPr b="0" lang="en-US" sz="3200" spc="-1" strike="noStrike">
              <a:solidFill>
                <a:srgbClr val="ff66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ff6600"/>
                </a:solidFill>
                <a:uFill>
                  <a:solidFill>
                    <a:srgbClr val="ffffff"/>
                  </a:solidFill>
                </a:uFill>
                <a:latin typeface="Arial"/>
                <a:hlinkClick r:id="rId2"/>
              </a:rPr>
              <a:t>https://derickbailey.com/2017/06/06/3-features-of-es7-and-beyond-that-you-should-be-using-now/</a:t>
            </a:r>
            <a:endParaRPr b="0" lang="en-US" sz="3200" spc="-1" strike="noStrike">
              <a:solidFill>
                <a:srgbClr val="ff66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ff6600"/>
                </a:solidFill>
                <a:uFill>
                  <a:solidFill>
                    <a:srgbClr val="ffffff"/>
                  </a:solidFill>
                </a:uFill>
                <a:latin typeface="Arial"/>
                <a:hlinkClick r:id="rId3"/>
              </a:rPr>
              <a:t>https://www.npmjs.com/package/axios</a:t>
            </a:r>
            <a:endParaRPr b="0" lang="en-US" sz="3200" spc="-1" strike="noStrike">
              <a:solidFill>
                <a:srgbClr val="ff66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ff6600"/>
                </a:solidFill>
                <a:uFill>
                  <a:solidFill>
                    <a:srgbClr val="ffffff"/>
                  </a:solidFill>
                </a:uFill>
                <a:latin typeface="Arial"/>
                <a:hlinkClick r:id="rId4"/>
              </a:rPr>
              <a:t>https://www.w3schools.com/</a:t>
            </a:r>
            <a:endParaRPr b="0" lang="en-US" sz="3200" spc="-1" strike="noStrike">
              <a:solidFill>
                <a:srgbClr val="ff66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ff6600"/>
                </a:solidFill>
                <a:uFill>
                  <a:solidFill>
                    <a:srgbClr val="ffffff"/>
                  </a:solidFill>
                </a:uFill>
                <a:latin typeface="Arial"/>
                <a:hlinkClick r:id="rId5"/>
              </a:rPr>
              <a:t>https://caniuse.com/#search=es6</a:t>
            </a:r>
            <a:endParaRPr b="0" lang="en-US" sz="3200" spc="-1" strike="noStrike">
              <a:solidFill>
                <a:srgbClr val="ff66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ff6600"/>
                </a:solidFill>
                <a:uFill>
                  <a:solidFill>
                    <a:srgbClr val="ffffff"/>
                  </a:solidFill>
                </a:uFill>
                <a:latin typeface="Arial"/>
                <a:hlinkClick r:id="rId6"/>
              </a:rPr>
              <a:t>https://nodejs.org/en/</a:t>
            </a:r>
            <a:endParaRPr b="0" lang="en-US" sz="3200" spc="-1" strike="noStrike">
              <a:solidFill>
                <a:srgbClr val="ff66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ff6600"/>
                </a:solidFill>
                <a:uFill>
                  <a:solidFill>
                    <a:srgbClr val="ffffff"/>
                  </a:solidFill>
                </a:uFill>
                <a:latin typeface="Arial"/>
                <a:hlinkClick r:id="rId7"/>
              </a:rPr>
              <a:t>https://developer.mozilla.org/en-US/docs/Web/JavaScript/Reference/Classes</a:t>
            </a:r>
            <a:endParaRPr b="0" lang="en-US" sz="3200" spc="-1" strike="noStrike">
              <a:solidFill>
                <a:srgbClr val="ff66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ff6600"/>
                </a:solidFill>
                <a:uFill>
                  <a:solidFill>
                    <a:srgbClr val="ffffff"/>
                  </a:solidFill>
                </a:uFill>
                <a:latin typeface="Arial"/>
                <a:hlinkClick r:id="rId8"/>
              </a:rPr>
              <a:t>https://scotch.io/tutorials/setup-a-react-environment-using-webpack-and-babel</a:t>
            </a:r>
            <a:endParaRPr b="0" lang="en-US" sz="3200" spc="-1" strike="noStrike">
              <a:solidFill>
                <a:srgbClr val="ff6600"/>
              </a:solidFill>
              <a:uFill>
                <a:solidFill>
                  <a:srgbClr val="ffffff"/>
                </a:solidFill>
              </a:uFill>
              <a:latin typeface="Arial"/>
            </a:endParaRPr>
          </a:p>
          <a:p>
            <a:pPr marL="432000" indent="-324000">
              <a:buClr>
                <a:srgbClr val="000000"/>
              </a:buClr>
              <a:buSzPct val="45000"/>
              <a:buFont typeface="Wingdings" charset="2"/>
              <a:buChar char=""/>
            </a:pPr>
            <a:r>
              <a:rPr b="0" lang="en-US" sz="2600" spc="-1" strike="noStrike">
                <a:solidFill>
                  <a:srgbClr val="ff6600"/>
                </a:solidFill>
                <a:uFill>
                  <a:solidFill>
                    <a:srgbClr val="ffffff"/>
                  </a:solidFill>
                </a:uFill>
                <a:latin typeface="Arial"/>
              </a:rPr>
              <a:t>https://github.com/mui-org/material-ui</a:t>
            </a:r>
            <a:endParaRPr b="0" lang="en-US" sz="3200" spc="-1" strike="noStrike">
              <a:solidFill>
                <a:srgbClr val="ff6600"/>
              </a:solidFill>
              <a:uFill>
                <a:solidFill>
                  <a:srgbClr val="ffffff"/>
                </a:solidFill>
              </a:uFill>
              <a:latin typeface="Arial"/>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Does JavaScript execute top to bottom?</a:t>
            </a:r>
            <a:endParaRPr b="0" lang="en-US" sz="4400" spc="-1" strike="noStrike">
              <a:solidFill>
                <a:srgbClr val="000000"/>
              </a:solidFill>
              <a:uFill>
                <a:solidFill>
                  <a:srgbClr val="ffffff"/>
                </a:solidFill>
              </a:uFill>
              <a:latin typeface="Arial"/>
            </a:endParaRPr>
          </a:p>
        </p:txBody>
      </p:sp>
      <p:sp>
        <p:nvSpPr>
          <p:cNvPr id="5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answer is YES.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It's an imperative structured object-oriented prototype based scripting language.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&lt;script src="http://your.cdn.com/first.js" type="text/javascript"&gt;&lt;/script&gt;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&lt;script src="http://your.cdn.com/second.js" type="text/javascript"&gt;&lt;/script&gt;</a:t>
            </a:r>
            <a:endParaRPr b="0" lang="en-US" sz="3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References</a:t>
            </a:r>
            <a:endParaRPr b="0" lang="en-US" sz="4400" spc="-1" strike="noStrike">
              <a:solidFill>
                <a:srgbClr val="000000"/>
              </a:solidFill>
              <a:uFill>
                <a:solidFill>
                  <a:srgbClr val="ffffff"/>
                </a:solidFill>
              </a:uFill>
              <a:latin typeface="Arial"/>
            </a:endParaRPr>
          </a:p>
        </p:txBody>
      </p:sp>
      <p:sp>
        <p:nvSpPr>
          <p:cNvPr id="23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ff3333"/>
                </a:solidFill>
                <a:uFill>
                  <a:solidFill>
                    <a:srgbClr val="ffffff"/>
                  </a:solidFill>
                </a:uFill>
                <a:latin typeface="Arial"/>
                <a:hlinkClick r:id="rId1"/>
              </a:rPr>
              <a:t>https://reactjs.org/tutorial/tutorial.html</a:t>
            </a:r>
            <a:endParaRPr b="0" lang="en-US" sz="3200" spc="-1" strike="noStrike">
              <a:solidFill>
                <a:srgbClr val="ff3333"/>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ff3333"/>
                </a:solidFill>
                <a:uFill>
                  <a:solidFill>
                    <a:srgbClr val="ffffff"/>
                  </a:solidFill>
                </a:uFill>
                <a:latin typeface="Arial"/>
                <a:hlinkClick r:id="rId2"/>
              </a:rPr>
              <a:t>https://github.com/burakburuk/javascript-boilerplate</a:t>
            </a:r>
            <a:endParaRPr b="0" lang="en-US" sz="3200" spc="-1" strike="noStrike">
              <a:solidFill>
                <a:srgbClr val="ff3333"/>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ff3333"/>
                </a:solidFill>
                <a:uFill>
                  <a:solidFill>
                    <a:srgbClr val="ffffff"/>
                  </a:solidFill>
                </a:uFill>
                <a:latin typeface="Arial"/>
                <a:hlinkClick r:id="rId3"/>
              </a:rPr>
              <a:t>http://www.material-ui.com/#/</a:t>
            </a:r>
            <a:endParaRPr b="0" lang="en-US" sz="3200" spc="-1" strike="noStrike">
              <a:solidFill>
                <a:srgbClr val="ff3333"/>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ff3333"/>
                </a:solidFill>
                <a:uFill>
                  <a:solidFill>
                    <a:srgbClr val="ffffff"/>
                  </a:solidFill>
                </a:uFill>
                <a:latin typeface="Arial"/>
              </a:rPr>
              <a:t>https://redux.js.org/basics/usage-with-react</a:t>
            </a:r>
            <a:endParaRPr b="0" lang="en-US" sz="3200" spc="-1" strike="noStrike">
              <a:solidFill>
                <a:srgbClr val="ff3333"/>
              </a:solidFill>
              <a:uFill>
                <a:solidFill>
                  <a:srgbClr val="ffffff"/>
                </a:solidFill>
              </a:uFill>
              <a:latin typeface="Arial"/>
            </a:endParaRPr>
          </a:p>
        </p:txBody>
      </p:sp>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What is the HTML DOM?</a:t>
            </a:r>
            <a:endParaRPr b="0" lang="en-US" sz="4400" spc="-1" strike="noStrike">
              <a:solidFill>
                <a:srgbClr val="000000"/>
              </a:solidFill>
              <a:uFill>
                <a:solidFill>
                  <a:srgbClr val="ffffff"/>
                </a:solidFill>
              </a:uFill>
              <a:latin typeface="Arial"/>
            </a:endParaRPr>
          </a:p>
        </p:txBody>
      </p:sp>
      <p:sp>
        <p:nvSpPr>
          <p:cNvPr id="5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HTML DOM is a standard object model and programming interface for HTML. It defines: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The HTML elements as objects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The properties of all HTML elements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The methods to access all HTML elements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The events for all HTML elements</a:t>
            </a:r>
            <a:endParaRPr b="0" lang="en-US" sz="2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2018-03-28T18:57:54Z</dcterms:created>
  <dc:creator/>
  <dc:description/>
  <dc:language>en-US</dc:language>
  <cp:lastModifiedBy/>
  <dcterms:modified xsi:type="dcterms:W3CDTF">2018-03-29T18:58:18Z</dcterms:modified>
  <cp:revision>89</cp:revision>
  <dc:subject/>
  <dc:title/>
</cp:coreProperties>
</file>