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0" d="100"/>
          <a:sy n="100" d="100"/>
        </p:scale>
        <p:origin x="96"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9C71680-2DC7-4969-A1E5-F3D3B542EE35}" type="datetimeFigureOut">
              <a:rPr lang="tr-TR" smtClean="0"/>
              <a:t>20.12.2021</a:t>
            </a:fld>
            <a:endParaRPr lang="tr-TR"/>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tr-T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0D484175-C1D6-4E7A-BB9D-0622FBC362AD}" type="slidenum">
              <a:rPr lang="tr-TR" smtClean="0"/>
              <a:t>‹#›</a:t>
            </a:fld>
            <a:endParaRPr lang="tr-T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4218536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9C71680-2DC7-4969-A1E5-F3D3B542EE35}" type="datetimeFigureOut">
              <a:rPr lang="tr-TR" smtClean="0"/>
              <a:t>20.12.2021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D484175-C1D6-4E7A-BB9D-0622FBC362AD}" type="slidenum">
              <a:rPr lang="tr-TR" smtClean="0"/>
              <a:t>‹#›</a:t>
            </a:fld>
            <a:endParaRPr lang="tr-TR"/>
          </a:p>
        </p:txBody>
      </p:sp>
    </p:spTree>
    <p:extLst>
      <p:ext uri="{BB962C8B-B14F-4D97-AF65-F5344CB8AC3E}">
        <p14:creationId xmlns:p14="http://schemas.microsoft.com/office/powerpoint/2010/main" val="3144906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9C71680-2DC7-4969-A1E5-F3D3B542EE35}" type="datetimeFigureOut">
              <a:rPr lang="tr-TR" smtClean="0"/>
              <a:t>20.12.2021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D484175-C1D6-4E7A-BB9D-0622FBC362AD}" type="slidenum">
              <a:rPr lang="tr-TR" smtClean="0"/>
              <a:t>‹#›</a:t>
            </a:fld>
            <a:endParaRPr lang="tr-TR"/>
          </a:p>
        </p:txBody>
      </p:sp>
    </p:spTree>
    <p:extLst>
      <p:ext uri="{BB962C8B-B14F-4D97-AF65-F5344CB8AC3E}">
        <p14:creationId xmlns:p14="http://schemas.microsoft.com/office/powerpoint/2010/main" val="190551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E9C71680-2DC7-4969-A1E5-F3D3B542EE35}" type="datetimeFigureOut">
              <a:rPr lang="tr-TR" smtClean="0"/>
              <a:t>20.12.2021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D484175-C1D6-4E7A-BB9D-0622FBC362AD}" type="slidenum">
              <a:rPr lang="tr-TR" smtClean="0"/>
              <a:t>‹#›</a:t>
            </a:fld>
            <a:endParaRPr lang="tr-TR"/>
          </a:p>
        </p:txBody>
      </p:sp>
    </p:spTree>
    <p:extLst>
      <p:ext uri="{BB962C8B-B14F-4D97-AF65-F5344CB8AC3E}">
        <p14:creationId xmlns:p14="http://schemas.microsoft.com/office/powerpoint/2010/main" val="465565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E9C71680-2DC7-4969-A1E5-F3D3B542EE35}" type="datetimeFigureOut">
              <a:rPr lang="tr-TR" smtClean="0"/>
              <a:t>20.12.2021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D484175-C1D6-4E7A-BB9D-0622FBC362AD}" type="slidenum">
              <a:rPr lang="tr-TR" smtClean="0"/>
              <a:t>‹#›</a:t>
            </a:fld>
            <a:endParaRPr lang="tr-T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347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9C71680-2DC7-4969-A1E5-F3D3B542EE35}" type="datetimeFigureOut">
              <a:rPr lang="tr-TR" smtClean="0"/>
              <a:t>20.12.2021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D484175-C1D6-4E7A-BB9D-0622FBC362AD}" type="slidenum">
              <a:rPr lang="tr-TR" smtClean="0"/>
              <a:t>‹#›</a:t>
            </a:fld>
            <a:endParaRPr lang="tr-TR"/>
          </a:p>
        </p:txBody>
      </p:sp>
    </p:spTree>
    <p:extLst>
      <p:ext uri="{BB962C8B-B14F-4D97-AF65-F5344CB8AC3E}">
        <p14:creationId xmlns:p14="http://schemas.microsoft.com/office/powerpoint/2010/main" val="3868410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tr-TR"/>
              <a:t>Asıl metin stillerini düzenlemek için tıklayın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E9C71680-2DC7-4969-A1E5-F3D3B542EE35}" type="datetimeFigureOut">
              <a:rPr lang="tr-TR" smtClean="0"/>
              <a:t>20.12.2021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D484175-C1D6-4E7A-BB9D-0622FBC362AD}" type="slidenum">
              <a:rPr lang="tr-TR" smtClean="0"/>
              <a:t>‹#›</a:t>
            </a:fld>
            <a:endParaRPr lang="tr-TR"/>
          </a:p>
        </p:txBody>
      </p:sp>
    </p:spTree>
    <p:extLst>
      <p:ext uri="{BB962C8B-B14F-4D97-AF65-F5344CB8AC3E}">
        <p14:creationId xmlns:p14="http://schemas.microsoft.com/office/powerpoint/2010/main" val="182813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E9C71680-2DC7-4969-A1E5-F3D3B542EE35}" type="datetimeFigureOut">
              <a:rPr lang="tr-TR" smtClean="0"/>
              <a:t>20.12.2021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D484175-C1D6-4E7A-BB9D-0622FBC362AD}" type="slidenum">
              <a:rPr lang="tr-TR" smtClean="0"/>
              <a:t>‹#›</a:t>
            </a:fld>
            <a:endParaRPr lang="tr-TR"/>
          </a:p>
        </p:txBody>
      </p:sp>
    </p:spTree>
    <p:extLst>
      <p:ext uri="{BB962C8B-B14F-4D97-AF65-F5344CB8AC3E}">
        <p14:creationId xmlns:p14="http://schemas.microsoft.com/office/powerpoint/2010/main" val="3929521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C71680-2DC7-4969-A1E5-F3D3B542EE35}" type="datetimeFigureOut">
              <a:rPr lang="tr-TR" smtClean="0"/>
              <a:t>20.12.2021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0D484175-C1D6-4E7A-BB9D-0622FBC362AD}" type="slidenum">
              <a:rPr lang="tr-TR" smtClean="0"/>
              <a:t>‹#›</a:t>
            </a:fld>
            <a:endParaRPr lang="tr-TR"/>
          </a:p>
        </p:txBody>
      </p:sp>
    </p:spTree>
    <p:extLst>
      <p:ext uri="{BB962C8B-B14F-4D97-AF65-F5344CB8AC3E}">
        <p14:creationId xmlns:p14="http://schemas.microsoft.com/office/powerpoint/2010/main" val="4038328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tr-TR"/>
              <a:t>Asıl başlık stilini düzenlemek için tıklayın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9C71680-2DC7-4969-A1E5-F3D3B542EE35}" type="datetimeFigureOut">
              <a:rPr lang="tr-TR" smtClean="0"/>
              <a:t>20.12.2021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D484175-C1D6-4E7A-BB9D-0622FBC362AD}" type="slidenum">
              <a:rPr lang="tr-TR" smtClean="0"/>
              <a:t>‹#›</a:t>
            </a:fld>
            <a:endParaRPr lang="tr-TR"/>
          </a:p>
        </p:txBody>
      </p:sp>
    </p:spTree>
    <p:extLst>
      <p:ext uri="{BB962C8B-B14F-4D97-AF65-F5344CB8AC3E}">
        <p14:creationId xmlns:p14="http://schemas.microsoft.com/office/powerpoint/2010/main" val="369596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9C71680-2DC7-4969-A1E5-F3D3B542EE35}" type="datetimeFigureOut">
              <a:rPr lang="tr-TR" smtClean="0"/>
              <a:t>20.12.2021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D484175-C1D6-4E7A-BB9D-0622FBC362AD}" type="slidenum">
              <a:rPr lang="tr-TR" smtClean="0"/>
              <a:t>‹#›</a:t>
            </a:fld>
            <a:endParaRPr lang="tr-TR"/>
          </a:p>
        </p:txBody>
      </p:sp>
    </p:spTree>
    <p:extLst>
      <p:ext uri="{BB962C8B-B14F-4D97-AF65-F5344CB8AC3E}">
        <p14:creationId xmlns:p14="http://schemas.microsoft.com/office/powerpoint/2010/main" val="4025489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9C71680-2DC7-4969-A1E5-F3D3B542EE35}" type="datetimeFigureOut">
              <a:rPr lang="tr-TR" smtClean="0"/>
              <a:t>20.12.2021</a:t>
            </a:fld>
            <a:endParaRPr lang="tr-TR"/>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tr-T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D484175-C1D6-4E7A-BB9D-0622FBC362AD}" type="slidenum">
              <a:rPr lang="tr-TR" smtClean="0"/>
              <a:t>‹#›</a:t>
            </a:fld>
            <a:endParaRPr lang="tr-TR"/>
          </a:p>
        </p:txBody>
      </p:sp>
    </p:spTree>
    <p:extLst>
      <p:ext uri="{BB962C8B-B14F-4D97-AF65-F5344CB8AC3E}">
        <p14:creationId xmlns:p14="http://schemas.microsoft.com/office/powerpoint/2010/main" val="305459254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0E82EF-A8A0-4F0B-B905-B63E3C8058FD}"/>
              </a:ext>
            </a:extLst>
          </p:cNvPr>
          <p:cNvSpPr>
            <a:spLocks noGrp="1"/>
          </p:cNvSpPr>
          <p:nvPr>
            <p:ph type="ctrTitle"/>
          </p:nvPr>
        </p:nvSpPr>
        <p:spPr>
          <a:xfrm>
            <a:off x="1261871" y="758952"/>
            <a:ext cx="9555653" cy="4041648"/>
          </a:xfrm>
        </p:spPr>
        <p:txBody>
          <a:bodyPr/>
          <a:lstStyle/>
          <a:p>
            <a:pPr algn="ctr"/>
            <a:r>
              <a:rPr lang="tr-TR" sz="6000" dirty="0"/>
              <a:t>MAKİNE ÖĞRENMESİNE GİRİŞ</a:t>
            </a:r>
            <a:br>
              <a:rPr lang="tr-TR" sz="6000" dirty="0"/>
            </a:br>
            <a:endParaRPr lang="tr-TR" sz="2000" b="1" i="1" dirty="0">
              <a:solidFill>
                <a:schemeClr val="accent3">
                  <a:lumMod val="40000"/>
                  <a:lumOff val="60000"/>
                </a:schemeClr>
              </a:solidFill>
            </a:endParaRPr>
          </a:p>
        </p:txBody>
      </p:sp>
      <p:sp>
        <p:nvSpPr>
          <p:cNvPr id="3" name="Alt Başlık 2">
            <a:extLst>
              <a:ext uri="{FF2B5EF4-FFF2-40B4-BE49-F238E27FC236}">
                <a16:creationId xmlns:a16="http://schemas.microsoft.com/office/drawing/2014/main" id="{C5F90E53-2EF6-44F2-8F43-537A82EDE61A}"/>
              </a:ext>
            </a:extLst>
          </p:cNvPr>
          <p:cNvSpPr>
            <a:spLocks noGrp="1"/>
          </p:cNvSpPr>
          <p:nvPr>
            <p:ph type="subTitle" idx="1"/>
          </p:nvPr>
        </p:nvSpPr>
        <p:spPr>
          <a:xfrm>
            <a:off x="1261872" y="5413073"/>
            <a:ext cx="9418320" cy="849702"/>
          </a:xfrm>
        </p:spPr>
        <p:txBody>
          <a:bodyPr/>
          <a:lstStyle/>
          <a:p>
            <a:pPr>
              <a:spcBef>
                <a:spcPts val="0"/>
              </a:spcBef>
            </a:pPr>
            <a:r>
              <a:rPr lang="tr-TR" dirty="0"/>
              <a:t>180208026 </a:t>
            </a:r>
          </a:p>
          <a:p>
            <a:pPr>
              <a:spcBef>
                <a:spcPts val="0"/>
              </a:spcBef>
            </a:pPr>
            <a:r>
              <a:rPr lang="tr-TR" dirty="0"/>
              <a:t>Burak Çimtay</a:t>
            </a:r>
          </a:p>
        </p:txBody>
      </p:sp>
      <p:pic>
        <p:nvPicPr>
          <p:cNvPr id="4" name="Picture 6">
            <a:extLst>
              <a:ext uri="{FF2B5EF4-FFF2-40B4-BE49-F238E27FC236}">
                <a16:creationId xmlns:a16="http://schemas.microsoft.com/office/drawing/2014/main" id="{DACAB6E7-E74E-4000-827B-945C23A87A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1192" y="133550"/>
            <a:ext cx="1501313" cy="1501313"/>
          </a:xfrm>
          <a:prstGeom prst="rect">
            <a:avLst/>
          </a:prstGeom>
        </p:spPr>
      </p:pic>
      <p:sp>
        <p:nvSpPr>
          <p:cNvPr id="6" name="Metin kutusu 5">
            <a:extLst>
              <a:ext uri="{FF2B5EF4-FFF2-40B4-BE49-F238E27FC236}">
                <a16:creationId xmlns:a16="http://schemas.microsoft.com/office/drawing/2014/main" id="{6B375C9F-AF1A-43E3-B4EA-CDDDA17CD104}"/>
              </a:ext>
            </a:extLst>
          </p:cNvPr>
          <p:cNvSpPr txBox="1"/>
          <p:nvPr/>
        </p:nvSpPr>
        <p:spPr>
          <a:xfrm>
            <a:off x="4802885" y="4737504"/>
            <a:ext cx="2473624" cy="369332"/>
          </a:xfrm>
          <a:prstGeom prst="rect">
            <a:avLst/>
          </a:prstGeom>
          <a:noFill/>
        </p:spPr>
        <p:txBody>
          <a:bodyPr wrap="square">
            <a:spAutoFit/>
          </a:bodyPr>
          <a:lstStyle/>
          <a:p>
            <a:r>
              <a:rPr lang="tr-TR" sz="1800" b="1" i="1" dirty="0" err="1">
                <a:solidFill>
                  <a:schemeClr val="accent3">
                    <a:lumMod val="40000"/>
                    <a:lumOff val="60000"/>
                  </a:schemeClr>
                </a:solidFill>
              </a:rPr>
              <a:t>Sms</a:t>
            </a:r>
            <a:r>
              <a:rPr lang="tr-TR" sz="1800" b="1" i="1" dirty="0">
                <a:solidFill>
                  <a:schemeClr val="accent3">
                    <a:lumMod val="40000"/>
                    <a:lumOff val="60000"/>
                  </a:schemeClr>
                </a:solidFill>
              </a:rPr>
              <a:t> </a:t>
            </a:r>
            <a:r>
              <a:rPr lang="tr-TR" sz="1800" b="1" i="1" dirty="0" err="1">
                <a:solidFill>
                  <a:schemeClr val="accent3">
                    <a:lumMod val="40000"/>
                    <a:lumOff val="60000"/>
                  </a:schemeClr>
                </a:solidFill>
              </a:rPr>
              <a:t>Spam</a:t>
            </a:r>
            <a:r>
              <a:rPr lang="tr-TR" sz="1800" b="1" i="1" dirty="0">
                <a:solidFill>
                  <a:schemeClr val="accent3">
                    <a:lumMod val="40000"/>
                    <a:lumOff val="60000"/>
                  </a:schemeClr>
                </a:solidFill>
              </a:rPr>
              <a:t> Tespiti</a:t>
            </a:r>
            <a:endParaRPr lang="tr-TR" dirty="0"/>
          </a:p>
        </p:txBody>
      </p:sp>
    </p:spTree>
    <p:extLst>
      <p:ext uri="{BB962C8B-B14F-4D97-AF65-F5344CB8AC3E}">
        <p14:creationId xmlns:p14="http://schemas.microsoft.com/office/powerpoint/2010/main" val="196003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0000">
              <a:schemeClr val="accent1">
                <a:lumMod val="45000"/>
                <a:lumOff val="55000"/>
              </a:schemeClr>
            </a:gs>
            <a:gs pos="68000">
              <a:schemeClr val="bg1">
                <a:lumMod val="8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882C4433-25A5-4945-AFE2-9659A450F240}"/>
              </a:ext>
            </a:extLst>
          </p:cNvPr>
          <p:cNvSpPr txBox="1"/>
          <p:nvPr/>
        </p:nvSpPr>
        <p:spPr>
          <a:xfrm>
            <a:off x="837325" y="800693"/>
            <a:ext cx="9689450" cy="369332"/>
          </a:xfrm>
          <a:prstGeom prst="rect">
            <a:avLst/>
          </a:prstGeom>
          <a:noFill/>
        </p:spPr>
        <p:txBody>
          <a:bodyPr wrap="square" rtlCol="0">
            <a:spAutoFit/>
          </a:bodyPr>
          <a:lstStyle/>
          <a:p>
            <a:r>
              <a:rPr lang="tr-TR" dirty="0"/>
              <a:t>             K-NN                                      </a:t>
            </a:r>
            <a:r>
              <a:rPr lang="tr-TR" dirty="0" err="1"/>
              <a:t>Random</a:t>
            </a:r>
            <a:r>
              <a:rPr lang="tr-TR" dirty="0"/>
              <a:t> </a:t>
            </a:r>
            <a:r>
              <a:rPr lang="tr-TR" dirty="0" err="1"/>
              <a:t>Forest</a:t>
            </a:r>
            <a:r>
              <a:rPr lang="tr-TR" dirty="0"/>
              <a:t>                                </a:t>
            </a:r>
            <a:r>
              <a:rPr lang="tr-TR" dirty="0" err="1">
                <a:solidFill>
                  <a:srgbClr val="C00000"/>
                </a:solidFill>
              </a:rPr>
              <a:t>XGBoost</a:t>
            </a:r>
            <a:r>
              <a:rPr lang="tr-TR" dirty="0"/>
              <a:t>      </a:t>
            </a:r>
          </a:p>
        </p:txBody>
      </p:sp>
      <p:pic>
        <p:nvPicPr>
          <p:cNvPr id="6" name="Resim 5">
            <a:extLst>
              <a:ext uri="{FF2B5EF4-FFF2-40B4-BE49-F238E27FC236}">
                <a16:creationId xmlns:a16="http://schemas.microsoft.com/office/drawing/2014/main" id="{36E00548-B354-4DA0-BEFB-A51DEBA59E04}"/>
              </a:ext>
            </a:extLst>
          </p:cNvPr>
          <p:cNvPicPr>
            <a:picLocks noChangeAspect="1"/>
          </p:cNvPicPr>
          <p:nvPr/>
        </p:nvPicPr>
        <p:blipFill>
          <a:blip r:embed="rId2"/>
          <a:stretch>
            <a:fillRect/>
          </a:stretch>
        </p:blipFill>
        <p:spPr>
          <a:xfrm>
            <a:off x="837325" y="1170025"/>
            <a:ext cx="2572694" cy="3208228"/>
          </a:xfrm>
          <a:prstGeom prst="rect">
            <a:avLst/>
          </a:prstGeom>
        </p:spPr>
      </p:pic>
      <p:pic>
        <p:nvPicPr>
          <p:cNvPr id="8" name="Resim 7">
            <a:extLst>
              <a:ext uri="{FF2B5EF4-FFF2-40B4-BE49-F238E27FC236}">
                <a16:creationId xmlns:a16="http://schemas.microsoft.com/office/drawing/2014/main" id="{ED07D330-2640-4F19-A34E-8F31887BFA9D}"/>
              </a:ext>
            </a:extLst>
          </p:cNvPr>
          <p:cNvPicPr>
            <a:picLocks noChangeAspect="1"/>
          </p:cNvPicPr>
          <p:nvPr/>
        </p:nvPicPr>
        <p:blipFill>
          <a:blip r:embed="rId3"/>
          <a:stretch>
            <a:fillRect/>
          </a:stretch>
        </p:blipFill>
        <p:spPr>
          <a:xfrm>
            <a:off x="4219030" y="1170025"/>
            <a:ext cx="2587282" cy="3208228"/>
          </a:xfrm>
          <a:prstGeom prst="rect">
            <a:avLst/>
          </a:prstGeom>
        </p:spPr>
      </p:pic>
      <p:pic>
        <p:nvPicPr>
          <p:cNvPr id="10" name="Resim 9">
            <a:extLst>
              <a:ext uri="{FF2B5EF4-FFF2-40B4-BE49-F238E27FC236}">
                <a16:creationId xmlns:a16="http://schemas.microsoft.com/office/drawing/2014/main" id="{B82B6684-47B3-41AB-ADAC-6B811C799028}"/>
              </a:ext>
            </a:extLst>
          </p:cNvPr>
          <p:cNvPicPr>
            <a:picLocks noChangeAspect="1"/>
          </p:cNvPicPr>
          <p:nvPr/>
        </p:nvPicPr>
        <p:blipFill>
          <a:blip r:embed="rId4"/>
          <a:stretch>
            <a:fillRect/>
          </a:stretch>
        </p:blipFill>
        <p:spPr>
          <a:xfrm>
            <a:off x="7617586" y="1170975"/>
            <a:ext cx="2572694" cy="3214353"/>
          </a:xfrm>
          <a:prstGeom prst="rect">
            <a:avLst/>
          </a:prstGeom>
        </p:spPr>
      </p:pic>
      <p:pic>
        <p:nvPicPr>
          <p:cNvPr id="11" name="Resim 10">
            <a:extLst>
              <a:ext uri="{FF2B5EF4-FFF2-40B4-BE49-F238E27FC236}">
                <a16:creationId xmlns:a16="http://schemas.microsoft.com/office/drawing/2014/main" id="{B6283176-E2AB-49C5-A822-C4703A975C51}"/>
              </a:ext>
            </a:extLst>
          </p:cNvPr>
          <p:cNvPicPr>
            <a:picLocks noChangeAspect="1"/>
          </p:cNvPicPr>
          <p:nvPr/>
        </p:nvPicPr>
        <p:blipFill>
          <a:blip r:embed="rId5"/>
          <a:stretch>
            <a:fillRect/>
          </a:stretch>
        </p:blipFill>
        <p:spPr>
          <a:xfrm>
            <a:off x="837325" y="4463284"/>
            <a:ext cx="2578993" cy="1701037"/>
          </a:xfrm>
          <a:prstGeom prst="rect">
            <a:avLst/>
          </a:prstGeom>
        </p:spPr>
      </p:pic>
      <p:pic>
        <p:nvPicPr>
          <p:cNvPr id="13" name="Resim 12">
            <a:extLst>
              <a:ext uri="{FF2B5EF4-FFF2-40B4-BE49-F238E27FC236}">
                <a16:creationId xmlns:a16="http://schemas.microsoft.com/office/drawing/2014/main" id="{E7AF83D6-561B-4080-9C10-B911CAD3DE35}"/>
              </a:ext>
            </a:extLst>
          </p:cNvPr>
          <p:cNvPicPr>
            <a:picLocks noChangeAspect="1"/>
          </p:cNvPicPr>
          <p:nvPr/>
        </p:nvPicPr>
        <p:blipFill>
          <a:blip r:embed="rId6"/>
          <a:stretch>
            <a:fillRect/>
          </a:stretch>
        </p:blipFill>
        <p:spPr>
          <a:xfrm>
            <a:off x="4219030" y="4463284"/>
            <a:ext cx="2587282" cy="1702480"/>
          </a:xfrm>
          <a:prstGeom prst="rect">
            <a:avLst/>
          </a:prstGeom>
        </p:spPr>
      </p:pic>
    </p:spTree>
    <p:extLst>
      <p:ext uri="{BB962C8B-B14F-4D97-AF65-F5344CB8AC3E}">
        <p14:creationId xmlns:p14="http://schemas.microsoft.com/office/powerpoint/2010/main" val="3197846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0000">
              <a:schemeClr val="accent1">
                <a:lumMod val="45000"/>
                <a:lumOff val="55000"/>
              </a:schemeClr>
            </a:gs>
            <a:gs pos="68000">
              <a:schemeClr val="bg1">
                <a:lumMod val="8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596660-325A-49D5-9BFD-3F7401F42EE7}"/>
              </a:ext>
            </a:extLst>
          </p:cNvPr>
          <p:cNvSpPr>
            <a:spLocks noGrp="1"/>
          </p:cNvSpPr>
          <p:nvPr>
            <p:ph type="title"/>
          </p:nvPr>
        </p:nvSpPr>
        <p:spPr/>
        <p:txBody>
          <a:bodyPr/>
          <a:lstStyle/>
          <a:p>
            <a:r>
              <a:rPr lang="tr-TR" dirty="0"/>
              <a:t>Model Performansının Değerlendirilmesi</a:t>
            </a:r>
          </a:p>
        </p:txBody>
      </p:sp>
      <p:sp>
        <p:nvSpPr>
          <p:cNvPr id="3" name="İçerik Yer Tutucusu 2">
            <a:extLst>
              <a:ext uri="{FF2B5EF4-FFF2-40B4-BE49-F238E27FC236}">
                <a16:creationId xmlns:a16="http://schemas.microsoft.com/office/drawing/2014/main" id="{5AC56A2E-34BA-4086-B356-71DA4089E713}"/>
              </a:ext>
            </a:extLst>
          </p:cNvPr>
          <p:cNvSpPr>
            <a:spLocks noGrp="1"/>
          </p:cNvSpPr>
          <p:nvPr>
            <p:ph idx="1"/>
          </p:nvPr>
        </p:nvSpPr>
        <p:spPr/>
        <p:txBody>
          <a:bodyPr/>
          <a:lstStyle/>
          <a:p>
            <a:r>
              <a:rPr lang="tr-TR" i="1" dirty="0" err="1"/>
              <a:t>Confusion</a:t>
            </a:r>
            <a:r>
              <a:rPr lang="tr-TR" i="1" dirty="0"/>
              <a:t> </a:t>
            </a:r>
            <a:r>
              <a:rPr lang="tr-TR" i="1" dirty="0" err="1"/>
              <a:t>Matrix</a:t>
            </a:r>
            <a:endParaRPr lang="tr-TR" i="1" dirty="0"/>
          </a:p>
          <a:p>
            <a:endParaRPr lang="tr-TR" i="1" dirty="0"/>
          </a:p>
        </p:txBody>
      </p:sp>
      <p:pic>
        <p:nvPicPr>
          <p:cNvPr id="7" name="Resim 6">
            <a:extLst>
              <a:ext uri="{FF2B5EF4-FFF2-40B4-BE49-F238E27FC236}">
                <a16:creationId xmlns:a16="http://schemas.microsoft.com/office/drawing/2014/main" id="{A03B0079-3342-4CF4-A805-452D2FA9C12C}"/>
              </a:ext>
            </a:extLst>
          </p:cNvPr>
          <p:cNvPicPr>
            <a:picLocks noChangeAspect="1"/>
          </p:cNvPicPr>
          <p:nvPr/>
        </p:nvPicPr>
        <p:blipFill rotWithShape="1">
          <a:blip r:embed="rId2">
            <a:extLst>
              <a:ext uri="{28A0092B-C50C-407E-A947-70E740481C1C}">
                <a14:useLocalDpi xmlns:a14="http://schemas.microsoft.com/office/drawing/2010/main" val="0"/>
              </a:ext>
            </a:extLst>
          </a:blip>
          <a:srcRect r="45424"/>
          <a:stretch/>
        </p:blipFill>
        <p:spPr>
          <a:xfrm>
            <a:off x="1748433" y="2209800"/>
            <a:ext cx="3129433" cy="2438400"/>
          </a:xfrm>
          <a:prstGeom prst="rect">
            <a:avLst/>
          </a:prstGeom>
        </p:spPr>
      </p:pic>
      <p:pic>
        <p:nvPicPr>
          <p:cNvPr id="9" name="Resim 8">
            <a:extLst>
              <a:ext uri="{FF2B5EF4-FFF2-40B4-BE49-F238E27FC236}">
                <a16:creationId xmlns:a16="http://schemas.microsoft.com/office/drawing/2014/main" id="{34350BF8-4D40-4418-AD28-6132992D2269}"/>
              </a:ext>
            </a:extLst>
          </p:cNvPr>
          <p:cNvPicPr>
            <a:picLocks noChangeAspect="1"/>
          </p:cNvPicPr>
          <p:nvPr/>
        </p:nvPicPr>
        <p:blipFill rotWithShape="1">
          <a:blip r:embed="rId2">
            <a:extLst>
              <a:ext uri="{28A0092B-C50C-407E-A947-70E740481C1C}">
                <a14:useLocalDpi xmlns:a14="http://schemas.microsoft.com/office/drawing/2010/main" val="0"/>
              </a:ext>
            </a:extLst>
          </a:blip>
          <a:srcRect l="55316"/>
          <a:stretch/>
        </p:blipFill>
        <p:spPr>
          <a:xfrm>
            <a:off x="6778303" y="2209800"/>
            <a:ext cx="2562225" cy="2438400"/>
          </a:xfrm>
          <a:prstGeom prst="rect">
            <a:avLst/>
          </a:prstGeom>
        </p:spPr>
      </p:pic>
      <p:sp>
        <p:nvSpPr>
          <p:cNvPr id="10" name="Metin kutusu 9">
            <a:extLst>
              <a:ext uri="{FF2B5EF4-FFF2-40B4-BE49-F238E27FC236}">
                <a16:creationId xmlns:a16="http://schemas.microsoft.com/office/drawing/2014/main" id="{A83BE8FA-3B12-4E44-BB2E-7F6942471958}"/>
              </a:ext>
            </a:extLst>
          </p:cNvPr>
          <p:cNvSpPr txBox="1"/>
          <p:nvPr/>
        </p:nvSpPr>
        <p:spPr>
          <a:xfrm>
            <a:off x="1261871" y="5029200"/>
            <a:ext cx="8955919" cy="830997"/>
          </a:xfrm>
          <a:prstGeom prst="rect">
            <a:avLst/>
          </a:prstGeom>
          <a:noFill/>
        </p:spPr>
        <p:txBody>
          <a:bodyPr wrap="square" rtlCol="0">
            <a:spAutoFit/>
          </a:bodyPr>
          <a:lstStyle/>
          <a:p>
            <a:r>
              <a:rPr lang="tr-TR" sz="1600" dirty="0">
                <a:latin typeface="Calibri" panose="020F0502020204030204" pitchFamily="34" charset="0"/>
                <a:cs typeface="Calibri" panose="020F0502020204030204" pitchFamily="34" charset="0"/>
              </a:rPr>
              <a:t>Yukarıdaki </a:t>
            </a:r>
            <a:r>
              <a:rPr lang="tr-TR" sz="1600" dirty="0" err="1">
                <a:latin typeface="Calibri" panose="020F0502020204030204" pitchFamily="34" charset="0"/>
                <a:cs typeface="Calibri" panose="020F0502020204030204" pitchFamily="34" charset="0"/>
              </a:rPr>
              <a:t>confusion</a:t>
            </a:r>
            <a:r>
              <a:rPr lang="tr-TR" sz="1600" dirty="0">
                <a:latin typeface="Calibri" panose="020F0502020204030204" pitchFamily="34" charset="0"/>
                <a:cs typeface="Calibri" panose="020F0502020204030204" pitchFamily="34" charset="0"/>
              </a:rPr>
              <a:t> </a:t>
            </a:r>
            <a:r>
              <a:rPr lang="tr-TR" sz="1600" dirty="0" err="1">
                <a:latin typeface="Calibri" panose="020F0502020204030204" pitchFamily="34" charset="0"/>
                <a:cs typeface="Calibri" panose="020F0502020204030204" pitchFamily="34" charset="0"/>
              </a:rPr>
              <a:t>matrix</a:t>
            </a:r>
            <a:r>
              <a:rPr lang="tr-TR" sz="1600" dirty="0">
                <a:latin typeface="Calibri" panose="020F0502020204030204" pitchFamily="34" charset="0"/>
                <a:cs typeface="Calibri" panose="020F0502020204030204" pitchFamily="34" charset="0"/>
              </a:rPr>
              <a:t> i hasta olan ve hasta olmayan insanların sınıflandırması olarak düşünelim. Görülmektedir ki oluşturulan model hasta olmayan 27 kişinin 24 tanesini doğru bilmekte iken hasta olan 34 kişinin de 31 tanesinin gerçekten hasta olduğunu tahmin edebilmiştir.</a:t>
            </a:r>
          </a:p>
        </p:txBody>
      </p:sp>
    </p:spTree>
    <p:extLst>
      <p:ext uri="{BB962C8B-B14F-4D97-AF65-F5344CB8AC3E}">
        <p14:creationId xmlns:p14="http://schemas.microsoft.com/office/powerpoint/2010/main" val="1692323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A664498-FDDD-4D75-8298-A37E67937154}"/>
              </a:ext>
            </a:extLst>
          </p:cNvPr>
          <p:cNvSpPr>
            <a:spLocks noGrp="1"/>
          </p:cNvSpPr>
          <p:nvPr>
            <p:ph idx="1"/>
          </p:nvPr>
        </p:nvSpPr>
        <p:spPr>
          <a:xfrm>
            <a:off x="1119260" y="763398"/>
            <a:ext cx="8595360" cy="5343787"/>
          </a:xfrm>
        </p:spPr>
        <p:txBody>
          <a:bodyPr>
            <a:normAutofit/>
          </a:bodyPr>
          <a:lstStyle/>
          <a:p>
            <a:pPr marL="0" indent="0">
              <a:buNone/>
            </a:pPr>
            <a:r>
              <a:rPr lang="tr-TR" b="1" dirty="0"/>
              <a:t>Doğruluk(</a:t>
            </a:r>
            <a:r>
              <a:rPr lang="tr-TR" b="1" dirty="0" err="1"/>
              <a:t>Accuracy</a:t>
            </a:r>
            <a:r>
              <a:rPr lang="tr-TR" b="1" dirty="0"/>
              <a:t>)</a:t>
            </a:r>
          </a:p>
          <a:p>
            <a:r>
              <a:rPr lang="tr-TR" dirty="0"/>
              <a:t>Doğru olarak sınıflandırılan örneklerin yüzdesidir.</a:t>
            </a:r>
          </a:p>
          <a:p>
            <a:pPr marL="0" indent="0">
              <a:buNone/>
            </a:pPr>
            <a:endParaRPr lang="tr-TR" dirty="0"/>
          </a:p>
          <a:p>
            <a:pPr marL="0" indent="0">
              <a:buNone/>
            </a:pPr>
            <a:r>
              <a:rPr lang="tr-TR" b="1" dirty="0"/>
              <a:t>Duyarlılık(</a:t>
            </a:r>
            <a:r>
              <a:rPr lang="tr-TR" b="1" dirty="0" err="1"/>
              <a:t>Recall</a:t>
            </a:r>
            <a:r>
              <a:rPr lang="tr-TR" b="1" dirty="0"/>
              <a:t>)</a:t>
            </a:r>
          </a:p>
          <a:p>
            <a:r>
              <a:rPr lang="tr-TR" dirty="0"/>
              <a:t>Pozitif olarak tahmin etmemiz gereken işlemlerin ne kadarını pozitif olarak tahmin ettiğimizi gösteren bir metriktir. “True </a:t>
            </a:r>
            <a:r>
              <a:rPr lang="tr-TR" dirty="0" err="1"/>
              <a:t>Positive</a:t>
            </a:r>
            <a:r>
              <a:rPr lang="tr-TR" dirty="0"/>
              <a:t> </a:t>
            </a:r>
            <a:r>
              <a:rPr lang="tr-TR" dirty="0" err="1"/>
              <a:t>lerin</a:t>
            </a:r>
            <a:r>
              <a:rPr lang="tr-TR" dirty="0"/>
              <a:t> ne kadarı doğru bir şekilde tanımlandı?”</a:t>
            </a:r>
          </a:p>
          <a:p>
            <a:endParaRPr lang="tr-TR" dirty="0"/>
          </a:p>
          <a:p>
            <a:pPr marL="0" indent="0">
              <a:buNone/>
            </a:pPr>
            <a:r>
              <a:rPr lang="tr-TR" b="1" dirty="0"/>
              <a:t>Kesinlik(Precision)</a:t>
            </a:r>
          </a:p>
          <a:p>
            <a:r>
              <a:rPr lang="tr-TR" dirty="0"/>
              <a:t>Pozitif olarak </a:t>
            </a:r>
            <a:r>
              <a:rPr lang="tr-TR" dirty="0" err="1"/>
              <a:t>tahminlediğimiz</a:t>
            </a:r>
            <a:r>
              <a:rPr lang="tr-TR" dirty="0"/>
              <a:t> değerlerin gerçekten kaç adedinin pozitif olduğunu göstermektedir.</a:t>
            </a:r>
            <a:endParaRPr lang="tr-TR" b="1" dirty="0"/>
          </a:p>
        </p:txBody>
      </p:sp>
      <p:pic>
        <p:nvPicPr>
          <p:cNvPr id="7" name="Resim 6">
            <a:extLst>
              <a:ext uri="{FF2B5EF4-FFF2-40B4-BE49-F238E27FC236}">
                <a16:creationId xmlns:a16="http://schemas.microsoft.com/office/drawing/2014/main" id="{8224F816-1CAF-466A-9B1D-51CEABC66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0463" y="5428053"/>
            <a:ext cx="7252953" cy="666549"/>
          </a:xfrm>
          <a:prstGeom prst="rect">
            <a:avLst/>
          </a:prstGeom>
        </p:spPr>
      </p:pic>
    </p:spTree>
    <p:extLst>
      <p:ext uri="{BB962C8B-B14F-4D97-AF65-F5344CB8AC3E}">
        <p14:creationId xmlns:p14="http://schemas.microsoft.com/office/powerpoint/2010/main" val="749158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77722A-3408-4992-87E5-E9D7B5DF3477}"/>
              </a:ext>
            </a:extLst>
          </p:cNvPr>
          <p:cNvSpPr>
            <a:spLocks noGrp="1"/>
          </p:cNvSpPr>
          <p:nvPr>
            <p:ph type="title"/>
          </p:nvPr>
        </p:nvSpPr>
        <p:spPr/>
        <p:txBody>
          <a:bodyPr/>
          <a:lstStyle/>
          <a:p>
            <a:r>
              <a:rPr lang="tr-TR" dirty="0"/>
              <a:t>F1 </a:t>
            </a:r>
            <a:r>
              <a:rPr lang="tr-TR" dirty="0" err="1"/>
              <a:t>Score</a:t>
            </a:r>
            <a:r>
              <a:rPr lang="tr-TR" dirty="0"/>
              <a:t>(F1 Skor)</a:t>
            </a:r>
          </a:p>
        </p:txBody>
      </p:sp>
      <p:sp>
        <p:nvSpPr>
          <p:cNvPr id="3" name="İçerik Yer Tutucusu 2">
            <a:extLst>
              <a:ext uri="{FF2B5EF4-FFF2-40B4-BE49-F238E27FC236}">
                <a16:creationId xmlns:a16="http://schemas.microsoft.com/office/drawing/2014/main" id="{7116E88E-C576-416B-9391-208DC06584B1}"/>
              </a:ext>
            </a:extLst>
          </p:cNvPr>
          <p:cNvSpPr>
            <a:spLocks noGrp="1"/>
          </p:cNvSpPr>
          <p:nvPr>
            <p:ph idx="1"/>
          </p:nvPr>
        </p:nvSpPr>
        <p:spPr>
          <a:xfrm>
            <a:off x="1261872" y="2506663"/>
            <a:ext cx="8595360" cy="4351337"/>
          </a:xfrm>
        </p:spPr>
        <p:txBody>
          <a:bodyPr/>
          <a:lstStyle/>
          <a:p>
            <a:r>
              <a:rPr lang="tr-TR" dirty="0"/>
              <a:t>F1 skoru, bir testin doğruluğunun bir ölçüsüdür —kesinlik ve duyarlılığın </a:t>
            </a:r>
            <a:r>
              <a:rPr lang="tr-TR" dirty="0" err="1"/>
              <a:t>harmonik</a:t>
            </a:r>
            <a:r>
              <a:rPr lang="tr-TR" dirty="0"/>
              <a:t> ortalamasıdır. Maksimum 1 (mükemmel kesinlik ve duyarlılık) ve minimum 0'a sahip olabilir. Genel olarak, modelinizin kesinliğinin ve sağlamlığının bir ölçüsüdür. Örneğin iki modeli düşük kesinlik ve yüksek duyarlılık ile karşılaştırmak zordur veya tersi de geçerlidir. Bu yüzden onları karşılaştırılabilir hale getirmek için F1 Skoru kullanılır.</a:t>
            </a:r>
          </a:p>
        </p:txBody>
      </p:sp>
      <p:grpSp>
        <p:nvGrpSpPr>
          <p:cNvPr id="11" name="Grup 10">
            <a:extLst>
              <a:ext uri="{FF2B5EF4-FFF2-40B4-BE49-F238E27FC236}">
                <a16:creationId xmlns:a16="http://schemas.microsoft.com/office/drawing/2014/main" id="{CC584A91-2ABE-472B-A3E7-A65D26653B23}"/>
              </a:ext>
            </a:extLst>
          </p:cNvPr>
          <p:cNvGrpSpPr/>
          <p:nvPr/>
        </p:nvGrpSpPr>
        <p:grpSpPr>
          <a:xfrm>
            <a:off x="3641701" y="4682331"/>
            <a:ext cx="3835702" cy="615554"/>
            <a:chOff x="3574748" y="4928670"/>
            <a:chExt cx="3835702" cy="615554"/>
          </a:xfrm>
        </p:grpSpPr>
        <p:sp>
          <p:nvSpPr>
            <p:cNvPr id="6" name="Metin kutusu 5">
              <a:extLst>
                <a:ext uri="{FF2B5EF4-FFF2-40B4-BE49-F238E27FC236}">
                  <a16:creationId xmlns:a16="http://schemas.microsoft.com/office/drawing/2014/main" id="{A5DA617C-140D-4EC8-9D06-AD7734D01638}"/>
                </a:ext>
              </a:extLst>
            </p:cNvPr>
            <p:cNvSpPr txBox="1"/>
            <p:nvPr/>
          </p:nvSpPr>
          <p:spPr>
            <a:xfrm>
              <a:off x="3574748" y="5038725"/>
              <a:ext cx="1298753" cy="369332"/>
            </a:xfrm>
            <a:prstGeom prst="rect">
              <a:avLst/>
            </a:prstGeom>
            <a:noFill/>
          </p:spPr>
          <p:txBody>
            <a:bodyPr wrap="none" rtlCol="0">
              <a:spAutoFit/>
            </a:bodyPr>
            <a:lstStyle/>
            <a:p>
              <a:r>
                <a:rPr lang="tr-TR" i="1" dirty="0"/>
                <a:t>F1 Skor = </a:t>
              </a:r>
            </a:p>
          </p:txBody>
        </p:sp>
        <p:cxnSp>
          <p:nvCxnSpPr>
            <p:cNvPr id="8" name="Düz Bağlayıcı 7">
              <a:extLst>
                <a:ext uri="{FF2B5EF4-FFF2-40B4-BE49-F238E27FC236}">
                  <a16:creationId xmlns:a16="http://schemas.microsoft.com/office/drawing/2014/main" id="{2BA5376B-13EF-47B5-8687-C24BA66CC2EE}"/>
                </a:ext>
              </a:extLst>
            </p:cNvPr>
            <p:cNvCxnSpPr>
              <a:cxnSpLocks/>
            </p:cNvCxnSpPr>
            <p:nvPr/>
          </p:nvCxnSpPr>
          <p:spPr>
            <a:xfrm>
              <a:off x="4873501" y="5242441"/>
              <a:ext cx="2536949"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9" name="Metin kutusu 8">
              <a:extLst>
                <a:ext uri="{FF2B5EF4-FFF2-40B4-BE49-F238E27FC236}">
                  <a16:creationId xmlns:a16="http://schemas.microsoft.com/office/drawing/2014/main" id="{BE6A04E9-6B5F-4FA1-B345-3C641A41D488}"/>
                </a:ext>
              </a:extLst>
            </p:cNvPr>
            <p:cNvSpPr txBox="1"/>
            <p:nvPr/>
          </p:nvSpPr>
          <p:spPr>
            <a:xfrm>
              <a:off x="4976432" y="4928670"/>
              <a:ext cx="2331087" cy="307777"/>
            </a:xfrm>
            <a:prstGeom prst="rect">
              <a:avLst/>
            </a:prstGeom>
            <a:noFill/>
          </p:spPr>
          <p:txBody>
            <a:bodyPr wrap="none" rtlCol="0">
              <a:spAutoFit/>
            </a:bodyPr>
            <a:lstStyle/>
            <a:p>
              <a:r>
                <a:rPr lang="tr-TR" sz="1400" i="1" dirty="0"/>
                <a:t>2 x Duyarlılık x Keskinlik</a:t>
              </a:r>
            </a:p>
          </p:txBody>
        </p:sp>
        <p:sp>
          <p:nvSpPr>
            <p:cNvPr id="10" name="Metin kutusu 9">
              <a:extLst>
                <a:ext uri="{FF2B5EF4-FFF2-40B4-BE49-F238E27FC236}">
                  <a16:creationId xmlns:a16="http://schemas.microsoft.com/office/drawing/2014/main" id="{3ED2961E-602F-4B23-9D30-581A31EDF025}"/>
                </a:ext>
              </a:extLst>
            </p:cNvPr>
            <p:cNvSpPr txBox="1"/>
            <p:nvPr/>
          </p:nvSpPr>
          <p:spPr>
            <a:xfrm>
              <a:off x="5117495" y="5236447"/>
              <a:ext cx="2048959" cy="307777"/>
            </a:xfrm>
            <a:prstGeom prst="rect">
              <a:avLst/>
            </a:prstGeom>
            <a:noFill/>
          </p:spPr>
          <p:txBody>
            <a:bodyPr wrap="none" rtlCol="0">
              <a:spAutoFit/>
            </a:bodyPr>
            <a:lstStyle/>
            <a:p>
              <a:r>
                <a:rPr lang="tr-TR" sz="1400" i="1" dirty="0"/>
                <a:t>Duyarlılık + Keskinlik</a:t>
              </a:r>
            </a:p>
          </p:txBody>
        </p:sp>
      </p:grpSp>
    </p:spTree>
    <p:extLst>
      <p:ext uri="{BB962C8B-B14F-4D97-AF65-F5344CB8AC3E}">
        <p14:creationId xmlns:p14="http://schemas.microsoft.com/office/powerpoint/2010/main" val="4039152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0000">
              <a:schemeClr val="accent1">
                <a:lumMod val="45000"/>
                <a:lumOff val="55000"/>
              </a:schemeClr>
            </a:gs>
            <a:gs pos="68000">
              <a:schemeClr val="bg1">
                <a:lumMod val="8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E4CFAD-EFEE-4399-9423-2FE8FE58F376}"/>
              </a:ext>
            </a:extLst>
          </p:cNvPr>
          <p:cNvSpPr>
            <a:spLocks noGrp="1"/>
          </p:cNvSpPr>
          <p:nvPr>
            <p:ph type="title"/>
          </p:nvPr>
        </p:nvSpPr>
        <p:spPr>
          <a:noFill/>
        </p:spPr>
        <p:txBody>
          <a:bodyPr/>
          <a:lstStyle/>
          <a:p>
            <a:r>
              <a:rPr lang="tr-TR" dirty="0"/>
              <a:t>Modelin Seçilmesi</a:t>
            </a:r>
          </a:p>
        </p:txBody>
      </p:sp>
      <p:sp>
        <p:nvSpPr>
          <p:cNvPr id="3" name="İçerik Yer Tutucusu 2">
            <a:extLst>
              <a:ext uri="{FF2B5EF4-FFF2-40B4-BE49-F238E27FC236}">
                <a16:creationId xmlns:a16="http://schemas.microsoft.com/office/drawing/2014/main" id="{C8B2A6DF-B8D7-4651-97B6-EC77407F077F}"/>
              </a:ext>
            </a:extLst>
          </p:cNvPr>
          <p:cNvSpPr>
            <a:spLocks noGrp="1"/>
          </p:cNvSpPr>
          <p:nvPr>
            <p:ph idx="1"/>
          </p:nvPr>
        </p:nvSpPr>
        <p:spPr>
          <a:xfrm>
            <a:off x="1261872" y="1691322"/>
            <a:ext cx="8595360" cy="4351337"/>
          </a:xfrm>
        </p:spPr>
        <p:txBody>
          <a:bodyPr/>
          <a:lstStyle/>
          <a:p>
            <a:r>
              <a:rPr lang="tr-TR" dirty="0"/>
              <a:t>Sonuçlar ve grafiklerin sonunda bize en uygun olan modellerin </a:t>
            </a:r>
            <a:r>
              <a:rPr lang="tr-TR" dirty="0" err="1"/>
              <a:t>Logistic</a:t>
            </a:r>
            <a:r>
              <a:rPr lang="tr-TR" dirty="0"/>
              <a:t> </a:t>
            </a:r>
            <a:r>
              <a:rPr lang="tr-TR" dirty="0" err="1"/>
              <a:t>Regression</a:t>
            </a:r>
            <a:r>
              <a:rPr lang="tr-TR" dirty="0"/>
              <a:t>, </a:t>
            </a:r>
            <a:r>
              <a:rPr lang="tr-TR" dirty="0" err="1"/>
              <a:t>Naive</a:t>
            </a:r>
            <a:r>
              <a:rPr lang="tr-TR" dirty="0"/>
              <a:t> </a:t>
            </a:r>
            <a:r>
              <a:rPr lang="tr-TR" dirty="0" err="1"/>
              <a:t>Bayes</a:t>
            </a:r>
            <a:r>
              <a:rPr lang="tr-TR" dirty="0"/>
              <a:t> ve KNN olduğunu görüyoruz. </a:t>
            </a:r>
          </a:p>
          <a:p>
            <a:r>
              <a:rPr lang="tr-TR" dirty="0"/>
              <a:t>Genel </a:t>
            </a:r>
            <a:r>
              <a:rPr lang="tr-TR" dirty="0" err="1"/>
              <a:t>train</a:t>
            </a:r>
            <a:r>
              <a:rPr lang="tr-TR" dirty="0"/>
              <a:t> ve </a:t>
            </a:r>
            <a:r>
              <a:rPr lang="tr-TR" dirty="0" err="1"/>
              <a:t>validation</a:t>
            </a:r>
            <a:r>
              <a:rPr lang="tr-TR" dirty="0"/>
              <a:t> skoru öğrenim eğrisinde belirli noktada birlesen ve </a:t>
            </a:r>
            <a:r>
              <a:rPr lang="tr-TR" dirty="0" err="1"/>
              <a:t>bayes</a:t>
            </a:r>
            <a:r>
              <a:rPr lang="tr-TR" dirty="0"/>
              <a:t> farkının az olduğu modeller optimize öğrenime sahipken </a:t>
            </a:r>
            <a:r>
              <a:rPr lang="tr-TR" dirty="0" err="1"/>
              <a:t>bayes</a:t>
            </a:r>
            <a:r>
              <a:rPr lang="tr-TR" dirty="0"/>
              <a:t> farkı bulunduran öğrenim eğrileri </a:t>
            </a:r>
            <a:r>
              <a:rPr lang="tr-TR" dirty="0" err="1"/>
              <a:t>over-fitting</a:t>
            </a:r>
            <a:r>
              <a:rPr lang="tr-TR" dirty="0"/>
              <a:t> durumundadır. Bu süreçte bu noktadan çıkmaları için </a:t>
            </a:r>
            <a:r>
              <a:rPr lang="tr-TR" dirty="0" err="1"/>
              <a:t>feauture</a:t>
            </a:r>
            <a:r>
              <a:rPr lang="tr-TR" dirty="0"/>
              <a:t> </a:t>
            </a:r>
            <a:r>
              <a:rPr lang="tr-TR" dirty="0" err="1"/>
              <a:t>importance</a:t>
            </a:r>
            <a:r>
              <a:rPr lang="tr-TR" dirty="0"/>
              <a:t> (özellik azaltılması), (model kompleksliklerinin azaltılması) gibi </a:t>
            </a:r>
            <a:r>
              <a:rPr lang="tr-TR" dirty="0" err="1"/>
              <a:t>feature</a:t>
            </a:r>
            <a:r>
              <a:rPr lang="tr-TR" dirty="0"/>
              <a:t> </a:t>
            </a:r>
            <a:r>
              <a:rPr lang="tr-TR" dirty="0" err="1"/>
              <a:t>engineering</a:t>
            </a:r>
            <a:r>
              <a:rPr lang="tr-TR" dirty="0"/>
              <a:t> adımları izlenebilir.</a:t>
            </a:r>
          </a:p>
        </p:txBody>
      </p:sp>
      <p:pic>
        <p:nvPicPr>
          <p:cNvPr id="1026" name="Picture 2" descr="Machine Learning Algorithms In Layman&amp;#39;s Terms, Part 1 | by Audrey  Lorberfeld | Towards Data Science">
            <a:extLst>
              <a:ext uri="{FF2B5EF4-FFF2-40B4-BE49-F238E27FC236}">
                <a16:creationId xmlns:a16="http://schemas.microsoft.com/office/drawing/2014/main" id="{E5D6350C-803C-4A2D-800F-99F8640545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2014" y="3866990"/>
            <a:ext cx="3775075" cy="2700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25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0000">
              <a:schemeClr val="accent1">
                <a:lumMod val="45000"/>
                <a:lumOff val="55000"/>
              </a:schemeClr>
            </a:gs>
            <a:gs pos="68000">
              <a:schemeClr val="bg1">
                <a:lumMod val="8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ABC5832C-030E-41E2-9184-F44FE81F2B43}"/>
              </a:ext>
            </a:extLst>
          </p:cNvPr>
          <p:cNvSpPr>
            <a:spLocks noGrp="1"/>
          </p:cNvSpPr>
          <p:nvPr>
            <p:ph type="title"/>
          </p:nvPr>
        </p:nvSpPr>
        <p:spPr/>
        <p:txBody>
          <a:bodyPr/>
          <a:lstStyle/>
          <a:p>
            <a:r>
              <a:rPr lang="tr-TR" dirty="0"/>
              <a:t>Başlangıç</a:t>
            </a:r>
          </a:p>
        </p:txBody>
      </p:sp>
      <p:sp>
        <p:nvSpPr>
          <p:cNvPr id="3" name="İçerik Yer Tutucusu 2">
            <a:extLst>
              <a:ext uri="{FF2B5EF4-FFF2-40B4-BE49-F238E27FC236}">
                <a16:creationId xmlns:a16="http://schemas.microsoft.com/office/drawing/2014/main" id="{37BD7569-A320-42CD-B62A-7C37D6B42668}"/>
              </a:ext>
            </a:extLst>
          </p:cNvPr>
          <p:cNvSpPr>
            <a:spLocks noGrp="1"/>
          </p:cNvSpPr>
          <p:nvPr>
            <p:ph idx="1"/>
          </p:nvPr>
        </p:nvSpPr>
        <p:spPr/>
        <p:txBody>
          <a:bodyPr/>
          <a:lstStyle/>
          <a:p>
            <a:r>
              <a:rPr lang="tr-TR" dirty="0"/>
              <a:t>SMS ve E-Posta trafiği önemli ölçüde arttı. </a:t>
            </a:r>
            <a:r>
              <a:rPr lang="tr-TR" dirty="0" err="1"/>
              <a:t>Spam</a:t>
            </a:r>
            <a:r>
              <a:rPr lang="tr-TR" dirty="0"/>
              <a:t> mesajlar da arttı. İstenmeyen e-posta gönderenler, pazar büyümesi, piyango bileti bilgileri, kredi kartı bilgileri vb. gibi finansal veya ticari yararları için </a:t>
            </a:r>
            <a:r>
              <a:rPr lang="tr-TR" dirty="0" err="1"/>
              <a:t>spam</a:t>
            </a:r>
            <a:r>
              <a:rPr lang="tr-TR" dirty="0"/>
              <a:t> mesajları göndermeye çalışırlar. Bu nedenle, </a:t>
            </a:r>
            <a:r>
              <a:rPr lang="tr-TR" dirty="0" err="1"/>
              <a:t>spam</a:t>
            </a:r>
            <a:r>
              <a:rPr lang="tr-TR" dirty="0"/>
              <a:t> sınıflandırmasına özel bir önem verilir. Bu yazıda, SMS </a:t>
            </a:r>
            <a:r>
              <a:rPr lang="tr-TR" dirty="0" err="1"/>
              <a:t>spam</a:t>
            </a:r>
            <a:r>
              <a:rPr lang="tr-TR" dirty="0"/>
              <a:t> tespiti için çeşitli makine öğrenimi teknikleri uyguladım.</a:t>
            </a:r>
          </a:p>
        </p:txBody>
      </p:sp>
      <p:pic>
        <p:nvPicPr>
          <p:cNvPr id="1026" name="Picture 2" descr="WAYS TO STOP SMS SPAM ON iPhone &amp;amp; Android - HERE&amp;#39;S HOW… - Another website  by (CFM) Consumer Forum Malaysia">
            <a:extLst>
              <a:ext uri="{FF2B5EF4-FFF2-40B4-BE49-F238E27FC236}">
                <a16:creationId xmlns:a16="http://schemas.microsoft.com/office/drawing/2014/main" id="{BFF1F0D0-84DC-4322-9211-5215E039B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932" y="3774260"/>
            <a:ext cx="2189671" cy="2189671"/>
          </a:xfrm>
          <a:prstGeom prst="rect">
            <a:avLst/>
          </a:prstGeom>
          <a:noFill/>
          <a:extLst>
            <a:ext uri="{909E8E84-426E-40DD-AFC4-6F175D3DCCD1}">
              <a14:hiddenFill xmlns:a14="http://schemas.microsoft.com/office/drawing/2010/main">
                <a:solidFill>
                  <a:srgbClr val="FFFFFF"/>
                </a:solidFill>
              </a14:hiddenFill>
            </a:ext>
          </a:extLst>
        </p:spPr>
      </p:pic>
      <p:pic>
        <p:nvPicPr>
          <p:cNvPr id="6" name="Resim 5">
            <a:extLst>
              <a:ext uri="{FF2B5EF4-FFF2-40B4-BE49-F238E27FC236}">
                <a16:creationId xmlns:a16="http://schemas.microsoft.com/office/drawing/2014/main" id="{E7A4A3E2-25E7-4E35-AB3F-E1AEF60D7836}"/>
              </a:ext>
            </a:extLst>
          </p:cNvPr>
          <p:cNvPicPr>
            <a:picLocks noChangeAspect="1"/>
          </p:cNvPicPr>
          <p:nvPr/>
        </p:nvPicPr>
        <p:blipFill>
          <a:blip r:embed="rId3"/>
          <a:stretch>
            <a:fillRect/>
          </a:stretch>
        </p:blipFill>
        <p:spPr>
          <a:xfrm>
            <a:off x="6108192" y="3774260"/>
            <a:ext cx="2923322" cy="2189670"/>
          </a:xfrm>
          <a:prstGeom prst="rect">
            <a:avLst/>
          </a:prstGeom>
        </p:spPr>
      </p:pic>
    </p:spTree>
    <p:extLst>
      <p:ext uri="{BB962C8B-B14F-4D97-AF65-F5344CB8AC3E}">
        <p14:creationId xmlns:p14="http://schemas.microsoft.com/office/powerpoint/2010/main" val="29109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0000">
              <a:schemeClr val="accent1">
                <a:lumMod val="45000"/>
                <a:lumOff val="55000"/>
              </a:schemeClr>
            </a:gs>
            <a:gs pos="68000">
              <a:schemeClr val="bg1">
                <a:lumMod val="8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514637-2AF3-499D-A0ED-47B1354F6063}"/>
              </a:ext>
            </a:extLst>
          </p:cNvPr>
          <p:cNvSpPr>
            <a:spLocks noGrp="1"/>
          </p:cNvSpPr>
          <p:nvPr>
            <p:ph type="title"/>
          </p:nvPr>
        </p:nvSpPr>
        <p:spPr/>
        <p:txBody>
          <a:bodyPr/>
          <a:lstStyle/>
          <a:p>
            <a:r>
              <a:rPr lang="tr-TR" dirty="0"/>
              <a:t>Yol Haritası</a:t>
            </a:r>
          </a:p>
        </p:txBody>
      </p:sp>
      <p:sp>
        <p:nvSpPr>
          <p:cNvPr id="3" name="İçerik Yer Tutucusu 2">
            <a:extLst>
              <a:ext uri="{FF2B5EF4-FFF2-40B4-BE49-F238E27FC236}">
                <a16:creationId xmlns:a16="http://schemas.microsoft.com/office/drawing/2014/main" id="{264211A2-2D82-440B-84D6-B9D67D9DABC3}"/>
              </a:ext>
            </a:extLst>
          </p:cNvPr>
          <p:cNvSpPr>
            <a:spLocks noGrp="1"/>
          </p:cNvSpPr>
          <p:nvPr>
            <p:ph idx="1"/>
          </p:nvPr>
        </p:nvSpPr>
        <p:spPr>
          <a:xfrm>
            <a:off x="1261872" y="2362200"/>
            <a:ext cx="8595360" cy="4351337"/>
          </a:xfrm>
        </p:spPr>
        <p:txBody>
          <a:bodyPr/>
          <a:lstStyle/>
          <a:p>
            <a:r>
              <a:rPr lang="tr-TR" dirty="0"/>
              <a:t>Kütüphanelerin eklenmesi.</a:t>
            </a:r>
          </a:p>
          <a:p>
            <a:r>
              <a:rPr lang="tr-TR" dirty="0"/>
              <a:t>Veriye ilk bakış.</a:t>
            </a:r>
          </a:p>
          <a:p>
            <a:r>
              <a:rPr lang="tr-TR" dirty="0"/>
              <a:t>Verilerin düzenlenmesi.</a:t>
            </a:r>
          </a:p>
          <a:p>
            <a:r>
              <a:rPr lang="tr-TR" dirty="0"/>
              <a:t>Modelin inşa edilmesi.</a:t>
            </a:r>
          </a:p>
          <a:p>
            <a:r>
              <a:rPr lang="tr-TR" dirty="0"/>
              <a:t>Eğitim.</a:t>
            </a:r>
          </a:p>
          <a:p>
            <a:r>
              <a:rPr lang="tr-TR" dirty="0"/>
              <a:t>Model performansının değerlendirilmesi.</a:t>
            </a:r>
          </a:p>
          <a:p>
            <a:r>
              <a:rPr lang="tr-TR" dirty="0"/>
              <a:t>Kullanılacak modelin seçilmesi.</a:t>
            </a:r>
          </a:p>
        </p:txBody>
      </p:sp>
      <p:pic>
        <p:nvPicPr>
          <p:cNvPr id="7" name="Resim 6">
            <a:extLst>
              <a:ext uri="{FF2B5EF4-FFF2-40B4-BE49-F238E27FC236}">
                <a16:creationId xmlns:a16="http://schemas.microsoft.com/office/drawing/2014/main" id="{CEAC464B-428A-494A-8880-26E66ED60A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9552" y="1478079"/>
            <a:ext cx="4700588" cy="3901841"/>
          </a:xfrm>
          <a:prstGeom prst="rect">
            <a:avLst/>
          </a:prstGeom>
        </p:spPr>
      </p:pic>
    </p:spTree>
    <p:extLst>
      <p:ext uri="{BB962C8B-B14F-4D97-AF65-F5344CB8AC3E}">
        <p14:creationId xmlns:p14="http://schemas.microsoft.com/office/powerpoint/2010/main" val="4059188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0000">
              <a:schemeClr val="accent1">
                <a:lumMod val="45000"/>
                <a:lumOff val="55000"/>
              </a:schemeClr>
            </a:gs>
            <a:gs pos="68000">
              <a:schemeClr val="bg1">
                <a:lumMod val="8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9B6926-E41B-4749-A0D4-F87BB0C99CCC}"/>
              </a:ext>
            </a:extLst>
          </p:cNvPr>
          <p:cNvSpPr>
            <a:spLocks noGrp="1"/>
          </p:cNvSpPr>
          <p:nvPr>
            <p:ph type="title"/>
          </p:nvPr>
        </p:nvSpPr>
        <p:spPr/>
        <p:txBody>
          <a:bodyPr/>
          <a:lstStyle/>
          <a:p>
            <a:r>
              <a:rPr lang="tr-TR" dirty="0"/>
              <a:t>Gerekli Kütüphanelerin Eklenmesi</a:t>
            </a:r>
          </a:p>
        </p:txBody>
      </p:sp>
      <p:sp>
        <p:nvSpPr>
          <p:cNvPr id="3" name="İçerik Yer Tutucusu 2">
            <a:extLst>
              <a:ext uri="{FF2B5EF4-FFF2-40B4-BE49-F238E27FC236}">
                <a16:creationId xmlns:a16="http://schemas.microsoft.com/office/drawing/2014/main" id="{6C6D4410-CD28-4964-A2B5-C9820FED33D8}"/>
              </a:ext>
            </a:extLst>
          </p:cNvPr>
          <p:cNvSpPr>
            <a:spLocks noGrp="1"/>
          </p:cNvSpPr>
          <p:nvPr>
            <p:ph idx="1"/>
          </p:nvPr>
        </p:nvSpPr>
        <p:spPr/>
        <p:txBody>
          <a:bodyPr/>
          <a:lstStyle/>
          <a:p>
            <a:r>
              <a:rPr lang="tr-TR" dirty="0"/>
              <a:t>Veri ekleme ve düzenleme için «</a:t>
            </a:r>
            <a:r>
              <a:rPr lang="tr-TR" dirty="0" err="1"/>
              <a:t>pandas</a:t>
            </a:r>
            <a:r>
              <a:rPr lang="tr-TR" dirty="0"/>
              <a:t>»</a:t>
            </a:r>
          </a:p>
          <a:p>
            <a:r>
              <a:rPr lang="tr-TR" dirty="0"/>
              <a:t>Görselleştirme için «</a:t>
            </a:r>
            <a:r>
              <a:rPr lang="tr-TR" dirty="0" err="1"/>
              <a:t>matplotlib</a:t>
            </a:r>
            <a:r>
              <a:rPr lang="tr-TR" dirty="0"/>
              <a:t>»</a:t>
            </a:r>
          </a:p>
          <a:p>
            <a:r>
              <a:rPr lang="tr-TR" dirty="0"/>
              <a:t>Eğitim için «</a:t>
            </a:r>
            <a:r>
              <a:rPr lang="tr-TR" dirty="0" err="1"/>
              <a:t>scikit-learn</a:t>
            </a:r>
            <a:r>
              <a:rPr lang="tr-TR" dirty="0"/>
              <a:t>»</a:t>
            </a:r>
          </a:p>
        </p:txBody>
      </p:sp>
      <p:pic>
        <p:nvPicPr>
          <p:cNvPr id="5" name="Resim 4">
            <a:extLst>
              <a:ext uri="{FF2B5EF4-FFF2-40B4-BE49-F238E27FC236}">
                <a16:creationId xmlns:a16="http://schemas.microsoft.com/office/drawing/2014/main" id="{302557D0-AD3F-4A42-A441-2187008B3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050" y="4004468"/>
            <a:ext cx="4977003" cy="1893736"/>
          </a:xfrm>
          <a:prstGeom prst="rect">
            <a:avLst/>
          </a:prstGeom>
        </p:spPr>
      </p:pic>
    </p:spTree>
    <p:extLst>
      <p:ext uri="{BB962C8B-B14F-4D97-AF65-F5344CB8AC3E}">
        <p14:creationId xmlns:p14="http://schemas.microsoft.com/office/powerpoint/2010/main" val="1740828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0000">
              <a:schemeClr val="accent1">
                <a:lumMod val="45000"/>
                <a:lumOff val="55000"/>
              </a:schemeClr>
            </a:gs>
            <a:gs pos="68000">
              <a:schemeClr val="bg1">
                <a:lumMod val="8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01E6371-ABBE-4CD1-856A-2865462C8A01}"/>
              </a:ext>
            </a:extLst>
          </p:cNvPr>
          <p:cNvSpPr>
            <a:spLocks noGrp="1"/>
          </p:cNvSpPr>
          <p:nvPr>
            <p:ph type="title"/>
          </p:nvPr>
        </p:nvSpPr>
        <p:spPr/>
        <p:txBody>
          <a:bodyPr/>
          <a:lstStyle/>
          <a:p>
            <a:r>
              <a:rPr lang="tr-TR" dirty="0"/>
              <a:t>Veriye İlk Bakış</a:t>
            </a:r>
          </a:p>
        </p:txBody>
      </p:sp>
      <p:sp>
        <p:nvSpPr>
          <p:cNvPr id="3" name="İçerik Yer Tutucusu 2">
            <a:extLst>
              <a:ext uri="{FF2B5EF4-FFF2-40B4-BE49-F238E27FC236}">
                <a16:creationId xmlns:a16="http://schemas.microsoft.com/office/drawing/2014/main" id="{D2C71D23-8571-44A2-8969-E7F6EB2BBA63}"/>
              </a:ext>
            </a:extLst>
          </p:cNvPr>
          <p:cNvSpPr>
            <a:spLocks noGrp="1"/>
          </p:cNvSpPr>
          <p:nvPr>
            <p:ph idx="1"/>
          </p:nvPr>
        </p:nvSpPr>
        <p:spPr>
          <a:xfrm>
            <a:off x="1261872" y="1828800"/>
            <a:ext cx="5581840" cy="4351337"/>
          </a:xfrm>
        </p:spPr>
        <p:txBody>
          <a:bodyPr/>
          <a:lstStyle/>
          <a:p>
            <a:r>
              <a:rPr lang="tr-TR" dirty="0"/>
              <a:t>«</a:t>
            </a:r>
            <a:r>
              <a:rPr lang="tr-TR" dirty="0" err="1"/>
              <a:t>info</a:t>
            </a:r>
            <a:r>
              <a:rPr lang="tr-TR" dirty="0"/>
              <a:t>()» fonksiyonunu kullanarak verimiz hakkında bilgi elde ediyoruz. Karşımıza gelen çıktıda veri tiplerinin «</a:t>
            </a:r>
            <a:r>
              <a:rPr lang="tr-TR" dirty="0" err="1"/>
              <a:t>object</a:t>
            </a:r>
            <a:r>
              <a:rPr lang="tr-TR" dirty="0"/>
              <a:t>» olduğunu görüyoruz. Object "Bir </a:t>
            </a:r>
            <a:r>
              <a:rPr lang="tr-TR" dirty="0" err="1"/>
              <a:t>python</a:t>
            </a:r>
            <a:r>
              <a:rPr lang="tr-TR" dirty="0"/>
              <a:t> nesnesi" anlamına gelir, yani </a:t>
            </a:r>
            <a:r>
              <a:rPr lang="tr-TR" dirty="0" err="1"/>
              <a:t>numpy</a:t>
            </a:r>
            <a:r>
              <a:rPr lang="tr-TR" dirty="0"/>
              <a:t> tarafından desteklenen yerleşik </a:t>
            </a:r>
            <a:r>
              <a:rPr lang="tr-TR" dirty="0" err="1"/>
              <a:t>skaler</a:t>
            </a:r>
            <a:r>
              <a:rPr lang="tr-TR" dirty="0"/>
              <a:t> türlerden biri değildir.</a:t>
            </a:r>
          </a:p>
        </p:txBody>
      </p:sp>
      <p:pic>
        <p:nvPicPr>
          <p:cNvPr id="5" name="Resim 4">
            <a:extLst>
              <a:ext uri="{FF2B5EF4-FFF2-40B4-BE49-F238E27FC236}">
                <a16:creationId xmlns:a16="http://schemas.microsoft.com/office/drawing/2014/main" id="{D0856451-C876-40CF-AF36-3AB96997B763}"/>
              </a:ext>
            </a:extLst>
          </p:cNvPr>
          <p:cNvPicPr>
            <a:picLocks noChangeAspect="1"/>
          </p:cNvPicPr>
          <p:nvPr/>
        </p:nvPicPr>
        <p:blipFill>
          <a:blip r:embed="rId2"/>
          <a:stretch>
            <a:fillRect/>
          </a:stretch>
        </p:blipFill>
        <p:spPr>
          <a:xfrm>
            <a:off x="6843712" y="2109787"/>
            <a:ext cx="2714625" cy="1590675"/>
          </a:xfrm>
          <a:prstGeom prst="rect">
            <a:avLst/>
          </a:prstGeom>
        </p:spPr>
      </p:pic>
    </p:spTree>
    <p:extLst>
      <p:ext uri="{BB962C8B-B14F-4D97-AF65-F5344CB8AC3E}">
        <p14:creationId xmlns:p14="http://schemas.microsoft.com/office/powerpoint/2010/main" val="223515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0000">
              <a:schemeClr val="accent1">
                <a:lumMod val="45000"/>
                <a:lumOff val="55000"/>
              </a:schemeClr>
            </a:gs>
            <a:gs pos="68000">
              <a:schemeClr val="bg1">
                <a:lumMod val="8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058881-0063-41BA-AB75-608FB5838C51}"/>
              </a:ext>
            </a:extLst>
          </p:cNvPr>
          <p:cNvSpPr>
            <a:spLocks noGrp="1"/>
          </p:cNvSpPr>
          <p:nvPr>
            <p:ph type="title"/>
          </p:nvPr>
        </p:nvSpPr>
        <p:spPr/>
        <p:txBody>
          <a:bodyPr/>
          <a:lstStyle/>
          <a:p>
            <a:r>
              <a:rPr lang="tr-TR" dirty="0"/>
              <a:t>Verilerin Düzenlenmesi</a:t>
            </a:r>
          </a:p>
        </p:txBody>
      </p:sp>
      <p:pic>
        <p:nvPicPr>
          <p:cNvPr id="5" name="İçerik Yer Tutucusu 4">
            <a:extLst>
              <a:ext uri="{FF2B5EF4-FFF2-40B4-BE49-F238E27FC236}">
                <a16:creationId xmlns:a16="http://schemas.microsoft.com/office/drawing/2014/main" id="{C1EE1E88-EE95-469D-940F-5B6548490EF6}"/>
              </a:ext>
            </a:extLst>
          </p:cNvPr>
          <p:cNvPicPr>
            <a:picLocks noGrp="1" noChangeAspect="1"/>
          </p:cNvPicPr>
          <p:nvPr>
            <p:ph idx="1"/>
          </p:nvPr>
        </p:nvPicPr>
        <p:blipFill>
          <a:blip r:embed="rId2"/>
          <a:stretch>
            <a:fillRect/>
          </a:stretch>
        </p:blipFill>
        <p:spPr>
          <a:xfrm>
            <a:off x="7326313" y="1657350"/>
            <a:ext cx="2295525" cy="1790700"/>
          </a:xfrm>
        </p:spPr>
      </p:pic>
      <p:pic>
        <p:nvPicPr>
          <p:cNvPr id="9" name="Resim 8">
            <a:extLst>
              <a:ext uri="{FF2B5EF4-FFF2-40B4-BE49-F238E27FC236}">
                <a16:creationId xmlns:a16="http://schemas.microsoft.com/office/drawing/2014/main" id="{7046DB53-4610-4EA1-908B-039CD3CAFAC7}"/>
              </a:ext>
            </a:extLst>
          </p:cNvPr>
          <p:cNvPicPr>
            <a:picLocks noChangeAspect="1"/>
          </p:cNvPicPr>
          <p:nvPr/>
        </p:nvPicPr>
        <p:blipFill>
          <a:blip r:embed="rId3"/>
          <a:stretch>
            <a:fillRect/>
          </a:stretch>
        </p:blipFill>
        <p:spPr>
          <a:xfrm>
            <a:off x="7326311" y="3497263"/>
            <a:ext cx="2295525" cy="1326512"/>
          </a:xfrm>
          <a:prstGeom prst="rect">
            <a:avLst/>
          </a:prstGeom>
        </p:spPr>
      </p:pic>
      <p:sp>
        <p:nvSpPr>
          <p:cNvPr id="10" name="İçerik Yer Tutucusu 2">
            <a:extLst>
              <a:ext uri="{FF2B5EF4-FFF2-40B4-BE49-F238E27FC236}">
                <a16:creationId xmlns:a16="http://schemas.microsoft.com/office/drawing/2014/main" id="{D3E7AE59-4B95-4024-A984-AED97E0AAF5F}"/>
              </a:ext>
            </a:extLst>
          </p:cNvPr>
          <p:cNvSpPr txBox="1">
            <a:spLocks/>
          </p:cNvSpPr>
          <p:nvPr/>
        </p:nvSpPr>
        <p:spPr>
          <a:xfrm>
            <a:off x="1261872" y="1828799"/>
            <a:ext cx="5581840" cy="466344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tr-TR" dirty="0"/>
              <a:t>«</a:t>
            </a:r>
            <a:r>
              <a:rPr lang="tr-TR" dirty="0" err="1"/>
              <a:t>isnull</a:t>
            </a:r>
            <a:r>
              <a:rPr lang="tr-TR" dirty="0"/>
              <a:t>()» fonksiyonunu kullanarak verimizde herhangi bir boş değer olup olmadığını kontrol ediyoruz ve veri setimizde boş değer olmadığını görüyoruz. Eğer ki boş değer olsaydı uygun doldurma yöntemleri ile dolduracak veya boş değerleri çıkararak devam edecektik. </a:t>
            </a:r>
          </a:p>
          <a:p>
            <a:r>
              <a:rPr lang="tr-TR" dirty="0"/>
              <a:t>«</a:t>
            </a:r>
            <a:r>
              <a:rPr lang="tr-TR" dirty="0" err="1"/>
              <a:t>value_counts</a:t>
            </a:r>
            <a:r>
              <a:rPr lang="tr-TR" dirty="0"/>
              <a:t>()» fonksiyonu ile de veri setimizde hangi etiketten kaç veri bulunduğunu görüyoruz. Gördüğümüz üzere ham ve </a:t>
            </a:r>
            <a:r>
              <a:rPr lang="tr-TR" dirty="0" err="1"/>
              <a:t>spam</a:t>
            </a:r>
            <a:r>
              <a:rPr lang="tr-TR" dirty="0"/>
              <a:t> etiketleri dengeli dağılmamış.</a:t>
            </a:r>
          </a:p>
          <a:p>
            <a:r>
              <a:rPr lang="tr-TR" dirty="0"/>
              <a:t>Ham ve </a:t>
            </a:r>
            <a:r>
              <a:rPr lang="tr-TR" dirty="0" err="1"/>
              <a:t>spam</a:t>
            </a:r>
            <a:r>
              <a:rPr lang="tr-TR" dirty="0"/>
              <a:t> etiketlerini birbirine eşitleyerek verilerimizi dengeliyoruz. </a:t>
            </a:r>
          </a:p>
          <a:p>
            <a:r>
              <a:rPr lang="tr-TR" dirty="0"/>
              <a:t>Son olarak da veri setimizi eğitime vermeden önce eğitim ve test olarak ayırıyoruz. %70 eğitim %30 test olacak şekilde ayırdım.</a:t>
            </a:r>
          </a:p>
        </p:txBody>
      </p:sp>
      <p:pic>
        <p:nvPicPr>
          <p:cNvPr id="12" name="Resim 11">
            <a:extLst>
              <a:ext uri="{FF2B5EF4-FFF2-40B4-BE49-F238E27FC236}">
                <a16:creationId xmlns:a16="http://schemas.microsoft.com/office/drawing/2014/main" id="{EABEC472-C9CB-4048-8D69-ECF8EC0D3996}"/>
              </a:ext>
            </a:extLst>
          </p:cNvPr>
          <p:cNvPicPr>
            <a:picLocks noChangeAspect="1"/>
          </p:cNvPicPr>
          <p:nvPr/>
        </p:nvPicPr>
        <p:blipFill>
          <a:blip r:embed="rId4"/>
          <a:stretch>
            <a:fillRect/>
          </a:stretch>
        </p:blipFill>
        <p:spPr>
          <a:xfrm>
            <a:off x="7326311" y="4872988"/>
            <a:ext cx="2295525" cy="900974"/>
          </a:xfrm>
          <a:prstGeom prst="rect">
            <a:avLst/>
          </a:prstGeom>
        </p:spPr>
      </p:pic>
      <p:pic>
        <p:nvPicPr>
          <p:cNvPr id="14" name="Resim 13">
            <a:extLst>
              <a:ext uri="{FF2B5EF4-FFF2-40B4-BE49-F238E27FC236}">
                <a16:creationId xmlns:a16="http://schemas.microsoft.com/office/drawing/2014/main" id="{EB67CDA3-0CC4-4F83-893E-67B2CA9390F4}"/>
              </a:ext>
            </a:extLst>
          </p:cNvPr>
          <p:cNvPicPr>
            <a:picLocks noChangeAspect="1"/>
          </p:cNvPicPr>
          <p:nvPr/>
        </p:nvPicPr>
        <p:blipFill>
          <a:blip r:embed="rId5"/>
          <a:stretch>
            <a:fillRect/>
          </a:stretch>
        </p:blipFill>
        <p:spPr>
          <a:xfrm>
            <a:off x="7326311" y="5823175"/>
            <a:ext cx="2295525" cy="488965"/>
          </a:xfrm>
          <a:prstGeom prst="rect">
            <a:avLst/>
          </a:prstGeom>
        </p:spPr>
      </p:pic>
    </p:spTree>
    <p:extLst>
      <p:ext uri="{BB962C8B-B14F-4D97-AF65-F5344CB8AC3E}">
        <p14:creationId xmlns:p14="http://schemas.microsoft.com/office/powerpoint/2010/main" val="2720300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0000">
              <a:schemeClr val="accent1">
                <a:lumMod val="45000"/>
                <a:lumOff val="55000"/>
              </a:schemeClr>
            </a:gs>
            <a:gs pos="68000">
              <a:schemeClr val="bg1">
                <a:lumMod val="8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B1308A-8701-48A7-AABD-16F877F06184}"/>
              </a:ext>
            </a:extLst>
          </p:cNvPr>
          <p:cNvSpPr>
            <a:spLocks noGrp="1"/>
          </p:cNvSpPr>
          <p:nvPr>
            <p:ph type="title"/>
          </p:nvPr>
        </p:nvSpPr>
        <p:spPr/>
        <p:txBody>
          <a:bodyPr/>
          <a:lstStyle/>
          <a:p>
            <a:r>
              <a:rPr lang="tr-TR" dirty="0"/>
              <a:t>Modelin İnşa Edilmesi</a:t>
            </a:r>
          </a:p>
        </p:txBody>
      </p:sp>
      <p:sp>
        <p:nvSpPr>
          <p:cNvPr id="3" name="İçerik Yer Tutucusu 2">
            <a:extLst>
              <a:ext uri="{FF2B5EF4-FFF2-40B4-BE49-F238E27FC236}">
                <a16:creationId xmlns:a16="http://schemas.microsoft.com/office/drawing/2014/main" id="{2965A074-43FE-4954-8358-6E32B1B4A2CF}"/>
              </a:ext>
            </a:extLst>
          </p:cNvPr>
          <p:cNvSpPr>
            <a:spLocks noGrp="1"/>
          </p:cNvSpPr>
          <p:nvPr>
            <p:ph idx="1"/>
          </p:nvPr>
        </p:nvSpPr>
        <p:spPr>
          <a:xfrm>
            <a:off x="1261872" y="1828800"/>
            <a:ext cx="5753290" cy="4351337"/>
          </a:xfrm>
        </p:spPr>
        <p:txBody>
          <a:bodyPr/>
          <a:lstStyle/>
          <a:p>
            <a:pPr marL="0" indent="0">
              <a:buNone/>
            </a:pPr>
            <a:r>
              <a:rPr lang="tr-TR" b="1" dirty="0"/>
              <a:t>Kullanılan modeller:</a:t>
            </a:r>
          </a:p>
          <a:p>
            <a:r>
              <a:rPr lang="tr-TR" dirty="0" err="1"/>
              <a:t>Logistic</a:t>
            </a:r>
            <a:r>
              <a:rPr lang="tr-TR" dirty="0"/>
              <a:t> </a:t>
            </a:r>
            <a:r>
              <a:rPr lang="tr-TR" dirty="0" err="1"/>
              <a:t>Regression</a:t>
            </a:r>
            <a:endParaRPr lang="tr-TR" dirty="0"/>
          </a:p>
          <a:p>
            <a:r>
              <a:rPr lang="tr-TR" dirty="0" err="1"/>
              <a:t>Naive</a:t>
            </a:r>
            <a:r>
              <a:rPr lang="tr-TR" dirty="0"/>
              <a:t> </a:t>
            </a:r>
            <a:r>
              <a:rPr lang="tr-TR" dirty="0" err="1"/>
              <a:t>Bayes</a:t>
            </a:r>
            <a:endParaRPr lang="tr-TR" dirty="0"/>
          </a:p>
          <a:p>
            <a:r>
              <a:rPr lang="tr-TR" dirty="0" err="1"/>
              <a:t>Decision</a:t>
            </a:r>
            <a:r>
              <a:rPr lang="tr-TR" dirty="0"/>
              <a:t> </a:t>
            </a:r>
            <a:r>
              <a:rPr lang="tr-TR" dirty="0" err="1"/>
              <a:t>Tree</a:t>
            </a:r>
            <a:endParaRPr lang="tr-TR" dirty="0"/>
          </a:p>
          <a:p>
            <a:r>
              <a:rPr lang="tr-TR" dirty="0"/>
              <a:t>SVM</a:t>
            </a:r>
          </a:p>
          <a:p>
            <a:r>
              <a:rPr lang="tr-TR" dirty="0"/>
              <a:t>K-NN</a:t>
            </a:r>
          </a:p>
          <a:p>
            <a:r>
              <a:rPr lang="tr-TR" dirty="0" err="1"/>
              <a:t>Random</a:t>
            </a:r>
            <a:r>
              <a:rPr lang="tr-TR" dirty="0"/>
              <a:t> </a:t>
            </a:r>
            <a:r>
              <a:rPr lang="tr-TR" dirty="0" err="1"/>
              <a:t>Forest</a:t>
            </a:r>
            <a:endParaRPr lang="tr-TR" dirty="0"/>
          </a:p>
        </p:txBody>
      </p:sp>
    </p:spTree>
    <p:extLst>
      <p:ext uri="{BB962C8B-B14F-4D97-AF65-F5344CB8AC3E}">
        <p14:creationId xmlns:p14="http://schemas.microsoft.com/office/powerpoint/2010/main" val="2424834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0000">
              <a:schemeClr val="accent1">
                <a:lumMod val="45000"/>
                <a:lumOff val="55000"/>
              </a:schemeClr>
            </a:gs>
            <a:gs pos="68000">
              <a:schemeClr val="bg1">
                <a:lumMod val="8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C6C249-EBDB-43C6-8DEC-AE5B06ED8492}"/>
              </a:ext>
            </a:extLst>
          </p:cNvPr>
          <p:cNvSpPr>
            <a:spLocks noGrp="1"/>
          </p:cNvSpPr>
          <p:nvPr>
            <p:ph type="title"/>
          </p:nvPr>
        </p:nvSpPr>
        <p:spPr/>
        <p:txBody>
          <a:bodyPr/>
          <a:lstStyle/>
          <a:p>
            <a:r>
              <a:rPr lang="tr-TR" dirty="0"/>
              <a:t>Eğitim Sonuçları</a:t>
            </a:r>
          </a:p>
        </p:txBody>
      </p:sp>
      <p:sp>
        <p:nvSpPr>
          <p:cNvPr id="6" name="Metin kutusu 5">
            <a:extLst>
              <a:ext uri="{FF2B5EF4-FFF2-40B4-BE49-F238E27FC236}">
                <a16:creationId xmlns:a16="http://schemas.microsoft.com/office/drawing/2014/main" id="{7F799733-0ECF-4237-93D4-7F7112B769CF}"/>
              </a:ext>
            </a:extLst>
          </p:cNvPr>
          <p:cNvSpPr txBox="1"/>
          <p:nvPr/>
        </p:nvSpPr>
        <p:spPr>
          <a:xfrm>
            <a:off x="3431285" y="2018437"/>
            <a:ext cx="3348037" cy="3139321"/>
          </a:xfrm>
          <a:prstGeom prst="rect">
            <a:avLst/>
          </a:prstGeom>
          <a:noFill/>
        </p:spPr>
        <p:txBody>
          <a:bodyPr wrap="square">
            <a:spAutoFit/>
          </a:bodyPr>
          <a:lstStyle/>
          <a:p>
            <a:r>
              <a:rPr lang="tr-TR" dirty="0"/>
              <a:t>: 96.32768361581921</a:t>
            </a:r>
          </a:p>
          <a:p>
            <a:endParaRPr lang="tr-TR" dirty="0"/>
          </a:p>
          <a:p>
            <a:r>
              <a:rPr lang="tr-TR" dirty="0"/>
              <a:t>: 96.32768361581921</a:t>
            </a:r>
          </a:p>
          <a:p>
            <a:endParaRPr lang="tr-TR" dirty="0"/>
          </a:p>
          <a:p>
            <a:r>
              <a:rPr lang="tr-TR" dirty="0"/>
              <a:t>: 91.24293785310734</a:t>
            </a:r>
          </a:p>
          <a:p>
            <a:endParaRPr lang="tr-TR" dirty="0"/>
          </a:p>
          <a:p>
            <a:r>
              <a:rPr lang="tr-TR" dirty="0"/>
              <a:t>: 93.22033898305084</a:t>
            </a:r>
          </a:p>
          <a:p>
            <a:endParaRPr lang="tr-TR" dirty="0"/>
          </a:p>
          <a:p>
            <a:r>
              <a:rPr lang="tr-TR" dirty="0"/>
              <a:t>: 93.50282485875707</a:t>
            </a:r>
          </a:p>
          <a:p>
            <a:endParaRPr lang="tr-TR" dirty="0"/>
          </a:p>
          <a:p>
            <a:r>
              <a:rPr lang="tr-TR" dirty="0"/>
              <a:t>: 94.91525423728814</a:t>
            </a:r>
          </a:p>
        </p:txBody>
      </p:sp>
      <p:sp>
        <p:nvSpPr>
          <p:cNvPr id="11" name="Metin kutusu 10">
            <a:extLst>
              <a:ext uri="{FF2B5EF4-FFF2-40B4-BE49-F238E27FC236}">
                <a16:creationId xmlns:a16="http://schemas.microsoft.com/office/drawing/2014/main" id="{CD83962E-4872-4A78-A5D0-C25FC6F942A7}"/>
              </a:ext>
            </a:extLst>
          </p:cNvPr>
          <p:cNvSpPr txBox="1"/>
          <p:nvPr/>
        </p:nvSpPr>
        <p:spPr>
          <a:xfrm>
            <a:off x="1261872" y="2018437"/>
            <a:ext cx="2319528" cy="3139321"/>
          </a:xfrm>
          <a:prstGeom prst="rect">
            <a:avLst/>
          </a:prstGeom>
          <a:noFill/>
        </p:spPr>
        <p:txBody>
          <a:bodyPr wrap="square">
            <a:spAutoFit/>
          </a:bodyPr>
          <a:lstStyle/>
          <a:p>
            <a:pPr>
              <a:lnSpc>
                <a:spcPct val="100000"/>
              </a:lnSpc>
            </a:pPr>
            <a:r>
              <a:rPr lang="tr-TR" dirty="0" err="1"/>
              <a:t>Logistic</a:t>
            </a:r>
            <a:r>
              <a:rPr lang="tr-TR" dirty="0"/>
              <a:t> </a:t>
            </a:r>
            <a:r>
              <a:rPr lang="tr-TR" dirty="0" err="1"/>
              <a:t>Regression</a:t>
            </a:r>
            <a:endParaRPr lang="tr-TR" dirty="0"/>
          </a:p>
          <a:p>
            <a:pPr>
              <a:lnSpc>
                <a:spcPct val="100000"/>
              </a:lnSpc>
            </a:pPr>
            <a:endParaRPr lang="tr-TR" dirty="0"/>
          </a:p>
          <a:p>
            <a:pPr>
              <a:lnSpc>
                <a:spcPct val="100000"/>
              </a:lnSpc>
            </a:pPr>
            <a:r>
              <a:rPr lang="tr-TR" dirty="0" err="1"/>
              <a:t>Naive</a:t>
            </a:r>
            <a:r>
              <a:rPr lang="tr-TR" dirty="0"/>
              <a:t> </a:t>
            </a:r>
            <a:r>
              <a:rPr lang="tr-TR" dirty="0" err="1"/>
              <a:t>Bayes</a:t>
            </a:r>
            <a:endParaRPr lang="tr-TR" dirty="0"/>
          </a:p>
          <a:p>
            <a:pPr>
              <a:lnSpc>
                <a:spcPct val="100000"/>
              </a:lnSpc>
            </a:pPr>
            <a:r>
              <a:rPr lang="tr-TR" dirty="0"/>
              <a:t>            </a:t>
            </a:r>
          </a:p>
          <a:p>
            <a:pPr>
              <a:lnSpc>
                <a:spcPct val="100000"/>
              </a:lnSpc>
            </a:pPr>
            <a:r>
              <a:rPr lang="tr-TR" dirty="0" err="1"/>
              <a:t>Decision</a:t>
            </a:r>
            <a:r>
              <a:rPr lang="tr-TR" dirty="0"/>
              <a:t> </a:t>
            </a:r>
            <a:r>
              <a:rPr lang="tr-TR" dirty="0" err="1"/>
              <a:t>Tree</a:t>
            </a:r>
            <a:endParaRPr lang="tr-TR" dirty="0"/>
          </a:p>
          <a:p>
            <a:pPr>
              <a:lnSpc>
                <a:spcPct val="100000"/>
              </a:lnSpc>
            </a:pPr>
            <a:endParaRPr lang="tr-TR" dirty="0"/>
          </a:p>
          <a:p>
            <a:pPr>
              <a:lnSpc>
                <a:spcPct val="100000"/>
              </a:lnSpc>
            </a:pPr>
            <a:r>
              <a:rPr lang="tr-TR" dirty="0"/>
              <a:t>SVM</a:t>
            </a:r>
          </a:p>
          <a:p>
            <a:pPr>
              <a:lnSpc>
                <a:spcPct val="100000"/>
              </a:lnSpc>
            </a:pPr>
            <a:endParaRPr lang="tr-TR" dirty="0"/>
          </a:p>
          <a:p>
            <a:pPr>
              <a:lnSpc>
                <a:spcPct val="100000"/>
              </a:lnSpc>
            </a:pPr>
            <a:r>
              <a:rPr lang="tr-TR" dirty="0"/>
              <a:t>K-NN</a:t>
            </a:r>
          </a:p>
          <a:p>
            <a:pPr>
              <a:lnSpc>
                <a:spcPct val="100000"/>
              </a:lnSpc>
            </a:pPr>
            <a:endParaRPr lang="tr-TR" dirty="0"/>
          </a:p>
          <a:p>
            <a:pPr>
              <a:lnSpc>
                <a:spcPct val="100000"/>
              </a:lnSpc>
            </a:pPr>
            <a:r>
              <a:rPr lang="tr-TR" dirty="0" err="1"/>
              <a:t>Random</a:t>
            </a:r>
            <a:r>
              <a:rPr lang="tr-TR" dirty="0"/>
              <a:t> </a:t>
            </a:r>
            <a:r>
              <a:rPr lang="tr-TR" dirty="0" err="1"/>
              <a:t>Forest</a:t>
            </a:r>
            <a:endParaRPr lang="tr-TR" dirty="0"/>
          </a:p>
        </p:txBody>
      </p:sp>
    </p:spTree>
    <p:extLst>
      <p:ext uri="{BB962C8B-B14F-4D97-AF65-F5344CB8AC3E}">
        <p14:creationId xmlns:p14="http://schemas.microsoft.com/office/powerpoint/2010/main" val="2687377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0000">
              <a:schemeClr val="accent1">
                <a:lumMod val="45000"/>
                <a:lumOff val="55000"/>
              </a:schemeClr>
            </a:gs>
            <a:gs pos="68000">
              <a:schemeClr val="bg1">
                <a:lumMod val="8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6A143A-2667-48FC-B4DD-8C527271E1F7}"/>
              </a:ext>
            </a:extLst>
          </p:cNvPr>
          <p:cNvSpPr>
            <a:spLocks noGrp="1"/>
          </p:cNvSpPr>
          <p:nvPr>
            <p:ph type="title"/>
          </p:nvPr>
        </p:nvSpPr>
        <p:spPr>
          <a:xfrm>
            <a:off x="2318233" y="398894"/>
            <a:ext cx="6846798" cy="1325562"/>
          </a:xfrm>
        </p:spPr>
        <p:txBody>
          <a:bodyPr/>
          <a:lstStyle/>
          <a:p>
            <a:r>
              <a:rPr lang="tr-TR" dirty="0"/>
              <a:t>Precision </a:t>
            </a:r>
            <a:r>
              <a:rPr lang="tr-TR" dirty="0" err="1"/>
              <a:t>Recall</a:t>
            </a:r>
            <a:r>
              <a:rPr lang="tr-TR" dirty="0"/>
              <a:t> F1-Score</a:t>
            </a:r>
          </a:p>
        </p:txBody>
      </p:sp>
      <p:sp>
        <p:nvSpPr>
          <p:cNvPr id="6" name="Metin kutusu 5">
            <a:extLst>
              <a:ext uri="{FF2B5EF4-FFF2-40B4-BE49-F238E27FC236}">
                <a16:creationId xmlns:a16="http://schemas.microsoft.com/office/drawing/2014/main" id="{01321276-4BC2-4976-8970-CEE19A91EBA0}"/>
              </a:ext>
            </a:extLst>
          </p:cNvPr>
          <p:cNvSpPr txBox="1"/>
          <p:nvPr/>
        </p:nvSpPr>
        <p:spPr>
          <a:xfrm>
            <a:off x="786690" y="1705569"/>
            <a:ext cx="9909885" cy="369332"/>
          </a:xfrm>
          <a:prstGeom prst="rect">
            <a:avLst/>
          </a:prstGeom>
          <a:noFill/>
        </p:spPr>
        <p:txBody>
          <a:bodyPr wrap="square" rtlCol="0">
            <a:spAutoFit/>
          </a:bodyPr>
          <a:lstStyle/>
          <a:p>
            <a:r>
              <a:rPr lang="tr-TR" dirty="0" err="1"/>
              <a:t>Logistic</a:t>
            </a:r>
            <a:r>
              <a:rPr lang="tr-TR" dirty="0"/>
              <a:t> </a:t>
            </a:r>
            <a:r>
              <a:rPr lang="tr-TR" dirty="0" err="1"/>
              <a:t>Regression</a:t>
            </a:r>
            <a:r>
              <a:rPr lang="tr-TR" dirty="0"/>
              <a:t>              </a:t>
            </a:r>
            <a:r>
              <a:rPr lang="tr-TR" dirty="0" err="1"/>
              <a:t>Naive</a:t>
            </a:r>
            <a:r>
              <a:rPr lang="tr-TR" dirty="0"/>
              <a:t> </a:t>
            </a:r>
            <a:r>
              <a:rPr lang="tr-TR" dirty="0" err="1"/>
              <a:t>Bayes</a:t>
            </a:r>
            <a:r>
              <a:rPr lang="tr-TR" dirty="0"/>
              <a:t>                  </a:t>
            </a:r>
            <a:r>
              <a:rPr lang="tr-TR" dirty="0" err="1"/>
              <a:t>Decision</a:t>
            </a:r>
            <a:r>
              <a:rPr lang="tr-TR" dirty="0"/>
              <a:t> </a:t>
            </a:r>
            <a:r>
              <a:rPr lang="tr-TR" dirty="0" err="1"/>
              <a:t>Tree</a:t>
            </a:r>
            <a:r>
              <a:rPr lang="tr-TR" dirty="0"/>
              <a:t>                       SVM </a:t>
            </a:r>
          </a:p>
        </p:txBody>
      </p:sp>
      <p:pic>
        <p:nvPicPr>
          <p:cNvPr id="8" name="Resim 7">
            <a:extLst>
              <a:ext uri="{FF2B5EF4-FFF2-40B4-BE49-F238E27FC236}">
                <a16:creationId xmlns:a16="http://schemas.microsoft.com/office/drawing/2014/main" id="{D49E40CF-46E1-4E05-8AA7-D1251D71624B}"/>
              </a:ext>
            </a:extLst>
          </p:cNvPr>
          <p:cNvPicPr>
            <a:picLocks noChangeAspect="1"/>
          </p:cNvPicPr>
          <p:nvPr/>
        </p:nvPicPr>
        <p:blipFill>
          <a:blip r:embed="rId2"/>
          <a:stretch>
            <a:fillRect/>
          </a:stretch>
        </p:blipFill>
        <p:spPr>
          <a:xfrm>
            <a:off x="3329865" y="2142909"/>
            <a:ext cx="2235628" cy="2801204"/>
          </a:xfrm>
          <a:prstGeom prst="rect">
            <a:avLst/>
          </a:prstGeom>
        </p:spPr>
      </p:pic>
      <p:pic>
        <p:nvPicPr>
          <p:cNvPr id="10" name="Resim 9">
            <a:extLst>
              <a:ext uri="{FF2B5EF4-FFF2-40B4-BE49-F238E27FC236}">
                <a16:creationId xmlns:a16="http://schemas.microsoft.com/office/drawing/2014/main" id="{E77E2D78-FD58-4994-98E0-07FB4929863A}"/>
              </a:ext>
            </a:extLst>
          </p:cNvPr>
          <p:cNvPicPr>
            <a:picLocks noChangeAspect="1"/>
          </p:cNvPicPr>
          <p:nvPr/>
        </p:nvPicPr>
        <p:blipFill>
          <a:blip r:embed="rId3"/>
          <a:stretch>
            <a:fillRect/>
          </a:stretch>
        </p:blipFill>
        <p:spPr>
          <a:xfrm>
            <a:off x="5862371" y="2083166"/>
            <a:ext cx="2246299" cy="2801204"/>
          </a:xfrm>
          <a:prstGeom prst="rect">
            <a:avLst/>
          </a:prstGeom>
        </p:spPr>
      </p:pic>
      <p:pic>
        <p:nvPicPr>
          <p:cNvPr id="12" name="Resim 11">
            <a:extLst>
              <a:ext uri="{FF2B5EF4-FFF2-40B4-BE49-F238E27FC236}">
                <a16:creationId xmlns:a16="http://schemas.microsoft.com/office/drawing/2014/main" id="{2A7669CE-70D8-410B-94E6-C7233CA46EE4}"/>
              </a:ext>
            </a:extLst>
          </p:cNvPr>
          <p:cNvPicPr>
            <a:picLocks noChangeAspect="1"/>
          </p:cNvPicPr>
          <p:nvPr/>
        </p:nvPicPr>
        <p:blipFill>
          <a:blip r:embed="rId4"/>
          <a:stretch>
            <a:fillRect/>
          </a:stretch>
        </p:blipFill>
        <p:spPr>
          <a:xfrm>
            <a:off x="8405547" y="2083166"/>
            <a:ext cx="2206151" cy="2751138"/>
          </a:xfrm>
          <a:prstGeom prst="rect">
            <a:avLst/>
          </a:prstGeom>
        </p:spPr>
      </p:pic>
      <p:pic>
        <p:nvPicPr>
          <p:cNvPr id="16" name="Resim 15">
            <a:extLst>
              <a:ext uri="{FF2B5EF4-FFF2-40B4-BE49-F238E27FC236}">
                <a16:creationId xmlns:a16="http://schemas.microsoft.com/office/drawing/2014/main" id="{68124D6B-7186-47E1-9F1A-21B22F68B91B}"/>
              </a:ext>
            </a:extLst>
          </p:cNvPr>
          <p:cNvPicPr>
            <a:picLocks noChangeAspect="1"/>
          </p:cNvPicPr>
          <p:nvPr/>
        </p:nvPicPr>
        <p:blipFill>
          <a:blip r:embed="rId5"/>
          <a:stretch>
            <a:fillRect/>
          </a:stretch>
        </p:blipFill>
        <p:spPr>
          <a:xfrm>
            <a:off x="754676" y="2142910"/>
            <a:ext cx="2278313" cy="2801204"/>
          </a:xfrm>
          <a:prstGeom prst="rect">
            <a:avLst/>
          </a:prstGeom>
        </p:spPr>
      </p:pic>
      <p:pic>
        <p:nvPicPr>
          <p:cNvPr id="18" name="Resim 17">
            <a:extLst>
              <a:ext uri="{FF2B5EF4-FFF2-40B4-BE49-F238E27FC236}">
                <a16:creationId xmlns:a16="http://schemas.microsoft.com/office/drawing/2014/main" id="{08296DB6-1A04-418C-BDE5-971AD10476A7}"/>
              </a:ext>
            </a:extLst>
          </p:cNvPr>
          <p:cNvPicPr>
            <a:picLocks noChangeAspect="1"/>
          </p:cNvPicPr>
          <p:nvPr/>
        </p:nvPicPr>
        <p:blipFill>
          <a:blip r:embed="rId6"/>
          <a:stretch>
            <a:fillRect/>
          </a:stretch>
        </p:blipFill>
        <p:spPr>
          <a:xfrm>
            <a:off x="754676" y="5012123"/>
            <a:ext cx="2278313" cy="1508103"/>
          </a:xfrm>
          <a:prstGeom prst="rect">
            <a:avLst/>
          </a:prstGeom>
        </p:spPr>
      </p:pic>
      <p:pic>
        <p:nvPicPr>
          <p:cNvPr id="20" name="Resim 19">
            <a:extLst>
              <a:ext uri="{FF2B5EF4-FFF2-40B4-BE49-F238E27FC236}">
                <a16:creationId xmlns:a16="http://schemas.microsoft.com/office/drawing/2014/main" id="{3F70304E-0111-4E76-80F6-B502B6D7C24C}"/>
              </a:ext>
            </a:extLst>
          </p:cNvPr>
          <p:cNvPicPr>
            <a:picLocks noChangeAspect="1"/>
          </p:cNvPicPr>
          <p:nvPr/>
        </p:nvPicPr>
        <p:blipFill>
          <a:blip r:embed="rId7"/>
          <a:stretch>
            <a:fillRect/>
          </a:stretch>
        </p:blipFill>
        <p:spPr>
          <a:xfrm>
            <a:off x="3329865" y="5012121"/>
            <a:ext cx="2235628" cy="1474563"/>
          </a:xfrm>
          <a:prstGeom prst="rect">
            <a:avLst/>
          </a:prstGeom>
        </p:spPr>
      </p:pic>
      <p:pic>
        <p:nvPicPr>
          <p:cNvPr id="22" name="Resim 21">
            <a:extLst>
              <a:ext uri="{FF2B5EF4-FFF2-40B4-BE49-F238E27FC236}">
                <a16:creationId xmlns:a16="http://schemas.microsoft.com/office/drawing/2014/main" id="{CC459B51-6D50-41A6-83A4-6CB6B1FCF86B}"/>
              </a:ext>
            </a:extLst>
          </p:cNvPr>
          <p:cNvPicPr>
            <a:picLocks noChangeAspect="1"/>
          </p:cNvPicPr>
          <p:nvPr/>
        </p:nvPicPr>
        <p:blipFill>
          <a:blip r:embed="rId8"/>
          <a:stretch>
            <a:fillRect/>
          </a:stretch>
        </p:blipFill>
        <p:spPr>
          <a:xfrm>
            <a:off x="5862368" y="5012121"/>
            <a:ext cx="2235627" cy="1474562"/>
          </a:xfrm>
          <a:prstGeom prst="rect">
            <a:avLst/>
          </a:prstGeom>
        </p:spPr>
      </p:pic>
      <p:pic>
        <p:nvPicPr>
          <p:cNvPr id="24" name="Resim 23">
            <a:extLst>
              <a:ext uri="{FF2B5EF4-FFF2-40B4-BE49-F238E27FC236}">
                <a16:creationId xmlns:a16="http://schemas.microsoft.com/office/drawing/2014/main" id="{1F98A479-883C-40BD-898A-012B5A42DD91}"/>
              </a:ext>
            </a:extLst>
          </p:cNvPr>
          <p:cNvPicPr>
            <a:picLocks noChangeAspect="1"/>
          </p:cNvPicPr>
          <p:nvPr/>
        </p:nvPicPr>
        <p:blipFill>
          <a:blip r:embed="rId9"/>
          <a:stretch>
            <a:fillRect/>
          </a:stretch>
        </p:blipFill>
        <p:spPr>
          <a:xfrm>
            <a:off x="8376070" y="5012120"/>
            <a:ext cx="2235628" cy="1474563"/>
          </a:xfrm>
          <a:prstGeom prst="rect">
            <a:avLst/>
          </a:prstGeom>
        </p:spPr>
      </p:pic>
    </p:spTree>
    <p:extLst>
      <p:ext uri="{BB962C8B-B14F-4D97-AF65-F5344CB8AC3E}">
        <p14:creationId xmlns:p14="http://schemas.microsoft.com/office/powerpoint/2010/main" val="3387443010"/>
      </p:ext>
    </p:extLst>
  </p:cSld>
  <p:clrMapOvr>
    <a:masterClrMapping/>
  </p:clrMapOvr>
</p:sld>
</file>

<file path=ppt/theme/theme1.xml><?xml version="1.0" encoding="utf-8"?>
<a:theme xmlns:a="http://schemas.openxmlformats.org/drawingml/2006/main" name="Manzara">
  <a:themeElements>
    <a:clrScheme name="Manzara">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Manzar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nzar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TM03457515[[fn=Manzara]]</Template>
  <TotalTime>1850</TotalTime>
  <Words>576</Words>
  <Application>Microsoft Office PowerPoint</Application>
  <PresentationFormat>Geniş ekran</PresentationFormat>
  <Paragraphs>78</Paragraphs>
  <Slides>14</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14</vt:i4>
      </vt:variant>
    </vt:vector>
  </HeadingPairs>
  <TitlesOfParts>
    <vt:vector size="19" baseType="lpstr">
      <vt:lpstr>Arial</vt:lpstr>
      <vt:lpstr>Calibri</vt:lpstr>
      <vt:lpstr>Century Schoolbook</vt:lpstr>
      <vt:lpstr>Wingdings 2</vt:lpstr>
      <vt:lpstr>Manzara</vt:lpstr>
      <vt:lpstr>MAKİNE ÖĞRENMESİNE GİRİŞ </vt:lpstr>
      <vt:lpstr>Başlangıç</vt:lpstr>
      <vt:lpstr>Yol Haritası</vt:lpstr>
      <vt:lpstr>Gerekli Kütüphanelerin Eklenmesi</vt:lpstr>
      <vt:lpstr>Veriye İlk Bakış</vt:lpstr>
      <vt:lpstr>Verilerin Düzenlenmesi</vt:lpstr>
      <vt:lpstr>Modelin İnşa Edilmesi</vt:lpstr>
      <vt:lpstr>Eğitim Sonuçları</vt:lpstr>
      <vt:lpstr>Precision Recall F1-Score</vt:lpstr>
      <vt:lpstr>PowerPoint Sunusu</vt:lpstr>
      <vt:lpstr>Model Performansının Değerlendirilmesi</vt:lpstr>
      <vt:lpstr>PowerPoint Sunusu</vt:lpstr>
      <vt:lpstr>F1 Score(F1 Skor)</vt:lpstr>
      <vt:lpstr>Modelin Seçilmesi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MAKİNE ÖĞRENMESİNE GİRİŞ </dc:title>
  <dc:creator>Burak Çimtay</dc:creator>
  <cp:lastModifiedBy>Burak Çimtay</cp:lastModifiedBy>
  <cp:revision>12</cp:revision>
  <dcterms:created xsi:type="dcterms:W3CDTF">2021-12-15T16:11:15Z</dcterms:created>
  <dcterms:modified xsi:type="dcterms:W3CDTF">2021-12-20T19:45:36Z</dcterms:modified>
</cp:coreProperties>
</file>