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46EB21A-93D1-4519-965A-7BAF4852DCBB}" type="datetimeFigureOut">
              <a:rPr lang="tr-TR" smtClean="0"/>
              <a:t>19.03.2024</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2F8192-39D4-48FF-8D1B-DC4C35C513E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3638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6EB21A-93D1-4519-965A-7BAF4852DCBB}"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408383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6EB21A-93D1-4519-965A-7BAF4852DCBB}"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330986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6EB21A-93D1-4519-965A-7BAF4852DCBB}"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290784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6EB21A-93D1-4519-965A-7BAF4852DCBB}"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2F8192-39D4-48FF-8D1B-DC4C35C513E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591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6EB21A-93D1-4519-965A-7BAF4852DCBB}"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372457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6EB21A-93D1-4519-965A-7BAF4852DCBB}"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358476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6EB21A-93D1-4519-965A-7BAF4852DCBB}"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363315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EB21A-93D1-4519-965A-7BAF4852DCBB}"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7902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6EB21A-93D1-4519-965A-7BAF4852DCBB}"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174996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6EB21A-93D1-4519-965A-7BAF4852DCBB}"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2F8192-39D4-48FF-8D1B-DC4C35C513EF}" type="slidenum">
              <a:rPr lang="tr-TR" smtClean="0"/>
              <a:t>‹#›</a:t>
            </a:fld>
            <a:endParaRPr lang="tr-TR"/>
          </a:p>
        </p:txBody>
      </p:sp>
    </p:spTree>
    <p:extLst>
      <p:ext uri="{BB962C8B-B14F-4D97-AF65-F5344CB8AC3E}">
        <p14:creationId xmlns:p14="http://schemas.microsoft.com/office/powerpoint/2010/main" val="236839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46EB21A-93D1-4519-965A-7BAF4852DCBB}" type="datetimeFigureOut">
              <a:rPr lang="tr-TR" smtClean="0"/>
              <a:t>19.03.2024</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2F8192-39D4-48FF-8D1B-DC4C35C513EF}" type="slidenum">
              <a:rPr lang="tr-TR" smtClean="0"/>
              <a:t>‹#›</a:t>
            </a:fld>
            <a:endParaRPr lang="tr-TR"/>
          </a:p>
        </p:txBody>
      </p:sp>
    </p:spTree>
    <p:extLst>
      <p:ext uri="{BB962C8B-B14F-4D97-AF65-F5344CB8AC3E}">
        <p14:creationId xmlns:p14="http://schemas.microsoft.com/office/powerpoint/2010/main" val="42688683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56636-DE45-6125-1ABD-264A8D300036}"/>
              </a:ext>
            </a:extLst>
          </p:cNvPr>
          <p:cNvSpPr>
            <a:spLocks noGrp="1"/>
          </p:cNvSpPr>
          <p:nvPr>
            <p:ph type="ctrTitle"/>
          </p:nvPr>
        </p:nvSpPr>
        <p:spPr/>
        <p:txBody>
          <a:bodyPr/>
          <a:lstStyle/>
          <a:p>
            <a:r>
              <a:rPr lang="tr-TR" dirty="0"/>
              <a:t>MySQL ve </a:t>
            </a:r>
            <a:r>
              <a:rPr lang="tr-TR" dirty="0" err="1"/>
              <a:t>NoSQL</a:t>
            </a:r>
            <a:br>
              <a:rPr lang="tr-TR" dirty="0"/>
            </a:br>
            <a:endParaRPr lang="tr-TR" dirty="0"/>
          </a:p>
        </p:txBody>
      </p:sp>
      <p:sp>
        <p:nvSpPr>
          <p:cNvPr id="3" name="Alt Başlık 2">
            <a:extLst>
              <a:ext uri="{FF2B5EF4-FFF2-40B4-BE49-F238E27FC236}">
                <a16:creationId xmlns:a16="http://schemas.microsoft.com/office/drawing/2014/main" id="{0D90E632-F9F0-A804-41A1-9FE934A52AB7}"/>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402008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86C3B1-46A0-1BB4-FF1C-13287167C2CA}"/>
              </a:ext>
            </a:extLst>
          </p:cNvPr>
          <p:cNvSpPr>
            <a:spLocks noGrp="1"/>
          </p:cNvSpPr>
          <p:nvPr>
            <p:ph type="title"/>
          </p:nvPr>
        </p:nvSpPr>
        <p:spPr/>
        <p:txBody>
          <a:bodyPr/>
          <a:lstStyle/>
          <a:p>
            <a:r>
              <a:rPr lang="tr-TR" dirty="0"/>
              <a:t>Veri Tabanı Modelleri</a:t>
            </a:r>
          </a:p>
        </p:txBody>
      </p:sp>
      <p:sp>
        <p:nvSpPr>
          <p:cNvPr id="3" name="İçerik Yer Tutucusu 2">
            <a:extLst>
              <a:ext uri="{FF2B5EF4-FFF2-40B4-BE49-F238E27FC236}">
                <a16:creationId xmlns:a16="http://schemas.microsoft.com/office/drawing/2014/main" id="{02B75755-DD7B-5B53-5931-883596C1FA09}"/>
              </a:ext>
            </a:extLst>
          </p:cNvPr>
          <p:cNvSpPr>
            <a:spLocks noGrp="1"/>
          </p:cNvSpPr>
          <p:nvPr>
            <p:ph idx="1"/>
          </p:nvPr>
        </p:nvSpPr>
        <p:spPr/>
        <p:txBody>
          <a:bodyPr/>
          <a:lstStyle/>
          <a:p>
            <a:pPr marL="0" indent="0" algn="l">
              <a:buNone/>
            </a:pPr>
            <a:endParaRPr lang="tr-TR" sz="1800" b="0" i="0" u="none" strike="noStrike" baseline="0" dirty="0">
              <a:solidFill>
                <a:srgbClr val="000000"/>
              </a:solidFill>
              <a:latin typeface="Times New Roman" panose="02020603050405020304" pitchFamily="18" charset="0"/>
            </a:endParaRPr>
          </a:p>
          <a:p>
            <a:pPr marL="0" indent="0" algn="l">
              <a:buNone/>
            </a:pPr>
            <a:r>
              <a:rPr lang="tr-TR" sz="1800" b="0" i="0" u="none" strike="noStrike" baseline="0" dirty="0">
                <a:solidFill>
                  <a:srgbClr val="000000"/>
                </a:solidFill>
                <a:latin typeface="Times New Roman" panose="02020603050405020304" pitchFamily="18" charset="0"/>
              </a:rPr>
              <a:t>5) Nesne Yönelimli Veri Modeli</a:t>
            </a:r>
          </a:p>
          <a:p>
            <a:pPr marL="0" indent="0">
              <a:buNone/>
            </a:pPr>
            <a:r>
              <a:rPr lang="tr-TR" sz="1800" b="0" i="0" u="none" strike="noStrike" baseline="0" dirty="0">
                <a:solidFill>
                  <a:srgbClr val="000000"/>
                </a:solidFill>
                <a:latin typeface="Times New Roman" panose="02020603050405020304" pitchFamily="18" charset="0"/>
              </a:rPr>
              <a:t>Nesne yönelimli programlamaya dayanan veri modelidir </a:t>
            </a:r>
          </a:p>
          <a:p>
            <a:pPr marL="0" indent="0" algn="l">
              <a:buNone/>
            </a:pPr>
            <a:endParaRPr lang="tr-TR" sz="1800" b="0" i="0" u="none" strike="noStrike" baseline="0" dirty="0">
              <a:solidFill>
                <a:srgbClr val="000000"/>
              </a:solidFill>
              <a:latin typeface="Times New Roman" panose="02020603050405020304" pitchFamily="18" charset="0"/>
            </a:endParaRPr>
          </a:p>
          <a:p>
            <a:pPr marL="0" indent="0" algn="l">
              <a:buNone/>
            </a:pPr>
            <a:endParaRPr lang="tr-TR" sz="1800" b="0" i="0" u="none" strike="noStrike" baseline="0" dirty="0">
              <a:solidFill>
                <a:srgbClr val="000000"/>
              </a:solidFill>
              <a:latin typeface="Times New Roman" panose="02020603050405020304" pitchFamily="18" charset="0"/>
            </a:endParaRPr>
          </a:p>
          <a:p>
            <a:pPr marL="0" indent="0">
              <a:buNone/>
            </a:pPr>
            <a:r>
              <a:rPr lang="tr-TR" dirty="0">
                <a:solidFill>
                  <a:srgbClr val="000000"/>
                </a:solidFill>
                <a:latin typeface="Times New Roman" panose="02020603050405020304" pitchFamily="18" charset="0"/>
              </a:rPr>
              <a:t>6</a:t>
            </a:r>
            <a:r>
              <a:rPr lang="tr-TR" sz="1800" b="0" i="0" u="none" strike="noStrike" baseline="0" dirty="0">
                <a:solidFill>
                  <a:srgbClr val="000000"/>
                </a:solidFill>
                <a:latin typeface="Times New Roman" panose="02020603050405020304" pitchFamily="18" charset="0"/>
              </a:rPr>
              <a:t>) Nesne İlişkisel Veri Modeli</a:t>
            </a:r>
          </a:p>
          <a:p>
            <a:pPr marL="0" indent="0">
              <a:buNone/>
            </a:pPr>
            <a:r>
              <a:rPr lang="tr-TR" sz="1800" b="0" i="0" u="none" strike="noStrike" baseline="0" dirty="0">
                <a:solidFill>
                  <a:srgbClr val="000000"/>
                </a:solidFill>
                <a:latin typeface="Times New Roman" panose="02020603050405020304" pitchFamily="18" charset="0"/>
              </a:rPr>
              <a:t>Nesne ilişkisel veri tabanı, ilişkisel işlevselliğin üzerine nesne yönelimli özellikler içerir. İlişkisel veri tabanları içinde nesne yönelimli karakteristikler içeren ilk veri tabanı 1997 yılında piyasaya sunulan Oracle8’dir. </a:t>
            </a:r>
          </a:p>
          <a:p>
            <a:endParaRPr lang="tr-TR" dirty="0"/>
          </a:p>
        </p:txBody>
      </p:sp>
    </p:spTree>
    <p:extLst>
      <p:ext uri="{BB962C8B-B14F-4D97-AF65-F5344CB8AC3E}">
        <p14:creationId xmlns:p14="http://schemas.microsoft.com/office/powerpoint/2010/main" val="214577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19699-959C-502D-A79C-8ACAED7A5A1E}"/>
              </a:ext>
            </a:extLst>
          </p:cNvPr>
          <p:cNvSpPr>
            <a:spLocks noGrp="1"/>
          </p:cNvSpPr>
          <p:nvPr>
            <p:ph type="title"/>
          </p:nvPr>
        </p:nvSpPr>
        <p:spPr>
          <a:xfrm>
            <a:off x="1261872" y="129183"/>
            <a:ext cx="9692640" cy="1325562"/>
          </a:xfrm>
        </p:spPr>
        <p:txBody>
          <a:bodyPr/>
          <a:lstStyle/>
          <a:p>
            <a:r>
              <a:rPr lang="tr-TR" sz="4400" b="0" i="0" u="none" strike="noStrike" baseline="0" dirty="0">
                <a:solidFill>
                  <a:srgbClr val="000000"/>
                </a:solidFill>
                <a:latin typeface="Times New Roman" panose="02020603050405020304" pitchFamily="18" charset="0"/>
              </a:rPr>
              <a:t>Nesne İlişkisel Veri Modeli</a:t>
            </a:r>
            <a:endParaRPr lang="tr-TR" dirty="0"/>
          </a:p>
        </p:txBody>
      </p:sp>
      <p:pic>
        <p:nvPicPr>
          <p:cNvPr id="9" name="İçerik Yer Tutucusu 8">
            <a:extLst>
              <a:ext uri="{FF2B5EF4-FFF2-40B4-BE49-F238E27FC236}">
                <a16:creationId xmlns:a16="http://schemas.microsoft.com/office/drawing/2014/main" id="{ADC4458F-1E10-5EF2-63C4-33D833E84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691322"/>
            <a:ext cx="7116729" cy="5037495"/>
          </a:xfrm>
        </p:spPr>
      </p:pic>
    </p:spTree>
    <p:extLst>
      <p:ext uri="{BB962C8B-B14F-4D97-AF65-F5344CB8AC3E}">
        <p14:creationId xmlns:p14="http://schemas.microsoft.com/office/powerpoint/2010/main" val="220547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70C2AF-A54F-9ABD-1855-CD8CBE8339EF}"/>
              </a:ext>
            </a:extLst>
          </p:cNvPr>
          <p:cNvSpPr>
            <a:spLocks noGrp="1"/>
          </p:cNvSpPr>
          <p:nvPr>
            <p:ph type="title"/>
          </p:nvPr>
        </p:nvSpPr>
        <p:spPr/>
        <p:txBody>
          <a:bodyPr/>
          <a:lstStyle/>
          <a:p>
            <a:r>
              <a:rPr lang="tr-TR" dirty="0"/>
              <a:t>Veri Tabanı Modelleri</a:t>
            </a:r>
          </a:p>
        </p:txBody>
      </p:sp>
      <p:sp>
        <p:nvSpPr>
          <p:cNvPr id="3" name="İçerik Yer Tutucusu 2">
            <a:extLst>
              <a:ext uri="{FF2B5EF4-FFF2-40B4-BE49-F238E27FC236}">
                <a16:creationId xmlns:a16="http://schemas.microsoft.com/office/drawing/2014/main" id="{FF8020F6-99A5-EF91-F762-C5BFFB91EB66}"/>
              </a:ext>
            </a:extLst>
          </p:cNvPr>
          <p:cNvSpPr>
            <a:spLocks noGrp="1"/>
          </p:cNvSpPr>
          <p:nvPr>
            <p:ph idx="1"/>
          </p:nvPr>
        </p:nvSpPr>
        <p:spPr/>
        <p:txBody>
          <a:bodyPr/>
          <a:lstStyle/>
          <a:p>
            <a:pPr marL="0" indent="0">
              <a:buNone/>
            </a:pPr>
            <a:r>
              <a:rPr lang="tr-TR" dirty="0"/>
              <a:t>7) Çoklu Ortam Veri Modeli</a:t>
            </a:r>
          </a:p>
          <a:p>
            <a:pPr marL="0" indent="0">
              <a:buNone/>
            </a:pPr>
            <a:r>
              <a:rPr lang="tr-TR" b="0" i="0" dirty="0">
                <a:solidFill>
                  <a:srgbClr val="0D0D0D"/>
                </a:solidFill>
                <a:effectLst/>
              </a:rPr>
              <a:t>Çoklu ortam veri tabanları, büyük nesneleri işlemek için nesne ilişkisel veri tabanlarından farklı özellikler taşır. Bu veri tabanlarının desteklediği üç temel özellik; Veri miktarı, Süreklilik ve Senkronizasyondur. Özellikle tıp bilgi sistemlerinde, imge görüntüleme ve üç boyutlu tıbbi görüntü kayıtları gibi alanlarda yaygın olarak kullanılırlar</a:t>
            </a:r>
            <a:r>
              <a:rPr lang="tr-TR" b="0" i="0" dirty="0">
                <a:solidFill>
                  <a:srgbClr val="0D0D0D"/>
                </a:solidFill>
                <a:effectLst/>
                <a:latin typeface="Söhne"/>
              </a:rPr>
              <a:t>.</a:t>
            </a:r>
          </a:p>
          <a:p>
            <a:pPr marL="0" indent="0">
              <a:buNone/>
            </a:pPr>
            <a:r>
              <a:rPr lang="tr-TR" dirty="0"/>
              <a:t>8) Dağıtık Veri Modeli</a:t>
            </a:r>
          </a:p>
          <a:p>
            <a:pPr marL="0" indent="0">
              <a:buNone/>
            </a:pPr>
            <a:r>
              <a:rPr lang="tr-TR" dirty="0"/>
              <a:t>Dağıtık veri tabanları, birden fazla bilgisayarda depolanan ve bir ağ üzerinde dağıtılan bilgiler için kullanılan veri tabanı türüdür. Veri tabanını ağ üzerinden paralel kullanım için parçalara ayırmak, sorguların daha hızlı işlenmesini sağlar. Kullanıcı, birden fazla veri tabanına erişilmesine rağmen, tek bir veri tabanıyla çalışıyormuş gibi işlem yapar.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05768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219CC4-9BE7-5BDD-4B00-F4917EC931F5}"/>
              </a:ext>
            </a:extLst>
          </p:cNvPr>
          <p:cNvSpPr>
            <a:spLocks noGrp="1"/>
          </p:cNvSpPr>
          <p:nvPr>
            <p:ph type="title"/>
          </p:nvPr>
        </p:nvSpPr>
        <p:spPr/>
        <p:txBody>
          <a:bodyPr/>
          <a:lstStyle/>
          <a:p>
            <a:r>
              <a:rPr lang="tr-TR" dirty="0"/>
              <a:t>Veri Tabanı Tasarımı</a:t>
            </a:r>
          </a:p>
        </p:txBody>
      </p:sp>
      <p:sp>
        <p:nvSpPr>
          <p:cNvPr id="3" name="İçerik Yer Tutucusu 2">
            <a:extLst>
              <a:ext uri="{FF2B5EF4-FFF2-40B4-BE49-F238E27FC236}">
                <a16:creationId xmlns:a16="http://schemas.microsoft.com/office/drawing/2014/main" id="{0C42D13D-1708-DE2D-6CB5-D9EC1CDA1036}"/>
              </a:ext>
            </a:extLst>
          </p:cNvPr>
          <p:cNvSpPr>
            <a:spLocks noGrp="1"/>
          </p:cNvSpPr>
          <p:nvPr>
            <p:ph idx="1"/>
          </p:nvPr>
        </p:nvSpPr>
        <p:spPr/>
        <p:txBody>
          <a:bodyPr/>
          <a:lstStyle/>
          <a:p>
            <a:r>
              <a:rPr lang="tr-TR" b="0" i="0" dirty="0">
                <a:solidFill>
                  <a:srgbClr val="0D0D0D"/>
                </a:solidFill>
                <a:effectLst/>
              </a:rPr>
              <a:t>Veri tabanı tasarımında gerçeğin gereksinimler çerçevesinde modellenmesi önemlidir.</a:t>
            </a:r>
          </a:p>
          <a:p>
            <a:r>
              <a:rPr lang="tr-TR" b="0" i="0" dirty="0">
                <a:solidFill>
                  <a:srgbClr val="0D0D0D"/>
                </a:solidFill>
                <a:effectLst/>
              </a:rPr>
              <a:t>Geleneksel veri tabanı tasarımı, kullanıcı düzeyinden fiziksel düzeye doğru ilerler.</a:t>
            </a:r>
          </a:p>
          <a:p>
            <a:pPr algn="l"/>
            <a:r>
              <a:rPr lang="tr-TR" b="0" i="0" dirty="0">
                <a:solidFill>
                  <a:srgbClr val="0D0D0D"/>
                </a:solidFill>
                <a:effectLst/>
              </a:rPr>
              <a:t>Kavramsal şema, fiziksel depolama yapılarının detaylarına girmeden varlıklar, veri tipleri, ilişki tipleri ve kısıtlayıcılar üzerine odaklanır.</a:t>
            </a:r>
          </a:p>
          <a:p>
            <a:pPr algn="l"/>
            <a:r>
              <a:rPr lang="tr-TR" b="0" i="0" dirty="0">
                <a:solidFill>
                  <a:srgbClr val="0D0D0D"/>
                </a:solidFill>
                <a:effectLst/>
              </a:rPr>
              <a:t>Günümüzdeki veri tabanı yönetim sistemlerinin çoğu mantıksal bir veri modeli kullanır. Bu nedenle, mantıksal veri modelleri genellikle gerçekleştirim veri modelleri olarak bilinirler. Dolayısıyla, kavramsal veri modelindeki kavramsal şema, veri tabanı yönetim sisteminin veri modelinde yeniden tanımlanmalıdır</a:t>
            </a:r>
          </a:p>
          <a:p>
            <a:endParaRPr lang="tr-TR" dirty="0"/>
          </a:p>
        </p:txBody>
      </p:sp>
    </p:spTree>
    <p:extLst>
      <p:ext uri="{BB962C8B-B14F-4D97-AF65-F5344CB8AC3E}">
        <p14:creationId xmlns:p14="http://schemas.microsoft.com/office/powerpoint/2010/main" val="82847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144B48-9A8F-7B70-6B6B-45A0178F3C15}"/>
              </a:ext>
            </a:extLst>
          </p:cNvPr>
          <p:cNvSpPr>
            <a:spLocks noGrp="1"/>
          </p:cNvSpPr>
          <p:nvPr>
            <p:ph type="title"/>
          </p:nvPr>
        </p:nvSpPr>
        <p:spPr/>
        <p:txBody>
          <a:bodyPr>
            <a:normAutofit fontScale="90000"/>
          </a:bodyPr>
          <a:lstStyle/>
          <a:p>
            <a:r>
              <a:rPr lang="tr-TR" dirty="0"/>
              <a:t>İLİŞKİSEL VE İLİŞKİSEL OLMAYAN (</a:t>
            </a:r>
            <a:r>
              <a:rPr lang="tr-TR" dirty="0" err="1"/>
              <a:t>NoSQL</a:t>
            </a:r>
            <a:r>
              <a:rPr lang="tr-TR" dirty="0"/>
              <a:t>) VERİ TABANI SİSTEMLERİ</a:t>
            </a:r>
          </a:p>
        </p:txBody>
      </p:sp>
      <p:sp>
        <p:nvSpPr>
          <p:cNvPr id="3" name="İçerik Yer Tutucusu 2">
            <a:extLst>
              <a:ext uri="{FF2B5EF4-FFF2-40B4-BE49-F238E27FC236}">
                <a16:creationId xmlns:a16="http://schemas.microsoft.com/office/drawing/2014/main" id="{F056211E-B8F1-D1D5-8C14-3346508C95CF}"/>
              </a:ext>
            </a:extLst>
          </p:cNvPr>
          <p:cNvSpPr>
            <a:spLocks noGrp="1"/>
          </p:cNvSpPr>
          <p:nvPr>
            <p:ph idx="1"/>
          </p:nvPr>
        </p:nvSpPr>
        <p:spPr/>
        <p:txBody>
          <a:bodyPr>
            <a:normAutofit lnSpcReduction="10000"/>
          </a:bodyPr>
          <a:lstStyle/>
          <a:p>
            <a:r>
              <a:rPr lang="tr-TR" dirty="0"/>
              <a:t>Günümüzde en yaygın kullanılan veri tabanı sistemlerinden biridir. Satır ve sütunların meydana getirdiği tablolardan oluşur. Bu tablolar birbiri ile ilişkileri olan tablolardır. Dolayısıyla bir veri tabanında ilişkiden söz edebilmek için en az iki tablonun yer alması ve bu iki tablodaki verilerin birbiri ili bir şekilde ilişkilendiriliyor olması gerekir.</a:t>
            </a:r>
          </a:p>
          <a:p>
            <a:endParaRPr lang="tr-TR" dirty="0"/>
          </a:p>
          <a:p>
            <a:r>
              <a:rPr lang="tr-TR" dirty="0"/>
              <a:t>ACID; klasik ilişkisel veri tabanı sistemlerinde sağlanan temel özellikler aşağıda sunulmuştur:</a:t>
            </a:r>
          </a:p>
          <a:p>
            <a:r>
              <a:rPr lang="tr-TR" dirty="0"/>
              <a:t> Bölünmezlik (</a:t>
            </a:r>
            <a:r>
              <a:rPr lang="tr-TR" dirty="0" err="1"/>
              <a:t>Atomicity</a:t>
            </a:r>
            <a:r>
              <a:rPr lang="tr-TR" dirty="0"/>
              <a:t>)</a:t>
            </a:r>
          </a:p>
          <a:p>
            <a:r>
              <a:rPr lang="tr-TR" dirty="0"/>
              <a:t> Tutarlılık (</a:t>
            </a:r>
            <a:r>
              <a:rPr lang="tr-TR" dirty="0" err="1"/>
              <a:t>Consistency</a:t>
            </a:r>
            <a:r>
              <a:rPr lang="tr-TR" dirty="0"/>
              <a:t>)</a:t>
            </a:r>
          </a:p>
          <a:p>
            <a:r>
              <a:rPr lang="tr-TR" dirty="0"/>
              <a:t> İzolasyon (</a:t>
            </a:r>
            <a:r>
              <a:rPr lang="tr-TR" dirty="0" err="1"/>
              <a:t>Isolation</a:t>
            </a:r>
            <a:r>
              <a:rPr lang="tr-TR" dirty="0"/>
              <a:t>)</a:t>
            </a:r>
          </a:p>
          <a:p>
            <a:r>
              <a:rPr lang="tr-TR" dirty="0"/>
              <a:t> Dayanıklılık (</a:t>
            </a:r>
            <a:r>
              <a:rPr lang="tr-TR" dirty="0" err="1"/>
              <a:t>Durability</a:t>
            </a:r>
            <a:r>
              <a:rPr lang="tr-TR" dirty="0"/>
              <a:t>)</a:t>
            </a:r>
          </a:p>
          <a:p>
            <a:endParaRPr lang="tr-TR" dirty="0"/>
          </a:p>
        </p:txBody>
      </p:sp>
    </p:spTree>
    <p:extLst>
      <p:ext uri="{BB962C8B-B14F-4D97-AF65-F5344CB8AC3E}">
        <p14:creationId xmlns:p14="http://schemas.microsoft.com/office/powerpoint/2010/main" val="102498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8F0E52-7830-F5CF-EB47-EDD6A261482E}"/>
              </a:ext>
            </a:extLst>
          </p:cNvPr>
          <p:cNvSpPr>
            <a:spLocks noGrp="1"/>
          </p:cNvSpPr>
          <p:nvPr>
            <p:ph type="title"/>
          </p:nvPr>
        </p:nvSpPr>
        <p:spPr/>
        <p:txBody>
          <a:bodyPr/>
          <a:lstStyle/>
          <a:p>
            <a:r>
              <a:rPr lang="tr-TR" dirty="0" err="1"/>
              <a:t>NoSQL</a:t>
            </a:r>
            <a:endParaRPr lang="tr-TR" dirty="0"/>
          </a:p>
        </p:txBody>
      </p:sp>
      <p:sp>
        <p:nvSpPr>
          <p:cNvPr id="3" name="İçerik Yer Tutucusu 2">
            <a:extLst>
              <a:ext uri="{FF2B5EF4-FFF2-40B4-BE49-F238E27FC236}">
                <a16:creationId xmlns:a16="http://schemas.microsoft.com/office/drawing/2014/main" id="{A9CBBAF4-FC1B-8C5C-5362-CA5F0B80E346}"/>
              </a:ext>
            </a:extLst>
          </p:cNvPr>
          <p:cNvSpPr>
            <a:spLocks noGrp="1"/>
          </p:cNvSpPr>
          <p:nvPr>
            <p:ph idx="1"/>
          </p:nvPr>
        </p:nvSpPr>
        <p:spPr/>
        <p:txBody>
          <a:bodyPr/>
          <a:lstStyle/>
          <a:p>
            <a:r>
              <a:rPr lang="tr-TR" dirty="0"/>
              <a:t>İlişkisel olmayan (</a:t>
            </a:r>
            <a:r>
              <a:rPr lang="tr-TR" dirty="0" err="1"/>
              <a:t>NoSQL</a:t>
            </a:r>
            <a:r>
              <a:rPr lang="tr-TR" dirty="0"/>
              <a:t>) veri tabanı; 1998 yılında ilk olarak Carlo </a:t>
            </a:r>
            <a:r>
              <a:rPr lang="tr-TR" dirty="0" err="1"/>
              <a:t>Strozzi</a:t>
            </a:r>
            <a:r>
              <a:rPr lang="tr-TR" dirty="0"/>
              <a:t> tarafından öne sürülen bir kavramdır. </a:t>
            </a:r>
            <a:r>
              <a:rPr lang="tr-TR" dirty="0" err="1"/>
              <a:t>NoSQL</a:t>
            </a:r>
            <a:r>
              <a:rPr lang="tr-TR" dirty="0"/>
              <a:t>, ilişkisel veri tabanı sistemlerine alternatif bir çözüm olarak ortaya çıkmıştır. İlişkisel olamayan veri tabanları yatay olarak ölçeklendirilen bir veri depolama sistemidir.</a:t>
            </a:r>
          </a:p>
          <a:p>
            <a:endParaRPr lang="tr-TR" dirty="0"/>
          </a:p>
        </p:txBody>
      </p:sp>
    </p:spTree>
    <p:extLst>
      <p:ext uri="{BB962C8B-B14F-4D97-AF65-F5344CB8AC3E}">
        <p14:creationId xmlns:p14="http://schemas.microsoft.com/office/powerpoint/2010/main" val="20092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60AEC8D-773C-1B11-F9C1-9FFCFCF0A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32" y="4349115"/>
            <a:ext cx="2143125" cy="2143125"/>
          </a:xfrm>
          <a:prstGeom prst="rect">
            <a:avLst/>
          </a:prstGeom>
        </p:spPr>
      </p:pic>
      <p:pic>
        <p:nvPicPr>
          <p:cNvPr id="9" name="Resim 8">
            <a:extLst>
              <a:ext uri="{FF2B5EF4-FFF2-40B4-BE49-F238E27FC236}">
                <a16:creationId xmlns:a16="http://schemas.microsoft.com/office/drawing/2014/main" id="{BC27A954-2399-5561-9399-77FC68C1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25" y="1553839"/>
            <a:ext cx="2143125" cy="2143125"/>
          </a:xfrm>
          <a:prstGeom prst="rect">
            <a:avLst/>
          </a:prstGeom>
        </p:spPr>
      </p:pic>
      <p:pic>
        <p:nvPicPr>
          <p:cNvPr id="7" name="Resim 6">
            <a:extLst>
              <a:ext uri="{FF2B5EF4-FFF2-40B4-BE49-F238E27FC236}">
                <a16:creationId xmlns:a16="http://schemas.microsoft.com/office/drawing/2014/main" id="{A22E5A3C-3FD0-4B2E-8231-341CBF787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928" y="1550967"/>
            <a:ext cx="2362200" cy="1933575"/>
          </a:xfrm>
          <a:prstGeom prst="rect">
            <a:avLst/>
          </a:prstGeom>
        </p:spPr>
      </p:pic>
      <p:pic>
        <p:nvPicPr>
          <p:cNvPr id="5" name="Resim 4">
            <a:extLst>
              <a:ext uri="{FF2B5EF4-FFF2-40B4-BE49-F238E27FC236}">
                <a16:creationId xmlns:a16="http://schemas.microsoft.com/office/drawing/2014/main" id="{72024B9A-C4C4-8147-2FE4-5676DB1C3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0952" y="4073330"/>
            <a:ext cx="3165967" cy="2106807"/>
          </a:xfrm>
          <a:prstGeom prst="rect">
            <a:avLst/>
          </a:prstGeom>
        </p:spPr>
      </p:pic>
      <p:sp>
        <p:nvSpPr>
          <p:cNvPr id="2" name="Başlık 1">
            <a:extLst>
              <a:ext uri="{FF2B5EF4-FFF2-40B4-BE49-F238E27FC236}">
                <a16:creationId xmlns:a16="http://schemas.microsoft.com/office/drawing/2014/main" id="{F73BA4DE-955B-F06B-C108-81370BE92D20}"/>
              </a:ext>
            </a:extLst>
          </p:cNvPr>
          <p:cNvSpPr>
            <a:spLocks noGrp="1"/>
          </p:cNvSpPr>
          <p:nvPr>
            <p:ph type="title"/>
          </p:nvPr>
        </p:nvSpPr>
        <p:spPr/>
        <p:txBody>
          <a:bodyPr/>
          <a:lstStyle/>
          <a:p>
            <a:r>
              <a:rPr lang="tr-TR" dirty="0"/>
              <a:t>Markalardan Örnekler</a:t>
            </a:r>
          </a:p>
        </p:txBody>
      </p:sp>
      <p:sp>
        <p:nvSpPr>
          <p:cNvPr id="3" name="İçerik Yer Tutucusu 2">
            <a:extLst>
              <a:ext uri="{FF2B5EF4-FFF2-40B4-BE49-F238E27FC236}">
                <a16:creationId xmlns:a16="http://schemas.microsoft.com/office/drawing/2014/main" id="{7D37EB09-BFAE-C0E1-CE11-AC8952DE5B89}"/>
              </a:ext>
            </a:extLst>
          </p:cNvPr>
          <p:cNvSpPr>
            <a:spLocks noGrp="1"/>
          </p:cNvSpPr>
          <p:nvPr>
            <p:ph idx="1"/>
          </p:nvPr>
        </p:nvSpPr>
        <p:spPr/>
        <p:txBody>
          <a:bodyPr/>
          <a:lstStyle/>
          <a:p>
            <a:r>
              <a:rPr lang="tr-TR" dirty="0"/>
              <a:t>Dünya'da </a:t>
            </a:r>
            <a:r>
              <a:rPr lang="tr-TR" dirty="0" err="1"/>
              <a:t>NoSQL</a:t>
            </a:r>
            <a:r>
              <a:rPr lang="tr-TR" dirty="0"/>
              <a:t> örneklerini incelediğimizde; sosyal ağlarda </a:t>
            </a:r>
            <a:r>
              <a:rPr lang="tr-TR" dirty="0" err="1"/>
              <a:t>Digg'in</a:t>
            </a:r>
            <a:r>
              <a:rPr lang="tr-TR" dirty="0"/>
              <a:t> 3 TB'lık çözümü, Facebook'un gelen postaları arama için 50 TB ve </a:t>
            </a:r>
            <a:r>
              <a:rPr lang="tr-TR" dirty="0" err="1"/>
              <a:t>eBay'ın</a:t>
            </a:r>
            <a:r>
              <a:rPr lang="tr-TR" dirty="0"/>
              <a:t> bütün verileri için 2 </a:t>
            </a:r>
            <a:r>
              <a:rPr lang="tr-TR" dirty="0" err="1"/>
              <a:t>PB’lık</a:t>
            </a:r>
            <a:r>
              <a:rPr lang="tr-TR" dirty="0"/>
              <a:t> çözümleri vardır. Veri tabanlarına ilişkin problemlerden biri olan ölçek sorununa, diğer çözümlerin içinde en iyi cevap vereni </a:t>
            </a:r>
            <a:r>
              <a:rPr lang="tr-TR" dirty="0" err="1"/>
              <a:t>NoSQL’dir</a:t>
            </a:r>
            <a:r>
              <a:rPr lang="tr-TR" dirty="0"/>
              <a:t>. Günlük 7 TB’lık işlem hacmine sahip Twitter ve 10 TB’lık Facebook örneğindeki gibi, çok büyük verilerin depolanması ve yazılmasında ilişkisel veri tabanlarının eksik kaldığı hususlarda, yatay ölçekleme yapan dağıtık </a:t>
            </a:r>
            <a:r>
              <a:rPr lang="tr-TR" dirty="0" err="1"/>
              <a:t>NoSQL</a:t>
            </a:r>
            <a:r>
              <a:rPr lang="tr-TR" dirty="0"/>
              <a:t> çözümleri </a:t>
            </a:r>
            <a:r>
              <a:rPr lang="tr-TR" dirty="0" err="1"/>
              <a:t>geliştirilmiştir.Amazon</a:t>
            </a:r>
            <a:r>
              <a:rPr lang="tr-TR" dirty="0"/>
              <a:t> bu gereksinimi “</a:t>
            </a:r>
            <a:r>
              <a:rPr lang="tr-TR" dirty="0" err="1"/>
              <a:t>DynamoDB</a:t>
            </a:r>
            <a:r>
              <a:rPr lang="tr-TR" dirty="0"/>
              <a:t>”, Google ise “</a:t>
            </a:r>
            <a:r>
              <a:rPr lang="tr-TR" dirty="0" err="1"/>
              <a:t>Big</a:t>
            </a:r>
            <a:r>
              <a:rPr lang="tr-TR" dirty="0"/>
              <a:t> </a:t>
            </a:r>
            <a:r>
              <a:rPr lang="tr-TR" dirty="0" err="1"/>
              <a:t>Table</a:t>
            </a:r>
            <a:r>
              <a:rPr lang="tr-TR" dirty="0"/>
              <a:t>” ismini verdiği </a:t>
            </a:r>
            <a:r>
              <a:rPr lang="tr-TR" dirty="0" err="1"/>
              <a:t>NoSQL</a:t>
            </a:r>
            <a:r>
              <a:rPr lang="tr-TR" dirty="0"/>
              <a:t> veri tabanı sistemi ile çözmektedir. İlişkisel veri tabanını yerine </a:t>
            </a:r>
            <a:r>
              <a:rPr lang="tr-TR" dirty="0" err="1"/>
              <a:t>NoSQL</a:t>
            </a:r>
            <a:r>
              <a:rPr lang="tr-TR" dirty="0"/>
              <a:t> veri tabanını tercihi, özellikle hız ve yatay büyüme ile gereksiz ek maliyetten kurtulmaya dayanmaktadır.</a:t>
            </a:r>
          </a:p>
          <a:p>
            <a:r>
              <a:rPr lang="tr-TR" dirty="0"/>
              <a:t>İlişkisel veri tabanlarının kullandığı ACID </a:t>
            </a:r>
            <a:r>
              <a:rPr lang="tr-TR" dirty="0" err="1"/>
              <a:t>işlemselliğine</a:t>
            </a:r>
            <a:r>
              <a:rPr lang="tr-TR" dirty="0"/>
              <a:t> karşın </a:t>
            </a:r>
            <a:r>
              <a:rPr lang="tr-TR" dirty="0" err="1"/>
              <a:t>NoSQL</a:t>
            </a:r>
            <a:r>
              <a:rPr lang="tr-TR" dirty="0"/>
              <a:t> “BASE” (</a:t>
            </a:r>
            <a:r>
              <a:rPr lang="tr-TR" dirty="0" err="1"/>
              <a:t>Basically</a:t>
            </a:r>
            <a:r>
              <a:rPr lang="tr-TR" dirty="0"/>
              <a:t> </a:t>
            </a:r>
            <a:r>
              <a:rPr lang="tr-TR" dirty="0" err="1"/>
              <a:t>Available</a:t>
            </a:r>
            <a:r>
              <a:rPr lang="tr-TR" dirty="0"/>
              <a:t>- </a:t>
            </a:r>
            <a:r>
              <a:rPr lang="tr-TR" dirty="0" err="1"/>
              <a:t>Soft</a:t>
            </a:r>
            <a:r>
              <a:rPr lang="tr-TR" dirty="0"/>
              <a:t> </a:t>
            </a:r>
            <a:r>
              <a:rPr lang="tr-TR" dirty="0" err="1"/>
              <a:t>state</a:t>
            </a:r>
            <a:r>
              <a:rPr lang="tr-TR" dirty="0"/>
              <a:t>- </a:t>
            </a:r>
            <a:r>
              <a:rPr lang="tr-TR" dirty="0" err="1"/>
              <a:t>Eventually</a:t>
            </a:r>
            <a:r>
              <a:rPr lang="tr-TR" dirty="0"/>
              <a:t> </a:t>
            </a:r>
            <a:r>
              <a:rPr lang="tr-TR" dirty="0" err="1"/>
              <a:t>consistent</a:t>
            </a:r>
            <a:r>
              <a:rPr lang="tr-TR" dirty="0"/>
              <a:t>) kısaltması ile ifade edilir.</a:t>
            </a:r>
          </a:p>
          <a:p>
            <a:endParaRPr lang="tr-TR" dirty="0"/>
          </a:p>
        </p:txBody>
      </p:sp>
    </p:spTree>
    <p:extLst>
      <p:ext uri="{BB962C8B-B14F-4D97-AF65-F5344CB8AC3E}">
        <p14:creationId xmlns:p14="http://schemas.microsoft.com/office/powerpoint/2010/main" val="326229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F830E3-B122-3A1B-E9DD-A3D20F2B51B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1A1BCF5-7C53-E02A-A1E1-B45A585ADC68}"/>
              </a:ext>
            </a:extLst>
          </p:cNvPr>
          <p:cNvSpPr>
            <a:spLocks noGrp="1"/>
          </p:cNvSpPr>
          <p:nvPr>
            <p:ph idx="1"/>
          </p:nvPr>
        </p:nvSpPr>
        <p:spPr/>
        <p:txBody>
          <a:bodyPr/>
          <a:lstStyle/>
          <a:p>
            <a:r>
              <a:rPr lang="tr-TR" dirty="0"/>
              <a:t>Kolay Ulaşılabilirlik (</a:t>
            </a:r>
            <a:r>
              <a:rPr lang="tr-TR" dirty="0" err="1"/>
              <a:t>Basically</a:t>
            </a:r>
            <a:r>
              <a:rPr lang="tr-TR" dirty="0"/>
              <a:t> </a:t>
            </a:r>
            <a:r>
              <a:rPr lang="tr-TR" dirty="0" err="1"/>
              <a:t>Available</a:t>
            </a:r>
            <a:r>
              <a:rPr lang="tr-TR" dirty="0"/>
              <a:t>): Veri erişim sorunlarını ortadan kaldırmak için kopyaları kullanır ve paylaşılmış ya da bölümlenmiş veriyi birçok sunucudan alır.</a:t>
            </a:r>
          </a:p>
          <a:p>
            <a:r>
              <a:rPr lang="tr-TR" dirty="0"/>
              <a:t>Esnek Durum (</a:t>
            </a:r>
            <a:r>
              <a:rPr lang="tr-TR" dirty="0" err="1"/>
              <a:t>Soft</a:t>
            </a:r>
            <a:r>
              <a:rPr lang="tr-TR" dirty="0"/>
              <a:t> </a:t>
            </a:r>
            <a:r>
              <a:rPr lang="tr-TR" dirty="0" err="1"/>
              <a:t>state</a:t>
            </a:r>
            <a:r>
              <a:rPr lang="tr-TR" dirty="0"/>
              <a:t>): ACID mantığında veri tutarlılığının olmazsa olmaz bir gereklilik olduğu savunulurdu fakat </a:t>
            </a:r>
            <a:r>
              <a:rPr lang="tr-TR" dirty="0" err="1"/>
              <a:t>NoSQL</a:t>
            </a:r>
            <a:r>
              <a:rPr lang="tr-TR" dirty="0"/>
              <a:t> sistemler tutarsız ve süreksiz verilerin barınmasına da izin verir.</a:t>
            </a:r>
          </a:p>
          <a:p>
            <a:r>
              <a:rPr lang="tr-TR" dirty="0"/>
              <a:t>Eninde sonunda Tutarlı (</a:t>
            </a:r>
            <a:r>
              <a:rPr lang="tr-TR" dirty="0" err="1"/>
              <a:t>Eventually</a:t>
            </a:r>
            <a:r>
              <a:rPr lang="tr-TR" dirty="0"/>
              <a:t> </a:t>
            </a:r>
            <a:r>
              <a:rPr lang="tr-TR" dirty="0" err="1"/>
              <a:t>consistent</a:t>
            </a:r>
            <a:r>
              <a:rPr lang="tr-TR" dirty="0"/>
              <a:t>): Uygulamalar anlık tutarlılıkla ilgili olmasına rağmen, </a:t>
            </a:r>
            <a:r>
              <a:rPr lang="tr-TR" dirty="0" err="1"/>
              <a:t>NoSQL</a:t>
            </a:r>
            <a:r>
              <a:rPr lang="tr-TR" dirty="0"/>
              <a:t> sistemlerin gelecekte bir zamanda tutarlı olacağı farz edilir. </a:t>
            </a:r>
            <a:r>
              <a:rPr lang="tr-TR" dirty="0" err="1"/>
              <a:t>ACID’in</a:t>
            </a:r>
            <a:r>
              <a:rPr lang="tr-TR" dirty="0"/>
              <a:t> zorunlu tuttuğu tutarlılığa karşın </a:t>
            </a:r>
            <a:r>
              <a:rPr lang="tr-TR" dirty="0" err="1"/>
              <a:t>NoSQL’de</a:t>
            </a:r>
            <a:r>
              <a:rPr lang="tr-TR" dirty="0"/>
              <a:t> tanımlanmayan bir zamanda tutarlılığın oluşacağı garanti edilir.</a:t>
            </a:r>
          </a:p>
          <a:p>
            <a:endParaRPr lang="tr-TR" dirty="0"/>
          </a:p>
        </p:txBody>
      </p:sp>
    </p:spTree>
    <p:extLst>
      <p:ext uri="{BB962C8B-B14F-4D97-AF65-F5344CB8AC3E}">
        <p14:creationId xmlns:p14="http://schemas.microsoft.com/office/powerpoint/2010/main" val="41657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A961D-9EEB-0119-7720-4E6CAEBC33D5}"/>
              </a:ext>
            </a:extLst>
          </p:cNvPr>
          <p:cNvSpPr>
            <a:spLocks noGrp="1"/>
          </p:cNvSpPr>
          <p:nvPr>
            <p:ph type="title"/>
          </p:nvPr>
        </p:nvSpPr>
        <p:spPr/>
        <p:txBody>
          <a:bodyPr>
            <a:normAutofit fontScale="90000"/>
          </a:bodyPr>
          <a:lstStyle/>
          <a:p>
            <a:r>
              <a:rPr lang="tr-TR" dirty="0"/>
              <a:t>VERİTABANI MİMARİLERİNİN PERFORMANS KARŞILAŞTIRMASI</a:t>
            </a:r>
          </a:p>
        </p:txBody>
      </p:sp>
      <p:sp>
        <p:nvSpPr>
          <p:cNvPr id="3" name="İçerik Yer Tutucusu 2">
            <a:extLst>
              <a:ext uri="{FF2B5EF4-FFF2-40B4-BE49-F238E27FC236}">
                <a16:creationId xmlns:a16="http://schemas.microsoft.com/office/drawing/2014/main" id="{A73AEFAB-7279-5532-85DE-12829754A072}"/>
              </a:ext>
            </a:extLst>
          </p:cNvPr>
          <p:cNvSpPr>
            <a:spLocks noGrp="1"/>
          </p:cNvSpPr>
          <p:nvPr>
            <p:ph idx="1"/>
          </p:nvPr>
        </p:nvSpPr>
        <p:spPr/>
        <p:txBody>
          <a:bodyPr>
            <a:normAutofit fontScale="70000" lnSpcReduction="20000"/>
          </a:bodyPr>
          <a:lstStyle/>
          <a:p>
            <a:pPr marL="0" indent="0">
              <a:buNone/>
            </a:pPr>
            <a:r>
              <a:rPr lang="tr-TR" dirty="0"/>
              <a:t>Veri tabanı mimarilerinde oldukça bol çeşit ve bir o kadar da seçenek vardır. Bu çalışmada ilişkisel veri tabanı olarak günümüzde en yaygın kullanılan veri tabanı sistemlerinden biri olan MySQL ve ilişkisel olmayan (</a:t>
            </a:r>
            <a:r>
              <a:rPr lang="tr-TR" dirty="0" err="1"/>
              <a:t>NoSQL</a:t>
            </a:r>
            <a:r>
              <a:rPr lang="tr-TR" dirty="0"/>
              <a:t>) veri tabanı olarak ilişkisel veri tabanı sistemlerine alternatif bir çözüm olarak ortaya çıkan, yatay olarak ölçeklendirilen bir veri depolama sistemi olan </a:t>
            </a:r>
            <a:r>
              <a:rPr lang="tr-TR" dirty="0" err="1"/>
              <a:t>MongoDB</a:t>
            </a:r>
            <a:r>
              <a:rPr lang="tr-TR" dirty="0"/>
              <a:t> veri tabanı sistemi kullanılmıştır.</a:t>
            </a:r>
          </a:p>
          <a:p>
            <a:pPr marL="0" indent="0">
              <a:buNone/>
            </a:pPr>
            <a:r>
              <a:rPr lang="tr-TR" dirty="0"/>
              <a:t>Yapılan çalışmada; MySQL ve </a:t>
            </a:r>
            <a:r>
              <a:rPr lang="tr-TR" dirty="0" err="1"/>
              <a:t>MongoDB</a:t>
            </a:r>
            <a:r>
              <a:rPr lang="tr-TR" dirty="0"/>
              <a:t> veri tabanı sistemlerinin performans ve yatay ölçeklenebilirlik incelemesi için aşağıdaki işlemlerin uygulanması ve sonuçlarının ortaya çıkarılması hedeflenmiştir.</a:t>
            </a:r>
          </a:p>
          <a:p>
            <a:pPr marL="0" indent="0">
              <a:buNone/>
            </a:pPr>
            <a:endParaRPr lang="tr-TR" dirty="0"/>
          </a:p>
          <a:p>
            <a:pPr marL="0" indent="0">
              <a:buNone/>
            </a:pPr>
            <a:r>
              <a:rPr lang="tr-TR" dirty="0"/>
              <a:t>Bunlar;</a:t>
            </a:r>
          </a:p>
          <a:p>
            <a:r>
              <a:rPr lang="tr-TR" dirty="0"/>
              <a:t>Veri tabanı sunucu sistemleri özellikleri belirlenmesi,</a:t>
            </a:r>
          </a:p>
          <a:p>
            <a:r>
              <a:rPr lang="tr-TR" dirty="0"/>
              <a:t>Veri tabanı şemaları oluşturulması,</a:t>
            </a:r>
          </a:p>
          <a:p>
            <a:r>
              <a:rPr lang="tr-TR" dirty="0"/>
              <a:t>Sorguların belirlenmesi,</a:t>
            </a:r>
          </a:p>
          <a:p>
            <a:r>
              <a:rPr lang="tr-TR" dirty="0"/>
              <a:t>Veri tabanı ayarlarının yapılması,</a:t>
            </a:r>
          </a:p>
          <a:p>
            <a:r>
              <a:rPr lang="tr-TR" dirty="0"/>
              <a:t>Ölçümler ve ölçüm metrikleri bilgileri,</a:t>
            </a:r>
          </a:p>
          <a:p>
            <a:r>
              <a:rPr lang="tr-TR" dirty="0"/>
              <a:t>Performans analizi ve sonuçlarıdır.</a:t>
            </a:r>
          </a:p>
        </p:txBody>
      </p:sp>
    </p:spTree>
    <p:extLst>
      <p:ext uri="{BB962C8B-B14F-4D97-AF65-F5344CB8AC3E}">
        <p14:creationId xmlns:p14="http://schemas.microsoft.com/office/powerpoint/2010/main" val="234754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D10F65-2791-48A4-6CD2-0E386B3055A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EA22F6A-0C6B-85BC-7455-FB918B4635F9}"/>
              </a:ext>
            </a:extLst>
          </p:cNvPr>
          <p:cNvSpPr>
            <a:spLocks noGrp="1"/>
          </p:cNvSpPr>
          <p:nvPr>
            <p:ph idx="1"/>
          </p:nvPr>
        </p:nvSpPr>
        <p:spPr>
          <a:xfrm>
            <a:off x="1261872" y="1856509"/>
            <a:ext cx="8595360" cy="4351337"/>
          </a:xfrm>
        </p:spPr>
        <p:txBody>
          <a:bodyPr>
            <a:normAutofit fontScale="92500"/>
          </a:bodyPr>
          <a:lstStyle/>
          <a:p>
            <a:r>
              <a:rPr lang="tr-TR" sz="1800" b="0" i="0" u="none" strike="noStrike" baseline="0" dirty="0">
                <a:solidFill>
                  <a:srgbClr val="000000"/>
                </a:solidFill>
                <a:latin typeface="Times New Roman" panose="02020603050405020304" pitchFamily="18" charset="0"/>
              </a:rPr>
              <a:t>Ölçümlerde yapılan sorgu sayısı 500 ile 2500 arasındadır. Her bir ölçüm beş adet test ile bitirilmiştir. MySQL ve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veri tabanlarına sorgu 1 (basit sorgu) ile karşılaştırma testi uygulanmıştır. Yapılan analizde;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sorgu sayısı farkı arttıkça daha belirgin bir performans kötülüğü gösterdiği tespit edilmiştir.</a:t>
            </a:r>
          </a:p>
          <a:p>
            <a:r>
              <a:rPr lang="tr-TR" sz="1800" b="0" i="0" u="none" strike="noStrike" baseline="0" dirty="0">
                <a:solidFill>
                  <a:srgbClr val="000000"/>
                </a:solidFill>
                <a:latin typeface="Times New Roman" panose="02020603050405020304" pitchFamily="18" charset="0"/>
              </a:rPr>
              <a:t>MySQL veri tabanı sisteminin, sorgu sayıları arttığında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üzerinde avantaj sahibi olduğu görülmektedir. Fakat 2 işlemci ve 3 işlemci çekirdeği yapılandırmasından sonraki diğer yüksek işlemci-işlemci çekirdeği sayılarında sorgu/saniye grafiğinde keskin bir şekilde azalma görülmektedir.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bu yapılandırmalarda daha fazla avantaj göstermiştir.</a:t>
            </a:r>
          </a:p>
          <a:p>
            <a:r>
              <a:rPr lang="tr-TR" sz="1800" b="0" i="0" u="none" strike="noStrike" baseline="0" dirty="0">
                <a:solidFill>
                  <a:srgbClr val="000000"/>
                </a:solidFill>
                <a:latin typeface="Times New Roman" panose="02020603050405020304" pitchFamily="18" charset="0"/>
              </a:rPr>
              <a:t>MySQL ve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veri tabanlarına ikinci sorgu kodu ile karşılaştırma testi uygulanmıştır. Bu test 500 ve 1000 gibi küçük veri kayıtları üzerinde yapılmıştır. Yapılan analizde; </a:t>
            </a:r>
            <a:r>
              <a:rPr lang="tr-TR" sz="1800" b="0" i="0" u="none" strike="noStrike" baseline="0" dirty="0" err="1">
                <a:solidFill>
                  <a:srgbClr val="000000"/>
                </a:solidFill>
                <a:latin typeface="Times New Roman" panose="02020603050405020304" pitchFamily="18" charset="0"/>
              </a:rPr>
              <a:t>MongoDB</a:t>
            </a:r>
            <a:r>
              <a:rPr lang="tr-TR" sz="1800" b="0" i="0" u="none" strike="noStrike" baseline="0" dirty="0">
                <a:solidFill>
                  <a:srgbClr val="000000"/>
                </a:solidFill>
                <a:latin typeface="Times New Roman" panose="02020603050405020304" pitchFamily="18" charset="0"/>
              </a:rPr>
              <a:t> veri tabanı sisteminin, daha az bir sürede daha çok sorgu yürütmesinin mümkün olduğu, sorgu sayısı değiştikçe performans ölçümünün daha belirgin hale gelerek sorgu/saniye başına %40 oranında daha iyi performans sergilediği gözlemlenmiştir.</a:t>
            </a:r>
          </a:p>
          <a:p>
            <a:pPr marL="0" indent="0">
              <a:buNone/>
            </a:pPr>
            <a:r>
              <a:rPr lang="tr-TR" sz="1800" b="0" i="0" u="none" strike="noStrike" baseline="0" dirty="0">
                <a:solidFill>
                  <a:srgbClr val="000000"/>
                </a:solidFill>
                <a:latin typeface="Times New Roman" panose="02020603050405020304" pitchFamily="18" charset="0"/>
              </a:rPr>
              <a:t> </a:t>
            </a:r>
            <a:endParaRPr lang="tr-TR" dirty="0"/>
          </a:p>
        </p:txBody>
      </p:sp>
    </p:spTree>
    <p:extLst>
      <p:ext uri="{BB962C8B-B14F-4D97-AF65-F5344CB8AC3E}">
        <p14:creationId xmlns:p14="http://schemas.microsoft.com/office/powerpoint/2010/main" val="215988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2B9F4-9ECB-FE5A-C944-CA850690DE3B}"/>
              </a:ext>
            </a:extLst>
          </p:cNvPr>
          <p:cNvSpPr>
            <a:spLocks noGrp="1"/>
          </p:cNvSpPr>
          <p:nvPr>
            <p:ph type="title"/>
          </p:nvPr>
        </p:nvSpPr>
        <p:spPr/>
        <p:txBody>
          <a:bodyPr/>
          <a:lstStyle/>
          <a:p>
            <a:r>
              <a:rPr lang="tr-TR" dirty="0"/>
              <a:t>Giriş Bölümü</a:t>
            </a:r>
          </a:p>
        </p:txBody>
      </p:sp>
      <p:sp>
        <p:nvSpPr>
          <p:cNvPr id="3" name="İçerik Yer Tutucusu 2">
            <a:extLst>
              <a:ext uri="{FF2B5EF4-FFF2-40B4-BE49-F238E27FC236}">
                <a16:creationId xmlns:a16="http://schemas.microsoft.com/office/drawing/2014/main" id="{D5C8D762-3AF4-BFC5-2048-05D4B64B73F6}"/>
              </a:ext>
            </a:extLst>
          </p:cNvPr>
          <p:cNvSpPr>
            <a:spLocks noGrp="1"/>
          </p:cNvSpPr>
          <p:nvPr>
            <p:ph idx="1"/>
          </p:nvPr>
        </p:nvSpPr>
        <p:spPr/>
        <p:txBody>
          <a:bodyPr/>
          <a:lstStyle/>
          <a:p>
            <a:endParaRPr lang="tr-TR" dirty="0"/>
          </a:p>
          <a:p>
            <a:r>
              <a:rPr lang="tr-TR" dirty="0"/>
              <a:t>Günümüzde teknolojisi sonu gelmeyen bir şekilde gelişip ilerlemeye devam ediyor. Bilgisayar ve iletişim gibi alanlar başta olmak üzere farkı alanları da etkiliyor ve çeşitli sorunlara çözüm bulunması gerekiyor. İnsanlar </a:t>
            </a:r>
            <a:r>
              <a:rPr lang="tr-TR" dirty="0">
                <a:solidFill>
                  <a:srgbClr val="000000"/>
                </a:solidFill>
              </a:rPr>
              <a:t>b</a:t>
            </a:r>
            <a:r>
              <a:rPr lang="tr-TR" b="0" i="0" u="none" strike="noStrike" baseline="0" dirty="0">
                <a:solidFill>
                  <a:srgbClr val="000000"/>
                </a:solidFill>
              </a:rPr>
              <a:t>elli başlı amaçlara ulaşmak için veri veya ham bilginin işlenerek ilgililere yarar sağlayacak biçime dönüştürülmüş hali olan bilgileri, teknolojik etkenler tarafından sürekli daha kısa sürede erişilmek istenen bir faktör haline getirmiştir . İstenilen bu durum farklı bir teknolojik sorunu da beraberinde getirmiştir.  Bunca veri, bilgi nerede depolanacak nerede saklanacak?</a:t>
            </a:r>
            <a:endParaRPr lang="tr-TR" sz="1800" b="0" i="0" u="none" strike="noStrike" baseline="0" dirty="0">
              <a:solidFill>
                <a:srgbClr val="000000"/>
              </a:solidFill>
            </a:endParaRPr>
          </a:p>
          <a:p>
            <a:endParaRPr lang="tr-TR" dirty="0"/>
          </a:p>
        </p:txBody>
      </p:sp>
    </p:spTree>
    <p:extLst>
      <p:ext uri="{BB962C8B-B14F-4D97-AF65-F5344CB8AC3E}">
        <p14:creationId xmlns:p14="http://schemas.microsoft.com/office/powerpoint/2010/main" val="307451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4">
            <a:extLst>
              <a:ext uri="{FF2B5EF4-FFF2-40B4-BE49-F238E27FC236}">
                <a16:creationId xmlns:a16="http://schemas.microsoft.com/office/drawing/2014/main" id="{C6068463-0D76-525C-8DA3-BD0635029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0811"/>
            <a:ext cx="11265031" cy="5341074"/>
          </a:xfrm>
          <a:prstGeom prst="rect">
            <a:avLst/>
          </a:prstGeom>
        </p:spPr>
      </p:pic>
    </p:spTree>
    <p:extLst>
      <p:ext uri="{BB962C8B-B14F-4D97-AF65-F5344CB8AC3E}">
        <p14:creationId xmlns:p14="http://schemas.microsoft.com/office/powerpoint/2010/main" val="13804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151364-A11A-8FF7-5191-77FBA9749261}"/>
              </a:ext>
            </a:extLst>
          </p:cNvPr>
          <p:cNvSpPr>
            <a:spLocks noGrp="1"/>
          </p:cNvSpPr>
          <p:nvPr>
            <p:ph type="title"/>
          </p:nvPr>
        </p:nvSpPr>
        <p:spPr/>
        <p:txBody>
          <a:bodyPr/>
          <a:lstStyle/>
          <a:p>
            <a:r>
              <a:rPr lang="tr-TR" dirty="0"/>
              <a:t>Giriş Bölümü</a:t>
            </a:r>
          </a:p>
        </p:txBody>
      </p:sp>
      <p:sp>
        <p:nvSpPr>
          <p:cNvPr id="3" name="İçerik Yer Tutucusu 2">
            <a:extLst>
              <a:ext uri="{FF2B5EF4-FFF2-40B4-BE49-F238E27FC236}">
                <a16:creationId xmlns:a16="http://schemas.microsoft.com/office/drawing/2014/main" id="{FD2FDA68-568E-122D-C4FB-C108A5949249}"/>
              </a:ext>
            </a:extLst>
          </p:cNvPr>
          <p:cNvSpPr>
            <a:spLocks noGrp="1"/>
          </p:cNvSpPr>
          <p:nvPr>
            <p:ph idx="1"/>
          </p:nvPr>
        </p:nvSpPr>
        <p:spPr/>
        <p:txBody>
          <a:bodyPr>
            <a:normAutofit/>
          </a:bodyPr>
          <a:lstStyle/>
          <a:p>
            <a:pPr algn="l"/>
            <a:endParaRPr lang="tr-TR" dirty="0"/>
          </a:p>
          <a:p>
            <a:pPr algn="l"/>
            <a:r>
              <a:rPr lang="tr-TR" dirty="0"/>
              <a:t>Günümüzde yaşanan bu değişim ve gelişim</a:t>
            </a:r>
            <a:r>
              <a:rPr lang="tr-TR" b="0" i="0" u="none" strike="noStrike" baseline="0" dirty="0">
                <a:solidFill>
                  <a:srgbClr val="000000"/>
                </a:solidFill>
              </a:rPr>
              <a:t> verilerin modellenerek saklanmasını ve dolayısıyla veri tabanı kullanımını zorunlu kılmaktadır.</a:t>
            </a:r>
          </a:p>
          <a:p>
            <a:pPr algn="l"/>
            <a:endParaRPr lang="tr-TR" sz="1800" b="0" i="0" u="none" strike="noStrike" baseline="0" dirty="0">
              <a:solidFill>
                <a:srgbClr val="000000"/>
              </a:solidFill>
              <a:latin typeface="Times New Roman" panose="02020603050405020304" pitchFamily="18" charset="0"/>
            </a:endParaRPr>
          </a:p>
          <a:p>
            <a:r>
              <a:rPr lang="tr-TR" b="0" i="0" u="none" strike="noStrike" baseline="0" dirty="0">
                <a:solidFill>
                  <a:srgbClr val="000000"/>
                </a:solidFill>
                <a:cs typeface="Times New Roman" panose="02020603050405020304" pitchFamily="18" charset="0"/>
              </a:rPr>
              <a:t> Temel bir kurum rehberinden, orta ve büyük ölçekli işletmelerin kurumsal ve ticari bilgilerinin organize edilerek saklanmasına kadar farklı alanlarda veri modelleme ve depolama gerekliliği ortaya çıkmaktadır</a:t>
            </a:r>
          </a:p>
          <a:p>
            <a:r>
              <a:rPr lang="tr-TR" dirty="0">
                <a:solidFill>
                  <a:srgbClr val="000000"/>
                </a:solidFill>
                <a:cs typeface="Times New Roman" panose="02020603050405020304" pitchFamily="18" charset="0"/>
              </a:rPr>
              <a:t>İhtiyaca , verinin boyutuna, karmaşıklığına bağlı olarak farklı ve yeni veri depolama ve sorgulama yöntemleri geliştirilmiştir.</a:t>
            </a:r>
          </a:p>
          <a:p>
            <a:endParaRPr lang="tr-TR"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308993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F1A09F9-10EB-C290-E5D4-37ACA523D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074" y="2573518"/>
            <a:ext cx="4682948" cy="4284482"/>
          </a:xfrm>
          <a:prstGeom prst="rect">
            <a:avLst/>
          </a:prstGeom>
        </p:spPr>
      </p:pic>
      <p:sp>
        <p:nvSpPr>
          <p:cNvPr id="2" name="Başlık 1">
            <a:extLst>
              <a:ext uri="{FF2B5EF4-FFF2-40B4-BE49-F238E27FC236}">
                <a16:creationId xmlns:a16="http://schemas.microsoft.com/office/drawing/2014/main" id="{79B57DCB-B246-83A2-3C23-2BF8BEB6652F}"/>
              </a:ext>
            </a:extLst>
          </p:cNvPr>
          <p:cNvSpPr>
            <a:spLocks noGrp="1"/>
          </p:cNvSpPr>
          <p:nvPr>
            <p:ph type="title"/>
          </p:nvPr>
        </p:nvSpPr>
        <p:spPr/>
        <p:txBody>
          <a:bodyPr/>
          <a:lstStyle/>
          <a:p>
            <a:r>
              <a:rPr lang="tr-TR" dirty="0"/>
              <a:t>Bilişim Sistemleri ve Yönetimi</a:t>
            </a:r>
          </a:p>
        </p:txBody>
      </p:sp>
      <p:sp>
        <p:nvSpPr>
          <p:cNvPr id="3" name="İçerik Yer Tutucusu 2">
            <a:extLst>
              <a:ext uri="{FF2B5EF4-FFF2-40B4-BE49-F238E27FC236}">
                <a16:creationId xmlns:a16="http://schemas.microsoft.com/office/drawing/2014/main" id="{33A81453-6ADE-A727-1F4B-4E5966576BBC}"/>
              </a:ext>
            </a:extLst>
          </p:cNvPr>
          <p:cNvSpPr>
            <a:spLocks noGrp="1"/>
          </p:cNvSpPr>
          <p:nvPr>
            <p:ph idx="1"/>
          </p:nvPr>
        </p:nvSpPr>
        <p:spPr>
          <a:xfrm>
            <a:off x="838200" y="1825625"/>
            <a:ext cx="10753436" cy="4667250"/>
          </a:xfrm>
        </p:spPr>
        <p:txBody>
          <a:bodyPr>
            <a:normAutofit/>
          </a:bodyPr>
          <a:lstStyle/>
          <a:p>
            <a:endParaRPr lang="tr-TR" b="0" i="0" u="none" strike="noStrike" baseline="0" dirty="0">
              <a:solidFill>
                <a:srgbClr val="000000"/>
              </a:solidFill>
            </a:endParaRPr>
          </a:p>
          <a:p>
            <a:r>
              <a:rPr lang="tr-TR" b="0" i="0" u="none" strike="noStrike" baseline="0" dirty="0">
                <a:solidFill>
                  <a:srgbClr val="000000"/>
                </a:solidFill>
              </a:rPr>
              <a:t>Bilişim sistemi, organizasyonlarda karar verme aşamasına kadar bilgiyi toplamak, düzenlemek, işlemek ve saklamak olarak tanımlanabilir. </a:t>
            </a:r>
            <a:r>
              <a:rPr lang="tr-TR" dirty="0">
                <a:solidFill>
                  <a:srgbClr val="000000"/>
                </a:solidFill>
              </a:rPr>
              <a:t>Bilişim sistemlerinde 3 adım bilgiyi üretmek için gereklidir. </a:t>
            </a:r>
          </a:p>
          <a:p>
            <a:r>
              <a:rPr lang="tr-TR" dirty="0">
                <a:solidFill>
                  <a:srgbClr val="000000"/>
                </a:solidFill>
              </a:rPr>
              <a:t>Bunlar girdi, işlem ve çıktıdır.</a:t>
            </a:r>
          </a:p>
          <a:p>
            <a:r>
              <a:rPr lang="tr-TR" dirty="0">
                <a:solidFill>
                  <a:srgbClr val="000000"/>
                </a:solidFill>
              </a:rPr>
              <a:t>Girdi : Gereken durum için ham bilgiyi (veriyi) toplar.</a:t>
            </a:r>
          </a:p>
          <a:p>
            <a:r>
              <a:rPr lang="tr-TR" dirty="0">
                <a:solidFill>
                  <a:srgbClr val="000000"/>
                </a:solidFill>
              </a:rPr>
              <a:t>İşlem :Alınan bu veriyi anlamlandırır ve işler.</a:t>
            </a:r>
          </a:p>
          <a:p>
            <a:r>
              <a:rPr lang="tr-TR" dirty="0">
                <a:solidFill>
                  <a:srgbClr val="000000"/>
                </a:solidFill>
              </a:rPr>
              <a:t>Çıktı : İşlenen bilgiyi (enformasyon) dışarı aktarır. </a:t>
            </a:r>
          </a:p>
          <a:p>
            <a:r>
              <a:rPr lang="tr-TR" dirty="0">
                <a:solidFill>
                  <a:srgbClr val="000000"/>
                </a:solidFill>
              </a:rPr>
              <a:t>Bilişim Sistemlerini etkin bir şekilde kullanmak                                                                           için organizasyon, yönetim ve teknolojiye hakim                                                                       olmak gerekir.</a:t>
            </a:r>
            <a:endParaRPr lang="tr-TR" dirty="0"/>
          </a:p>
        </p:txBody>
      </p:sp>
    </p:spTree>
    <p:extLst>
      <p:ext uri="{BB962C8B-B14F-4D97-AF65-F5344CB8AC3E}">
        <p14:creationId xmlns:p14="http://schemas.microsoft.com/office/powerpoint/2010/main" val="19795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8318E-D607-41DE-C9CB-570DE07DF9E2}"/>
              </a:ext>
            </a:extLst>
          </p:cNvPr>
          <p:cNvSpPr>
            <a:spLocks noGrp="1"/>
          </p:cNvSpPr>
          <p:nvPr>
            <p:ph type="title"/>
          </p:nvPr>
        </p:nvSpPr>
        <p:spPr/>
        <p:txBody>
          <a:bodyPr/>
          <a:lstStyle/>
          <a:p>
            <a:r>
              <a:rPr lang="tr-TR" dirty="0"/>
              <a:t>Veri Tabanı ve Veri Tabanı Yönetim Sistemleri</a:t>
            </a:r>
          </a:p>
        </p:txBody>
      </p:sp>
      <p:sp>
        <p:nvSpPr>
          <p:cNvPr id="3" name="İçerik Yer Tutucusu 2">
            <a:extLst>
              <a:ext uri="{FF2B5EF4-FFF2-40B4-BE49-F238E27FC236}">
                <a16:creationId xmlns:a16="http://schemas.microsoft.com/office/drawing/2014/main" id="{2482B364-A35E-553E-8C68-F080968F6C9E}"/>
              </a:ext>
            </a:extLst>
          </p:cNvPr>
          <p:cNvSpPr>
            <a:spLocks noGrp="1"/>
          </p:cNvSpPr>
          <p:nvPr>
            <p:ph idx="1"/>
          </p:nvPr>
        </p:nvSpPr>
        <p:spPr/>
        <p:txBody>
          <a:bodyPr>
            <a:normAutofit/>
          </a:bodyPr>
          <a:lstStyle/>
          <a:p>
            <a:endParaRPr lang="tr-TR" dirty="0">
              <a:cs typeface="Calibri" panose="020F0502020204030204" pitchFamily="34" charset="0"/>
            </a:endParaRPr>
          </a:p>
          <a:p>
            <a:r>
              <a:rPr lang="tr-TR" dirty="0">
                <a:cs typeface="Calibri" panose="020F0502020204030204" pitchFamily="34" charset="0"/>
              </a:rPr>
              <a:t>Veri tabanı en genel tanımıyla kullanım amacına uygun olarak düzenlenmiş veriler topluluğudur.</a:t>
            </a:r>
          </a:p>
          <a:p>
            <a:br>
              <a:rPr lang="tr-TR" dirty="0">
                <a:cs typeface="Calibri" panose="020F0502020204030204" pitchFamily="34" charset="0"/>
              </a:rPr>
            </a:br>
            <a:r>
              <a:rPr lang="tr-TR" b="0" i="0" dirty="0">
                <a:solidFill>
                  <a:srgbClr val="0D0D0D"/>
                </a:solidFill>
                <a:effectLst/>
                <a:cs typeface="Calibri" panose="020F0502020204030204" pitchFamily="34" charset="0"/>
              </a:rPr>
              <a:t>Veri tabanı, düzenlenmiş verilerin topluluğudur ve genellikle birbiriyle ilişkili verilerin depolandığı bir bilgi deposudur. VTYS, verilere aynı anda birden çok bağlantı sağlar ve veri tabanının yönetimini sağlayan kuralları içerir. VTS ise veri tabanını, </a:t>
            </a:r>
            <a:r>
              <a:rPr lang="tr-TR" b="0" i="0" dirty="0" err="1">
                <a:solidFill>
                  <a:srgbClr val="0D0D0D"/>
                </a:solidFill>
                <a:effectLst/>
                <a:cs typeface="Calibri" panose="020F0502020204030204" pitchFamily="34" charset="0"/>
              </a:rPr>
              <a:t>VTYS'yi</a:t>
            </a:r>
            <a:r>
              <a:rPr lang="tr-TR" b="0" i="0" dirty="0">
                <a:solidFill>
                  <a:srgbClr val="0D0D0D"/>
                </a:solidFill>
                <a:effectLst/>
                <a:cs typeface="Calibri" panose="020F0502020204030204" pitchFamily="34" charset="0"/>
              </a:rPr>
              <a:t> ve kullanıcı ara yüzlerini içeren yapıdır. Bu yapı, kullanıcıların verilere erişimini sağlar</a:t>
            </a:r>
            <a:r>
              <a:rPr lang="tr-TR" sz="3000" b="0" i="0" dirty="0">
                <a:solidFill>
                  <a:srgbClr val="0D0D0D"/>
                </a:solidFill>
                <a:effectLst/>
                <a:latin typeface="Calibri" panose="020F0502020204030204" pitchFamily="34" charset="0"/>
                <a:cs typeface="Calibri" panose="020F0502020204030204" pitchFamily="34" charset="0"/>
              </a:rPr>
              <a:t>.</a:t>
            </a:r>
            <a:endParaRPr lang="tr-TR" sz="3000" dirty="0">
              <a:latin typeface="Calibri" panose="020F0502020204030204" pitchFamily="34" charset="0"/>
              <a:cs typeface="Calibri" panose="020F0502020204030204" pitchFamily="34" charset="0"/>
            </a:endParaRPr>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6857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5707E-0378-BB45-2E4D-D311F30C5F9F}"/>
              </a:ext>
            </a:extLst>
          </p:cNvPr>
          <p:cNvSpPr>
            <a:spLocks noGrp="1"/>
          </p:cNvSpPr>
          <p:nvPr>
            <p:ph type="title"/>
          </p:nvPr>
        </p:nvSpPr>
        <p:spPr/>
        <p:txBody>
          <a:bodyPr/>
          <a:lstStyle/>
          <a:p>
            <a:r>
              <a:rPr lang="tr-TR" dirty="0"/>
              <a:t>Veri Tabanı Modelleri</a:t>
            </a:r>
          </a:p>
        </p:txBody>
      </p:sp>
      <p:sp>
        <p:nvSpPr>
          <p:cNvPr id="3" name="İçerik Yer Tutucusu 2">
            <a:extLst>
              <a:ext uri="{FF2B5EF4-FFF2-40B4-BE49-F238E27FC236}">
                <a16:creationId xmlns:a16="http://schemas.microsoft.com/office/drawing/2014/main" id="{2D078ADB-A76D-C815-06B7-196E80A771C4}"/>
              </a:ext>
            </a:extLst>
          </p:cNvPr>
          <p:cNvSpPr>
            <a:spLocks noGrp="1"/>
          </p:cNvSpPr>
          <p:nvPr>
            <p:ph idx="1"/>
          </p:nvPr>
        </p:nvSpPr>
        <p:spPr/>
        <p:txBody>
          <a:bodyPr>
            <a:normAutofit lnSpcReduction="10000"/>
          </a:bodyPr>
          <a:lstStyle/>
          <a:p>
            <a:r>
              <a:rPr lang="tr-TR" dirty="0"/>
              <a:t>Veri tabanı modellerini 8 kategoride inceleyebiliriz</a:t>
            </a:r>
          </a:p>
          <a:p>
            <a:pPr marL="0" indent="0">
              <a:buNone/>
            </a:pPr>
            <a:r>
              <a:rPr lang="tr-TR" dirty="0"/>
              <a:t>1) Düz Model veya Tablo Modeli</a:t>
            </a:r>
          </a:p>
          <a:p>
            <a:pPr marL="0" indent="0">
              <a:buNone/>
            </a:pPr>
            <a:r>
              <a:rPr lang="tr-TR" b="0" i="0" dirty="0">
                <a:solidFill>
                  <a:srgbClr val="0D0D0D"/>
                </a:solidFill>
                <a:effectLst/>
              </a:rPr>
              <a:t>Düz veri modeli, iki boyutlu veri grubundan oluşur. Sütunlarda benzer özelliklere sahip veriler, satırlarda farklı veri gruplarını temsil eder. Örneğin, kullanıcı adları ve şifrelerin bulunduğu bir veri tabanı bu modelin bir örneğidir. Her satırda bir kullanıcının şifre bilgileri bulunur ve sütunlar aynı tipteki verileri içerir. Bu model, tek tablodan oluşan bir yapıdır.</a:t>
            </a:r>
          </a:p>
          <a:p>
            <a:pPr marL="0" indent="0">
              <a:buNone/>
            </a:pPr>
            <a:r>
              <a:rPr lang="tr-TR" dirty="0"/>
              <a:t>2) Hiyerarşik Veri Modeli</a:t>
            </a:r>
          </a:p>
          <a:p>
            <a:pPr marL="0" indent="0">
              <a:buNone/>
            </a:pPr>
            <a:r>
              <a:rPr lang="tr-TR" b="0" i="0" dirty="0">
                <a:solidFill>
                  <a:srgbClr val="0D0D0D"/>
                </a:solidFill>
                <a:effectLst/>
              </a:rPr>
              <a:t>Veri tabanı, ilk olarak 1960'larda ortaya çıkmış ve adını veriyi depolama yönteminden almıştır. Bu veri tabanının depoladığı yapısal verilere "kayıt" adı verilir. Kayıtlar ağaç mimarisi şeklinde yukarıdan aşağı sıralanır. Kök adı verilen ilk kayıt bir veya daha fazla çocuk kaydı içerir. Çocuk kayıtları da kendi çocuk kayıtlarına sahip olabilir. Kök dışındaki tüm kayıtların bir ebeveyni bulunur.</a:t>
            </a:r>
            <a:endParaRPr lang="tr-TR" dirty="0"/>
          </a:p>
          <a:p>
            <a:pPr marL="0" indent="0">
              <a:buNone/>
            </a:pPr>
            <a:endParaRPr lang="tr-TR" dirty="0"/>
          </a:p>
        </p:txBody>
      </p:sp>
    </p:spTree>
    <p:extLst>
      <p:ext uri="{BB962C8B-B14F-4D97-AF65-F5344CB8AC3E}">
        <p14:creationId xmlns:p14="http://schemas.microsoft.com/office/powerpoint/2010/main" val="298895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B8AC742-0109-E409-CF0A-E2ED1675F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63" y="1444249"/>
            <a:ext cx="8770784" cy="5367339"/>
          </a:xfrm>
        </p:spPr>
      </p:pic>
      <p:sp>
        <p:nvSpPr>
          <p:cNvPr id="2" name="Başlık 1">
            <a:extLst>
              <a:ext uri="{FF2B5EF4-FFF2-40B4-BE49-F238E27FC236}">
                <a16:creationId xmlns:a16="http://schemas.microsoft.com/office/drawing/2014/main" id="{6B56FE90-2BE9-A6AD-ABFE-7E8EEEE68B72}"/>
              </a:ext>
            </a:extLst>
          </p:cNvPr>
          <p:cNvSpPr>
            <a:spLocks noGrp="1"/>
          </p:cNvSpPr>
          <p:nvPr>
            <p:ph type="title"/>
          </p:nvPr>
        </p:nvSpPr>
        <p:spPr>
          <a:xfrm>
            <a:off x="624563" y="125614"/>
            <a:ext cx="9692640" cy="1325562"/>
          </a:xfrm>
        </p:spPr>
        <p:txBody>
          <a:bodyPr/>
          <a:lstStyle/>
          <a:p>
            <a:r>
              <a:rPr lang="tr-TR" dirty="0"/>
              <a:t>Hiyerarşik Veri Yapısı</a:t>
            </a:r>
          </a:p>
        </p:txBody>
      </p:sp>
    </p:spTree>
    <p:extLst>
      <p:ext uri="{BB962C8B-B14F-4D97-AF65-F5344CB8AC3E}">
        <p14:creationId xmlns:p14="http://schemas.microsoft.com/office/powerpoint/2010/main" val="328958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690588-07AD-D7E5-4EAA-9AA7EB56963D}"/>
              </a:ext>
            </a:extLst>
          </p:cNvPr>
          <p:cNvSpPr>
            <a:spLocks noGrp="1"/>
          </p:cNvSpPr>
          <p:nvPr>
            <p:ph type="title"/>
          </p:nvPr>
        </p:nvSpPr>
        <p:spPr/>
        <p:txBody>
          <a:bodyPr/>
          <a:lstStyle/>
          <a:p>
            <a:r>
              <a:rPr lang="tr-TR" dirty="0"/>
              <a:t>Veri Tabanı Modelleri</a:t>
            </a:r>
          </a:p>
        </p:txBody>
      </p:sp>
      <p:sp>
        <p:nvSpPr>
          <p:cNvPr id="3" name="İçerik Yer Tutucusu 2">
            <a:extLst>
              <a:ext uri="{FF2B5EF4-FFF2-40B4-BE49-F238E27FC236}">
                <a16:creationId xmlns:a16="http://schemas.microsoft.com/office/drawing/2014/main" id="{655FA674-CBB3-B8DE-F2E7-0612E941F88C}"/>
              </a:ext>
            </a:extLst>
          </p:cNvPr>
          <p:cNvSpPr>
            <a:spLocks noGrp="1"/>
          </p:cNvSpPr>
          <p:nvPr>
            <p:ph idx="1"/>
          </p:nvPr>
        </p:nvSpPr>
        <p:spPr>
          <a:xfrm>
            <a:off x="1086381" y="1691322"/>
            <a:ext cx="8595360" cy="4351337"/>
          </a:xfrm>
        </p:spPr>
        <p:txBody>
          <a:bodyPr>
            <a:normAutofit/>
          </a:bodyPr>
          <a:lstStyle/>
          <a:p>
            <a:pPr marL="0" indent="0">
              <a:buNone/>
            </a:pPr>
            <a:endParaRPr lang="tr-TR" dirty="0"/>
          </a:p>
          <a:p>
            <a:pPr marL="0" indent="0">
              <a:buNone/>
            </a:pPr>
            <a:r>
              <a:rPr lang="tr-TR" dirty="0"/>
              <a:t>3) Ağ Veri Modeli</a:t>
            </a:r>
          </a:p>
          <a:p>
            <a:pPr marL="0" indent="0">
              <a:buNone/>
            </a:pPr>
            <a:r>
              <a:rPr lang="tr-TR" dirty="0"/>
              <a:t>Hiyerarşik veri modelinin geliştirilmiş halidir. Hızlıca kabul görmesinin nedeni bir verinin doğal olarak başka veriler ile ilişkili olmasıdır. Ağ modelinin hiyerarşik modelden en önemli farkı, uç-düğüm pozisyonundaki verinin iç-düğüme işaret edebilmesidir.</a:t>
            </a:r>
          </a:p>
          <a:p>
            <a:pPr marL="0" indent="0">
              <a:buNone/>
            </a:pPr>
            <a:r>
              <a:rPr lang="tr-TR" dirty="0"/>
              <a:t>4) İlişkisel Veri Modeli</a:t>
            </a:r>
          </a:p>
          <a:p>
            <a:pPr marL="0" indent="0">
              <a:buNone/>
            </a:pPr>
            <a:r>
              <a:rPr lang="tr-TR" dirty="0"/>
              <a:t>Hiyerarşik ve ağ veri modellerinin, çeşitlenen beklentileri karşılamakta yetersiz kalması, yeni bir model arayışını başlatmış ve ilişkisel veri modeli geliştirilmiştir.</a:t>
            </a:r>
          </a:p>
          <a:p>
            <a:endParaRPr lang="tr-TR" dirty="0"/>
          </a:p>
        </p:txBody>
      </p:sp>
    </p:spTree>
    <p:extLst>
      <p:ext uri="{BB962C8B-B14F-4D97-AF65-F5344CB8AC3E}">
        <p14:creationId xmlns:p14="http://schemas.microsoft.com/office/powerpoint/2010/main" val="240748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CC1304-A28D-1495-6871-7E49343D157C}"/>
              </a:ext>
            </a:extLst>
          </p:cNvPr>
          <p:cNvSpPr>
            <a:spLocks noGrp="1"/>
          </p:cNvSpPr>
          <p:nvPr>
            <p:ph type="title"/>
          </p:nvPr>
        </p:nvSpPr>
        <p:spPr/>
        <p:txBody>
          <a:bodyPr/>
          <a:lstStyle/>
          <a:p>
            <a:r>
              <a:rPr lang="tr-TR" dirty="0"/>
              <a:t>Ağ Veri Modeli</a:t>
            </a:r>
          </a:p>
        </p:txBody>
      </p:sp>
      <p:pic>
        <p:nvPicPr>
          <p:cNvPr id="5" name="İçerik Yer Tutucusu 4">
            <a:extLst>
              <a:ext uri="{FF2B5EF4-FFF2-40B4-BE49-F238E27FC236}">
                <a16:creationId xmlns:a16="http://schemas.microsoft.com/office/drawing/2014/main" id="{25B2D577-386B-21F6-14EC-B8AD7E3C3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691322"/>
            <a:ext cx="7449458" cy="4948312"/>
          </a:xfrm>
        </p:spPr>
      </p:pic>
    </p:spTree>
    <p:extLst>
      <p:ext uri="{BB962C8B-B14F-4D97-AF65-F5344CB8AC3E}">
        <p14:creationId xmlns:p14="http://schemas.microsoft.com/office/powerpoint/2010/main" val="1509506431"/>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248</TotalTime>
  <Words>1471</Words>
  <Application>Microsoft Office PowerPoint</Application>
  <PresentationFormat>Geniş ekran</PresentationFormat>
  <Paragraphs>94</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Century Schoolbook</vt:lpstr>
      <vt:lpstr>Söhne</vt:lpstr>
      <vt:lpstr>Times New Roman</vt:lpstr>
      <vt:lpstr>Wingdings 2</vt:lpstr>
      <vt:lpstr>Manzara</vt:lpstr>
      <vt:lpstr>MySQL ve NoSQL </vt:lpstr>
      <vt:lpstr>Giriş Bölümü</vt:lpstr>
      <vt:lpstr>Giriş Bölümü</vt:lpstr>
      <vt:lpstr>Bilişim Sistemleri ve Yönetimi</vt:lpstr>
      <vt:lpstr>Veri Tabanı ve Veri Tabanı Yönetim Sistemleri</vt:lpstr>
      <vt:lpstr>Veri Tabanı Modelleri</vt:lpstr>
      <vt:lpstr>Hiyerarşik Veri Yapısı</vt:lpstr>
      <vt:lpstr>Veri Tabanı Modelleri</vt:lpstr>
      <vt:lpstr>Ağ Veri Modeli</vt:lpstr>
      <vt:lpstr>Veri Tabanı Modelleri</vt:lpstr>
      <vt:lpstr>Nesne İlişkisel Veri Modeli</vt:lpstr>
      <vt:lpstr>Veri Tabanı Modelleri</vt:lpstr>
      <vt:lpstr>Veri Tabanı Tasarımı</vt:lpstr>
      <vt:lpstr>İLİŞKİSEL VE İLİŞKİSEL OLMAYAN (NoSQL) VERİ TABANI SİSTEMLERİ</vt:lpstr>
      <vt:lpstr>NoSQL</vt:lpstr>
      <vt:lpstr>Markalardan Örnekler</vt:lpstr>
      <vt:lpstr>PowerPoint Sunusu</vt:lpstr>
      <vt:lpstr>VERİTABANI MİMARİLERİNİN PERFORMANS KARŞILAŞTIRMASI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ve NoSQL </dc:title>
  <dc:creator>ibrahim çolak</dc:creator>
  <cp:lastModifiedBy>ibrahim çolak</cp:lastModifiedBy>
  <cp:revision>3</cp:revision>
  <dcterms:created xsi:type="dcterms:W3CDTF">2024-03-18T12:20:16Z</dcterms:created>
  <dcterms:modified xsi:type="dcterms:W3CDTF">2024-03-19T19:11:17Z</dcterms:modified>
</cp:coreProperties>
</file>