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5"/>
  </p:notesMasterIdLst>
  <p:sldIdLst>
    <p:sldId id="256" r:id="rId2"/>
    <p:sldId id="274" r:id="rId3"/>
    <p:sldId id="257" r:id="rId4"/>
    <p:sldId id="265" r:id="rId5"/>
    <p:sldId id="266" r:id="rId6"/>
    <p:sldId id="267" r:id="rId7"/>
    <p:sldId id="268" r:id="rId8"/>
    <p:sldId id="269" r:id="rId9"/>
    <p:sldId id="270" r:id="rId10"/>
    <p:sldId id="271" r:id="rId11"/>
    <p:sldId id="272" r:id="rId12"/>
    <p:sldId id="259" r:id="rId13"/>
    <p:sldId id="260" r:id="rId14"/>
    <p:sldId id="261" r:id="rId15"/>
    <p:sldId id="262" r:id="rId16"/>
    <p:sldId id="263" r:id="rId17"/>
    <p:sldId id="306"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291" r:id="rId32"/>
    <p:sldId id="307" r:id="rId33"/>
    <p:sldId id="292" r:id="rId34"/>
    <p:sldId id="293" r:id="rId35"/>
    <p:sldId id="296" r:id="rId36"/>
    <p:sldId id="299" r:id="rId37"/>
    <p:sldId id="300" r:id="rId38"/>
    <p:sldId id="302" r:id="rId39"/>
    <p:sldId id="303" r:id="rId40"/>
    <p:sldId id="304" r:id="rId41"/>
    <p:sldId id="305" r:id="rId42"/>
    <p:sldId id="308" r:id="rId43"/>
    <p:sldId id="310" r:id="rId44"/>
    <p:sldId id="311" r:id="rId45"/>
    <p:sldId id="312" r:id="rId46"/>
    <p:sldId id="313" r:id="rId47"/>
    <p:sldId id="315" r:id="rId48"/>
    <p:sldId id="316" r:id="rId49"/>
    <p:sldId id="318" r:id="rId50"/>
    <p:sldId id="317" r:id="rId51"/>
    <p:sldId id="320" r:id="rId52"/>
    <p:sldId id="323" r:id="rId53"/>
    <p:sldId id="326" r:id="rId54"/>
    <p:sldId id="332" r:id="rId55"/>
    <p:sldId id="327" r:id="rId56"/>
    <p:sldId id="333" r:id="rId57"/>
    <p:sldId id="329" r:id="rId58"/>
    <p:sldId id="330" r:id="rId59"/>
    <p:sldId id="334" r:id="rId60"/>
    <p:sldId id="264" r:id="rId61"/>
    <p:sldId id="273" r:id="rId62"/>
    <p:sldId id="335" r:id="rId63"/>
    <p:sldId id="32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0873F-F5DC-479A-9832-77524EEA56B8}" type="datetimeFigureOut">
              <a:rPr lang="en-US" smtClean="0"/>
              <a:t>1/20/2021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08EC8-A947-40EF-9D56-92E16F8C2F9E}" type="slidenum">
              <a:rPr lang="en-US" smtClean="0"/>
              <a:t>‹#›</a:t>
            </a:fld>
            <a:endParaRPr lang="en-US"/>
          </a:p>
        </p:txBody>
      </p:sp>
    </p:spTree>
    <p:extLst>
      <p:ext uri="{BB962C8B-B14F-4D97-AF65-F5344CB8AC3E}">
        <p14:creationId xmlns:p14="http://schemas.microsoft.com/office/powerpoint/2010/main" val="32416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8CB8A06-AF59-4C4F-BF04-B59618A2790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D23C1-F02F-4393-A522-D270B48684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53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CB8A06-AF59-4C4F-BF04-B59618A2790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396552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CB8A06-AF59-4C4F-BF04-B59618A2790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126501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CB8A06-AF59-4C4F-BF04-B59618A2790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384631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8CB8A06-AF59-4C4F-BF04-B59618A2790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D23C1-F02F-4393-A522-D270B48684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8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8CB8A06-AF59-4C4F-BF04-B59618A27907}"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155406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8CB8A06-AF59-4C4F-BF04-B59618A27907}"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173278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78CB8A06-AF59-4C4F-BF04-B59618A27907}"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164108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CB8A06-AF59-4C4F-BF04-B59618A27907}" type="datetimeFigureOut">
              <a:rPr lang="en-US" smtClean="0"/>
              <a:t>1/20/2021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19399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CB8A06-AF59-4C4F-BF04-B59618A27907}" type="datetimeFigureOut">
              <a:rPr lang="en-US" smtClean="0"/>
              <a:t>1/20/2021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D23C1-F02F-4393-A522-D270B486848C}" type="slidenum">
              <a:rPr lang="en-US" smtClean="0"/>
              <a:t>‹#›</a:t>
            </a:fld>
            <a:endParaRPr lang="en-US"/>
          </a:p>
        </p:txBody>
      </p:sp>
    </p:spTree>
    <p:extLst>
      <p:ext uri="{BB962C8B-B14F-4D97-AF65-F5344CB8AC3E}">
        <p14:creationId xmlns:p14="http://schemas.microsoft.com/office/powerpoint/2010/main" val="17028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8CB8A06-AF59-4C4F-BF04-B59618A27907}"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D23C1-F02F-4393-A522-D270B486848C}" type="slidenum">
              <a:rPr lang="en-US" smtClean="0"/>
              <a:t>‹#›</a:t>
            </a:fld>
            <a:endParaRPr lang="en-US"/>
          </a:p>
        </p:txBody>
      </p:sp>
    </p:spTree>
    <p:extLst>
      <p:ext uri="{BB962C8B-B14F-4D97-AF65-F5344CB8AC3E}">
        <p14:creationId xmlns:p14="http://schemas.microsoft.com/office/powerpoint/2010/main" val="22866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CB8A06-AF59-4C4F-BF04-B59618A27907}" type="datetimeFigureOut">
              <a:rPr lang="en-US" smtClean="0"/>
              <a:t>1/20/2021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D23C1-F02F-4393-A522-D270B48684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539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0.xml.rels><?xml version="1.0" encoding="UTF-8" standalone="yes"?>
<Relationships xmlns="http://schemas.openxmlformats.org/package/2006/relationships"><Relationship Id="rId8" Type="http://schemas.openxmlformats.org/officeDocument/2006/relationships/hyperlink" Target="https://cran.r-project.org/web/packages/yardstick/" TargetMode="External"/><Relationship Id="rId3" Type="http://schemas.openxmlformats.org/officeDocument/2006/relationships/hyperlink" Target="https://cran.r-project.org/web/packages/rsample/" TargetMode="External"/><Relationship Id="rId7" Type="http://schemas.openxmlformats.org/officeDocument/2006/relationships/hyperlink" Target="https://cran.r-project.org/web/packages/tune/" TargetMode="External"/><Relationship Id="rId2" Type="http://schemas.openxmlformats.org/officeDocument/2006/relationships/hyperlink" Target="https://www.tidymodels.org/" TargetMode="External"/><Relationship Id="rId1" Type="http://schemas.openxmlformats.org/officeDocument/2006/relationships/slideLayout" Target="../slideLayouts/slideLayout2.xml"/><Relationship Id="rId6" Type="http://schemas.openxmlformats.org/officeDocument/2006/relationships/hyperlink" Target="https://cran.r-project.org/web/packages/workflows/" TargetMode="External"/><Relationship Id="rId11" Type="http://schemas.openxmlformats.org/officeDocument/2006/relationships/hyperlink" Target="https://www.tmwr.org/" TargetMode="External"/><Relationship Id="rId5" Type="http://schemas.openxmlformats.org/officeDocument/2006/relationships/hyperlink" Target="https://cran.r-project.org/web/packages/recipes/" TargetMode="External"/><Relationship Id="rId10" Type="http://schemas.openxmlformats.org/officeDocument/2006/relationships/hyperlink" Target="https://cran.r-project.org/web/packages/dials/" TargetMode="External"/><Relationship Id="rId4" Type="http://schemas.openxmlformats.org/officeDocument/2006/relationships/hyperlink" Target="https://cran.r-project.org/web/packages/parsnip/" TargetMode="External"/><Relationship Id="rId9" Type="http://schemas.openxmlformats.org/officeDocument/2006/relationships/hyperlink" Target="https://cran.r-project.org/web/packages/broom/"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tidymodels" TargetMode="External"/><Relationship Id="rId7" Type="http://schemas.openxmlformats.org/officeDocument/2006/relationships/hyperlink" Target="https://archive.ics.uci.edu/ml/datasets/HTRU2" TargetMode="External"/><Relationship Id="rId2" Type="http://schemas.openxmlformats.org/officeDocument/2006/relationships/hyperlink" Target="https://www.tmwr.org/" TargetMode="External"/><Relationship Id="rId1" Type="http://schemas.openxmlformats.org/officeDocument/2006/relationships/slideLayout" Target="../slideLayouts/slideLayout2.xml"/><Relationship Id="rId6" Type="http://schemas.openxmlformats.org/officeDocument/2006/relationships/hyperlink" Target="https://archive.ics.uci.edu/ml/datasets/Gas+Turbine+CO+and+NOx+Emission+Data+Set" TargetMode="External"/><Relationship Id="rId5" Type="http://schemas.openxmlformats.org/officeDocument/2006/relationships/hyperlink" Target="https://rstudio.com/resources/rstudioconf-2018/fireside-chat-tidyverse-discussion/" TargetMode="External"/><Relationship Id="rId4" Type="http://schemas.openxmlformats.org/officeDocument/2006/relationships/hyperlink" Target="https://conf20-intro-ml.netlify.app/"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a:t>Burak Dilber, </a:t>
            </a:r>
            <a:r>
              <a:rPr lang="tr-TR" dirty="0" err="1"/>
              <a:t>fırat</a:t>
            </a:r>
            <a:r>
              <a:rPr lang="tr-TR" dirty="0"/>
              <a:t> </a:t>
            </a:r>
            <a:r>
              <a:rPr lang="tr-TR" dirty="0" err="1"/>
              <a:t>özdemir</a:t>
            </a:r>
            <a:endParaRPr lang="tr-TR" dirty="0"/>
          </a:p>
          <a:p>
            <a:r>
              <a:rPr lang="tr-TR" dirty="0" err="1"/>
              <a:t>January</a:t>
            </a:r>
            <a:r>
              <a:rPr lang="tr-TR" dirty="0"/>
              <a:t> 21, 2020</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2716" y="599566"/>
            <a:ext cx="3045735" cy="3516539"/>
          </a:xfrm>
          <a:prstGeom prst="rect">
            <a:avLst/>
          </a:prstGeom>
        </p:spPr>
      </p:pic>
      <p:sp>
        <p:nvSpPr>
          <p:cNvPr id="2" name="Metin kutusu 1"/>
          <p:cNvSpPr txBox="1"/>
          <p:nvPr/>
        </p:nvSpPr>
        <p:spPr>
          <a:xfrm>
            <a:off x="1100051" y="1619172"/>
            <a:ext cx="6636408" cy="1477328"/>
          </a:xfrm>
          <a:prstGeom prst="rect">
            <a:avLst/>
          </a:prstGeom>
          <a:noFill/>
        </p:spPr>
        <p:txBody>
          <a:bodyPr wrap="square" rtlCol="0">
            <a:spAutoFit/>
          </a:bodyPr>
          <a:lstStyle/>
          <a:p>
            <a:r>
              <a:rPr lang="tr-TR" sz="4500" dirty="0"/>
              <a:t>MACHINE LEARNING WITH TIDY MODELS</a:t>
            </a:r>
            <a:endParaRPr lang="en-US" sz="4500" dirty="0"/>
          </a:p>
        </p:txBody>
      </p:sp>
    </p:spTree>
    <p:extLst>
      <p:ext uri="{BB962C8B-B14F-4D97-AF65-F5344CB8AC3E}">
        <p14:creationId xmlns:p14="http://schemas.microsoft.com/office/powerpoint/2010/main" val="358922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WORKSHOP</a:t>
            </a:r>
            <a:endParaRPr lang="en-US" dirty="0"/>
          </a:p>
        </p:txBody>
      </p:sp>
      <p:sp>
        <p:nvSpPr>
          <p:cNvPr id="3" name="İçerik Yer Tutucusu 2"/>
          <p:cNvSpPr>
            <a:spLocks noGrp="1"/>
          </p:cNvSpPr>
          <p:nvPr>
            <p:ph idx="1"/>
          </p:nvPr>
        </p:nvSpPr>
        <p:spPr/>
        <p:txBody>
          <a:bodyPr>
            <a:normAutofit/>
          </a:bodyPr>
          <a:lstStyle/>
          <a:p>
            <a:r>
              <a:rPr lang="tr-TR" sz="3000" i="1" u="sng" dirty="0" err="1"/>
              <a:t>Rstudio</a:t>
            </a:r>
            <a:r>
              <a:rPr lang="tr-TR" sz="3000" i="1" u="sng" dirty="0"/>
              <a:t>::</a:t>
            </a:r>
            <a:r>
              <a:rPr lang="tr-TR" sz="3000" i="1" u="sng" dirty="0" err="1"/>
              <a:t>conf</a:t>
            </a:r>
            <a:r>
              <a:rPr lang="tr-TR" sz="3000" i="1" u="sng" dirty="0"/>
              <a:t> (</a:t>
            </a:r>
            <a:r>
              <a:rPr lang="tr-TR" sz="3000" i="1" u="sng" dirty="0" err="1"/>
              <a:t>January</a:t>
            </a:r>
            <a:r>
              <a:rPr lang="tr-TR" sz="3000" i="1" u="sng" dirty="0"/>
              <a:t> 27-28, 2020)</a:t>
            </a:r>
          </a:p>
          <a:p>
            <a:endParaRPr lang="tr-TR" sz="3000" dirty="0"/>
          </a:p>
          <a:p>
            <a:r>
              <a:rPr lang="tr-TR" sz="2500" dirty="0" err="1"/>
              <a:t>Title</a:t>
            </a:r>
            <a:r>
              <a:rPr lang="tr-TR" sz="2500" dirty="0"/>
              <a:t>: </a:t>
            </a:r>
            <a:r>
              <a:rPr lang="en-US" sz="2500" dirty="0"/>
              <a:t>Introduction to Machine Learning with the </a:t>
            </a:r>
            <a:r>
              <a:rPr lang="en-US" sz="2500" dirty="0" err="1"/>
              <a:t>Tidyverse</a:t>
            </a:r>
            <a:endParaRPr lang="tr-TR" sz="2500" dirty="0"/>
          </a:p>
          <a:p>
            <a:endParaRPr lang="tr-TR" sz="2500" dirty="0"/>
          </a:p>
          <a:p>
            <a:r>
              <a:rPr lang="en-US" dirty="0"/>
              <a:t>This workshop provided a gentle introduction to machine learning and to </a:t>
            </a:r>
            <a:r>
              <a:rPr lang="en-US" dirty="0" err="1"/>
              <a:t>tidymodels</a:t>
            </a:r>
            <a:r>
              <a:rPr lang="en-US" dirty="0"/>
              <a:t>.</a:t>
            </a:r>
            <a:endParaRPr lang="tr-TR" sz="3000" dirty="0"/>
          </a:p>
          <a:p>
            <a:r>
              <a:rPr lang="tr-TR" sz="2500" dirty="0" err="1"/>
              <a:t>Speaker</a:t>
            </a:r>
            <a:r>
              <a:rPr lang="tr-TR" sz="2500" dirty="0"/>
              <a:t>: </a:t>
            </a:r>
            <a:r>
              <a:rPr lang="tr-TR" sz="2500" dirty="0" err="1"/>
              <a:t>Alison</a:t>
            </a:r>
            <a:r>
              <a:rPr lang="tr-TR" sz="2500" dirty="0"/>
              <a:t> </a:t>
            </a:r>
            <a:r>
              <a:rPr lang="tr-TR" sz="2500" dirty="0" err="1"/>
              <a:t>Hill</a:t>
            </a:r>
            <a:endParaRPr lang="tr-TR" sz="2500" dirty="0"/>
          </a:p>
          <a:p>
            <a:pPr algn="r"/>
            <a:r>
              <a:rPr lang="tr-TR" sz="2500" dirty="0"/>
              <a:t>https://conf20-intro-ml.netlify.app/</a:t>
            </a:r>
            <a:endParaRPr lang="en-US" sz="2500" dirty="0"/>
          </a:p>
        </p:txBody>
      </p:sp>
    </p:spTree>
    <p:extLst>
      <p:ext uri="{BB962C8B-B14F-4D97-AF65-F5344CB8AC3E}">
        <p14:creationId xmlns:p14="http://schemas.microsoft.com/office/powerpoint/2010/main" val="19362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RSTUDIO::CONF 2018</a:t>
            </a:r>
            <a:endParaRPr lang="en-US" dirty="0"/>
          </a:p>
        </p:txBody>
      </p:sp>
      <p:sp>
        <p:nvSpPr>
          <p:cNvPr id="3" name="İçerik Yer Tutucusu 2"/>
          <p:cNvSpPr>
            <a:spLocks noGrp="1"/>
          </p:cNvSpPr>
          <p:nvPr>
            <p:ph idx="1"/>
          </p:nvPr>
        </p:nvSpPr>
        <p:spPr/>
        <p:txBody>
          <a:bodyPr>
            <a:normAutofit/>
          </a:bodyPr>
          <a:lstStyle/>
          <a:p>
            <a:r>
              <a:rPr lang="tr-TR" sz="3000" dirty="0" err="1"/>
              <a:t>Fireside</a:t>
            </a:r>
            <a:r>
              <a:rPr lang="tr-TR" sz="3000" dirty="0"/>
              <a:t> Chat: </a:t>
            </a:r>
            <a:r>
              <a:rPr lang="tr-TR" sz="3000" dirty="0" err="1"/>
              <a:t>Tidyverse</a:t>
            </a:r>
            <a:r>
              <a:rPr lang="tr-TR" sz="3000" dirty="0"/>
              <a:t> </a:t>
            </a:r>
            <a:r>
              <a:rPr lang="tr-TR" sz="3000" dirty="0" err="1"/>
              <a:t>Discussion</a:t>
            </a:r>
            <a:endParaRPr lang="tr-TR" sz="3000" dirty="0"/>
          </a:p>
          <a:p>
            <a:endParaRPr lang="tr-TR" sz="3000" dirty="0"/>
          </a:p>
          <a:p>
            <a:r>
              <a:rPr lang="tr-TR" sz="1800" dirty="0" err="1"/>
              <a:t>Speakers</a:t>
            </a:r>
            <a:r>
              <a:rPr lang="tr-TR" sz="1800" dirty="0"/>
              <a:t>: </a:t>
            </a:r>
            <a:r>
              <a:rPr lang="en-US" sz="1800" b="1" dirty="0"/>
              <a:t>Jenny Bryan</a:t>
            </a:r>
            <a:r>
              <a:rPr lang="en-US" sz="1800" dirty="0"/>
              <a:t> | </a:t>
            </a:r>
            <a:r>
              <a:rPr lang="tr-TR" sz="1800" dirty="0"/>
              <a:t> </a:t>
            </a:r>
            <a:r>
              <a:rPr lang="en-US" sz="1800" b="1" dirty="0"/>
              <a:t>Mine </a:t>
            </a:r>
            <a:r>
              <a:rPr lang="en-US" sz="1800" b="1" dirty="0" err="1"/>
              <a:t>Çetinkaya-Rundel</a:t>
            </a:r>
            <a:r>
              <a:rPr lang="en-US" sz="1800" dirty="0"/>
              <a:t> | </a:t>
            </a:r>
            <a:r>
              <a:rPr lang="tr-TR" sz="1800" dirty="0"/>
              <a:t> </a:t>
            </a:r>
            <a:r>
              <a:rPr lang="en-US" sz="1800" b="1" dirty="0"/>
              <a:t>Max Kuhn</a:t>
            </a:r>
            <a:r>
              <a:rPr lang="en-US" sz="1800" dirty="0"/>
              <a:t> | </a:t>
            </a:r>
            <a:r>
              <a:rPr lang="tr-TR" sz="1800" dirty="0"/>
              <a:t> </a:t>
            </a:r>
            <a:r>
              <a:rPr lang="en-US" sz="1800" b="1" dirty="0"/>
              <a:t>Hadley Wickham</a:t>
            </a:r>
            <a:r>
              <a:rPr lang="en-US" sz="1800" dirty="0"/>
              <a:t> | </a:t>
            </a:r>
            <a:r>
              <a:rPr lang="tr-TR" sz="1800" dirty="0"/>
              <a:t> </a:t>
            </a:r>
            <a:r>
              <a:rPr lang="en-US" sz="1800" b="1" dirty="0"/>
              <a:t>Mara </a:t>
            </a:r>
            <a:r>
              <a:rPr lang="en-US" sz="1800" b="1" dirty="0" err="1"/>
              <a:t>Averick</a:t>
            </a:r>
            <a:r>
              <a:rPr lang="en-US" sz="1800" dirty="0"/>
              <a:t> | </a:t>
            </a:r>
          </a:p>
          <a:p>
            <a:endParaRPr lang="tr-TR" dirty="0"/>
          </a:p>
          <a:p>
            <a:r>
              <a:rPr lang="tr-TR" dirty="0" err="1"/>
              <a:t>Date</a:t>
            </a:r>
            <a:r>
              <a:rPr lang="tr-TR" dirty="0"/>
              <a:t>: </a:t>
            </a:r>
            <a:r>
              <a:rPr lang="en-US" dirty="0"/>
              <a:t>March 5, 2018</a:t>
            </a:r>
            <a:endParaRPr lang="tr-TR" dirty="0"/>
          </a:p>
          <a:p>
            <a:endParaRPr lang="tr-TR" dirty="0"/>
          </a:p>
          <a:p>
            <a:pPr algn="r"/>
            <a:r>
              <a:rPr lang="en-US" dirty="0"/>
              <a:t>https://rstudio.com/resources/rstudioconf-2018/fireside-chat-tidyverse-discussion/</a:t>
            </a:r>
          </a:p>
          <a:p>
            <a:endParaRPr lang="en-US" sz="3000" dirty="0"/>
          </a:p>
        </p:txBody>
      </p:sp>
    </p:spTree>
    <p:extLst>
      <p:ext uri="{BB962C8B-B14F-4D97-AF65-F5344CB8AC3E}">
        <p14:creationId xmlns:p14="http://schemas.microsoft.com/office/powerpoint/2010/main" val="11995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TIDYMODELS PACKAGES</a:t>
            </a:r>
            <a:endParaRPr lang="en-US" dirty="0"/>
          </a:p>
        </p:txBody>
      </p:sp>
      <p:sp>
        <p:nvSpPr>
          <p:cNvPr id="3" name="İçerik Yer Tutucusu 2"/>
          <p:cNvSpPr>
            <a:spLocks noGrp="1"/>
          </p:cNvSpPr>
          <p:nvPr>
            <p:ph idx="1"/>
          </p:nvPr>
        </p:nvSpPr>
        <p:spPr/>
        <p:txBody>
          <a:bodyPr/>
          <a:lstStyle/>
          <a:p>
            <a:endParaRPr lang="tr-TR" dirty="0"/>
          </a:p>
          <a:p>
            <a:r>
              <a:rPr lang="tr-TR" sz="3000" dirty="0"/>
              <a:t>        </a:t>
            </a:r>
            <a:r>
              <a:rPr lang="tr-TR" sz="3000" dirty="0" err="1"/>
              <a:t>Pre</a:t>
            </a:r>
            <a:r>
              <a:rPr lang="tr-TR" sz="3000" dirty="0"/>
              <a:t> – </a:t>
            </a:r>
            <a:r>
              <a:rPr lang="tr-TR" sz="3000" dirty="0" err="1"/>
              <a:t>Process</a:t>
            </a:r>
            <a:r>
              <a:rPr lang="tr-TR" sz="3000" dirty="0"/>
              <a:t> </a:t>
            </a:r>
            <a:endParaRPr lang="en-US" sz="3000" dirty="0"/>
          </a:p>
        </p:txBody>
      </p:sp>
      <p:cxnSp>
        <p:nvCxnSpPr>
          <p:cNvPr id="5" name="Düz Ok Bağlayıcısı 4"/>
          <p:cNvCxnSpPr/>
          <p:nvPr/>
        </p:nvCxnSpPr>
        <p:spPr>
          <a:xfrm>
            <a:off x="4672774" y="2517910"/>
            <a:ext cx="11615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Metin kutusu 5"/>
          <p:cNvSpPr txBox="1"/>
          <p:nvPr/>
        </p:nvSpPr>
        <p:spPr>
          <a:xfrm>
            <a:off x="6560238" y="2203882"/>
            <a:ext cx="1025611" cy="553998"/>
          </a:xfrm>
          <a:prstGeom prst="rect">
            <a:avLst/>
          </a:prstGeom>
          <a:noFill/>
        </p:spPr>
        <p:txBody>
          <a:bodyPr wrap="square" rtlCol="0">
            <a:spAutoFit/>
          </a:bodyPr>
          <a:lstStyle/>
          <a:p>
            <a:r>
              <a:rPr lang="tr-TR" sz="3000" dirty="0">
                <a:solidFill>
                  <a:schemeClr val="tx1">
                    <a:lumMod val="75000"/>
                    <a:lumOff val="25000"/>
                  </a:schemeClr>
                </a:solidFill>
              </a:rPr>
              <a:t>Train</a:t>
            </a:r>
            <a:endParaRPr lang="en-US" sz="3000" dirty="0">
              <a:solidFill>
                <a:schemeClr val="tx1">
                  <a:lumMod val="75000"/>
                  <a:lumOff val="25000"/>
                </a:schemeClr>
              </a:solidFill>
            </a:endParaRPr>
          </a:p>
        </p:txBody>
      </p:sp>
      <p:cxnSp>
        <p:nvCxnSpPr>
          <p:cNvPr id="8" name="Düz Ok Bağlayıcısı 7"/>
          <p:cNvCxnSpPr/>
          <p:nvPr/>
        </p:nvCxnSpPr>
        <p:spPr>
          <a:xfrm>
            <a:off x="8007178" y="2496065"/>
            <a:ext cx="877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Metin kutusu 8"/>
          <p:cNvSpPr txBox="1"/>
          <p:nvPr/>
        </p:nvSpPr>
        <p:spPr>
          <a:xfrm>
            <a:off x="9300315" y="2219066"/>
            <a:ext cx="1439561" cy="553998"/>
          </a:xfrm>
          <a:prstGeom prst="rect">
            <a:avLst/>
          </a:prstGeom>
          <a:noFill/>
        </p:spPr>
        <p:txBody>
          <a:bodyPr wrap="none" rtlCol="0">
            <a:spAutoFit/>
          </a:bodyPr>
          <a:lstStyle/>
          <a:p>
            <a:r>
              <a:rPr lang="tr-TR" sz="3000" dirty="0" err="1">
                <a:solidFill>
                  <a:schemeClr val="tx1">
                    <a:lumMod val="75000"/>
                    <a:lumOff val="25000"/>
                  </a:schemeClr>
                </a:solidFill>
              </a:rPr>
              <a:t>Validate</a:t>
            </a:r>
            <a:endParaRPr lang="en-US" sz="3000" dirty="0">
              <a:solidFill>
                <a:schemeClr val="tx1">
                  <a:lumMod val="75000"/>
                  <a:lumOff val="25000"/>
                </a:schemeClr>
              </a:solidFill>
            </a:endParaRPr>
          </a:p>
        </p:txBody>
      </p:sp>
      <p:pic>
        <p:nvPicPr>
          <p:cNvPr id="12" name="Resim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341" y="2958415"/>
            <a:ext cx="1177597" cy="1364966"/>
          </a:xfrm>
          <a:prstGeom prst="rect">
            <a:avLst/>
          </a:prstGeom>
        </p:spPr>
      </p:pic>
      <p:pic>
        <p:nvPicPr>
          <p:cNvPr id="15" name="Resim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992" y="2946257"/>
            <a:ext cx="1174808" cy="1361734"/>
          </a:xfrm>
          <a:prstGeom prst="rect">
            <a:avLst/>
          </a:prstGeom>
        </p:spPr>
      </p:pic>
      <p:pic>
        <p:nvPicPr>
          <p:cNvPr id="16" name="Resim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716" y="2866254"/>
            <a:ext cx="1230653" cy="1426553"/>
          </a:xfrm>
          <a:prstGeom prst="rect">
            <a:avLst/>
          </a:prstGeom>
        </p:spPr>
      </p:pic>
      <p:pic>
        <p:nvPicPr>
          <p:cNvPr id="18" name="Resim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7978" y="2881438"/>
            <a:ext cx="1261898" cy="1462772"/>
          </a:xfrm>
          <a:prstGeom prst="rect">
            <a:avLst/>
          </a:prstGeom>
        </p:spPr>
      </p:pic>
    </p:spTree>
    <p:extLst>
      <p:ext uri="{BB962C8B-B14F-4D97-AF65-F5344CB8AC3E}">
        <p14:creationId xmlns:p14="http://schemas.microsoft.com/office/powerpoint/2010/main" val="217541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WORKFLOWS</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02675"/>
            <a:ext cx="3470308" cy="4022725"/>
          </a:xfrm>
        </p:spPr>
      </p:pic>
      <p:sp>
        <p:nvSpPr>
          <p:cNvPr id="5" name="Metin kutusu 4"/>
          <p:cNvSpPr txBox="1"/>
          <p:nvPr/>
        </p:nvSpPr>
        <p:spPr>
          <a:xfrm>
            <a:off x="4680829" y="2686001"/>
            <a:ext cx="6361610" cy="2308324"/>
          </a:xfrm>
          <a:prstGeom prst="rect">
            <a:avLst/>
          </a:prstGeom>
          <a:noFill/>
        </p:spPr>
        <p:txBody>
          <a:bodyPr wrap="square" rtlCol="0">
            <a:spAutoFit/>
          </a:bodyPr>
          <a:lstStyle/>
          <a:p>
            <a:pPr algn="just"/>
            <a:r>
              <a:rPr lang="en-US" sz="2400" dirty="0"/>
              <a:t>Managing both a 'parsnip' model and a preprocessor, such as a model formula or recipe from 'recipes', can often be challenging. The goal of 'workflows' is to streamline this process by bundling the model alongside the preprocessor, all within the same object.</a:t>
            </a:r>
          </a:p>
        </p:txBody>
      </p:sp>
    </p:spTree>
    <p:extLst>
      <p:ext uri="{BB962C8B-B14F-4D97-AF65-F5344CB8AC3E}">
        <p14:creationId xmlns:p14="http://schemas.microsoft.com/office/powerpoint/2010/main" val="317596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TUNE</a:t>
            </a:r>
            <a:endParaRPr lang="en-US"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3"/>
            <a:ext cx="3484473" cy="4022725"/>
          </a:xfrm>
        </p:spPr>
      </p:pic>
      <p:sp>
        <p:nvSpPr>
          <p:cNvPr id="3" name="Metin kutusu 2"/>
          <p:cNvSpPr txBox="1"/>
          <p:nvPr/>
        </p:nvSpPr>
        <p:spPr>
          <a:xfrm>
            <a:off x="4634005" y="2782389"/>
            <a:ext cx="6521676" cy="2308324"/>
          </a:xfrm>
          <a:prstGeom prst="rect">
            <a:avLst/>
          </a:prstGeom>
          <a:noFill/>
        </p:spPr>
        <p:txBody>
          <a:bodyPr wrap="square" rtlCol="0">
            <a:spAutoFit/>
          </a:bodyPr>
          <a:lstStyle/>
          <a:p>
            <a:pPr algn="just"/>
            <a:r>
              <a:rPr lang="en-US" sz="2400" dirty="0"/>
              <a:t>The ability to tune models is important. 'tune' contains functions and classes to be used in conjunction with other '</a:t>
            </a:r>
            <a:r>
              <a:rPr lang="en-US" sz="2400" dirty="0" err="1"/>
              <a:t>tidymodels</a:t>
            </a:r>
            <a:r>
              <a:rPr lang="en-US" sz="2400" dirty="0"/>
              <a:t>' packages for finding reasonable values of hyper-parameters in models, pre-processing methods, and post-processing steps.</a:t>
            </a:r>
          </a:p>
        </p:txBody>
      </p:sp>
    </p:spTree>
    <p:extLst>
      <p:ext uri="{BB962C8B-B14F-4D97-AF65-F5344CB8AC3E}">
        <p14:creationId xmlns:p14="http://schemas.microsoft.com/office/powerpoint/2010/main" val="378119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BROOM</a:t>
            </a:r>
            <a:endParaRPr lang="en-US"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1"/>
            <a:ext cx="3470524" cy="4022725"/>
          </a:xfrm>
        </p:spPr>
      </p:pic>
      <p:sp>
        <p:nvSpPr>
          <p:cNvPr id="5" name="Metin kutusu 4"/>
          <p:cNvSpPr txBox="1"/>
          <p:nvPr/>
        </p:nvSpPr>
        <p:spPr>
          <a:xfrm>
            <a:off x="4567804" y="2657294"/>
            <a:ext cx="2398029" cy="2400657"/>
          </a:xfrm>
          <a:prstGeom prst="rect">
            <a:avLst/>
          </a:prstGeom>
          <a:noFill/>
        </p:spPr>
        <p:txBody>
          <a:bodyPr wrap="none" rtlCol="0">
            <a:spAutoFit/>
          </a:bodyPr>
          <a:lstStyle/>
          <a:p>
            <a:pPr marL="457200" indent="-457200">
              <a:buFont typeface="Arial" panose="020B0604020202020204" pitchFamily="34" charset="0"/>
              <a:buChar char="•"/>
            </a:pPr>
            <a:r>
              <a:rPr lang="tr-TR" sz="3000" dirty="0" err="1"/>
              <a:t>Tidy</a:t>
            </a:r>
            <a:r>
              <a:rPr lang="tr-TR" sz="3000" dirty="0"/>
              <a:t> ()</a:t>
            </a:r>
          </a:p>
          <a:p>
            <a:pPr marL="457200" indent="-457200">
              <a:buFont typeface="Arial" panose="020B0604020202020204" pitchFamily="34" charset="0"/>
              <a:buChar char="•"/>
            </a:pPr>
            <a:endParaRPr lang="tr-TR" sz="3000" dirty="0"/>
          </a:p>
          <a:p>
            <a:pPr marL="457200" indent="-457200">
              <a:buFont typeface="Arial" panose="020B0604020202020204" pitchFamily="34" charset="0"/>
              <a:buChar char="•"/>
            </a:pPr>
            <a:r>
              <a:rPr lang="tr-TR" sz="3000" dirty="0" err="1"/>
              <a:t>Glance</a:t>
            </a:r>
            <a:r>
              <a:rPr lang="tr-TR" sz="3000" dirty="0"/>
              <a:t> ()</a:t>
            </a:r>
          </a:p>
          <a:p>
            <a:pPr marL="457200" indent="-457200">
              <a:buFont typeface="Arial" panose="020B0604020202020204" pitchFamily="34" charset="0"/>
              <a:buChar char="•"/>
            </a:pPr>
            <a:endParaRPr lang="tr-TR" sz="3000" dirty="0"/>
          </a:p>
          <a:p>
            <a:pPr marL="457200" indent="-457200">
              <a:buFont typeface="Arial" panose="020B0604020202020204" pitchFamily="34" charset="0"/>
              <a:buChar char="•"/>
            </a:pPr>
            <a:r>
              <a:rPr lang="tr-TR" sz="3000" dirty="0" err="1"/>
              <a:t>Augment</a:t>
            </a:r>
            <a:r>
              <a:rPr lang="tr-TR" sz="3000" dirty="0"/>
              <a:t> ()</a:t>
            </a:r>
            <a:endParaRPr lang="en-US" sz="3000" dirty="0"/>
          </a:p>
        </p:txBody>
      </p:sp>
    </p:spTree>
    <p:extLst>
      <p:ext uri="{BB962C8B-B14F-4D97-AF65-F5344CB8AC3E}">
        <p14:creationId xmlns:p14="http://schemas.microsoft.com/office/powerpoint/2010/main" val="273053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DIALS</a:t>
            </a:r>
            <a:endParaRPr lang="en-US"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85452"/>
            <a:ext cx="3470308" cy="4022725"/>
          </a:xfrm>
        </p:spPr>
      </p:pic>
      <p:sp>
        <p:nvSpPr>
          <p:cNvPr id="3" name="Metin kutusu 2"/>
          <p:cNvSpPr txBox="1"/>
          <p:nvPr/>
        </p:nvSpPr>
        <p:spPr>
          <a:xfrm>
            <a:off x="4567588" y="2821578"/>
            <a:ext cx="6588092" cy="1938992"/>
          </a:xfrm>
          <a:prstGeom prst="rect">
            <a:avLst/>
          </a:prstGeom>
          <a:noFill/>
        </p:spPr>
        <p:txBody>
          <a:bodyPr wrap="square" rtlCol="0">
            <a:spAutoFit/>
          </a:bodyPr>
          <a:lstStyle/>
          <a:p>
            <a:pPr algn="just"/>
            <a:r>
              <a:rPr lang="en-US" sz="2400" dirty="0"/>
              <a:t>Many models contain tuning parameters (i.e. parameters that cannot be directly estimated from the data). These tools can be used to define objects for creating, simulating, or validating values for such parameters.</a:t>
            </a:r>
          </a:p>
        </p:txBody>
      </p:sp>
    </p:spTree>
    <p:extLst>
      <p:ext uri="{BB962C8B-B14F-4D97-AF65-F5344CB8AC3E}">
        <p14:creationId xmlns:p14="http://schemas.microsoft.com/office/powerpoint/2010/main" val="419095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POPULARITY OF TIDYMODELS</a:t>
            </a:r>
            <a:endParaRPr lang="en-US" dirty="0"/>
          </a:p>
        </p:txBody>
      </p:sp>
      <p:pic>
        <p:nvPicPr>
          <p:cNvPr id="7" name="Resim 6">
            <a:extLst>
              <a:ext uri="{FF2B5EF4-FFF2-40B4-BE49-F238E27FC236}">
                <a16:creationId xmlns:a16="http://schemas.microsoft.com/office/drawing/2014/main" id="{1EB3C160-E76F-4CF0-A304-6C4C41B21B95}"/>
              </a:ext>
            </a:extLst>
          </p:cNvPr>
          <p:cNvPicPr>
            <a:picLocks noChangeAspect="1"/>
          </p:cNvPicPr>
          <p:nvPr/>
        </p:nvPicPr>
        <p:blipFill>
          <a:blip r:embed="rId2"/>
          <a:stretch>
            <a:fillRect/>
          </a:stretch>
        </p:blipFill>
        <p:spPr>
          <a:xfrm>
            <a:off x="3392660" y="2000929"/>
            <a:ext cx="5406680" cy="4201691"/>
          </a:xfrm>
          <a:prstGeom prst="rect">
            <a:avLst/>
          </a:prstGeom>
        </p:spPr>
      </p:pic>
    </p:spTree>
    <p:extLst>
      <p:ext uri="{BB962C8B-B14F-4D97-AF65-F5344CB8AC3E}">
        <p14:creationId xmlns:p14="http://schemas.microsoft.com/office/powerpoint/2010/main" val="248108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Yuvarlatılmış Dikdörtgen 10"/>
          <p:cNvSpPr/>
          <p:nvPr/>
        </p:nvSpPr>
        <p:spPr>
          <a:xfrm>
            <a:off x="6126480" y="1802675"/>
            <a:ext cx="5029200" cy="3448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Yuvarlatılmış Dikdörtgen 9"/>
          <p:cNvSpPr/>
          <p:nvPr/>
        </p:nvSpPr>
        <p:spPr>
          <a:xfrm>
            <a:off x="1097280" y="1802675"/>
            <a:ext cx="4976949" cy="3448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p:txBody>
          <a:bodyPr>
            <a:normAutofit/>
          </a:bodyPr>
          <a:lstStyle/>
          <a:p>
            <a:r>
              <a:rPr lang="en-US" sz="4500" dirty="0"/>
              <a:t>WHY SHOULD TIDYMODELS BE PREFERRED?</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6288" y="1976894"/>
            <a:ext cx="2194560" cy="2543898"/>
          </a:xfr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1637" y="1898514"/>
            <a:ext cx="2203413" cy="2554001"/>
          </a:xfrm>
          <a:prstGeom prst="rect">
            <a:avLst/>
          </a:prstGeom>
        </p:spPr>
      </p:pic>
      <p:sp>
        <p:nvSpPr>
          <p:cNvPr id="6" name="Metin kutusu 5"/>
          <p:cNvSpPr txBox="1"/>
          <p:nvPr/>
        </p:nvSpPr>
        <p:spPr>
          <a:xfrm>
            <a:off x="1400376" y="4547962"/>
            <a:ext cx="2006383" cy="477054"/>
          </a:xfrm>
          <a:prstGeom prst="rect">
            <a:avLst/>
          </a:prstGeom>
          <a:noFill/>
        </p:spPr>
        <p:txBody>
          <a:bodyPr wrap="none" rtlCol="0">
            <a:spAutoFit/>
          </a:bodyPr>
          <a:lstStyle/>
          <a:p>
            <a:r>
              <a:rPr lang="tr-TR" sz="2500" dirty="0"/>
              <a:t>TENSORFLOW</a:t>
            </a:r>
            <a:endParaRPr lang="en-US" sz="2500" dirty="0"/>
          </a:p>
        </p:txBody>
      </p:sp>
      <p:sp>
        <p:nvSpPr>
          <p:cNvPr id="7" name="Metin kutusu 6"/>
          <p:cNvSpPr txBox="1"/>
          <p:nvPr/>
        </p:nvSpPr>
        <p:spPr>
          <a:xfrm>
            <a:off x="9203498" y="4547962"/>
            <a:ext cx="1439689" cy="477054"/>
          </a:xfrm>
          <a:prstGeom prst="rect">
            <a:avLst/>
          </a:prstGeom>
          <a:noFill/>
        </p:spPr>
        <p:txBody>
          <a:bodyPr wrap="none" rtlCol="0">
            <a:spAutoFit/>
          </a:bodyPr>
          <a:lstStyle/>
          <a:p>
            <a:r>
              <a:rPr lang="tr-TR" sz="2500" dirty="0"/>
              <a:t>SPARKLYR</a:t>
            </a:r>
            <a:endParaRPr lang="en-US" sz="2500" dirty="0"/>
          </a:p>
        </p:txBody>
      </p:sp>
      <p:sp>
        <p:nvSpPr>
          <p:cNvPr id="8" name="Dikdörtgen 7"/>
          <p:cNvSpPr/>
          <p:nvPr/>
        </p:nvSpPr>
        <p:spPr>
          <a:xfrm>
            <a:off x="3526974" y="2068775"/>
            <a:ext cx="2442751" cy="2862322"/>
          </a:xfrm>
          <a:prstGeom prst="rect">
            <a:avLst/>
          </a:prstGeom>
        </p:spPr>
        <p:txBody>
          <a:bodyPr wrap="square">
            <a:spAutoFit/>
          </a:bodyPr>
          <a:lstStyle/>
          <a:p>
            <a:pPr algn="just"/>
            <a:r>
              <a:rPr lang="en-US" dirty="0" err="1"/>
              <a:t>TensorFlow</a:t>
            </a:r>
            <a:r>
              <a:rPr lang="en-US" dirty="0"/>
              <a:t>™ is an open-source software library for Machine Intelligence. The R interface to </a:t>
            </a:r>
            <a:r>
              <a:rPr lang="en-US" dirty="0" err="1"/>
              <a:t>TensorFlow</a:t>
            </a:r>
            <a:r>
              <a:rPr lang="en-US" dirty="0"/>
              <a:t> lets you work productively using the high-level </a:t>
            </a:r>
            <a:r>
              <a:rPr lang="en-US" dirty="0" err="1"/>
              <a:t>Keras</a:t>
            </a:r>
            <a:r>
              <a:rPr lang="en-US" dirty="0"/>
              <a:t> and Estimator APIs and the core </a:t>
            </a:r>
            <a:r>
              <a:rPr lang="en-US" dirty="0" err="1"/>
              <a:t>TensorFlow</a:t>
            </a:r>
            <a:r>
              <a:rPr lang="en-US" dirty="0"/>
              <a:t> API.</a:t>
            </a:r>
          </a:p>
        </p:txBody>
      </p:sp>
      <p:sp>
        <p:nvSpPr>
          <p:cNvPr id="9" name="Dikdörtgen 8"/>
          <p:cNvSpPr/>
          <p:nvPr/>
        </p:nvSpPr>
        <p:spPr>
          <a:xfrm>
            <a:off x="6224778" y="2068775"/>
            <a:ext cx="2440104" cy="3139321"/>
          </a:xfrm>
          <a:prstGeom prst="rect">
            <a:avLst/>
          </a:prstGeom>
        </p:spPr>
        <p:txBody>
          <a:bodyPr wrap="square">
            <a:spAutoFit/>
          </a:bodyPr>
          <a:lstStyle/>
          <a:p>
            <a:pPr algn="just"/>
            <a:r>
              <a:rPr lang="en-US" dirty="0" err="1"/>
              <a:t>Sparklyr</a:t>
            </a:r>
            <a:r>
              <a:rPr lang="en-US" dirty="0"/>
              <a:t> provides bindings to Spark’s distributed machine learning library. Together with </a:t>
            </a:r>
            <a:r>
              <a:rPr lang="en-US" dirty="0" err="1"/>
              <a:t>sparklyr’s</a:t>
            </a:r>
            <a:r>
              <a:rPr lang="en-US" dirty="0"/>
              <a:t> </a:t>
            </a:r>
            <a:r>
              <a:rPr lang="en-US" dirty="0" err="1"/>
              <a:t>dplyr</a:t>
            </a:r>
            <a:r>
              <a:rPr lang="en-US" dirty="0"/>
              <a:t> interface, you can easily create and tune machine learning workflows on Spark, orchestrated entirely within R.</a:t>
            </a:r>
          </a:p>
        </p:txBody>
      </p:sp>
    </p:spTree>
    <p:extLst>
      <p:ext uri="{BB962C8B-B14F-4D97-AF65-F5344CB8AC3E}">
        <p14:creationId xmlns:p14="http://schemas.microsoft.com/office/powerpoint/2010/main" val="39148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500" dirty="0"/>
              <a:t>WHY SHOULD TIDYMODELS BE PREFERRED?</a:t>
            </a:r>
          </a:p>
        </p:txBody>
      </p:sp>
      <p:sp>
        <p:nvSpPr>
          <p:cNvPr id="3" name="İçerik Yer Tutucusu 2"/>
          <p:cNvSpPr>
            <a:spLocks noGrp="1"/>
          </p:cNvSpPr>
          <p:nvPr>
            <p:ph idx="1"/>
          </p:nvPr>
        </p:nvSpPr>
        <p:spPr/>
        <p:txBody>
          <a:bodyPr>
            <a:normAutofit fontScale="85000" lnSpcReduction="20000"/>
          </a:bodyPr>
          <a:lstStyle/>
          <a:p>
            <a:pPr>
              <a:buFont typeface="Wingdings" panose="05000000000000000000" pitchFamily="2" charset="2"/>
              <a:buChar char="Ø"/>
            </a:pPr>
            <a:r>
              <a:rPr lang="tr-TR" dirty="0" err="1"/>
              <a:t>keras</a:t>
            </a:r>
            <a:endParaRPr lang="tr-TR" dirty="0"/>
          </a:p>
          <a:p>
            <a:pPr>
              <a:buFont typeface="Wingdings" panose="05000000000000000000" pitchFamily="2" charset="2"/>
              <a:buChar char="Ø"/>
            </a:pPr>
            <a:r>
              <a:rPr lang="tr-TR" dirty="0" err="1"/>
              <a:t>rstan</a:t>
            </a:r>
            <a:endParaRPr lang="tr-TR" dirty="0"/>
          </a:p>
          <a:p>
            <a:pPr>
              <a:buFont typeface="Wingdings" panose="05000000000000000000" pitchFamily="2" charset="2"/>
              <a:buChar char="Ø"/>
            </a:pPr>
            <a:r>
              <a:rPr lang="tr-TR" dirty="0" err="1"/>
              <a:t>glmnet</a:t>
            </a:r>
            <a:endParaRPr lang="tr-TR" dirty="0"/>
          </a:p>
          <a:p>
            <a:pPr>
              <a:buFont typeface="Wingdings" panose="05000000000000000000" pitchFamily="2" charset="2"/>
              <a:buChar char="Ø"/>
            </a:pPr>
            <a:r>
              <a:rPr lang="tr-TR" dirty="0"/>
              <a:t>C50</a:t>
            </a:r>
          </a:p>
          <a:p>
            <a:pPr>
              <a:buFont typeface="Wingdings" panose="05000000000000000000" pitchFamily="2" charset="2"/>
              <a:buChar char="Ø"/>
            </a:pPr>
            <a:r>
              <a:rPr lang="tr-TR" dirty="0" err="1"/>
              <a:t>xgboost</a:t>
            </a:r>
            <a:endParaRPr lang="tr-TR" dirty="0"/>
          </a:p>
          <a:p>
            <a:pPr>
              <a:buFont typeface="Wingdings" panose="05000000000000000000" pitchFamily="2" charset="2"/>
              <a:buChar char="Ø"/>
            </a:pPr>
            <a:r>
              <a:rPr lang="tr-TR" dirty="0" err="1"/>
              <a:t>rpart</a:t>
            </a:r>
            <a:endParaRPr lang="tr-TR" dirty="0"/>
          </a:p>
          <a:p>
            <a:pPr>
              <a:buFont typeface="Wingdings" panose="05000000000000000000" pitchFamily="2" charset="2"/>
              <a:buChar char="Ø"/>
            </a:pPr>
            <a:r>
              <a:rPr lang="tr-TR" dirty="0" err="1"/>
              <a:t>kknn</a:t>
            </a:r>
            <a:endParaRPr lang="tr-TR" dirty="0"/>
          </a:p>
          <a:p>
            <a:pPr>
              <a:buFont typeface="Wingdings" panose="05000000000000000000" pitchFamily="2" charset="2"/>
              <a:buChar char="Ø"/>
            </a:pPr>
            <a:r>
              <a:rPr lang="tr-TR" dirty="0" err="1"/>
              <a:t>ranger</a:t>
            </a:r>
            <a:endParaRPr lang="tr-TR" dirty="0"/>
          </a:p>
          <a:p>
            <a:pPr>
              <a:buFont typeface="Wingdings" panose="05000000000000000000" pitchFamily="2" charset="2"/>
              <a:buChar char="Ø"/>
            </a:pPr>
            <a:r>
              <a:rPr lang="tr-TR" dirty="0" err="1"/>
              <a:t>randomForest</a:t>
            </a:r>
            <a:endParaRPr lang="tr-TR" dirty="0"/>
          </a:p>
          <a:p>
            <a:pPr>
              <a:buFont typeface="Wingdings" panose="05000000000000000000" pitchFamily="2" charset="2"/>
              <a:buChar char="Ø"/>
            </a:pPr>
            <a:r>
              <a:rPr lang="tr-TR" dirty="0" err="1"/>
              <a:t>kernlab</a:t>
            </a:r>
            <a:endParaRPr lang="tr-TR" dirty="0"/>
          </a:p>
          <a:p>
            <a:pPr>
              <a:buFont typeface="Wingdings" panose="05000000000000000000" pitchFamily="2" charset="2"/>
              <a:buChar char="Ø"/>
            </a:pPr>
            <a:r>
              <a:rPr lang="tr-TR" dirty="0" err="1"/>
              <a:t>liquidSVM</a:t>
            </a:r>
            <a:endParaRPr lang="en-US" dirty="0"/>
          </a:p>
        </p:txBody>
      </p:sp>
    </p:spTree>
    <p:extLst>
      <p:ext uri="{BB962C8B-B14F-4D97-AF65-F5344CB8AC3E}">
        <p14:creationId xmlns:p14="http://schemas.microsoft.com/office/powerpoint/2010/main" val="29164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OUTLINE</a:t>
            </a:r>
            <a:endParaRPr lang="en-US"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tr-TR" sz="2500" dirty="0" err="1"/>
              <a:t>Introduction</a:t>
            </a:r>
            <a:endParaRPr lang="tr-TR" sz="2500" dirty="0"/>
          </a:p>
          <a:p>
            <a:pPr>
              <a:buFont typeface="Wingdings" panose="05000000000000000000" pitchFamily="2" charset="2"/>
              <a:buChar char="Ø"/>
            </a:pPr>
            <a:r>
              <a:rPr lang="tr-TR" sz="2500" dirty="0" err="1"/>
              <a:t>The</a:t>
            </a:r>
            <a:r>
              <a:rPr lang="tr-TR" sz="2500" dirty="0"/>
              <a:t> Developers of </a:t>
            </a:r>
            <a:r>
              <a:rPr lang="tr-TR" sz="2500" dirty="0" err="1"/>
              <a:t>Tidymodels</a:t>
            </a:r>
            <a:endParaRPr lang="tr-TR" sz="2500" dirty="0"/>
          </a:p>
          <a:p>
            <a:pPr>
              <a:buFont typeface="Wingdings" panose="05000000000000000000" pitchFamily="2" charset="2"/>
              <a:buChar char="Ø"/>
            </a:pPr>
            <a:r>
              <a:rPr lang="tr-TR" sz="2500" dirty="0" err="1"/>
              <a:t>Websites</a:t>
            </a:r>
            <a:r>
              <a:rPr lang="tr-TR" sz="2500" dirty="0"/>
              <a:t> &amp; </a:t>
            </a:r>
            <a:r>
              <a:rPr lang="tr-TR" sz="2500" dirty="0" err="1"/>
              <a:t>Meetings</a:t>
            </a:r>
            <a:r>
              <a:rPr lang="tr-TR" sz="2500" dirty="0"/>
              <a:t> &amp; </a:t>
            </a:r>
            <a:r>
              <a:rPr lang="tr-TR" sz="2500" dirty="0" err="1"/>
              <a:t>Workshops</a:t>
            </a:r>
            <a:r>
              <a:rPr lang="tr-TR" sz="2500" dirty="0"/>
              <a:t> &amp; </a:t>
            </a:r>
            <a:r>
              <a:rPr lang="tr-TR" sz="2500" dirty="0" err="1"/>
              <a:t>Conferences</a:t>
            </a:r>
            <a:endParaRPr lang="tr-TR" sz="2500" dirty="0"/>
          </a:p>
          <a:p>
            <a:pPr>
              <a:buFont typeface="Wingdings" panose="05000000000000000000" pitchFamily="2" charset="2"/>
              <a:buChar char="Ø"/>
            </a:pPr>
            <a:r>
              <a:rPr lang="tr-TR" sz="2500" dirty="0" err="1"/>
              <a:t>Tidymodels</a:t>
            </a:r>
            <a:r>
              <a:rPr lang="tr-TR" sz="2500" dirty="0"/>
              <a:t> </a:t>
            </a:r>
            <a:r>
              <a:rPr lang="tr-TR" sz="2500" dirty="0" err="1"/>
              <a:t>Packages</a:t>
            </a:r>
            <a:endParaRPr lang="tr-TR" sz="2500" dirty="0"/>
          </a:p>
          <a:p>
            <a:pPr>
              <a:buFont typeface="Wingdings" panose="05000000000000000000" pitchFamily="2" charset="2"/>
              <a:buChar char="Ø"/>
            </a:pPr>
            <a:r>
              <a:rPr lang="en-US" sz="2500" dirty="0"/>
              <a:t>Why </a:t>
            </a:r>
            <a:r>
              <a:rPr lang="tr-TR" sz="2500" dirty="0"/>
              <a:t>S</a:t>
            </a:r>
            <a:r>
              <a:rPr lang="en-US" sz="2500" dirty="0" err="1"/>
              <a:t>hould</a:t>
            </a:r>
            <a:r>
              <a:rPr lang="en-US" sz="2500" dirty="0"/>
              <a:t> </a:t>
            </a:r>
            <a:r>
              <a:rPr lang="tr-TR" sz="2500" dirty="0"/>
              <a:t>Ti</a:t>
            </a:r>
            <a:r>
              <a:rPr lang="en-US" sz="2500" dirty="0" err="1"/>
              <a:t>dymodels</a:t>
            </a:r>
            <a:r>
              <a:rPr lang="en-US" sz="2500" dirty="0"/>
              <a:t> be </a:t>
            </a:r>
            <a:r>
              <a:rPr lang="tr-TR" sz="2500" dirty="0"/>
              <a:t>P</a:t>
            </a:r>
            <a:r>
              <a:rPr lang="en-US" sz="2500" dirty="0"/>
              <a:t>referred?</a:t>
            </a:r>
            <a:endParaRPr lang="tr-TR" sz="2500" dirty="0"/>
          </a:p>
          <a:p>
            <a:pPr>
              <a:buFont typeface="Wingdings" panose="05000000000000000000" pitchFamily="2" charset="2"/>
              <a:buChar char="Ø"/>
            </a:pPr>
            <a:r>
              <a:rPr lang="tr-TR" sz="2500" dirty="0" err="1"/>
              <a:t>What</a:t>
            </a:r>
            <a:r>
              <a:rPr lang="tr-TR" sz="2500" dirty="0"/>
              <a:t> </a:t>
            </a:r>
            <a:r>
              <a:rPr lang="tr-TR" sz="2500" dirty="0" err="1"/>
              <a:t>Makes</a:t>
            </a:r>
            <a:r>
              <a:rPr lang="tr-TR" sz="2500" dirty="0"/>
              <a:t> a Model?</a:t>
            </a:r>
          </a:p>
          <a:p>
            <a:pPr>
              <a:buFont typeface="Wingdings" panose="05000000000000000000" pitchFamily="2" charset="2"/>
              <a:buChar char="Ø"/>
            </a:pPr>
            <a:r>
              <a:rPr lang="tr-TR" sz="2500" dirty="0"/>
              <a:t>Application</a:t>
            </a:r>
          </a:p>
          <a:p>
            <a:pPr>
              <a:buFont typeface="Wingdings" panose="05000000000000000000" pitchFamily="2" charset="2"/>
              <a:buChar char="Ø"/>
            </a:pPr>
            <a:r>
              <a:rPr lang="tr-TR" sz="2500" dirty="0" err="1"/>
              <a:t>Conclusion</a:t>
            </a:r>
            <a:endParaRPr lang="en-US" sz="2500" dirty="0"/>
          </a:p>
        </p:txBody>
      </p:sp>
    </p:spTree>
    <p:extLst>
      <p:ext uri="{BB962C8B-B14F-4D97-AF65-F5344CB8AC3E}">
        <p14:creationId xmlns:p14="http://schemas.microsoft.com/office/powerpoint/2010/main" val="3914955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WHAT MAKES A MODEL?</a:t>
            </a:r>
            <a:endParaRPr lang="en-US"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3500" dirty="0" err="1"/>
              <a:t>Pick</a:t>
            </a:r>
            <a:r>
              <a:rPr lang="tr-TR" sz="3500" dirty="0"/>
              <a:t> a model</a:t>
            </a:r>
          </a:p>
          <a:p>
            <a:pPr>
              <a:buFont typeface="Wingdings" panose="05000000000000000000" pitchFamily="2" charset="2"/>
              <a:buChar char="Ø"/>
            </a:pPr>
            <a:endParaRPr lang="tr-TR" sz="3500" dirty="0"/>
          </a:p>
          <a:p>
            <a:pPr>
              <a:buFont typeface="Wingdings" panose="05000000000000000000" pitchFamily="2" charset="2"/>
              <a:buChar char="Ø"/>
            </a:pPr>
            <a:r>
              <a:rPr lang="tr-TR" sz="3500" dirty="0"/>
              <a:t>Set </a:t>
            </a:r>
            <a:r>
              <a:rPr lang="tr-TR" sz="3500" dirty="0" err="1"/>
              <a:t>the</a:t>
            </a:r>
            <a:r>
              <a:rPr lang="tr-TR" sz="3500" dirty="0"/>
              <a:t> </a:t>
            </a:r>
            <a:r>
              <a:rPr lang="tr-TR" sz="3500" dirty="0" err="1"/>
              <a:t>Mode</a:t>
            </a:r>
            <a:r>
              <a:rPr lang="tr-TR" sz="3500" dirty="0"/>
              <a:t> (</a:t>
            </a:r>
            <a:r>
              <a:rPr lang="tr-TR" sz="3500" dirty="0" err="1"/>
              <a:t>if</a:t>
            </a:r>
            <a:r>
              <a:rPr lang="tr-TR" sz="3500" dirty="0"/>
              <a:t> </a:t>
            </a:r>
            <a:r>
              <a:rPr lang="tr-TR" sz="3500" dirty="0" err="1"/>
              <a:t>needed</a:t>
            </a:r>
            <a:r>
              <a:rPr lang="tr-TR" sz="3500" dirty="0"/>
              <a:t>)</a:t>
            </a:r>
          </a:p>
          <a:p>
            <a:pPr>
              <a:buFont typeface="Wingdings" panose="05000000000000000000" pitchFamily="2" charset="2"/>
              <a:buChar char="Ø"/>
            </a:pPr>
            <a:endParaRPr lang="tr-TR" sz="3500" dirty="0"/>
          </a:p>
          <a:p>
            <a:pPr>
              <a:buFont typeface="Wingdings" panose="05000000000000000000" pitchFamily="2" charset="2"/>
              <a:buChar char="Ø"/>
            </a:pPr>
            <a:r>
              <a:rPr lang="tr-TR" sz="3500" dirty="0"/>
              <a:t>Set </a:t>
            </a:r>
            <a:r>
              <a:rPr lang="tr-TR" sz="3500" dirty="0" err="1"/>
              <a:t>the</a:t>
            </a:r>
            <a:r>
              <a:rPr lang="tr-TR" sz="3500" dirty="0"/>
              <a:t> Engine</a:t>
            </a:r>
            <a:endParaRPr lang="en-US" sz="3500"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2090" y="2061271"/>
            <a:ext cx="3098978" cy="3592285"/>
          </a:xfrm>
          <a:prstGeom prst="rect">
            <a:avLst/>
          </a:prstGeom>
        </p:spPr>
      </p:pic>
    </p:spTree>
    <p:extLst>
      <p:ext uri="{BB962C8B-B14F-4D97-AF65-F5344CB8AC3E}">
        <p14:creationId xmlns:p14="http://schemas.microsoft.com/office/powerpoint/2010/main" val="91633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uvarlatılmış Dikdörtgen 5"/>
          <p:cNvSpPr/>
          <p:nvPr/>
        </p:nvSpPr>
        <p:spPr>
          <a:xfrm>
            <a:off x="1097280" y="3004457"/>
            <a:ext cx="10058400" cy="16197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p:txBody>
          <a:bodyPr/>
          <a:lstStyle/>
          <a:p>
            <a:r>
              <a:rPr lang="tr-TR" dirty="0"/>
              <a:t>WHAT MAKES A MODEL?</a:t>
            </a:r>
            <a:endParaRPr lang="en-US"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 </a:t>
            </a:r>
            <a:r>
              <a:rPr lang="tr-TR" sz="2500" dirty="0" err="1"/>
              <a:t>Linear</a:t>
            </a:r>
            <a:r>
              <a:rPr lang="tr-TR" sz="2500" dirty="0"/>
              <a:t> </a:t>
            </a:r>
            <a:r>
              <a:rPr lang="tr-TR" sz="2500" dirty="0" err="1"/>
              <a:t>Regression</a:t>
            </a:r>
            <a:endParaRPr lang="en-US" sz="2500" dirty="0"/>
          </a:p>
        </p:txBody>
      </p:sp>
      <p:pic>
        <p:nvPicPr>
          <p:cNvPr id="5" name="Resim 4"/>
          <p:cNvPicPr>
            <a:picLocks noChangeAspect="1"/>
          </p:cNvPicPr>
          <p:nvPr/>
        </p:nvPicPr>
        <p:blipFill>
          <a:blip r:embed="rId2"/>
          <a:stretch>
            <a:fillRect/>
          </a:stretch>
        </p:blipFill>
        <p:spPr>
          <a:xfrm>
            <a:off x="3283757" y="3228644"/>
            <a:ext cx="5685446" cy="1161989"/>
          </a:xfrm>
          <a:prstGeom prst="rect">
            <a:avLst/>
          </a:prstGeom>
        </p:spPr>
      </p:pic>
    </p:spTree>
    <p:extLst>
      <p:ext uri="{BB962C8B-B14F-4D97-AF65-F5344CB8AC3E}">
        <p14:creationId xmlns:p14="http://schemas.microsoft.com/office/powerpoint/2010/main" val="236553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nvSpPr>
        <p:spPr>
          <a:xfrm>
            <a:off x="1097280" y="3004457"/>
            <a:ext cx="10058400" cy="16197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p:txBody>
          <a:bodyPr/>
          <a:lstStyle/>
          <a:p>
            <a:r>
              <a:rPr lang="tr-TR" dirty="0"/>
              <a:t>WHAT MAKES A MODEL?</a:t>
            </a:r>
            <a:endParaRPr lang="en-US"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 </a:t>
            </a:r>
            <a:r>
              <a:rPr lang="tr-TR" sz="2500" dirty="0" err="1"/>
              <a:t>Logistic</a:t>
            </a:r>
            <a:r>
              <a:rPr lang="tr-TR" sz="2500" dirty="0"/>
              <a:t> </a:t>
            </a:r>
            <a:r>
              <a:rPr lang="tr-TR" sz="2500" dirty="0" err="1"/>
              <a:t>Regression</a:t>
            </a:r>
            <a:endParaRPr lang="tr-TR" sz="2500" dirty="0"/>
          </a:p>
        </p:txBody>
      </p:sp>
      <p:pic>
        <p:nvPicPr>
          <p:cNvPr id="4" name="Resim 3"/>
          <p:cNvPicPr>
            <a:picLocks noChangeAspect="1"/>
          </p:cNvPicPr>
          <p:nvPr/>
        </p:nvPicPr>
        <p:blipFill>
          <a:blip r:embed="rId2"/>
          <a:stretch>
            <a:fillRect/>
          </a:stretch>
        </p:blipFill>
        <p:spPr>
          <a:xfrm>
            <a:off x="3161946" y="3251222"/>
            <a:ext cx="5929068" cy="1126264"/>
          </a:xfrm>
          <a:prstGeom prst="rect">
            <a:avLst/>
          </a:prstGeom>
        </p:spPr>
      </p:pic>
    </p:spTree>
    <p:extLst>
      <p:ext uri="{BB962C8B-B14F-4D97-AF65-F5344CB8AC3E}">
        <p14:creationId xmlns:p14="http://schemas.microsoft.com/office/powerpoint/2010/main" val="193748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nvSpPr>
        <p:spPr>
          <a:xfrm>
            <a:off x="1097280" y="3004457"/>
            <a:ext cx="10058400" cy="16197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p:txBody>
          <a:bodyPr/>
          <a:lstStyle/>
          <a:p>
            <a:r>
              <a:rPr lang="tr-TR" dirty="0"/>
              <a:t>WHAT MAKES A MODEL?</a:t>
            </a:r>
            <a:endParaRPr lang="en-US"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500" dirty="0"/>
              <a:t>K - </a:t>
            </a:r>
            <a:r>
              <a:rPr lang="tr-TR" sz="2500" dirty="0" err="1"/>
              <a:t>Nearest</a:t>
            </a:r>
            <a:r>
              <a:rPr lang="tr-TR" sz="2500" dirty="0"/>
              <a:t> </a:t>
            </a:r>
            <a:r>
              <a:rPr lang="tr-TR" sz="2500" dirty="0" err="1"/>
              <a:t>Neighbor</a:t>
            </a:r>
            <a:r>
              <a:rPr lang="tr-TR" sz="2500" dirty="0"/>
              <a:t> </a:t>
            </a:r>
            <a:endParaRPr lang="en-US" sz="2500" dirty="0"/>
          </a:p>
        </p:txBody>
      </p:sp>
      <p:pic>
        <p:nvPicPr>
          <p:cNvPr id="4" name="Resim 3"/>
          <p:cNvPicPr>
            <a:picLocks noChangeAspect="1"/>
          </p:cNvPicPr>
          <p:nvPr/>
        </p:nvPicPr>
        <p:blipFill>
          <a:blip r:embed="rId2"/>
          <a:stretch>
            <a:fillRect/>
          </a:stretch>
        </p:blipFill>
        <p:spPr>
          <a:xfrm>
            <a:off x="3489143" y="3225037"/>
            <a:ext cx="5274673" cy="1178633"/>
          </a:xfrm>
          <a:prstGeom prst="rect">
            <a:avLst/>
          </a:prstGeom>
        </p:spPr>
      </p:pic>
    </p:spTree>
    <p:extLst>
      <p:ext uri="{BB962C8B-B14F-4D97-AF65-F5344CB8AC3E}">
        <p14:creationId xmlns:p14="http://schemas.microsoft.com/office/powerpoint/2010/main" val="386689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normAutofit/>
          </a:bodyPr>
          <a:lstStyle/>
          <a:p>
            <a:r>
              <a:rPr lang="en-US" sz="1600" b="1" dirty="0"/>
              <a:t>Gas Turbine CO and NOx Emission Data Set </a:t>
            </a:r>
            <a:endParaRPr lang="tr-TR" sz="1600" b="1" dirty="0"/>
          </a:p>
          <a:p>
            <a:r>
              <a:rPr lang="en-US" sz="1600" dirty="0"/>
              <a:t>The dataset contains 36733 instances of 11 sensor measures aggregated over one hour, from a gas turbine located in Turkey for the purpose of studying flue gas emissions, namely CO and NOx.</a:t>
            </a:r>
            <a:endParaRPr lang="tr-TR" sz="1600" dirty="0"/>
          </a:p>
          <a:p>
            <a:r>
              <a:rPr lang="tr-TR" sz="1600" b="1" dirty="0"/>
              <a:t>Source:</a:t>
            </a:r>
          </a:p>
          <a:p>
            <a:r>
              <a:rPr lang="en-US" sz="1600" dirty="0" err="1"/>
              <a:t>Heysem</a:t>
            </a:r>
            <a:r>
              <a:rPr lang="en-US" sz="1600" dirty="0"/>
              <a:t> Kaya, Department of Information and Computing Sciences, Utrecht University, 3584 CC, Utrecht, The Netherlands</a:t>
            </a:r>
            <a:br>
              <a:rPr lang="en-US" sz="1600" dirty="0"/>
            </a:br>
            <a:br>
              <a:rPr lang="en-US" sz="1600" dirty="0"/>
            </a:br>
            <a:r>
              <a:rPr lang="tr-TR" sz="1600" dirty="0"/>
              <a:t>Pınar Tüfekçi</a:t>
            </a:r>
            <a:r>
              <a:rPr lang="en-US" sz="1600" dirty="0"/>
              <a:t>, </a:t>
            </a:r>
            <a:r>
              <a:rPr lang="tr-TR" sz="1600" dirty="0"/>
              <a:t>Çorlu</a:t>
            </a:r>
            <a:r>
              <a:rPr lang="en-US" sz="1600" dirty="0"/>
              <a:t> Faculty of Engineering, Nam</a:t>
            </a:r>
            <a:r>
              <a:rPr lang="tr-TR" sz="1600" dirty="0" err="1"/>
              <a:t>ık</a:t>
            </a:r>
            <a:r>
              <a:rPr lang="en-US" sz="1600" dirty="0"/>
              <a:t> Kemal University, TR-59860 </a:t>
            </a:r>
            <a:r>
              <a:rPr lang="tr-TR" sz="1600" dirty="0"/>
              <a:t>Çorlu</a:t>
            </a:r>
            <a:r>
              <a:rPr lang="en-US" sz="1600" dirty="0"/>
              <a:t>, </a:t>
            </a:r>
            <a:r>
              <a:rPr lang="en-US" sz="1600" dirty="0" err="1"/>
              <a:t>Tekird</a:t>
            </a:r>
            <a:r>
              <a:rPr lang="tr-TR" sz="1600" dirty="0"/>
              <a:t>ağ</a:t>
            </a:r>
            <a:r>
              <a:rPr lang="en-US" sz="1600" dirty="0"/>
              <a:t>, Turkey</a:t>
            </a:r>
            <a:br>
              <a:rPr lang="en-US" sz="1500" dirty="0"/>
            </a:br>
            <a:endParaRPr lang="en-US" sz="1500" b="1" dirty="0"/>
          </a:p>
        </p:txBody>
      </p:sp>
      <p:pic>
        <p:nvPicPr>
          <p:cNvPr id="4" name="Resim 3"/>
          <p:cNvPicPr>
            <a:picLocks noChangeAspect="1"/>
          </p:cNvPicPr>
          <p:nvPr/>
        </p:nvPicPr>
        <p:blipFill>
          <a:blip r:embed="rId2"/>
          <a:stretch>
            <a:fillRect/>
          </a:stretch>
        </p:blipFill>
        <p:spPr>
          <a:xfrm>
            <a:off x="6361611" y="4227046"/>
            <a:ext cx="4794069" cy="1517110"/>
          </a:xfrm>
          <a:prstGeom prst="rect">
            <a:avLst/>
          </a:prstGeom>
        </p:spPr>
      </p:pic>
      <p:sp>
        <p:nvSpPr>
          <p:cNvPr id="5" name="Dikdörtgen 4"/>
          <p:cNvSpPr/>
          <p:nvPr/>
        </p:nvSpPr>
        <p:spPr>
          <a:xfrm>
            <a:off x="1005840" y="5917844"/>
            <a:ext cx="9274629" cy="369332"/>
          </a:xfrm>
          <a:prstGeom prst="rect">
            <a:avLst/>
          </a:prstGeom>
        </p:spPr>
        <p:txBody>
          <a:bodyPr wrap="square">
            <a:spAutoFit/>
          </a:bodyPr>
          <a:lstStyle/>
          <a:p>
            <a:r>
              <a:rPr lang="en-US" dirty="0"/>
              <a:t>https://archive.ics.uci.edu/ml/datasets/Gas+Turbine+CO+and+NOx+Emission+Data+Set</a:t>
            </a:r>
          </a:p>
        </p:txBody>
      </p:sp>
    </p:spTree>
    <p:extLst>
      <p:ext uri="{BB962C8B-B14F-4D97-AF65-F5344CB8AC3E}">
        <p14:creationId xmlns:p14="http://schemas.microsoft.com/office/powerpoint/2010/main" val="269079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42907"/>
            <a:ext cx="4611189" cy="303329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988" y="2218373"/>
            <a:ext cx="4715691" cy="3057831"/>
          </a:xfrm>
          <a:prstGeom prst="rect">
            <a:avLst/>
          </a:prstGeom>
        </p:spPr>
      </p:pic>
      <p:sp>
        <p:nvSpPr>
          <p:cNvPr id="6" name="Metin kutusu 5"/>
          <p:cNvSpPr txBox="1"/>
          <p:nvPr/>
        </p:nvSpPr>
        <p:spPr>
          <a:xfrm>
            <a:off x="2540618" y="5494156"/>
            <a:ext cx="1724511" cy="477054"/>
          </a:xfrm>
          <a:prstGeom prst="rect">
            <a:avLst/>
          </a:prstGeom>
          <a:noFill/>
        </p:spPr>
        <p:txBody>
          <a:bodyPr wrap="none" rtlCol="0">
            <a:spAutoFit/>
          </a:bodyPr>
          <a:lstStyle/>
          <a:p>
            <a:r>
              <a:rPr lang="tr-TR" sz="2500" dirty="0" err="1"/>
              <a:t>Gas</a:t>
            </a:r>
            <a:r>
              <a:rPr lang="tr-TR" sz="2500" dirty="0"/>
              <a:t> </a:t>
            </a:r>
            <a:r>
              <a:rPr lang="tr-TR" sz="2500" dirty="0" err="1"/>
              <a:t>Turbine</a:t>
            </a:r>
            <a:endParaRPr lang="en-US" sz="2500" dirty="0"/>
          </a:p>
        </p:txBody>
      </p:sp>
      <p:sp>
        <p:nvSpPr>
          <p:cNvPr id="7" name="Metin kutusu 6"/>
          <p:cNvSpPr txBox="1"/>
          <p:nvPr/>
        </p:nvSpPr>
        <p:spPr>
          <a:xfrm>
            <a:off x="6645705" y="5494156"/>
            <a:ext cx="4304255" cy="477054"/>
          </a:xfrm>
          <a:prstGeom prst="rect">
            <a:avLst/>
          </a:prstGeom>
          <a:noFill/>
        </p:spPr>
        <p:txBody>
          <a:bodyPr wrap="none" rtlCol="0">
            <a:spAutoFit/>
          </a:bodyPr>
          <a:lstStyle/>
          <a:p>
            <a:r>
              <a:rPr lang="tr-TR" sz="2500" dirty="0"/>
              <a:t>E</a:t>
            </a:r>
            <a:r>
              <a:rPr lang="en-US" sz="2500" dirty="0"/>
              <a:t>mission </a:t>
            </a:r>
            <a:r>
              <a:rPr lang="tr-TR" sz="2500" dirty="0"/>
              <a:t>M</a:t>
            </a:r>
            <a:r>
              <a:rPr lang="en-US" sz="2500" dirty="0" err="1"/>
              <a:t>easuring</a:t>
            </a:r>
            <a:r>
              <a:rPr lang="en-US" sz="2500" dirty="0"/>
              <a:t> </a:t>
            </a:r>
            <a:r>
              <a:rPr lang="tr-TR" sz="2500" dirty="0"/>
              <a:t>I</a:t>
            </a:r>
            <a:r>
              <a:rPr lang="en-US" sz="2500" dirty="0" err="1"/>
              <a:t>nstrument</a:t>
            </a:r>
            <a:endParaRPr lang="en-US" sz="2500" dirty="0"/>
          </a:p>
        </p:txBody>
      </p:sp>
    </p:spTree>
    <p:extLst>
      <p:ext uri="{BB962C8B-B14F-4D97-AF65-F5344CB8AC3E}">
        <p14:creationId xmlns:p14="http://schemas.microsoft.com/office/powerpoint/2010/main" val="232399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US" dirty="0"/>
              <a:t>The data comes from the power plant used for predicting hourly net energy yield.</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T</a:t>
            </a:r>
            <a:r>
              <a:rPr lang="en-US" dirty="0"/>
              <a:t>his data is collected in data range (01.01.2011 - 31.12.2015), includes gas turbine parameters (such as Turbine Inlet Temperature and Compressor Discharge pressure) in addition to the ambient variables.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en-US" dirty="0"/>
              <a:t>The dataset can be well used for predicting turbine energy yield (TEY) using ambient variables as features.</a:t>
            </a:r>
          </a:p>
        </p:txBody>
      </p:sp>
    </p:spTree>
    <p:extLst>
      <p:ext uri="{BB962C8B-B14F-4D97-AF65-F5344CB8AC3E}">
        <p14:creationId xmlns:p14="http://schemas.microsoft.com/office/powerpoint/2010/main" val="2606307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normAutofit fontScale="55000" lnSpcReduction="20000"/>
          </a:bodyPr>
          <a:lstStyle/>
          <a:p>
            <a:r>
              <a:rPr lang="en-US" dirty="0"/>
              <a:t>The explanations of sensor measurements and their brief statistics are given below.</a:t>
            </a:r>
            <a:endParaRPr lang="tr-TR" dirty="0"/>
          </a:p>
          <a:p>
            <a:endParaRPr lang="tr-TR" dirty="0"/>
          </a:p>
          <a:p>
            <a:pPr>
              <a:buFont typeface="Wingdings" panose="05000000000000000000" pitchFamily="2" charset="2"/>
              <a:buChar char="§"/>
            </a:pPr>
            <a:r>
              <a:rPr lang="en-US" dirty="0"/>
              <a:t>Ambient temperature (AT) C</a:t>
            </a:r>
            <a:endParaRPr lang="tr-TR" dirty="0"/>
          </a:p>
          <a:p>
            <a:pPr>
              <a:buFont typeface="Wingdings" panose="05000000000000000000" pitchFamily="2" charset="2"/>
              <a:buChar char="§"/>
            </a:pPr>
            <a:r>
              <a:rPr lang="en-US" dirty="0"/>
              <a:t>Ambient pressure (AP) mbar</a:t>
            </a:r>
            <a:endParaRPr lang="tr-TR" dirty="0"/>
          </a:p>
          <a:p>
            <a:pPr>
              <a:buFont typeface="Wingdings" panose="05000000000000000000" pitchFamily="2" charset="2"/>
              <a:buChar char="§"/>
            </a:pPr>
            <a:r>
              <a:rPr lang="en-US" dirty="0"/>
              <a:t>Ambient humidity (AH) (%)</a:t>
            </a:r>
            <a:endParaRPr lang="tr-TR" dirty="0"/>
          </a:p>
          <a:p>
            <a:pPr>
              <a:buFont typeface="Wingdings" panose="05000000000000000000" pitchFamily="2" charset="2"/>
              <a:buChar char="§"/>
            </a:pPr>
            <a:r>
              <a:rPr lang="en-US" dirty="0"/>
              <a:t>Air filter difference pressure (AFDP) mbar</a:t>
            </a:r>
            <a:endParaRPr lang="tr-TR" dirty="0"/>
          </a:p>
          <a:p>
            <a:pPr>
              <a:buFont typeface="Wingdings" panose="05000000000000000000" pitchFamily="2" charset="2"/>
              <a:buChar char="§"/>
            </a:pPr>
            <a:r>
              <a:rPr lang="en-US" dirty="0"/>
              <a:t>Gas turbine exhaust pressure (GTEP) mbar</a:t>
            </a:r>
            <a:endParaRPr lang="tr-TR" dirty="0"/>
          </a:p>
          <a:p>
            <a:pPr>
              <a:buFont typeface="Wingdings" panose="05000000000000000000" pitchFamily="2" charset="2"/>
              <a:buChar char="§"/>
            </a:pPr>
            <a:r>
              <a:rPr lang="en-US" dirty="0"/>
              <a:t>Turbine inlet temperature (TIT) C</a:t>
            </a:r>
            <a:endParaRPr lang="tr-TR" dirty="0"/>
          </a:p>
          <a:p>
            <a:pPr>
              <a:buFont typeface="Wingdings" panose="05000000000000000000" pitchFamily="2" charset="2"/>
              <a:buChar char="§"/>
            </a:pPr>
            <a:r>
              <a:rPr lang="en-US" dirty="0"/>
              <a:t>Turbine after temperature (TAT) C</a:t>
            </a:r>
            <a:endParaRPr lang="tr-TR" dirty="0"/>
          </a:p>
          <a:p>
            <a:pPr>
              <a:buFont typeface="Wingdings" panose="05000000000000000000" pitchFamily="2" charset="2"/>
              <a:buChar char="§"/>
            </a:pPr>
            <a:r>
              <a:rPr lang="en-US" dirty="0"/>
              <a:t>Compressor discharge pressure (CDP) mbar</a:t>
            </a:r>
            <a:endParaRPr lang="tr-TR" dirty="0"/>
          </a:p>
          <a:p>
            <a:pPr>
              <a:buFont typeface="Wingdings" panose="05000000000000000000" pitchFamily="2" charset="2"/>
              <a:buChar char="§"/>
            </a:pPr>
            <a:r>
              <a:rPr lang="en-US" dirty="0"/>
              <a:t>Turbine energy yield (TEY) MWH</a:t>
            </a:r>
            <a:endParaRPr lang="tr-TR" dirty="0"/>
          </a:p>
          <a:p>
            <a:pPr>
              <a:buFont typeface="Wingdings" panose="05000000000000000000" pitchFamily="2" charset="2"/>
              <a:buChar char="§"/>
            </a:pPr>
            <a:r>
              <a:rPr lang="en-US" dirty="0"/>
              <a:t>Carbon monoxide (CO) mg/m3</a:t>
            </a:r>
            <a:endParaRPr lang="tr-TR" dirty="0"/>
          </a:p>
          <a:p>
            <a:pPr>
              <a:buFont typeface="Wingdings" panose="05000000000000000000" pitchFamily="2" charset="2"/>
              <a:buChar char="§"/>
            </a:pPr>
            <a:r>
              <a:rPr lang="en-US" dirty="0"/>
              <a:t>Nitrogen oxides (NOx) mg/m3</a:t>
            </a:r>
          </a:p>
        </p:txBody>
      </p:sp>
    </p:spTree>
    <p:extLst>
      <p:ext uri="{BB962C8B-B14F-4D97-AF65-F5344CB8AC3E}">
        <p14:creationId xmlns:p14="http://schemas.microsoft.com/office/powerpoint/2010/main" val="226230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lstStyle/>
          <a:p>
            <a:endParaRPr lang="en-US" dirty="0"/>
          </a:p>
        </p:txBody>
      </p:sp>
      <p:pic>
        <p:nvPicPr>
          <p:cNvPr id="4" name="Resim 3"/>
          <p:cNvPicPr>
            <a:picLocks noChangeAspect="1"/>
          </p:cNvPicPr>
          <p:nvPr/>
        </p:nvPicPr>
        <p:blipFill>
          <a:blip r:embed="rId2"/>
          <a:stretch>
            <a:fillRect/>
          </a:stretch>
        </p:blipFill>
        <p:spPr>
          <a:xfrm>
            <a:off x="2921317" y="1967456"/>
            <a:ext cx="6410325" cy="2505075"/>
          </a:xfrm>
          <a:prstGeom prst="rect">
            <a:avLst/>
          </a:prstGeom>
        </p:spPr>
      </p:pic>
      <p:pic>
        <p:nvPicPr>
          <p:cNvPr id="5" name="Resim 4"/>
          <p:cNvPicPr>
            <a:picLocks noChangeAspect="1"/>
          </p:cNvPicPr>
          <p:nvPr/>
        </p:nvPicPr>
        <p:blipFill>
          <a:blip r:embed="rId3"/>
          <a:stretch>
            <a:fillRect/>
          </a:stretch>
        </p:blipFill>
        <p:spPr>
          <a:xfrm>
            <a:off x="2911792" y="5135669"/>
            <a:ext cx="6419850" cy="733425"/>
          </a:xfrm>
          <a:prstGeom prst="rect">
            <a:avLst/>
          </a:prstGeom>
        </p:spPr>
      </p:pic>
      <p:sp>
        <p:nvSpPr>
          <p:cNvPr id="6" name="Metin kutusu 5"/>
          <p:cNvSpPr txBox="1"/>
          <p:nvPr/>
        </p:nvSpPr>
        <p:spPr>
          <a:xfrm>
            <a:off x="6165669" y="4276586"/>
            <a:ext cx="143691" cy="923330"/>
          </a:xfrm>
          <a:prstGeom prst="rect">
            <a:avLst/>
          </a:prstGeom>
          <a:noFill/>
        </p:spPr>
        <p:txBody>
          <a:bodyPr wrap="square" rtlCol="0">
            <a:spAutoFit/>
          </a:bodyPr>
          <a:lstStyle/>
          <a:p>
            <a:r>
              <a:rPr lang="tr-TR" dirty="0"/>
              <a:t>.</a:t>
            </a:r>
          </a:p>
          <a:p>
            <a:r>
              <a:rPr lang="tr-TR" dirty="0"/>
              <a:t>.</a:t>
            </a:r>
          </a:p>
          <a:p>
            <a:r>
              <a:rPr lang="tr-TR" dirty="0"/>
              <a:t>.</a:t>
            </a:r>
            <a:endParaRPr lang="en-US" dirty="0"/>
          </a:p>
        </p:txBody>
      </p:sp>
    </p:spTree>
    <p:extLst>
      <p:ext uri="{BB962C8B-B14F-4D97-AF65-F5344CB8AC3E}">
        <p14:creationId xmlns:p14="http://schemas.microsoft.com/office/powerpoint/2010/main" val="340868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lstStyle/>
          <a:p>
            <a:r>
              <a:rPr lang="tr-TR" u="sng" dirty="0" err="1"/>
              <a:t>Algorithms</a:t>
            </a:r>
            <a:endParaRPr lang="tr-TR" u="sng" dirty="0"/>
          </a:p>
          <a:p>
            <a:pPr>
              <a:buFont typeface="Wingdings" panose="05000000000000000000" pitchFamily="2" charset="2"/>
              <a:buChar char="Ø"/>
            </a:pPr>
            <a:r>
              <a:rPr lang="tr-TR" dirty="0"/>
              <a:t> </a:t>
            </a:r>
            <a:r>
              <a:rPr lang="tr-TR" dirty="0" err="1"/>
              <a:t>Linear</a:t>
            </a:r>
            <a:r>
              <a:rPr lang="tr-TR" dirty="0"/>
              <a:t> </a:t>
            </a:r>
            <a:r>
              <a:rPr lang="tr-TR" dirty="0" err="1"/>
              <a:t>Regression</a:t>
            </a:r>
            <a:endParaRPr lang="tr-TR" dirty="0"/>
          </a:p>
          <a:p>
            <a:pPr>
              <a:buFont typeface="Wingdings" panose="05000000000000000000" pitchFamily="2" charset="2"/>
              <a:buChar char="Ø"/>
            </a:pPr>
            <a:r>
              <a:rPr lang="tr-TR" dirty="0"/>
              <a:t> </a:t>
            </a:r>
            <a:r>
              <a:rPr lang="tr-TR" dirty="0" err="1"/>
              <a:t>Boosted</a:t>
            </a:r>
            <a:r>
              <a:rPr lang="tr-TR" dirty="0"/>
              <a:t> </a:t>
            </a:r>
            <a:r>
              <a:rPr lang="tr-TR" dirty="0" err="1"/>
              <a:t>Trees</a:t>
            </a:r>
            <a:endParaRPr lang="tr-TR" dirty="0"/>
          </a:p>
          <a:p>
            <a:pPr>
              <a:buFont typeface="Wingdings" panose="05000000000000000000" pitchFamily="2" charset="2"/>
              <a:buChar char="Ø"/>
            </a:pPr>
            <a:r>
              <a:rPr lang="tr-TR" dirty="0"/>
              <a:t> </a:t>
            </a:r>
            <a:r>
              <a:rPr lang="tr-TR" dirty="0" err="1"/>
              <a:t>Decision</a:t>
            </a:r>
            <a:r>
              <a:rPr lang="tr-TR" dirty="0"/>
              <a:t> </a:t>
            </a:r>
            <a:r>
              <a:rPr lang="tr-TR" dirty="0" err="1"/>
              <a:t>Tree</a:t>
            </a:r>
            <a:endParaRPr lang="tr-TR" dirty="0"/>
          </a:p>
          <a:p>
            <a:pPr>
              <a:buFont typeface="Wingdings" panose="05000000000000000000" pitchFamily="2" charset="2"/>
              <a:buChar char="Ø"/>
            </a:pPr>
            <a:r>
              <a:rPr lang="tr-TR" dirty="0"/>
              <a:t> K- </a:t>
            </a:r>
            <a:r>
              <a:rPr lang="tr-TR" dirty="0" err="1"/>
              <a:t>Nearest</a:t>
            </a:r>
            <a:r>
              <a:rPr lang="tr-TR" dirty="0"/>
              <a:t> </a:t>
            </a:r>
            <a:r>
              <a:rPr lang="tr-TR" dirty="0" err="1"/>
              <a:t>Neighbor</a:t>
            </a:r>
            <a:endParaRPr lang="tr-TR" dirty="0"/>
          </a:p>
          <a:p>
            <a:pPr>
              <a:buFont typeface="Wingdings" panose="05000000000000000000" pitchFamily="2" charset="2"/>
              <a:buChar char="Ø"/>
            </a:pPr>
            <a:r>
              <a:rPr lang="tr-TR" dirty="0"/>
              <a:t> </a:t>
            </a:r>
            <a:r>
              <a:rPr lang="tr-TR" dirty="0" err="1"/>
              <a:t>Random</a:t>
            </a:r>
            <a:r>
              <a:rPr lang="tr-TR" dirty="0"/>
              <a:t> </a:t>
            </a:r>
            <a:r>
              <a:rPr lang="tr-TR" dirty="0" err="1"/>
              <a:t>Forest</a:t>
            </a:r>
            <a:endParaRPr lang="tr-TR" dirty="0"/>
          </a:p>
          <a:p>
            <a:pPr>
              <a:buFont typeface="Wingdings" panose="05000000000000000000" pitchFamily="2" charset="2"/>
              <a:buChar char="Ø"/>
            </a:pPr>
            <a:r>
              <a:rPr lang="tr-TR" dirty="0"/>
              <a:t> </a:t>
            </a:r>
            <a:r>
              <a:rPr lang="tr-TR" dirty="0" err="1"/>
              <a:t>Support</a:t>
            </a:r>
            <a:r>
              <a:rPr lang="tr-TR" dirty="0"/>
              <a:t> </a:t>
            </a:r>
            <a:r>
              <a:rPr lang="tr-TR" dirty="0" err="1"/>
              <a:t>Vector</a:t>
            </a:r>
            <a:r>
              <a:rPr lang="tr-TR" dirty="0"/>
              <a:t> Machine</a:t>
            </a:r>
            <a:endParaRPr lang="en-US" dirty="0"/>
          </a:p>
        </p:txBody>
      </p:sp>
    </p:spTree>
    <p:extLst>
      <p:ext uri="{BB962C8B-B14F-4D97-AF65-F5344CB8AC3E}">
        <p14:creationId xmlns:p14="http://schemas.microsoft.com/office/powerpoint/2010/main" val="1690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uvarlatılmış Dikdörtgen 5"/>
          <p:cNvSpPr/>
          <p:nvPr/>
        </p:nvSpPr>
        <p:spPr>
          <a:xfrm>
            <a:off x="6461760" y="1833906"/>
            <a:ext cx="5029200" cy="419943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Yuvarlatılmış Dikdörtgen 2"/>
          <p:cNvSpPr/>
          <p:nvPr/>
        </p:nvSpPr>
        <p:spPr>
          <a:xfrm>
            <a:off x="1097280" y="1833907"/>
            <a:ext cx="5029200" cy="419943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p:txBody>
          <a:bodyPr/>
          <a:lstStyle/>
          <a:p>
            <a:r>
              <a:rPr lang="tr-TR" dirty="0"/>
              <a:t>INTRODUCTION</a:t>
            </a:r>
            <a:endParaRPr lang="en-US"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6469" y="1856055"/>
            <a:ext cx="2145429" cy="2476836"/>
          </a:xfr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7358" y="1833907"/>
            <a:ext cx="2164413" cy="2498984"/>
          </a:xfrm>
          <a:prstGeom prst="rect">
            <a:avLst/>
          </a:prstGeom>
        </p:spPr>
      </p:pic>
      <p:sp>
        <p:nvSpPr>
          <p:cNvPr id="7" name="Metin kutusu 6"/>
          <p:cNvSpPr txBox="1"/>
          <p:nvPr/>
        </p:nvSpPr>
        <p:spPr>
          <a:xfrm>
            <a:off x="3242709" y="2340027"/>
            <a:ext cx="2743810" cy="2862322"/>
          </a:xfrm>
          <a:prstGeom prst="rect">
            <a:avLst/>
          </a:prstGeom>
          <a:noFill/>
        </p:spPr>
        <p:txBody>
          <a:bodyPr wrap="square" rtlCol="0">
            <a:spAutoFit/>
          </a:bodyPr>
          <a:lstStyle/>
          <a:p>
            <a:pPr marL="342900" indent="-342900">
              <a:buFont typeface="+mj-lt"/>
              <a:buAutoNum type="arabicPeriod"/>
            </a:pPr>
            <a:r>
              <a:rPr lang="tr-TR" dirty="0" err="1"/>
              <a:t>Reuse</a:t>
            </a:r>
            <a:r>
              <a:rPr lang="tr-TR" dirty="0"/>
              <a:t> </a:t>
            </a:r>
            <a:r>
              <a:rPr lang="tr-TR" dirty="0" err="1"/>
              <a:t>existing</a:t>
            </a:r>
            <a:r>
              <a:rPr lang="tr-TR" dirty="0"/>
              <a:t> data </a:t>
            </a:r>
            <a:r>
              <a:rPr lang="tr-TR" dirty="0" err="1"/>
              <a:t>structures</a:t>
            </a:r>
            <a:endParaRPr lang="tr-TR" dirty="0"/>
          </a:p>
          <a:p>
            <a:pPr marL="342900" indent="-342900">
              <a:buFont typeface="+mj-lt"/>
              <a:buAutoNum type="arabicPeriod"/>
            </a:pPr>
            <a:endParaRPr lang="tr-TR" dirty="0"/>
          </a:p>
          <a:p>
            <a:pPr marL="342900" indent="-342900">
              <a:buFont typeface="+mj-lt"/>
              <a:buAutoNum type="arabicPeriod"/>
            </a:pPr>
            <a:r>
              <a:rPr lang="en-US" dirty="0"/>
              <a:t>Compose simple functions with the pipe.</a:t>
            </a:r>
            <a:endParaRPr lang="tr-TR" dirty="0"/>
          </a:p>
          <a:p>
            <a:pPr marL="342900" indent="-342900">
              <a:buFont typeface="+mj-lt"/>
              <a:buAutoNum type="arabicPeriod"/>
            </a:pPr>
            <a:endParaRPr lang="en-US" dirty="0"/>
          </a:p>
          <a:p>
            <a:pPr marL="342900" indent="-342900">
              <a:buFont typeface="+mj-lt"/>
              <a:buAutoNum type="arabicPeriod"/>
            </a:pPr>
            <a:r>
              <a:rPr lang="en-US" dirty="0"/>
              <a:t>Embrace functional programming.</a:t>
            </a:r>
            <a:endParaRPr lang="tr-TR" dirty="0"/>
          </a:p>
          <a:p>
            <a:pPr marL="342900" indent="-342900">
              <a:buFont typeface="+mj-lt"/>
              <a:buAutoNum type="arabicPeriod"/>
            </a:pPr>
            <a:endParaRPr lang="en-US" dirty="0"/>
          </a:p>
          <a:p>
            <a:pPr marL="342900" indent="-342900">
              <a:buFont typeface="+mj-lt"/>
              <a:buAutoNum type="arabicPeriod"/>
            </a:pPr>
            <a:r>
              <a:rPr lang="en-US" dirty="0"/>
              <a:t>Design for humans.</a:t>
            </a:r>
          </a:p>
        </p:txBody>
      </p:sp>
      <p:sp>
        <p:nvSpPr>
          <p:cNvPr id="8" name="Metin kutusu 7"/>
          <p:cNvSpPr txBox="1"/>
          <p:nvPr/>
        </p:nvSpPr>
        <p:spPr>
          <a:xfrm>
            <a:off x="6779623" y="2340027"/>
            <a:ext cx="2546924" cy="3693319"/>
          </a:xfrm>
          <a:prstGeom prst="rect">
            <a:avLst/>
          </a:prstGeom>
          <a:noFill/>
        </p:spPr>
        <p:txBody>
          <a:bodyPr wrap="square" rtlCol="0">
            <a:spAutoFit/>
          </a:bodyPr>
          <a:lstStyle/>
          <a:p>
            <a:pPr marL="342900" indent="-342900">
              <a:buFont typeface="+mj-lt"/>
              <a:buAutoNum type="arabicPeriod"/>
            </a:pPr>
            <a:r>
              <a:rPr lang="en-US" dirty="0"/>
              <a:t>Encourage empirical validation and good methodology.</a:t>
            </a:r>
            <a:endParaRPr lang="tr-TR" dirty="0"/>
          </a:p>
          <a:p>
            <a:pPr marL="342900" indent="-342900">
              <a:buFont typeface="+mj-lt"/>
              <a:buAutoNum type="arabicPeriod"/>
            </a:pPr>
            <a:endParaRPr lang="en-US" dirty="0"/>
          </a:p>
          <a:p>
            <a:pPr marL="342900" indent="-342900">
              <a:buFont typeface="+mj-lt"/>
              <a:buAutoNum type="arabicPeriod"/>
            </a:pPr>
            <a:r>
              <a:rPr lang="en-US" dirty="0"/>
              <a:t>Smooth out diverse interfaces.</a:t>
            </a:r>
            <a:endParaRPr lang="tr-TR" dirty="0"/>
          </a:p>
          <a:p>
            <a:pPr marL="342900" indent="-342900">
              <a:buFont typeface="+mj-lt"/>
              <a:buAutoNum type="arabicPeriod"/>
            </a:pPr>
            <a:endParaRPr lang="en-US" dirty="0"/>
          </a:p>
          <a:p>
            <a:pPr marL="342900" indent="-342900">
              <a:buFont typeface="+mj-lt"/>
              <a:buAutoNum type="arabicPeriod"/>
            </a:pPr>
            <a:r>
              <a:rPr lang="en-US" dirty="0"/>
              <a:t>Build highly reusable infrastructure.</a:t>
            </a:r>
            <a:endParaRPr lang="tr-TR" dirty="0"/>
          </a:p>
          <a:p>
            <a:pPr marL="342900" indent="-342900">
              <a:buFont typeface="+mj-lt"/>
              <a:buAutoNum type="arabicPeriod"/>
            </a:pPr>
            <a:endParaRPr lang="en-US" dirty="0"/>
          </a:p>
          <a:p>
            <a:pPr marL="342900" indent="-342900">
              <a:buFont typeface="+mj-lt"/>
              <a:buAutoNum type="arabicPeriod"/>
            </a:pPr>
            <a:r>
              <a:rPr lang="en-US" dirty="0"/>
              <a:t>Enable a wider variety of methodologies.</a:t>
            </a:r>
          </a:p>
        </p:txBody>
      </p:sp>
    </p:spTree>
    <p:extLst>
      <p:ext uri="{BB962C8B-B14F-4D97-AF65-F5344CB8AC3E}">
        <p14:creationId xmlns:p14="http://schemas.microsoft.com/office/powerpoint/2010/main" val="87080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Resim 3"/>
          <p:cNvPicPr>
            <a:picLocks noChangeAspect="1"/>
          </p:cNvPicPr>
          <p:nvPr/>
        </p:nvPicPr>
        <p:blipFill>
          <a:blip r:embed="rId2"/>
          <a:stretch>
            <a:fillRect/>
          </a:stretch>
        </p:blipFill>
        <p:spPr>
          <a:xfrm>
            <a:off x="1140885" y="2603381"/>
            <a:ext cx="10014795" cy="3052837"/>
          </a:xfrm>
          <a:prstGeom prst="rect">
            <a:avLst/>
          </a:prstGeom>
        </p:spPr>
      </p:pic>
      <p:sp>
        <p:nvSpPr>
          <p:cNvPr id="5" name="Metin kutusu 4"/>
          <p:cNvSpPr txBox="1"/>
          <p:nvPr/>
        </p:nvSpPr>
        <p:spPr>
          <a:xfrm>
            <a:off x="1097280" y="1954927"/>
            <a:ext cx="2347246" cy="430887"/>
          </a:xfrm>
          <a:prstGeom prst="rect">
            <a:avLst/>
          </a:prstGeom>
          <a:noFill/>
        </p:spPr>
        <p:txBody>
          <a:bodyPr wrap="none" rtlCol="0">
            <a:spAutoFit/>
          </a:bodyPr>
          <a:lstStyle/>
          <a:p>
            <a:r>
              <a:rPr lang="tr-TR" sz="2200" dirty="0" err="1"/>
              <a:t>Summary</a:t>
            </a:r>
            <a:r>
              <a:rPr lang="tr-TR" sz="2200" dirty="0"/>
              <a:t> </a:t>
            </a:r>
            <a:r>
              <a:rPr lang="tr-TR" sz="2200" dirty="0" err="1"/>
              <a:t>Statistics</a:t>
            </a:r>
            <a:endParaRPr lang="en-US" sz="2200" dirty="0"/>
          </a:p>
        </p:txBody>
      </p:sp>
    </p:spTree>
    <p:extLst>
      <p:ext uri="{BB962C8B-B14F-4D97-AF65-F5344CB8AC3E}">
        <p14:creationId xmlns:p14="http://schemas.microsoft.com/office/powerpoint/2010/main" val="1159869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5" name="Metin kutusu 4"/>
          <p:cNvSpPr txBox="1"/>
          <p:nvPr/>
        </p:nvSpPr>
        <p:spPr>
          <a:xfrm>
            <a:off x="1097280" y="2089878"/>
            <a:ext cx="4427109" cy="430887"/>
          </a:xfrm>
          <a:prstGeom prst="rect">
            <a:avLst/>
          </a:prstGeom>
          <a:noFill/>
        </p:spPr>
        <p:txBody>
          <a:bodyPr wrap="none" rtlCol="0">
            <a:spAutoFit/>
          </a:bodyPr>
          <a:lstStyle/>
          <a:p>
            <a:r>
              <a:rPr lang="tr-TR" sz="2200" dirty="0"/>
              <a:t>Training, </a:t>
            </a:r>
            <a:r>
              <a:rPr lang="tr-TR" sz="2200" dirty="0" err="1"/>
              <a:t>Testing</a:t>
            </a:r>
            <a:r>
              <a:rPr lang="tr-TR" sz="2200" dirty="0"/>
              <a:t> </a:t>
            </a:r>
            <a:r>
              <a:rPr lang="tr-TR" sz="2200" dirty="0" err="1"/>
              <a:t>and</a:t>
            </a:r>
            <a:r>
              <a:rPr lang="tr-TR" sz="2200" dirty="0"/>
              <a:t> Cross-</a:t>
            </a:r>
            <a:r>
              <a:rPr lang="tr-TR" sz="2200" dirty="0" err="1"/>
              <a:t>Validation</a:t>
            </a:r>
            <a:endParaRPr lang="en-US" sz="2200" dirty="0"/>
          </a:p>
        </p:txBody>
      </p:sp>
      <p:pic>
        <p:nvPicPr>
          <p:cNvPr id="6" name="Resim 5">
            <a:extLst>
              <a:ext uri="{FF2B5EF4-FFF2-40B4-BE49-F238E27FC236}">
                <a16:creationId xmlns:a16="http://schemas.microsoft.com/office/drawing/2014/main" id="{13CAE02B-C473-443B-A25E-7022BA9BED53}"/>
              </a:ext>
            </a:extLst>
          </p:cNvPr>
          <p:cNvPicPr>
            <a:picLocks noChangeAspect="1"/>
          </p:cNvPicPr>
          <p:nvPr/>
        </p:nvPicPr>
        <p:blipFill>
          <a:blip r:embed="rId2"/>
          <a:stretch>
            <a:fillRect/>
          </a:stretch>
        </p:blipFill>
        <p:spPr>
          <a:xfrm>
            <a:off x="1097280" y="3129584"/>
            <a:ext cx="5352735" cy="1561686"/>
          </a:xfrm>
          <a:prstGeom prst="rect">
            <a:avLst/>
          </a:prstGeom>
        </p:spPr>
      </p:pic>
    </p:spTree>
    <p:extLst>
      <p:ext uri="{BB962C8B-B14F-4D97-AF65-F5344CB8AC3E}">
        <p14:creationId xmlns:p14="http://schemas.microsoft.com/office/powerpoint/2010/main" val="3332527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stretch>
            <a:fillRect/>
          </a:stretch>
        </p:blipFill>
        <p:spPr>
          <a:xfrm>
            <a:off x="1097279" y="2273754"/>
            <a:ext cx="3853543" cy="2247900"/>
          </a:xfrm>
          <a:prstGeom prst="rect">
            <a:avLst/>
          </a:prstGeom>
        </p:spPr>
      </p:pic>
    </p:spTree>
    <p:extLst>
      <p:ext uri="{BB962C8B-B14F-4D97-AF65-F5344CB8AC3E}">
        <p14:creationId xmlns:p14="http://schemas.microsoft.com/office/powerpoint/2010/main" val="262950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Resim 3"/>
          <p:cNvPicPr>
            <a:picLocks noChangeAspect="1"/>
          </p:cNvPicPr>
          <p:nvPr/>
        </p:nvPicPr>
        <p:blipFill>
          <a:blip r:embed="rId2"/>
          <a:stretch>
            <a:fillRect/>
          </a:stretch>
        </p:blipFill>
        <p:spPr>
          <a:xfrm>
            <a:off x="1097280" y="2858775"/>
            <a:ext cx="8054134" cy="2248802"/>
          </a:xfrm>
          <a:prstGeom prst="rect">
            <a:avLst/>
          </a:prstGeom>
        </p:spPr>
      </p:pic>
      <p:sp>
        <p:nvSpPr>
          <p:cNvPr id="8" name="Metin kutusu 7"/>
          <p:cNvSpPr txBox="1"/>
          <p:nvPr/>
        </p:nvSpPr>
        <p:spPr>
          <a:xfrm>
            <a:off x="1097280" y="2082624"/>
            <a:ext cx="2192588" cy="430887"/>
          </a:xfrm>
          <a:prstGeom prst="rect">
            <a:avLst/>
          </a:prstGeom>
          <a:noFill/>
        </p:spPr>
        <p:txBody>
          <a:bodyPr wrap="none" rtlCol="0">
            <a:spAutoFit/>
          </a:bodyPr>
          <a:lstStyle/>
          <a:p>
            <a:r>
              <a:rPr lang="tr-TR" sz="2200" dirty="0" err="1"/>
              <a:t>Linear</a:t>
            </a:r>
            <a:r>
              <a:rPr lang="tr-TR" sz="2200" dirty="0"/>
              <a:t> </a:t>
            </a:r>
            <a:r>
              <a:rPr lang="tr-TR" sz="2200" dirty="0" err="1"/>
              <a:t>Regression</a:t>
            </a:r>
            <a:endParaRPr lang="en-US" sz="2200" dirty="0"/>
          </a:p>
        </p:txBody>
      </p:sp>
    </p:spTree>
    <p:extLst>
      <p:ext uri="{BB962C8B-B14F-4D97-AF65-F5344CB8AC3E}">
        <p14:creationId xmlns:p14="http://schemas.microsoft.com/office/powerpoint/2010/main" val="356583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8" name="Metin kutusu 7"/>
          <p:cNvSpPr txBox="1"/>
          <p:nvPr/>
        </p:nvSpPr>
        <p:spPr>
          <a:xfrm>
            <a:off x="1097280" y="2082624"/>
            <a:ext cx="2192588" cy="430887"/>
          </a:xfrm>
          <a:prstGeom prst="rect">
            <a:avLst/>
          </a:prstGeom>
          <a:noFill/>
        </p:spPr>
        <p:txBody>
          <a:bodyPr wrap="none" rtlCol="0">
            <a:spAutoFit/>
          </a:bodyPr>
          <a:lstStyle/>
          <a:p>
            <a:r>
              <a:rPr lang="tr-TR" sz="2200" dirty="0" err="1"/>
              <a:t>Linear</a:t>
            </a:r>
            <a:r>
              <a:rPr lang="tr-TR" sz="2200" dirty="0"/>
              <a:t> </a:t>
            </a:r>
            <a:r>
              <a:rPr lang="tr-TR" sz="2200" dirty="0" err="1"/>
              <a:t>Regression</a:t>
            </a:r>
            <a:endParaRPr lang="en-US" sz="2200" dirty="0"/>
          </a:p>
        </p:txBody>
      </p:sp>
      <p:pic>
        <p:nvPicPr>
          <p:cNvPr id="5" name="Resim 4"/>
          <p:cNvPicPr>
            <a:picLocks noChangeAspect="1"/>
          </p:cNvPicPr>
          <p:nvPr/>
        </p:nvPicPr>
        <p:blipFill>
          <a:blip r:embed="rId2"/>
          <a:stretch>
            <a:fillRect/>
          </a:stretch>
        </p:blipFill>
        <p:spPr>
          <a:xfrm>
            <a:off x="1097280" y="2716938"/>
            <a:ext cx="9614263" cy="2883130"/>
          </a:xfrm>
          <a:prstGeom prst="rect">
            <a:avLst/>
          </a:prstGeom>
        </p:spPr>
      </p:pic>
    </p:spTree>
    <p:extLst>
      <p:ext uri="{BB962C8B-B14F-4D97-AF65-F5344CB8AC3E}">
        <p14:creationId xmlns:p14="http://schemas.microsoft.com/office/powerpoint/2010/main" val="2337236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6" name="Resim 5"/>
          <p:cNvPicPr>
            <a:picLocks noChangeAspect="1"/>
          </p:cNvPicPr>
          <p:nvPr/>
        </p:nvPicPr>
        <p:blipFill>
          <a:blip r:embed="rId2"/>
          <a:stretch>
            <a:fillRect/>
          </a:stretch>
        </p:blipFill>
        <p:spPr>
          <a:xfrm>
            <a:off x="1097279" y="1991677"/>
            <a:ext cx="9319261" cy="3494723"/>
          </a:xfrm>
          <a:prstGeom prst="rect">
            <a:avLst/>
          </a:prstGeom>
        </p:spPr>
      </p:pic>
    </p:spTree>
    <p:extLst>
      <p:ext uri="{BB962C8B-B14F-4D97-AF65-F5344CB8AC3E}">
        <p14:creationId xmlns:p14="http://schemas.microsoft.com/office/powerpoint/2010/main" val="4111328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stretch>
            <a:fillRect/>
          </a:stretch>
        </p:blipFill>
        <p:spPr>
          <a:xfrm>
            <a:off x="1097280" y="1885452"/>
            <a:ext cx="5786846" cy="4367590"/>
          </a:xfrm>
          <a:prstGeom prst="rect">
            <a:avLst/>
          </a:prstGeom>
        </p:spPr>
      </p:pic>
      <p:sp>
        <p:nvSpPr>
          <p:cNvPr id="5" name="Metin kutusu 4"/>
          <p:cNvSpPr txBox="1"/>
          <p:nvPr/>
        </p:nvSpPr>
        <p:spPr>
          <a:xfrm>
            <a:off x="8281852" y="2037806"/>
            <a:ext cx="1572931" cy="477054"/>
          </a:xfrm>
          <a:prstGeom prst="rect">
            <a:avLst/>
          </a:prstGeom>
          <a:noFill/>
        </p:spPr>
        <p:txBody>
          <a:bodyPr wrap="none" rtlCol="0">
            <a:spAutoFit/>
          </a:bodyPr>
          <a:lstStyle/>
          <a:p>
            <a:r>
              <a:rPr lang="tr-TR" sz="2500" dirty="0" err="1"/>
              <a:t>Workflows</a:t>
            </a:r>
            <a:endParaRPr lang="en-US" sz="2500" dirty="0"/>
          </a:p>
        </p:txBody>
      </p:sp>
    </p:spTree>
    <p:extLst>
      <p:ext uri="{BB962C8B-B14F-4D97-AF65-F5344CB8AC3E}">
        <p14:creationId xmlns:p14="http://schemas.microsoft.com/office/powerpoint/2010/main" val="202373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Resim 3"/>
          <p:cNvPicPr>
            <a:picLocks noChangeAspect="1"/>
          </p:cNvPicPr>
          <p:nvPr/>
        </p:nvPicPr>
        <p:blipFill>
          <a:blip r:embed="rId2"/>
          <a:stretch>
            <a:fillRect/>
          </a:stretch>
        </p:blipFill>
        <p:spPr>
          <a:xfrm>
            <a:off x="1097281" y="1977799"/>
            <a:ext cx="8321040" cy="2858822"/>
          </a:xfrm>
          <a:prstGeom prst="rect">
            <a:avLst/>
          </a:prstGeom>
        </p:spPr>
      </p:pic>
      <p:pic>
        <p:nvPicPr>
          <p:cNvPr id="5" name="Resim 4"/>
          <p:cNvPicPr>
            <a:picLocks noChangeAspect="1"/>
          </p:cNvPicPr>
          <p:nvPr/>
        </p:nvPicPr>
        <p:blipFill>
          <a:blip r:embed="rId3"/>
          <a:stretch>
            <a:fillRect/>
          </a:stretch>
        </p:blipFill>
        <p:spPr>
          <a:xfrm>
            <a:off x="1097280" y="5077060"/>
            <a:ext cx="3286125" cy="1028700"/>
          </a:xfrm>
          <a:prstGeom prst="rect">
            <a:avLst/>
          </a:prstGeom>
        </p:spPr>
      </p:pic>
    </p:spTree>
    <p:extLst>
      <p:ext uri="{BB962C8B-B14F-4D97-AF65-F5344CB8AC3E}">
        <p14:creationId xmlns:p14="http://schemas.microsoft.com/office/powerpoint/2010/main" val="3921758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stretch>
            <a:fillRect/>
          </a:stretch>
        </p:blipFill>
        <p:spPr>
          <a:xfrm>
            <a:off x="1097280" y="2153875"/>
            <a:ext cx="7530346" cy="3397839"/>
          </a:xfrm>
          <a:prstGeom prst="rect">
            <a:avLst/>
          </a:prstGeom>
        </p:spPr>
      </p:pic>
    </p:spTree>
    <p:extLst>
      <p:ext uri="{BB962C8B-B14F-4D97-AF65-F5344CB8AC3E}">
        <p14:creationId xmlns:p14="http://schemas.microsoft.com/office/powerpoint/2010/main" val="1788831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stretch>
            <a:fillRect/>
          </a:stretch>
        </p:blipFill>
        <p:spPr>
          <a:xfrm>
            <a:off x="1097280" y="1942692"/>
            <a:ext cx="7486993" cy="3439205"/>
          </a:xfrm>
          <a:prstGeom prst="rect">
            <a:avLst/>
          </a:prstGeom>
        </p:spPr>
      </p:pic>
    </p:spTree>
    <p:extLst>
      <p:ext uri="{BB962C8B-B14F-4D97-AF65-F5344CB8AC3E}">
        <p14:creationId xmlns:p14="http://schemas.microsoft.com/office/powerpoint/2010/main" val="31049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INTRODUCTION</a:t>
            </a:r>
            <a:endParaRPr lang="en-US"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en-US" dirty="0"/>
              <a:t>The focus is on an R dialect called </a:t>
            </a:r>
            <a:r>
              <a:rPr lang="en-US" dirty="0" err="1"/>
              <a:t>tidyverse</a:t>
            </a:r>
            <a:r>
              <a:rPr lang="en-US" dirty="0"/>
              <a:t> that is designed to be a better interface for common tasks </a:t>
            </a:r>
            <a:r>
              <a:rPr lang="tr-TR" dirty="0" err="1"/>
              <a:t>using</a:t>
            </a:r>
            <a:r>
              <a:rPr lang="tr-TR" dirty="0"/>
              <a:t> R</a:t>
            </a:r>
            <a:r>
              <a:rPr lang="en-US" dirty="0"/>
              <a:t>.</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en-US" dirty="0" err="1"/>
              <a:t>tidymodels</a:t>
            </a:r>
            <a:r>
              <a:rPr lang="en-US" dirty="0"/>
              <a:t> explains how </a:t>
            </a:r>
            <a:r>
              <a:rPr lang="en-US" dirty="0" err="1"/>
              <a:t>tidyverse</a:t>
            </a:r>
            <a:r>
              <a:rPr lang="en-US" dirty="0"/>
              <a:t> can be used to produce high quality models. </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en-US" dirty="0"/>
              <a:t>The tools used to do this are called </a:t>
            </a:r>
            <a:r>
              <a:rPr lang="en-US" dirty="0" err="1"/>
              <a:t>tidymodels</a:t>
            </a:r>
            <a:r>
              <a:rPr lang="en-US" dirty="0"/>
              <a:t> packages.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en-US" dirty="0" err="1"/>
              <a:t>Tidymodels</a:t>
            </a:r>
            <a:r>
              <a:rPr lang="en-US" dirty="0"/>
              <a:t> packages have been used to promote good methodology and statistical practice.</a:t>
            </a:r>
          </a:p>
        </p:txBody>
      </p:sp>
    </p:spTree>
    <p:extLst>
      <p:ext uri="{BB962C8B-B14F-4D97-AF65-F5344CB8AC3E}">
        <p14:creationId xmlns:p14="http://schemas.microsoft.com/office/powerpoint/2010/main" val="4269229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5" name="Metin kutusu 4"/>
          <p:cNvSpPr txBox="1"/>
          <p:nvPr/>
        </p:nvSpPr>
        <p:spPr>
          <a:xfrm>
            <a:off x="1097280" y="1939663"/>
            <a:ext cx="3038589" cy="477054"/>
          </a:xfrm>
          <a:prstGeom prst="rect">
            <a:avLst/>
          </a:prstGeom>
          <a:noFill/>
        </p:spPr>
        <p:txBody>
          <a:bodyPr wrap="none" rtlCol="0">
            <a:spAutoFit/>
          </a:bodyPr>
          <a:lstStyle/>
          <a:p>
            <a:r>
              <a:rPr lang="tr-TR" sz="2500" dirty="0"/>
              <a:t>RMSE, R-</a:t>
            </a:r>
            <a:r>
              <a:rPr lang="tr-TR" sz="2500" dirty="0" err="1"/>
              <a:t>Square</a:t>
            </a:r>
            <a:r>
              <a:rPr lang="tr-TR" sz="2500" dirty="0"/>
              <a:t>, MAE</a:t>
            </a:r>
            <a:endParaRPr lang="en-US" sz="2500" dirty="0"/>
          </a:p>
        </p:txBody>
      </p:sp>
      <p:pic>
        <p:nvPicPr>
          <p:cNvPr id="8" name="Resim 7">
            <a:extLst>
              <a:ext uri="{FF2B5EF4-FFF2-40B4-BE49-F238E27FC236}">
                <a16:creationId xmlns:a16="http://schemas.microsoft.com/office/drawing/2014/main" id="{679EE3A6-F8D9-4940-A247-02DE8FA875DF}"/>
              </a:ext>
            </a:extLst>
          </p:cNvPr>
          <p:cNvPicPr>
            <a:picLocks noChangeAspect="1"/>
          </p:cNvPicPr>
          <p:nvPr/>
        </p:nvPicPr>
        <p:blipFill>
          <a:blip r:embed="rId2"/>
          <a:stretch>
            <a:fillRect/>
          </a:stretch>
        </p:blipFill>
        <p:spPr>
          <a:xfrm>
            <a:off x="1097280" y="2833687"/>
            <a:ext cx="6621593" cy="1764817"/>
          </a:xfrm>
          <a:prstGeom prst="rect">
            <a:avLst/>
          </a:prstGeom>
        </p:spPr>
      </p:pic>
    </p:spTree>
    <p:extLst>
      <p:ext uri="{BB962C8B-B14F-4D97-AF65-F5344CB8AC3E}">
        <p14:creationId xmlns:p14="http://schemas.microsoft.com/office/powerpoint/2010/main" val="70785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06791858"/>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2508386">
                  <a:extLst>
                    <a:ext uri="{9D8B030D-6E8A-4147-A177-3AD203B41FA5}">
                      <a16:colId xmlns:a16="http://schemas.microsoft.com/office/drawing/2014/main" val="2466944992"/>
                    </a:ext>
                  </a:extLst>
                </a:gridCol>
                <a:gridCol w="1580605">
                  <a:extLst>
                    <a:ext uri="{9D8B030D-6E8A-4147-A177-3AD203B41FA5}">
                      <a16:colId xmlns:a16="http://schemas.microsoft.com/office/drawing/2014/main" val="3208685520"/>
                    </a:ext>
                  </a:extLst>
                </a:gridCol>
                <a:gridCol w="1828800">
                  <a:extLst>
                    <a:ext uri="{9D8B030D-6E8A-4147-A177-3AD203B41FA5}">
                      <a16:colId xmlns:a16="http://schemas.microsoft.com/office/drawing/2014/main" val="4213008225"/>
                    </a:ext>
                  </a:extLst>
                </a:gridCol>
                <a:gridCol w="2128929">
                  <a:extLst>
                    <a:ext uri="{9D8B030D-6E8A-4147-A177-3AD203B41FA5}">
                      <a16:colId xmlns:a16="http://schemas.microsoft.com/office/drawing/2014/main" val="3950845392"/>
                    </a:ext>
                  </a:extLst>
                </a:gridCol>
                <a:gridCol w="2011680">
                  <a:extLst>
                    <a:ext uri="{9D8B030D-6E8A-4147-A177-3AD203B41FA5}">
                      <a16:colId xmlns:a16="http://schemas.microsoft.com/office/drawing/2014/main" val="520283045"/>
                    </a:ext>
                  </a:extLst>
                </a:gridCol>
              </a:tblGrid>
              <a:tr h="370840">
                <a:tc>
                  <a:txBody>
                    <a:bodyPr/>
                    <a:lstStyle/>
                    <a:p>
                      <a:r>
                        <a:rPr lang="tr-TR" dirty="0" err="1"/>
                        <a:t>Algorithms</a:t>
                      </a:r>
                      <a:endParaRPr lang="en-US" dirty="0"/>
                    </a:p>
                  </a:txBody>
                  <a:tcPr/>
                </a:tc>
                <a:tc>
                  <a:txBody>
                    <a:bodyPr/>
                    <a:lstStyle/>
                    <a:p>
                      <a:r>
                        <a:rPr lang="tr-TR" dirty="0"/>
                        <a:t>RMSE</a:t>
                      </a:r>
                      <a:endParaRPr lang="en-US" dirty="0"/>
                    </a:p>
                  </a:txBody>
                  <a:tcPr/>
                </a:tc>
                <a:tc>
                  <a:txBody>
                    <a:bodyPr/>
                    <a:lstStyle/>
                    <a:p>
                      <a:r>
                        <a:rPr lang="tr-TR" dirty="0"/>
                        <a:t>R-</a:t>
                      </a:r>
                      <a:r>
                        <a:rPr lang="tr-TR" dirty="0" err="1"/>
                        <a:t>Square</a:t>
                      </a:r>
                      <a:endParaRPr lang="en-US" dirty="0"/>
                    </a:p>
                  </a:txBody>
                  <a:tcPr/>
                </a:tc>
                <a:tc>
                  <a:txBody>
                    <a:bodyPr/>
                    <a:lstStyle/>
                    <a:p>
                      <a:r>
                        <a:rPr lang="tr-TR" dirty="0"/>
                        <a:t>MAE</a:t>
                      </a:r>
                      <a:endParaRPr lang="en-US" dirty="0"/>
                    </a:p>
                  </a:txBody>
                  <a:tcPr/>
                </a:tc>
                <a:tc>
                  <a:txBody>
                    <a:bodyPr/>
                    <a:lstStyle/>
                    <a:p>
                      <a:r>
                        <a:rPr lang="tr-TR" dirty="0"/>
                        <a:t>Time</a:t>
                      </a:r>
                      <a:endParaRPr lang="en-US" dirty="0"/>
                    </a:p>
                  </a:txBody>
                  <a:tcPr/>
                </a:tc>
                <a:extLst>
                  <a:ext uri="{0D108BD9-81ED-4DB2-BD59-A6C34878D82A}">
                    <a16:rowId xmlns:a16="http://schemas.microsoft.com/office/drawing/2014/main" val="541600752"/>
                  </a:ext>
                </a:extLst>
              </a:tr>
              <a:tr h="370840">
                <a:tc>
                  <a:txBody>
                    <a:bodyPr/>
                    <a:lstStyle/>
                    <a:p>
                      <a:r>
                        <a:rPr lang="tr-TR" dirty="0" err="1"/>
                        <a:t>Linear</a:t>
                      </a:r>
                      <a:r>
                        <a:rPr lang="tr-TR" dirty="0"/>
                        <a:t> </a:t>
                      </a:r>
                      <a:r>
                        <a:rPr lang="tr-TR" dirty="0" err="1"/>
                        <a:t>Regression</a:t>
                      </a:r>
                      <a:endParaRPr lang="en-US" dirty="0"/>
                    </a:p>
                  </a:txBody>
                  <a:tcPr/>
                </a:tc>
                <a:tc>
                  <a:txBody>
                    <a:bodyPr/>
                    <a:lstStyle/>
                    <a:p>
                      <a:r>
                        <a:rPr lang="tr-TR" dirty="0"/>
                        <a:t>0.950</a:t>
                      </a:r>
                      <a:endParaRPr lang="en-US" dirty="0"/>
                    </a:p>
                  </a:txBody>
                  <a:tcPr/>
                </a:tc>
                <a:tc>
                  <a:txBody>
                    <a:bodyPr/>
                    <a:lstStyle/>
                    <a:p>
                      <a:r>
                        <a:rPr lang="tr-TR" dirty="0"/>
                        <a:t>0.996</a:t>
                      </a:r>
                      <a:endParaRPr lang="en-US" dirty="0"/>
                    </a:p>
                  </a:txBody>
                  <a:tcPr/>
                </a:tc>
                <a:tc>
                  <a:txBody>
                    <a:bodyPr/>
                    <a:lstStyle/>
                    <a:p>
                      <a:r>
                        <a:rPr lang="tr-TR" dirty="0"/>
                        <a:t>0.745</a:t>
                      </a:r>
                      <a:endParaRPr lang="en-US" dirty="0"/>
                    </a:p>
                  </a:txBody>
                  <a:tcPr/>
                </a:tc>
                <a:tc>
                  <a:txBody>
                    <a:bodyPr/>
                    <a:lstStyle/>
                    <a:p>
                      <a:r>
                        <a:rPr lang="en-US" dirty="0"/>
                        <a:t>60ms</a:t>
                      </a:r>
                    </a:p>
                  </a:txBody>
                  <a:tcPr/>
                </a:tc>
                <a:extLst>
                  <a:ext uri="{0D108BD9-81ED-4DB2-BD59-A6C34878D82A}">
                    <a16:rowId xmlns:a16="http://schemas.microsoft.com/office/drawing/2014/main" val="823355882"/>
                  </a:ext>
                </a:extLst>
              </a:tr>
              <a:tr h="370840">
                <a:tc>
                  <a:txBody>
                    <a:bodyPr/>
                    <a:lstStyle/>
                    <a:p>
                      <a:r>
                        <a:rPr lang="tr-TR" dirty="0" err="1"/>
                        <a:t>Boosted</a:t>
                      </a:r>
                      <a:r>
                        <a:rPr lang="tr-TR" dirty="0"/>
                        <a:t> </a:t>
                      </a:r>
                      <a:r>
                        <a:rPr lang="tr-TR" dirty="0" err="1"/>
                        <a:t>Trees</a:t>
                      </a:r>
                      <a:endParaRPr lang="en-US" dirty="0"/>
                    </a:p>
                  </a:txBody>
                  <a:tcPr/>
                </a:tc>
                <a:tc>
                  <a:txBody>
                    <a:bodyPr/>
                    <a:lstStyle/>
                    <a:p>
                      <a:r>
                        <a:rPr lang="tr-TR" dirty="0"/>
                        <a:t>1.120</a:t>
                      </a:r>
                      <a:endParaRPr lang="en-US" dirty="0"/>
                    </a:p>
                  </a:txBody>
                  <a:tcPr/>
                </a:tc>
                <a:tc>
                  <a:txBody>
                    <a:bodyPr/>
                    <a:lstStyle/>
                    <a:p>
                      <a:r>
                        <a:rPr lang="tr-TR" dirty="0"/>
                        <a:t>0.997</a:t>
                      </a:r>
                      <a:endParaRPr lang="en-US" dirty="0"/>
                    </a:p>
                  </a:txBody>
                  <a:tcPr/>
                </a:tc>
                <a:tc>
                  <a:txBody>
                    <a:bodyPr/>
                    <a:lstStyle/>
                    <a:p>
                      <a:r>
                        <a:rPr lang="tr-TR" dirty="0"/>
                        <a:t>0.887</a:t>
                      </a:r>
                      <a:endParaRPr lang="en-US" dirty="0"/>
                    </a:p>
                  </a:txBody>
                  <a:tcPr/>
                </a:tc>
                <a:tc>
                  <a:txBody>
                    <a:bodyPr/>
                    <a:lstStyle/>
                    <a:p>
                      <a:r>
                        <a:rPr lang="en-US" dirty="0"/>
                        <a:t>2s</a:t>
                      </a:r>
                    </a:p>
                  </a:txBody>
                  <a:tcPr/>
                </a:tc>
                <a:extLst>
                  <a:ext uri="{0D108BD9-81ED-4DB2-BD59-A6C34878D82A}">
                    <a16:rowId xmlns:a16="http://schemas.microsoft.com/office/drawing/2014/main" val="139633289"/>
                  </a:ext>
                </a:extLst>
              </a:tr>
              <a:tr h="370840">
                <a:tc>
                  <a:txBody>
                    <a:bodyPr/>
                    <a:lstStyle/>
                    <a:p>
                      <a:r>
                        <a:rPr lang="tr-TR" dirty="0" err="1"/>
                        <a:t>Decision</a:t>
                      </a:r>
                      <a:r>
                        <a:rPr lang="tr-TR" dirty="0"/>
                        <a:t> </a:t>
                      </a:r>
                      <a:r>
                        <a:rPr lang="tr-TR" dirty="0" err="1"/>
                        <a:t>Tree</a:t>
                      </a:r>
                      <a:endParaRPr lang="en-US" dirty="0"/>
                    </a:p>
                  </a:txBody>
                  <a:tcPr/>
                </a:tc>
                <a:tc>
                  <a:txBody>
                    <a:bodyPr/>
                    <a:lstStyle/>
                    <a:p>
                      <a:r>
                        <a:rPr lang="tr-TR" dirty="0"/>
                        <a:t>3.080</a:t>
                      </a:r>
                      <a:endParaRPr lang="en-US" dirty="0"/>
                    </a:p>
                  </a:txBody>
                  <a:tcPr/>
                </a:tc>
                <a:tc>
                  <a:txBody>
                    <a:bodyPr/>
                    <a:lstStyle/>
                    <a:p>
                      <a:r>
                        <a:rPr lang="tr-TR" dirty="0"/>
                        <a:t>0.961</a:t>
                      </a:r>
                      <a:endParaRPr lang="en-US" dirty="0"/>
                    </a:p>
                  </a:txBody>
                  <a:tcPr/>
                </a:tc>
                <a:tc>
                  <a:txBody>
                    <a:bodyPr/>
                    <a:lstStyle/>
                    <a:p>
                      <a:r>
                        <a:rPr lang="tr-TR" dirty="0"/>
                        <a:t>2.210</a:t>
                      </a:r>
                      <a:endParaRPr lang="en-US" dirty="0"/>
                    </a:p>
                  </a:txBody>
                  <a:tcPr/>
                </a:tc>
                <a:tc>
                  <a:txBody>
                    <a:bodyPr/>
                    <a:lstStyle/>
                    <a:p>
                      <a:r>
                        <a:rPr lang="en-US" dirty="0"/>
                        <a:t>1.3s</a:t>
                      </a:r>
                    </a:p>
                  </a:txBody>
                  <a:tcPr/>
                </a:tc>
                <a:extLst>
                  <a:ext uri="{0D108BD9-81ED-4DB2-BD59-A6C34878D82A}">
                    <a16:rowId xmlns:a16="http://schemas.microsoft.com/office/drawing/2014/main" val="4036197261"/>
                  </a:ext>
                </a:extLst>
              </a:tr>
              <a:tr h="370840">
                <a:tc>
                  <a:txBody>
                    <a:bodyPr/>
                    <a:lstStyle/>
                    <a:p>
                      <a:r>
                        <a:rPr lang="tr-TR" dirty="0"/>
                        <a:t>K</a:t>
                      </a:r>
                      <a:r>
                        <a:rPr lang="tr-TR" baseline="0" dirty="0"/>
                        <a:t> – </a:t>
                      </a:r>
                      <a:r>
                        <a:rPr lang="tr-TR" baseline="0" dirty="0" err="1"/>
                        <a:t>Nearest</a:t>
                      </a:r>
                      <a:r>
                        <a:rPr lang="tr-TR" baseline="0" dirty="0"/>
                        <a:t> </a:t>
                      </a:r>
                      <a:r>
                        <a:rPr lang="tr-TR" baseline="0" dirty="0" err="1"/>
                        <a:t>Neighbor</a:t>
                      </a:r>
                      <a:endParaRPr lang="en-US" dirty="0"/>
                    </a:p>
                  </a:txBody>
                  <a:tcPr/>
                </a:tc>
                <a:tc>
                  <a:txBody>
                    <a:bodyPr/>
                    <a:lstStyle/>
                    <a:p>
                      <a:r>
                        <a:rPr lang="tr-TR" dirty="0"/>
                        <a:t>1.140</a:t>
                      </a:r>
                      <a:endParaRPr lang="en-US" dirty="0"/>
                    </a:p>
                  </a:txBody>
                  <a:tcPr/>
                </a:tc>
                <a:tc>
                  <a:txBody>
                    <a:bodyPr/>
                    <a:lstStyle/>
                    <a:p>
                      <a:r>
                        <a:rPr lang="tr-TR" dirty="0"/>
                        <a:t>0.995</a:t>
                      </a:r>
                      <a:endParaRPr lang="en-US" dirty="0"/>
                    </a:p>
                  </a:txBody>
                  <a:tcPr/>
                </a:tc>
                <a:tc>
                  <a:txBody>
                    <a:bodyPr/>
                    <a:lstStyle/>
                    <a:p>
                      <a:r>
                        <a:rPr lang="tr-TR" dirty="0"/>
                        <a:t>0.725</a:t>
                      </a:r>
                      <a:endParaRPr lang="en-US" dirty="0"/>
                    </a:p>
                  </a:txBody>
                  <a:tcPr/>
                </a:tc>
                <a:tc>
                  <a:txBody>
                    <a:bodyPr/>
                    <a:lstStyle/>
                    <a:p>
                      <a:r>
                        <a:rPr lang="en-US" dirty="0"/>
                        <a:t>33.8s</a:t>
                      </a:r>
                    </a:p>
                  </a:txBody>
                  <a:tcPr/>
                </a:tc>
                <a:extLst>
                  <a:ext uri="{0D108BD9-81ED-4DB2-BD59-A6C34878D82A}">
                    <a16:rowId xmlns:a16="http://schemas.microsoft.com/office/drawing/2014/main" val="2876169568"/>
                  </a:ext>
                </a:extLst>
              </a:tr>
              <a:tr h="370840">
                <a:tc>
                  <a:txBody>
                    <a:bodyPr/>
                    <a:lstStyle/>
                    <a:p>
                      <a:r>
                        <a:rPr lang="tr-TR" dirty="0" err="1"/>
                        <a:t>Random</a:t>
                      </a:r>
                      <a:r>
                        <a:rPr lang="tr-TR" dirty="0"/>
                        <a:t> </a:t>
                      </a:r>
                      <a:r>
                        <a:rPr lang="tr-TR" dirty="0" err="1"/>
                        <a:t>Forest</a:t>
                      </a:r>
                      <a:endParaRPr lang="en-US" dirty="0"/>
                    </a:p>
                  </a:txBody>
                  <a:tcPr/>
                </a:tc>
                <a:tc>
                  <a:txBody>
                    <a:bodyPr/>
                    <a:lstStyle/>
                    <a:p>
                      <a:r>
                        <a:rPr lang="tr-TR" b="1" dirty="0"/>
                        <a:t>0.621</a:t>
                      </a:r>
                      <a:endParaRPr lang="en-US" b="1" dirty="0"/>
                    </a:p>
                  </a:txBody>
                  <a:tcPr/>
                </a:tc>
                <a:tc>
                  <a:txBody>
                    <a:bodyPr/>
                    <a:lstStyle/>
                    <a:p>
                      <a:r>
                        <a:rPr lang="tr-TR" b="1" dirty="0"/>
                        <a:t>0.998</a:t>
                      </a:r>
                      <a:endParaRPr lang="en-US" b="1" dirty="0"/>
                    </a:p>
                  </a:txBody>
                  <a:tcPr/>
                </a:tc>
                <a:tc>
                  <a:txBody>
                    <a:bodyPr/>
                    <a:lstStyle/>
                    <a:p>
                      <a:r>
                        <a:rPr lang="tr-TR" b="1" dirty="0"/>
                        <a:t>0.436</a:t>
                      </a:r>
                      <a:endParaRPr lang="en-US" b="1" dirty="0"/>
                    </a:p>
                  </a:txBody>
                  <a:tcPr/>
                </a:tc>
                <a:tc>
                  <a:txBody>
                    <a:bodyPr/>
                    <a:lstStyle/>
                    <a:p>
                      <a:r>
                        <a:rPr lang="en-US" b="0" dirty="0"/>
                        <a:t>3m 4.3s</a:t>
                      </a:r>
                    </a:p>
                  </a:txBody>
                  <a:tcPr/>
                </a:tc>
                <a:extLst>
                  <a:ext uri="{0D108BD9-81ED-4DB2-BD59-A6C34878D82A}">
                    <a16:rowId xmlns:a16="http://schemas.microsoft.com/office/drawing/2014/main" val="3724382919"/>
                  </a:ext>
                </a:extLst>
              </a:tr>
              <a:tr h="370840">
                <a:tc>
                  <a:txBody>
                    <a:bodyPr/>
                    <a:lstStyle/>
                    <a:p>
                      <a:r>
                        <a:rPr lang="tr-TR" dirty="0" err="1"/>
                        <a:t>Support</a:t>
                      </a:r>
                      <a:r>
                        <a:rPr lang="tr-TR" dirty="0"/>
                        <a:t> </a:t>
                      </a:r>
                      <a:r>
                        <a:rPr lang="tr-TR" dirty="0" err="1"/>
                        <a:t>Vector</a:t>
                      </a:r>
                      <a:r>
                        <a:rPr lang="tr-TR" dirty="0"/>
                        <a:t> Machine</a:t>
                      </a:r>
                      <a:endParaRPr lang="en-US" dirty="0"/>
                    </a:p>
                  </a:txBody>
                  <a:tcPr/>
                </a:tc>
                <a:tc>
                  <a:txBody>
                    <a:bodyPr/>
                    <a:lstStyle/>
                    <a:p>
                      <a:r>
                        <a:rPr lang="tr-TR" dirty="0"/>
                        <a:t>0.958</a:t>
                      </a:r>
                      <a:endParaRPr lang="en-US" dirty="0"/>
                    </a:p>
                  </a:txBody>
                  <a:tcPr/>
                </a:tc>
                <a:tc>
                  <a:txBody>
                    <a:bodyPr/>
                    <a:lstStyle/>
                    <a:p>
                      <a:r>
                        <a:rPr lang="tr-TR" dirty="0"/>
                        <a:t>0.996</a:t>
                      </a:r>
                      <a:endParaRPr lang="en-US" dirty="0"/>
                    </a:p>
                  </a:txBody>
                  <a:tcPr/>
                </a:tc>
                <a:tc>
                  <a:txBody>
                    <a:bodyPr/>
                    <a:lstStyle/>
                    <a:p>
                      <a:r>
                        <a:rPr lang="tr-TR" dirty="0"/>
                        <a:t>0.758</a:t>
                      </a:r>
                      <a:endParaRPr lang="en-US" dirty="0"/>
                    </a:p>
                  </a:txBody>
                  <a:tcPr/>
                </a:tc>
                <a:tc>
                  <a:txBody>
                    <a:bodyPr/>
                    <a:lstStyle/>
                    <a:p>
                      <a:r>
                        <a:rPr lang="en-US" dirty="0"/>
                        <a:t>3m 44.9s</a:t>
                      </a:r>
                    </a:p>
                  </a:txBody>
                  <a:tcPr/>
                </a:tc>
                <a:extLst>
                  <a:ext uri="{0D108BD9-81ED-4DB2-BD59-A6C34878D82A}">
                    <a16:rowId xmlns:a16="http://schemas.microsoft.com/office/drawing/2014/main" val="2691729142"/>
                  </a:ext>
                </a:extLst>
              </a:tr>
            </a:tbl>
          </a:graphicData>
        </a:graphic>
      </p:graphicFrame>
    </p:spTree>
    <p:extLst>
      <p:ext uri="{BB962C8B-B14F-4D97-AF65-F5344CB8AC3E}">
        <p14:creationId xmlns:p14="http://schemas.microsoft.com/office/powerpoint/2010/main" val="1132718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normAutofit/>
          </a:bodyPr>
          <a:lstStyle/>
          <a:p>
            <a:r>
              <a:rPr lang="tr-TR" sz="2500" dirty="0" err="1"/>
              <a:t>Tuning</a:t>
            </a:r>
            <a:r>
              <a:rPr lang="tr-TR" sz="2500" dirty="0"/>
              <a:t> </a:t>
            </a:r>
            <a:r>
              <a:rPr lang="tr-TR" sz="2500" dirty="0" err="1"/>
              <a:t>Parameter</a:t>
            </a:r>
            <a:r>
              <a:rPr lang="tr-TR" sz="2500" dirty="0"/>
              <a:t>  (K – </a:t>
            </a:r>
            <a:r>
              <a:rPr lang="tr-TR" sz="2500" dirty="0" err="1"/>
              <a:t>Nearest</a:t>
            </a:r>
            <a:r>
              <a:rPr lang="tr-TR" sz="2500" dirty="0"/>
              <a:t> </a:t>
            </a:r>
            <a:r>
              <a:rPr lang="tr-TR" sz="2500" dirty="0" err="1"/>
              <a:t>Neighbor</a:t>
            </a:r>
            <a:r>
              <a:rPr lang="tr-TR" sz="2500" dirty="0"/>
              <a:t>)</a:t>
            </a:r>
            <a:endParaRPr lang="en-US" sz="2500" dirty="0"/>
          </a:p>
        </p:txBody>
      </p:sp>
      <p:pic>
        <p:nvPicPr>
          <p:cNvPr id="5" name="Resim 4"/>
          <p:cNvPicPr>
            <a:picLocks noChangeAspect="1"/>
          </p:cNvPicPr>
          <p:nvPr/>
        </p:nvPicPr>
        <p:blipFill>
          <a:blip r:embed="rId2"/>
          <a:stretch>
            <a:fillRect/>
          </a:stretch>
        </p:blipFill>
        <p:spPr>
          <a:xfrm>
            <a:off x="1097279" y="2691628"/>
            <a:ext cx="5316583" cy="2595165"/>
          </a:xfrm>
          <a:prstGeom prst="rect">
            <a:avLst/>
          </a:prstGeom>
        </p:spPr>
      </p:pic>
    </p:spTree>
    <p:extLst>
      <p:ext uri="{BB962C8B-B14F-4D97-AF65-F5344CB8AC3E}">
        <p14:creationId xmlns:p14="http://schemas.microsoft.com/office/powerpoint/2010/main" val="1519306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sp>
        <p:nvSpPr>
          <p:cNvPr id="3" name="İçerik Yer Tutucusu 2"/>
          <p:cNvSpPr>
            <a:spLocks noGrp="1"/>
          </p:cNvSpPr>
          <p:nvPr>
            <p:ph idx="1"/>
          </p:nvPr>
        </p:nvSpPr>
        <p:spPr/>
        <p:txBody>
          <a:bodyPr>
            <a:normAutofit/>
          </a:bodyPr>
          <a:lstStyle/>
          <a:p>
            <a:r>
              <a:rPr lang="tr-TR" sz="2500" dirty="0" err="1"/>
              <a:t>Tuning</a:t>
            </a:r>
            <a:r>
              <a:rPr lang="tr-TR" sz="2500" dirty="0"/>
              <a:t> </a:t>
            </a:r>
            <a:r>
              <a:rPr lang="tr-TR" sz="2500" dirty="0" err="1"/>
              <a:t>Parameter</a:t>
            </a:r>
            <a:r>
              <a:rPr lang="tr-TR" sz="2500" dirty="0"/>
              <a:t>  (K – </a:t>
            </a:r>
            <a:r>
              <a:rPr lang="tr-TR" sz="2500" dirty="0" err="1"/>
              <a:t>Nearest</a:t>
            </a:r>
            <a:r>
              <a:rPr lang="tr-TR" sz="2500" dirty="0"/>
              <a:t> </a:t>
            </a:r>
            <a:r>
              <a:rPr lang="tr-TR" sz="2500" dirty="0" err="1"/>
              <a:t>Neighbor</a:t>
            </a:r>
            <a:r>
              <a:rPr lang="tr-TR" sz="2500" dirty="0"/>
              <a:t>)</a:t>
            </a:r>
            <a:endParaRPr lang="en-US" sz="2500" dirty="0"/>
          </a:p>
        </p:txBody>
      </p:sp>
      <p:pic>
        <p:nvPicPr>
          <p:cNvPr id="4" name="Resim 3"/>
          <p:cNvPicPr>
            <a:picLocks noChangeAspect="1"/>
          </p:cNvPicPr>
          <p:nvPr/>
        </p:nvPicPr>
        <p:blipFill>
          <a:blip r:embed="rId2"/>
          <a:stretch>
            <a:fillRect/>
          </a:stretch>
        </p:blipFill>
        <p:spPr>
          <a:xfrm>
            <a:off x="1097280" y="2503170"/>
            <a:ext cx="5499463" cy="2893246"/>
          </a:xfrm>
          <a:prstGeom prst="rect">
            <a:avLst/>
          </a:prstGeom>
        </p:spPr>
      </p:pic>
    </p:spTree>
    <p:extLst>
      <p:ext uri="{BB962C8B-B14F-4D97-AF65-F5344CB8AC3E}">
        <p14:creationId xmlns:p14="http://schemas.microsoft.com/office/powerpoint/2010/main" val="437829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pic>
        <p:nvPicPr>
          <p:cNvPr id="4" name="İçerik Yer Tutucusu 3"/>
          <p:cNvPicPr>
            <a:picLocks noGrp="1" noChangeAspect="1"/>
          </p:cNvPicPr>
          <p:nvPr>
            <p:ph idx="1"/>
          </p:nvPr>
        </p:nvPicPr>
        <p:blipFill>
          <a:blip r:embed="rId2"/>
          <a:stretch>
            <a:fillRect/>
          </a:stretch>
        </p:blipFill>
        <p:spPr>
          <a:xfrm>
            <a:off x="1097280" y="2654346"/>
            <a:ext cx="3656255" cy="1669460"/>
          </a:xfrm>
          <a:prstGeom prst="rect">
            <a:avLst/>
          </a:prstGeom>
        </p:spPr>
      </p:pic>
      <p:sp>
        <p:nvSpPr>
          <p:cNvPr id="5" name="Dikdörtgen 4"/>
          <p:cNvSpPr/>
          <p:nvPr/>
        </p:nvSpPr>
        <p:spPr>
          <a:xfrm>
            <a:off x="1097280" y="1957326"/>
            <a:ext cx="5594930" cy="477054"/>
          </a:xfrm>
          <a:prstGeom prst="rect">
            <a:avLst/>
          </a:prstGeom>
        </p:spPr>
        <p:txBody>
          <a:bodyPr wrap="none">
            <a:spAutoFit/>
          </a:bodyPr>
          <a:lstStyle/>
          <a:p>
            <a:r>
              <a:rPr lang="tr-TR" sz="2500" dirty="0" err="1"/>
              <a:t>Tuning</a:t>
            </a:r>
            <a:r>
              <a:rPr lang="tr-TR" sz="2500" dirty="0"/>
              <a:t> </a:t>
            </a:r>
            <a:r>
              <a:rPr lang="tr-TR" sz="2500" dirty="0" err="1"/>
              <a:t>Parameter</a:t>
            </a:r>
            <a:r>
              <a:rPr lang="tr-TR" sz="2500" dirty="0"/>
              <a:t>  (K – </a:t>
            </a:r>
            <a:r>
              <a:rPr lang="tr-TR" sz="2500" dirty="0" err="1"/>
              <a:t>Nearest</a:t>
            </a:r>
            <a:r>
              <a:rPr lang="tr-TR" sz="2500" dirty="0"/>
              <a:t> </a:t>
            </a:r>
            <a:r>
              <a:rPr lang="tr-TR" sz="2500" dirty="0" err="1"/>
              <a:t>Neighbor</a:t>
            </a:r>
            <a:r>
              <a:rPr lang="tr-TR" sz="2500" dirty="0"/>
              <a:t>)</a:t>
            </a:r>
            <a:endParaRPr lang="en-US" sz="2500" dirty="0"/>
          </a:p>
        </p:txBody>
      </p:sp>
    </p:spTree>
    <p:extLst>
      <p:ext uri="{BB962C8B-B14F-4D97-AF65-F5344CB8AC3E}">
        <p14:creationId xmlns:p14="http://schemas.microsoft.com/office/powerpoint/2010/main" val="2843311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- 1</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000326596"/>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2508386">
                  <a:extLst>
                    <a:ext uri="{9D8B030D-6E8A-4147-A177-3AD203B41FA5}">
                      <a16:colId xmlns:a16="http://schemas.microsoft.com/office/drawing/2014/main" val="2466944992"/>
                    </a:ext>
                  </a:extLst>
                </a:gridCol>
                <a:gridCol w="1580605">
                  <a:extLst>
                    <a:ext uri="{9D8B030D-6E8A-4147-A177-3AD203B41FA5}">
                      <a16:colId xmlns:a16="http://schemas.microsoft.com/office/drawing/2014/main" val="3208685520"/>
                    </a:ext>
                  </a:extLst>
                </a:gridCol>
                <a:gridCol w="1828800">
                  <a:extLst>
                    <a:ext uri="{9D8B030D-6E8A-4147-A177-3AD203B41FA5}">
                      <a16:colId xmlns:a16="http://schemas.microsoft.com/office/drawing/2014/main" val="4213008225"/>
                    </a:ext>
                  </a:extLst>
                </a:gridCol>
                <a:gridCol w="2128929">
                  <a:extLst>
                    <a:ext uri="{9D8B030D-6E8A-4147-A177-3AD203B41FA5}">
                      <a16:colId xmlns:a16="http://schemas.microsoft.com/office/drawing/2014/main" val="3950845392"/>
                    </a:ext>
                  </a:extLst>
                </a:gridCol>
                <a:gridCol w="2011680">
                  <a:extLst>
                    <a:ext uri="{9D8B030D-6E8A-4147-A177-3AD203B41FA5}">
                      <a16:colId xmlns:a16="http://schemas.microsoft.com/office/drawing/2014/main" val="520283045"/>
                    </a:ext>
                  </a:extLst>
                </a:gridCol>
              </a:tblGrid>
              <a:tr h="370840">
                <a:tc>
                  <a:txBody>
                    <a:bodyPr/>
                    <a:lstStyle/>
                    <a:p>
                      <a:r>
                        <a:rPr lang="tr-TR" dirty="0" err="1"/>
                        <a:t>Algorithms</a:t>
                      </a:r>
                      <a:endParaRPr lang="en-US" dirty="0"/>
                    </a:p>
                  </a:txBody>
                  <a:tcPr/>
                </a:tc>
                <a:tc>
                  <a:txBody>
                    <a:bodyPr/>
                    <a:lstStyle/>
                    <a:p>
                      <a:r>
                        <a:rPr lang="tr-TR" dirty="0"/>
                        <a:t>RMSE</a:t>
                      </a:r>
                      <a:endParaRPr lang="en-US" dirty="0"/>
                    </a:p>
                  </a:txBody>
                  <a:tcPr/>
                </a:tc>
                <a:tc>
                  <a:txBody>
                    <a:bodyPr/>
                    <a:lstStyle/>
                    <a:p>
                      <a:r>
                        <a:rPr lang="tr-TR" dirty="0"/>
                        <a:t>R-</a:t>
                      </a:r>
                      <a:r>
                        <a:rPr lang="tr-TR" dirty="0" err="1"/>
                        <a:t>Square</a:t>
                      </a:r>
                      <a:endParaRPr lang="en-US" dirty="0"/>
                    </a:p>
                  </a:txBody>
                  <a:tcPr/>
                </a:tc>
                <a:tc>
                  <a:txBody>
                    <a:bodyPr/>
                    <a:lstStyle/>
                    <a:p>
                      <a:r>
                        <a:rPr lang="tr-TR" dirty="0"/>
                        <a:t>MAE</a:t>
                      </a:r>
                      <a:endParaRPr lang="en-US" dirty="0"/>
                    </a:p>
                  </a:txBody>
                  <a:tcPr/>
                </a:tc>
                <a:tc>
                  <a:txBody>
                    <a:bodyPr/>
                    <a:lstStyle/>
                    <a:p>
                      <a:r>
                        <a:rPr lang="tr-TR" dirty="0"/>
                        <a:t>Time</a:t>
                      </a:r>
                      <a:endParaRPr lang="en-US" dirty="0"/>
                    </a:p>
                  </a:txBody>
                  <a:tcPr/>
                </a:tc>
                <a:extLst>
                  <a:ext uri="{0D108BD9-81ED-4DB2-BD59-A6C34878D82A}">
                    <a16:rowId xmlns:a16="http://schemas.microsoft.com/office/drawing/2014/main" val="541600752"/>
                  </a:ext>
                </a:extLst>
              </a:tr>
              <a:tr h="370840">
                <a:tc>
                  <a:txBody>
                    <a:bodyPr/>
                    <a:lstStyle/>
                    <a:p>
                      <a:r>
                        <a:rPr lang="tr-TR" dirty="0" err="1"/>
                        <a:t>Linear</a:t>
                      </a:r>
                      <a:r>
                        <a:rPr lang="tr-TR" dirty="0"/>
                        <a:t> </a:t>
                      </a:r>
                      <a:r>
                        <a:rPr lang="tr-TR" dirty="0" err="1"/>
                        <a:t>Regression</a:t>
                      </a:r>
                      <a:endParaRPr lang="en-US" dirty="0"/>
                    </a:p>
                  </a:txBody>
                  <a:tcPr/>
                </a:tc>
                <a:tc>
                  <a:txBody>
                    <a:bodyPr/>
                    <a:lstStyle/>
                    <a:p>
                      <a:r>
                        <a:rPr lang="tr-TR" dirty="0"/>
                        <a:t>0.950</a:t>
                      </a:r>
                      <a:endParaRPr lang="en-US" dirty="0"/>
                    </a:p>
                  </a:txBody>
                  <a:tcPr/>
                </a:tc>
                <a:tc>
                  <a:txBody>
                    <a:bodyPr/>
                    <a:lstStyle/>
                    <a:p>
                      <a:r>
                        <a:rPr lang="tr-TR" dirty="0"/>
                        <a:t>0.996</a:t>
                      </a:r>
                      <a:endParaRPr lang="en-US" dirty="0"/>
                    </a:p>
                  </a:txBody>
                  <a:tcPr/>
                </a:tc>
                <a:tc>
                  <a:txBody>
                    <a:bodyPr/>
                    <a:lstStyle/>
                    <a:p>
                      <a:r>
                        <a:rPr lang="tr-TR" dirty="0"/>
                        <a:t>0.745</a:t>
                      </a:r>
                      <a:endParaRPr lang="en-US" dirty="0"/>
                    </a:p>
                  </a:txBody>
                  <a:tcPr/>
                </a:tc>
                <a:tc>
                  <a:txBody>
                    <a:bodyPr/>
                    <a:lstStyle/>
                    <a:p>
                      <a:r>
                        <a:rPr lang="en-US" dirty="0"/>
                        <a:t>60ms</a:t>
                      </a:r>
                    </a:p>
                  </a:txBody>
                  <a:tcPr/>
                </a:tc>
                <a:extLst>
                  <a:ext uri="{0D108BD9-81ED-4DB2-BD59-A6C34878D82A}">
                    <a16:rowId xmlns:a16="http://schemas.microsoft.com/office/drawing/2014/main" val="823355882"/>
                  </a:ext>
                </a:extLst>
              </a:tr>
              <a:tr h="370840">
                <a:tc>
                  <a:txBody>
                    <a:bodyPr/>
                    <a:lstStyle/>
                    <a:p>
                      <a:r>
                        <a:rPr lang="tr-TR" dirty="0" err="1"/>
                        <a:t>Boosted</a:t>
                      </a:r>
                      <a:r>
                        <a:rPr lang="tr-TR" dirty="0"/>
                        <a:t> </a:t>
                      </a:r>
                      <a:r>
                        <a:rPr lang="tr-TR" dirty="0" err="1"/>
                        <a:t>Trees</a:t>
                      </a:r>
                      <a:endParaRPr lang="en-US" dirty="0"/>
                    </a:p>
                  </a:txBody>
                  <a:tcPr/>
                </a:tc>
                <a:tc>
                  <a:txBody>
                    <a:bodyPr/>
                    <a:lstStyle/>
                    <a:p>
                      <a:r>
                        <a:rPr lang="tr-TR" dirty="0"/>
                        <a:t>1.010</a:t>
                      </a:r>
                      <a:endParaRPr lang="en-US" dirty="0"/>
                    </a:p>
                  </a:txBody>
                  <a:tcPr/>
                </a:tc>
                <a:tc>
                  <a:txBody>
                    <a:bodyPr/>
                    <a:lstStyle/>
                    <a:p>
                      <a:r>
                        <a:rPr lang="tr-TR" dirty="0"/>
                        <a:t>0.998</a:t>
                      </a:r>
                      <a:endParaRPr lang="en-US" dirty="0"/>
                    </a:p>
                  </a:txBody>
                  <a:tcPr/>
                </a:tc>
                <a:tc>
                  <a:txBody>
                    <a:bodyPr/>
                    <a:lstStyle/>
                    <a:p>
                      <a:r>
                        <a:rPr lang="tr-TR" dirty="0"/>
                        <a:t>0.811</a:t>
                      </a:r>
                      <a:endParaRPr lang="en-US" dirty="0"/>
                    </a:p>
                  </a:txBody>
                  <a:tcPr/>
                </a:tc>
                <a:tc>
                  <a:txBody>
                    <a:bodyPr/>
                    <a:lstStyle/>
                    <a:p>
                      <a:r>
                        <a:rPr lang="tr-TR" dirty="0"/>
                        <a:t>2.3s</a:t>
                      </a:r>
                      <a:endParaRPr lang="en-US" dirty="0"/>
                    </a:p>
                  </a:txBody>
                  <a:tcPr/>
                </a:tc>
                <a:extLst>
                  <a:ext uri="{0D108BD9-81ED-4DB2-BD59-A6C34878D82A}">
                    <a16:rowId xmlns:a16="http://schemas.microsoft.com/office/drawing/2014/main" val="139633289"/>
                  </a:ext>
                </a:extLst>
              </a:tr>
              <a:tr h="370840">
                <a:tc>
                  <a:txBody>
                    <a:bodyPr/>
                    <a:lstStyle/>
                    <a:p>
                      <a:r>
                        <a:rPr lang="tr-TR" dirty="0" err="1"/>
                        <a:t>Decision</a:t>
                      </a:r>
                      <a:r>
                        <a:rPr lang="tr-TR" dirty="0"/>
                        <a:t> </a:t>
                      </a:r>
                      <a:r>
                        <a:rPr lang="tr-TR" dirty="0" err="1"/>
                        <a:t>Tree</a:t>
                      </a:r>
                      <a:endParaRPr lang="en-US" dirty="0"/>
                    </a:p>
                  </a:txBody>
                  <a:tcPr/>
                </a:tc>
                <a:tc>
                  <a:txBody>
                    <a:bodyPr/>
                    <a:lstStyle/>
                    <a:p>
                      <a:r>
                        <a:rPr lang="tr-TR" dirty="0"/>
                        <a:t>0.990</a:t>
                      </a:r>
                      <a:endParaRPr lang="en-US" dirty="0"/>
                    </a:p>
                  </a:txBody>
                  <a:tcPr/>
                </a:tc>
                <a:tc>
                  <a:txBody>
                    <a:bodyPr/>
                    <a:lstStyle/>
                    <a:p>
                      <a:r>
                        <a:rPr lang="tr-TR" dirty="0"/>
                        <a:t>0.996</a:t>
                      </a:r>
                      <a:endParaRPr lang="en-US" dirty="0"/>
                    </a:p>
                  </a:txBody>
                  <a:tcPr/>
                </a:tc>
                <a:tc>
                  <a:txBody>
                    <a:bodyPr/>
                    <a:lstStyle/>
                    <a:p>
                      <a:r>
                        <a:rPr lang="tr-TR" dirty="0"/>
                        <a:t>0.717</a:t>
                      </a:r>
                      <a:endParaRPr lang="en-US" dirty="0"/>
                    </a:p>
                  </a:txBody>
                  <a:tcPr/>
                </a:tc>
                <a:tc>
                  <a:txBody>
                    <a:bodyPr/>
                    <a:lstStyle/>
                    <a:p>
                      <a:r>
                        <a:rPr lang="tr-TR" dirty="0"/>
                        <a:t>3.7s</a:t>
                      </a:r>
                      <a:endParaRPr lang="en-US" dirty="0"/>
                    </a:p>
                  </a:txBody>
                  <a:tcPr/>
                </a:tc>
                <a:extLst>
                  <a:ext uri="{0D108BD9-81ED-4DB2-BD59-A6C34878D82A}">
                    <a16:rowId xmlns:a16="http://schemas.microsoft.com/office/drawing/2014/main" val="4036197261"/>
                  </a:ext>
                </a:extLst>
              </a:tr>
              <a:tr h="370840">
                <a:tc>
                  <a:txBody>
                    <a:bodyPr/>
                    <a:lstStyle/>
                    <a:p>
                      <a:r>
                        <a:rPr lang="tr-TR" dirty="0"/>
                        <a:t>K</a:t>
                      </a:r>
                      <a:r>
                        <a:rPr lang="tr-TR" baseline="0" dirty="0"/>
                        <a:t> – </a:t>
                      </a:r>
                      <a:r>
                        <a:rPr lang="tr-TR" baseline="0" dirty="0" err="1"/>
                        <a:t>Nearest</a:t>
                      </a:r>
                      <a:r>
                        <a:rPr lang="tr-TR" baseline="0" dirty="0"/>
                        <a:t> </a:t>
                      </a:r>
                      <a:r>
                        <a:rPr lang="tr-TR" baseline="0" dirty="0" err="1"/>
                        <a:t>Neighbor</a:t>
                      </a:r>
                      <a:endParaRPr lang="en-US" dirty="0"/>
                    </a:p>
                  </a:txBody>
                  <a:tcPr/>
                </a:tc>
                <a:tc>
                  <a:txBody>
                    <a:bodyPr/>
                    <a:lstStyle/>
                    <a:p>
                      <a:r>
                        <a:rPr lang="tr-TR" dirty="0"/>
                        <a:t>1.090</a:t>
                      </a:r>
                      <a:endParaRPr lang="en-US" dirty="0"/>
                    </a:p>
                  </a:txBody>
                  <a:tcPr/>
                </a:tc>
                <a:tc>
                  <a:txBody>
                    <a:bodyPr/>
                    <a:lstStyle/>
                    <a:p>
                      <a:r>
                        <a:rPr lang="tr-TR" dirty="0"/>
                        <a:t>0.995</a:t>
                      </a:r>
                      <a:endParaRPr lang="en-US" dirty="0"/>
                    </a:p>
                  </a:txBody>
                  <a:tcPr/>
                </a:tc>
                <a:tc>
                  <a:txBody>
                    <a:bodyPr/>
                    <a:lstStyle/>
                    <a:p>
                      <a:r>
                        <a:rPr lang="tr-TR" dirty="0"/>
                        <a:t>0.716</a:t>
                      </a:r>
                      <a:endParaRPr lang="en-US" dirty="0"/>
                    </a:p>
                  </a:txBody>
                  <a:tcPr/>
                </a:tc>
                <a:tc>
                  <a:txBody>
                    <a:bodyPr/>
                    <a:lstStyle/>
                    <a:p>
                      <a:r>
                        <a:rPr lang="tr-TR" dirty="0"/>
                        <a:t>22.9s</a:t>
                      </a:r>
                      <a:endParaRPr lang="en-US" dirty="0"/>
                    </a:p>
                  </a:txBody>
                  <a:tcPr/>
                </a:tc>
                <a:extLst>
                  <a:ext uri="{0D108BD9-81ED-4DB2-BD59-A6C34878D82A}">
                    <a16:rowId xmlns:a16="http://schemas.microsoft.com/office/drawing/2014/main" val="2876169568"/>
                  </a:ext>
                </a:extLst>
              </a:tr>
              <a:tr h="370840">
                <a:tc>
                  <a:txBody>
                    <a:bodyPr/>
                    <a:lstStyle/>
                    <a:p>
                      <a:r>
                        <a:rPr lang="tr-TR" dirty="0" err="1"/>
                        <a:t>Random</a:t>
                      </a:r>
                      <a:r>
                        <a:rPr lang="tr-TR" dirty="0"/>
                        <a:t> </a:t>
                      </a:r>
                      <a:r>
                        <a:rPr lang="tr-TR" dirty="0" err="1"/>
                        <a:t>Forest</a:t>
                      </a:r>
                      <a:endParaRPr lang="en-US" dirty="0"/>
                    </a:p>
                  </a:txBody>
                  <a:tcPr/>
                </a:tc>
                <a:tc>
                  <a:txBody>
                    <a:bodyPr/>
                    <a:lstStyle/>
                    <a:p>
                      <a:r>
                        <a:rPr lang="tr-TR" b="1" dirty="0"/>
                        <a:t>0.621</a:t>
                      </a:r>
                      <a:endParaRPr lang="en-US" b="1" dirty="0"/>
                    </a:p>
                  </a:txBody>
                  <a:tcPr/>
                </a:tc>
                <a:tc>
                  <a:txBody>
                    <a:bodyPr/>
                    <a:lstStyle/>
                    <a:p>
                      <a:r>
                        <a:rPr lang="tr-TR" b="1" dirty="0"/>
                        <a:t>0.998</a:t>
                      </a:r>
                      <a:endParaRPr lang="en-US" b="1" dirty="0"/>
                    </a:p>
                  </a:txBody>
                  <a:tcPr/>
                </a:tc>
                <a:tc>
                  <a:txBody>
                    <a:bodyPr/>
                    <a:lstStyle/>
                    <a:p>
                      <a:r>
                        <a:rPr lang="tr-TR" b="1" dirty="0"/>
                        <a:t>0.436</a:t>
                      </a:r>
                      <a:endParaRPr lang="en-US" b="1" dirty="0"/>
                    </a:p>
                  </a:txBody>
                  <a:tcPr/>
                </a:tc>
                <a:tc>
                  <a:txBody>
                    <a:bodyPr/>
                    <a:lstStyle/>
                    <a:p>
                      <a:r>
                        <a:rPr lang="en-US" b="0" dirty="0"/>
                        <a:t>3m 4.3s</a:t>
                      </a:r>
                    </a:p>
                  </a:txBody>
                  <a:tcPr/>
                </a:tc>
                <a:extLst>
                  <a:ext uri="{0D108BD9-81ED-4DB2-BD59-A6C34878D82A}">
                    <a16:rowId xmlns:a16="http://schemas.microsoft.com/office/drawing/2014/main" val="3724382919"/>
                  </a:ext>
                </a:extLst>
              </a:tr>
              <a:tr h="370840">
                <a:tc>
                  <a:txBody>
                    <a:bodyPr/>
                    <a:lstStyle/>
                    <a:p>
                      <a:r>
                        <a:rPr lang="tr-TR" dirty="0" err="1"/>
                        <a:t>Support</a:t>
                      </a:r>
                      <a:r>
                        <a:rPr lang="tr-TR" dirty="0"/>
                        <a:t> </a:t>
                      </a:r>
                      <a:r>
                        <a:rPr lang="tr-TR" dirty="0" err="1"/>
                        <a:t>Vector</a:t>
                      </a:r>
                      <a:r>
                        <a:rPr lang="tr-TR" dirty="0"/>
                        <a:t> Machine</a:t>
                      </a:r>
                      <a:endParaRPr lang="en-US" dirty="0"/>
                    </a:p>
                  </a:txBody>
                  <a:tcPr/>
                </a:tc>
                <a:tc>
                  <a:txBody>
                    <a:bodyPr/>
                    <a:lstStyle/>
                    <a:p>
                      <a:r>
                        <a:rPr lang="tr-TR" dirty="0"/>
                        <a:t>0.958</a:t>
                      </a:r>
                      <a:endParaRPr lang="en-US" dirty="0"/>
                    </a:p>
                  </a:txBody>
                  <a:tcPr/>
                </a:tc>
                <a:tc>
                  <a:txBody>
                    <a:bodyPr/>
                    <a:lstStyle/>
                    <a:p>
                      <a:r>
                        <a:rPr lang="tr-TR" dirty="0"/>
                        <a:t>0.996</a:t>
                      </a:r>
                      <a:endParaRPr lang="en-US" dirty="0"/>
                    </a:p>
                  </a:txBody>
                  <a:tcPr/>
                </a:tc>
                <a:tc>
                  <a:txBody>
                    <a:bodyPr/>
                    <a:lstStyle/>
                    <a:p>
                      <a:r>
                        <a:rPr lang="tr-TR" dirty="0"/>
                        <a:t>0.758</a:t>
                      </a:r>
                      <a:endParaRPr lang="en-US" dirty="0"/>
                    </a:p>
                  </a:txBody>
                  <a:tcPr/>
                </a:tc>
                <a:tc>
                  <a:txBody>
                    <a:bodyPr/>
                    <a:lstStyle/>
                    <a:p>
                      <a:r>
                        <a:rPr lang="en-US" dirty="0"/>
                        <a:t>3m 44.9s</a:t>
                      </a:r>
                    </a:p>
                  </a:txBody>
                  <a:tcPr/>
                </a:tc>
                <a:extLst>
                  <a:ext uri="{0D108BD9-81ED-4DB2-BD59-A6C34878D82A}">
                    <a16:rowId xmlns:a16="http://schemas.microsoft.com/office/drawing/2014/main" val="2691729142"/>
                  </a:ext>
                </a:extLst>
              </a:tr>
            </a:tbl>
          </a:graphicData>
        </a:graphic>
      </p:graphicFrame>
    </p:spTree>
    <p:extLst>
      <p:ext uri="{BB962C8B-B14F-4D97-AF65-F5344CB8AC3E}">
        <p14:creationId xmlns:p14="http://schemas.microsoft.com/office/powerpoint/2010/main" val="216414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sp>
        <p:nvSpPr>
          <p:cNvPr id="3" name="İçerik Yer Tutucusu 2"/>
          <p:cNvSpPr>
            <a:spLocks noGrp="1"/>
          </p:cNvSpPr>
          <p:nvPr>
            <p:ph idx="1"/>
          </p:nvPr>
        </p:nvSpPr>
        <p:spPr/>
        <p:txBody>
          <a:bodyPr>
            <a:normAutofit/>
          </a:bodyPr>
          <a:lstStyle/>
          <a:p>
            <a:r>
              <a:rPr lang="en-US" sz="1800" b="1" dirty="0"/>
              <a:t>HTRU2 Data Set</a:t>
            </a:r>
            <a:endParaRPr lang="tr-TR" sz="1800" b="1" dirty="0"/>
          </a:p>
          <a:p>
            <a:r>
              <a:rPr lang="en-US" sz="1800" dirty="0"/>
              <a:t>Pulsar candidates collected during the HTRU survey. Pulsars are a type of star, of considerable scientific interest. Candidates must be classified in to pulsar and non-pulsar classes to aid discovery.</a:t>
            </a:r>
            <a:endParaRPr lang="tr-TR" sz="1800" dirty="0"/>
          </a:p>
          <a:p>
            <a:r>
              <a:rPr lang="en-US" sz="1800" b="1" dirty="0"/>
              <a:t>Source:</a:t>
            </a:r>
            <a:endParaRPr lang="en-US" sz="1800" dirty="0"/>
          </a:p>
          <a:p>
            <a:r>
              <a:rPr lang="en-US" sz="1800" dirty="0" err="1"/>
              <a:t>Dr</a:t>
            </a:r>
            <a:r>
              <a:rPr lang="en-US" sz="1800" dirty="0"/>
              <a:t> Robert Lyon, University of Manchester, School of Physics and Astronomy, Alan Turing Building, Manchester M13 9PL, United Kingdom, </a:t>
            </a:r>
            <a:r>
              <a:rPr lang="en-US" sz="1800" u="sng" dirty="0" err="1"/>
              <a:t>robert.lyon</a:t>
            </a:r>
            <a:r>
              <a:rPr lang="en-US" sz="1800" u="sng" dirty="0"/>
              <a:t> </a:t>
            </a:r>
            <a:r>
              <a:rPr lang="en-US" sz="1800" b="1" u="sng" dirty="0"/>
              <a:t>'@'</a:t>
            </a:r>
            <a:r>
              <a:rPr lang="en-US" sz="1800" u="sng" dirty="0"/>
              <a:t> manchester.ac.uk</a:t>
            </a:r>
            <a:endParaRPr lang="en-US" sz="1800" dirty="0"/>
          </a:p>
          <a:p>
            <a:endParaRPr lang="en-US" sz="1800" dirty="0"/>
          </a:p>
          <a:p>
            <a:br>
              <a:rPr lang="en-US" sz="1800" dirty="0"/>
            </a:br>
            <a:endParaRPr lang="en-US" sz="1800" dirty="0"/>
          </a:p>
        </p:txBody>
      </p:sp>
      <p:pic>
        <p:nvPicPr>
          <p:cNvPr id="4" name="Resim 3"/>
          <p:cNvPicPr>
            <a:picLocks noChangeAspect="1"/>
          </p:cNvPicPr>
          <p:nvPr/>
        </p:nvPicPr>
        <p:blipFill>
          <a:blip r:embed="rId2"/>
          <a:stretch>
            <a:fillRect/>
          </a:stretch>
        </p:blipFill>
        <p:spPr>
          <a:xfrm>
            <a:off x="6361611" y="4225226"/>
            <a:ext cx="4794069" cy="1517110"/>
          </a:xfrm>
          <a:prstGeom prst="rect">
            <a:avLst/>
          </a:prstGeom>
        </p:spPr>
      </p:pic>
      <p:sp>
        <p:nvSpPr>
          <p:cNvPr id="5" name="Dikdörtgen 4"/>
          <p:cNvSpPr/>
          <p:nvPr/>
        </p:nvSpPr>
        <p:spPr>
          <a:xfrm>
            <a:off x="1097280" y="5792802"/>
            <a:ext cx="4564006" cy="369332"/>
          </a:xfrm>
          <a:prstGeom prst="rect">
            <a:avLst/>
          </a:prstGeom>
        </p:spPr>
        <p:txBody>
          <a:bodyPr wrap="none">
            <a:spAutoFit/>
          </a:bodyPr>
          <a:lstStyle/>
          <a:p>
            <a:r>
              <a:rPr lang="en-US" dirty="0"/>
              <a:t>https://archive.ics.uci.edu/ml/datasets/HTRU2</a:t>
            </a:r>
          </a:p>
        </p:txBody>
      </p:sp>
    </p:spTree>
    <p:extLst>
      <p:ext uri="{BB962C8B-B14F-4D97-AF65-F5344CB8AC3E}">
        <p14:creationId xmlns:p14="http://schemas.microsoft.com/office/powerpoint/2010/main" val="1952782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sp>
        <p:nvSpPr>
          <p:cNvPr id="3" name="İçerik Yer Tutucusu 2"/>
          <p:cNvSpPr>
            <a:spLocks noGrp="1"/>
          </p:cNvSpPr>
          <p:nvPr>
            <p:ph idx="1"/>
          </p:nvPr>
        </p:nvSpPr>
        <p:spPr/>
        <p:txBody>
          <a:bodyPr>
            <a:normAutofit fontScale="92500" lnSpcReduction="20000"/>
          </a:bodyPr>
          <a:lstStyle/>
          <a:p>
            <a:pPr algn="just">
              <a:buFont typeface="Wingdings" panose="05000000000000000000" pitchFamily="2" charset="2"/>
              <a:buChar char="Ø"/>
            </a:pPr>
            <a:r>
              <a:rPr lang="tr-TR" dirty="0"/>
              <a:t> </a:t>
            </a:r>
            <a:r>
              <a:rPr lang="en-US" dirty="0"/>
              <a:t>Pulsars are a rare type of Neutron star that produce radio emission detectable here on Earth. They are of considerable scientific interest as probes of space-time, the inter-stellar medium, and states of matte</a:t>
            </a:r>
            <a:r>
              <a:rPr lang="tr-TR" dirty="0"/>
              <a:t>r.</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tr-TR" dirty="0"/>
              <a:t> </a:t>
            </a:r>
            <a:r>
              <a:rPr lang="en-US" dirty="0"/>
              <a:t>As pulsars rotate, their emission beam sweeps across the sky, and when this crosses our line of sight, produces a detectable pattern of broadband radio emission. As pulsars rotate rapidly, this pattern repeats periodically. Thus pulsar search involves looking for periodic radio signals with large radio telescopes.</a:t>
            </a:r>
          </a:p>
          <a:p>
            <a:pPr algn="just">
              <a:buFont typeface="Wingdings" panose="05000000000000000000" pitchFamily="2" charset="2"/>
              <a:buChar char="Ø"/>
            </a:pPr>
            <a:endParaRPr lang="en-US" dirty="0"/>
          </a:p>
          <a:p>
            <a:pPr algn="just">
              <a:buFont typeface="Wingdings" panose="05000000000000000000" pitchFamily="2" charset="2"/>
              <a:buChar char="Ø"/>
            </a:pPr>
            <a:r>
              <a:rPr lang="tr-TR" dirty="0"/>
              <a:t> </a:t>
            </a:r>
            <a:r>
              <a:rPr lang="en-US" dirty="0"/>
              <a:t>Each pulsar produces a slightly different emission pattern, which varies slightly with each rotation</a:t>
            </a:r>
            <a:r>
              <a:rPr lang="tr-TR" dirty="0"/>
              <a:t>. </a:t>
            </a:r>
            <a:r>
              <a:rPr lang="en-US" dirty="0"/>
              <a:t>Thus a potential signal detection known as a 'candidate', is averaged over many rotations of the pulsar, as determined by the length of an observation. In the absence of additional info, each candidate could potentially describe a real pulsar. However in practice almost all detections are caused by radio frequency interference (RFI) and noise, making legitimate signals hard to find.</a:t>
            </a:r>
          </a:p>
        </p:txBody>
      </p:sp>
    </p:spTree>
    <p:extLst>
      <p:ext uri="{BB962C8B-B14F-4D97-AF65-F5344CB8AC3E}">
        <p14:creationId xmlns:p14="http://schemas.microsoft.com/office/powerpoint/2010/main" val="3172897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sp>
        <p:nvSpPr>
          <p:cNvPr id="3" name="İçerik Yer Tutucusu 2"/>
          <p:cNvSpPr>
            <a:spLocks noGrp="1"/>
          </p:cNvSpPr>
          <p:nvPr>
            <p:ph idx="1"/>
          </p:nvPr>
        </p:nvSpPr>
        <p:spPr/>
        <p:txBody>
          <a:bodyPr>
            <a:normAutofit fontScale="85000" lnSpcReduction="10000"/>
          </a:bodyPr>
          <a:lstStyle/>
          <a:p>
            <a:pPr algn="just"/>
            <a:r>
              <a:rPr lang="en-US" dirty="0"/>
              <a:t>Each candidate is described by 8 continuous variables, and a single class variable. The first four are simple statistics obtained from the integrated pulse profile</a:t>
            </a:r>
            <a:r>
              <a:rPr lang="tr-TR" dirty="0"/>
              <a:t>. </a:t>
            </a:r>
            <a:r>
              <a:rPr lang="en-US" dirty="0"/>
              <a:t>This is an array of continuous variables that describe a longitude-resolved version of the signal that has been averaged in both time and frequency. The remaining four variables are similarly obtained from the DM-SNR curve</a:t>
            </a:r>
            <a:r>
              <a:rPr lang="tr-TR" dirty="0"/>
              <a:t>. </a:t>
            </a:r>
            <a:r>
              <a:rPr lang="en-US" dirty="0"/>
              <a:t>These are </a:t>
            </a:r>
            <a:r>
              <a:rPr lang="en-US" dirty="0" err="1"/>
              <a:t>summarised</a:t>
            </a:r>
            <a:r>
              <a:rPr lang="en-US" dirty="0"/>
              <a:t> below:</a:t>
            </a:r>
            <a:endParaRPr lang="tr-TR" dirty="0"/>
          </a:p>
          <a:p>
            <a:r>
              <a:rPr lang="en-US" dirty="0"/>
              <a:t>1. Mean of the integrated profile.</a:t>
            </a:r>
            <a:br>
              <a:rPr lang="en-US" dirty="0"/>
            </a:br>
            <a:r>
              <a:rPr lang="en-US" dirty="0"/>
              <a:t>2. Standard deviation of the integrated profile.</a:t>
            </a:r>
            <a:br>
              <a:rPr lang="en-US" dirty="0"/>
            </a:br>
            <a:r>
              <a:rPr lang="en-US" dirty="0"/>
              <a:t>3. Excess kurtosis of the integrated profile.</a:t>
            </a:r>
            <a:br>
              <a:rPr lang="en-US" dirty="0"/>
            </a:br>
            <a:r>
              <a:rPr lang="en-US" dirty="0"/>
              <a:t>4. Skewness of the integrated profile.</a:t>
            </a:r>
            <a:br>
              <a:rPr lang="en-US" dirty="0"/>
            </a:br>
            <a:r>
              <a:rPr lang="en-US" dirty="0"/>
              <a:t>5. Mean of the DM-SNR curve.</a:t>
            </a:r>
            <a:br>
              <a:rPr lang="en-US" dirty="0"/>
            </a:br>
            <a:r>
              <a:rPr lang="en-US" dirty="0"/>
              <a:t>6. Standard deviation of the DM-SNR curve.</a:t>
            </a:r>
            <a:br>
              <a:rPr lang="en-US" dirty="0"/>
            </a:br>
            <a:r>
              <a:rPr lang="en-US" dirty="0"/>
              <a:t>7. Excess kurtosis of the DM-SNR curve.</a:t>
            </a:r>
            <a:br>
              <a:rPr lang="en-US" dirty="0"/>
            </a:br>
            <a:r>
              <a:rPr lang="en-US" dirty="0"/>
              <a:t>8. Skewness of the DM-SNR curve.</a:t>
            </a:r>
            <a:br>
              <a:rPr lang="en-US" dirty="0"/>
            </a:br>
            <a:r>
              <a:rPr lang="en-US" dirty="0"/>
              <a:t>9. Class</a:t>
            </a:r>
            <a:endParaRPr lang="tr-TR" dirty="0"/>
          </a:p>
          <a:p>
            <a:r>
              <a:rPr lang="en-US" u="sng" dirty="0"/>
              <a:t>HTRU 2 Summary</a:t>
            </a:r>
            <a:br>
              <a:rPr lang="en-US" dirty="0"/>
            </a:br>
            <a:r>
              <a:rPr lang="en-US" dirty="0"/>
              <a:t>17,898 total examples.</a:t>
            </a:r>
            <a:br>
              <a:rPr lang="en-US" dirty="0"/>
            </a:br>
            <a:r>
              <a:rPr lang="en-US" dirty="0"/>
              <a:t>1,639 positive examples.</a:t>
            </a:r>
            <a:br>
              <a:rPr lang="en-US" dirty="0"/>
            </a:br>
            <a:r>
              <a:rPr lang="en-US" dirty="0"/>
              <a:t>16,259 negative examples.</a:t>
            </a:r>
          </a:p>
        </p:txBody>
      </p:sp>
    </p:spTree>
    <p:extLst>
      <p:ext uri="{BB962C8B-B14F-4D97-AF65-F5344CB8AC3E}">
        <p14:creationId xmlns:p14="http://schemas.microsoft.com/office/powerpoint/2010/main" val="3861484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pic>
        <p:nvPicPr>
          <p:cNvPr id="7" name="İçerik Yer Tutucusu 6"/>
          <p:cNvPicPr>
            <a:picLocks noGrp="1" noChangeAspect="1"/>
          </p:cNvPicPr>
          <p:nvPr>
            <p:ph idx="1"/>
          </p:nvPr>
        </p:nvPicPr>
        <p:blipFill>
          <a:blip r:embed="rId2"/>
          <a:stretch>
            <a:fillRect/>
          </a:stretch>
        </p:blipFill>
        <p:spPr>
          <a:xfrm>
            <a:off x="2492691" y="5234193"/>
            <a:ext cx="7267575" cy="723900"/>
          </a:xfrm>
          <a:prstGeom prst="rect">
            <a:avLst/>
          </a:prstGeom>
        </p:spPr>
      </p:pic>
      <p:pic>
        <p:nvPicPr>
          <p:cNvPr id="4" name="Resim 3"/>
          <p:cNvPicPr>
            <a:picLocks noChangeAspect="1"/>
          </p:cNvPicPr>
          <p:nvPr/>
        </p:nvPicPr>
        <p:blipFill>
          <a:blip r:embed="rId3"/>
          <a:stretch>
            <a:fillRect/>
          </a:stretch>
        </p:blipFill>
        <p:spPr>
          <a:xfrm>
            <a:off x="2487930" y="1845734"/>
            <a:ext cx="7277100" cy="2552700"/>
          </a:xfrm>
          <a:prstGeom prst="rect">
            <a:avLst/>
          </a:prstGeom>
        </p:spPr>
      </p:pic>
      <p:sp>
        <p:nvSpPr>
          <p:cNvPr id="5" name="Metin kutusu 4"/>
          <p:cNvSpPr txBox="1"/>
          <p:nvPr/>
        </p:nvSpPr>
        <p:spPr>
          <a:xfrm>
            <a:off x="6054634" y="4310863"/>
            <a:ext cx="143691" cy="923330"/>
          </a:xfrm>
          <a:prstGeom prst="rect">
            <a:avLst/>
          </a:prstGeom>
          <a:noFill/>
        </p:spPr>
        <p:txBody>
          <a:bodyPr wrap="square" rtlCol="0">
            <a:spAutoFit/>
          </a:bodyPr>
          <a:lstStyle/>
          <a:p>
            <a:r>
              <a:rPr lang="tr-TR" dirty="0"/>
              <a:t>.</a:t>
            </a:r>
          </a:p>
          <a:p>
            <a:r>
              <a:rPr lang="tr-TR" dirty="0"/>
              <a:t>.</a:t>
            </a:r>
          </a:p>
          <a:p>
            <a:r>
              <a:rPr lang="tr-TR" dirty="0"/>
              <a:t>.</a:t>
            </a:r>
            <a:endParaRPr lang="en-US" dirty="0"/>
          </a:p>
        </p:txBody>
      </p:sp>
    </p:spTree>
    <p:extLst>
      <p:ext uri="{BB962C8B-B14F-4D97-AF65-F5344CB8AC3E}">
        <p14:creationId xmlns:p14="http://schemas.microsoft.com/office/powerpoint/2010/main" val="66607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INTRODUCTION</a:t>
            </a:r>
            <a:endParaRPr lang="en-US" dirty="0"/>
          </a:p>
        </p:txBody>
      </p:sp>
      <p:sp>
        <p:nvSpPr>
          <p:cNvPr id="3" name="İçerik Yer Tutucusu 2"/>
          <p:cNvSpPr>
            <a:spLocks noGrp="1"/>
          </p:cNvSpPr>
          <p:nvPr>
            <p:ph idx="1"/>
          </p:nvPr>
        </p:nvSpPr>
        <p:spPr/>
        <p:txBody>
          <a:bodyPr/>
          <a:lstStyle/>
          <a:p>
            <a:pPr algn="just"/>
            <a:r>
              <a:rPr lang="en-US" dirty="0"/>
              <a:t>There are two reasons that models permeate our lives today: </a:t>
            </a:r>
            <a:endParaRPr lang="tr-TR" dirty="0"/>
          </a:p>
          <a:p>
            <a:pPr algn="just">
              <a:buFont typeface="Wingdings" panose="05000000000000000000" pitchFamily="2" charset="2"/>
              <a:buChar char="Ø"/>
            </a:pPr>
            <a:r>
              <a:rPr lang="en-US" dirty="0"/>
              <a:t>an abundance of </a:t>
            </a:r>
            <a:r>
              <a:rPr lang="en-US" b="1" dirty="0"/>
              <a:t>software</a:t>
            </a:r>
            <a:r>
              <a:rPr lang="en-US" dirty="0"/>
              <a:t> exists to create models and </a:t>
            </a:r>
            <a:endParaRPr lang="tr-TR" dirty="0"/>
          </a:p>
          <a:p>
            <a:pPr algn="just">
              <a:buFont typeface="Wingdings" panose="05000000000000000000" pitchFamily="2" charset="2"/>
              <a:buChar char="Ø"/>
            </a:pPr>
            <a:r>
              <a:rPr lang="en-US" dirty="0"/>
              <a:t>it has become easier to record </a:t>
            </a:r>
            <a:r>
              <a:rPr lang="en-US" b="1" dirty="0"/>
              <a:t>data</a:t>
            </a:r>
            <a:r>
              <a:rPr lang="en-US" dirty="0"/>
              <a:t> and make it accessible.</a:t>
            </a:r>
            <a:endParaRPr lang="tr-TR" dirty="0"/>
          </a:p>
          <a:p>
            <a:pPr marL="0" indent="0" algn="just">
              <a:buNone/>
            </a:pPr>
            <a:endParaRPr lang="tr-TR" dirty="0"/>
          </a:p>
          <a:p>
            <a:pPr marL="0" indent="0" algn="just">
              <a:buNone/>
            </a:pPr>
            <a:endParaRPr lang="en-US"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17" y="3436599"/>
            <a:ext cx="6087325" cy="2257740"/>
          </a:xfrm>
          <a:prstGeom prst="rect">
            <a:avLst/>
          </a:prstGeom>
        </p:spPr>
      </p:pic>
    </p:spTree>
    <p:extLst>
      <p:ext uri="{BB962C8B-B14F-4D97-AF65-F5344CB8AC3E}">
        <p14:creationId xmlns:p14="http://schemas.microsoft.com/office/powerpoint/2010/main" val="1469352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sp>
        <p:nvSpPr>
          <p:cNvPr id="3" name="İçerik Yer Tutucusu 2"/>
          <p:cNvSpPr>
            <a:spLocks noGrp="1"/>
          </p:cNvSpPr>
          <p:nvPr>
            <p:ph idx="1"/>
          </p:nvPr>
        </p:nvSpPr>
        <p:spPr/>
        <p:txBody>
          <a:bodyPr>
            <a:normAutofit fontScale="85000" lnSpcReduction="20000"/>
          </a:bodyPr>
          <a:lstStyle/>
          <a:p>
            <a:r>
              <a:rPr lang="tr-TR" u="sng" dirty="0" err="1"/>
              <a:t>Algorithms</a:t>
            </a:r>
            <a:endParaRPr lang="tr-TR" u="sng" dirty="0"/>
          </a:p>
          <a:p>
            <a:pPr>
              <a:buFont typeface="Wingdings" panose="05000000000000000000" pitchFamily="2" charset="2"/>
              <a:buChar char="Ø"/>
            </a:pPr>
            <a:r>
              <a:rPr lang="tr-TR" dirty="0"/>
              <a:t> </a:t>
            </a:r>
            <a:r>
              <a:rPr lang="tr-TR" dirty="0" err="1"/>
              <a:t>Logistic</a:t>
            </a:r>
            <a:r>
              <a:rPr lang="tr-TR" dirty="0"/>
              <a:t> </a:t>
            </a:r>
            <a:r>
              <a:rPr lang="tr-TR" dirty="0" err="1"/>
              <a:t>Regression</a:t>
            </a:r>
            <a:endParaRPr lang="tr-TR" dirty="0"/>
          </a:p>
          <a:p>
            <a:pPr>
              <a:buFont typeface="Wingdings" panose="05000000000000000000" pitchFamily="2" charset="2"/>
              <a:buChar char="Ø"/>
            </a:pPr>
            <a:r>
              <a:rPr lang="tr-TR" dirty="0"/>
              <a:t> </a:t>
            </a:r>
            <a:r>
              <a:rPr lang="tr-TR" dirty="0" err="1"/>
              <a:t>Boosted</a:t>
            </a:r>
            <a:r>
              <a:rPr lang="tr-TR" dirty="0"/>
              <a:t> </a:t>
            </a:r>
            <a:r>
              <a:rPr lang="tr-TR" dirty="0" err="1"/>
              <a:t>Trees</a:t>
            </a:r>
            <a:endParaRPr lang="tr-TR" dirty="0"/>
          </a:p>
          <a:p>
            <a:pPr>
              <a:buFont typeface="Wingdings" panose="05000000000000000000" pitchFamily="2" charset="2"/>
              <a:buChar char="Ø"/>
            </a:pPr>
            <a:r>
              <a:rPr lang="tr-TR" dirty="0"/>
              <a:t> </a:t>
            </a:r>
            <a:r>
              <a:rPr lang="tr-TR" dirty="0" err="1"/>
              <a:t>Decision</a:t>
            </a:r>
            <a:r>
              <a:rPr lang="tr-TR" dirty="0"/>
              <a:t> </a:t>
            </a:r>
            <a:r>
              <a:rPr lang="tr-TR" dirty="0" err="1"/>
              <a:t>Tree</a:t>
            </a:r>
            <a:endParaRPr lang="tr-TR" dirty="0"/>
          </a:p>
          <a:p>
            <a:pPr>
              <a:buFont typeface="Wingdings" panose="05000000000000000000" pitchFamily="2" charset="2"/>
              <a:buChar char="Ø"/>
            </a:pPr>
            <a:r>
              <a:rPr lang="tr-TR" dirty="0"/>
              <a:t> K- </a:t>
            </a:r>
            <a:r>
              <a:rPr lang="tr-TR" dirty="0" err="1"/>
              <a:t>Nearest</a:t>
            </a:r>
            <a:r>
              <a:rPr lang="tr-TR" dirty="0"/>
              <a:t> </a:t>
            </a:r>
            <a:r>
              <a:rPr lang="tr-TR" dirty="0" err="1"/>
              <a:t>Neighbor</a:t>
            </a:r>
            <a:endParaRPr lang="tr-TR" dirty="0"/>
          </a:p>
          <a:p>
            <a:pPr>
              <a:buFont typeface="Wingdings" panose="05000000000000000000" pitchFamily="2" charset="2"/>
              <a:buChar char="Ø"/>
            </a:pPr>
            <a:r>
              <a:rPr lang="tr-TR" dirty="0"/>
              <a:t> </a:t>
            </a:r>
            <a:r>
              <a:rPr lang="tr-TR" dirty="0" err="1"/>
              <a:t>Random</a:t>
            </a:r>
            <a:r>
              <a:rPr lang="tr-TR" dirty="0"/>
              <a:t> </a:t>
            </a:r>
            <a:r>
              <a:rPr lang="tr-TR" dirty="0" err="1"/>
              <a:t>Forest</a:t>
            </a:r>
            <a:endParaRPr lang="tr-TR" dirty="0"/>
          </a:p>
          <a:p>
            <a:pPr>
              <a:buFont typeface="Wingdings" panose="05000000000000000000" pitchFamily="2" charset="2"/>
              <a:buChar char="Ø"/>
            </a:pPr>
            <a:r>
              <a:rPr lang="tr-TR" dirty="0"/>
              <a:t> </a:t>
            </a:r>
            <a:r>
              <a:rPr lang="tr-TR" dirty="0" err="1"/>
              <a:t>Support</a:t>
            </a:r>
            <a:r>
              <a:rPr lang="tr-TR" dirty="0"/>
              <a:t> </a:t>
            </a:r>
            <a:r>
              <a:rPr lang="tr-TR" dirty="0" err="1"/>
              <a:t>Vector</a:t>
            </a:r>
            <a:r>
              <a:rPr lang="tr-TR" dirty="0"/>
              <a:t> Machine</a:t>
            </a:r>
          </a:p>
          <a:p>
            <a:pPr>
              <a:buFont typeface="Wingdings" panose="05000000000000000000" pitchFamily="2" charset="2"/>
              <a:buChar char="Ø"/>
            </a:pPr>
            <a:r>
              <a:rPr lang="tr-TR" dirty="0"/>
              <a:t> </a:t>
            </a:r>
            <a:r>
              <a:rPr lang="tr-TR" dirty="0" err="1"/>
              <a:t>Naive</a:t>
            </a:r>
            <a:r>
              <a:rPr lang="tr-TR" dirty="0"/>
              <a:t> </a:t>
            </a:r>
            <a:r>
              <a:rPr lang="tr-TR" dirty="0" err="1"/>
              <a:t>Bayes</a:t>
            </a:r>
            <a:r>
              <a:rPr lang="tr-TR" dirty="0"/>
              <a:t> </a:t>
            </a:r>
            <a:r>
              <a:rPr lang="tr-TR" dirty="0" err="1"/>
              <a:t>Classifier</a:t>
            </a:r>
            <a:endParaRPr lang="tr-TR" dirty="0"/>
          </a:p>
          <a:p>
            <a:pPr>
              <a:buFont typeface="Wingdings" panose="05000000000000000000" pitchFamily="2" charset="2"/>
              <a:buChar char="Ø"/>
            </a:pPr>
            <a:r>
              <a:rPr lang="tr-TR" dirty="0"/>
              <a:t> </a:t>
            </a:r>
            <a:r>
              <a:rPr lang="tr-TR" dirty="0" err="1"/>
              <a:t>Flexible</a:t>
            </a:r>
            <a:r>
              <a:rPr lang="tr-TR" dirty="0"/>
              <a:t> </a:t>
            </a:r>
            <a:r>
              <a:rPr lang="tr-TR" dirty="0" err="1"/>
              <a:t>Discriminant</a:t>
            </a:r>
            <a:r>
              <a:rPr lang="tr-TR" dirty="0"/>
              <a:t> </a:t>
            </a:r>
            <a:r>
              <a:rPr lang="tr-TR" dirty="0" err="1"/>
              <a:t>Models</a:t>
            </a:r>
            <a:endParaRPr lang="tr-TR" dirty="0"/>
          </a:p>
          <a:p>
            <a:pPr>
              <a:buFont typeface="Wingdings" panose="05000000000000000000" pitchFamily="2" charset="2"/>
              <a:buChar char="Ø"/>
            </a:pPr>
            <a:r>
              <a:rPr lang="tr-TR" dirty="0"/>
              <a:t> </a:t>
            </a:r>
            <a:r>
              <a:rPr lang="tr-TR" dirty="0" err="1"/>
              <a:t>Linear</a:t>
            </a:r>
            <a:r>
              <a:rPr lang="tr-TR" dirty="0"/>
              <a:t> </a:t>
            </a:r>
            <a:r>
              <a:rPr lang="tr-TR" dirty="0" err="1"/>
              <a:t>Discriminant</a:t>
            </a:r>
            <a:r>
              <a:rPr lang="tr-TR" dirty="0"/>
              <a:t> </a:t>
            </a:r>
            <a:r>
              <a:rPr lang="tr-TR" dirty="0" err="1"/>
              <a:t>Models</a:t>
            </a:r>
            <a:endParaRPr lang="tr-TR" dirty="0"/>
          </a:p>
          <a:p>
            <a:pPr>
              <a:buFont typeface="Wingdings" panose="05000000000000000000" pitchFamily="2" charset="2"/>
              <a:buChar char="Ø"/>
            </a:pPr>
            <a:r>
              <a:rPr lang="tr-TR" dirty="0"/>
              <a:t> </a:t>
            </a:r>
            <a:r>
              <a:rPr lang="tr-TR" dirty="0" err="1"/>
              <a:t>Regularized</a:t>
            </a:r>
            <a:r>
              <a:rPr lang="tr-TR" dirty="0"/>
              <a:t> </a:t>
            </a:r>
            <a:r>
              <a:rPr lang="tr-TR" dirty="0" err="1"/>
              <a:t>Discriminant</a:t>
            </a:r>
            <a:r>
              <a:rPr lang="tr-TR" dirty="0"/>
              <a:t> </a:t>
            </a:r>
            <a:r>
              <a:rPr lang="tr-TR" dirty="0" err="1"/>
              <a:t>Models</a:t>
            </a:r>
            <a:endParaRPr lang="en-US" dirty="0"/>
          </a:p>
          <a:p>
            <a:endParaRPr lang="en-US" dirty="0"/>
          </a:p>
        </p:txBody>
      </p:sp>
    </p:spTree>
    <p:extLst>
      <p:ext uri="{BB962C8B-B14F-4D97-AF65-F5344CB8AC3E}">
        <p14:creationId xmlns:p14="http://schemas.microsoft.com/office/powerpoint/2010/main" val="3442508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6008815"/>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084434247"/>
                    </a:ext>
                  </a:extLst>
                </a:gridCol>
                <a:gridCol w="3352800">
                  <a:extLst>
                    <a:ext uri="{9D8B030D-6E8A-4147-A177-3AD203B41FA5}">
                      <a16:colId xmlns:a16="http://schemas.microsoft.com/office/drawing/2014/main" val="2061298044"/>
                    </a:ext>
                  </a:extLst>
                </a:gridCol>
                <a:gridCol w="3352800">
                  <a:extLst>
                    <a:ext uri="{9D8B030D-6E8A-4147-A177-3AD203B41FA5}">
                      <a16:colId xmlns:a16="http://schemas.microsoft.com/office/drawing/2014/main" val="1177156935"/>
                    </a:ext>
                  </a:extLst>
                </a:gridCol>
              </a:tblGrid>
              <a:tr h="370840">
                <a:tc>
                  <a:txBody>
                    <a:bodyPr/>
                    <a:lstStyle/>
                    <a:p>
                      <a:r>
                        <a:rPr lang="tr-TR" dirty="0" err="1"/>
                        <a:t>Algorithms</a:t>
                      </a:r>
                      <a:endParaRPr lang="en-US" dirty="0"/>
                    </a:p>
                  </a:txBody>
                  <a:tcPr/>
                </a:tc>
                <a:tc>
                  <a:txBody>
                    <a:bodyPr/>
                    <a:lstStyle/>
                    <a:p>
                      <a:r>
                        <a:rPr lang="tr-TR" dirty="0" err="1"/>
                        <a:t>Accuracy</a:t>
                      </a:r>
                      <a:endParaRPr lang="en-US" dirty="0"/>
                    </a:p>
                  </a:txBody>
                  <a:tcPr/>
                </a:tc>
                <a:tc>
                  <a:txBody>
                    <a:bodyPr/>
                    <a:lstStyle/>
                    <a:p>
                      <a:r>
                        <a:rPr lang="tr-TR" dirty="0"/>
                        <a:t>Time</a:t>
                      </a:r>
                      <a:endParaRPr lang="en-US" dirty="0"/>
                    </a:p>
                  </a:txBody>
                  <a:tcPr/>
                </a:tc>
                <a:extLst>
                  <a:ext uri="{0D108BD9-81ED-4DB2-BD59-A6C34878D82A}">
                    <a16:rowId xmlns:a16="http://schemas.microsoft.com/office/drawing/2014/main" val="2063168434"/>
                  </a:ext>
                </a:extLst>
              </a:tr>
              <a:tr h="370840">
                <a:tc>
                  <a:txBody>
                    <a:bodyPr/>
                    <a:lstStyle/>
                    <a:p>
                      <a:r>
                        <a:rPr lang="tr-TR" dirty="0" err="1"/>
                        <a:t>Logistic</a:t>
                      </a:r>
                      <a:r>
                        <a:rPr lang="tr-TR" dirty="0"/>
                        <a:t> </a:t>
                      </a:r>
                      <a:r>
                        <a:rPr lang="tr-TR" dirty="0" err="1"/>
                        <a:t>Regression</a:t>
                      </a:r>
                      <a:endParaRPr lang="en-US" dirty="0"/>
                    </a:p>
                  </a:txBody>
                  <a:tcPr/>
                </a:tc>
                <a:tc>
                  <a:txBody>
                    <a:bodyPr/>
                    <a:lstStyle/>
                    <a:p>
                      <a:r>
                        <a:rPr lang="tr-TR" dirty="0"/>
                        <a:t>0.976</a:t>
                      </a:r>
                      <a:endParaRPr lang="en-US" dirty="0"/>
                    </a:p>
                  </a:txBody>
                  <a:tcPr/>
                </a:tc>
                <a:tc>
                  <a:txBody>
                    <a:bodyPr/>
                    <a:lstStyle/>
                    <a:p>
                      <a:r>
                        <a:rPr lang="tr-TR" dirty="0"/>
                        <a:t>280ms</a:t>
                      </a:r>
                      <a:endParaRPr lang="en-US" dirty="0"/>
                    </a:p>
                  </a:txBody>
                  <a:tcPr/>
                </a:tc>
                <a:extLst>
                  <a:ext uri="{0D108BD9-81ED-4DB2-BD59-A6C34878D82A}">
                    <a16:rowId xmlns:a16="http://schemas.microsoft.com/office/drawing/2014/main" val="2378537233"/>
                  </a:ext>
                </a:extLst>
              </a:tr>
              <a:tr h="370840">
                <a:tc>
                  <a:txBody>
                    <a:bodyPr/>
                    <a:lstStyle/>
                    <a:p>
                      <a:r>
                        <a:rPr lang="tr-TR" dirty="0" err="1"/>
                        <a:t>Boosted</a:t>
                      </a:r>
                      <a:r>
                        <a:rPr lang="tr-TR" dirty="0"/>
                        <a:t> </a:t>
                      </a:r>
                      <a:r>
                        <a:rPr lang="tr-TR" dirty="0" err="1"/>
                        <a:t>Trees</a:t>
                      </a:r>
                      <a:endParaRPr lang="en-US" dirty="0"/>
                    </a:p>
                  </a:txBody>
                  <a:tcPr/>
                </a:tc>
                <a:tc>
                  <a:txBody>
                    <a:bodyPr/>
                    <a:lstStyle/>
                    <a:p>
                      <a:r>
                        <a:rPr lang="tr-TR" dirty="0"/>
                        <a:t>0.978</a:t>
                      </a:r>
                      <a:endParaRPr lang="en-US" dirty="0"/>
                    </a:p>
                  </a:txBody>
                  <a:tcPr/>
                </a:tc>
                <a:tc>
                  <a:txBody>
                    <a:bodyPr/>
                    <a:lstStyle/>
                    <a:p>
                      <a:r>
                        <a:rPr lang="tr-TR" dirty="0"/>
                        <a:t>910ms</a:t>
                      </a:r>
                      <a:endParaRPr lang="en-US" dirty="0"/>
                    </a:p>
                  </a:txBody>
                  <a:tcPr/>
                </a:tc>
                <a:extLst>
                  <a:ext uri="{0D108BD9-81ED-4DB2-BD59-A6C34878D82A}">
                    <a16:rowId xmlns:a16="http://schemas.microsoft.com/office/drawing/2014/main" val="2685140473"/>
                  </a:ext>
                </a:extLst>
              </a:tr>
              <a:tr h="370840">
                <a:tc>
                  <a:txBody>
                    <a:bodyPr/>
                    <a:lstStyle/>
                    <a:p>
                      <a:r>
                        <a:rPr lang="tr-TR" dirty="0" err="1"/>
                        <a:t>Decision</a:t>
                      </a:r>
                      <a:r>
                        <a:rPr lang="tr-TR" dirty="0"/>
                        <a:t> </a:t>
                      </a:r>
                      <a:r>
                        <a:rPr lang="tr-TR" dirty="0" err="1"/>
                        <a:t>Tree</a:t>
                      </a:r>
                      <a:endParaRPr lang="en-US" dirty="0"/>
                    </a:p>
                  </a:txBody>
                  <a:tcPr/>
                </a:tc>
                <a:tc>
                  <a:txBody>
                    <a:bodyPr/>
                    <a:lstStyle/>
                    <a:p>
                      <a:r>
                        <a:rPr lang="tr-TR" dirty="0"/>
                        <a:t>0.975</a:t>
                      </a:r>
                      <a:endParaRPr lang="en-US" dirty="0"/>
                    </a:p>
                  </a:txBody>
                  <a:tcPr/>
                </a:tc>
                <a:tc>
                  <a:txBody>
                    <a:bodyPr/>
                    <a:lstStyle/>
                    <a:p>
                      <a:r>
                        <a:rPr lang="tr-TR" dirty="0"/>
                        <a:t>900ms</a:t>
                      </a:r>
                      <a:endParaRPr lang="en-US" dirty="0"/>
                    </a:p>
                  </a:txBody>
                  <a:tcPr/>
                </a:tc>
                <a:extLst>
                  <a:ext uri="{0D108BD9-81ED-4DB2-BD59-A6C34878D82A}">
                    <a16:rowId xmlns:a16="http://schemas.microsoft.com/office/drawing/2014/main" val="304496440"/>
                  </a:ext>
                </a:extLst>
              </a:tr>
              <a:tr h="370840">
                <a:tc>
                  <a:txBody>
                    <a:bodyPr/>
                    <a:lstStyle/>
                    <a:p>
                      <a:r>
                        <a:rPr lang="tr-TR" dirty="0"/>
                        <a:t>K</a:t>
                      </a:r>
                      <a:r>
                        <a:rPr lang="tr-TR" baseline="0" dirty="0"/>
                        <a:t> – </a:t>
                      </a:r>
                      <a:r>
                        <a:rPr lang="tr-TR" baseline="0" dirty="0" err="1"/>
                        <a:t>Nearest</a:t>
                      </a:r>
                      <a:r>
                        <a:rPr lang="tr-TR" baseline="0" dirty="0"/>
                        <a:t> </a:t>
                      </a:r>
                      <a:r>
                        <a:rPr lang="tr-TR" baseline="0" dirty="0" err="1"/>
                        <a:t>Neighbor</a:t>
                      </a:r>
                      <a:endParaRPr lang="en-US" dirty="0"/>
                    </a:p>
                  </a:txBody>
                  <a:tcPr/>
                </a:tc>
                <a:tc>
                  <a:txBody>
                    <a:bodyPr/>
                    <a:lstStyle/>
                    <a:p>
                      <a:r>
                        <a:rPr lang="tr-TR" dirty="0"/>
                        <a:t>0.976</a:t>
                      </a:r>
                      <a:endParaRPr lang="en-US" dirty="0"/>
                    </a:p>
                  </a:txBody>
                  <a:tcPr/>
                </a:tc>
                <a:tc>
                  <a:txBody>
                    <a:bodyPr/>
                    <a:lstStyle/>
                    <a:p>
                      <a:r>
                        <a:rPr lang="tr-TR" dirty="0"/>
                        <a:t>7.9s</a:t>
                      </a:r>
                      <a:endParaRPr lang="en-US" dirty="0"/>
                    </a:p>
                  </a:txBody>
                  <a:tcPr/>
                </a:tc>
                <a:extLst>
                  <a:ext uri="{0D108BD9-81ED-4DB2-BD59-A6C34878D82A}">
                    <a16:rowId xmlns:a16="http://schemas.microsoft.com/office/drawing/2014/main" val="3019588840"/>
                  </a:ext>
                </a:extLst>
              </a:tr>
              <a:tr h="370840">
                <a:tc>
                  <a:txBody>
                    <a:bodyPr/>
                    <a:lstStyle/>
                    <a:p>
                      <a:r>
                        <a:rPr lang="tr-TR" dirty="0" err="1"/>
                        <a:t>Random</a:t>
                      </a:r>
                      <a:r>
                        <a:rPr lang="tr-TR" dirty="0"/>
                        <a:t> </a:t>
                      </a:r>
                      <a:r>
                        <a:rPr lang="tr-TR" dirty="0" err="1"/>
                        <a:t>Forest</a:t>
                      </a:r>
                      <a:endParaRPr lang="en-US" dirty="0"/>
                    </a:p>
                  </a:txBody>
                  <a:tcPr/>
                </a:tc>
                <a:tc>
                  <a:txBody>
                    <a:bodyPr/>
                    <a:lstStyle/>
                    <a:p>
                      <a:r>
                        <a:rPr lang="tr-TR" dirty="0"/>
                        <a:t>0.978</a:t>
                      </a:r>
                      <a:endParaRPr lang="en-US" dirty="0"/>
                    </a:p>
                  </a:txBody>
                  <a:tcPr/>
                </a:tc>
                <a:tc>
                  <a:txBody>
                    <a:bodyPr/>
                    <a:lstStyle/>
                    <a:p>
                      <a:r>
                        <a:rPr lang="tr-TR" dirty="0"/>
                        <a:t>20.2s</a:t>
                      </a:r>
                      <a:endParaRPr lang="en-US" dirty="0"/>
                    </a:p>
                  </a:txBody>
                  <a:tcPr/>
                </a:tc>
                <a:extLst>
                  <a:ext uri="{0D108BD9-81ED-4DB2-BD59-A6C34878D82A}">
                    <a16:rowId xmlns:a16="http://schemas.microsoft.com/office/drawing/2014/main" val="3233251066"/>
                  </a:ext>
                </a:extLst>
              </a:tr>
              <a:tr h="370840">
                <a:tc>
                  <a:txBody>
                    <a:bodyPr/>
                    <a:lstStyle/>
                    <a:p>
                      <a:r>
                        <a:rPr lang="tr-TR" dirty="0" err="1"/>
                        <a:t>Support</a:t>
                      </a:r>
                      <a:r>
                        <a:rPr lang="tr-TR" dirty="0"/>
                        <a:t> </a:t>
                      </a:r>
                      <a:r>
                        <a:rPr lang="tr-TR" dirty="0" err="1"/>
                        <a:t>Vector</a:t>
                      </a:r>
                      <a:r>
                        <a:rPr lang="tr-TR" dirty="0"/>
                        <a:t> Machine</a:t>
                      </a:r>
                      <a:endParaRPr lang="en-US" dirty="0"/>
                    </a:p>
                  </a:txBody>
                  <a:tcPr/>
                </a:tc>
                <a:tc>
                  <a:txBody>
                    <a:bodyPr/>
                    <a:lstStyle/>
                    <a:p>
                      <a:r>
                        <a:rPr lang="tr-TR" dirty="0"/>
                        <a:t>0.976</a:t>
                      </a:r>
                      <a:endParaRPr lang="en-US" dirty="0"/>
                    </a:p>
                  </a:txBody>
                  <a:tcPr/>
                </a:tc>
                <a:tc>
                  <a:txBody>
                    <a:bodyPr/>
                    <a:lstStyle/>
                    <a:p>
                      <a:r>
                        <a:rPr lang="tr-TR" dirty="0"/>
                        <a:t>8.1s</a:t>
                      </a:r>
                      <a:endParaRPr lang="en-US" dirty="0"/>
                    </a:p>
                  </a:txBody>
                  <a:tcPr/>
                </a:tc>
                <a:extLst>
                  <a:ext uri="{0D108BD9-81ED-4DB2-BD59-A6C34878D82A}">
                    <a16:rowId xmlns:a16="http://schemas.microsoft.com/office/drawing/2014/main" val="2163301694"/>
                  </a:ext>
                </a:extLst>
              </a:tr>
              <a:tr h="370840">
                <a:tc>
                  <a:txBody>
                    <a:bodyPr/>
                    <a:lstStyle/>
                    <a:p>
                      <a:r>
                        <a:rPr lang="tr-TR" dirty="0" err="1"/>
                        <a:t>Naive</a:t>
                      </a:r>
                      <a:r>
                        <a:rPr lang="tr-TR" dirty="0"/>
                        <a:t> </a:t>
                      </a:r>
                      <a:r>
                        <a:rPr lang="tr-TR" dirty="0" err="1"/>
                        <a:t>Bayes</a:t>
                      </a:r>
                      <a:r>
                        <a:rPr lang="tr-TR" dirty="0"/>
                        <a:t> </a:t>
                      </a:r>
                      <a:r>
                        <a:rPr lang="tr-TR" dirty="0" err="1"/>
                        <a:t>Classifier</a:t>
                      </a:r>
                      <a:endParaRPr lang="en-US" dirty="0"/>
                    </a:p>
                  </a:txBody>
                  <a:tcPr/>
                </a:tc>
                <a:tc>
                  <a:txBody>
                    <a:bodyPr/>
                    <a:lstStyle/>
                    <a:p>
                      <a:r>
                        <a:rPr lang="tr-TR" dirty="0"/>
                        <a:t>0.962</a:t>
                      </a:r>
                      <a:endParaRPr lang="en-US" dirty="0"/>
                    </a:p>
                  </a:txBody>
                  <a:tcPr/>
                </a:tc>
                <a:tc>
                  <a:txBody>
                    <a:bodyPr/>
                    <a:lstStyle/>
                    <a:p>
                      <a:r>
                        <a:rPr lang="tr-TR" dirty="0"/>
                        <a:t>160ms</a:t>
                      </a:r>
                      <a:endParaRPr lang="en-US" dirty="0"/>
                    </a:p>
                  </a:txBody>
                  <a:tcPr/>
                </a:tc>
                <a:extLst>
                  <a:ext uri="{0D108BD9-81ED-4DB2-BD59-A6C34878D82A}">
                    <a16:rowId xmlns:a16="http://schemas.microsoft.com/office/drawing/2014/main" val="1487390753"/>
                  </a:ext>
                </a:extLst>
              </a:tr>
              <a:tr h="370840">
                <a:tc>
                  <a:txBody>
                    <a:bodyPr/>
                    <a:lstStyle/>
                    <a:p>
                      <a:r>
                        <a:rPr lang="tr-TR" dirty="0" err="1"/>
                        <a:t>Flexible</a:t>
                      </a:r>
                      <a:r>
                        <a:rPr lang="tr-TR" dirty="0"/>
                        <a:t> </a:t>
                      </a:r>
                      <a:r>
                        <a:rPr lang="tr-TR" dirty="0" err="1"/>
                        <a:t>Discriminant</a:t>
                      </a:r>
                      <a:r>
                        <a:rPr lang="tr-TR" dirty="0"/>
                        <a:t> </a:t>
                      </a:r>
                      <a:r>
                        <a:rPr lang="tr-TR" dirty="0" err="1"/>
                        <a:t>Models</a:t>
                      </a:r>
                      <a:endParaRPr lang="en-US" dirty="0"/>
                    </a:p>
                  </a:txBody>
                  <a:tcPr/>
                </a:tc>
                <a:tc>
                  <a:txBody>
                    <a:bodyPr/>
                    <a:lstStyle/>
                    <a:p>
                      <a:r>
                        <a:rPr lang="tr-TR" dirty="0"/>
                        <a:t>0.976</a:t>
                      </a:r>
                      <a:endParaRPr lang="en-US" dirty="0"/>
                    </a:p>
                  </a:txBody>
                  <a:tcPr/>
                </a:tc>
                <a:tc>
                  <a:txBody>
                    <a:bodyPr/>
                    <a:lstStyle/>
                    <a:p>
                      <a:r>
                        <a:rPr lang="tr-TR" dirty="0"/>
                        <a:t>1.3s</a:t>
                      </a:r>
                      <a:endParaRPr lang="en-US" dirty="0"/>
                    </a:p>
                  </a:txBody>
                  <a:tcPr/>
                </a:tc>
                <a:extLst>
                  <a:ext uri="{0D108BD9-81ED-4DB2-BD59-A6C34878D82A}">
                    <a16:rowId xmlns:a16="http://schemas.microsoft.com/office/drawing/2014/main" val="1561614693"/>
                  </a:ext>
                </a:extLst>
              </a:tr>
              <a:tr h="370840">
                <a:tc>
                  <a:txBody>
                    <a:bodyPr/>
                    <a:lstStyle/>
                    <a:p>
                      <a:r>
                        <a:rPr lang="tr-TR" dirty="0" err="1"/>
                        <a:t>Linear</a:t>
                      </a:r>
                      <a:r>
                        <a:rPr lang="tr-TR" dirty="0"/>
                        <a:t> </a:t>
                      </a:r>
                      <a:r>
                        <a:rPr lang="tr-TR" dirty="0" err="1"/>
                        <a:t>Discriminant</a:t>
                      </a:r>
                      <a:r>
                        <a:rPr lang="tr-TR" dirty="0"/>
                        <a:t> </a:t>
                      </a:r>
                      <a:r>
                        <a:rPr lang="tr-TR" dirty="0" err="1"/>
                        <a:t>Models</a:t>
                      </a:r>
                      <a:endParaRPr lang="en-US" dirty="0"/>
                    </a:p>
                  </a:txBody>
                  <a:tcPr/>
                </a:tc>
                <a:tc>
                  <a:txBody>
                    <a:bodyPr/>
                    <a:lstStyle/>
                    <a:p>
                      <a:r>
                        <a:rPr lang="tr-TR" dirty="0"/>
                        <a:t>0.974</a:t>
                      </a:r>
                      <a:endParaRPr lang="en-US" dirty="0"/>
                    </a:p>
                  </a:txBody>
                  <a:tcPr/>
                </a:tc>
                <a:tc>
                  <a:txBody>
                    <a:bodyPr/>
                    <a:lstStyle/>
                    <a:p>
                      <a:r>
                        <a:rPr lang="tr-TR" dirty="0"/>
                        <a:t>221ms</a:t>
                      </a:r>
                      <a:endParaRPr lang="en-US" dirty="0"/>
                    </a:p>
                  </a:txBody>
                  <a:tcPr/>
                </a:tc>
                <a:extLst>
                  <a:ext uri="{0D108BD9-81ED-4DB2-BD59-A6C34878D82A}">
                    <a16:rowId xmlns:a16="http://schemas.microsoft.com/office/drawing/2014/main" val="1945960034"/>
                  </a:ext>
                </a:extLst>
              </a:tr>
              <a:tr h="370840">
                <a:tc>
                  <a:txBody>
                    <a:bodyPr/>
                    <a:lstStyle/>
                    <a:p>
                      <a:r>
                        <a:rPr lang="tr-TR" dirty="0" err="1"/>
                        <a:t>Regularized</a:t>
                      </a:r>
                      <a:r>
                        <a:rPr lang="tr-TR" dirty="0"/>
                        <a:t> </a:t>
                      </a:r>
                      <a:r>
                        <a:rPr lang="tr-TR" dirty="0" err="1"/>
                        <a:t>Discriminant</a:t>
                      </a:r>
                      <a:r>
                        <a:rPr lang="tr-TR" dirty="0"/>
                        <a:t> </a:t>
                      </a:r>
                      <a:r>
                        <a:rPr lang="tr-TR" dirty="0" err="1"/>
                        <a:t>Models</a:t>
                      </a:r>
                      <a:endParaRPr lang="en-US" dirty="0"/>
                    </a:p>
                  </a:txBody>
                  <a:tcPr/>
                </a:tc>
                <a:tc>
                  <a:txBody>
                    <a:bodyPr/>
                    <a:lstStyle/>
                    <a:p>
                      <a:r>
                        <a:rPr lang="tr-TR" dirty="0"/>
                        <a:t>0.962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1m 37.1s</a:t>
                      </a:r>
                      <a:endParaRPr lang="en-US" dirty="0"/>
                    </a:p>
                  </a:txBody>
                  <a:tcPr/>
                </a:tc>
                <a:extLst>
                  <a:ext uri="{0D108BD9-81ED-4DB2-BD59-A6C34878D82A}">
                    <a16:rowId xmlns:a16="http://schemas.microsoft.com/office/drawing/2014/main" val="671323830"/>
                  </a:ext>
                </a:extLst>
              </a:tr>
            </a:tbl>
          </a:graphicData>
        </a:graphic>
      </p:graphicFrame>
    </p:spTree>
    <p:extLst>
      <p:ext uri="{BB962C8B-B14F-4D97-AF65-F5344CB8AC3E}">
        <p14:creationId xmlns:p14="http://schemas.microsoft.com/office/powerpoint/2010/main" val="3556477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665068201"/>
              </p:ext>
            </p:extLst>
          </p:nvPr>
        </p:nvGraphicFramePr>
        <p:xfrm>
          <a:off x="1097280" y="2131445"/>
          <a:ext cx="10058400" cy="4079240"/>
        </p:xfrm>
        <a:graphic>
          <a:graphicData uri="http://schemas.openxmlformats.org/drawingml/2006/table">
            <a:tbl>
              <a:tblPr firstRow="1" bandRow="1">
                <a:tableStyleId>{5C22544A-7EE6-4342-B048-85BDC9FD1C3A}</a:tableStyleId>
              </a:tblPr>
              <a:tblGrid>
                <a:gridCol w="3409406">
                  <a:extLst>
                    <a:ext uri="{9D8B030D-6E8A-4147-A177-3AD203B41FA5}">
                      <a16:colId xmlns:a16="http://schemas.microsoft.com/office/drawing/2014/main" val="3659547114"/>
                    </a:ext>
                  </a:extLst>
                </a:gridCol>
                <a:gridCol w="2063931">
                  <a:extLst>
                    <a:ext uri="{9D8B030D-6E8A-4147-A177-3AD203B41FA5}">
                      <a16:colId xmlns:a16="http://schemas.microsoft.com/office/drawing/2014/main" val="2699262633"/>
                    </a:ext>
                  </a:extLst>
                </a:gridCol>
                <a:gridCol w="2272937">
                  <a:extLst>
                    <a:ext uri="{9D8B030D-6E8A-4147-A177-3AD203B41FA5}">
                      <a16:colId xmlns:a16="http://schemas.microsoft.com/office/drawing/2014/main" val="2256200567"/>
                    </a:ext>
                  </a:extLst>
                </a:gridCol>
                <a:gridCol w="2312126">
                  <a:extLst>
                    <a:ext uri="{9D8B030D-6E8A-4147-A177-3AD203B41FA5}">
                      <a16:colId xmlns:a16="http://schemas.microsoft.com/office/drawing/2014/main" val="2967823865"/>
                    </a:ext>
                  </a:extLst>
                </a:gridCol>
              </a:tblGrid>
              <a:tr h="370840">
                <a:tc>
                  <a:txBody>
                    <a:bodyPr/>
                    <a:lstStyle/>
                    <a:p>
                      <a:r>
                        <a:rPr lang="tr-TR" dirty="0" err="1"/>
                        <a:t>Algorithms</a:t>
                      </a:r>
                      <a:endParaRPr lang="en-US" dirty="0"/>
                    </a:p>
                  </a:txBody>
                  <a:tcPr/>
                </a:tc>
                <a:tc>
                  <a:txBody>
                    <a:bodyPr/>
                    <a:lstStyle/>
                    <a:p>
                      <a:r>
                        <a:rPr lang="tr-TR" dirty="0"/>
                        <a:t>Precision</a:t>
                      </a:r>
                      <a:endParaRPr lang="en-US" dirty="0"/>
                    </a:p>
                  </a:txBody>
                  <a:tcPr/>
                </a:tc>
                <a:tc>
                  <a:txBody>
                    <a:bodyPr/>
                    <a:lstStyle/>
                    <a:p>
                      <a:r>
                        <a:rPr lang="tr-TR" dirty="0" err="1"/>
                        <a:t>Recall</a:t>
                      </a:r>
                      <a:endParaRPr lang="en-US" dirty="0"/>
                    </a:p>
                  </a:txBody>
                  <a:tcPr/>
                </a:tc>
                <a:tc>
                  <a:txBody>
                    <a:bodyPr/>
                    <a:lstStyle/>
                    <a:p>
                      <a:r>
                        <a:rPr lang="tr-TR" dirty="0"/>
                        <a:t>F1 - </a:t>
                      </a:r>
                      <a:r>
                        <a:rPr lang="tr-TR" dirty="0" err="1"/>
                        <a:t>Score</a:t>
                      </a:r>
                      <a:endParaRPr lang="en-US" dirty="0"/>
                    </a:p>
                  </a:txBody>
                  <a:tcPr/>
                </a:tc>
                <a:extLst>
                  <a:ext uri="{0D108BD9-81ED-4DB2-BD59-A6C34878D82A}">
                    <a16:rowId xmlns:a16="http://schemas.microsoft.com/office/drawing/2014/main" val="458115832"/>
                  </a:ext>
                </a:extLst>
              </a:tr>
              <a:tr h="370840">
                <a:tc>
                  <a:txBody>
                    <a:bodyPr/>
                    <a:lstStyle/>
                    <a:p>
                      <a:r>
                        <a:rPr lang="tr-TR" dirty="0" err="1"/>
                        <a:t>Logistic</a:t>
                      </a:r>
                      <a:r>
                        <a:rPr lang="tr-TR" dirty="0"/>
                        <a:t> </a:t>
                      </a:r>
                      <a:r>
                        <a:rPr lang="tr-TR" dirty="0" err="1"/>
                        <a:t>Regression</a:t>
                      </a:r>
                      <a:endParaRPr lang="en-US" dirty="0"/>
                    </a:p>
                  </a:txBody>
                  <a:tcPr/>
                </a:tc>
                <a:tc>
                  <a:txBody>
                    <a:bodyPr/>
                    <a:lstStyle/>
                    <a:p>
                      <a:r>
                        <a:rPr lang="tr-TR" dirty="0"/>
                        <a:t>0.979</a:t>
                      </a:r>
                      <a:endParaRPr lang="en-US" dirty="0"/>
                    </a:p>
                  </a:txBody>
                  <a:tcPr/>
                </a:tc>
                <a:tc>
                  <a:txBody>
                    <a:bodyPr/>
                    <a:lstStyle/>
                    <a:p>
                      <a:r>
                        <a:rPr lang="tr-TR" dirty="0"/>
                        <a:t>0.995</a:t>
                      </a:r>
                      <a:endParaRPr lang="en-US" dirty="0"/>
                    </a:p>
                  </a:txBody>
                  <a:tcPr/>
                </a:tc>
                <a:tc>
                  <a:txBody>
                    <a:bodyPr/>
                    <a:lstStyle/>
                    <a:p>
                      <a:r>
                        <a:rPr lang="tr-TR" dirty="0"/>
                        <a:t>0.987</a:t>
                      </a:r>
                      <a:endParaRPr lang="en-US" dirty="0"/>
                    </a:p>
                  </a:txBody>
                  <a:tcPr/>
                </a:tc>
                <a:extLst>
                  <a:ext uri="{0D108BD9-81ED-4DB2-BD59-A6C34878D82A}">
                    <a16:rowId xmlns:a16="http://schemas.microsoft.com/office/drawing/2014/main" val="2109276478"/>
                  </a:ext>
                </a:extLst>
              </a:tr>
              <a:tr h="370840">
                <a:tc>
                  <a:txBody>
                    <a:bodyPr/>
                    <a:lstStyle/>
                    <a:p>
                      <a:r>
                        <a:rPr lang="tr-TR" dirty="0" err="1"/>
                        <a:t>Boosted</a:t>
                      </a:r>
                      <a:r>
                        <a:rPr lang="tr-TR" dirty="0"/>
                        <a:t> </a:t>
                      </a:r>
                      <a:r>
                        <a:rPr lang="tr-TR" dirty="0" err="1"/>
                        <a:t>Trees</a:t>
                      </a:r>
                      <a:endParaRPr lang="en-US" dirty="0"/>
                    </a:p>
                  </a:txBody>
                  <a:tcPr/>
                </a:tc>
                <a:tc>
                  <a:txBody>
                    <a:bodyPr/>
                    <a:lstStyle/>
                    <a:p>
                      <a:r>
                        <a:rPr lang="tr-TR" dirty="0"/>
                        <a:t>0.982</a:t>
                      </a:r>
                      <a:endParaRPr lang="en-US" dirty="0"/>
                    </a:p>
                  </a:txBody>
                  <a:tcPr/>
                </a:tc>
                <a:tc>
                  <a:txBody>
                    <a:bodyPr/>
                    <a:lstStyle/>
                    <a:p>
                      <a:r>
                        <a:rPr lang="tr-TR" dirty="0"/>
                        <a:t>0.994</a:t>
                      </a:r>
                      <a:endParaRPr lang="en-US" dirty="0"/>
                    </a:p>
                  </a:txBody>
                  <a:tcPr/>
                </a:tc>
                <a:tc>
                  <a:txBody>
                    <a:bodyPr/>
                    <a:lstStyle/>
                    <a:p>
                      <a:r>
                        <a:rPr lang="tr-TR" dirty="0"/>
                        <a:t>0.988</a:t>
                      </a:r>
                      <a:endParaRPr lang="en-US" dirty="0"/>
                    </a:p>
                  </a:txBody>
                  <a:tcPr/>
                </a:tc>
                <a:extLst>
                  <a:ext uri="{0D108BD9-81ED-4DB2-BD59-A6C34878D82A}">
                    <a16:rowId xmlns:a16="http://schemas.microsoft.com/office/drawing/2014/main" val="3915871674"/>
                  </a:ext>
                </a:extLst>
              </a:tr>
              <a:tr h="370840">
                <a:tc>
                  <a:txBody>
                    <a:bodyPr/>
                    <a:lstStyle/>
                    <a:p>
                      <a:r>
                        <a:rPr lang="tr-TR" dirty="0" err="1"/>
                        <a:t>Decision</a:t>
                      </a:r>
                      <a:r>
                        <a:rPr lang="tr-TR" dirty="0"/>
                        <a:t> </a:t>
                      </a:r>
                      <a:r>
                        <a:rPr lang="tr-TR" dirty="0" err="1"/>
                        <a:t>Tree</a:t>
                      </a:r>
                      <a:endParaRPr lang="en-US" dirty="0"/>
                    </a:p>
                  </a:txBody>
                  <a:tcPr/>
                </a:tc>
                <a:tc>
                  <a:txBody>
                    <a:bodyPr/>
                    <a:lstStyle/>
                    <a:p>
                      <a:r>
                        <a:rPr lang="tr-TR" dirty="0"/>
                        <a:t>0.979</a:t>
                      </a:r>
                      <a:endParaRPr lang="en-US" dirty="0"/>
                    </a:p>
                  </a:txBody>
                  <a:tcPr/>
                </a:tc>
                <a:tc>
                  <a:txBody>
                    <a:bodyPr/>
                    <a:lstStyle/>
                    <a:p>
                      <a:r>
                        <a:rPr lang="tr-TR" dirty="0"/>
                        <a:t>0.994</a:t>
                      </a:r>
                      <a:endParaRPr lang="en-US" dirty="0"/>
                    </a:p>
                  </a:txBody>
                  <a:tcPr/>
                </a:tc>
                <a:tc>
                  <a:txBody>
                    <a:bodyPr/>
                    <a:lstStyle/>
                    <a:p>
                      <a:r>
                        <a:rPr lang="tr-TR" dirty="0"/>
                        <a:t>0.986</a:t>
                      </a:r>
                      <a:endParaRPr lang="en-US" dirty="0"/>
                    </a:p>
                  </a:txBody>
                  <a:tcPr/>
                </a:tc>
                <a:extLst>
                  <a:ext uri="{0D108BD9-81ED-4DB2-BD59-A6C34878D82A}">
                    <a16:rowId xmlns:a16="http://schemas.microsoft.com/office/drawing/2014/main" val="695688283"/>
                  </a:ext>
                </a:extLst>
              </a:tr>
              <a:tr h="370840">
                <a:tc>
                  <a:txBody>
                    <a:bodyPr/>
                    <a:lstStyle/>
                    <a:p>
                      <a:r>
                        <a:rPr lang="tr-TR" dirty="0"/>
                        <a:t>K</a:t>
                      </a:r>
                      <a:r>
                        <a:rPr lang="tr-TR" baseline="0" dirty="0"/>
                        <a:t> – </a:t>
                      </a:r>
                      <a:r>
                        <a:rPr lang="tr-TR" baseline="0" dirty="0" err="1"/>
                        <a:t>Nearest</a:t>
                      </a:r>
                      <a:r>
                        <a:rPr lang="tr-TR" baseline="0" dirty="0"/>
                        <a:t> </a:t>
                      </a:r>
                      <a:r>
                        <a:rPr lang="tr-TR" baseline="0" dirty="0" err="1"/>
                        <a:t>Neighbor</a:t>
                      </a:r>
                      <a:endParaRPr lang="en-US" dirty="0"/>
                    </a:p>
                  </a:txBody>
                  <a:tcPr/>
                </a:tc>
                <a:tc>
                  <a:txBody>
                    <a:bodyPr/>
                    <a:lstStyle/>
                    <a:p>
                      <a:r>
                        <a:rPr lang="tr-TR" dirty="0"/>
                        <a:t>0.981</a:t>
                      </a:r>
                      <a:endParaRPr lang="en-US" dirty="0"/>
                    </a:p>
                  </a:txBody>
                  <a:tcPr/>
                </a:tc>
                <a:tc>
                  <a:txBody>
                    <a:bodyPr/>
                    <a:lstStyle/>
                    <a:p>
                      <a:r>
                        <a:rPr lang="tr-TR" dirty="0"/>
                        <a:t>0.993</a:t>
                      </a:r>
                      <a:endParaRPr lang="en-US" dirty="0"/>
                    </a:p>
                  </a:txBody>
                  <a:tcPr/>
                </a:tc>
                <a:tc>
                  <a:txBody>
                    <a:bodyPr/>
                    <a:lstStyle/>
                    <a:p>
                      <a:r>
                        <a:rPr lang="tr-TR" dirty="0"/>
                        <a:t>0.987</a:t>
                      </a:r>
                      <a:endParaRPr lang="en-US" dirty="0"/>
                    </a:p>
                  </a:txBody>
                  <a:tcPr/>
                </a:tc>
                <a:extLst>
                  <a:ext uri="{0D108BD9-81ED-4DB2-BD59-A6C34878D82A}">
                    <a16:rowId xmlns:a16="http://schemas.microsoft.com/office/drawing/2014/main" val="3319047110"/>
                  </a:ext>
                </a:extLst>
              </a:tr>
              <a:tr h="370840">
                <a:tc>
                  <a:txBody>
                    <a:bodyPr/>
                    <a:lstStyle/>
                    <a:p>
                      <a:r>
                        <a:rPr lang="tr-TR" dirty="0" err="1"/>
                        <a:t>Random</a:t>
                      </a:r>
                      <a:r>
                        <a:rPr lang="tr-TR" dirty="0"/>
                        <a:t> </a:t>
                      </a:r>
                      <a:r>
                        <a:rPr lang="tr-TR" dirty="0" err="1"/>
                        <a:t>Forest</a:t>
                      </a:r>
                      <a:endParaRPr lang="en-US" dirty="0"/>
                    </a:p>
                  </a:txBody>
                  <a:tcPr/>
                </a:tc>
                <a:tc>
                  <a:txBody>
                    <a:bodyPr/>
                    <a:lstStyle/>
                    <a:p>
                      <a:r>
                        <a:rPr lang="tr-TR" dirty="0"/>
                        <a:t>0.982</a:t>
                      </a:r>
                      <a:endParaRPr lang="en-US" dirty="0"/>
                    </a:p>
                  </a:txBody>
                  <a:tcPr/>
                </a:tc>
                <a:tc>
                  <a:txBody>
                    <a:bodyPr/>
                    <a:lstStyle/>
                    <a:p>
                      <a:r>
                        <a:rPr lang="tr-TR" dirty="0"/>
                        <a:t>0.994</a:t>
                      </a:r>
                      <a:endParaRPr lang="en-US" dirty="0"/>
                    </a:p>
                  </a:txBody>
                  <a:tcPr/>
                </a:tc>
                <a:tc>
                  <a:txBody>
                    <a:bodyPr/>
                    <a:lstStyle/>
                    <a:p>
                      <a:r>
                        <a:rPr lang="tr-TR" dirty="0"/>
                        <a:t>0.988</a:t>
                      </a:r>
                      <a:endParaRPr lang="en-US" dirty="0"/>
                    </a:p>
                  </a:txBody>
                  <a:tcPr/>
                </a:tc>
                <a:extLst>
                  <a:ext uri="{0D108BD9-81ED-4DB2-BD59-A6C34878D82A}">
                    <a16:rowId xmlns:a16="http://schemas.microsoft.com/office/drawing/2014/main" val="2093879930"/>
                  </a:ext>
                </a:extLst>
              </a:tr>
              <a:tr h="370840">
                <a:tc>
                  <a:txBody>
                    <a:bodyPr/>
                    <a:lstStyle/>
                    <a:p>
                      <a:r>
                        <a:rPr lang="tr-TR" dirty="0" err="1"/>
                        <a:t>Support</a:t>
                      </a:r>
                      <a:r>
                        <a:rPr lang="tr-TR" dirty="0"/>
                        <a:t> </a:t>
                      </a:r>
                      <a:r>
                        <a:rPr lang="tr-TR" dirty="0" err="1"/>
                        <a:t>Vector</a:t>
                      </a:r>
                      <a:r>
                        <a:rPr lang="tr-TR" dirty="0"/>
                        <a:t> Machine</a:t>
                      </a:r>
                      <a:endParaRPr lang="en-US" dirty="0"/>
                    </a:p>
                  </a:txBody>
                  <a:tcPr/>
                </a:tc>
                <a:tc>
                  <a:txBody>
                    <a:bodyPr/>
                    <a:lstStyle/>
                    <a:p>
                      <a:r>
                        <a:rPr lang="tr-TR" dirty="0"/>
                        <a:t>0.979</a:t>
                      </a:r>
                      <a:endParaRPr lang="en-US" dirty="0"/>
                    </a:p>
                  </a:txBody>
                  <a:tcPr/>
                </a:tc>
                <a:tc>
                  <a:txBody>
                    <a:bodyPr/>
                    <a:lstStyle/>
                    <a:p>
                      <a:r>
                        <a:rPr lang="tr-TR" dirty="0"/>
                        <a:t>0.995</a:t>
                      </a:r>
                      <a:endParaRPr lang="en-US" dirty="0"/>
                    </a:p>
                  </a:txBody>
                  <a:tcPr/>
                </a:tc>
                <a:tc>
                  <a:txBody>
                    <a:bodyPr/>
                    <a:lstStyle/>
                    <a:p>
                      <a:r>
                        <a:rPr lang="tr-TR" dirty="0"/>
                        <a:t>0.987</a:t>
                      </a:r>
                      <a:endParaRPr lang="en-US" dirty="0"/>
                    </a:p>
                  </a:txBody>
                  <a:tcPr/>
                </a:tc>
                <a:extLst>
                  <a:ext uri="{0D108BD9-81ED-4DB2-BD59-A6C34878D82A}">
                    <a16:rowId xmlns:a16="http://schemas.microsoft.com/office/drawing/2014/main" val="1570209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Naive</a:t>
                      </a:r>
                      <a:r>
                        <a:rPr lang="tr-TR" dirty="0"/>
                        <a:t> </a:t>
                      </a:r>
                      <a:r>
                        <a:rPr lang="tr-TR" dirty="0" err="1"/>
                        <a:t>Bayes</a:t>
                      </a:r>
                      <a:r>
                        <a:rPr lang="tr-TR" dirty="0"/>
                        <a:t> </a:t>
                      </a:r>
                      <a:r>
                        <a:rPr lang="tr-TR" dirty="0" err="1"/>
                        <a:t>Classifier</a:t>
                      </a:r>
                      <a:endParaRPr lang="en-US" dirty="0"/>
                    </a:p>
                  </a:txBody>
                  <a:tcPr/>
                </a:tc>
                <a:tc>
                  <a:txBody>
                    <a:bodyPr/>
                    <a:lstStyle/>
                    <a:p>
                      <a:r>
                        <a:rPr lang="tr-TR" dirty="0"/>
                        <a:t>0.983</a:t>
                      </a:r>
                      <a:endParaRPr lang="en-US" dirty="0"/>
                    </a:p>
                  </a:txBody>
                  <a:tcPr/>
                </a:tc>
                <a:tc>
                  <a:txBody>
                    <a:bodyPr/>
                    <a:lstStyle/>
                    <a:p>
                      <a:r>
                        <a:rPr lang="tr-TR" dirty="0"/>
                        <a:t>0.975</a:t>
                      </a:r>
                      <a:endParaRPr lang="en-US" dirty="0"/>
                    </a:p>
                  </a:txBody>
                  <a:tcPr/>
                </a:tc>
                <a:tc>
                  <a:txBody>
                    <a:bodyPr/>
                    <a:lstStyle/>
                    <a:p>
                      <a:r>
                        <a:rPr lang="tr-TR" dirty="0"/>
                        <a:t>0.979</a:t>
                      </a:r>
                      <a:endParaRPr lang="en-US" dirty="0"/>
                    </a:p>
                  </a:txBody>
                  <a:tcPr/>
                </a:tc>
                <a:extLst>
                  <a:ext uri="{0D108BD9-81ED-4DB2-BD59-A6C34878D82A}">
                    <a16:rowId xmlns:a16="http://schemas.microsoft.com/office/drawing/2014/main" val="3799728748"/>
                  </a:ext>
                </a:extLst>
              </a:tr>
              <a:tr h="370840">
                <a:tc>
                  <a:txBody>
                    <a:bodyPr/>
                    <a:lstStyle/>
                    <a:p>
                      <a:r>
                        <a:rPr lang="tr-TR" dirty="0" err="1"/>
                        <a:t>Flexible</a:t>
                      </a:r>
                      <a:r>
                        <a:rPr lang="tr-TR" dirty="0"/>
                        <a:t> </a:t>
                      </a:r>
                      <a:r>
                        <a:rPr lang="tr-TR" dirty="0" err="1"/>
                        <a:t>Discriminant</a:t>
                      </a:r>
                      <a:r>
                        <a:rPr lang="tr-TR" dirty="0"/>
                        <a:t> </a:t>
                      </a:r>
                      <a:r>
                        <a:rPr lang="tr-TR" dirty="0" err="1"/>
                        <a:t>Models</a:t>
                      </a:r>
                      <a:endParaRPr lang="en-US" dirty="0"/>
                    </a:p>
                  </a:txBody>
                  <a:tcPr/>
                </a:tc>
                <a:tc>
                  <a:txBody>
                    <a:bodyPr/>
                    <a:lstStyle/>
                    <a:p>
                      <a:r>
                        <a:rPr lang="tr-TR" dirty="0"/>
                        <a:t>0.980</a:t>
                      </a:r>
                      <a:endParaRPr lang="en-US" dirty="0"/>
                    </a:p>
                  </a:txBody>
                  <a:tcPr/>
                </a:tc>
                <a:tc>
                  <a:txBody>
                    <a:bodyPr/>
                    <a:lstStyle/>
                    <a:p>
                      <a:r>
                        <a:rPr lang="tr-TR" dirty="0"/>
                        <a:t>0.993</a:t>
                      </a:r>
                      <a:endParaRPr lang="en-US" dirty="0"/>
                    </a:p>
                  </a:txBody>
                  <a:tcPr/>
                </a:tc>
                <a:tc>
                  <a:txBody>
                    <a:bodyPr/>
                    <a:lstStyle/>
                    <a:p>
                      <a:r>
                        <a:rPr lang="tr-TR" dirty="0"/>
                        <a:t>0.987</a:t>
                      </a:r>
                      <a:endParaRPr lang="en-US" dirty="0"/>
                    </a:p>
                  </a:txBody>
                  <a:tcPr/>
                </a:tc>
                <a:extLst>
                  <a:ext uri="{0D108BD9-81ED-4DB2-BD59-A6C34878D82A}">
                    <a16:rowId xmlns:a16="http://schemas.microsoft.com/office/drawing/2014/main" val="1584330050"/>
                  </a:ext>
                </a:extLst>
              </a:tr>
              <a:tr h="370840">
                <a:tc>
                  <a:txBody>
                    <a:bodyPr/>
                    <a:lstStyle/>
                    <a:p>
                      <a:r>
                        <a:rPr lang="tr-TR" dirty="0" err="1"/>
                        <a:t>Linear</a:t>
                      </a:r>
                      <a:r>
                        <a:rPr lang="tr-TR" dirty="0"/>
                        <a:t> </a:t>
                      </a:r>
                      <a:r>
                        <a:rPr lang="tr-TR" dirty="0" err="1"/>
                        <a:t>Discriminant</a:t>
                      </a:r>
                      <a:r>
                        <a:rPr lang="tr-TR" dirty="0"/>
                        <a:t> </a:t>
                      </a:r>
                      <a:r>
                        <a:rPr lang="tr-TR" dirty="0" err="1"/>
                        <a:t>Models</a:t>
                      </a:r>
                      <a:endParaRPr lang="en-US" dirty="0"/>
                    </a:p>
                  </a:txBody>
                  <a:tcPr/>
                </a:tc>
                <a:tc>
                  <a:txBody>
                    <a:bodyPr/>
                    <a:lstStyle/>
                    <a:p>
                      <a:r>
                        <a:rPr lang="tr-TR" dirty="0"/>
                        <a:t>0.976</a:t>
                      </a:r>
                      <a:endParaRPr lang="en-US" dirty="0"/>
                    </a:p>
                  </a:txBody>
                  <a:tcPr/>
                </a:tc>
                <a:tc>
                  <a:txBody>
                    <a:bodyPr/>
                    <a:lstStyle/>
                    <a:p>
                      <a:r>
                        <a:rPr lang="tr-TR" dirty="0"/>
                        <a:t>0.996</a:t>
                      </a:r>
                      <a:endParaRPr lang="en-US" dirty="0"/>
                    </a:p>
                  </a:txBody>
                  <a:tcPr/>
                </a:tc>
                <a:tc>
                  <a:txBody>
                    <a:bodyPr/>
                    <a:lstStyle/>
                    <a:p>
                      <a:r>
                        <a:rPr lang="tr-TR" dirty="0"/>
                        <a:t>0.986</a:t>
                      </a:r>
                      <a:endParaRPr lang="en-US" dirty="0"/>
                    </a:p>
                  </a:txBody>
                  <a:tcPr/>
                </a:tc>
                <a:extLst>
                  <a:ext uri="{0D108BD9-81ED-4DB2-BD59-A6C34878D82A}">
                    <a16:rowId xmlns:a16="http://schemas.microsoft.com/office/drawing/2014/main" val="3774686355"/>
                  </a:ext>
                </a:extLst>
              </a:tr>
              <a:tr h="370840">
                <a:tc>
                  <a:txBody>
                    <a:bodyPr/>
                    <a:lstStyle/>
                    <a:p>
                      <a:r>
                        <a:rPr lang="tr-TR" dirty="0" err="1"/>
                        <a:t>Regularized</a:t>
                      </a:r>
                      <a:r>
                        <a:rPr lang="tr-TR" dirty="0"/>
                        <a:t> </a:t>
                      </a:r>
                      <a:r>
                        <a:rPr lang="tr-TR" dirty="0" err="1"/>
                        <a:t>Discriminant</a:t>
                      </a:r>
                      <a:r>
                        <a:rPr lang="tr-TR" dirty="0"/>
                        <a:t> </a:t>
                      </a:r>
                      <a:r>
                        <a:rPr lang="tr-TR" dirty="0" err="1"/>
                        <a:t>Models</a:t>
                      </a:r>
                      <a:endParaRPr lang="en-US" dirty="0"/>
                    </a:p>
                  </a:txBody>
                  <a:tcPr/>
                </a:tc>
                <a:tc>
                  <a:txBody>
                    <a:bodyPr/>
                    <a:lstStyle/>
                    <a:p>
                      <a:r>
                        <a:rPr lang="tr-TR" dirty="0"/>
                        <a:t>0.978</a:t>
                      </a:r>
                      <a:endParaRPr lang="en-US" dirty="0"/>
                    </a:p>
                  </a:txBody>
                  <a:tcPr/>
                </a:tc>
                <a:tc>
                  <a:txBody>
                    <a:bodyPr/>
                    <a:lstStyle/>
                    <a:p>
                      <a:r>
                        <a:rPr lang="tr-TR" dirty="0"/>
                        <a:t>0.980</a:t>
                      </a:r>
                      <a:endParaRPr lang="en-US" dirty="0"/>
                    </a:p>
                  </a:txBody>
                  <a:tcPr/>
                </a:tc>
                <a:tc>
                  <a:txBody>
                    <a:bodyPr/>
                    <a:lstStyle/>
                    <a:p>
                      <a:r>
                        <a:rPr lang="tr-TR" dirty="0"/>
                        <a:t>0.979</a:t>
                      </a:r>
                      <a:endParaRPr lang="en-US" dirty="0"/>
                    </a:p>
                  </a:txBody>
                  <a:tcPr/>
                </a:tc>
                <a:extLst>
                  <a:ext uri="{0D108BD9-81ED-4DB2-BD59-A6C34878D82A}">
                    <a16:rowId xmlns:a16="http://schemas.microsoft.com/office/drawing/2014/main" val="1204082616"/>
                  </a:ext>
                </a:extLst>
              </a:tr>
            </a:tbl>
          </a:graphicData>
        </a:graphic>
      </p:graphicFrame>
      <p:sp>
        <p:nvSpPr>
          <p:cNvPr id="5" name="Metin kutusu 4"/>
          <p:cNvSpPr txBox="1"/>
          <p:nvPr/>
        </p:nvSpPr>
        <p:spPr>
          <a:xfrm>
            <a:off x="1097280" y="1737360"/>
            <a:ext cx="2263184" cy="461665"/>
          </a:xfrm>
          <a:prstGeom prst="rect">
            <a:avLst/>
          </a:prstGeom>
          <a:noFill/>
        </p:spPr>
        <p:txBody>
          <a:bodyPr wrap="none" rtlCol="0">
            <a:spAutoFit/>
          </a:bodyPr>
          <a:lstStyle/>
          <a:p>
            <a:r>
              <a:rPr lang="tr-TR" sz="2400" dirty="0"/>
              <a:t>Not a </a:t>
            </a:r>
            <a:r>
              <a:rPr lang="tr-TR" sz="2400" dirty="0" err="1"/>
              <a:t>Pulsar</a:t>
            </a:r>
            <a:r>
              <a:rPr lang="tr-TR" sz="2400" dirty="0"/>
              <a:t> Star</a:t>
            </a:r>
            <a:endParaRPr lang="en-US" sz="2400" dirty="0"/>
          </a:p>
        </p:txBody>
      </p:sp>
    </p:spTree>
    <p:extLst>
      <p:ext uri="{BB962C8B-B14F-4D97-AF65-F5344CB8AC3E}">
        <p14:creationId xmlns:p14="http://schemas.microsoft.com/office/powerpoint/2010/main" val="3106802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- 2</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888035913"/>
              </p:ext>
            </p:extLst>
          </p:nvPr>
        </p:nvGraphicFramePr>
        <p:xfrm>
          <a:off x="1097280" y="2225085"/>
          <a:ext cx="10058400" cy="4079240"/>
        </p:xfrm>
        <a:graphic>
          <a:graphicData uri="http://schemas.openxmlformats.org/drawingml/2006/table">
            <a:tbl>
              <a:tblPr firstRow="1" bandRow="1">
                <a:tableStyleId>{5C22544A-7EE6-4342-B048-85BDC9FD1C3A}</a:tableStyleId>
              </a:tblPr>
              <a:tblGrid>
                <a:gridCol w="3357154">
                  <a:extLst>
                    <a:ext uri="{9D8B030D-6E8A-4147-A177-3AD203B41FA5}">
                      <a16:colId xmlns:a16="http://schemas.microsoft.com/office/drawing/2014/main" val="3659547114"/>
                    </a:ext>
                  </a:extLst>
                </a:gridCol>
                <a:gridCol w="2246812">
                  <a:extLst>
                    <a:ext uri="{9D8B030D-6E8A-4147-A177-3AD203B41FA5}">
                      <a16:colId xmlns:a16="http://schemas.microsoft.com/office/drawing/2014/main" val="2699262633"/>
                    </a:ext>
                  </a:extLst>
                </a:gridCol>
                <a:gridCol w="2103120">
                  <a:extLst>
                    <a:ext uri="{9D8B030D-6E8A-4147-A177-3AD203B41FA5}">
                      <a16:colId xmlns:a16="http://schemas.microsoft.com/office/drawing/2014/main" val="2256200567"/>
                    </a:ext>
                  </a:extLst>
                </a:gridCol>
                <a:gridCol w="2351314">
                  <a:extLst>
                    <a:ext uri="{9D8B030D-6E8A-4147-A177-3AD203B41FA5}">
                      <a16:colId xmlns:a16="http://schemas.microsoft.com/office/drawing/2014/main" val="2967823865"/>
                    </a:ext>
                  </a:extLst>
                </a:gridCol>
              </a:tblGrid>
              <a:tr h="370840">
                <a:tc>
                  <a:txBody>
                    <a:bodyPr/>
                    <a:lstStyle/>
                    <a:p>
                      <a:r>
                        <a:rPr lang="tr-TR" dirty="0" err="1"/>
                        <a:t>Algorithms</a:t>
                      </a:r>
                      <a:endParaRPr lang="en-US" dirty="0"/>
                    </a:p>
                  </a:txBody>
                  <a:tcPr/>
                </a:tc>
                <a:tc>
                  <a:txBody>
                    <a:bodyPr/>
                    <a:lstStyle/>
                    <a:p>
                      <a:r>
                        <a:rPr lang="tr-TR" dirty="0"/>
                        <a:t>Precision</a:t>
                      </a:r>
                      <a:endParaRPr lang="en-US" dirty="0"/>
                    </a:p>
                  </a:txBody>
                  <a:tcPr/>
                </a:tc>
                <a:tc>
                  <a:txBody>
                    <a:bodyPr/>
                    <a:lstStyle/>
                    <a:p>
                      <a:r>
                        <a:rPr lang="tr-TR" dirty="0" err="1"/>
                        <a:t>Recall</a:t>
                      </a:r>
                      <a:endParaRPr lang="en-US" dirty="0"/>
                    </a:p>
                  </a:txBody>
                  <a:tcPr/>
                </a:tc>
                <a:tc>
                  <a:txBody>
                    <a:bodyPr/>
                    <a:lstStyle/>
                    <a:p>
                      <a:r>
                        <a:rPr lang="tr-TR" dirty="0"/>
                        <a:t>F1 - </a:t>
                      </a:r>
                      <a:r>
                        <a:rPr lang="tr-TR" dirty="0" err="1"/>
                        <a:t>Score</a:t>
                      </a:r>
                      <a:endParaRPr lang="en-US" dirty="0"/>
                    </a:p>
                  </a:txBody>
                  <a:tcPr/>
                </a:tc>
                <a:extLst>
                  <a:ext uri="{0D108BD9-81ED-4DB2-BD59-A6C34878D82A}">
                    <a16:rowId xmlns:a16="http://schemas.microsoft.com/office/drawing/2014/main" val="458115832"/>
                  </a:ext>
                </a:extLst>
              </a:tr>
              <a:tr h="370840">
                <a:tc>
                  <a:txBody>
                    <a:bodyPr/>
                    <a:lstStyle/>
                    <a:p>
                      <a:r>
                        <a:rPr lang="tr-TR" dirty="0" err="1"/>
                        <a:t>Logistic</a:t>
                      </a:r>
                      <a:r>
                        <a:rPr lang="tr-TR" dirty="0"/>
                        <a:t> </a:t>
                      </a:r>
                      <a:r>
                        <a:rPr lang="tr-TR" dirty="0" err="1"/>
                        <a:t>Regression</a:t>
                      </a:r>
                      <a:endParaRPr lang="en-US" dirty="0"/>
                    </a:p>
                  </a:txBody>
                  <a:tcPr/>
                </a:tc>
                <a:tc>
                  <a:txBody>
                    <a:bodyPr/>
                    <a:lstStyle/>
                    <a:p>
                      <a:r>
                        <a:rPr lang="tr-TR" b="0" dirty="0"/>
                        <a:t>0.940</a:t>
                      </a:r>
                      <a:endParaRPr lang="en-US" b="0" dirty="0"/>
                    </a:p>
                  </a:txBody>
                  <a:tcPr/>
                </a:tc>
                <a:tc>
                  <a:txBody>
                    <a:bodyPr/>
                    <a:lstStyle/>
                    <a:p>
                      <a:r>
                        <a:rPr lang="tr-TR" b="0" dirty="0"/>
                        <a:t>0.782</a:t>
                      </a:r>
                      <a:endParaRPr lang="en-US" b="0" dirty="0"/>
                    </a:p>
                  </a:txBody>
                  <a:tcPr/>
                </a:tc>
                <a:tc>
                  <a:txBody>
                    <a:bodyPr/>
                    <a:lstStyle/>
                    <a:p>
                      <a:r>
                        <a:rPr lang="tr-TR" b="0" dirty="0"/>
                        <a:t>0.854</a:t>
                      </a:r>
                      <a:endParaRPr lang="en-US" b="0" dirty="0"/>
                    </a:p>
                  </a:txBody>
                  <a:tcPr/>
                </a:tc>
                <a:extLst>
                  <a:ext uri="{0D108BD9-81ED-4DB2-BD59-A6C34878D82A}">
                    <a16:rowId xmlns:a16="http://schemas.microsoft.com/office/drawing/2014/main" val="2109276478"/>
                  </a:ext>
                </a:extLst>
              </a:tr>
              <a:tr h="370840">
                <a:tc>
                  <a:txBody>
                    <a:bodyPr/>
                    <a:lstStyle/>
                    <a:p>
                      <a:r>
                        <a:rPr lang="tr-TR" dirty="0" err="1"/>
                        <a:t>Boosted</a:t>
                      </a:r>
                      <a:r>
                        <a:rPr lang="tr-TR" dirty="0"/>
                        <a:t> </a:t>
                      </a:r>
                      <a:r>
                        <a:rPr lang="tr-TR" dirty="0" err="1"/>
                        <a:t>Trees</a:t>
                      </a:r>
                      <a:endParaRPr lang="en-US" dirty="0"/>
                    </a:p>
                  </a:txBody>
                  <a:tcPr/>
                </a:tc>
                <a:tc>
                  <a:txBody>
                    <a:bodyPr/>
                    <a:lstStyle/>
                    <a:p>
                      <a:r>
                        <a:rPr lang="tr-TR" b="0" dirty="0"/>
                        <a:t>0.938</a:t>
                      </a:r>
                      <a:endParaRPr lang="en-US" b="0" dirty="0"/>
                    </a:p>
                  </a:txBody>
                  <a:tcPr/>
                </a:tc>
                <a:tc>
                  <a:txBody>
                    <a:bodyPr/>
                    <a:lstStyle/>
                    <a:p>
                      <a:r>
                        <a:rPr lang="tr-TR" b="0" dirty="0"/>
                        <a:t>0.801</a:t>
                      </a:r>
                      <a:endParaRPr lang="en-US" b="0" dirty="0"/>
                    </a:p>
                  </a:txBody>
                  <a:tcPr/>
                </a:tc>
                <a:tc>
                  <a:txBody>
                    <a:bodyPr/>
                    <a:lstStyle/>
                    <a:p>
                      <a:r>
                        <a:rPr lang="tr-TR" b="0" dirty="0"/>
                        <a:t>0.864</a:t>
                      </a:r>
                      <a:endParaRPr lang="en-US" b="0" dirty="0"/>
                    </a:p>
                  </a:txBody>
                  <a:tcPr/>
                </a:tc>
                <a:extLst>
                  <a:ext uri="{0D108BD9-81ED-4DB2-BD59-A6C34878D82A}">
                    <a16:rowId xmlns:a16="http://schemas.microsoft.com/office/drawing/2014/main" val="3915871674"/>
                  </a:ext>
                </a:extLst>
              </a:tr>
              <a:tr h="370840">
                <a:tc>
                  <a:txBody>
                    <a:bodyPr/>
                    <a:lstStyle/>
                    <a:p>
                      <a:r>
                        <a:rPr lang="tr-TR" dirty="0" err="1"/>
                        <a:t>Decision</a:t>
                      </a:r>
                      <a:r>
                        <a:rPr lang="tr-TR" dirty="0"/>
                        <a:t> </a:t>
                      </a:r>
                      <a:r>
                        <a:rPr lang="tr-TR" dirty="0" err="1"/>
                        <a:t>Tree</a:t>
                      </a:r>
                      <a:endParaRPr lang="en-US" dirty="0"/>
                    </a:p>
                  </a:txBody>
                  <a:tcPr/>
                </a:tc>
                <a:tc>
                  <a:txBody>
                    <a:bodyPr/>
                    <a:lstStyle/>
                    <a:p>
                      <a:r>
                        <a:rPr lang="tr-TR" b="0" dirty="0"/>
                        <a:t>0.946</a:t>
                      </a:r>
                      <a:endParaRPr lang="en-US" b="0" dirty="0"/>
                    </a:p>
                  </a:txBody>
                  <a:tcPr/>
                </a:tc>
                <a:tc>
                  <a:txBody>
                    <a:bodyPr/>
                    <a:lstStyle/>
                    <a:p>
                      <a:r>
                        <a:rPr lang="tr-TR" b="0" dirty="0"/>
                        <a:t>0.816</a:t>
                      </a:r>
                      <a:endParaRPr lang="en-US" b="0" dirty="0"/>
                    </a:p>
                  </a:txBody>
                  <a:tcPr/>
                </a:tc>
                <a:tc>
                  <a:txBody>
                    <a:bodyPr/>
                    <a:lstStyle/>
                    <a:p>
                      <a:r>
                        <a:rPr lang="tr-TR" b="1" dirty="0"/>
                        <a:t>0.876</a:t>
                      </a:r>
                      <a:endParaRPr lang="en-US" b="1" dirty="0"/>
                    </a:p>
                  </a:txBody>
                  <a:tcPr/>
                </a:tc>
                <a:extLst>
                  <a:ext uri="{0D108BD9-81ED-4DB2-BD59-A6C34878D82A}">
                    <a16:rowId xmlns:a16="http://schemas.microsoft.com/office/drawing/2014/main" val="695688283"/>
                  </a:ext>
                </a:extLst>
              </a:tr>
              <a:tr h="370840">
                <a:tc>
                  <a:txBody>
                    <a:bodyPr/>
                    <a:lstStyle/>
                    <a:p>
                      <a:r>
                        <a:rPr lang="tr-TR" dirty="0"/>
                        <a:t>K</a:t>
                      </a:r>
                      <a:r>
                        <a:rPr lang="tr-TR" baseline="0" dirty="0"/>
                        <a:t> – </a:t>
                      </a:r>
                      <a:r>
                        <a:rPr lang="tr-TR" baseline="0" dirty="0" err="1"/>
                        <a:t>Nearest</a:t>
                      </a:r>
                      <a:r>
                        <a:rPr lang="tr-TR" baseline="0" dirty="0"/>
                        <a:t> </a:t>
                      </a:r>
                      <a:r>
                        <a:rPr lang="tr-TR" baseline="0" dirty="0" err="1"/>
                        <a:t>Neighbor</a:t>
                      </a:r>
                      <a:endParaRPr lang="en-US" dirty="0"/>
                    </a:p>
                  </a:txBody>
                  <a:tcPr/>
                </a:tc>
                <a:tc>
                  <a:txBody>
                    <a:bodyPr/>
                    <a:lstStyle/>
                    <a:p>
                      <a:r>
                        <a:rPr lang="tr-TR" b="0" dirty="0"/>
                        <a:t>0.934</a:t>
                      </a:r>
                      <a:endParaRPr lang="en-US" b="0" dirty="0"/>
                    </a:p>
                  </a:txBody>
                  <a:tcPr/>
                </a:tc>
                <a:tc>
                  <a:txBody>
                    <a:bodyPr/>
                    <a:lstStyle/>
                    <a:p>
                      <a:r>
                        <a:rPr lang="tr-TR" b="0" dirty="0"/>
                        <a:t>0.791</a:t>
                      </a:r>
                      <a:endParaRPr lang="en-US" b="0" dirty="0"/>
                    </a:p>
                  </a:txBody>
                  <a:tcPr/>
                </a:tc>
                <a:tc>
                  <a:txBody>
                    <a:bodyPr/>
                    <a:lstStyle/>
                    <a:p>
                      <a:r>
                        <a:rPr lang="tr-TR" b="0" dirty="0"/>
                        <a:t>0.857</a:t>
                      </a:r>
                      <a:endParaRPr lang="en-US" b="0" dirty="0"/>
                    </a:p>
                  </a:txBody>
                  <a:tcPr/>
                </a:tc>
                <a:extLst>
                  <a:ext uri="{0D108BD9-81ED-4DB2-BD59-A6C34878D82A}">
                    <a16:rowId xmlns:a16="http://schemas.microsoft.com/office/drawing/2014/main" val="3319047110"/>
                  </a:ext>
                </a:extLst>
              </a:tr>
              <a:tr h="370840">
                <a:tc>
                  <a:txBody>
                    <a:bodyPr/>
                    <a:lstStyle/>
                    <a:p>
                      <a:r>
                        <a:rPr lang="tr-TR" dirty="0" err="1"/>
                        <a:t>Random</a:t>
                      </a:r>
                      <a:r>
                        <a:rPr lang="tr-TR" dirty="0"/>
                        <a:t> </a:t>
                      </a:r>
                      <a:r>
                        <a:rPr lang="tr-TR" dirty="0" err="1"/>
                        <a:t>Forest</a:t>
                      </a:r>
                      <a:endParaRPr lang="en-US" dirty="0"/>
                    </a:p>
                  </a:txBody>
                  <a:tcPr/>
                </a:tc>
                <a:tc>
                  <a:txBody>
                    <a:bodyPr/>
                    <a:lstStyle/>
                    <a:p>
                      <a:r>
                        <a:rPr lang="tr-TR" b="0" dirty="0"/>
                        <a:t>0.935</a:t>
                      </a:r>
                      <a:endParaRPr lang="en-US" b="0" dirty="0"/>
                    </a:p>
                  </a:txBody>
                  <a:tcPr/>
                </a:tc>
                <a:tc>
                  <a:txBody>
                    <a:bodyPr/>
                    <a:lstStyle/>
                    <a:p>
                      <a:r>
                        <a:rPr lang="tr-TR" b="0" dirty="0"/>
                        <a:t>0.813</a:t>
                      </a:r>
                      <a:endParaRPr lang="en-US" b="0" dirty="0"/>
                    </a:p>
                  </a:txBody>
                  <a:tcPr/>
                </a:tc>
                <a:tc>
                  <a:txBody>
                    <a:bodyPr/>
                    <a:lstStyle/>
                    <a:p>
                      <a:r>
                        <a:rPr lang="tr-TR" b="1" dirty="0"/>
                        <a:t>0.870</a:t>
                      </a:r>
                      <a:endParaRPr lang="en-US" b="1" dirty="0"/>
                    </a:p>
                  </a:txBody>
                  <a:tcPr/>
                </a:tc>
                <a:extLst>
                  <a:ext uri="{0D108BD9-81ED-4DB2-BD59-A6C34878D82A}">
                    <a16:rowId xmlns:a16="http://schemas.microsoft.com/office/drawing/2014/main" val="2093879930"/>
                  </a:ext>
                </a:extLst>
              </a:tr>
              <a:tr h="370840">
                <a:tc>
                  <a:txBody>
                    <a:bodyPr/>
                    <a:lstStyle/>
                    <a:p>
                      <a:r>
                        <a:rPr lang="tr-TR" dirty="0" err="1"/>
                        <a:t>Support</a:t>
                      </a:r>
                      <a:r>
                        <a:rPr lang="tr-TR" dirty="0"/>
                        <a:t> </a:t>
                      </a:r>
                      <a:r>
                        <a:rPr lang="tr-TR" dirty="0" err="1"/>
                        <a:t>Vector</a:t>
                      </a:r>
                      <a:r>
                        <a:rPr lang="tr-TR" dirty="0"/>
                        <a:t> Machine</a:t>
                      </a:r>
                      <a:endParaRPr lang="en-US" dirty="0"/>
                    </a:p>
                  </a:txBody>
                  <a:tcPr/>
                </a:tc>
                <a:tc>
                  <a:txBody>
                    <a:bodyPr/>
                    <a:lstStyle/>
                    <a:p>
                      <a:r>
                        <a:rPr lang="tr-TR" b="0" dirty="0"/>
                        <a:t>0.940</a:t>
                      </a:r>
                      <a:endParaRPr lang="en-US" b="0" dirty="0"/>
                    </a:p>
                  </a:txBody>
                  <a:tcPr/>
                </a:tc>
                <a:tc>
                  <a:txBody>
                    <a:bodyPr/>
                    <a:lstStyle/>
                    <a:p>
                      <a:r>
                        <a:rPr lang="tr-TR" b="0" dirty="0"/>
                        <a:t>0.782</a:t>
                      </a:r>
                      <a:endParaRPr lang="en-US" b="0" dirty="0"/>
                    </a:p>
                  </a:txBody>
                  <a:tcPr/>
                </a:tc>
                <a:tc>
                  <a:txBody>
                    <a:bodyPr/>
                    <a:lstStyle/>
                    <a:p>
                      <a:r>
                        <a:rPr lang="tr-TR" b="0" dirty="0"/>
                        <a:t>0.854</a:t>
                      </a:r>
                      <a:endParaRPr lang="en-US" b="0" dirty="0"/>
                    </a:p>
                  </a:txBody>
                  <a:tcPr/>
                </a:tc>
                <a:extLst>
                  <a:ext uri="{0D108BD9-81ED-4DB2-BD59-A6C34878D82A}">
                    <a16:rowId xmlns:a16="http://schemas.microsoft.com/office/drawing/2014/main" val="1570209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Naive</a:t>
                      </a:r>
                      <a:r>
                        <a:rPr lang="tr-TR" dirty="0"/>
                        <a:t> </a:t>
                      </a:r>
                      <a:r>
                        <a:rPr lang="tr-TR" dirty="0" err="1"/>
                        <a:t>Bayes</a:t>
                      </a:r>
                      <a:r>
                        <a:rPr lang="tr-TR" dirty="0"/>
                        <a:t> </a:t>
                      </a:r>
                      <a:r>
                        <a:rPr lang="tr-TR" dirty="0" err="1"/>
                        <a:t>Classifier</a:t>
                      </a:r>
                      <a:endParaRPr lang="en-US" dirty="0"/>
                    </a:p>
                  </a:txBody>
                  <a:tcPr/>
                </a:tc>
                <a:tc>
                  <a:txBody>
                    <a:bodyPr/>
                    <a:lstStyle/>
                    <a:p>
                      <a:r>
                        <a:rPr lang="tr-TR" b="0" dirty="0"/>
                        <a:t>0.788</a:t>
                      </a:r>
                      <a:endParaRPr lang="en-US" b="0" dirty="0"/>
                    </a:p>
                  </a:txBody>
                  <a:tcPr/>
                </a:tc>
                <a:tc>
                  <a:txBody>
                    <a:bodyPr/>
                    <a:lstStyle/>
                    <a:p>
                      <a:r>
                        <a:rPr lang="tr-TR" b="1" dirty="0"/>
                        <a:t>0.840</a:t>
                      </a:r>
                      <a:endParaRPr lang="en-US" b="1" dirty="0"/>
                    </a:p>
                  </a:txBody>
                  <a:tcPr/>
                </a:tc>
                <a:tc>
                  <a:txBody>
                    <a:bodyPr/>
                    <a:lstStyle/>
                    <a:p>
                      <a:r>
                        <a:rPr lang="tr-TR" b="0" dirty="0"/>
                        <a:t>0.813</a:t>
                      </a:r>
                      <a:endParaRPr lang="en-US" b="0" dirty="0"/>
                    </a:p>
                  </a:txBody>
                  <a:tcPr/>
                </a:tc>
                <a:extLst>
                  <a:ext uri="{0D108BD9-81ED-4DB2-BD59-A6C34878D82A}">
                    <a16:rowId xmlns:a16="http://schemas.microsoft.com/office/drawing/2014/main" val="3134838073"/>
                  </a:ext>
                </a:extLst>
              </a:tr>
              <a:tr h="370840">
                <a:tc>
                  <a:txBody>
                    <a:bodyPr/>
                    <a:lstStyle/>
                    <a:p>
                      <a:r>
                        <a:rPr lang="tr-TR" dirty="0" err="1"/>
                        <a:t>Flexible</a:t>
                      </a:r>
                      <a:r>
                        <a:rPr lang="tr-TR" dirty="0"/>
                        <a:t> </a:t>
                      </a:r>
                      <a:r>
                        <a:rPr lang="tr-TR" dirty="0" err="1"/>
                        <a:t>Discriminant</a:t>
                      </a:r>
                      <a:r>
                        <a:rPr lang="tr-TR" dirty="0"/>
                        <a:t> </a:t>
                      </a:r>
                      <a:r>
                        <a:rPr lang="tr-TR" dirty="0" err="1"/>
                        <a:t>Models</a:t>
                      </a:r>
                      <a:endParaRPr lang="en-US" dirty="0"/>
                    </a:p>
                  </a:txBody>
                  <a:tcPr/>
                </a:tc>
                <a:tc>
                  <a:txBody>
                    <a:bodyPr/>
                    <a:lstStyle/>
                    <a:p>
                      <a:r>
                        <a:rPr lang="tr-TR" b="0" dirty="0"/>
                        <a:t>0.921</a:t>
                      </a:r>
                      <a:endParaRPr lang="en-US" b="0" dirty="0"/>
                    </a:p>
                  </a:txBody>
                  <a:tcPr/>
                </a:tc>
                <a:tc>
                  <a:txBody>
                    <a:bodyPr/>
                    <a:lstStyle/>
                    <a:p>
                      <a:r>
                        <a:rPr lang="tr-TR" b="0" dirty="0"/>
                        <a:t>0.800</a:t>
                      </a:r>
                      <a:endParaRPr lang="en-US" b="0" dirty="0"/>
                    </a:p>
                  </a:txBody>
                  <a:tcPr/>
                </a:tc>
                <a:tc>
                  <a:txBody>
                    <a:bodyPr/>
                    <a:lstStyle/>
                    <a:p>
                      <a:r>
                        <a:rPr lang="tr-TR" b="0" dirty="0"/>
                        <a:t>0.856</a:t>
                      </a:r>
                      <a:endParaRPr lang="en-US" b="0" dirty="0"/>
                    </a:p>
                  </a:txBody>
                  <a:tcPr/>
                </a:tc>
                <a:extLst>
                  <a:ext uri="{0D108BD9-81ED-4DB2-BD59-A6C34878D82A}">
                    <a16:rowId xmlns:a16="http://schemas.microsoft.com/office/drawing/2014/main" val="885869051"/>
                  </a:ext>
                </a:extLst>
              </a:tr>
              <a:tr h="370840">
                <a:tc>
                  <a:txBody>
                    <a:bodyPr/>
                    <a:lstStyle/>
                    <a:p>
                      <a:r>
                        <a:rPr lang="tr-TR" b="0" dirty="0" err="1"/>
                        <a:t>Linear</a:t>
                      </a:r>
                      <a:r>
                        <a:rPr lang="tr-TR" b="0" dirty="0"/>
                        <a:t> </a:t>
                      </a:r>
                      <a:r>
                        <a:rPr lang="tr-TR" b="0" dirty="0" err="1"/>
                        <a:t>Discriminant</a:t>
                      </a:r>
                      <a:r>
                        <a:rPr lang="tr-TR" b="0" dirty="0"/>
                        <a:t> </a:t>
                      </a:r>
                      <a:r>
                        <a:rPr lang="tr-TR" b="0" dirty="0" err="1"/>
                        <a:t>Models</a:t>
                      </a:r>
                      <a:endParaRPr lang="en-US" b="0" dirty="0"/>
                    </a:p>
                  </a:txBody>
                  <a:tcPr/>
                </a:tc>
                <a:tc>
                  <a:txBody>
                    <a:bodyPr/>
                    <a:lstStyle/>
                    <a:p>
                      <a:r>
                        <a:rPr lang="tr-TR" b="1" dirty="0"/>
                        <a:t>0.956</a:t>
                      </a:r>
                      <a:endParaRPr lang="en-US" b="1" dirty="0"/>
                    </a:p>
                  </a:txBody>
                  <a:tcPr/>
                </a:tc>
                <a:tc>
                  <a:txBody>
                    <a:bodyPr/>
                    <a:lstStyle/>
                    <a:p>
                      <a:r>
                        <a:rPr lang="tr-TR" b="0" dirty="0"/>
                        <a:t>0.751</a:t>
                      </a:r>
                      <a:endParaRPr lang="en-US" b="0" dirty="0"/>
                    </a:p>
                  </a:txBody>
                  <a:tcPr/>
                </a:tc>
                <a:tc>
                  <a:txBody>
                    <a:bodyPr/>
                    <a:lstStyle/>
                    <a:p>
                      <a:r>
                        <a:rPr lang="tr-TR" b="0" dirty="0"/>
                        <a:t>0.841</a:t>
                      </a:r>
                      <a:endParaRPr lang="en-US" b="0" dirty="0"/>
                    </a:p>
                  </a:txBody>
                  <a:tcPr/>
                </a:tc>
                <a:extLst>
                  <a:ext uri="{0D108BD9-81ED-4DB2-BD59-A6C34878D82A}">
                    <a16:rowId xmlns:a16="http://schemas.microsoft.com/office/drawing/2014/main" val="1086005975"/>
                  </a:ext>
                </a:extLst>
              </a:tr>
              <a:tr h="370840">
                <a:tc>
                  <a:txBody>
                    <a:bodyPr/>
                    <a:lstStyle/>
                    <a:p>
                      <a:r>
                        <a:rPr lang="tr-TR" dirty="0" err="1"/>
                        <a:t>Regularized</a:t>
                      </a:r>
                      <a:r>
                        <a:rPr lang="tr-TR" dirty="0"/>
                        <a:t> </a:t>
                      </a:r>
                      <a:r>
                        <a:rPr lang="tr-TR" dirty="0" err="1"/>
                        <a:t>Discriminant</a:t>
                      </a:r>
                      <a:r>
                        <a:rPr lang="tr-TR" dirty="0"/>
                        <a:t> </a:t>
                      </a:r>
                      <a:r>
                        <a:rPr lang="tr-TR" dirty="0" err="1"/>
                        <a:t>Models</a:t>
                      </a:r>
                      <a:endParaRPr lang="en-US" dirty="0"/>
                    </a:p>
                  </a:txBody>
                  <a:tcPr/>
                </a:tc>
                <a:tc>
                  <a:txBody>
                    <a:bodyPr/>
                    <a:lstStyle/>
                    <a:p>
                      <a:r>
                        <a:rPr lang="tr-TR" b="0" dirty="0"/>
                        <a:t>0.884</a:t>
                      </a:r>
                      <a:endParaRPr lang="en-US" b="0" dirty="0"/>
                    </a:p>
                  </a:txBody>
                  <a:tcPr/>
                </a:tc>
                <a:tc>
                  <a:txBody>
                    <a:bodyPr/>
                    <a:lstStyle/>
                    <a:p>
                      <a:r>
                        <a:rPr lang="tr-TR" b="0" dirty="0"/>
                        <a:t>0.714</a:t>
                      </a:r>
                      <a:endParaRPr lang="en-US" b="0" dirty="0"/>
                    </a:p>
                  </a:txBody>
                  <a:tcPr/>
                </a:tc>
                <a:tc>
                  <a:txBody>
                    <a:bodyPr/>
                    <a:lstStyle/>
                    <a:p>
                      <a:r>
                        <a:rPr lang="tr-TR" b="0" dirty="0"/>
                        <a:t>0.790</a:t>
                      </a:r>
                      <a:endParaRPr lang="en-US" b="0" dirty="0"/>
                    </a:p>
                  </a:txBody>
                  <a:tcPr/>
                </a:tc>
                <a:extLst>
                  <a:ext uri="{0D108BD9-81ED-4DB2-BD59-A6C34878D82A}">
                    <a16:rowId xmlns:a16="http://schemas.microsoft.com/office/drawing/2014/main" val="467177837"/>
                  </a:ext>
                </a:extLst>
              </a:tr>
            </a:tbl>
          </a:graphicData>
        </a:graphic>
      </p:graphicFrame>
      <p:sp>
        <p:nvSpPr>
          <p:cNvPr id="5" name="Metin kutusu 4"/>
          <p:cNvSpPr txBox="1"/>
          <p:nvPr/>
        </p:nvSpPr>
        <p:spPr>
          <a:xfrm>
            <a:off x="1097280" y="1763420"/>
            <a:ext cx="1514582" cy="461665"/>
          </a:xfrm>
          <a:prstGeom prst="rect">
            <a:avLst/>
          </a:prstGeom>
          <a:noFill/>
        </p:spPr>
        <p:txBody>
          <a:bodyPr wrap="none" rtlCol="0">
            <a:spAutoFit/>
          </a:bodyPr>
          <a:lstStyle/>
          <a:p>
            <a:r>
              <a:rPr lang="tr-TR" sz="2400" dirty="0" err="1"/>
              <a:t>Pulsar</a:t>
            </a:r>
            <a:r>
              <a:rPr lang="tr-TR" sz="2400" dirty="0"/>
              <a:t> Star</a:t>
            </a:r>
            <a:endParaRPr lang="en-US" sz="2400" dirty="0"/>
          </a:p>
        </p:txBody>
      </p:sp>
    </p:spTree>
    <p:extLst>
      <p:ext uri="{BB962C8B-B14F-4D97-AF65-F5344CB8AC3E}">
        <p14:creationId xmlns:p14="http://schemas.microsoft.com/office/powerpoint/2010/main" val="2695539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t> </a:t>
            </a:r>
            <a:r>
              <a:rPr lang="en-US" dirty="0"/>
              <a:t>Provides a mechanism for chaining commands with a forward-pipe operator, </a:t>
            </a:r>
            <a:r>
              <a:rPr lang="en-US" b="1" dirty="0"/>
              <a:t>%&gt;%</a:t>
            </a:r>
            <a:r>
              <a:rPr lang="en-US" dirty="0"/>
              <a:t>.</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This operator will forward a value, or the result of an expression, into the next function call/expression.</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There is flexible support for the type of right-hand side expressions.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The </a:t>
            </a:r>
            <a:r>
              <a:rPr lang="en-US" i="1" dirty="0" err="1"/>
              <a:t>magrittr</a:t>
            </a:r>
            <a:r>
              <a:rPr lang="tr-TR" dirty="0"/>
              <a:t> </a:t>
            </a:r>
            <a:r>
              <a:rPr lang="en-US" dirty="0"/>
              <a:t>package has two aims: decrease development time and improve readability and maintainability of code.</a:t>
            </a:r>
          </a:p>
        </p:txBody>
      </p:sp>
    </p:spTree>
    <p:extLst>
      <p:ext uri="{BB962C8B-B14F-4D97-AF65-F5344CB8AC3E}">
        <p14:creationId xmlns:p14="http://schemas.microsoft.com/office/powerpoint/2010/main" val="16181074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sp>
        <p:nvSpPr>
          <p:cNvPr id="3" name="İçerik Yer Tutucusu 2"/>
          <p:cNvSpPr>
            <a:spLocks noGrp="1"/>
          </p:cNvSpPr>
          <p:nvPr>
            <p:ph idx="1"/>
          </p:nvPr>
        </p:nvSpPr>
        <p:spPr/>
        <p:txBody>
          <a:bodyPr>
            <a:normAutofit fontScale="85000" lnSpcReduction="20000"/>
          </a:bodyPr>
          <a:lstStyle/>
          <a:p>
            <a:pPr algn="just">
              <a:lnSpc>
                <a:spcPct val="100000"/>
              </a:lnSpc>
              <a:buFont typeface="Wingdings" panose="05000000000000000000" pitchFamily="2" charset="2"/>
              <a:buChar char="Ø"/>
            </a:pPr>
            <a:r>
              <a:rPr lang="tr-TR" dirty="0"/>
              <a:t> </a:t>
            </a:r>
            <a:r>
              <a:rPr lang="en-US" dirty="0"/>
              <a:t>The </a:t>
            </a:r>
            <a:r>
              <a:rPr lang="en-US" dirty="0" err="1"/>
              <a:t>tidymodels</a:t>
            </a:r>
            <a:r>
              <a:rPr lang="en-US" dirty="0"/>
              <a:t> framework is a collection of packages for modeling and machine learning using</a:t>
            </a:r>
            <a:r>
              <a:rPr lang="tr-TR" dirty="0"/>
              <a:t> </a:t>
            </a:r>
            <a:r>
              <a:rPr lang="tr-TR" dirty="0" err="1"/>
              <a:t>tidyverse</a:t>
            </a:r>
            <a:r>
              <a:rPr lang="en-US" dirty="0"/>
              <a:t> principles.</a:t>
            </a:r>
            <a:endParaRPr lang="tr-TR" dirty="0"/>
          </a:p>
          <a:p>
            <a:pPr algn="just">
              <a:lnSpc>
                <a:spcPct val="100000"/>
              </a:lnSpc>
              <a:buFont typeface="Wingdings" panose="05000000000000000000" pitchFamily="2" charset="2"/>
              <a:buChar char="Ø"/>
            </a:pPr>
            <a:endParaRPr lang="tr-TR" dirty="0"/>
          </a:p>
          <a:p>
            <a:pPr algn="just">
              <a:lnSpc>
                <a:spcPct val="100000"/>
              </a:lnSpc>
              <a:buFont typeface="Wingdings" panose="05000000000000000000" pitchFamily="2" charset="2"/>
              <a:buChar char="Ø"/>
            </a:pPr>
            <a:r>
              <a:rPr lang="tr-TR" dirty="0"/>
              <a:t> </a:t>
            </a:r>
            <a:r>
              <a:rPr lang="en-US" dirty="0"/>
              <a:t>After you are comfortable with the basics, you can learn how to go farther with </a:t>
            </a:r>
            <a:r>
              <a:rPr lang="en-US" dirty="0" err="1"/>
              <a:t>tidymodels</a:t>
            </a:r>
            <a:r>
              <a:rPr lang="en-US" dirty="0"/>
              <a:t> in your modeling and machine learning projects.</a:t>
            </a:r>
            <a:endParaRPr lang="tr-TR" dirty="0"/>
          </a:p>
          <a:p>
            <a:pPr algn="just">
              <a:lnSpc>
                <a:spcPct val="100000"/>
              </a:lnSpc>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It is important to clarify that the group of packages that make up </a:t>
            </a:r>
            <a:r>
              <a:rPr lang="en-US" dirty="0" err="1"/>
              <a:t>tidymodels</a:t>
            </a:r>
            <a:r>
              <a:rPr lang="en-US" dirty="0"/>
              <a:t> do not implement statistical models themselves.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Instead, they focus on making all the tasks around fitting the model much easier.</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Those tasks are data pre-processing and results validation.</a:t>
            </a:r>
          </a:p>
        </p:txBody>
      </p:sp>
    </p:spTree>
    <p:extLst>
      <p:ext uri="{BB962C8B-B14F-4D97-AF65-F5344CB8AC3E}">
        <p14:creationId xmlns:p14="http://schemas.microsoft.com/office/powerpoint/2010/main" val="3798589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t> </a:t>
            </a:r>
            <a:r>
              <a:rPr lang="en-US" dirty="0"/>
              <a:t>The Parsnip package provides a common interface to allow specifying a model across different functions or computation engines without having to remember different argument names.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The </a:t>
            </a:r>
            <a:r>
              <a:rPr lang="tr-TR" dirty="0" err="1"/>
              <a:t>d</a:t>
            </a:r>
            <a:r>
              <a:rPr lang="en-US" dirty="0" err="1"/>
              <a:t>iscrim</a:t>
            </a:r>
            <a:r>
              <a:rPr lang="en-US" dirty="0"/>
              <a:t> package contains methods for additional classification patterns for use with the 'Parsnip' package.</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tr-TR" dirty="0" err="1"/>
              <a:t>Additional</a:t>
            </a:r>
            <a:r>
              <a:rPr lang="tr-TR" dirty="0"/>
              <a:t> </a:t>
            </a:r>
            <a:r>
              <a:rPr lang="tr-TR" dirty="0" err="1"/>
              <a:t>packages</a:t>
            </a:r>
            <a:r>
              <a:rPr lang="tr-TR" dirty="0"/>
              <a:t>: </a:t>
            </a:r>
            <a:r>
              <a:rPr lang="tr-TR" dirty="0" err="1"/>
              <a:t>discrim</a:t>
            </a:r>
            <a:r>
              <a:rPr lang="tr-TR" dirty="0"/>
              <a:t>, </a:t>
            </a:r>
            <a:r>
              <a:rPr lang="tr-TR" dirty="0" err="1"/>
              <a:t>infer</a:t>
            </a:r>
            <a:r>
              <a:rPr lang="tr-TR" dirty="0"/>
              <a:t>, </a:t>
            </a:r>
            <a:r>
              <a:rPr lang="tr-TR" dirty="0" err="1"/>
              <a:t>textrecipes</a:t>
            </a:r>
            <a:r>
              <a:rPr lang="tr-TR" dirty="0"/>
              <a:t>, </a:t>
            </a:r>
            <a:r>
              <a:rPr lang="tr-TR" dirty="0" err="1"/>
              <a:t>themis</a:t>
            </a:r>
            <a:endParaRPr lang="en-US" dirty="0"/>
          </a:p>
        </p:txBody>
      </p:sp>
    </p:spTree>
    <p:extLst>
      <p:ext uri="{BB962C8B-B14F-4D97-AF65-F5344CB8AC3E}">
        <p14:creationId xmlns:p14="http://schemas.microsoft.com/office/powerpoint/2010/main" val="1209699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pic>
        <p:nvPicPr>
          <p:cNvPr id="4" name="Resim 3"/>
          <p:cNvPicPr>
            <a:picLocks noChangeAspect="1"/>
          </p:cNvPicPr>
          <p:nvPr/>
        </p:nvPicPr>
        <p:blipFill>
          <a:blip r:embed="rId2"/>
          <a:stretch>
            <a:fillRect/>
          </a:stretch>
        </p:blipFill>
        <p:spPr>
          <a:xfrm>
            <a:off x="2487930" y="1985555"/>
            <a:ext cx="7277100" cy="4010025"/>
          </a:xfrm>
          <a:prstGeom prst="rect">
            <a:avLst/>
          </a:prstGeom>
        </p:spPr>
      </p:pic>
    </p:spTree>
    <p:extLst>
      <p:ext uri="{BB962C8B-B14F-4D97-AF65-F5344CB8AC3E}">
        <p14:creationId xmlns:p14="http://schemas.microsoft.com/office/powerpoint/2010/main" val="1563164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t> </a:t>
            </a:r>
            <a:r>
              <a:rPr lang="en-US" dirty="0"/>
              <a:t>In this study, we created models for regression and classification data sets using </a:t>
            </a:r>
            <a:r>
              <a:rPr lang="en-US" dirty="0" err="1"/>
              <a:t>tidymodels</a:t>
            </a:r>
            <a:r>
              <a:rPr lang="en-US" dirty="0"/>
              <a:t>.</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The number of functions, and options of such functions, were kept at a minimum for the purposes of this demonstration, but there is much more that can be done with this wonderful group of packages.</a:t>
            </a:r>
            <a:endParaRPr lang="tr-TR" dirty="0"/>
          </a:p>
          <a:p>
            <a:pPr algn="just">
              <a:buFont typeface="Wingdings" panose="05000000000000000000" pitchFamily="2" charset="2"/>
              <a:buChar char="Ø"/>
            </a:pPr>
            <a:endParaRPr lang="tr-TR" dirty="0"/>
          </a:p>
          <a:p>
            <a:pPr algn="just">
              <a:buFont typeface="Wingdings" panose="05000000000000000000" pitchFamily="2" charset="2"/>
              <a:buChar char="Ø"/>
            </a:pPr>
            <a:r>
              <a:rPr lang="tr-TR" dirty="0"/>
              <a:t> </a:t>
            </a:r>
            <a:r>
              <a:rPr lang="en-US" dirty="0"/>
              <a:t>Using the syntax of </a:t>
            </a:r>
            <a:r>
              <a:rPr lang="en-US" dirty="0" err="1"/>
              <a:t>tidymodels</a:t>
            </a:r>
            <a:r>
              <a:rPr lang="en-US" dirty="0"/>
              <a:t>, models were created, performance measurements were </a:t>
            </a:r>
            <a:r>
              <a:rPr lang="tr-TR" dirty="0" err="1"/>
              <a:t>obtained</a:t>
            </a:r>
            <a:r>
              <a:rPr lang="en-US" dirty="0"/>
              <a:t> and algorithms were compared.</a:t>
            </a:r>
          </a:p>
        </p:txBody>
      </p:sp>
    </p:spTree>
    <p:extLst>
      <p:ext uri="{BB962C8B-B14F-4D97-AF65-F5344CB8AC3E}">
        <p14:creationId xmlns:p14="http://schemas.microsoft.com/office/powerpoint/2010/main" val="3316585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CONCLUSION</a:t>
            </a:r>
            <a:endParaRPr lang="en-US"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 </a:t>
            </a:r>
            <a:r>
              <a:rPr lang="en-US" dirty="0"/>
              <a:t>The random forest algorithm generally performs well.</a:t>
            </a:r>
            <a:endParaRPr lang="tr-TR" dirty="0"/>
          </a:p>
          <a:p>
            <a:pPr>
              <a:buFont typeface="Wingdings" panose="05000000000000000000" pitchFamily="2" charset="2"/>
              <a:buChar char="Ø"/>
            </a:pPr>
            <a:r>
              <a:rPr lang="tr-TR" dirty="0"/>
              <a:t> </a:t>
            </a:r>
            <a:r>
              <a:rPr lang="en-US" dirty="0"/>
              <a:t>The main limitation of random forest is that a large number of trees can make the algorithm too slow and ineffective for real-time predictions. </a:t>
            </a:r>
            <a:endParaRPr lang="tr-TR" dirty="0"/>
          </a:p>
          <a:p>
            <a:pPr>
              <a:buFont typeface="Wingdings" panose="05000000000000000000" pitchFamily="2" charset="2"/>
              <a:buChar char="Ø"/>
            </a:pPr>
            <a:r>
              <a:rPr lang="tr-TR" dirty="0"/>
              <a:t> </a:t>
            </a:r>
            <a:r>
              <a:rPr lang="en-US" dirty="0"/>
              <a:t>When comparing the criteria in the regression data set, all algorithms can be preferred.</a:t>
            </a:r>
            <a:endParaRPr lang="tr-TR" dirty="0"/>
          </a:p>
          <a:p>
            <a:pPr>
              <a:buFont typeface="Wingdings" panose="05000000000000000000" pitchFamily="2" charset="2"/>
              <a:buChar char="Ø"/>
            </a:pPr>
            <a:r>
              <a:rPr lang="tr-TR" dirty="0"/>
              <a:t> </a:t>
            </a:r>
            <a:r>
              <a:rPr lang="en-US" dirty="0"/>
              <a:t>Since the classifier data set is </a:t>
            </a:r>
            <a:r>
              <a:rPr lang="tr-TR" dirty="0" err="1"/>
              <a:t>unbalance</a:t>
            </a:r>
            <a:r>
              <a:rPr lang="en-US" dirty="0"/>
              <a:t>, accuracy is not a sufficient criterion for us.</a:t>
            </a:r>
            <a:endParaRPr lang="tr-TR" dirty="0"/>
          </a:p>
          <a:p>
            <a:pPr>
              <a:buFont typeface="Wingdings" panose="05000000000000000000" pitchFamily="2" charset="2"/>
              <a:buChar char="Ø"/>
            </a:pPr>
            <a:r>
              <a:rPr lang="tr-TR" dirty="0"/>
              <a:t> </a:t>
            </a:r>
            <a:r>
              <a:rPr lang="en-US" dirty="0"/>
              <a:t>Algorithms were compared on the basis of precision, recall and </a:t>
            </a:r>
            <a:r>
              <a:rPr lang="tr-TR" dirty="0"/>
              <a:t>F - </a:t>
            </a:r>
            <a:r>
              <a:rPr lang="en-US" dirty="0"/>
              <a:t>1 score criteria.</a:t>
            </a:r>
            <a:endParaRPr lang="tr-TR" dirty="0"/>
          </a:p>
          <a:p>
            <a:pPr>
              <a:buFont typeface="Wingdings" panose="05000000000000000000" pitchFamily="2" charset="2"/>
              <a:buChar char="Ø"/>
            </a:pPr>
            <a:r>
              <a:rPr lang="tr-TR" dirty="0"/>
              <a:t> </a:t>
            </a:r>
            <a:r>
              <a:rPr lang="en-US" dirty="0"/>
              <a:t>Linear discriminant models show good performance in terms of precision criteria, while naive bayes </a:t>
            </a:r>
            <a:r>
              <a:rPr lang="tr-TR" dirty="0" err="1"/>
              <a:t>algorithm</a:t>
            </a:r>
            <a:r>
              <a:rPr lang="en-US" dirty="0"/>
              <a:t> can be preferred in terms of recall criteria.</a:t>
            </a:r>
            <a:endParaRPr lang="tr-TR" dirty="0"/>
          </a:p>
          <a:p>
            <a:pPr>
              <a:buFont typeface="Wingdings" panose="05000000000000000000" pitchFamily="2" charset="2"/>
              <a:buChar char="Ø"/>
            </a:pPr>
            <a:r>
              <a:rPr lang="tr-TR" dirty="0"/>
              <a:t> </a:t>
            </a:r>
            <a:r>
              <a:rPr lang="en-US" dirty="0"/>
              <a:t>Tree-based algorithms perform well in terms of </a:t>
            </a:r>
            <a:r>
              <a:rPr lang="tr-TR" dirty="0"/>
              <a:t>F - </a:t>
            </a:r>
            <a:r>
              <a:rPr lang="en-US" dirty="0"/>
              <a:t>1 score criteria.</a:t>
            </a:r>
          </a:p>
        </p:txBody>
      </p:sp>
    </p:spTree>
    <p:extLst>
      <p:ext uri="{BB962C8B-B14F-4D97-AF65-F5344CB8AC3E}">
        <p14:creationId xmlns:p14="http://schemas.microsoft.com/office/powerpoint/2010/main" val="2799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THE DEVELOPERS OF TIDYMODELS</a:t>
            </a:r>
            <a:endParaRPr lang="en-US" dirty="0"/>
          </a:p>
        </p:txBody>
      </p:sp>
      <p:pic>
        <p:nvPicPr>
          <p:cNvPr id="8" name="İçerik Yer Tutucus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529" y="1898196"/>
            <a:ext cx="2477861" cy="2477861"/>
          </a:xfr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54" y="1896290"/>
            <a:ext cx="2474051" cy="2474051"/>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1629" y="1896290"/>
            <a:ext cx="2474051" cy="2474051"/>
          </a:xfrm>
          <a:prstGeom prst="rect">
            <a:avLst/>
          </a:prstGeom>
        </p:spPr>
      </p:pic>
      <p:sp>
        <p:nvSpPr>
          <p:cNvPr id="11" name="Metin kutusu 10"/>
          <p:cNvSpPr txBox="1"/>
          <p:nvPr/>
        </p:nvSpPr>
        <p:spPr>
          <a:xfrm>
            <a:off x="1624417" y="4676504"/>
            <a:ext cx="1658083" cy="477054"/>
          </a:xfrm>
          <a:prstGeom prst="rect">
            <a:avLst/>
          </a:prstGeom>
          <a:noFill/>
        </p:spPr>
        <p:txBody>
          <a:bodyPr wrap="none" rtlCol="0">
            <a:spAutoFit/>
          </a:bodyPr>
          <a:lstStyle/>
          <a:p>
            <a:r>
              <a:rPr lang="tr-TR" sz="2500" dirty="0"/>
              <a:t>MAX KUHN</a:t>
            </a:r>
            <a:endParaRPr lang="en-US" sz="2500" dirty="0"/>
          </a:p>
        </p:txBody>
      </p:sp>
      <p:sp>
        <p:nvSpPr>
          <p:cNvPr id="12" name="Metin kutusu 11"/>
          <p:cNvSpPr txBox="1"/>
          <p:nvPr/>
        </p:nvSpPr>
        <p:spPr>
          <a:xfrm>
            <a:off x="4889454" y="4676504"/>
            <a:ext cx="2651688" cy="477054"/>
          </a:xfrm>
          <a:prstGeom prst="rect">
            <a:avLst/>
          </a:prstGeom>
          <a:noFill/>
        </p:spPr>
        <p:txBody>
          <a:bodyPr wrap="none" rtlCol="0">
            <a:spAutoFit/>
          </a:bodyPr>
          <a:lstStyle/>
          <a:p>
            <a:r>
              <a:rPr lang="tr-TR" sz="2500" dirty="0"/>
              <a:t>HADLEY WICKHAM</a:t>
            </a:r>
            <a:endParaRPr lang="en-US" sz="2500" dirty="0"/>
          </a:p>
        </p:txBody>
      </p:sp>
      <p:sp>
        <p:nvSpPr>
          <p:cNvPr id="13" name="Metin kutusu 12"/>
          <p:cNvSpPr txBox="1"/>
          <p:nvPr/>
        </p:nvSpPr>
        <p:spPr>
          <a:xfrm>
            <a:off x="8729931" y="4676504"/>
            <a:ext cx="2377446" cy="477054"/>
          </a:xfrm>
          <a:prstGeom prst="rect">
            <a:avLst/>
          </a:prstGeom>
          <a:noFill/>
        </p:spPr>
        <p:txBody>
          <a:bodyPr wrap="none" rtlCol="0">
            <a:spAutoFit/>
          </a:bodyPr>
          <a:lstStyle/>
          <a:p>
            <a:r>
              <a:rPr lang="tr-TR" sz="2500" dirty="0"/>
              <a:t>DAVIS VAUGHAN</a:t>
            </a:r>
            <a:endParaRPr lang="en-US" sz="2500" dirty="0"/>
          </a:p>
        </p:txBody>
      </p:sp>
    </p:spTree>
    <p:extLst>
      <p:ext uri="{BB962C8B-B14F-4D97-AF65-F5344CB8AC3E}">
        <p14:creationId xmlns:p14="http://schemas.microsoft.com/office/powerpoint/2010/main" val="26260765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REFERENCES</a:t>
            </a:r>
            <a:endParaRPr lang="en-US"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hlinkClick r:id="rId2"/>
              </a:rPr>
              <a:t>https://www.tidymodels.org/</a:t>
            </a:r>
            <a:endParaRPr lang="tr-TR" dirty="0"/>
          </a:p>
          <a:p>
            <a:pPr>
              <a:buFont typeface="Wingdings" panose="05000000000000000000" pitchFamily="2" charset="2"/>
              <a:buChar char="Ø"/>
            </a:pPr>
            <a:r>
              <a:rPr lang="en-US" dirty="0">
                <a:hlinkClick r:id="rId3"/>
              </a:rPr>
              <a:t>https://cran.r-project.org/web/packages/rsample/</a:t>
            </a:r>
            <a:endParaRPr lang="tr-TR" dirty="0"/>
          </a:p>
          <a:p>
            <a:pPr>
              <a:buFont typeface="Wingdings" panose="05000000000000000000" pitchFamily="2" charset="2"/>
              <a:buChar char="Ø"/>
            </a:pPr>
            <a:r>
              <a:rPr lang="en-US" dirty="0">
                <a:hlinkClick r:id="rId4"/>
              </a:rPr>
              <a:t>https://cran.r-project.org/web/packages/parsnip/</a:t>
            </a:r>
            <a:endParaRPr lang="tr-TR" dirty="0"/>
          </a:p>
          <a:p>
            <a:pPr>
              <a:buFont typeface="Wingdings" panose="05000000000000000000" pitchFamily="2" charset="2"/>
              <a:buChar char="Ø"/>
            </a:pPr>
            <a:r>
              <a:rPr lang="en-US" dirty="0">
                <a:hlinkClick r:id="rId5"/>
              </a:rPr>
              <a:t>https://cran.r-project.org/web/packages/recipes/</a:t>
            </a:r>
            <a:endParaRPr lang="tr-TR" dirty="0"/>
          </a:p>
          <a:p>
            <a:pPr>
              <a:buFont typeface="Wingdings" panose="05000000000000000000" pitchFamily="2" charset="2"/>
              <a:buChar char="Ø"/>
            </a:pPr>
            <a:r>
              <a:rPr lang="en-US" dirty="0">
                <a:hlinkClick r:id="rId6"/>
              </a:rPr>
              <a:t>https://cran.r-project.org/web/packages/workflows/</a:t>
            </a:r>
            <a:endParaRPr lang="tr-TR" dirty="0"/>
          </a:p>
          <a:p>
            <a:pPr>
              <a:buFont typeface="Wingdings" panose="05000000000000000000" pitchFamily="2" charset="2"/>
              <a:buChar char="Ø"/>
            </a:pPr>
            <a:r>
              <a:rPr lang="en-US" dirty="0">
                <a:hlinkClick r:id="rId7"/>
              </a:rPr>
              <a:t>https://cran.r-project.org/web/packages/tune/</a:t>
            </a:r>
            <a:endParaRPr lang="tr-TR" dirty="0"/>
          </a:p>
          <a:p>
            <a:pPr>
              <a:buFont typeface="Wingdings" panose="05000000000000000000" pitchFamily="2" charset="2"/>
              <a:buChar char="Ø"/>
            </a:pPr>
            <a:r>
              <a:rPr lang="en-US" dirty="0">
                <a:hlinkClick r:id="rId8"/>
              </a:rPr>
              <a:t>https://cran.r-project.org/web/packages/yardstick</a:t>
            </a:r>
            <a:r>
              <a:rPr lang="tr-TR" dirty="0">
                <a:hlinkClick r:id="rId8"/>
              </a:rPr>
              <a:t>/</a:t>
            </a:r>
            <a:endParaRPr lang="tr-TR" dirty="0"/>
          </a:p>
          <a:p>
            <a:pPr>
              <a:buFont typeface="Wingdings" panose="05000000000000000000" pitchFamily="2" charset="2"/>
              <a:buChar char="Ø"/>
            </a:pPr>
            <a:r>
              <a:rPr lang="en-US" dirty="0">
                <a:hlinkClick r:id="rId9"/>
              </a:rPr>
              <a:t>https://cran.r-project.org/web/packages/broom/</a:t>
            </a:r>
            <a:endParaRPr lang="tr-TR" dirty="0"/>
          </a:p>
          <a:p>
            <a:pPr>
              <a:buFont typeface="Wingdings" panose="05000000000000000000" pitchFamily="2" charset="2"/>
              <a:buChar char="Ø"/>
            </a:pPr>
            <a:r>
              <a:rPr lang="en-US" dirty="0">
                <a:hlinkClick r:id="rId10"/>
              </a:rPr>
              <a:t>https://cran.r-project.org/web/packages/dials/</a:t>
            </a:r>
            <a:endParaRPr lang="tr-TR" dirty="0"/>
          </a:p>
          <a:p>
            <a:pPr>
              <a:buFont typeface="Wingdings" panose="05000000000000000000" pitchFamily="2" charset="2"/>
              <a:buChar char="Ø"/>
            </a:pPr>
            <a:r>
              <a:rPr lang="tr-TR" dirty="0">
                <a:hlinkClick r:id="rId11"/>
              </a:rPr>
              <a:t>https://cran.r-project.org/web/packages/themis/</a:t>
            </a:r>
          </a:p>
          <a:p>
            <a:pPr marL="0" indent="0">
              <a:buNone/>
            </a:pPr>
            <a:endParaRPr lang="tr-TR" dirty="0"/>
          </a:p>
        </p:txBody>
      </p:sp>
    </p:spTree>
    <p:extLst>
      <p:ext uri="{BB962C8B-B14F-4D97-AF65-F5344CB8AC3E}">
        <p14:creationId xmlns:p14="http://schemas.microsoft.com/office/powerpoint/2010/main" val="1757866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REFERENCES</a:t>
            </a:r>
            <a:endParaRPr lang="en-US"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hlinkClick r:id="rId2"/>
              </a:rPr>
              <a:t>https://cran.r-project.org/web/packages/discrim/</a:t>
            </a:r>
          </a:p>
          <a:p>
            <a:pPr>
              <a:buFont typeface="Wingdings" panose="05000000000000000000" pitchFamily="2" charset="2"/>
              <a:buChar char="Ø"/>
            </a:pPr>
            <a:r>
              <a:rPr lang="tr-TR" dirty="0">
                <a:hlinkClick r:id="rId2"/>
              </a:rPr>
              <a:t>https://cran.r-project.org/web/packages/infer/</a:t>
            </a:r>
          </a:p>
          <a:p>
            <a:pPr>
              <a:buFont typeface="Wingdings" panose="05000000000000000000" pitchFamily="2" charset="2"/>
              <a:buChar char="Ø"/>
            </a:pPr>
            <a:r>
              <a:rPr lang="tr-TR" dirty="0">
                <a:hlinkClick r:id="rId2"/>
              </a:rPr>
              <a:t>https://cran.r-project.org/web/packages/textrecipes/</a:t>
            </a:r>
          </a:p>
          <a:p>
            <a:pPr>
              <a:buFont typeface="Wingdings" panose="05000000000000000000" pitchFamily="2" charset="2"/>
              <a:buChar char="Ø"/>
            </a:pPr>
            <a:r>
              <a:rPr lang="tr-TR" dirty="0">
                <a:hlinkClick r:id="rId2"/>
              </a:rPr>
              <a:t>https://www.tmwr.org/</a:t>
            </a:r>
            <a:endParaRPr lang="tr-TR" dirty="0"/>
          </a:p>
          <a:p>
            <a:pPr>
              <a:buFont typeface="Wingdings" panose="05000000000000000000" pitchFamily="2" charset="2"/>
              <a:buChar char="Ø"/>
            </a:pPr>
            <a:r>
              <a:rPr lang="en-US" dirty="0">
                <a:hlinkClick r:id="rId3"/>
              </a:rPr>
              <a:t>https://github.com/tidymodels</a:t>
            </a:r>
            <a:endParaRPr lang="tr-TR" dirty="0"/>
          </a:p>
          <a:p>
            <a:pPr>
              <a:buFont typeface="Wingdings" panose="05000000000000000000" pitchFamily="2" charset="2"/>
              <a:buChar char="Ø"/>
            </a:pPr>
            <a:r>
              <a:rPr lang="tr-TR" dirty="0">
                <a:hlinkClick r:id="rId4"/>
              </a:rPr>
              <a:t>https://conf20-intro-ml.netlify.app/</a:t>
            </a:r>
            <a:endParaRPr lang="en-US" dirty="0"/>
          </a:p>
          <a:p>
            <a:pPr>
              <a:buFont typeface="Wingdings" panose="05000000000000000000" pitchFamily="2" charset="2"/>
              <a:buChar char="Ø"/>
            </a:pPr>
            <a:r>
              <a:rPr lang="en-US" dirty="0">
                <a:hlinkClick r:id="rId5"/>
              </a:rPr>
              <a:t>https://rstudio.com/resources/rstudioconf-2018/fireside-chat-tidyverse-discussion/</a:t>
            </a:r>
            <a:endParaRPr lang="tr-TR" dirty="0"/>
          </a:p>
          <a:p>
            <a:pPr>
              <a:buFont typeface="Wingdings" panose="05000000000000000000" pitchFamily="2" charset="2"/>
              <a:buChar char="Ø"/>
            </a:pPr>
            <a:r>
              <a:rPr lang="en-US" dirty="0">
                <a:hlinkClick r:id="rId6"/>
              </a:rPr>
              <a:t>https://archive.ics.uci.edu/ml/datasets/Gas+Turbine+CO+and+NOx+Emission+Data+Set</a:t>
            </a:r>
            <a:endParaRPr lang="tr-TR" dirty="0"/>
          </a:p>
          <a:p>
            <a:pPr>
              <a:buFont typeface="Wingdings" panose="05000000000000000000" pitchFamily="2" charset="2"/>
              <a:buChar char="Ø"/>
            </a:pPr>
            <a:r>
              <a:rPr lang="en-US" dirty="0">
                <a:hlinkClick r:id="rId7"/>
              </a:rPr>
              <a:t>https://archive.ics.uci.edu/ml/datasets/HTRU2</a:t>
            </a:r>
            <a:endParaRPr lang="tr-TR" dirty="0"/>
          </a:p>
          <a:p>
            <a:endParaRPr lang="en-US" dirty="0"/>
          </a:p>
        </p:txBody>
      </p:sp>
    </p:spTree>
    <p:extLst>
      <p:ext uri="{BB962C8B-B14F-4D97-AF65-F5344CB8AC3E}">
        <p14:creationId xmlns:p14="http://schemas.microsoft.com/office/powerpoint/2010/main" val="1735139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7A04574-6699-4027-A2B8-2DEB0F11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742" y="2134634"/>
            <a:ext cx="3596516" cy="1985837"/>
          </a:xfrm>
          <a:prstGeom prst="rect">
            <a:avLst/>
          </a:prstGeom>
        </p:spPr>
      </p:pic>
      <p:sp>
        <p:nvSpPr>
          <p:cNvPr id="8" name="Metin kutusu 7">
            <a:extLst>
              <a:ext uri="{FF2B5EF4-FFF2-40B4-BE49-F238E27FC236}">
                <a16:creationId xmlns:a16="http://schemas.microsoft.com/office/drawing/2014/main" id="{AE57D534-D65E-4B15-B199-D7E29D94D268}"/>
              </a:ext>
            </a:extLst>
          </p:cNvPr>
          <p:cNvSpPr txBox="1"/>
          <p:nvPr/>
        </p:nvSpPr>
        <p:spPr>
          <a:xfrm>
            <a:off x="2531165" y="4254812"/>
            <a:ext cx="7129669" cy="553998"/>
          </a:xfrm>
          <a:prstGeom prst="rect">
            <a:avLst/>
          </a:prstGeom>
          <a:noFill/>
        </p:spPr>
        <p:txBody>
          <a:bodyPr wrap="square">
            <a:spAutoFit/>
          </a:bodyPr>
          <a:lstStyle/>
          <a:p>
            <a:r>
              <a:rPr lang="tr-TR" sz="3000" dirty="0"/>
              <a:t>https://github.com/burakdilber/tidymodels</a:t>
            </a:r>
          </a:p>
        </p:txBody>
      </p:sp>
    </p:spTree>
    <p:extLst>
      <p:ext uri="{BB962C8B-B14F-4D97-AF65-F5344CB8AC3E}">
        <p14:creationId xmlns:p14="http://schemas.microsoft.com/office/powerpoint/2010/main" val="3158114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3683724" y="3409405"/>
            <a:ext cx="4499180" cy="553998"/>
          </a:xfrm>
          <a:prstGeom prst="rect">
            <a:avLst/>
          </a:prstGeom>
          <a:noFill/>
        </p:spPr>
        <p:txBody>
          <a:bodyPr wrap="none" rtlCol="0">
            <a:spAutoFit/>
          </a:bodyPr>
          <a:lstStyle/>
          <a:p>
            <a:r>
              <a:rPr lang="tr-TR" sz="3000" dirty="0"/>
              <a:t>THANK YOU FOR LISTENING</a:t>
            </a:r>
            <a:endParaRPr lang="en-US" sz="3000" dirty="0"/>
          </a:p>
        </p:txBody>
      </p:sp>
    </p:spTree>
    <p:extLst>
      <p:ext uri="{BB962C8B-B14F-4D97-AF65-F5344CB8AC3E}">
        <p14:creationId xmlns:p14="http://schemas.microsoft.com/office/powerpoint/2010/main" val="149062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https://www.tmwr.org/</a:t>
            </a:r>
            <a:endParaRPr lang="en-US" dirty="0"/>
          </a:p>
        </p:txBody>
      </p:sp>
      <p:sp>
        <p:nvSpPr>
          <p:cNvPr id="3" name="İçerik Yer Tutucusu 2"/>
          <p:cNvSpPr>
            <a:spLocks noGrp="1"/>
          </p:cNvSpPr>
          <p:nvPr>
            <p:ph idx="1"/>
          </p:nvPr>
        </p:nvSpPr>
        <p:spPr/>
        <p:txBody>
          <a:bodyPr/>
          <a:lstStyle/>
          <a:p>
            <a:r>
              <a:rPr lang="en-US" sz="3500" dirty="0"/>
              <a:t>Tidy Modeling with R</a:t>
            </a:r>
          </a:p>
          <a:p>
            <a:r>
              <a:rPr lang="en-US" i="1" cap="all" dirty="0"/>
              <a:t>MAX KUHN AND JULIA SILGE</a:t>
            </a:r>
            <a:endParaRPr lang="tr-TR" i="1" cap="all" dirty="0"/>
          </a:p>
          <a:p>
            <a:endParaRPr lang="tr-TR" i="1" cap="all" dirty="0"/>
          </a:p>
        </p:txBody>
      </p:sp>
      <p:sp>
        <p:nvSpPr>
          <p:cNvPr id="4" name="Yuvarlatılmış Dikdörtgen 3"/>
          <p:cNvSpPr/>
          <p:nvPr/>
        </p:nvSpPr>
        <p:spPr>
          <a:xfrm>
            <a:off x="1606733" y="3112830"/>
            <a:ext cx="1802674" cy="58782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err="1">
                <a:solidFill>
                  <a:schemeClr val="tx1"/>
                </a:solidFill>
              </a:rPr>
              <a:t>Hello</a:t>
            </a:r>
            <a:r>
              <a:rPr lang="tr-TR" sz="2500" dirty="0">
                <a:solidFill>
                  <a:schemeClr val="tx1"/>
                </a:solidFill>
              </a:rPr>
              <a:t> World</a:t>
            </a:r>
          </a:p>
        </p:txBody>
      </p:sp>
      <p:sp>
        <p:nvSpPr>
          <p:cNvPr id="5" name="Yuvarlatılmış Dikdörtgen 4"/>
          <p:cNvSpPr/>
          <p:nvPr/>
        </p:nvSpPr>
        <p:spPr>
          <a:xfrm>
            <a:off x="1606732" y="3997235"/>
            <a:ext cx="1031965" cy="57476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a:solidFill>
                  <a:schemeClr val="tx1"/>
                </a:solidFill>
              </a:rPr>
              <a:t>Basics</a:t>
            </a:r>
          </a:p>
        </p:txBody>
      </p:sp>
      <p:sp>
        <p:nvSpPr>
          <p:cNvPr id="6" name="Yuvarlatılmış Dikdörtgen 5"/>
          <p:cNvSpPr/>
          <p:nvPr/>
        </p:nvSpPr>
        <p:spPr>
          <a:xfrm>
            <a:off x="1606733" y="4894702"/>
            <a:ext cx="4728754" cy="65314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a:solidFill>
                  <a:schemeClr val="tx1"/>
                </a:solidFill>
              </a:rPr>
              <a:t>Tools </a:t>
            </a:r>
            <a:r>
              <a:rPr lang="tr-TR" sz="2500" dirty="0" err="1">
                <a:solidFill>
                  <a:schemeClr val="tx1"/>
                </a:solidFill>
              </a:rPr>
              <a:t>for</a:t>
            </a:r>
            <a:r>
              <a:rPr lang="tr-TR" sz="2500" dirty="0">
                <a:solidFill>
                  <a:schemeClr val="tx1"/>
                </a:solidFill>
              </a:rPr>
              <a:t> </a:t>
            </a:r>
            <a:r>
              <a:rPr lang="tr-TR" sz="2500" dirty="0" err="1">
                <a:solidFill>
                  <a:schemeClr val="tx1"/>
                </a:solidFill>
              </a:rPr>
              <a:t>Creating</a:t>
            </a:r>
            <a:r>
              <a:rPr lang="tr-TR" sz="2500" dirty="0">
                <a:solidFill>
                  <a:schemeClr val="tx1"/>
                </a:solidFill>
              </a:rPr>
              <a:t> </a:t>
            </a:r>
            <a:r>
              <a:rPr lang="tr-TR" sz="2500" dirty="0" err="1">
                <a:solidFill>
                  <a:schemeClr val="tx1"/>
                </a:solidFill>
              </a:rPr>
              <a:t>Effective</a:t>
            </a:r>
            <a:r>
              <a:rPr lang="tr-TR" sz="2500" dirty="0">
                <a:solidFill>
                  <a:schemeClr val="tx1"/>
                </a:solidFill>
              </a:rPr>
              <a:t> </a:t>
            </a:r>
            <a:r>
              <a:rPr lang="tr-TR" sz="2500" dirty="0" err="1">
                <a:solidFill>
                  <a:schemeClr val="tx1"/>
                </a:solidFill>
              </a:rPr>
              <a:t>Models</a:t>
            </a:r>
            <a:endParaRPr lang="en-US" sz="2500" dirty="0">
              <a:solidFill>
                <a:schemeClr val="tx1"/>
              </a:solidFill>
            </a:endParaRPr>
          </a:p>
        </p:txBody>
      </p:sp>
    </p:spTree>
    <p:extLst>
      <p:ext uri="{BB962C8B-B14F-4D97-AF65-F5344CB8AC3E}">
        <p14:creationId xmlns:p14="http://schemas.microsoft.com/office/powerpoint/2010/main" val="217620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https://github.com/tidymodels</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endParaRPr lang="tr-TR" sz="3000" dirty="0"/>
          </a:p>
          <a:p>
            <a:pPr>
              <a:buFont typeface="Wingdings" panose="05000000000000000000" pitchFamily="2" charset="2"/>
              <a:buChar char="Ø"/>
            </a:pPr>
            <a:endParaRPr lang="tr-TR" sz="3000" dirty="0"/>
          </a:p>
        </p:txBody>
      </p:sp>
      <p:sp>
        <p:nvSpPr>
          <p:cNvPr id="4" name="Yuvarlatılmış Dikdörtgen 3"/>
          <p:cNvSpPr/>
          <p:nvPr/>
        </p:nvSpPr>
        <p:spPr>
          <a:xfrm>
            <a:off x="1097280" y="2019422"/>
            <a:ext cx="1724297" cy="50945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err="1">
                <a:solidFill>
                  <a:schemeClr val="tx1"/>
                </a:solidFill>
              </a:rPr>
              <a:t>tidymodels</a:t>
            </a:r>
            <a:endParaRPr lang="tr-TR" sz="2500" dirty="0">
              <a:solidFill>
                <a:schemeClr val="tx1"/>
              </a:solidFill>
            </a:endParaRPr>
          </a:p>
        </p:txBody>
      </p:sp>
      <p:sp>
        <p:nvSpPr>
          <p:cNvPr id="5" name="Yuvarlatılmış Dikdörtgen 4"/>
          <p:cNvSpPr/>
          <p:nvPr/>
        </p:nvSpPr>
        <p:spPr>
          <a:xfrm>
            <a:off x="1097280" y="2889552"/>
            <a:ext cx="992777" cy="47026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err="1">
                <a:solidFill>
                  <a:schemeClr val="tx1"/>
                </a:solidFill>
              </a:rPr>
              <a:t>tmwr</a:t>
            </a:r>
            <a:endParaRPr lang="tr-TR" sz="2500" dirty="0">
              <a:solidFill>
                <a:schemeClr val="tx1"/>
              </a:solidFill>
            </a:endParaRPr>
          </a:p>
        </p:txBody>
      </p:sp>
      <p:sp>
        <p:nvSpPr>
          <p:cNvPr id="6" name="Yuvarlatılmış Dikdörtgen 5"/>
          <p:cNvSpPr/>
          <p:nvPr/>
        </p:nvSpPr>
        <p:spPr>
          <a:xfrm>
            <a:off x="1097280" y="3720494"/>
            <a:ext cx="2272937" cy="49638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500" dirty="0">
                <a:solidFill>
                  <a:schemeClr val="tx1"/>
                </a:solidFill>
              </a:rPr>
              <a:t>tidymodels.org</a:t>
            </a:r>
            <a:endParaRPr lang="en-US" sz="2500" dirty="0">
              <a:solidFill>
                <a:schemeClr val="tx1"/>
              </a:solidFill>
            </a:endParaRPr>
          </a:p>
        </p:txBody>
      </p:sp>
    </p:spTree>
    <p:extLst>
      <p:ext uri="{BB962C8B-B14F-4D97-AF65-F5344CB8AC3E}">
        <p14:creationId xmlns:p14="http://schemas.microsoft.com/office/powerpoint/2010/main" val="117712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Yuvarlatılmış Dikdörtgen 9"/>
          <p:cNvSpPr/>
          <p:nvPr/>
        </p:nvSpPr>
        <p:spPr>
          <a:xfrm>
            <a:off x="6126480" y="3085010"/>
            <a:ext cx="5029200" cy="2847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Yuvarlatılmış Dikdörtgen 8"/>
          <p:cNvSpPr/>
          <p:nvPr/>
        </p:nvSpPr>
        <p:spPr>
          <a:xfrm>
            <a:off x="1097280" y="3108960"/>
            <a:ext cx="5029200" cy="2847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p:txBody>
          <a:bodyPr/>
          <a:lstStyle/>
          <a:p>
            <a:r>
              <a:rPr lang="tr-TR" dirty="0"/>
              <a:t>MEETUP</a:t>
            </a:r>
            <a:endParaRPr lang="en-US"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780" y="1795597"/>
            <a:ext cx="3581400" cy="1276350"/>
          </a:xfrm>
        </p:spPr>
      </p:pic>
      <p:sp>
        <p:nvSpPr>
          <p:cNvPr id="7" name="Dikdörtgen 6"/>
          <p:cNvSpPr/>
          <p:nvPr/>
        </p:nvSpPr>
        <p:spPr>
          <a:xfrm>
            <a:off x="1439539" y="3232904"/>
            <a:ext cx="4271554" cy="369332"/>
          </a:xfrm>
          <a:prstGeom prst="rect">
            <a:avLst/>
          </a:prstGeom>
        </p:spPr>
        <p:txBody>
          <a:bodyPr wrap="square">
            <a:spAutoFit/>
          </a:bodyPr>
          <a:lstStyle/>
          <a:p>
            <a:r>
              <a:rPr lang="en-US" b="1" dirty="0">
                <a:solidFill>
                  <a:srgbClr val="212121"/>
                </a:solidFill>
                <a:latin typeface="Graphik Meetup"/>
              </a:rPr>
              <a:t>R-Ladies Columbus Monthly Meetup</a:t>
            </a:r>
            <a:endParaRPr lang="en-US" b="1" i="0" dirty="0">
              <a:solidFill>
                <a:srgbClr val="212121"/>
              </a:solidFill>
              <a:effectLst/>
              <a:latin typeface="Graphik Meetup"/>
            </a:endParaRPr>
          </a:p>
        </p:txBody>
      </p:sp>
      <p:sp>
        <p:nvSpPr>
          <p:cNvPr id="8" name="Dikdörtgen 7"/>
          <p:cNvSpPr/>
          <p:nvPr/>
        </p:nvSpPr>
        <p:spPr>
          <a:xfrm>
            <a:off x="7123164" y="3252345"/>
            <a:ext cx="3035831" cy="369332"/>
          </a:xfrm>
          <a:prstGeom prst="rect">
            <a:avLst/>
          </a:prstGeom>
        </p:spPr>
        <p:txBody>
          <a:bodyPr wrap="none">
            <a:spAutoFit/>
          </a:bodyPr>
          <a:lstStyle/>
          <a:p>
            <a:r>
              <a:rPr lang="en-US" b="1" dirty="0">
                <a:solidFill>
                  <a:srgbClr val="212121"/>
                </a:solidFill>
                <a:latin typeface="Graphik Meetup"/>
              </a:rPr>
              <a:t>LA R Users: June Meeting</a:t>
            </a:r>
            <a:endParaRPr lang="en-US" b="1" i="0" dirty="0">
              <a:solidFill>
                <a:srgbClr val="212121"/>
              </a:solidFill>
              <a:effectLst/>
              <a:latin typeface="Graphik Meetup"/>
            </a:endParaRPr>
          </a:p>
        </p:txBody>
      </p:sp>
      <p:sp>
        <p:nvSpPr>
          <p:cNvPr id="11" name="Metin kutusu 10"/>
          <p:cNvSpPr txBox="1"/>
          <p:nvPr/>
        </p:nvSpPr>
        <p:spPr>
          <a:xfrm>
            <a:off x="1439539" y="3683725"/>
            <a:ext cx="4271554" cy="2031325"/>
          </a:xfrm>
          <a:prstGeom prst="rect">
            <a:avLst/>
          </a:prstGeom>
          <a:noFill/>
        </p:spPr>
        <p:txBody>
          <a:bodyPr wrap="square" rtlCol="0">
            <a:spAutoFit/>
          </a:bodyPr>
          <a:lstStyle/>
          <a:p>
            <a:r>
              <a:rPr lang="tr-TR" dirty="0" err="1"/>
              <a:t>Date</a:t>
            </a:r>
            <a:r>
              <a:rPr lang="tr-TR" dirty="0"/>
              <a:t>: </a:t>
            </a:r>
            <a:r>
              <a:rPr lang="tr-TR" dirty="0" err="1"/>
              <a:t>November</a:t>
            </a:r>
            <a:r>
              <a:rPr lang="tr-TR" dirty="0"/>
              <a:t> 20, 2020</a:t>
            </a:r>
          </a:p>
          <a:p>
            <a:endParaRPr lang="tr-TR" dirty="0"/>
          </a:p>
          <a:p>
            <a:pPr algn="just"/>
            <a:r>
              <a:rPr lang="en-US" dirty="0"/>
              <a:t>The </a:t>
            </a:r>
            <a:r>
              <a:rPr lang="en-US" dirty="0" err="1"/>
              <a:t>tidymodels</a:t>
            </a:r>
            <a:r>
              <a:rPr lang="en-US" dirty="0"/>
              <a:t> framework mentioned modeling and machine learning packages using </a:t>
            </a:r>
            <a:r>
              <a:rPr lang="en-US" dirty="0" err="1"/>
              <a:t>tidyverse</a:t>
            </a:r>
            <a:r>
              <a:rPr lang="en-US" dirty="0"/>
              <a:t> principles.</a:t>
            </a:r>
            <a:endParaRPr lang="tr-TR" dirty="0"/>
          </a:p>
          <a:p>
            <a:pPr algn="just"/>
            <a:endParaRPr lang="tr-TR" dirty="0"/>
          </a:p>
          <a:p>
            <a:pPr algn="just"/>
            <a:r>
              <a:rPr lang="tr-TR" dirty="0" err="1"/>
              <a:t>Speaker</a:t>
            </a:r>
            <a:r>
              <a:rPr lang="tr-TR" dirty="0"/>
              <a:t>: Ezgi </a:t>
            </a:r>
            <a:r>
              <a:rPr lang="tr-TR" dirty="0" err="1"/>
              <a:t>Karaesmen</a:t>
            </a:r>
            <a:endParaRPr lang="en-US" dirty="0"/>
          </a:p>
        </p:txBody>
      </p:sp>
      <p:sp>
        <p:nvSpPr>
          <p:cNvPr id="12" name="Metin kutusu 11"/>
          <p:cNvSpPr txBox="1"/>
          <p:nvPr/>
        </p:nvSpPr>
        <p:spPr>
          <a:xfrm>
            <a:off x="6468739" y="3683725"/>
            <a:ext cx="4127863" cy="1477328"/>
          </a:xfrm>
          <a:prstGeom prst="rect">
            <a:avLst/>
          </a:prstGeom>
          <a:noFill/>
        </p:spPr>
        <p:txBody>
          <a:bodyPr wrap="square" rtlCol="0">
            <a:spAutoFit/>
          </a:bodyPr>
          <a:lstStyle/>
          <a:p>
            <a:r>
              <a:rPr lang="tr-TR" dirty="0" err="1"/>
              <a:t>Date</a:t>
            </a:r>
            <a:r>
              <a:rPr lang="tr-TR" dirty="0"/>
              <a:t>: </a:t>
            </a:r>
            <a:r>
              <a:rPr lang="tr-TR" dirty="0" err="1"/>
              <a:t>June</a:t>
            </a:r>
            <a:r>
              <a:rPr lang="tr-TR" dirty="0"/>
              <a:t> 30, 2020</a:t>
            </a:r>
          </a:p>
          <a:p>
            <a:endParaRPr lang="tr-TR" dirty="0"/>
          </a:p>
          <a:p>
            <a:r>
              <a:rPr lang="tr-TR" dirty="0" err="1"/>
              <a:t>Title</a:t>
            </a:r>
            <a:r>
              <a:rPr lang="tr-TR" dirty="0"/>
              <a:t>: </a:t>
            </a:r>
            <a:r>
              <a:rPr lang="en-US" dirty="0"/>
              <a:t>Three reasons to use </a:t>
            </a:r>
            <a:r>
              <a:rPr lang="en-US" dirty="0" err="1"/>
              <a:t>tidymodels</a:t>
            </a:r>
            <a:endParaRPr lang="tr-TR" dirty="0"/>
          </a:p>
          <a:p>
            <a:endParaRPr lang="tr-TR" dirty="0"/>
          </a:p>
          <a:p>
            <a:r>
              <a:rPr lang="tr-TR" dirty="0" err="1"/>
              <a:t>Speaker</a:t>
            </a:r>
            <a:r>
              <a:rPr lang="tr-TR" dirty="0"/>
              <a:t>: </a:t>
            </a:r>
            <a:r>
              <a:rPr lang="en-US" dirty="0"/>
              <a:t>Julia </a:t>
            </a:r>
            <a:r>
              <a:rPr lang="en-US" dirty="0" err="1"/>
              <a:t>Silge</a:t>
            </a:r>
            <a:endParaRPr lang="tr-TR" dirty="0"/>
          </a:p>
        </p:txBody>
      </p:sp>
    </p:spTree>
    <p:extLst>
      <p:ext uri="{BB962C8B-B14F-4D97-AF65-F5344CB8AC3E}">
        <p14:creationId xmlns:p14="http://schemas.microsoft.com/office/powerpoint/2010/main" val="199582381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34052</TotalTime>
  <Words>2544</Words>
  <Application>Microsoft Office PowerPoint</Application>
  <PresentationFormat>Geniş ekran</PresentationFormat>
  <Paragraphs>487</Paragraphs>
  <Slides>63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63</vt:i4>
      </vt:variant>
    </vt:vector>
  </HeadingPairs>
  <TitlesOfParts>
    <vt:vector size="69" baseType="lpstr">
      <vt:lpstr>Arial</vt:lpstr>
      <vt:lpstr>Calibri</vt:lpstr>
      <vt:lpstr>Calibri Light</vt:lpstr>
      <vt:lpstr>Graphik Meetup</vt:lpstr>
      <vt:lpstr>Wingdings</vt:lpstr>
      <vt:lpstr>Geçmişe bakış</vt:lpstr>
      <vt:lpstr>PowerPoint Sunusu</vt:lpstr>
      <vt:lpstr>OUTLINE</vt:lpstr>
      <vt:lpstr>INTRODUCTION</vt:lpstr>
      <vt:lpstr>INTRODUCTION</vt:lpstr>
      <vt:lpstr>INTRODUCTION</vt:lpstr>
      <vt:lpstr>THE DEVELOPERS OF TIDYMODELS</vt:lpstr>
      <vt:lpstr>https://www.tmwr.org/</vt:lpstr>
      <vt:lpstr>https://github.com/tidymodels</vt:lpstr>
      <vt:lpstr>MEETUP</vt:lpstr>
      <vt:lpstr>WORKSHOP</vt:lpstr>
      <vt:lpstr>RSTUDIO::CONF 2018</vt:lpstr>
      <vt:lpstr>TIDYMODELS PACKAGES</vt:lpstr>
      <vt:lpstr>WORKFLOWS</vt:lpstr>
      <vt:lpstr>TUNE</vt:lpstr>
      <vt:lpstr>BROOM</vt:lpstr>
      <vt:lpstr>DIALS</vt:lpstr>
      <vt:lpstr>POPULARITY OF TIDYMODELS</vt:lpstr>
      <vt:lpstr>WHY SHOULD TIDYMODELS BE PREFERRED?</vt:lpstr>
      <vt:lpstr>WHY SHOULD TIDYMODELS BE PREFERRED?</vt:lpstr>
      <vt:lpstr>WHAT MAKES A MODEL?</vt:lpstr>
      <vt:lpstr>WHAT MAKES A MODEL?</vt:lpstr>
      <vt:lpstr>WHAT MAKES A MODEL?</vt:lpstr>
      <vt:lpstr>WHAT MAKES A MODEL?</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- 1</vt:lpstr>
      <vt:lpstr>APPLICATION - 2</vt:lpstr>
      <vt:lpstr>APPLICATION - 2</vt:lpstr>
      <vt:lpstr>APPLICATION - 2</vt:lpstr>
      <vt:lpstr>APPLICATION - 2</vt:lpstr>
      <vt:lpstr>APPLICATION - 2</vt:lpstr>
      <vt:lpstr>APPLICATION - 2</vt:lpstr>
      <vt:lpstr>APPLICATION - 2</vt:lpstr>
      <vt:lpstr>APPLICATION - 2</vt:lpstr>
      <vt:lpstr>CONCLUSION</vt:lpstr>
      <vt:lpstr>CONCLUSION</vt:lpstr>
      <vt:lpstr>CONCLUSION</vt:lpstr>
      <vt:lpstr>CONCLUSION</vt:lpstr>
      <vt:lpstr>CONCLUSION</vt:lpstr>
      <vt:lpstr>CONCLUSION</vt:lpstr>
      <vt:lpstr>REFERENCES</vt:lpstr>
      <vt:lpstr>REFERENCES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TIDYMODELS</dc:title>
  <dc:creator>Burak Dilber</dc:creator>
  <cp:lastModifiedBy>Burak Dilber</cp:lastModifiedBy>
  <cp:revision>169</cp:revision>
  <dcterms:created xsi:type="dcterms:W3CDTF">2020-11-18T13:42:48Z</dcterms:created>
  <dcterms:modified xsi:type="dcterms:W3CDTF">2021-01-20T18:36:22Z</dcterms:modified>
</cp:coreProperties>
</file>