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81431-2630-4B82-8601-032FE273AD26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61931-19CE-4CFE-923B-848574744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2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26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995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8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1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3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3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2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3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239F-46F2-440C-87B3-439CF39309D8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3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457C1B-ED17-48D7-8C8C-CAE642D2B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Web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Mimarisi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49525A-9B6E-4BE2-8CF5-1D431AD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26D99B-0840-43FB-89A2-6FC6024A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terimlerin</a:t>
            </a:r>
            <a:r>
              <a:rPr lang="en-US" dirty="0"/>
              <a:t> ne </a:t>
            </a:r>
            <a:r>
              <a:rPr lang="en-US" dirty="0" err="1"/>
              <a:t>anlama</a:t>
            </a:r>
            <a:r>
              <a:rPr lang="en-US" dirty="0"/>
              <a:t> </a:t>
            </a:r>
            <a:r>
              <a:rPr lang="en-US" dirty="0" err="1"/>
              <a:t>geldiğini</a:t>
            </a:r>
            <a:r>
              <a:rPr lang="en-US" dirty="0"/>
              <a:t> </a:t>
            </a:r>
            <a:r>
              <a:rPr lang="en-US" dirty="0" err="1"/>
              <a:t>bildiğimize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,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her </a:t>
            </a:r>
            <a:r>
              <a:rPr lang="en-US" dirty="0" err="1"/>
              <a:t>katmanın</a:t>
            </a:r>
            <a:r>
              <a:rPr lang="en-US" dirty="0"/>
              <a:t> </a:t>
            </a:r>
            <a:r>
              <a:rPr lang="en-US" dirty="0" err="1"/>
              <a:t>arayüzünü</a:t>
            </a:r>
            <a:r>
              <a:rPr lang="en-US" dirty="0"/>
              <a:t> </a:t>
            </a:r>
            <a:r>
              <a:rPr lang="en-US" dirty="0" err="1"/>
              <a:t>tasarlayabiliriz</a:t>
            </a:r>
            <a:r>
              <a:rPr lang="en-US" dirty="0"/>
              <a:t>. </a:t>
            </a:r>
            <a:r>
              <a:rPr lang="en-US" dirty="0" err="1"/>
              <a:t>Katmanlarımızı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inceleyelim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Web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Controller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</a:t>
            </a:r>
            <a:r>
              <a:rPr lang="en-US" dirty="0"/>
              <a:t> </a:t>
            </a:r>
            <a:r>
              <a:rPr lang="en-US" dirty="0" err="1"/>
              <a:t>nesnelerini</a:t>
            </a:r>
            <a:r>
              <a:rPr lang="en-US" dirty="0"/>
              <a:t> (DTO) </a:t>
            </a:r>
            <a:r>
              <a:rPr lang="en-US" dirty="0" err="1"/>
              <a:t>işlemelidir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Service </a:t>
            </a:r>
            <a:r>
              <a:rPr lang="en-US" dirty="0" err="1"/>
              <a:t>katmanı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</a:t>
            </a:r>
            <a:r>
              <a:rPr lang="en-US" dirty="0"/>
              <a:t> </a:t>
            </a:r>
            <a:r>
              <a:rPr lang="en-US" dirty="0" err="1"/>
              <a:t>nesnelerini</a:t>
            </a:r>
            <a:r>
              <a:rPr lang="en-US" dirty="0"/>
              <a:t> (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)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parametreleri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Domain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aracılığı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</a:t>
            </a:r>
            <a:r>
              <a:rPr lang="en-US" dirty="0"/>
              <a:t> </a:t>
            </a:r>
            <a:r>
              <a:rPr lang="en-US" dirty="0" err="1"/>
              <a:t>nesnelerini</a:t>
            </a:r>
            <a:r>
              <a:rPr lang="en-US" dirty="0"/>
              <a:t> (DTO) web </a:t>
            </a:r>
            <a:r>
              <a:rPr lang="en-US" dirty="0" err="1"/>
              <a:t>katmanına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döndürebilir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Repository </a:t>
            </a:r>
            <a:r>
              <a:rPr lang="en-US" dirty="0" err="1"/>
              <a:t>katmanı</a:t>
            </a:r>
            <a:r>
              <a:rPr lang="en-US" dirty="0"/>
              <a:t>, </a:t>
            </a:r>
            <a:r>
              <a:rPr lang="en-US" dirty="0" err="1"/>
              <a:t>Entityleri</a:t>
            </a:r>
            <a:r>
              <a:rPr lang="en-US" dirty="0"/>
              <a:t> (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)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parametreleri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entityleri</a:t>
            </a:r>
            <a:r>
              <a:rPr lang="en-US" dirty="0"/>
              <a:t> (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) </a:t>
            </a:r>
            <a:r>
              <a:rPr lang="en-US" dirty="0" err="1"/>
              <a:t>döndürür</a:t>
            </a:r>
            <a:r>
              <a:rPr lang="en-US" dirty="0"/>
              <a:t>. </a:t>
            </a:r>
          </a:p>
          <a:p>
            <a:r>
              <a:rPr lang="en-US" dirty="0"/>
              <a:t>Bu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soruyu</a:t>
            </a:r>
            <a:r>
              <a:rPr lang="en-US" dirty="0"/>
              <a:t> </a:t>
            </a:r>
            <a:r>
              <a:rPr lang="en-US" dirty="0" err="1"/>
              <a:t>gündeme</a:t>
            </a:r>
            <a:r>
              <a:rPr lang="en-US" dirty="0"/>
              <a:t> </a:t>
            </a:r>
            <a:r>
              <a:rPr lang="en-US" dirty="0" err="1"/>
              <a:t>getiriyor</a:t>
            </a:r>
            <a:r>
              <a:rPr lang="en-US" dirty="0"/>
              <a:t>: </a:t>
            </a:r>
            <a:r>
              <a:rPr lang="en-US" dirty="0" err="1"/>
              <a:t>Gerçekten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</a:t>
            </a:r>
            <a:r>
              <a:rPr lang="en-US" dirty="0"/>
              <a:t> </a:t>
            </a:r>
            <a:r>
              <a:rPr lang="en-US" dirty="0" err="1"/>
              <a:t>nesnelerine</a:t>
            </a:r>
            <a:r>
              <a:rPr lang="en-US" dirty="0"/>
              <a:t> (DTO) </a:t>
            </a:r>
            <a:r>
              <a:rPr lang="en-US" dirty="0" err="1"/>
              <a:t>ihtiyacımız</a:t>
            </a:r>
            <a:r>
              <a:rPr lang="en-US" dirty="0"/>
              <a:t> var </a:t>
            </a:r>
            <a:r>
              <a:rPr lang="en-US" dirty="0" err="1"/>
              <a:t>mı</a:t>
            </a:r>
            <a:r>
              <a:rPr lang="en-US" dirty="0"/>
              <a:t>?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Entityleri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Valueları</a:t>
            </a:r>
            <a:r>
              <a:rPr lang="en-US" dirty="0"/>
              <a:t> web </a:t>
            </a:r>
            <a:r>
              <a:rPr lang="en-US" dirty="0" err="1"/>
              <a:t>katmanına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döndüremiyoruz</a:t>
            </a:r>
            <a:r>
              <a:rPr lang="en-US" dirty="0"/>
              <a:t>? Bunun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fikir</a:t>
            </a:r>
            <a:r>
              <a:rPr lang="en-US" dirty="0"/>
              <a:t> </a:t>
            </a:r>
            <a:r>
              <a:rPr lang="en-US" dirty="0" err="1"/>
              <a:t>olmasının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nedeni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Domain, </a:t>
            </a:r>
            <a:r>
              <a:rPr lang="en-US" dirty="0" err="1"/>
              <a:t>uygulamamızın</a:t>
            </a:r>
            <a:r>
              <a:rPr lang="en-US" dirty="0"/>
              <a:t> </a:t>
            </a:r>
            <a:r>
              <a:rPr lang="en-US" dirty="0" err="1"/>
              <a:t>dahili</a:t>
            </a:r>
            <a:r>
              <a:rPr lang="en-US" dirty="0"/>
              <a:t> </a:t>
            </a:r>
            <a:r>
              <a:rPr lang="en-US" dirty="0" err="1"/>
              <a:t>modelini</a:t>
            </a:r>
            <a:r>
              <a:rPr lang="en-US" dirty="0"/>
              <a:t> </a:t>
            </a:r>
            <a:r>
              <a:rPr lang="en-US" dirty="0" err="1"/>
              <a:t>belirtir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iç</a:t>
            </a:r>
            <a:r>
              <a:rPr lang="en-US" dirty="0"/>
              <a:t> </a:t>
            </a:r>
            <a:r>
              <a:rPr lang="en-US" dirty="0" err="1"/>
              <a:t>işleyişi</a:t>
            </a:r>
            <a:r>
              <a:rPr lang="en-US" dirty="0"/>
              <a:t> </a:t>
            </a:r>
            <a:r>
              <a:rPr lang="en-US" dirty="0" err="1"/>
              <a:t>ilgilendirmektedir</a:t>
            </a:r>
            <a:r>
              <a:rPr lang="en-US" dirty="0"/>
              <a:t>. Bu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dünyaya</a:t>
            </a:r>
            <a:r>
              <a:rPr lang="en-US" dirty="0"/>
              <a:t> </a:t>
            </a:r>
            <a:r>
              <a:rPr lang="en-US" dirty="0" err="1"/>
              <a:t>açarsak</a:t>
            </a:r>
            <a:r>
              <a:rPr lang="en-US" dirty="0"/>
              <a:t>, </a:t>
            </a:r>
            <a:r>
              <a:rPr lang="en-US" dirty="0" err="1"/>
              <a:t>müşterilerin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kullanacaklarını</a:t>
            </a:r>
            <a:r>
              <a:rPr lang="en-US" dirty="0"/>
              <a:t> </a:t>
            </a:r>
            <a:r>
              <a:rPr lang="en-US" dirty="0" err="1"/>
              <a:t>bilmeleri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deyişle</a:t>
            </a:r>
            <a:r>
              <a:rPr lang="en-US" dirty="0"/>
              <a:t>, </a:t>
            </a:r>
            <a:r>
              <a:rPr lang="en-US" dirty="0" err="1"/>
              <a:t>uygulamamızın</a:t>
            </a:r>
            <a:r>
              <a:rPr lang="en-US" dirty="0"/>
              <a:t> </a:t>
            </a:r>
            <a:r>
              <a:rPr lang="en-US" dirty="0" err="1"/>
              <a:t>müşterileri</a:t>
            </a:r>
            <a:r>
              <a:rPr lang="en-US" dirty="0"/>
              <a:t> </a:t>
            </a:r>
            <a:r>
              <a:rPr lang="en-US" dirty="0" err="1"/>
              <a:t>kendilerine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şeylerle</a:t>
            </a:r>
            <a:r>
              <a:rPr lang="en-US" dirty="0"/>
              <a:t> </a:t>
            </a:r>
            <a:r>
              <a:rPr lang="en-US" dirty="0" err="1"/>
              <a:t>ilgilenmek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kalacaktır</a:t>
            </a:r>
            <a:r>
              <a:rPr lang="en-US" dirty="0"/>
              <a:t>. </a:t>
            </a:r>
            <a:r>
              <a:rPr lang="en-US" dirty="0" err="1"/>
              <a:t>DTO'ları</a:t>
            </a:r>
            <a:r>
              <a:rPr lang="en-US" dirty="0"/>
              <a:t> </a:t>
            </a:r>
            <a:r>
              <a:rPr lang="en-US" dirty="0" err="1"/>
              <a:t>kullanırsak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uygulamamızın</a:t>
            </a:r>
            <a:r>
              <a:rPr lang="en-US" dirty="0"/>
              <a:t> </a:t>
            </a:r>
            <a:r>
              <a:rPr lang="en-US" dirty="0" err="1"/>
              <a:t>clientlarından</a:t>
            </a:r>
            <a:r>
              <a:rPr lang="en-US" dirty="0"/>
              <a:t> </a:t>
            </a:r>
            <a:r>
              <a:rPr lang="en-US" dirty="0" err="1"/>
              <a:t>gizleyebilir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temiz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API </a:t>
            </a:r>
            <a:r>
              <a:rPr lang="en-US" dirty="0" err="1"/>
              <a:t>sağlayabiliriz</a:t>
            </a:r>
            <a:r>
              <a:rPr lang="en-US" dirty="0"/>
              <a:t>. Domain </a:t>
            </a:r>
            <a:r>
              <a:rPr lang="en-US" dirty="0" err="1"/>
              <a:t>modelimizi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dünyaya</a:t>
            </a:r>
            <a:r>
              <a:rPr lang="en-US" dirty="0"/>
              <a:t> </a:t>
            </a:r>
            <a:r>
              <a:rPr lang="en-US" dirty="0" err="1"/>
              <a:t>açarsak</a:t>
            </a:r>
            <a:r>
              <a:rPr lang="en-US" dirty="0"/>
              <a:t>, </a:t>
            </a:r>
            <a:r>
              <a:rPr lang="en-US" dirty="0" err="1"/>
              <a:t>direk</a:t>
            </a:r>
            <a:r>
              <a:rPr lang="en-US" dirty="0"/>
              <a:t> </a:t>
            </a:r>
            <a:r>
              <a:rPr lang="en-US" dirty="0" err="1"/>
              <a:t>kullanıcıdan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üzerlerinde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yaparız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da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 Domain </a:t>
            </a:r>
            <a:r>
              <a:rPr lang="en-US" dirty="0" err="1"/>
              <a:t>Modellerini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biz </a:t>
            </a:r>
            <a:r>
              <a:rPr lang="en-US" dirty="0" err="1"/>
              <a:t>değiştirebilmeliyiz</a:t>
            </a:r>
            <a:r>
              <a:rPr lang="en-US" dirty="0"/>
              <a:t>. </a:t>
            </a:r>
            <a:r>
              <a:rPr lang="en-US" dirty="0" err="1"/>
              <a:t>DTO'ları</a:t>
            </a:r>
            <a:r>
              <a:rPr lang="en-US" dirty="0"/>
              <a:t> </a:t>
            </a:r>
            <a:r>
              <a:rPr lang="en-US" dirty="0" err="1"/>
              <a:t>kullanırsak</a:t>
            </a:r>
            <a:r>
              <a:rPr lang="en-US" dirty="0"/>
              <a:t>, </a:t>
            </a:r>
            <a:r>
              <a:rPr lang="en-US" dirty="0" err="1"/>
              <a:t>DTO’dan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eğer</a:t>
            </a:r>
            <a:r>
              <a:rPr lang="en-US" dirty="0"/>
              <a:t> biz </a:t>
            </a:r>
            <a:r>
              <a:rPr lang="en-US" dirty="0" err="1"/>
              <a:t>istersek</a:t>
            </a:r>
            <a:r>
              <a:rPr lang="en-US" dirty="0"/>
              <a:t> Domain </a:t>
            </a:r>
            <a:r>
              <a:rPr lang="en-US" dirty="0" err="1"/>
              <a:t>modelimize</a:t>
            </a:r>
            <a:r>
              <a:rPr lang="en-US" dirty="0"/>
              <a:t> </a:t>
            </a:r>
            <a:r>
              <a:rPr lang="en-US" dirty="0" err="1"/>
              <a:t>setleriz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0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7B0095-6E26-4654-B63C-30E92810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CC4933-CEB0-4823-8DE2-B3E06C417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61169"/>
          </a:xfrm>
        </p:spPr>
        <p:txBody>
          <a:bodyPr/>
          <a:lstStyle/>
          <a:p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Spring web </a:t>
            </a:r>
            <a:r>
              <a:rPr lang="en-US" dirty="0" err="1"/>
              <a:t>uygulamasının</a:t>
            </a:r>
            <a:r>
              <a:rPr lang="en-US" dirty="0"/>
              <a:t> </a:t>
            </a:r>
            <a:r>
              <a:rPr lang="en-US" dirty="0" err="1"/>
              <a:t>nihai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şekildedir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7414B3C-259E-48CD-9CD9-BEE09A42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743994"/>
            <a:ext cx="78962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8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DF9720E3-63DF-41BE-B16F-7D91F6D73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İyi</a:t>
            </a:r>
            <a:r>
              <a:rPr lang="en-US" dirty="0"/>
              <a:t> Bir </a:t>
            </a:r>
            <a:r>
              <a:rPr lang="en-US" dirty="0" err="1"/>
              <a:t>Mimarinin</a:t>
            </a:r>
            <a:r>
              <a:rPr lang="en-US" dirty="0"/>
              <a:t> </a:t>
            </a: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Sütunu</a:t>
            </a:r>
            <a:endParaRPr lang="en-US" dirty="0"/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0CCB6C8F-AE8C-4C88-830F-FD9D19D4C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79D749-EE8E-43A3-BB4F-D168E8C9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Separation of Concerns (SoC) Principle (</a:t>
            </a:r>
            <a:r>
              <a:rPr lang="en-US" dirty="0" err="1"/>
              <a:t>İlgilerin</a:t>
            </a:r>
            <a:r>
              <a:rPr lang="en-US" dirty="0"/>
              <a:t> </a:t>
            </a:r>
            <a:r>
              <a:rPr lang="en-US" dirty="0" err="1"/>
              <a:t>Ayrılması</a:t>
            </a:r>
            <a:r>
              <a:rPr lang="en-US" dirty="0"/>
              <a:t> </a:t>
            </a:r>
            <a:r>
              <a:rPr lang="en-US" dirty="0" err="1"/>
              <a:t>Presibi</a:t>
            </a:r>
            <a:r>
              <a:rPr lang="en-US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CDD567-33A4-44FA-B817-01F32A32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İlgilerin</a:t>
            </a:r>
            <a:r>
              <a:rPr lang="en-US" dirty="0"/>
              <a:t> </a:t>
            </a:r>
            <a:r>
              <a:rPr lang="en-US" dirty="0" err="1"/>
              <a:t>Ayrılığı</a:t>
            </a:r>
            <a:r>
              <a:rPr lang="en-US" dirty="0"/>
              <a:t> (SoC) </a:t>
            </a:r>
            <a:r>
              <a:rPr lang="en-US" dirty="0" err="1"/>
              <a:t>ilkesi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İlgilerin</a:t>
            </a:r>
            <a:r>
              <a:rPr lang="en-US" dirty="0"/>
              <a:t> </a:t>
            </a:r>
            <a:r>
              <a:rPr lang="en-US" dirty="0" err="1"/>
              <a:t>Ayrılması</a:t>
            </a:r>
            <a:r>
              <a:rPr lang="en-US" dirty="0"/>
              <a:t> (SoC),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programını</a:t>
            </a:r>
            <a:r>
              <a:rPr lang="en-US" dirty="0"/>
              <a:t> her </a:t>
            </a:r>
            <a:r>
              <a:rPr lang="en-US" dirty="0" err="1"/>
              <a:t>bölümün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sorunu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alacağı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bölümlere</a:t>
            </a:r>
            <a:r>
              <a:rPr lang="en-US" dirty="0"/>
              <a:t> </a:t>
            </a:r>
            <a:r>
              <a:rPr lang="en-US" dirty="0" err="1"/>
              <a:t>ayırmaya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ilkesidir</a:t>
            </a:r>
            <a:r>
              <a:rPr lang="en-US" dirty="0"/>
              <a:t>.</a:t>
            </a:r>
          </a:p>
          <a:p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buradan</a:t>
            </a:r>
            <a:r>
              <a:rPr lang="en-US" dirty="0"/>
              <a:t> </a:t>
            </a:r>
            <a:r>
              <a:rPr lang="en-US" dirty="0" err="1"/>
              <a:t>anlamamız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İlgilenmemiz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“</a:t>
            </a:r>
            <a:r>
              <a:rPr lang="en-US" dirty="0" err="1"/>
              <a:t>ilgiler</a:t>
            </a:r>
            <a:r>
              <a:rPr lang="en-US" dirty="0"/>
              <a:t>" </a:t>
            </a:r>
            <a:r>
              <a:rPr lang="en-US" dirty="0" err="1"/>
              <a:t>tanımlanmalıdır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 </a:t>
            </a:r>
            <a:r>
              <a:rPr lang="en-US" dirty="0" err="1"/>
              <a:t>ilgilerin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alınacağı</a:t>
            </a:r>
            <a:r>
              <a:rPr lang="en-US" dirty="0"/>
              <a:t> </a:t>
            </a:r>
            <a:r>
              <a:rPr lang="en-US" dirty="0" err="1"/>
              <a:t>belirlenmelidir</a:t>
            </a:r>
            <a:r>
              <a:rPr lang="en-US" dirty="0"/>
              <a:t>.</a:t>
            </a:r>
          </a:p>
          <a:p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deyişle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ilke</a:t>
            </a:r>
            <a:r>
              <a:rPr lang="en-US" dirty="0"/>
              <a:t>,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katmanları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her </a:t>
            </a:r>
            <a:r>
              <a:rPr lang="en-US" dirty="0" err="1"/>
              <a:t>katmanın</a:t>
            </a:r>
            <a:r>
              <a:rPr lang="en-US" dirty="0"/>
              <a:t> </a:t>
            </a:r>
            <a:r>
              <a:rPr lang="en-US" dirty="0" err="1"/>
              <a:t>sorumluluklarını</a:t>
            </a:r>
            <a:r>
              <a:rPr lang="en-US" dirty="0"/>
              <a:t> </a:t>
            </a:r>
            <a:r>
              <a:rPr lang="en-US" dirty="0" err="1"/>
              <a:t>belirlememize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75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E40EB0-428A-4600-9D9C-028AC279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4200"/>
              <a:t>The Keep It Simple Stupid (KISS) Principle (</a:t>
            </a:r>
            <a:r>
              <a:rPr lang="en-US" sz="4200" err="1"/>
              <a:t>Olabilecek</a:t>
            </a:r>
            <a:r>
              <a:rPr lang="en-US" sz="4200"/>
              <a:t> </a:t>
            </a:r>
            <a:r>
              <a:rPr lang="en-US" sz="4200" err="1"/>
              <a:t>En</a:t>
            </a:r>
            <a:r>
              <a:rPr lang="en-US" sz="4200"/>
              <a:t> Basit </a:t>
            </a:r>
            <a:r>
              <a:rPr lang="en-US" sz="4200" err="1"/>
              <a:t>Halde</a:t>
            </a:r>
            <a:r>
              <a:rPr lang="en-US" sz="4200"/>
              <a:t> Tut </a:t>
            </a:r>
            <a:r>
              <a:rPr lang="en-US" sz="4200" err="1"/>
              <a:t>Prensibi</a:t>
            </a:r>
            <a:r>
              <a:rPr lang="en-US" sz="420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4D17BD-8A36-4668-ACAE-D539056D1F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Olabilecek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Basit </a:t>
            </a:r>
            <a:r>
              <a:rPr lang="en-US" dirty="0" err="1"/>
              <a:t>Haliyle</a:t>
            </a:r>
            <a:r>
              <a:rPr lang="en-US" dirty="0"/>
              <a:t> Tut </a:t>
            </a:r>
            <a:r>
              <a:rPr lang="en-US" dirty="0" err="1"/>
              <a:t>Prensibi</a:t>
            </a:r>
            <a:r>
              <a:rPr lang="en-US" dirty="0"/>
              <a:t> (KISS)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:</a:t>
            </a:r>
          </a:p>
          <a:p>
            <a:pPr lvl="1"/>
            <a:r>
              <a:rPr lang="en-US" sz="2000" dirty="0" err="1"/>
              <a:t>Çoğu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, </a:t>
            </a:r>
            <a:r>
              <a:rPr lang="en-US" sz="2000" dirty="0" err="1"/>
              <a:t>karmaşık</a:t>
            </a:r>
            <a:r>
              <a:rPr lang="en-US" sz="2000" dirty="0"/>
              <a:t> hale </a:t>
            </a:r>
            <a:r>
              <a:rPr lang="en-US" sz="2000" dirty="0" err="1"/>
              <a:t>getirilmek</a:t>
            </a:r>
            <a:r>
              <a:rPr lang="en-US" sz="2000" dirty="0"/>
              <a:t> </a:t>
            </a:r>
            <a:r>
              <a:rPr lang="en-US" sz="2000" dirty="0" err="1"/>
              <a:t>yerine</a:t>
            </a:r>
            <a:r>
              <a:rPr lang="en-US" sz="2000" dirty="0"/>
              <a:t> </a:t>
            </a:r>
            <a:r>
              <a:rPr lang="en-US" sz="2000" dirty="0" err="1"/>
              <a:t>basit</a:t>
            </a:r>
            <a:r>
              <a:rPr lang="en-US" sz="2000" dirty="0"/>
              <a:t> </a:t>
            </a:r>
            <a:r>
              <a:rPr lang="en-US" sz="2000" dirty="0" err="1"/>
              <a:t>tutulursa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iyi</a:t>
            </a:r>
            <a:r>
              <a:rPr lang="en-US" sz="2000" dirty="0"/>
              <a:t> </a:t>
            </a:r>
            <a:r>
              <a:rPr lang="en-US" sz="2000" dirty="0" err="1"/>
              <a:t>sonucu</a:t>
            </a:r>
            <a:r>
              <a:rPr lang="en-US" sz="2000" dirty="0"/>
              <a:t> </a:t>
            </a:r>
            <a:r>
              <a:rPr lang="en-US" sz="2000" dirty="0" err="1"/>
              <a:t>verir</a:t>
            </a:r>
            <a:r>
              <a:rPr lang="en-US" sz="2000" dirty="0"/>
              <a:t>;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nedenle</a:t>
            </a:r>
            <a:r>
              <a:rPr lang="en-US" sz="2000" dirty="0"/>
              <a:t> </a:t>
            </a:r>
            <a:r>
              <a:rPr lang="en-US" sz="2000" dirty="0" err="1"/>
              <a:t>tasarımda</a:t>
            </a:r>
            <a:r>
              <a:rPr lang="en-US" sz="2000" dirty="0"/>
              <a:t> </a:t>
            </a:r>
            <a:r>
              <a:rPr lang="en-US" sz="2000" dirty="0" err="1"/>
              <a:t>basitlik</a:t>
            </a:r>
            <a:r>
              <a:rPr lang="en-US" sz="2000" dirty="0"/>
              <a:t> </a:t>
            </a:r>
            <a:r>
              <a:rPr lang="en-US" sz="2000" dirty="0" err="1"/>
              <a:t>kilit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hedef</a:t>
            </a:r>
            <a:r>
              <a:rPr lang="en-US" sz="2000" dirty="0"/>
              <a:t> </a:t>
            </a:r>
            <a:r>
              <a:rPr lang="en-US" sz="2000" dirty="0" err="1"/>
              <a:t>olmalı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gereksiz</a:t>
            </a:r>
            <a:r>
              <a:rPr lang="en-US" sz="2000" dirty="0"/>
              <a:t> </a:t>
            </a:r>
            <a:r>
              <a:rPr lang="en-US" sz="2000" dirty="0" err="1"/>
              <a:t>karmaşıklıktan</a:t>
            </a:r>
            <a:r>
              <a:rPr lang="en-US" sz="2000" dirty="0"/>
              <a:t> </a:t>
            </a:r>
            <a:r>
              <a:rPr lang="en-US" sz="2000" dirty="0" err="1"/>
              <a:t>kaçınılmalıdır</a:t>
            </a:r>
            <a:r>
              <a:rPr lang="en-US" sz="2000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ilke</a:t>
            </a:r>
            <a:r>
              <a:rPr lang="en-US" dirty="0"/>
              <a:t> </a:t>
            </a:r>
            <a:r>
              <a:rPr lang="en-US" dirty="0" err="1"/>
              <a:t>mantığın</a:t>
            </a:r>
            <a:r>
              <a:rPr lang="en-US" dirty="0"/>
              <a:t> </a:t>
            </a:r>
            <a:r>
              <a:rPr lang="en-US" dirty="0" err="1"/>
              <a:t>sesidir</a:t>
            </a:r>
            <a:r>
              <a:rPr lang="en-US" dirty="0"/>
              <a:t>. Bize her </a:t>
            </a:r>
            <a:r>
              <a:rPr lang="en-US" dirty="0" err="1"/>
              <a:t>katmanın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maliyeti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katmanı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mimari</a:t>
            </a:r>
            <a:r>
              <a:rPr lang="en-US" dirty="0"/>
              <a:t> </a:t>
            </a:r>
            <a:r>
              <a:rPr lang="en-US" dirty="0" err="1"/>
              <a:t>oluşturursak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maliyetin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olacağını</a:t>
            </a:r>
            <a:r>
              <a:rPr lang="en-US" dirty="0"/>
              <a:t> </a:t>
            </a:r>
            <a:r>
              <a:rPr lang="en-US" dirty="0" err="1"/>
              <a:t>hatırlatır</a:t>
            </a:r>
            <a:r>
              <a:rPr lang="en-US" dirty="0"/>
              <a:t>.</a:t>
            </a:r>
          </a:p>
          <a:p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deyişle</a:t>
            </a:r>
            <a:r>
              <a:rPr lang="en-US" dirty="0"/>
              <a:t> </a:t>
            </a:r>
            <a:r>
              <a:rPr lang="en-US" dirty="0" err="1"/>
              <a:t>yandaki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mimariye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olmamalıyız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Source: Geek And Poke: Footprints - Licensed under CC 3.0">
            <a:extLst>
              <a:ext uri="{FF2B5EF4-FFF2-40B4-BE49-F238E27FC236}">
                <a16:creationId xmlns:a16="http://schemas.microsoft.com/office/drawing/2014/main" id="{315ACCB7-0DC5-4ED0-B8E4-8A01CCF02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7195" y="1825625"/>
            <a:ext cx="3611610" cy="43513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0656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E40EB0-428A-4600-9D9C-028AC279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4200"/>
              <a:t>The Keep It Simple Stupid (KISS) Principle (</a:t>
            </a:r>
            <a:r>
              <a:rPr lang="en-US" sz="4200" err="1"/>
              <a:t>Olabilecek</a:t>
            </a:r>
            <a:r>
              <a:rPr lang="en-US" sz="4200"/>
              <a:t> </a:t>
            </a:r>
            <a:r>
              <a:rPr lang="en-US" sz="4200" err="1"/>
              <a:t>En</a:t>
            </a:r>
            <a:r>
              <a:rPr lang="en-US" sz="4200"/>
              <a:t> Basit </a:t>
            </a:r>
            <a:r>
              <a:rPr lang="en-US" sz="4200" err="1"/>
              <a:t>Halde</a:t>
            </a:r>
            <a:r>
              <a:rPr lang="en-US" sz="4200"/>
              <a:t> Tut </a:t>
            </a:r>
            <a:r>
              <a:rPr lang="en-US" sz="4200" err="1"/>
              <a:t>Prensibi</a:t>
            </a:r>
            <a:r>
              <a:rPr lang="en-US" sz="420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4D17BD-8A36-4668-ACAE-D539056D1F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Bence </a:t>
            </a:r>
            <a:r>
              <a:rPr lang="en-US" dirty="0" err="1"/>
              <a:t>burada</a:t>
            </a:r>
            <a:r>
              <a:rPr lang="en-US" dirty="0"/>
              <a:t> John, Judy, Marc </a:t>
            </a:r>
            <a:r>
              <a:rPr lang="en-US" dirty="0" err="1"/>
              <a:t>ve</a:t>
            </a:r>
            <a:r>
              <a:rPr lang="en-US" dirty="0"/>
              <a:t> David SoC </a:t>
            </a:r>
            <a:r>
              <a:rPr lang="en-US" dirty="0" err="1"/>
              <a:t>prensibini</a:t>
            </a:r>
            <a:r>
              <a:rPr lang="en-US" dirty="0"/>
              <a:t> </a:t>
            </a:r>
            <a:r>
              <a:rPr lang="en-US" dirty="0" err="1"/>
              <a:t>uygulamak</a:t>
            </a:r>
            <a:r>
              <a:rPr lang="en-US" dirty="0"/>
              <a:t> </a:t>
            </a:r>
            <a:r>
              <a:rPr lang="en-US" dirty="0" err="1"/>
              <a:t>isterken</a:t>
            </a:r>
            <a:r>
              <a:rPr lang="en-US" dirty="0"/>
              <a:t> </a:t>
            </a:r>
            <a:r>
              <a:rPr lang="en-US" dirty="0" err="1"/>
              <a:t>biraz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düşünmüşler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böyle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çıkmış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katmandan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neyin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bulmanın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mimari</a:t>
            </a:r>
            <a:r>
              <a:rPr lang="en-US" dirty="0"/>
              <a:t>. Bu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maliyeti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yüksektir</a:t>
            </a:r>
            <a:r>
              <a:rPr lang="en-US" dirty="0"/>
              <a:t>.</a:t>
            </a:r>
          </a:p>
          <a:p>
            <a:r>
              <a:rPr lang="en-US" dirty="0" err="1"/>
              <a:t>Peki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dezavantajlar</a:t>
            </a:r>
            <a:r>
              <a:rPr lang="en-US" dirty="0"/>
              <a:t> </a:t>
            </a:r>
            <a:r>
              <a:rPr lang="en-US" dirty="0" err="1"/>
              <a:t>neler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eklemek</a:t>
            </a:r>
            <a:r>
              <a:rPr lang="en-US" dirty="0"/>
              <a:t> </a:t>
            </a:r>
            <a:r>
              <a:rPr lang="en-US" dirty="0" err="1"/>
              <a:t>zorlaşır</a:t>
            </a:r>
            <a:r>
              <a:rPr lang="en-US" dirty="0"/>
              <a:t>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yazmaktan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neyi</a:t>
            </a:r>
            <a:r>
              <a:rPr lang="en-US" dirty="0"/>
              <a:t> </a:t>
            </a:r>
            <a:r>
              <a:rPr lang="en-US" dirty="0" err="1"/>
              <a:t>nereye</a:t>
            </a:r>
            <a:r>
              <a:rPr lang="en-US" dirty="0"/>
              <a:t> </a:t>
            </a:r>
            <a:r>
              <a:rPr lang="en-US" dirty="0" err="1"/>
              <a:t>ekleyeceğinizi</a:t>
            </a:r>
            <a:r>
              <a:rPr lang="en-US" dirty="0"/>
              <a:t> </a:t>
            </a:r>
            <a:r>
              <a:rPr lang="en-US" dirty="0" err="1"/>
              <a:t>düşünmeye</a:t>
            </a:r>
            <a:r>
              <a:rPr lang="en-US" dirty="0"/>
              <a:t> zaman </a:t>
            </a:r>
            <a:r>
              <a:rPr lang="en-US" dirty="0" err="1"/>
              <a:t>harcarsınız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bakımını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zorlaşır</a:t>
            </a:r>
            <a:r>
              <a:rPr lang="en-US" dirty="0"/>
              <a:t>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kimse</a:t>
            </a:r>
            <a:r>
              <a:rPr lang="en-US" dirty="0"/>
              <a:t> </a:t>
            </a:r>
            <a:r>
              <a:rPr lang="en-US" dirty="0" err="1"/>
              <a:t>mimariyi</a:t>
            </a:r>
            <a:r>
              <a:rPr lang="en-US" dirty="0"/>
              <a:t> </a:t>
            </a:r>
            <a:r>
              <a:rPr lang="en-US" dirty="0" err="1"/>
              <a:t>gerçekten</a:t>
            </a:r>
            <a:r>
              <a:rPr lang="en-US" dirty="0"/>
              <a:t> </a:t>
            </a:r>
            <a:r>
              <a:rPr lang="en-US" dirty="0" err="1"/>
              <a:t>anlamayacaktır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çıktığında</a:t>
            </a:r>
            <a:r>
              <a:rPr lang="en-US" dirty="0"/>
              <a:t> tam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nerelerin</a:t>
            </a:r>
            <a:r>
              <a:rPr lang="en-US" dirty="0"/>
              <a:t> </a:t>
            </a:r>
            <a:r>
              <a:rPr lang="en-US" dirty="0" err="1"/>
              <a:t>düzeltileceğini</a:t>
            </a:r>
            <a:r>
              <a:rPr lang="en-US" dirty="0"/>
              <a:t> </a:t>
            </a:r>
            <a:r>
              <a:rPr lang="en-US" dirty="0" err="1"/>
              <a:t>anlamak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sürecektir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Source: Geek And Poke: Footprints - Licensed under CC 3.0">
            <a:extLst>
              <a:ext uri="{FF2B5EF4-FFF2-40B4-BE49-F238E27FC236}">
                <a16:creationId xmlns:a16="http://schemas.microsoft.com/office/drawing/2014/main" id="{315ACCB7-0DC5-4ED0-B8E4-8A01CCF02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7195" y="1825625"/>
            <a:ext cx="3611610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192B377-2B63-4A57-936F-1695998A7530}"/>
              </a:ext>
            </a:extLst>
          </p:cNvPr>
          <p:cNvSpPr txBox="1"/>
          <p:nvPr/>
        </p:nvSpPr>
        <p:spPr>
          <a:xfrm>
            <a:off x="3797710" y="5992297"/>
            <a:ext cx="459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Peki</a:t>
            </a:r>
            <a:r>
              <a:rPr lang="en-US" dirty="0"/>
              <a:t>, </a:t>
            </a:r>
            <a:r>
              <a:rPr lang="en-US" dirty="0" err="1"/>
              <a:t>asıl</a:t>
            </a:r>
            <a:r>
              <a:rPr lang="en-US" dirty="0"/>
              <a:t> </a:t>
            </a:r>
            <a:r>
              <a:rPr lang="en-US" dirty="0" err="1"/>
              <a:t>soru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mimari</a:t>
            </a:r>
            <a:r>
              <a:rPr lang="en-US" dirty="0"/>
              <a:t> </a:t>
            </a:r>
            <a:r>
              <a:rPr lang="en-US" dirty="0" err="1"/>
              <a:t>kullanmalıyız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4506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12117F9C-2AC8-4021-B2F1-57F4175A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261" y="1484799"/>
            <a:ext cx="5903478" cy="1325563"/>
          </a:xfrm>
        </p:spPr>
        <p:txBody>
          <a:bodyPr anchor="ctr">
            <a:normAutofit/>
          </a:bodyPr>
          <a:lstStyle/>
          <a:p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Mimarisi</a:t>
            </a:r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058BD6F-0383-4CD1-9CD0-98A589BCC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052" y="3157199"/>
            <a:ext cx="4493896" cy="3335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52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76A78E-A815-4C24-BE7D-7893E22F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0ACDB7-307A-4159-A886-61F002AC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 web </a:t>
            </a:r>
            <a:r>
              <a:rPr lang="en-US" dirty="0" err="1"/>
              <a:t>uygulamasının</a:t>
            </a:r>
            <a:r>
              <a:rPr lang="en-US" dirty="0"/>
              <a:t> </a:t>
            </a:r>
            <a:r>
              <a:rPr lang="en-US" dirty="0" err="1"/>
              <a:t>sorumluluklarını</a:t>
            </a:r>
            <a:r>
              <a:rPr lang="en-US" dirty="0"/>
              <a:t> </a:t>
            </a:r>
            <a:r>
              <a:rPr lang="en-US" dirty="0" err="1"/>
              <a:t>düşünürsek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uygulamasının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"</a:t>
            </a:r>
            <a:r>
              <a:rPr lang="en-US" dirty="0" err="1"/>
              <a:t>endişelere</a:t>
            </a:r>
            <a:r>
              <a:rPr lang="en-US" dirty="0"/>
              <a:t>"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fark </a:t>
            </a:r>
            <a:r>
              <a:rPr lang="en-US" dirty="0" err="1"/>
              <a:t>ederiz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girdisini</a:t>
            </a:r>
            <a:r>
              <a:rPr lang="en-US" dirty="0"/>
              <a:t> </a:t>
            </a:r>
            <a:r>
              <a:rPr lang="en-US" dirty="0" err="1"/>
              <a:t>işlemesi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kullanıcıya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yanıtı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vermesi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Kullanıcıya</a:t>
            </a:r>
            <a:r>
              <a:rPr lang="en-US" dirty="0"/>
              <a:t> </a:t>
            </a:r>
            <a:r>
              <a:rPr lang="en-US" dirty="0" err="1"/>
              <a:t>makul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mesajları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istisna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mekanizmasına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duyar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Bir transaction management </a:t>
            </a:r>
            <a:r>
              <a:rPr lang="en-US" dirty="0" err="1"/>
              <a:t>stratejisine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var.</a:t>
            </a:r>
          </a:p>
          <a:p>
            <a:pPr lvl="1"/>
            <a:r>
              <a:rPr lang="en-US" dirty="0"/>
              <a:t>Hem </a:t>
            </a:r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hem de </a:t>
            </a:r>
            <a:r>
              <a:rPr lang="en-US" dirty="0" err="1"/>
              <a:t>yetkilendirmeyi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mantığını</a:t>
            </a:r>
            <a:r>
              <a:rPr lang="en-US" dirty="0"/>
              <a:t> </a:t>
            </a:r>
            <a:r>
              <a:rPr lang="en-US" dirty="0" err="1"/>
              <a:t>hayata</a:t>
            </a:r>
            <a:r>
              <a:rPr lang="en-US" dirty="0"/>
              <a:t> </a:t>
            </a:r>
            <a:r>
              <a:rPr lang="en-US" dirty="0" err="1"/>
              <a:t>geçirmesi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depolama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kaynaklarla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47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74A99A-5793-4CBA-BCD7-69281F81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CE1029-BBCE-4708-8AFE-6EEA794E4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476462"/>
            <a:ext cx="5106004" cy="5310231"/>
          </a:xfrm>
        </p:spPr>
        <p:txBody>
          <a:bodyPr>
            <a:noAutofit/>
          </a:bodyPr>
          <a:lstStyle/>
          <a:p>
            <a:r>
              <a:rPr lang="en-US" sz="1200" b="1" dirty="0" err="1">
                <a:effectLst/>
              </a:rPr>
              <a:t>Tüm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bu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endişeleri</a:t>
            </a:r>
            <a:r>
              <a:rPr lang="en-US" sz="1200" b="1" dirty="0">
                <a:effectLst/>
              </a:rPr>
              <a:t> "</a:t>
            </a:r>
            <a:r>
              <a:rPr lang="en-US" sz="1200" b="1" dirty="0" err="1">
                <a:effectLst/>
              </a:rPr>
              <a:t>sadece</a:t>
            </a:r>
            <a:r>
              <a:rPr lang="en-US" sz="1200" b="1" dirty="0">
                <a:effectLst/>
              </a:rPr>
              <a:t>" </a:t>
            </a:r>
            <a:r>
              <a:rPr lang="en-US" sz="1200" b="1" dirty="0" err="1">
                <a:effectLst/>
              </a:rPr>
              <a:t>üç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katman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kullanarak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yerine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getirebiliriz</a:t>
            </a:r>
            <a:r>
              <a:rPr lang="en-US" sz="1200" b="1" dirty="0">
                <a:effectLst/>
              </a:rPr>
              <a:t>. Bu </a:t>
            </a:r>
            <a:r>
              <a:rPr lang="en-US" sz="1200" b="1" dirty="0" err="1">
                <a:effectLst/>
              </a:rPr>
              <a:t>katmanlar</a:t>
            </a:r>
            <a:r>
              <a:rPr lang="en-US" sz="1200" b="1" dirty="0">
                <a:effectLst/>
              </a:rPr>
              <a:t>:</a:t>
            </a:r>
          </a:p>
          <a:p>
            <a:pPr lvl="1"/>
            <a:r>
              <a:rPr lang="en-US" sz="1200" b="1" dirty="0">
                <a:effectLst/>
              </a:rPr>
              <a:t>Web </a:t>
            </a:r>
            <a:r>
              <a:rPr lang="en-US" sz="1200" b="1" dirty="0" err="1">
                <a:effectLst/>
              </a:rPr>
              <a:t>Katmanı</a:t>
            </a:r>
            <a:r>
              <a:rPr lang="en-US" sz="1200" b="1" dirty="0">
                <a:effectLst/>
              </a:rPr>
              <a:t>: Web </a:t>
            </a:r>
            <a:r>
              <a:rPr lang="en-US" sz="1200" b="1" dirty="0" err="1">
                <a:effectLst/>
              </a:rPr>
              <a:t>katmanı</a:t>
            </a:r>
            <a:r>
              <a:rPr lang="en-US" sz="1200" b="1" dirty="0">
                <a:effectLst/>
              </a:rPr>
              <a:t>, </a:t>
            </a:r>
            <a:r>
              <a:rPr lang="en-US" sz="1200" b="1" dirty="0" err="1">
                <a:effectLst/>
              </a:rPr>
              <a:t>bir</a:t>
            </a:r>
            <a:r>
              <a:rPr lang="en-US" sz="1200" b="1" dirty="0">
                <a:effectLst/>
              </a:rPr>
              <a:t> web </a:t>
            </a:r>
            <a:r>
              <a:rPr lang="en-US" sz="1200" b="1" dirty="0" err="1">
                <a:effectLst/>
              </a:rPr>
              <a:t>uygulamasının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en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üst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katmanıdır</a:t>
            </a:r>
            <a:r>
              <a:rPr lang="en-US" sz="1200" b="1" dirty="0">
                <a:effectLst/>
              </a:rPr>
              <a:t>. </a:t>
            </a:r>
            <a:r>
              <a:rPr lang="en-US" sz="1200" b="1" dirty="0" err="1">
                <a:effectLst/>
              </a:rPr>
              <a:t>Kullanıcının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girdisini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işlemekten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ve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doğru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yanıtı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kullanıcıya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geri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döndürmekten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sorumludur</a:t>
            </a:r>
            <a:r>
              <a:rPr lang="en-US" sz="1200" b="1" dirty="0">
                <a:effectLst/>
              </a:rPr>
              <a:t>. Web </a:t>
            </a:r>
            <a:r>
              <a:rPr lang="en-US" sz="1200" b="1" dirty="0" err="1">
                <a:effectLst/>
              </a:rPr>
              <a:t>katmanı</a:t>
            </a:r>
            <a:r>
              <a:rPr lang="en-US" sz="1200" b="1" dirty="0">
                <a:effectLst/>
              </a:rPr>
              <a:t>, </a:t>
            </a:r>
            <a:r>
              <a:rPr lang="en-US" sz="1200" b="1" dirty="0" err="1">
                <a:effectLst/>
              </a:rPr>
              <a:t>diğer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katmanlar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tarafından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oluşturulan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istisnaları</a:t>
            </a:r>
            <a:r>
              <a:rPr lang="en-US" sz="1200" b="1" dirty="0">
                <a:effectLst/>
              </a:rPr>
              <a:t> da </a:t>
            </a:r>
            <a:r>
              <a:rPr lang="en-US" sz="1200" b="1" dirty="0" err="1">
                <a:effectLst/>
              </a:rPr>
              <a:t>ele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almalıdır</a:t>
            </a:r>
            <a:r>
              <a:rPr lang="en-US" sz="1200" b="1" dirty="0">
                <a:effectLst/>
              </a:rPr>
              <a:t>. Web </a:t>
            </a:r>
            <a:r>
              <a:rPr lang="en-US" sz="1200" b="1" dirty="0" err="1">
                <a:effectLst/>
              </a:rPr>
              <a:t>katmanı</a:t>
            </a:r>
            <a:r>
              <a:rPr lang="en-US" sz="1200" b="1" dirty="0">
                <a:effectLst/>
              </a:rPr>
              <a:t>, </a:t>
            </a:r>
            <a:r>
              <a:rPr lang="en-US" sz="1200" b="1" dirty="0" err="1">
                <a:effectLst/>
              </a:rPr>
              <a:t>uygulamamızın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giriş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noktası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olduğundan</a:t>
            </a:r>
            <a:r>
              <a:rPr lang="en-US" sz="1200" b="1" dirty="0">
                <a:effectLst/>
              </a:rPr>
              <a:t>, </a:t>
            </a:r>
            <a:r>
              <a:rPr lang="en-US" sz="1200" b="1" dirty="0" err="1">
                <a:effectLst/>
              </a:rPr>
              <a:t>kimlik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doğrulamaya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özen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göstermeli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ve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yetkisiz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kullanıcılara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karşı</a:t>
            </a:r>
            <a:r>
              <a:rPr lang="en-US" sz="1200" b="1" dirty="0">
                <a:effectLst/>
              </a:rPr>
              <a:t> ilk </a:t>
            </a:r>
            <a:r>
              <a:rPr lang="en-US" sz="1200" b="1" dirty="0" err="1">
                <a:effectLst/>
              </a:rPr>
              <a:t>savunma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hattı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olarak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hareket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etmelidir</a:t>
            </a:r>
            <a:r>
              <a:rPr lang="en-US" sz="1200" b="1" dirty="0">
                <a:effectLst/>
              </a:rPr>
              <a:t>. Spring </a:t>
            </a:r>
            <a:r>
              <a:rPr lang="en-US" sz="1200" b="1" dirty="0" err="1">
                <a:effectLst/>
              </a:rPr>
              <a:t>uygulamalarında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bu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katman</a:t>
            </a:r>
            <a:r>
              <a:rPr lang="en-US" sz="1200" b="1" dirty="0">
                <a:effectLst/>
              </a:rPr>
              <a:t> @Controller yada @RestController </a:t>
            </a:r>
            <a:r>
              <a:rPr lang="en-US" sz="1200" b="1" dirty="0" err="1">
                <a:effectLst/>
              </a:rPr>
              <a:t>anotasyonu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ile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işaretlenir</a:t>
            </a:r>
            <a:r>
              <a:rPr lang="en-US" sz="1200" b="1" dirty="0">
                <a:effectLst/>
              </a:rPr>
              <a:t>.</a:t>
            </a:r>
          </a:p>
          <a:p>
            <a:pPr lvl="1"/>
            <a:r>
              <a:rPr lang="en-US" sz="1200" b="1" dirty="0" err="1">
                <a:effectLst/>
              </a:rPr>
              <a:t>Servis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Katmanı</a:t>
            </a:r>
            <a:r>
              <a:rPr lang="en-US" sz="1200" b="1" dirty="0">
                <a:effectLst/>
              </a:rPr>
              <a:t>: </a:t>
            </a:r>
            <a:r>
              <a:rPr lang="en-US" sz="1200" b="1" dirty="0" err="1">
                <a:effectLst/>
              </a:rPr>
              <a:t>Servis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katmanı</a:t>
            </a:r>
            <a:r>
              <a:rPr lang="en-US" sz="1200" b="1" dirty="0">
                <a:effectLst/>
              </a:rPr>
              <a:t>, web </a:t>
            </a:r>
            <a:r>
              <a:rPr lang="en-US" sz="1200" b="1" dirty="0" err="1">
                <a:effectLst/>
              </a:rPr>
              <a:t>katmanının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altında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bulunur</a:t>
            </a:r>
            <a:r>
              <a:rPr lang="en-US" sz="1200" b="1" dirty="0">
                <a:effectLst/>
              </a:rPr>
              <a:t>. Web </a:t>
            </a:r>
            <a:r>
              <a:rPr lang="en-US" sz="1200" b="1" dirty="0" err="1">
                <a:effectLst/>
              </a:rPr>
              <a:t>katmanından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almış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olduğu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işleri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yerine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getirir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ve</a:t>
            </a:r>
            <a:r>
              <a:rPr lang="en-US" sz="1200" b="1" dirty="0">
                <a:effectLst/>
              </a:rPr>
              <a:t> web </a:t>
            </a:r>
            <a:r>
              <a:rPr lang="en-US" sz="1200" b="1" dirty="0" err="1">
                <a:effectLst/>
              </a:rPr>
              <a:t>katmanına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cevabı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gönderir</a:t>
            </a:r>
            <a:r>
              <a:rPr lang="en-US" sz="1200" b="1" dirty="0">
                <a:effectLst/>
              </a:rPr>
              <a:t>. </a:t>
            </a:r>
            <a:r>
              <a:rPr lang="en-US" sz="1200" b="1" dirty="0" err="1">
                <a:effectLst/>
              </a:rPr>
              <a:t>Burada</a:t>
            </a:r>
            <a:r>
              <a:rPr lang="en-US" sz="1200" b="1" dirty="0">
                <a:effectLst/>
              </a:rPr>
              <a:t> business </a:t>
            </a:r>
            <a:r>
              <a:rPr lang="en-US" sz="1200" b="1" dirty="0" err="1">
                <a:effectLst/>
              </a:rPr>
              <a:t>logicler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bulunmalıdır</a:t>
            </a:r>
            <a:r>
              <a:rPr lang="en-US" sz="1200" b="1" dirty="0">
                <a:effectLst/>
              </a:rPr>
              <a:t>. Spring </a:t>
            </a:r>
            <a:r>
              <a:rPr lang="en-US" sz="1200" b="1" dirty="0" err="1">
                <a:effectLst/>
              </a:rPr>
              <a:t>uygulamalarında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bu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katman</a:t>
            </a:r>
            <a:r>
              <a:rPr lang="en-US" sz="1200" b="1" dirty="0">
                <a:effectLst/>
              </a:rPr>
              <a:t> @Service </a:t>
            </a:r>
            <a:r>
              <a:rPr lang="en-US" sz="1200" b="1" dirty="0" err="1">
                <a:effectLst/>
              </a:rPr>
              <a:t>anotasyonu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ile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işaretlenir</a:t>
            </a:r>
            <a:r>
              <a:rPr lang="en-US" sz="1200" b="1" dirty="0">
                <a:effectLst/>
              </a:rPr>
              <a:t>.</a:t>
            </a:r>
          </a:p>
          <a:p>
            <a:pPr lvl="1"/>
            <a:r>
              <a:rPr lang="en-US" sz="1200" b="1" dirty="0">
                <a:effectLst/>
              </a:rPr>
              <a:t>Repository </a:t>
            </a:r>
            <a:r>
              <a:rPr lang="en-US" sz="1200" b="1" dirty="0" err="1">
                <a:effectLst/>
              </a:rPr>
              <a:t>Katmanı</a:t>
            </a:r>
            <a:r>
              <a:rPr lang="en-US" sz="1200" b="1" dirty="0">
                <a:effectLst/>
              </a:rPr>
              <a:t>: Bir web </a:t>
            </a:r>
            <a:r>
              <a:rPr lang="en-US" sz="1200" b="1" dirty="0" err="1">
                <a:effectLst/>
              </a:rPr>
              <a:t>uygulamasının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en</a:t>
            </a:r>
            <a:r>
              <a:rPr lang="en-US" sz="1200" b="1" dirty="0">
                <a:effectLst/>
              </a:rPr>
              <a:t> alt </a:t>
            </a:r>
            <a:r>
              <a:rPr lang="en-US" sz="1200" b="1" dirty="0" err="1">
                <a:effectLst/>
              </a:rPr>
              <a:t>katmanıdır</a:t>
            </a:r>
            <a:r>
              <a:rPr lang="en-US" sz="1200" b="1" dirty="0">
                <a:effectLst/>
              </a:rPr>
              <a:t>. </a:t>
            </a:r>
            <a:r>
              <a:rPr lang="en-US" sz="1200" b="1" dirty="0" err="1">
                <a:effectLst/>
              </a:rPr>
              <a:t>Kullanılan</a:t>
            </a:r>
            <a:r>
              <a:rPr lang="en-US" sz="1200" b="1" dirty="0">
                <a:effectLst/>
              </a:rPr>
              <a:t> database </a:t>
            </a:r>
            <a:r>
              <a:rPr lang="en-US" sz="1200" b="1" dirty="0" err="1">
                <a:effectLst/>
              </a:rPr>
              <a:t>ile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iletişim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kurmaktan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sorumludur</a:t>
            </a:r>
            <a:r>
              <a:rPr lang="en-US" sz="1200" b="1" dirty="0">
                <a:effectLst/>
              </a:rPr>
              <a:t>. Spring </a:t>
            </a:r>
            <a:r>
              <a:rPr lang="en-US" sz="1200" b="1" dirty="0" err="1">
                <a:effectLst/>
              </a:rPr>
              <a:t>uygulamalarında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bu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katman</a:t>
            </a:r>
            <a:r>
              <a:rPr lang="en-US" sz="1200" b="1" dirty="0">
                <a:effectLst/>
              </a:rPr>
              <a:t> @Repository </a:t>
            </a:r>
            <a:r>
              <a:rPr lang="en-US" sz="1200" b="1" dirty="0" err="1">
                <a:effectLst/>
              </a:rPr>
              <a:t>anotasyonu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ile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işaretlenir</a:t>
            </a:r>
            <a:r>
              <a:rPr lang="en-US" sz="1200" b="1" dirty="0">
                <a:effectLst/>
              </a:rPr>
              <a:t>.</a:t>
            </a:r>
          </a:p>
        </p:txBody>
      </p:sp>
      <p:pic>
        <p:nvPicPr>
          <p:cNvPr id="2050" name="Picture 2" descr="spring-web-application-layers">
            <a:extLst>
              <a:ext uri="{FF2B5EF4-FFF2-40B4-BE49-F238E27FC236}">
                <a16:creationId xmlns:a16="http://schemas.microsoft.com/office/drawing/2014/main" id="{72DA1F13-0717-4FD0-B916-774607A13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077625"/>
            <a:ext cx="5181600" cy="384733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81076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9750D6C2-17B3-46E3-A99B-1033F825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2D720CD-79D9-4075-8EDA-2E21A8E2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Bir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yapmamız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, her </a:t>
            </a:r>
            <a:r>
              <a:rPr lang="en-US" dirty="0" err="1"/>
              <a:t>katmanın</a:t>
            </a:r>
            <a:r>
              <a:rPr lang="en-US" dirty="0"/>
              <a:t> </a:t>
            </a:r>
            <a:r>
              <a:rPr lang="en-US" dirty="0" err="1"/>
              <a:t>arayüzünü</a:t>
            </a:r>
            <a:r>
              <a:rPr lang="en-US" dirty="0"/>
              <a:t> </a:t>
            </a:r>
            <a:r>
              <a:rPr lang="en-US" dirty="0" err="1"/>
              <a:t>tasarlamak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</a:t>
            </a:r>
            <a:r>
              <a:rPr lang="en-US" dirty="0"/>
              <a:t> </a:t>
            </a:r>
            <a:r>
              <a:rPr lang="en-US" dirty="0" err="1"/>
              <a:t>nesnesi</a:t>
            </a:r>
            <a:r>
              <a:rPr lang="en-US" dirty="0"/>
              <a:t> (DTO) </a:t>
            </a:r>
            <a:r>
              <a:rPr lang="en-US" dirty="0" err="1"/>
              <a:t>ve</a:t>
            </a:r>
            <a:r>
              <a:rPr lang="en-US" dirty="0"/>
              <a:t> domain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terimlerle</a:t>
            </a:r>
            <a:r>
              <a:rPr lang="en-US" dirty="0"/>
              <a:t> </a:t>
            </a:r>
            <a:r>
              <a:rPr lang="en-US" dirty="0" err="1"/>
              <a:t>karşılaştığımız</a:t>
            </a:r>
            <a:r>
              <a:rPr lang="en-US" dirty="0"/>
              <a:t> </a:t>
            </a:r>
            <a:r>
              <a:rPr lang="en-US" dirty="0" err="1"/>
              <a:t>aşamadır</a:t>
            </a:r>
            <a:r>
              <a:rPr lang="en-US" dirty="0"/>
              <a:t>. Bu </a:t>
            </a:r>
            <a:r>
              <a:rPr lang="en-US" dirty="0" err="1"/>
              <a:t>terimlerin</a:t>
            </a:r>
            <a:r>
              <a:rPr lang="en-US" dirty="0"/>
              <a:t> </a:t>
            </a:r>
            <a:r>
              <a:rPr lang="en-US" dirty="0" err="1"/>
              <a:t>açıklaması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şekildedir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</a:t>
            </a:r>
            <a:r>
              <a:rPr lang="en-US" dirty="0"/>
              <a:t> </a:t>
            </a:r>
            <a:r>
              <a:rPr lang="en-US" dirty="0" err="1"/>
              <a:t>nesnesi</a:t>
            </a:r>
            <a:r>
              <a:rPr lang="en-US" dirty="0"/>
              <a:t> (DTO),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container’ı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uygulamamızın</a:t>
            </a:r>
            <a:r>
              <a:rPr lang="en-US" dirty="0"/>
              <a:t> </a:t>
            </a:r>
            <a:r>
              <a:rPr lang="en-US" dirty="0" err="1"/>
              <a:t>katmanları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taşımak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Bir domain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nesneden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Bir domain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uygulamamız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ihtiyaçlarımız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kullandığımız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nesnedir</a:t>
            </a:r>
            <a:r>
              <a:rPr lang="en-US" dirty="0"/>
              <a:t>. Bu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direk</a:t>
            </a:r>
            <a:r>
              <a:rPr lang="en-US" dirty="0"/>
              <a:t> </a:t>
            </a:r>
            <a:r>
              <a:rPr lang="en-US" dirty="0" err="1"/>
              <a:t>Entitylerimiz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doğal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ilişkisi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</a:t>
            </a:r>
            <a:r>
              <a:rPr lang="en-US" dirty="0" err="1"/>
              <a:t>Kullanıcıdan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anlık</a:t>
            </a:r>
            <a:r>
              <a:rPr lang="en-US" dirty="0"/>
              <a:t> </a:t>
            </a:r>
            <a:r>
              <a:rPr lang="en-US" dirty="0" err="1"/>
              <a:t>tutulması</a:t>
            </a:r>
            <a:r>
              <a:rPr lang="en-US" dirty="0"/>
              <a:t> </a:t>
            </a:r>
            <a:r>
              <a:rPr lang="en-US" dirty="0" err="1"/>
              <a:t>veritabanına</a:t>
            </a:r>
            <a:r>
              <a:rPr lang="en-US" dirty="0"/>
              <a:t> </a:t>
            </a:r>
            <a:r>
              <a:rPr lang="en-US" dirty="0" err="1"/>
              <a:t>kaydedilmemesi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süresi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tutmak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tutacağımız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da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Bir Entity,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değişmeden</a:t>
            </a:r>
            <a:r>
              <a:rPr lang="en-US" dirty="0"/>
              <a:t> </a:t>
            </a:r>
            <a:r>
              <a:rPr lang="en-US" dirty="0" err="1"/>
              <a:t>kalan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id’si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nesnedir</a:t>
            </a:r>
            <a:r>
              <a:rPr lang="en-US" dirty="0"/>
              <a:t>. DAO(Data Transfer Object)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adlandırılır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Türkçe</a:t>
            </a:r>
            <a:r>
              <a:rPr lang="en-US" dirty="0"/>
              <a:t> </a:t>
            </a:r>
            <a:r>
              <a:rPr lang="en-US" dirty="0" err="1"/>
              <a:t>söylemek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 Veri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Objesi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4719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178</TotalTime>
  <Words>958</Words>
  <Application>Microsoft Office PowerPoint</Application>
  <PresentationFormat>Geniş ekran</PresentationFormat>
  <Paragraphs>47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Damask</vt:lpstr>
      <vt:lpstr>Spring Boot Web Uygulama Mimarisi</vt:lpstr>
      <vt:lpstr>İyi Bir Mimarinin İki Temel Sütunu</vt:lpstr>
      <vt:lpstr>The Separation of Concerns (SoC) Principle (İlgilerin Ayrılması Presibi)</vt:lpstr>
      <vt:lpstr>The Keep It Simple Stupid (KISS) Principle (Olabilecek En Basit Halde Tut Prensibi)</vt:lpstr>
      <vt:lpstr>The Keep It Simple Stupid (KISS) Principle (Olabilecek En Basit Halde Tut Prensibi)</vt:lpstr>
      <vt:lpstr>Üç Katman Mimarisi</vt:lpstr>
      <vt:lpstr>Üç Katman Mimarisi Nedir?</vt:lpstr>
      <vt:lpstr>Üç Katman Mimarisi Nedir?</vt:lpstr>
      <vt:lpstr>Üç Katman Mimarisi Nedir?</vt:lpstr>
      <vt:lpstr>Üç Katman Mimarisi Nedir?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GÜL</dc:creator>
  <cp:lastModifiedBy>Burak Duman (BilgeAdam Akademi)</cp:lastModifiedBy>
  <cp:revision>7</cp:revision>
  <dcterms:created xsi:type="dcterms:W3CDTF">2022-02-12T14:21:12Z</dcterms:created>
  <dcterms:modified xsi:type="dcterms:W3CDTF">2022-06-25T09:34:53Z</dcterms:modified>
</cp:coreProperties>
</file>