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1.svg" ContentType="image/svg+xml"/>
  <Override PartName="/ppt/media/image2.svg" ContentType="image/svg+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62" r:id="rId6"/>
    <p:sldId id="257"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59" r:id="rId23"/>
    <p:sldId id="260" r:id="rId24"/>
    <p:sldId id="278" r:id="rId25"/>
    <p:sldId id="279" r:id="rId26"/>
    <p:sldId id="280" r:id="rId27"/>
    <p:sldId id="281" r:id="rId28"/>
    <p:sldId id="285" r:id="rId29"/>
    <p:sldId id="287" r:id="rId30"/>
    <p:sldId id="288" r:id="rId31"/>
    <p:sldId id="290" r:id="rId32"/>
    <p:sldId id="289" r:id="rId33"/>
    <p:sldId id="291" r:id="rId34"/>
    <p:sldId id="293" r:id="rId35"/>
    <p:sldId id="292" r:id="rId36"/>
    <p:sldId id="283" r:id="rId37"/>
    <p:sldId id="284" r:id="rId38"/>
    <p:sldId id="282" r:id="rId39"/>
    <p:sldId id="352" r:id="rId40"/>
    <p:sldId id="294" r:id="rId41"/>
    <p:sldId id="299" r:id="rId42"/>
    <p:sldId id="295" r:id="rId43"/>
    <p:sldId id="296" r:id="rId44"/>
    <p:sldId id="310" r:id="rId45"/>
    <p:sldId id="312" r:id="rId46"/>
    <p:sldId id="311" r:id="rId47"/>
    <p:sldId id="313" r:id="rId48"/>
    <p:sldId id="308" r:id="rId49"/>
    <p:sldId id="309" r:id="rId50"/>
    <p:sldId id="304" r:id="rId51"/>
    <p:sldId id="297" r:id="rId52"/>
    <p:sldId id="300" r:id="rId53"/>
    <p:sldId id="298" r:id="rId54"/>
    <p:sldId id="301" r:id="rId55"/>
    <p:sldId id="302" r:id="rId56"/>
    <p:sldId id="303" r:id="rId57"/>
    <p:sldId id="305" r:id="rId58"/>
    <p:sldId id="306" r:id="rId59"/>
    <p:sldId id="307" r:id="rId60"/>
    <p:sldId id="338" r:id="rId61"/>
    <p:sldId id="328" r:id="rId62"/>
    <p:sldId id="330" r:id="rId63"/>
    <p:sldId id="332" r:id="rId64"/>
    <p:sldId id="334" r:id="rId65"/>
    <p:sldId id="335" r:id="rId66"/>
    <p:sldId id="336" r:id="rId67"/>
    <p:sldId id="344" r:id="rId68"/>
    <p:sldId id="345" r:id="rId69"/>
    <p:sldId id="346" r:id="rId70"/>
    <p:sldId id="347" r:id="rId71"/>
    <p:sldId id="348" r:id="rId72"/>
    <p:sldId id="333" r:id="rId73"/>
    <p:sldId id="286"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2.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7.png"/><Relationship Id="rId4" Type="http://schemas.openxmlformats.org/officeDocument/2006/relationships/image" Target="../media/image2.svg"/><Relationship Id="rId3" Type="http://schemas.openxmlformats.org/officeDocument/2006/relationships/image" Target="../media/image26.png"/><Relationship Id="rId2" Type="http://schemas.openxmlformats.org/officeDocument/2006/relationships/image" Target="../media/image1.svg"/><Relationship Id="rId1" Type="http://schemas.openxmlformats.org/officeDocument/2006/relationships/image" Target="../media/image25.png"/></Relationships>
</file>

<file path=ppt/diagrams/_rels/drawing2.xml.rels><?xml version="1.0" encoding="UTF-8" standalone="yes"?>
<Relationships xmlns="http://schemas.openxmlformats.org/package/2006/relationships"><Relationship Id="rId6" Type="http://schemas.openxmlformats.org/officeDocument/2006/relationships/image" Target="../media/image3.svg"/><Relationship Id="rId5" Type="http://schemas.openxmlformats.org/officeDocument/2006/relationships/image" Target="../media/image27.png"/><Relationship Id="rId4" Type="http://schemas.openxmlformats.org/officeDocument/2006/relationships/image" Target="../media/image2.svg"/><Relationship Id="rId3" Type="http://schemas.openxmlformats.org/officeDocument/2006/relationships/image" Target="../media/image26.png"/><Relationship Id="rId2" Type="http://schemas.openxmlformats.org/officeDocument/2006/relationships/image" Target="../media/image1.svg"/><Relationship Id="rId1"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A1E49C4-4E8B-4570-8E81-D6BA6273A90C}" type="doc">
      <dgm:prSet loTypeId="urn:microsoft.com/office/officeart/2016/7/layout/BasicLinearProcessNumbered" loCatId="process" qsTypeId="urn:microsoft.com/office/officeart/2005/8/quickstyle/simple2#1" qsCatId="simple" csTypeId="urn:microsoft.com/office/officeart/2005/8/colors/accent1_2#1" csCatId="accent1"/>
      <dgm:spPr/>
      <dgm:t>
        <a:bodyPr/>
        <a:lstStyle/>
        <a:p>
          <a:endParaRPr lang="en-US"/>
        </a:p>
      </dgm:t>
    </dgm:pt>
    <dgm:pt modelId="{4CB6A21C-8E3E-477E-A3BB-B75810F94088}">
      <dgm:prSet/>
      <dgm:spPr/>
      <dgm:t>
        <a:bodyPr/>
        <a:lstStyle/>
        <a:p>
          <a:r>
            <a:rPr lang="en-US"/>
            <a:t>Integer ve String değerlerden oluşan bir array list oluşturunuz.</a:t>
          </a:r>
        </a:p>
      </dgm:t>
    </dgm:pt>
    <dgm:pt modelId="{B59AB78C-18A3-4DDD-8DCB-349757185BC5}" cxnId="{279AAB30-D6E5-461E-AAF7-166C4FC592DE}" type="parTrans">
      <dgm:prSet/>
      <dgm:spPr/>
      <dgm:t>
        <a:bodyPr/>
        <a:lstStyle/>
        <a:p>
          <a:endParaRPr lang="en-US"/>
        </a:p>
      </dgm:t>
    </dgm:pt>
    <dgm:pt modelId="{5234673D-B3A0-4FD4-B323-1449A2163951}" cxnId="{279AAB30-D6E5-461E-AAF7-166C4FC592DE}" type="sibTrans">
      <dgm:prSet phldrT="1" phldr="0"/>
      <dgm:spPr/>
      <dgm:t>
        <a:bodyPr/>
        <a:lstStyle/>
        <a:p>
          <a:r>
            <a:rPr lang="en-US"/>
            <a:t>1</a:t>
          </a:r>
        </a:p>
      </dgm:t>
    </dgm:pt>
    <dgm:pt modelId="{E84C1D1B-FA33-40D7-B844-A190C97D09EC}">
      <dgm:prSet/>
      <dgm:spPr/>
      <dgm:t>
        <a:bodyPr/>
        <a:lstStyle/>
        <a:p>
          <a:r>
            <a:rPr lang="en-US"/>
            <a:t>Oluşturmuş olduğunuz listeden sadece Integer değerleri içeren bir liste oluşturunuz.</a:t>
          </a:r>
        </a:p>
      </dgm:t>
    </dgm:pt>
    <dgm:pt modelId="{B1573042-9C93-4768-87A0-B12715AEFF6F}" cxnId="{C4D41507-2315-404F-A09C-31E69FFBE0F9}" type="parTrans">
      <dgm:prSet/>
      <dgm:spPr/>
      <dgm:t>
        <a:bodyPr/>
        <a:lstStyle/>
        <a:p>
          <a:endParaRPr lang="en-US"/>
        </a:p>
      </dgm:t>
    </dgm:pt>
    <dgm:pt modelId="{FFF7A77A-4780-493E-92CF-C9BD34CE28A2}" cxnId="{C4D41507-2315-404F-A09C-31E69FFBE0F9}" type="sibTrans">
      <dgm:prSet phldrT="2" phldr="0"/>
      <dgm:spPr/>
      <dgm:t>
        <a:bodyPr/>
        <a:lstStyle/>
        <a:p>
          <a:r>
            <a:rPr lang="en-US"/>
            <a:t>2</a:t>
          </a:r>
        </a:p>
      </dgm:t>
    </dgm:pt>
    <dgm:pt modelId="{2A729796-C6B8-4485-9B35-05FE3FAF7CA2}">
      <dgm:prSet/>
      <dgm:spPr/>
      <dgm:t>
        <a:bodyPr/>
        <a:lstStyle/>
        <a:p>
          <a:r>
            <a:rPr lang="en-US"/>
            <a:t>Oluşturmuş olduğunuz listeyi stream api kullanarak sıralayınız.</a:t>
          </a:r>
        </a:p>
      </dgm:t>
    </dgm:pt>
    <dgm:pt modelId="{71F5D30E-73C8-40C2-B80D-7C44705F81DC}" cxnId="{B8CAEB0B-CEC9-4529-94A5-5D87D132C7CA}" type="parTrans">
      <dgm:prSet/>
      <dgm:spPr/>
      <dgm:t>
        <a:bodyPr/>
        <a:lstStyle/>
        <a:p>
          <a:endParaRPr lang="en-US"/>
        </a:p>
      </dgm:t>
    </dgm:pt>
    <dgm:pt modelId="{976C1233-FFA2-4239-8A3B-50191C163A12}" cxnId="{B8CAEB0B-CEC9-4529-94A5-5D87D132C7CA}" type="sibTrans">
      <dgm:prSet phldrT="3" phldr="0"/>
      <dgm:spPr/>
      <dgm:t>
        <a:bodyPr/>
        <a:lstStyle/>
        <a:p>
          <a:r>
            <a:rPr lang="en-US"/>
            <a:t>3</a:t>
          </a:r>
        </a:p>
      </dgm:t>
    </dgm:pt>
    <dgm:pt modelId="{6DB1EAD5-BC09-4C70-99F9-917C8D565082}">
      <dgm:prSet/>
      <dgm:spPr/>
      <dgm:t>
        <a:bodyPr/>
        <a:lstStyle/>
        <a:p>
          <a:r>
            <a:rPr lang="en-US"/>
            <a:t>Sıraladığınız elemanları stream api kullanarak konsola yazdırınız.</a:t>
          </a:r>
        </a:p>
      </dgm:t>
    </dgm:pt>
    <dgm:pt modelId="{977717DC-1BDD-4850-98D6-B1CD788CB954}" cxnId="{076EE810-15DD-49C2-BD46-ED3F92609C01}" type="parTrans">
      <dgm:prSet/>
      <dgm:spPr/>
      <dgm:t>
        <a:bodyPr/>
        <a:lstStyle/>
        <a:p>
          <a:endParaRPr lang="en-US"/>
        </a:p>
      </dgm:t>
    </dgm:pt>
    <dgm:pt modelId="{21597128-AAC0-432F-B766-8BDD32C66149}" cxnId="{076EE810-15DD-49C2-BD46-ED3F92609C01}" type="sibTrans">
      <dgm:prSet phldrT="4" phldr="0"/>
      <dgm:spPr/>
      <dgm:t>
        <a:bodyPr/>
        <a:lstStyle/>
        <a:p>
          <a:r>
            <a:rPr lang="en-US"/>
            <a:t>4</a:t>
          </a:r>
        </a:p>
      </dgm:t>
    </dgm:pt>
    <dgm:pt modelId="{B3B96D80-15AC-4F71-A0F0-FE5A240D773C}" type="pres">
      <dgm:prSet presAssocID="{DA1E49C4-4E8B-4570-8E81-D6BA6273A90C}" presName="Name0" presStyleCnt="0">
        <dgm:presLayoutVars>
          <dgm:animLvl val="lvl"/>
          <dgm:resizeHandles val="exact"/>
        </dgm:presLayoutVars>
      </dgm:prSet>
      <dgm:spPr/>
    </dgm:pt>
    <dgm:pt modelId="{5BCA1998-154B-46B1-A126-42D0792B68E5}" type="pres">
      <dgm:prSet presAssocID="{4CB6A21C-8E3E-477E-A3BB-B75810F94088}" presName="compositeNode" presStyleCnt="0">
        <dgm:presLayoutVars>
          <dgm:bulletEnabled val="1"/>
        </dgm:presLayoutVars>
      </dgm:prSet>
      <dgm:spPr/>
    </dgm:pt>
    <dgm:pt modelId="{8D8D6201-5D36-4490-959F-FF697B483513}" type="pres">
      <dgm:prSet presAssocID="{4CB6A21C-8E3E-477E-A3BB-B75810F94088}" presName="bgRect" presStyleLbl="bgAccFollowNode1" presStyleIdx="0" presStyleCnt="4"/>
      <dgm:spPr/>
    </dgm:pt>
    <dgm:pt modelId="{5C92E07F-8F93-4FAD-97A6-4975E5C6B1CA}" type="pres">
      <dgm:prSet presAssocID="{5234673D-B3A0-4FD4-B323-1449A2163951}" presName="sibTransNodeCircle" presStyleLbl="alignNode1" presStyleIdx="0" presStyleCnt="8">
        <dgm:presLayoutVars>
          <dgm:chMax val="0"/>
          <dgm:bulletEnabled/>
        </dgm:presLayoutVars>
      </dgm:prSet>
      <dgm:spPr/>
    </dgm:pt>
    <dgm:pt modelId="{583C1C9B-9AE1-488D-9AF3-B87E743E4C16}" type="pres">
      <dgm:prSet presAssocID="{4CB6A21C-8E3E-477E-A3BB-B75810F94088}" presName="bottomLine" presStyleLbl="alignNode1" presStyleIdx="1" presStyleCnt="8">
        <dgm:presLayoutVars/>
      </dgm:prSet>
      <dgm:spPr/>
    </dgm:pt>
    <dgm:pt modelId="{E8342589-08C5-43F5-B4B9-AB3938A353E4}" type="pres">
      <dgm:prSet presAssocID="{4CB6A21C-8E3E-477E-A3BB-B75810F94088}" presName="nodeText" presStyleLbl="bgAccFollowNode1" presStyleIdx="0" presStyleCnt="4">
        <dgm:presLayoutVars>
          <dgm:bulletEnabled val="1"/>
        </dgm:presLayoutVars>
      </dgm:prSet>
      <dgm:spPr/>
    </dgm:pt>
    <dgm:pt modelId="{2BD4571D-87EA-4248-97B1-574320B78465}" type="pres">
      <dgm:prSet presAssocID="{5234673D-B3A0-4FD4-B323-1449A2163951}" presName="sibTrans" presStyleCnt="0"/>
      <dgm:spPr/>
    </dgm:pt>
    <dgm:pt modelId="{B706D8BC-6F40-4537-AFD8-D48C6784B425}" type="pres">
      <dgm:prSet presAssocID="{E84C1D1B-FA33-40D7-B844-A190C97D09EC}" presName="compositeNode" presStyleCnt="0">
        <dgm:presLayoutVars>
          <dgm:bulletEnabled val="1"/>
        </dgm:presLayoutVars>
      </dgm:prSet>
      <dgm:spPr/>
    </dgm:pt>
    <dgm:pt modelId="{E9CE7FF6-817E-46B6-BF48-A9F6267DE4E4}" type="pres">
      <dgm:prSet presAssocID="{E84C1D1B-FA33-40D7-B844-A190C97D09EC}" presName="bgRect" presStyleLbl="bgAccFollowNode1" presStyleIdx="1" presStyleCnt="4"/>
      <dgm:spPr/>
    </dgm:pt>
    <dgm:pt modelId="{AC352D1D-4336-48B7-B120-9809AE365A71}" type="pres">
      <dgm:prSet presAssocID="{FFF7A77A-4780-493E-92CF-C9BD34CE28A2}" presName="sibTransNodeCircle" presStyleLbl="alignNode1" presStyleIdx="2" presStyleCnt="8">
        <dgm:presLayoutVars>
          <dgm:chMax val="0"/>
          <dgm:bulletEnabled/>
        </dgm:presLayoutVars>
      </dgm:prSet>
      <dgm:spPr/>
    </dgm:pt>
    <dgm:pt modelId="{287A29F7-D51C-468C-BEF4-2BCF8D6A4F36}" type="pres">
      <dgm:prSet presAssocID="{E84C1D1B-FA33-40D7-B844-A190C97D09EC}" presName="bottomLine" presStyleLbl="alignNode1" presStyleIdx="3" presStyleCnt="8">
        <dgm:presLayoutVars/>
      </dgm:prSet>
      <dgm:spPr/>
    </dgm:pt>
    <dgm:pt modelId="{D41059EF-D486-41B2-B4EB-9722B154F58A}" type="pres">
      <dgm:prSet presAssocID="{E84C1D1B-FA33-40D7-B844-A190C97D09EC}" presName="nodeText" presStyleLbl="bgAccFollowNode1" presStyleIdx="1" presStyleCnt="4">
        <dgm:presLayoutVars>
          <dgm:bulletEnabled val="1"/>
        </dgm:presLayoutVars>
      </dgm:prSet>
      <dgm:spPr/>
    </dgm:pt>
    <dgm:pt modelId="{4ED3905A-0D55-4CC8-88F2-D0FD7CA69018}" type="pres">
      <dgm:prSet presAssocID="{FFF7A77A-4780-493E-92CF-C9BD34CE28A2}" presName="sibTrans" presStyleCnt="0"/>
      <dgm:spPr/>
    </dgm:pt>
    <dgm:pt modelId="{B358B73D-F543-4E17-85CD-660324C5AB31}" type="pres">
      <dgm:prSet presAssocID="{2A729796-C6B8-4485-9B35-05FE3FAF7CA2}" presName="compositeNode" presStyleCnt="0">
        <dgm:presLayoutVars>
          <dgm:bulletEnabled val="1"/>
        </dgm:presLayoutVars>
      </dgm:prSet>
      <dgm:spPr/>
    </dgm:pt>
    <dgm:pt modelId="{27A6DB56-2F4E-4624-AD41-959C8DA11C4B}" type="pres">
      <dgm:prSet presAssocID="{2A729796-C6B8-4485-9B35-05FE3FAF7CA2}" presName="bgRect" presStyleLbl="bgAccFollowNode1" presStyleIdx="2" presStyleCnt="4"/>
      <dgm:spPr/>
    </dgm:pt>
    <dgm:pt modelId="{B30C537A-288F-469C-88D0-B599DF0DF361}" type="pres">
      <dgm:prSet presAssocID="{976C1233-FFA2-4239-8A3B-50191C163A12}" presName="sibTransNodeCircle" presStyleLbl="alignNode1" presStyleIdx="4" presStyleCnt="8">
        <dgm:presLayoutVars>
          <dgm:chMax val="0"/>
          <dgm:bulletEnabled/>
        </dgm:presLayoutVars>
      </dgm:prSet>
      <dgm:spPr/>
    </dgm:pt>
    <dgm:pt modelId="{174DBB9A-2D34-4641-91A5-C42CA5B87CF2}" type="pres">
      <dgm:prSet presAssocID="{2A729796-C6B8-4485-9B35-05FE3FAF7CA2}" presName="bottomLine" presStyleLbl="alignNode1" presStyleIdx="5" presStyleCnt="8">
        <dgm:presLayoutVars/>
      </dgm:prSet>
      <dgm:spPr/>
    </dgm:pt>
    <dgm:pt modelId="{D08A659F-99A8-4A85-A2DD-4E9635AD822A}" type="pres">
      <dgm:prSet presAssocID="{2A729796-C6B8-4485-9B35-05FE3FAF7CA2}" presName="nodeText" presStyleLbl="bgAccFollowNode1" presStyleIdx="2" presStyleCnt="4">
        <dgm:presLayoutVars>
          <dgm:bulletEnabled val="1"/>
        </dgm:presLayoutVars>
      </dgm:prSet>
      <dgm:spPr/>
    </dgm:pt>
    <dgm:pt modelId="{090758F5-BD3D-464B-84C0-D6FEC45A9EDB}" type="pres">
      <dgm:prSet presAssocID="{976C1233-FFA2-4239-8A3B-50191C163A12}" presName="sibTrans" presStyleCnt="0"/>
      <dgm:spPr/>
    </dgm:pt>
    <dgm:pt modelId="{C8C25671-7022-40DA-A67F-223ADFE19312}" type="pres">
      <dgm:prSet presAssocID="{6DB1EAD5-BC09-4C70-99F9-917C8D565082}" presName="compositeNode" presStyleCnt="0">
        <dgm:presLayoutVars>
          <dgm:bulletEnabled val="1"/>
        </dgm:presLayoutVars>
      </dgm:prSet>
      <dgm:spPr/>
    </dgm:pt>
    <dgm:pt modelId="{B1FE7CC2-03CF-4091-AF7A-DC29BE0750C0}" type="pres">
      <dgm:prSet presAssocID="{6DB1EAD5-BC09-4C70-99F9-917C8D565082}" presName="bgRect" presStyleLbl="bgAccFollowNode1" presStyleIdx="3" presStyleCnt="4"/>
      <dgm:spPr/>
    </dgm:pt>
    <dgm:pt modelId="{B16D1D8B-80D4-4BE4-A9F6-AECE5D861D65}" type="pres">
      <dgm:prSet presAssocID="{21597128-AAC0-432F-B766-8BDD32C66149}" presName="sibTransNodeCircle" presStyleLbl="alignNode1" presStyleIdx="6" presStyleCnt="8">
        <dgm:presLayoutVars>
          <dgm:chMax val="0"/>
          <dgm:bulletEnabled/>
        </dgm:presLayoutVars>
      </dgm:prSet>
      <dgm:spPr/>
    </dgm:pt>
    <dgm:pt modelId="{880C5B19-A4D5-4F8A-B290-BF7EDEBCC62B}" type="pres">
      <dgm:prSet presAssocID="{6DB1EAD5-BC09-4C70-99F9-917C8D565082}" presName="bottomLine" presStyleLbl="alignNode1" presStyleIdx="7" presStyleCnt="8">
        <dgm:presLayoutVars/>
      </dgm:prSet>
      <dgm:spPr/>
    </dgm:pt>
    <dgm:pt modelId="{2DB56FB4-A2BD-4129-ADE1-56CD1EDED792}" type="pres">
      <dgm:prSet presAssocID="{6DB1EAD5-BC09-4C70-99F9-917C8D565082}" presName="nodeText" presStyleLbl="bgAccFollowNode1" presStyleIdx="3" presStyleCnt="4">
        <dgm:presLayoutVars>
          <dgm:bulletEnabled val="1"/>
        </dgm:presLayoutVars>
      </dgm:prSet>
      <dgm:spPr/>
    </dgm:pt>
  </dgm:ptLst>
  <dgm:cxnLst>
    <dgm:cxn modelId="{C4D41507-2315-404F-A09C-31E69FFBE0F9}" srcId="{DA1E49C4-4E8B-4570-8E81-D6BA6273A90C}" destId="{E84C1D1B-FA33-40D7-B844-A190C97D09EC}" srcOrd="1" destOrd="0" parTransId="{B1573042-9C93-4768-87A0-B12715AEFF6F}" sibTransId="{FFF7A77A-4780-493E-92CF-C9BD34CE28A2}"/>
    <dgm:cxn modelId="{B8CAEB0B-CEC9-4529-94A5-5D87D132C7CA}" srcId="{DA1E49C4-4E8B-4570-8E81-D6BA6273A90C}" destId="{2A729796-C6B8-4485-9B35-05FE3FAF7CA2}" srcOrd="2" destOrd="0" parTransId="{71F5D30E-73C8-40C2-B80D-7C44705F81DC}" sibTransId="{976C1233-FFA2-4239-8A3B-50191C163A12}"/>
    <dgm:cxn modelId="{076EE810-15DD-49C2-BD46-ED3F92609C01}" srcId="{DA1E49C4-4E8B-4570-8E81-D6BA6273A90C}" destId="{6DB1EAD5-BC09-4C70-99F9-917C8D565082}" srcOrd="3" destOrd="0" parTransId="{977717DC-1BDD-4850-98D6-B1CD788CB954}" sibTransId="{21597128-AAC0-432F-B766-8BDD32C66149}"/>
    <dgm:cxn modelId="{9F09FF1F-398E-447A-8B56-74A556C37060}" type="presOf" srcId="{E84C1D1B-FA33-40D7-B844-A190C97D09EC}" destId="{E9CE7FF6-817E-46B6-BF48-A9F6267DE4E4}" srcOrd="0" destOrd="0" presId="urn:microsoft.com/office/officeart/2016/7/layout/BasicLinearProcessNumbered"/>
    <dgm:cxn modelId="{5B947D25-AAC3-4799-B19B-0BD506B07718}" type="presOf" srcId="{DA1E49C4-4E8B-4570-8E81-D6BA6273A90C}" destId="{B3B96D80-15AC-4F71-A0F0-FE5A240D773C}" srcOrd="0" destOrd="0" presId="urn:microsoft.com/office/officeart/2016/7/layout/BasicLinearProcessNumbered"/>
    <dgm:cxn modelId="{AB07012E-F9CC-4667-B100-BDFCCD913E56}" type="presOf" srcId="{2A729796-C6B8-4485-9B35-05FE3FAF7CA2}" destId="{D08A659F-99A8-4A85-A2DD-4E9635AD822A}" srcOrd="1" destOrd="0" presId="urn:microsoft.com/office/officeart/2016/7/layout/BasicLinearProcessNumbered"/>
    <dgm:cxn modelId="{279AAB30-D6E5-461E-AAF7-166C4FC592DE}" srcId="{DA1E49C4-4E8B-4570-8E81-D6BA6273A90C}" destId="{4CB6A21C-8E3E-477E-A3BB-B75810F94088}" srcOrd="0" destOrd="0" parTransId="{B59AB78C-18A3-4DDD-8DCB-349757185BC5}" sibTransId="{5234673D-B3A0-4FD4-B323-1449A2163951}"/>
    <dgm:cxn modelId="{62241E33-5A00-49C3-A0E4-390FED3A3B69}" type="presOf" srcId="{976C1233-FFA2-4239-8A3B-50191C163A12}" destId="{B30C537A-288F-469C-88D0-B599DF0DF361}" srcOrd="0" destOrd="0" presId="urn:microsoft.com/office/officeart/2016/7/layout/BasicLinearProcessNumbered"/>
    <dgm:cxn modelId="{85F92F6D-9272-498F-81F4-350502DD9AAF}" type="presOf" srcId="{4CB6A21C-8E3E-477E-A3BB-B75810F94088}" destId="{E8342589-08C5-43F5-B4B9-AB3938A353E4}" srcOrd="1" destOrd="0" presId="urn:microsoft.com/office/officeart/2016/7/layout/BasicLinearProcessNumbered"/>
    <dgm:cxn modelId="{886A1956-790B-4D00-B7AB-74A0ECAD164E}" type="presOf" srcId="{2A729796-C6B8-4485-9B35-05FE3FAF7CA2}" destId="{27A6DB56-2F4E-4624-AD41-959C8DA11C4B}" srcOrd="0" destOrd="0" presId="urn:microsoft.com/office/officeart/2016/7/layout/BasicLinearProcessNumbered"/>
    <dgm:cxn modelId="{5EBB6B7C-20B5-4843-A2A1-5C80C9FD720A}" type="presOf" srcId="{E84C1D1B-FA33-40D7-B844-A190C97D09EC}" destId="{D41059EF-D486-41B2-B4EB-9722B154F58A}" srcOrd="1" destOrd="0" presId="urn:microsoft.com/office/officeart/2016/7/layout/BasicLinearProcessNumbered"/>
    <dgm:cxn modelId="{995AE27C-955E-43FE-837C-81B8D8D6872B}" type="presOf" srcId="{4CB6A21C-8E3E-477E-A3BB-B75810F94088}" destId="{8D8D6201-5D36-4490-959F-FF697B483513}" srcOrd="0" destOrd="0" presId="urn:microsoft.com/office/officeart/2016/7/layout/BasicLinearProcessNumbered"/>
    <dgm:cxn modelId="{9C8B1685-0FBA-43A9-8106-0BA41E70FF0C}" type="presOf" srcId="{5234673D-B3A0-4FD4-B323-1449A2163951}" destId="{5C92E07F-8F93-4FAD-97A6-4975E5C6B1CA}" srcOrd="0" destOrd="0" presId="urn:microsoft.com/office/officeart/2016/7/layout/BasicLinearProcessNumbered"/>
    <dgm:cxn modelId="{5478CE97-2407-4BF3-B9D4-7E3712E18320}" type="presOf" srcId="{21597128-AAC0-432F-B766-8BDD32C66149}" destId="{B16D1D8B-80D4-4BE4-A9F6-AECE5D861D65}" srcOrd="0" destOrd="0" presId="urn:microsoft.com/office/officeart/2016/7/layout/BasicLinearProcessNumbered"/>
    <dgm:cxn modelId="{564B5AA1-F978-4140-914B-0C76ECCAD91B}" type="presOf" srcId="{6DB1EAD5-BC09-4C70-99F9-917C8D565082}" destId="{B1FE7CC2-03CF-4091-AF7A-DC29BE0750C0}" srcOrd="0" destOrd="0" presId="urn:microsoft.com/office/officeart/2016/7/layout/BasicLinearProcessNumbered"/>
    <dgm:cxn modelId="{5C113CE1-6180-41C9-8A95-0A9DF931093A}" type="presOf" srcId="{6DB1EAD5-BC09-4C70-99F9-917C8D565082}" destId="{2DB56FB4-A2BD-4129-ADE1-56CD1EDED792}" srcOrd="1" destOrd="0" presId="urn:microsoft.com/office/officeart/2016/7/layout/BasicLinearProcessNumbered"/>
    <dgm:cxn modelId="{C65E76F7-0DE8-4F5B-B2BA-D8BAB49312A0}" type="presOf" srcId="{FFF7A77A-4780-493E-92CF-C9BD34CE28A2}" destId="{AC352D1D-4336-48B7-B120-9809AE365A71}" srcOrd="0" destOrd="0" presId="urn:microsoft.com/office/officeart/2016/7/layout/BasicLinearProcessNumbered"/>
    <dgm:cxn modelId="{19E913FE-B013-40BD-B1B6-AC092968D42A}" type="presParOf" srcId="{B3B96D80-15AC-4F71-A0F0-FE5A240D773C}" destId="{5BCA1998-154B-46B1-A126-42D0792B68E5}" srcOrd="0" destOrd="0" presId="urn:microsoft.com/office/officeart/2016/7/layout/BasicLinearProcessNumbered"/>
    <dgm:cxn modelId="{F3E4BBF3-F10E-4677-A91D-71B725CC9551}" type="presParOf" srcId="{5BCA1998-154B-46B1-A126-42D0792B68E5}" destId="{8D8D6201-5D36-4490-959F-FF697B483513}" srcOrd="0" destOrd="0" presId="urn:microsoft.com/office/officeart/2016/7/layout/BasicLinearProcessNumbered"/>
    <dgm:cxn modelId="{4265B46E-C9CF-4CE3-838C-FA2E41C94A6B}" type="presParOf" srcId="{5BCA1998-154B-46B1-A126-42D0792B68E5}" destId="{5C92E07F-8F93-4FAD-97A6-4975E5C6B1CA}" srcOrd="1" destOrd="0" presId="urn:microsoft.com/office/officeart/2016/7/layout/BasicLinearProcessNumbered"/>
    <dgm:cxn modelId="{986B7C59-F7DB-43AF-9AEF-E806852795DC}" type="presParOf" srcId="{5BCA1998-154B-46B1-A126-42D0792B68E5}" destId="{583C1C9B-9AE1-488D-9AF3-B87E743E4C16}" srcOrd="2" destOrd="0" presId="urn:microsoft.com/office/officeart/2016/7/layout/BasicLinearProcessNumbered"/>
    <dgm:cxn modelId="{74D05AE9-CD64-4A88-9DF3-68C551AB4070}" type="presParOf" srcId="{5BCA1998-154B-46B1-A126-42D0792B68E5}" destId="{E8342589-08C5-43F5-B4B9-AB3938A353E4}" srcOrd="3" destOrd="0" presId="urn:microsoft.com/office/officeart/2016/7/layout/BasicLinearProcessNumbered"/>
    <dgm:cxn modelId="{7A34CAFD-F98D-4678-AED9-65E137C5C1E8}" type="presParOf" srcId="{B3B96D80-15AC-4F71-A0F0-FE5A240D773C}" destId="{2BD4571D-87EA-4248-97B1-574320B78465}" srcOrd="1" destOrd="0" presId="urn:microsoft.com/office/officeart/2016/7/layout/BasicLinearProcessNumbered"/>
    <dgm:cxn modelId="{A52D7DAA-97D0-464A-8964-55C589431FF7}" type="presParOf" srcId="{B3B96D80-15AC-4F71-A0F0-FE5A240D773C}" destId="{B706D8BC-6F40-4537-AFD8-D48C6784B425}" srcOrd="2" destOrd="0" presId="urn:microsoft.com/office/officeart/2016/7/layout/BasicLinearProcessNumbered"/>
    <dgm:cxn modelId="{02628BEA-A5D6-427C-A663-B1DE6DC0EDAB}" type="presParOf" srcId="{B706D8BC-6F40-4537-AFD8-D48C6784B425}" destId="{E9CE7FF6-817E-46B6-BF48-A9F6267DE4E4}" srcOrd="0" destOrd="0" presId="urn:microsoft.com/office/officeart/2016/7/layout/BasicLinearProcessNumbered"/>
    <dgm:cxn modelId="{E9C0DB99-00D5-4977-9BF9-1307FE7379DA}" type="presParOf" srcId="{B706D8BC-6F40-4537-AFD8-D48C6784B425}" destId="{AC352D1D-4336-48B7-B120-9809AE365A71}" srcOrd="1" destOrd="0" presId="urn:microsoft.com/office/officeart/2016/7/layout/BasicLinearProcessNumbered"/>
    <dgm:cxn modelId="{30D75980-C46D-49F2-8075-53CB07B37EE6}" type="presParOf" srcId="{B706D8BC-6F40-4537-AFD8-D48C6784B425}" destId="{287A29F7-D51C-468C-BEF4-2BCF8D6A4F36}" srcOrd="2" destOrd="0" presId="urn:microsoft.com/office/officeart/2016/7/layout/BasicLinearProcessNumbered"/>
    <dgm:cxn modelId="{1A59B8A3-502D-4E41-B530-C0B2DE63AE3E}" type="presParOf" srcId="{B706D8BC-6F40-4537-AFD8-D48C6784B425}" destId="{D41059EF-D486-41B2-B4EB-9722B154F58A}" srcOrd="3" destOrd="0" presId="urn:microsoft.com/office/officeart/2016/7/layout/BasicLinearProcessNumbered"/>
    <dgm:cxn modelId="{329A1D46-8196-47C0-B1F4-3A09A0C5F875}" type="presParOf" srcId="{B3B96D80-15AC-4F71-A0F0-FE5A240D773C}" destId="{4ED3905A-0D55-4CC8-88F2-D0FD7CA69018}" srcOrd="3" destOrd="0" presId="urn:microsoft.com/office/officeart/2016/7/layout/BasicLinearProcessNumbered"/>
    <dgm:cxn modelId="{22CD6D69-1B81-40F8-ACF2-DCDD30BFA6DA}" type="presParOf" srcId="{B3B96D80-15AC-4F71-A0F0-FE5A240D773C}" destId="{B358B73D-F543-4E17-85CD-660324C5AB31}" srcOrd="4" destOrd="0" presId="urn:microsoft.com/office/officeart/2016/7/layout/BasicLinearProcessNumbered"/>
    <dgm:cxn modelId="{863F1364-1489-467A-8BAA-0DC84655D948}" type="presParOf" srcId="{B358B73D-F543-4E17-85CD-660324C5AB31}" destId="{27A6DB56-2F4E-4624-AD41-959C8DA11C4B}" srcOrd="0" destOrd="0" presId="urn:microsoft.com/office/officeart/2016/7/layout/BasicLinearProcessNumbered"/>
    <dgm:cxn modelId="{FCA33DFF-F716-48F4-9A3C-5133E2FCB351}" type="presParOf" srcId="{B358B73D-F543-4E17-85CD-660324C5AB31}" destId="{B30C537A-288F-469C-88D0-B599DF0DF361}" srcOrd="1" destOrd="0" presId="urn:microsoft.com/office/officeart/2016/7/layout/BasicLinearProcessNumbered"/>
    <dgm:cxn modelId="{B88F3162-C484-4E33-9F11-46394483948C}" type="presParOf" srcId="{B358B73D-F543-4E17-85CD-660324C5AB31}" destId="{174DBB9A-2D34-4641-91A5-C42CA5B87CF2}" srcOrd="2" destOrd="0" presId="urn:microsoft.com/office/officeart/2016/7/layout/BasicLinearProcessNumbered"/>
    <dgm:cxn modelId="{6A7B6D22-D353-406E-9C2D-998E093D0406}" type="presParOf" srcId="{B358B73D-F543-4E17-85CD-660324C5AB31}" destId="{D08A659F-99A8-4A85-A2DD-4E9635AD822A}" srcOrd="3" destOrd="0" presId="urn:microsoft.com/office/officeart/2016/7/layout/BasicLinearProcessNumbered"/>
    <dgm:cxn modelId="{3A790947-A251-416C-AEC6-EE6209594747}" type="presParOf" srcId="{B3B96D80-15AC-4F71-A0F0-FE5A240D773C}" destId="{090758F5-BD3D-464B-84C0-D6FEC45A9EDB}" srcOrd="5" destOrd="0" presId="urn:microsoft.com/office/officeart/2016/7/layout/BasicLinearProcessNumbered"/>
    <dgm:cxn modelId="{096326B9-F0B5-4A5E-A78C-E1D0680186E3}" type="presParOf" srcId="{B3B96D80-15AC-4F71-A0F0-FE5A240D773C}" destId="{C8C25671-7022-40DA-A67F-223ADFE19312}" srcOrd="6" destOrd="0" presId="urn:microsoft.com/office/officeart/2016/7/layout/BasicLinearProcessNumbered"/>
    <dgm:cxn modelId="{3059C7FE-AF5C-452F-A100-4121BEED5209}" type="presParOf" srcId="{C8C25671-7022-40DA-A67F-223ADFE19312}" destId="{B1FE7CC2-03CF-4091-AF7A-DC29BE0750C0}" srcOrd="0" destOrd="0" presId="urn:microsoft.com/office/officeart/2016/7/layout/BasicLinearProcessNumbered"/>
    <dgm:cxn modelId="{7F903806-5B19-46B9-B519-57FBB9CC5D41}" type="presParOf" srcId="{C8C25671-7022-40DA-A67F-223ADFE19312}" destId="{B16D1D8B-80D4-4BE4-A9F6-AECE5D861D65}" srcOrd="1" destOrd="0" presId="urn:microsoft.com/office/officeart/2016/7/layout/BasicLinearProcessNumbered"/>
    <dgm:cxn modelId="{4928D626-FD8B-477E-938D-E8A10745DC15}" type="presParOf" srcId="{C8C25671-7022-40DA-A67F-223ADFE19312}" destId="{880C5B19-A4D5-4F8A-B290-BF7EDEBCC62B}" srcOrd="2" destOrd="0" presId="urn:microsoft.com/office/officeart/2016/7/layout/BasicLinearProcessNumbered"/>
    <dgm:cxn modelId="{A0C1178F-46B0-4A2D-829E-E99EDA4C1DFC}" type="presParOf" srcId="{C8C25671-7022-40DA-A67F-223ADFE19312}" destId="{2DB56FB4-A2BD-4129-ADE1-56CD1EDED792}" srcOrd="3" destOrd="0" presId="urn:microsoft.com/office/officeart/2016/7/layout/BasicLinear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A6857-623E-4DF5-935B-9D697D929278}" type="doc">
      <dgm:prSet loTypeId="urn:microsoft.com/office/officeart/2018/2/layout/IconVerticalSolidList" loCatId="icon" qsTypeId="urn:microsoft.com/office/officeart/2005/8/quickstyle/simple1#1" qsCatId="simple" csTypeId="urn:microsoft.com/office/officeart/2005/8/colors/accent2_2#1" csCatId="accent2" phldr="1"/>
      <dgm:spPr/>
      <dgm:t>
        <a:bodyPr/>
        <a:lstStyle/>
        <a:p>
          <a:endParaRPr lang="en-US"/>
        </a:p>
      </dgm:t>
    </dgm:pt>
    <dgm:pt modelId="{84B4E301-E794-44A3-9E1B-2B2B12D219EE}">
      <dgm:prSet/>
      <dgm:spPr/>
      <dgm:t>
        <a:bodyPr/>
        <a:lstStyle/>
        <a:p>
          <a:r>
            <a:rPr lang="en-US" dirty="0">
              <a:solidFill>
                <a:schemeClr val="bg1"/>
              </a:solidFill>
            </a:rPr>
            <a:t>Person </a:t>
          </a:r>
          <a:r>
            <a:rPr lang="en-US" dirty="0" err="1">
              <a:solidFill>
                <a:schemeClr val="bg1"/>
              </a:solidFill>
            </a:rPr>
            <a:t>isimli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sınıf</a:t>
          </a:r>
          <a:r>
            <a:rPr lang="en-US" dirty="0">
              <a:solidFill>
                <a:schemeClr val="bg1"/>
              </a:solidFill>
            </a:rPr>
            <a:t> </a:t>
          </a:r>
          <a:r>
            <a:rPr lang="en-US" dirty="0" err="1">
              <a:solidFill>
                <a:schemeClr val="bg1"/>
              </a:solidFill>
            </a:rPr>
            <a:t>oluşturunuz</a:t>
          </a:r>
          <a:r>
            <a:rPr lang="en-US" dirty="0">
              <a:solidFill>
                <a:schemeClr val="bg1"/>
              </a:solidFill>
            </a:rPr>
            <a:t>. Bu </a:t>
          </a:r>
          <a:r>
            <a:rPr lang="en-US" dirty="0" err="1">
              <a:solidFill>
                <a:schemeClr val="bg1"/>
              </a:solidFill>
            </a:rPr>
            <a:t>sınıf</a:t>
          </a:r>
          <a:r>
            <a:rPr lang="en-US" dirty="0">
              <a:solidFill>
                <a:schemeClr val="bg1"/>
              </a:solidFill>
            </a:rPr>
            <a:t> </a:t>
          </a:r>
          <a:r>
            <a:rPr lang="en-US" dirty="0" err="1">
              <a:solidFill>
                <a:schemeClr val="bg1"/>
              </a:solidFill>
            </a:rPr>
            <a:t>içerisinda</a:t>
          </a:r>
          <a:r>
            <a:rPr lang="en-US" dirty="0">
              <a:solidFill>
                <a:schemeClr val="bg1"/>
              </a:solidFill>
            </a:rPr>
            <a:t> name, surname </a:t>
          </a:r>
          <a:r>
            <a:rPr lang="en-US" dirty="0" err="1">
              <a:solidFill>
                <a:schemeClr val="bg1"/>
              </a:solidFill>
            </a:rPr>
            <a:t>alanlarını</a:t>
          </a:r>
          <a:r>
            <a:rPr lang="en-US" dirty="0">
              <a:solidFill>
                <a:schemeClr val="bg1"/>
              </a:solidFill>
            </a:rPr>
            <a:t> </a:t>
          </a:r>
          <a:r>
            <a:rPr lang="en-US" dirty="0" err="1">
              <a:solidFill>
                <a:schemeClr val="bg1"/>
              </a:solidFill>
            </a:rPr>
            <a:t>barındırmalıdır</a:t>
          </a:r>
          <a:r>
            <a:rPr lang="en-US" dirty="0">
              <a:solidFill>
                <a:schemeClr val="bg1"/>
              </a:solidFill>
            </a:rPr>
            <a:t>.</a:t>
          </a:r>
        </a:p>
      </dgm:t>
    </dgm:pt>
    <dgm:pt modelId="{7E894C4D-E6E6-46E8-881D-7D01C3EF0AF6}" cxnId="{EECF2DCB-CC9C-4108-92BC-850C6C2E2482}" type="parTrans">
      <dgm:prSet/>
      <dgm:spPr/>
      <dgm:t>
        <a:bodyPr/>
        <a:lstStyle/>
        <a:p>
          <a:endParaRPr lang="en-US"/>
        </a:p>
      </dgm:t>
    </dgm:pt>
    <dgm:pt modelId="{94DB4C8C-359F-4A5A-9A21-6DB04DB68A44}" cxnId="{EECF2DCB-CC9C-4108-92BC-850C6C2E2482}" type="sibTrans">
      <dgm:prSet/>
      <dgm:spPr/>
      <dgm:t>
        <a:bodyPr/>
        <a:lstStyle/>
        <a:p>
          <a:endParaRPr lang="en-US"/>
        </a:p>
      </dgm:t>
    </dgm:pt>
    <dgm:pt modelId="{90B13FD6-18B0-45CF-9D25-FCAF91A64AD1}">
      <dgm:prSet/>
      <dgm:spPr/>
      <dgm:t>
        <a:bodyPr/>
        <a:lstStyle/>
        <a:p>
          <a:r>
            <a:rPr lang="en-US" dirty="0">
              <a:solidFill>
                <a:schemeClr val="bg1"/>
              </a:solidFill>
            </a:rPr>
            <a:t>Person </a:t>
          </a:r>
          <a:r>
            <a:rPr lang="en-US" dirty="0" err="1">
              <a:solidFill>
                <a:schemeClr val="bg1"/>
              </a:solidFill>
            </a:rPr>
            <a:t>sınıfından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ArrayList</a:t>
          </a:r>
          <a:r>
            <a:rPr lang="en-US" dirty="0">
              <a:solidFill>
                <a:schemeClr val="bg1"/>
              </a:solidFill>
            </a:rPr>
            <a:t> </a:t>
          </a:r>
          <a:r>
            <a:rPr lang="en-US" dirty="0" err="1">
              <a:solidFill>
                <a:schemeClr val="bg1"/>
              </a:solidFill>
            </a:rPr>
            <a:t>oluşturunuz</a:t>
          </a:r>
          <a:r>
            <a:rPr lang="en-US" dirty="0">
              <a:solidFill>
                <a:schemeClr val="bg1"/>
              </a:solidFill>
            </a:rPr>
            <a:t>.</a:t>
          </a:r>
        </a:p>
      </dgm:t>
    </dgm:pt>
    <dgm:pt modelId="{07045CE0-F3D1-4058-928E-0F4475C9D1B9}" cxnId="{4868A842-980F-438B-9317-FBBBFF87E07C}" type="parTrans">
      <dgm:prSet/>
      <dgm:spPr/>
      <dgm:t>
        <a:bodyPr/>
        <a:lstStyle/>
        <a:p>
          <a:endParaRPr lang="en-US"/>
        </a:p>
      </dgm:t>
    </dgm:pt>
    <dgm:pt modelId="{13641667-5F7C-45D8-B3A1-9F847B7C4202}" cxnId="{4868A842-980F-438B-9317-FBBBFF87E07C}" type="sibTrans">
      <dgm:prSet/>
      <dgm:spPr/>
      <dgm:t>
        <a:bodyPr/>
        <a:lstStyle/>
        <a:p>
          <a:endParaRPr lang="en-US"/>
        </a:p>
      </dgm:t>
    </dgm:pt>
    <dgm:pt modelId="{9E380442-4092-447C-BF5C-4FA97E670D37}">
      <dgm:prSet/>
      <dgm:spPr/>
      <dgm:t>
        <a:bodyPr/>
        <a:lstStyle/>
        <a:p>
          <a:r>
            <a:rPr lang="en-US" dirty="0" err="1">
              <a:solidFill>
                <a:schemeClr val="bg1"/>
              </a:solidFill>
            </a:rPr>
            <a:t>Oluşturmuş</a:t>
          </a:r>
          <a:r>
            <a:rPr lang="en-US" dirty="0">
              <a:solidFill>
                <a:schemeClr val="bg1"/>
              </a:solidFill>
            </a:rPr>
            <a:t> </a:t>
          </a:r>
          <a:r>
            <a:rPr lang="en-US" dirty="0" err="1">
              <a:solidFill>
                <a:schemeClr val="bg1"/>
              </a:solidFill>
            </a:rPr>
            <a:t>olduğunuz</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listeden</a:t>
          </a:r>
          <a:r>
            <a:rPr lang="en-US" dirty="0">
              <a:solidFill>
                <a:schemeClr val="bg1"/>
              </a:solidFill>
            </a:rPr>
            <a:t> </a:t>
          </a:r>
          <a:r>
            <a:rPr lang="en-US" dirty="0" err="1">
              <a:solidFill>
                <a:schemeClr val="bg1"/>
              </a:solidFill>
            </a:rPr>
            <a:t>bir</a:t>
          </a:r>
          <a:r>
            <a:rPr lang="en-US" dirty="0">
              <a:solidFill>
                <a:schemeClr val="bg1"/>
              </a:solidFill>
            </a:rPr>
            <a:t> String </a:t>
          </a:r>
          <a:r>
            <a:rPr lang="en-US" dirty="0" err="1">
              <a:solidFill>
                <a:schemeClr val="bg1"/>
              </a:solidFill>
            </a:rPr>
            <a:t>arraylist</a:t>
          </a:r>
          <a:r>
            <a:rPr lang="en-US" dirty="0">
              <a:solidFill>
                <a:schemeClr val="bg1"/>
              </a:solidFill>
            </a:rPr>
            <a:t> </a:t>
          </a:r>
          <a:r>
            <a:rPr lang="en-US" dirty="0" err="1">
              <a:solidFill>
                <a:schemeClr val="bg1"/>
              </a:solidFill>
            </a:rPr>
            <a:t>oluşturunuz</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liste</a:t>
          </a:r>
          <a:r>
            <a:rPr lang="en-US" dirty="0">
              <a:solidFill>
                <a:schemeClr val="bg1"/>
              </a:solidFill>
            </a:rPr>
            <a:t> </a:t>
          </a:r>
          <a:r>
            <a:rPr lang="en-US" dirty="0" err="1">
              <a:solidFill>
                <a:schemeClr val="bg1"/>
              </a:solidFill>
            </a:rPr>
            <a:t>içerisindeki</a:t>
          </a:r>
          <a:r>
            <a:rPr lang="en-US" dirty="0">
              <a:solidFill>
                <a:schemeClr val="bg1"/>
              </a:solidFill>
            </a:rPr>
            <a:t> her </a:t>
          </a:r>
          <a:r>
            <a:rPr lang="en-US" dirty="0" err="1">
              <a:solidFill>
                <a:schemeClr val="bg1"/>
              </a:solidFill>
            </a:rPr>
            <a:t>bir</a:t>
          </a:r>
          <a:r>
            <a:rPr lang="en-US" dirty="0">
              <a:solidFill>
                <a:schemeClr val="bg1"/>
              </a:solidFill>
            </a:rPr>
            <a:t> </a:t>
          </a:r>
          <a:r>
            <a:rPr lang="en-US" dirty="0" err="1">
              <a:solidFill>
                <a:schemeClr val="bg1"/>
              </a:solidFill>
            </a:rPr>
            <a:t>eleman</a:t>
          </a:r>
          <a:r>
            <a:rPr lang="en-US" dirty="0">
              <a:solidFill>
                <a:schemeClr val="bg1"/>
              </a:solidFill>
            </a:rPr>
            <a:t> person </a:t>
          </a:r>
          <a:r>
            <a:rPr lang="en-US" dirty="0" err="1">
              <a:solidFill>
                <a:schemeClr val="bg1"/>
              </a:solidFill>
            </a:rPr>
            <a:t>objesindeki</a:t>
          </a:r>
          <a:r>
            <a:rPr lang="en-US" dirty="0">
              <a:solidFill>
                <a:schemeClr val="bg1"/>
              </a:solidFill>
            </a:rPr>
            <a:t> name + “ “ + surname </a:t>
          </a:r>
          <a:r>
            <a:rPr lang="en-US" dirty="0" err="1">
              <a:solidFill>
                <a:schemeClr val="bg1"/>
              </a:solidFill>
            </a:rPr>
            <a:t>alanını</a:t>
          </a:r>
          <a:r>
            <a:rPr lang="en-US" dirty="0">
              <a:solidFill>
                <a:schemeClr val="bg1"/>
              </a:solidFill>
            </a:rPr>
            <a:t> </a:t>
          </a:r>
          <a:r>
            <a:rPr lang="en-US" dirty="0" err="1">
              <a:solidFill>
                <a:schemeClr val="bg1"/>
              </a:solidFill>
            </a:rPr>
            <a:t>barındırmalıdır</a:t>
          </a:r>
          <a:r>
            <a:rPr lang="en-US" dirty="0">
              <a:solidFill>
                <a:schemeClr val="bg1"/>
              </a:solidFill>
            </a:rPr>
            <a:t>.</a:t>
          </a:r>
        </a:p>
      </dgm:t>
    </dgm:pt>
    <dgm:pt modelId="{43BB8B10-63E8-44EC-BD70-5D59E81E011B}" cxnId="{85AF6D51-D4BC-442E-96E8-9D88298B3A8B}" type="parTrans">
      <dgm:prSet/>
      <dgm:spPr/>
      <dgm:t>
        <a:bodyPr/>
        <a:lstStyle/>
        <a:p>
          <a:endParaRPr lang="en-US"/>
        </a:p>
      </dgm:t>
    </dgm:pt>
    <dgm:pt modelId="{4FFA56A3-9684-4234-AFFB-9351C76301DB}" cxnId="{85AF6D51-D4BC-442E-96E8-9D88298B3A8B}" type="sibTrans">
      <dgm:prSet/>
      <dgm:spPr/>
      <dgm:t>
        <a:bodyPr/>
        <a:lstStyle/>
        <a:p>
          <a:endParaRPr lang="en-US"/>
        </a:p>
      </dgm:t>
    </dgm:pt>
    <dgm:pt modelId="{D45897D6-F381-47C6-9EE7-B31BA129D9C4}" type="pres">
      <dgm:prSet presAssocID="{545A6857-623E-4DF5-935B-9D697D929278}" presName="root" presStyleCnt="0">
        <dgm:presLayoutVars>
          <dgm:dir/>
          <dgm:resizeHandles val="exact"/>
        </dgm:presLayoutVars>
      </dgm:prSet>
      <dgm:spPr/>
    </dgm:pt>
    <dgm:pt modelId="{BE8DF16B-25FB-4B96-B2C3-EF29F3F7A441}" type="pres">
      <dgm:prSet presAssocID="{84B4E301-E794-44A3-9E1B-2B2B12D219EE}" presName="compNode" presStyleCnt="0"/>
      <dgm:spPr/>
    </dgm:pt>
    <dgm:pt modelId="{8EFF4E78-91E0-42F2-BD91-FF6DF641EB71}" type="pres">
      <dgm:prSet presAssocID="{84B4E301-E794-44A3-9E1B-2B2B12D219EE}" presName="bgRect" presStyleLbl="bgShp" presStyleIdx="0" presStyleCnt="3"/>
      <dgm:spPr/>
    </dgm:pt>
    <dgm:pt modelId="{182F6E8F-BFF7-401A-B5AA-937EFC60E6DB}" type="pres">
      <dgm:prSet presAssocID="{84B4E301-E794-44A3-9E1B-2B2B12D219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C9684275-873C-4AE2-8FDA-D1DC5F430F67}" type="pres">
      <dgm:prSet presAssocID="{84B4E301-E794-44A3-9E1B-2B2B12D219EE}" presName="spaceRect" presStyleCnt="0"/>
      <dgm:spPr/>
    </dgm:pt>
    <dgm:pt modelId="{030F1FDC-4B49-4058-BA0C-814F06920E39}" type="pres">
      <dgm:prSet presAssocID="{84B4E301-E794-44A3-9E1B-2B2B12D219EE}" presName="parTx" presStyleLbl="revTx" presStyleIdx="0" presStyleCnt="3">
        <dgm:presLayoutVars>
          <dgm:chMax val="0"/>
          <dgm:chPref val="0"/>
        </dgm:presLayoutVars>
      </dgm:prSet>
      <dgm:spPr/>
    </dgm:pt>
    <dgm:pt modelId="{E099D120-D6DE-4C42-A6EF-55E43C9B549A}" type="pres">
      <dgm:prSet presAssocID="{94DB4C8C-359F-4A5A-9A21-6DB04DB68A44}" presName="sibTrans" presStyleCnt="0"/>
      <dgm:spPr/>
    </dgm:pt>
    <dgm:pt modelId="{43449AE2-FB61-4C98-BB1A-6C83FBC20EA3}" type="pres">
      <dgm:prSet presAssocID="{90B13FD6-18B0-45CF-9D25-FCAF91A64AD1}" presName="compNode" presStyleCnt="0"/>
      <dgm:spPr/>
    </dgm:pt>
    <dgm:pt modelId="{4DFE7E6A-EB2C-4D19-B96E-2AA9FDB95E0F}" type="pres">
      <dgm:prSet presAssocID="{90B13FD6-18B0-45CF-9D25-FCAF91A64AD1}" presName="bgRect" presStyleLbl="bgShp" presStyleIdx="1" presStyleCnt="3" custLinFactNeighborX="9399"/>
      <dgm:spPr/>
    </dgm:pt>
    <dgm:pt modelId="{BF2960F0-902D-4CC9-91DF-579DB63EF09F}" type="pres">
      <dgm:prSet presAssocID="{90B13FD6-18B0-45CF-9D25-FCAF91A64AD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366B37CD-F519-42DB-85E7-97B8ED3DA638}" type="pres">
      <dgm:prSet presAssocID="{90B13FD6-18B0-45CF-9D25-FCAF91A64AD1}" presName="spaceRect" presStyleCnt="0"/>
      <dgm:spPr/>
    </dgm:pt>
    <dgm:pt modelId="{EEE943A2-6CB7-4E80-BB05-C4B4079ACF0B}" type="pres">
      <dgm:prSet presAssocID="{90B13FD6-18B0-45CF-9D25-FCAF91A64AD1}" presName="parTx" presStyleLbl="revTx" presStyleIdx="1" presStyleCnt="3">
        <dgm:presLayoutVars>
          <dgm:chMax val="0"/>
          <dgm:chPref val="0"/>
        </dgm:presLayoutVars>
      </dgm:prSet>
      <dgm:spPr/>
    </dgm:pt>
    <dgm:pt modelId="{C30D03BB-FC48-4373-9086-794ED460E25C}" type="pres">
      <dgm:prSet presAssocID="{13641667-5F7C-45D8-B3A1-9F847B7C4202}" presName="sibTrans" presStyleCnt="0"/>
      <dgm:spPr/>
    </dgm:pt>
    <dgm:pt modelId="{DD756951-7E37-446A-A6D3-09A95A0F1AEE}" type="pres">
      <dgm:prSet presAssocID="{9E380442-4092-447C-BF5C-4FA97E670D37}" presName="compNode" presStyleCnt="0"/>
      <dgm:spPr/>
    </dgm:pt>
    <dgm:pt modelId="{FCB0C563-5876-4A68-8244-D76628BC57E4}" type="pres">
      <dgm:prSet presAssocID="{9E380442-4092-447C-BF5C-4FA97E670D37}" presName="bgRect" presStyleLbl="bgShp" presStyleIdx="2" presStyleCnt="3"/>
      <dgm:spPr/>
    </dgm:pt>
    <dgm:pt modelId="{C12EBE1C-2F9A-4651-A54F-9714A0DE51B2}" type="pres">
      <dgm:prSet presAssocID="{9E380442-4092-447C-BF5C-4FA97E670D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994ACF2E-12D4-46BB-9658-06FE9C155265}" type="pres">
      <dgm:prSet presAssocID="{9E380442-4092-447C-BF5C-4FA97E670D37}" presName="spaceRect" presStyleCnt="0"/>
      <dgm:spPr/>
    </dgm:pt>
    <dgm:pt modelId="{3256645E-C3BA-489F-8DF0-10931D73A29A}" type="pres">
      <dgm:prSet presAssocID="{9E380442-4092-447C-BF5C-4FA97E670D37}" presName="parTx" presStyleLbl="revTx" presStyleIdx="2" presStyleCnt="3">
        <dgm:presLayoutVars>
          <dgm:chMax val="0"/>
          <dgm:chPref val="0"/>
        </dgm:presLayoutVars>
      </dgm:prSet>
      <dgm:spPr/>
    </dgm:pt>
  </dgm:ptLst>
  <dgm:cxnLst>
    <dgm:cxn modelId="{4868A842-980F-438B-9317-FBBBFF87E07C}" srcId="{545A6857-623E-4DF5-935B-9D697D929278}" destId="{90B13FD6-18B0-45CF-9D25-FCAF91A64AD1}" srcOrd="1" destOrd="0" parTransId="{07045CE0-F3D1-4058-928E-0F4475C9D1B9}" sibTransId="{13641667-5F7C-45D8-B3A1-9F847B7C4202}"/>
    <dgm:cxn modelId="{0E8DAD6A-D67D-4D00-86E3-9D70EE2C98B0}" type="presOf" srcId="{545A6857-623E-4DF5-935B-9D697D929278}" destId="{D45897D6-F381-47C6-9EE7-B31BA129D9C4}" srcOrd="0" destOrd="0" presId="urn:microsoft.com/office/officeart/2018/2/layout/IconVerticalSolidList"/>
    <dgm:cxn modelId="{85AF6D51-D4BC-442E-96E8-9D88298B3A8B}" srcId="{545A6857-623E-4DF5-935B-9D697D929278}" destId="{9E380442-4092-447C-BF5C-4FA97E670D37}" srcOrd="2" destOrd="0" parTransId="{43BB8B10-63E8-44EC-BD70-5D59E81E011B}" sibTransId="{4FFA56A3-9684-4234-AFFB-9351C76301DB}"/>
    <dgm:cxn modelId="{EECF2DCB-CC9C-4108-92BC-850C6C2E2482}" srcId="{545A6857-623E-4DF5-935B-9D697D929278}" destId="{84B4E301-E794-44A3-9E1B-2B2B12D219EE}" srcOrd="0" destOrd="0" parTransId="{7E894C4D-E6E6-46E8-881D-7D01C3EF0AF6}" sibTransId="{94DB4C8C-359F-4A5A-9A21-6DB04DB68A44}"/>
    <dgm:cxn modelId="{DD0894E1-7111-4817-9D1F-E6F7A4F2C883}" type="presOf" srcId="{9E380442-4092-447C-BF5C-4FA97E670D37}" destId="{3256645E-C3BA-489F-8DF0-10931D73A29A}" srcOrd="0" destOrd="0" presId="urn:microsoft.com/office/officeart/2018/2/layout/IconVerticalSolidList"/>
    <dgm:cxn modelId="{43458DE9-4639-43DD-8929-06F14454CA69}" type="presOf" srcId="{84B4E301-E794-44A3-9E1B-2B2B12D219EE}" destId="{030F1FDC-4B49-4058-BA0C-814F06920E39}" srcOrd="0" destOrd="0" presId="urn:microsoft.com/office/officeart/2018/2/layout/IconVerticalSolidList"/>
    <dgm:cxn modelId="{31F1D2EF-1DB6-473C-B782-DB922D6FD643}" type="presOf" srcId="{90B13FD6-18B0-45CF-9D25-FCAF91A64AD1}" destId="{EEE943A2-6CB7-4E80-BB05-C4B4079ACF0B}" srcOrd="0" destOrd="0" presId="urn:microsoft.com/office/officeart/2018/2/layout/IconVerticalSolidList"/>
    <dgm:cxn modelId="{74B35787-882C-404B-88D2-C131BC97FAB8}" type="presParOf" srcId="{D45897D6-F381-47C6-9EE7-B31BA129D9C4}" destId="{BE8DF16B-25FB-4B96-B2C3-EF29F3F7A441}" srcOrd="0" destOrd="0" presId="urn:microsoft.com/office/officeart/2018/2/layout/IconVerticalSolidList"/>
    <dgm:cxn modelId="{A7E8BDA8-96FB-4BD1-84D9-CF93E2F544E6}" type="presParOf" srcId="{BE8DF16B-25FB-4B96-B2C3-EF29F3F7A441}" destId="{8EFF4E78-91E0-42F2-BD91-FF6DF641EB71}" srcOrd="0" destOrd="0" presId="urn:microsoft.com/office/officeart/2018/2/layout/IconVerticalSolidList"/>
    <dgm:cxn modelId="{467C7B92-8B5C-40D6-8CC5-56B3974275AB}" type="presParOf" srcId="{BE8DF16B-25FB-4B96-B2C3-EF29F3F7A441}" destId="{182F6E8F-BFF7-401A-B5AA-937EFC60E6DB}" srcOrd="1" destOrd="0" presId="urn:microsoft.com/office/officeart/2018/2/layout/IconVerticalSolidList"/>
    <dgm:cxn modelId="{62E34A25-6011-4455-B433-2863EBD8FAF6}" type="presParOf" srcId="{BE8DF16B-25FB-4B96-B2C3-EF29F3F7A441}" destId="{C9684275-873C-4AE2-8FDA-D1DC5F430F67}" srcOrd="2" destOrd="0" presId="urn:microsoft.com/office/officeart/2018/2/layout/IconVerticalSolidList"/>
    <dgm:cxn modelId="{C2BA4BF3-C96F-45EE-BB95-735F9E4EBA4D}" type="presParOf" srcId="{BE8DF16B-25FB-4B96-B2C3-EF29F3F7A441}" destId="{030F1FDC-4B49-4058-BA0C-814F06920E39}" srcOrd="3" destOrd="0" presId="urn:microsoft.com/office/officeart/2018/2/layout/IconVerticalSolidList"/>
    <dgm:cxn modelId="{B64666A4-9A97-457E-A2E6-1ADA7831A4C0}" type="presParOf" srcId="{D45897D6-F381-47C6-9EE7-B31BA129D9C4}" destId="{E099D120-D6DE-4C42-A6EF-55E43C9B549A}" srcOrd="1" destOrd="0" presId="urn:microsoft.com/office/officeart/2018/2/layout/IconVerticalSolidList"/>
    <dgm:cxn modelId="{9BAA936F-FEE4-438C-A010-AE608F6C8831}" type="presParOf" srcId="{D45897D6-F381-47C6-9EE7-B31BA129D9C4}" destId="{43449AE2-FB61-4C98-BB1A-6C83FBC20EA3}" srcOrd="2" destOrd="0" presId="urn:microsoft.com/office/officeart/2018/2/layout/IconVerticalSolidList"/>
    <dgm:cxn modelId="{63CA50CB-B6BE-4B53-9B45-7E0E43037F48}" type="presParOf" srcId="{43449AE2-FB61-4C98-BB1A-6C83FBC20EA3}" destId="{4DFE7E6A-EB2C-4D19-B96E-2AA9FDB95E0F}" srcOrd="0" destOrd="0" presId="urn:microsoft.com/office/officeart/2018/2/layout/IconVerticalSolidList"/>
    <dgm:cxn modelId="{51FE8B22-CDD4-4A82-9549-20283E5BC4F6}" type="presParOf" srcId="{43449AE2-FB61-4C98-BB1A-6C83FBC20EA3}" destId="{BF2960F0-902D-4CC9-91DF-579DB63EF09F}" srcOrd="1" destOrd="0" presId="urn:microsoft.com/office/officeart/2018/2/layout/IconVerticalSolidList"/>
    <dgm:cxn modelId="{7A1A96ED-BEE4-4F41-8AF7-649F450E0369}" type="presParOf" srcId="{43449AE2-FB61-4C98-BB1A-6C83FBC20EA3}" destId="{366B37CD-F519-42DB-85E7-97B8ED3DA638}" srcOrd="2" destOrd="0" presId="urn:microsoft.com/office/officeart/2018/2/layout/IconVerticalSolidList"/>
    <dgm:cxn modelId="{468FAB18-5512-4B46-B98E-15E44E67EE07}" type="presParOf" srcId="{43449AE2-FB61-4C98-BB1A-6C83FBC20EA3}" destId="{EEE943A2-6CB7-4E80-BB05-C4B4079ACF0B}" srcOrd="3" destOrd="0" presId="urn:microsoft.com/office/officeart/2018/2/layout/IconVerticalSolidList"/>
    <dgm:cxn modelId="{25AD58D3-5592-48D0-AC06-D1C4DB087B75}" type="presParOf" srcId="{D45897D6-F381-47C6-9EE7-B31BA129D9C4}" destId="{C30D03BB-FC48-4373-9086-794ED460E25C}" srcOrd="3" destOrd="0" presId="urn:microsoft.com/office/officeart/2018/2/layout/IconVerticalSolidList"/>
    <dgm:cxn modelId="{AF7FA8EC-A76A-4C50-ABE9-A08F933D077F}" type="presParOf" srcId="{D45897D6-F381-47C6-9EE7-B31BA129D9C4}" destId="{DD756951-7E37-446A-A6D3-09A95A0F1AEE}" srcOrd="4" destOrd="0" presId="urn:microsoft.com/office/officeart/2018/2/layout/IconVerticalSolidList"/>
    <dgm:cxn modelId="{C8944C59-2E8E-42BE-A521-5298383104FD}" type="presParOf" srcId="{DD756951-7E37-446A-A6D3-09A95A0F1AEE}" destId="{FCB0C563-5876-4A68-8244-D76628BC57E4}" srcOrd="0" destOrd="0" presId="urn:microsoft.com/office/officeart/2018/2/layout/IconVerticalSolidList"/>
    <dgm:cxn modelId="{3DE32A8F-6EE2-4EBB-A188-195550C984CC}" type="presParOf" srcId="{DD756951-7E37-446A-A6D3-09A95A0F1AEE}" destId="{C12EBE1C-2F9A-4651-A54F-9714A0DE51B2}" srcOrd="1" destOrd="0" presId="urn:microsoft.com/office/officeart/2018/2/layout/IconVerticalSolidList"/>
    <dgm:cxn modelId="{F1B3D62B-A2D5-4301-8732-00A2542DEB23}" type="presParOf" srcId="{DD756951-7E37-446A-A6D3-09A95A0F1AEE}" destId="{994ACF2E-12D4-46BB-9658-06FE9C155265}" srcOrd="2" destOrd="0" presId="urn:microsoft.com/office/officeart/2018/2/layout/IconVerticalSolidList"/>
    <dgm:cxn modelId="{FDFDD967-E5BA-420F-92F1-48E9D348668C}" type="presParOf" srcId="{DD756951-7E37-446A-A6D3-09A95A0F1AEE}" destId="{3256645E-C3BA-489F-8DF0-10931D73A29A}"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59110" cy="4351338"/>
        <a:chOff x="0" y="0"/>
        <a:chExt cx="10659110" cy="4351338"/>
      </a:xfrm>
    </dsp:grpSpPr>
    <dsp:sp modelId="{8D8D6201-5D36-4490-959F-FF697B483513}">
      <dsp:nvSpPr>
        <dsp:cNvPr id="3" name="Rectangles 2"/>
        <dsp:cNvSpPr/>
      </dsp:nvSpPr>
      <dsp:spPr bwMode="white">
        <a:xfrm>
          <a:off x="0" y="0"/>
          <a:ext cx="2478863" cy="435133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0" y="0"/>
        <a:ext cx="2478863" cy="4351338"/>
      </dsp:txXfrm>
    </dsp:sp>
    <dsp:sp modelId="{5C92E07F-8F93-4FAD-97A6-4975E5C6B1CA}">
      <dsp:nvSpPr>
        <dsp:cNvPr id="4" name="Oval 3"/>
        <dsp:cNvSpPr/>
      </dsp:nvSpPr>
      <dsp:spPr bwMode="white">
        <a:xfrm>
          <a:off x="586731" y="435134"/>
          <a:ext cx="1305401" cy="1305401"/>
        </a:xfrm>
        <a:prstGeom prst="ellipse">
          <a:avLst/>
        </a:prstGeom>
      </dsp:spPr>
      <dsp:style>
        <a:lnRef idx="2">
          <a:schemeClr val="accent1"/>
        </a:lnRef>
        <a:fillRef idx="1">
          <a:schemeClr val="accent1"/>
        </a:fillRef>
        <a:effectRef idx="1">
          <a:scrgbClr r="0" g="0" b="0"/>
        </a:effectRef>
        <a:fontRef idx="minor">
          <a:schemeClr val="lt1"/>
        </a:fontRef>
      </dsp:style>
      <dsp:txBody>
        <a:bodyPr lIns="101774" tIns="12700" rIns="101774" bIns="12700"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en-US"/>
            <a:t>1</a:t>
          </a:r>
        </a:p>
      </dsp:txBody>
      <dsp:txXfrm>
        <a:off x="586731" y="435134"/>
        <a:ext cx="1305401" cy="1305401"/>
      </dsp:txXfrm>
    </dsp:sp>
    <dsp:sp modelId="{583C1C9B-9AE1-488D-9AF3-B87E743E4C16}">
      <dsp:nvSpPr>
        <dsp:cNvPr id="5" name="Rectangles 4"/>
        <dsp:cNvSpPr/>
      </dsp:nvSpPr>
      <dsp:spPr bwMode="white">
        <a:xfrm>
          <a:off x="0" y="4351266"/>
          <a:ext cx="2478863" cy="72"/>
        </a:xfrm>
        <a:prstGeom prst="rect">
          <a:avLst/>
        </a:prstGeom>
      </dsp:spPr>
      <dsp:style>
        <a:lnRef idx="2">
          <a:schemeClr val="accent1"/>
        </a:lnRef>
        <a:fillRef idx="1">
          <a:schemeClr val="accent1"/>
        </a:fillRef>
        <a:effectRef idx="1">
          <a:scrgbClr r="0" g="0" b="0"/>
        </a:effectRef>
        <a:fontRef idx="minor">
          <a:schemeClr val="lt1"/>
        </a:fontRef>
      </dsp:style>
      <dsp:txXfrm>
        <a:off x="0" y="4351266"/>
        <a:ext cx="2478863" cy="72"/>
      </dsp:txXfrm>
    </dsp:sp>
    <dsp:sp modelId="{E9CE7FF6-817E-46B6-BF48-A9F6267DE4E4}">
      <dsp:nvSpPr>
        <dsp:cNvPr id="7" name="Rectangles 6"/>
        <dsp:cNvSpPr/>
      </dsp:nvSpPr>
      <dsp:spPr bwMode="white">
        <a:xfrm>
          <a:off x="2726749" y="0"/>
          <a:ext cx="2478863" cy="435133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2726749" y="0"/>
        <a:ext cx="2478863" cy="4351338"/>
      </dsp:txXfrm>
    </dsp:sp>
    <dsp:sp modelId="{AC352D1D-4336-48B7-B120-9809AE365A71}">
      <dsp:nvSpPr>
        <dsp:cNvPr id="8" name="Oval 7"/>
        <dsp:cNvSpPr/>
      </dsp:nvSpPr>
      <dsp:spPr bwMode="white">
        <a:xfrm>
          <a:off x="3313480" y="435134"/>
          <a:ext cx="1305401" cy="1305401"/>
        </a:xfrm>
        <a:prstGeom prst="ellipse">
          <a:avLst/>
        </a:prstGeom>
      </dsp:spPr>
      <dsp:style>
        <a:lnRef idx="2">
          <a:schemeClr val="accent1"/>
        </a:lnRef>
        <a:fillRef idx="1">
          <a:schemeClr val="accent1"/>
        </a:fillRef>
        <a:effectRef idx="1">
          <a:scrgbClr r="0" g="0" b="0"/>
        </a:effectRef>
        <a:fontRef idx="minor">
          <a:schemeClr val="lt1"/>
        </a:fontRef>
      </dsp:style>
      <dsp:txBody>
        <a:bodyPr lIns="101774" tIns="12700" rIns="101774" bIns="12700"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en-US"/>
            <a:t>2</a:t>
          </a:r>
        </a:p>
      </dsp:txBody>
      <dsp:txXfrm>
        <a:off x="3313480" y="435134"/>
        <a:ext cx="1305401" cy="1305401"/>
      </dsp:txXfrm>
    </dsp:sp>
    <dsp:sp modelId="{287A29F7-D51C-468C-BEF4-2BCF8D6A4F36}">
      <dsp:nvSpPr>
        <dsp:cNvPr id="9" name="Rectangles 8"/>
        <dsp:cNvSpPr/>
      </dsp:nvSpPr>
      <dsp:spPr bwMode="white">
        <a:xfrm>
          <a:off x="2726749" y="4351266"/>
          <a:ext cx="2478863" cy="72"/>
        </a:xfrm>
        <a:prstGeom prst="rect">
          <a:avLst/>
        </a:prstGeom>
      </dsp:spPr>
      <dsp:style>
        <a:lnRef idx="2">
          <a:schemeClr val="accent1"/>
        </a:lnRef>
        <a:fillRef idx="1">
          <a:schemeClr val="accent1"/>
        </a:fillRef>
        <a:effectRef idx="1">
          <a:scrgbClr r="0" g="0" b="0"/>
        </a:effectRef>
        <a:fontRef idx="minor">
          <a:schemeClr val="lt1"/>
        </a:fontRef>
      </dsp:style>
      <dsp:txXfrm>
        <a:off x="2726749" y="4351266"/>
        <a:ext cx="2478863" cy="72"/>
      </dsp:txXfrm>
    </dsp:sp>
    <dsp:sp modelId="{27A6DB56-2F4E-4624-AD41-959C8DA11C4B}">
      <dsp:nvSpPr>
        <dsp:cNvPr id="11" name="Rectangles 10"/>
        <dsp:cNvSpPr/>
      </dsp:nvSpPr>
      <dsp:spPr bwMode="white">
        <a:xfrm>
          <a:off x="5453498" y="0"/>
          <a:ext cx="2478863" cy="435133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5453498" y="0"/>
        <a:ext cx="2478863" cy="4351338"/>
      </dsp:txXfrm>
    </dsp:sp>
    <dsp:sp modelId="{B30C537A-288F-469C-88D0-B599DF0DF361}">
      <dsp:nvSpPr>
        <dsp:cNvPr id="12" name="Oval 11"/>
        <dsp:cNvSpPr/>
      </dsp:nvSpPr>
      <dsp:spPr bwMode="white">
        <a:xfrm>
          <a:off x="6040229" y="435134"/>
          <a:ext cx="1305401" cy="1305401"/>
        </a:xfrm>
        <a:prstGeom prst="ellipse">
          <a:avLst/>
        </a:prstGeom>
      </dsp:spPr>
      <dsp:style>
        <a:lnRef idx="2">
          <a:schemeClr val="accent1"/>
        </a:lnRef>
        <a:fillRef idx="1">
          <a:schemeClr val="accent1"/>
        </a:fillRef>
        <a:effectRef idx="1">
          <a:scrgbClr r="0" g="0" b="0"/>
        </a:effectRef>
        <a:fontRef idx="minor">
          <a:schemeClr val="lt1"/>
        </a:fontRef>
      </dsp:style>
      <dsp:txBody>
        <a:bodyPr lIns="101774" tIns="12700" rIns="101774" bIns="12700"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en-US"/>
            <a:t>3</a:t>
          </a:r>
        </a:p>
      </dsp:txBody>
      <dsp:txXfrm>
        <a:off x="6040229" y="435134"/>
        <a:ext cx="1305401" cy="1305401"/>
      </dsp:txXfrm>
    </dsp:sp>
    <dsp:sp modelId="{174DBB9A-2D34-4641-91A5-C42CA5B87CF2}">
      <dsp:nvSpPr>
        <dsp:cNvPr id="13" name="Rectangles 12"/>
        <dsp:cNvSpPr/>
      </dsp:nvSpPr>
      <dsp:spPr bwMode="white">
        <a:xfrm>
          <a:off x="5453498" y="4351266"/>
          <a:ext cx="2478863" cy="72"/>
        </a:xfrm>
        <a:prstGeom prst="rect">
          <a:avLst/>
        </a:prstGeom>
      </dsp:spPr>
      <dsp:style>
        <a:lnRef idx="2">
          <a:schemeClr val="accent1"/>
        </a:lnRef>
        <a:fillRef idx="1">
          <a:schemeClr val="accent1"/>
        </a:fillRef>
        <a:effectRef idx="1">
          <a:scrgbClr r="0" g="0" b="0"/>
        </a:effectRef>
        <a:fontRef idx="minor">
          <a:schemeClr val="lt1"/>
        </a:fontRef>
      </dsp:style>
      <dsp:txXfrm>
        <a:off x="5453498" y="4351266"/>
        <a:ext cx="2478863" cy="72"/>
      </dsp:txXfrm>
    </dsp:sp>
    <dsp:sp modelId="{B1FE7CC2-03CF-4091-AF7A-DC29BE0750C0}">
      <dsp:nvSpPr>
        <dsp:cNvPr id="15" name="Rectangles 14"/>
        <dsp:cNvSpPr/>
      </dsp:nvSpPr>
      <dsp:spPr bwMode="white">
        <a:xfrm>
          <a:off x="8180247" y="0"/>
          <a:ext cx="2478863" cy="435133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8180247" y="0"/>
        <a:ext cx="2478863" cy="4351338"/>
      </dsp:txXfrm>
    </dsp:sp>
    <dsp:sp modelId="{B16D1D8B-80D4-4BE4-A9F6-AECE5D861D65}">
      <dsp:nvSpPr>
        <dsp:cNvPr id="16" name="Oval 15"/>
        <dsp:cNvSpPr/>
      </dsp:nvSpPr>
      <dsp:spPr bwMode="white">
        <a:xfrm>
          <a:off x="8766978" y="435134"/>
          <a:ext cx="1305401" cy="1305401"/>
        </a:xfrm>
        <a:prstGeom prst="ellipse">
          <a:avLst/>
        </a:prstGeom>
      </dsp:spPr>
      <dsp:style>
        <a:lnRef idx="2">
          <a:schemeClr val="accent1"/>
        </a:lnRef>
        <a:fillRef idx="1">
          <a:schemeClr val="accent1"/>
        </a:fillRef>
        <a:effectRef idx="1">
          <a:scrgbClr r="0" g="0" b="0"/>
        </a:effectRef>
        <a:fontRef idx="minor">
          <a:schemeClr val="lt1"/>
        </a:fontRef>
      </dsp:style>
      <dsp:txBody>
        <a:bodyPr lIns="101774" tIns="12700" rIns="101774" bIns="12700"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en-US"/>
            <a:t>4</a:t>
          </a:r>
        </a:p>
      </dsp:txBody>
      <dsp:txXfrm>
        <a:off x="8766978" y="435134"/>
        <a:ext cx="1305401" cy="1305401"/>
      </dsp:txXfrm>
    </dsp:sp>
    <dsp:sp modelId="{880C5B19-A4D5-4F8A-B290-BF7EDEBCC62B}">
      <dsp:nvSpPr>
        <dsp:cNvPr id="17" name="Rectangles 16"/>
        <dsp:cNvSpPr/>
      </dsp:nvSpPr>
      <dsp:spPr bwMode="white">
        <a:xfrm>
          <a:off x="8180247" y="4351266"/>
          <a:ext cx="2478863" cy="72"/>
        </a:xfrm>
        <a:prstGeom prst="rect">
          <a:avLst/>
        </a:prstGeom>
      </dsp:spPr>
      <dsp:style>
        <a:lnRef idx="2">
          <a:schemeClr val="accent1"/>
        </a:lnRef>
        <a:fillRef idx="1">
          <a:schemeClr val="accent1"/>
        </a:fillRef>
        <a:effectRef idx="1">
          <a:scrgbClr r="0" g="0" b="0"/>
        </a:effectRef>
        <a:fontRef idx="minor">
          <a:schemeClr val="lt1"/>
        </a:fontRef>
      </dsp:style>
      <dsp:txXfrm>
        <a:off x="8180247" y="4351266"/>
        <a:ext cx="2478863" cy="72"/>
      </dsp:txXfrm>
    </dsp:sp>
    <dsp:sp modelId="{E8342589-08C5-43F5-B4B9-AB3938A353E4}">
      <dsp:nvSpPr>
        <dsp:cNvPr id="6" name="Rectangles 5"/>
        <dsp:cNvSpPr/>
      </dsp:nvSpPr>
      <dsp:spPr bwMode="white">
        <a:xfrm>
          <a:off x="0" y="1653508"/>
          <a:ext cx="2478863" cy="2610803"/>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93261" tIns="330200" rIns="193261" bIns="330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solidFill>
                <a:schemeClr val="dk1"/>
              </a:solidFill>
            </a:rPr>
            <a:t>Integer ve String değerlerden oluşan bir array list oluşturunuz.</a:t>
          </a:r>
          <a:endParaRPr>
            <a:solidFill>
              <a:schemeClr val="dk1"/>
            </a:solidFill>
          </a:endParaRPr>
        </a:p>
      </dsp:txBody>
      <dsp:txXfrm>
        <a:off x="0" y="1653508"/>
        <a:ext cx="2478863" cy="2610803"/>
      </dsp:txXfrm>
    </dsp:sp>
    <dsp:sp modelId="{D41059EF-D486-41B2-B4EB-9722B154F58A}">
      <dsp:nvSpPr>
        <dsp:cNvPr id="10" name="Rectangles 9"/>
        <dsp:cNvSpPr/>
      </dsp:nvSpPr>
      <dsp:spPr bwMode="white">
        <a:xfrm>
          <a:off x="2726749" y="1653508"/>
          <a:ext cx="2478863" cy="2610803"/>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93261" tIns="330200" rIns="193261" bIns="330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solidFill>
                <a:schemeClr val="dk1"/>
              </a:solidFill>
            </a:rPr>
            <a:t>Oluşturmuş olduğunuz listeden sadece Integer değerleri içeren bir liste oluşturunuz.</a:t>
          </a:r>
          <a:endParaRPr>
            <a:solidFill>
              <a:schemeClr val="dk1"/>
            </a:solidFill>
          </a:endParaRPr>
        </a:p>
      </dsp:txBody>
      <dsp:txXfrm>
        <a:off x="2726749" y="1653508"/>
        <a:ext cx="2478863" cy="2610803"/>
      </dsp:txXfrm>
    </dsp:sp>
    <dsp:sp modelId="{D08A659F-99A8-4A85-A2DD-4E9635AD822A}">
      <dsp:nvSpPr>
        <dsp:cNvPr id="14" name="Rectangles 13"/>
        <dsp:cNvSpPr/>
      </dsp:nvSpPr>
      <dsp:spPr bwMode="white">
        <a:xfrm>
          <a:off x="5453498" y="1653508"/>
          <a:ext cx="2478863" cy="2610803"/>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93261" tIns="330200" rIns="193261" bIns="330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solidFill>
                <a:schemeClr val="dk1"/>
              </a:solidFill>
            </a:rPr>
            <a:t>Oluşturmuş olduğunuz listeyi stream api kullanarak sıralayınız.</a:t>
          </a:r>
          <a:endParaRPr>
            <a:solidFill>
              <a:schemeClr val="dk1"/>
            </a:solidFill>
          </a:endParaRPr>
        </a:p>
      </dsp:txBody>
      <dsp:txXfrm>
        <a:off x="5453498" y="1653508"/>
        <a:ext cx="2478863" cy="2610803"/>
      </dsp:txXfrm>
    </dsp:sp>
    <dsp:sp modelId="{2DB56FB4-A2BD-4129-ADE1-56CD1EDED792}">
      <dsp:nvSpPr>
        <dsp:cNvPr id="18" name="Rectangles 17"/>
        <dsp:cNvSpPr/>
      </dsp:nvSpPr>
      <dsp:spPr bwMode="white">
        <a:xfrm>
          <a:off x="8180247" y="1653508"/>
          <a:ext cx="2478863" cy="2610803"/>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93261" tIns="330200" rIns="193261" bIns="330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solidFill>
                <a:schemeClr val="dk1"/>
              </a:solidFill>
            </a:rPr>
            <a:t>Sıraladığınız elemanları stream api kullanarak konsola yazdırınız.</a:t>
          </a:r>
          <a:endParaRPr>
            <a:solidFill>
              <a:schemeClr val="dk1"/>
            </a:solidFill>
          </a:endParaRPr>
        </a:p>
      </dsp:txBody>
      <dsp:txXfrm>
        <a:off x="8180247" y="1653508"/>
        <a:ext cx="2478863" cy="2610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59110" cy="4351338"/>
        <a:chOff x="0" y="0"/>
        <a:chExt cx="10659110" cy="4351338"/>
      </a:xfrm>
    </dsp:grpSpPr>
    <dsp:sp modelId="{8EFF4E78-91E0-42F2-BD91-FF6DF641EB71}">
      <dsp:nvSpPr>
        <dsp:cNvPr id="3" name="Rounded Rectangle 2"/>
        <dsp:cNvSpPr/>
      </dsp:nvSpPr>
      <dsp:spPr bwMode="white">
        <a:xfrm>
          <a:off x="0" y="0"/>
          <a:ext cx="10659110" cy="1243239"/>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0"/>
        <a:ext cx="10659110" cy="1243239"/>
      </dsp:txXfrm>
    </dsp:sp>
    <dsp:sp modelId="{182F6E8F-BFF7-401A-B5AA-937EFC60E6DB}">
      <dsp:nvSpPr>
        <dsp:cNvPr id="4" name="Rectangles 3"/>
        <dsp:cNvSpPr/>
      </dsp:nvSpPr>
      <dsp:spPr bwMode="white">
        <a:xfrm>
          <a:off x="376080" y="279729"/>
          <a:ext cx="683782" cy="683782"/>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376080" y="279729"/>
        <a:ext cx="683782" cy="683782"/>
      </dsp:txXfrm>
    </dsp:sp>
    <dsp:sp modelId="{030F1FDC-4B49-4058-BA0C-814F06920E39}">
      <dsp:nvSpPr>
        <dsp:cNvPr id="5" name="Rectangles 4"/>
        <dsp:cNvSpPr/>
      </dsp:nvSpPr>
      <dsp:spPr bwMode="white">
        <a:xfrm>
          <a:off x="1435942" y="0"/>
          <a:ext cx="9223168"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bg1"/>
              </a:solidFill>
            </a:rPr>
            <a:t>Person </a:t>
          </a:r>
          <a:r>
            <a:rPr lang="en-US" dirty="0" err="1">
              <a:solidFill>
                <a:schemeClr val="bg1"/>
              </a:solidFill>
            </a:rPr>
            <a:t>isimli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sınıf</a:t>
          </a:r>
          <a:r>
            <a:rPr lang="en-US" dirty="0">
              <a:solidFill>
                <a:schemeClr val="bg1"/>
              </a:solidFill>
            </a:rPr>
            <a:t> </a:t>
          </a:r>
          <a:r>
            <a:rPr lang="en-US" dirty="0" err="1">
              <a:solidFill>
                <a:schemeClr val="bg1"/>
              </a:solidFill>
            </a:rPr>
            <a:t>oluşturunuz</a:t>
          </a:r>
          <a:r>
            <a:rPr lang="en-US" dirty="0">
              <a:solidFill>
                <a:schemeClr val="bg1"/>
              </a:solidFill>
            </a:rPr>
            <a:t>. Bu </a:t>
          </a:r>
          <a:r>
            <a:rPr lang="en-US" dirty="0" err="1">
              <a:solidFill>
                <a:schemeClr val="bg1"/>
              </a:solidFill>
            </a:rPr>
            <a:t>sınıf</a:t>
          </a:r>
          <a:r>
            <a:rPr lang="en-US" dirty="0">
              <a:solidFill>
                <a:schemeClr val="bg1"/>
              </a:solidFill>
            </a:rPr>
            <a:t> </a:t>
          </a:r>
          <a:r>
            <a:rPr lang="en-US" dirty="0" err="1">
              <a:solidFill>
                <a:schemeClr val="bg1"/>
              </a:solidFill>
            </a:rPr>
            <a:t>içerisinda</a:t>
          </a:r>
          <a:r>
            <a:rPr lang="en-US" dirty="0">
              <a:solidFill>
                <a:schemeClr val="bg1"/>
              </a:solidFill>
            </a:rPr>
            <a:t> name, surname </a:t>
          </a:r>
          <a:r>
            <a:rPr lang="en-US" dirty="0" err="1">
              <a:solidFill>
                <a:schemeClr val="bg1"/>
              </a:solidFill>
            </a:rPr>
            <a:t>alanlarını</a:t>
          </a:r>
          <a:r>
            <a:rPr lang="en-US" dirty="0">
              <a:solidFill>
                <a:schemeClr val="bg1"/>
              </a:solidFill>
            </a:rPr>
            <a:t> </a:t>
          </a:r>
          <a:r>
            <a:rPr lang="en-US" dirty="0" err="1">
              <a:solidFill>
                <a:schemeClr val="bg1"/>
              </a:solidFill>
            </a:rPr>
            <a:t>barındırmalıdır</a:t>
          </a:r>
          <a:r>
            <a:rPr lang="en-US" dirty="0">
              <a:solidFill>
                <a:schemeClr val="bg1"/>
              </a:solidFill>
            </a:rPr>
            <a:t>.</a:t>
          </a:r>
          <a:endParaRPr>
            <a:solidFill>
              <a:schemeClr val="tx1"/>
            </a:solidFill>
          </a:endParaRPr>
        </a:p>
      </dsp:txBody>
      <dsp:txXfrm>
        <a:off x="1435942" y="0"/>
        <a:ext cx="9223168" cy="1243239"/>
      </dsp:txXfrm>
    </dsp:sp>
    <dsp:sp modelId="{4DFE7E6A-EB2C-4D19-B96E-2AA9FDB95E0F}">
      <dsp:nvSpPr>
        <dsp:cNvPr id="6" name="Rounded Rectangle 5"/>
        <dsp:cNvSpPr/>
      </dsp:nvSpPr>
      <dsp:spPr bwMode="white">
        <a:xfrm>
          <a:off x="0" y="1554049"/>
          <a:ext cx="10659110" cy="1243239"/>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1554049"/>
        <a:ext cx="10659110" cy="1243239"/>
      </dsp:txXfrm>
    </dsp:sp>
    <dsp:sp modelId="{BF2960F0-902D-4CC9-91DF-579DB63EF09F}">
      <dsp:nvSpPr>
        <dsp:cNvPr id="7" name="Rectangles 6"/>
        <dsp:cNvSpPr/>
      </dsp:nvSpPr>
      <dsp:spPr bwMode="white">
        <a:xfrm>
          <a:off x="376080" y="1833778"/>
          <a:ext cx="683782" cy="68378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376080" y="1833778"/>
        <a:ext cx="683782" cy="683782"/>
      </dsp:txXfrm>
    </dsp:sp>
    <dsp:sp modelId="{EEE943A2-6CB7-4E80-BB05-C4B4079ACF0B}">
      <dsp:nvSpPr>
        <dsp:cNvPr id="8" name="Rectangles 7"/>
        <dsp:cNvSpPr/>
      </dsp:nvSpPr>
      <dsp:spPr bwMode="white">
        <a:xfrm>
          <a:off x="1435942" y="1554049"/>
          <a:ext cx="9223168"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a:solidFill>
                <a:schemeClr val="bg1"/>
              </a:solidFill>
            </a:rPr>
            <a:t>Person </a:t>
          </a:r>
          <a:r>
            <a:rPr lang="en-US" dirty="0" err="1">
              <a:solidFill>
                <a:schemeClr val="bg1"/>
              </a:solidFill>
            </a:rPr>
            <a:t>sınıfından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ArrayList</a:t>
          </a:r>
          <a:r>
            <a:rPr lang="en-US" dirty="0">
              <a:solidFill>
                <a:schemeClr val="bg1"/>
              </a:solidFill>
            </a:rPr>
            <a:t> </a:t>
          </a:r>
          <a:r>
            <a:rPr lang="en-US" dirty="0" err="1">
              <a:solidFill>
                <a:schemeClr val="bg1"/>
              </a:solidFill>
            </a:rPr>
            <a:t>oluşturunuz</a:t>
          </a:r>
          <a:r>
            <a:rPr lang="en-US" dirty="0">
              <a:solidFill>
                <a:schemeClr val="bg1"/>
              </a:solidFill>
            </a:rPr>
            <a:t>.</a:t>
          </a:r>
          <a:endParaRPr>
            <a:solidFill>
              <a:schemeClr val="tx1"/>
            </a:solidFill>
          </a:endParaRPr>
        </a:p>
      </dsp:txBody>
      <dsp:txXfrm>
        <a:off x="1435942" y="1554049"/>
        <a:ext cx="9223168" cy="1243239"/>
      </dsp:txXfrm>
    </dsp:sp>
    <dsp:sp modelId="{FCB0C563-5876-4A68-8244-D76628BC57E4}">
      <dsp:nvSpPr>
        <dsp:cNvPr id="9" name="Rounded Rectangle 8"/>
        <dsp:cNvSpPr/>
      </dsp:nvSpPr>
      <dsp:spPr bwMode="white">
        <a:xfrm>
          <a:off x="0" y="3108099"/>
          <a:ext cx="10659110" cy="1243239"/>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3108099"/>
        <a:ext cx="10659110" cy="1243239"/>
      </dsp:txXfrm>
    </dsp:sp>
    <dsp:sp modelId="{C12EBE1C-2F9A-4651-A54F-9714A0DE51B2}">
      <dsp:nvSpPr>
        <dsp:cNvPr id="10" name="Rectangles 9"/>
        <dsp:cNvSpPr/>
      </dsp:nvSpPr>
      <dsp:spPr bwMode="white">
        <a:xfrm>
          <a:off x="376080" y="3387827"/>
          <a:ext cx="683782" cy="68378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376080" y="3387827"/>
        <a:ext cx="683782" cy="683782"/>
      </dsp:txXfrm>
    </dsp:sp>
    <dsp:sp modelId="{3256645E-C3BA-489F-8DF0-10931D73A29A}">
      <dsp:nvSpPr>
        <dsp:cNvPr id="11" name="Rectangles 10"/>
        <dsp:cNvSpPr/>
      </dsp:nvSpPr>
      <dsp:spPr bwMode="white">
        <a:xfrm>
          <a:off x="1435942" y="3108099"/>
          <a:ext cx="9223168"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en-US" dirty="0" err="1">
              <a:solidFill>
                <a:schemeClr val="bg1"/>
              </a:solidFill>
            </a:rPr>
            <a:t>Oluşturmuş</a:t>
          </a:r>
          <a:r>
            <a:rPr lang="en-US" dirty="0">
              <a:solidFill>
                <a:schemeClr val="bg1"/>
              </a:solidFill>
            </a:rPr>
            <a:t> </a:t>
          </a:r>
          <a:r>
            <a:rPr lang="en-US" dirty="0" err="1">
              <a:solidFill>
                <a:schemeClr val="bg1"/>
              </a:solidFill>
            </a:rPr>
            <a:t>olduğunuz</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listeden</a:t>
          </a:r>
          <a:r>
            <a:rPr lang="en-US" dirty="0">
              <a:solidFill>
                <a:schemeClr val="bg1"/>
              </a:solidFill>
            </a:rPr>
            <a:t> </a:t>
          </a:r>
          <a:r>
            <a:rPr lang="en-US" dirty="0" err="1">
              <a:solidFill>
                <a:schemeClr val="bg1"/>
              </a:solidFill>
            </a:rPr>
            <a:t>bir</a:t>
          </a:r>
          <a:r>
            <a:rPr lang="en-US" dirty="0">
              <a:solidFill>
                <a:schemeClr val="bg1"/>
              </a:solidFill>
            </a:rPr>
            <a:t> String </a:t>
          </a:r>
          <a:r>
            <a:rPr lang="en-US" dirty="0" err="1">
              <a:solidFill>
                <a:schemeClr val="bg1"/>
              </a:solidFill>
            </a:rPr>
            <a:t>arraylist</a:t>
          </a:r>
          <a:r>
            <a:rPr lang="en-US" dirty="0">
              <a:solidFill>
                <a:schemeClr val="bg1"/>
              </a:solidFill>
            </a:rPr>
            <a:t> </a:t>
          </a:r>
          <a:r>
            <a:rPr lang="en-US" dirty="0" err="1">
              <a:solidFill>
                <a:schemeClr val="bg1"/>
              </a:solidFill>
            </a:rPr>
            <a:t>oluşturunuz</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liste</a:t>
          </a:r>
          <a:r>
            <a:rPr lang="en-US" dirty="0">
              <a:solidFill>
                <a:schemeClr val="bg1"/>
              </a:solidFill>
            </a:rPr>
            <a:t> </a:t>
          </a:r>
          <a:r>
            <a:rPr lang="en-US" dirty="0" err="1">
              <a:solidFill>
                <a:schemeClr val="bg1"/>
              </a:solidFill>
            </a:rPr>
            <a:t>içerisindeki</a:t>
          </a:r>
          <a:r>
            <a:rPr lang="en-US" dirty="0">
              <a:solidFill>
                <a:schemeClr val="bg1"/>
              </a:solidFill>
            </a:rPr>
            <a:t> her </a:t>
          </a:r>
          <a:r>
            <a:rPr lang="en-US" dirty="0" err="1">
              <a:solidFill>
                <a:schemeClr val="bg1"/>
              </a:solidFill>
            </a:rPr>
            <a:t>bir</a:t>
          </a:r>
          <a:r>
            <a:rPr lang="en-US" dirty="0">
              <a:solidFill>
                <a:schemeClr val="bg1"/>
              </a:solidFill>
            </a:rPr>
            <a:t> </a:t>
          </a:r>
          <a:r>
            <a:rPr lang="en-US" dirty="0" err="1">
              <a:solidFill>
                <a:schemeClr val="bg1"/>
              </a:solidFill>
            </a:rPr>
            <a:t>eleman</a:t>
          </a:r>
          <a:r>
            <a:rPr lang="en-US" dirty="0">
              <a:solidFill>
                <a:schemeClr val="bg1"/>
              </a:solidFill>
            </a:rPr>
            <a:t> person </a:t>
          </a:r>
          <a:r>
            <a:rPr lang="en-US" dirty="0" err="1">
              <a:solidFill>
                <a:schemeClr val="bg1"/>
              </a:solidFill>
            </a:rPr>
            <a:t>objesindeki</a:t>
          </a:r>
          <a:r>
            <a:rPr lang="en-US" dirty="0">
              <a:solidFill>
                <a:schemeClr val="bg1"/>
              </a:solidFill>
            </a:rPr>
            <a:t> name + “ “ + surname </a:t>
          </a:r>
          <a:r>
            <a:rPr lang="en-US" dirty="0" err="1">
              <a:solidFill>
                <a:schemeClr val="bg1"/>
              </a:solidFill>
            </a:rPr>
            <a:t>alanını</a:t>
          </a:r>
          <a:r>
            <a:rPr lang="en-US" dirty="0">
              <a:solidFill>
                <a:schemeClr val="bg1"/>
              </a:solidFill>
            </a:rPr>
            <a:t> </a:t>
          </a:r>
          <a:r>
            <a:rPr lang="en-US" dirty="0" err="1">
              <a:solidFill>
                <a:schemeClr val="bg1"/>
              </a:solidFill>
            </a:rPr>
            <a:t>barındırmalıdır</a:t>
          </a:r>
          <a:r>
            <a:rPr lang="en-US" dirty="0">
              <a:solidFill>
                <a:schemeClr val="bg1"/>
              </a:solidFill>
            </a:rPr>
            <a:t>.</a:t>
          </a:r>
          <a:endParaRPr>
            <a:solidFill>
              <a:schemeClr val="tx1"/>
            </a:solidFill>
          </a:endParaRPr>
        </a:p>
      </dsp:txBody>
      <dsp:txXfrm>
        <a:off x="1435942" y="3108099"/>
        <a:ext cx="9223168" cy="1243239"/>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HorzCh" val="ctr"/>
              <dgm:param type="txAnchorVert" val="mid"/>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hasCustomPrompt="1"/>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endParaRPr lang="tr-TR"/>
          </a:p>
        </p:txBody>
      </p:sp>
      <p:sp>
        <p:nvSpPr>
          <p:cNvPr id="10" name="Text Placeholder 3"/>
          <p:cNvSpPr>
            <a:spLocks noGrp="1"/>
          </p:cNvSpPr>
          <p:nvPr>
            <p:ph type="body" sz="half" idx="2" hasCustomPrompt="1"/>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6" name="Text Placeholder 3"/>
          <p:cNvSpPr>
            <a:spLocks noGrp="1"/>
          </p:cNvSpPr>
          <p:nvPr>
            <p:ph type="body" sz="half" idx="15" hasCustomPrompt="1"/>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Text Placeholder 4"/>
          <p:cNvSpPr>
            <a:spLocks noGrp="1"/>
          </p:cNvSpPr>
          <p:nvPr>
            <p:ph type="body" sz="quarter" idx="3" hasCustomPrompt="1"/>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19" name="Text Placeholder 3"/>
          <p:cNvSpPr>
            <a:spLocks noGrp="1"/>
          </p:cNvSpPr>
          <p:nvPr>
            <p:ph type="body" sz="half" idx="16" hasCustomPrompt="1"/>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4" name="Text Placeholder 4"/>
          <p:cNvSpPr>
            <a:spLocks noGrp="1"/>
          </p:cNvSpPr>
          <p:nvPr>
            <p:ph type="body" sz="quarter" idx="13" hasCustomPrompt="1"/>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0" name="Text Placeholder 3"/>
          <p:cNvSpPr>
            <a:spLocks noGrp="1"/>
          </p:cNvSpPr>
          <p:nvPr>
            <p:ph type="body" sz="half" idx="17" hasCustomPrompt="1"/>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29" name="Picture Placeholder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hasCustomPrompt="1"/>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Text Placeholder 4"/>
          <p:cNvSpPr>
            <a:spLocks noGrp="1"/>
          </p:cNvSpPr>
          <p:nvPr>
            <p:ph type="body" sz="quarter" idx="3" hasCustomPrompt="1"/>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30" name="Picture Placeholder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hasCustomPrompt="1"/>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14" name="Text Placeholder 4"/>
          <p:cNvSpPr>
            <a:spLocks noGrp="1"/>
          </p:cNvSpPr>
          <p:nvPr>
            <p:ph type="body" sz="quarter" idx="13" hasCustomPrompt="1"/>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31" name="Picture Placeholder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hasCustomPrompt="1"/>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nchorCtr="0"/>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652463" y="887414"/>
            <a:ext cx="7423149" cy="5368924"/>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7"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618960-8005-486C-9A75-10CB2AAC16F9}"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5.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i="0" dirty="0">
                <a:effectLst/>
                <a:latin typeface="Poppins" panose="020B0502040204020203" pitchFamily="2" charset="-94"/>
              </a:rPr>
              <a:t>Java </a:t>
            </a:r>
            <a:r>
              <a:rPr lang="tr-TR" b="1" i="0" dirty="0" err="1">
                <a:effectLst/>
                <a:latin typeface="Poppins" panose="020B0502040204020203" pitchFamily="2" charset="-94"/>
              </a:rPr>
              <a:t>Collections</a:t>
            </a:r>
            <a:r>
              <a:rPr lang="tr-TR" b="1" i="0" dirty="0">
                <a:effectLst/>
                <a:latin typeface="Poppins" panose="020B0502040204020203" pitchFamily="2" charset="-94"/>
              </a:rPr>
              <a:t> </a:t>
            </a:r>
            <a:br>
              <a:rPr lang="tr-TR" b="1" i="0" dirty="0">
                <a:effectLst/>
                <a:latin typeface="Poppins" panose="020B0502040204020203" pitchFamily="2" charset="-94"/>
              </a:rPr>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Sets</a:t>
            </a:r>
            <a:endParaRPr lang="tr-TR" dirty="0"/>
          </a:p>
        </p:txBody>
      </p:sp>
      <p:sp>
        <p:nvSpPr>
          <p:cNvPr id="3" name="İçerik Yer Tutucusu 2"/>
          <p:cNvSpPr>
            <a:spLocks noGrp="1"/>
          </p:cNvSpPr>
          <p:nvPr>
            <p:ph idx="1"/>
          </p:nvPr>
        </p:nvSpPr>
        <p:spPr/>
        <p:txBody>
          <a:bodyPr/>
          <a:lstStyle/>
          <a:p>
            <a:r>
              <a:rPr lang="tr-TR" dirty="0"/>
              <a:t>Küme (set) içindeki öğeler, bir dizi biçiminde değil, bir torbaya doldurulmuş biçimdedirler. </a:t>
            </a:r>
            <a:endParaRPr lang="tr-TR" dirty="0"/>
          </a:p>
          <a:p>
            <a:r>
              <a:rPr lang="tr-TR" dirty="0"/>
              <a:t>Matematikteki küme kavramından gelir. Hiç öğesi olmayan küme boş kümedir. Kümenin bir, iki, ya da çok sayıda öğesi olabilir. Ancak öğe sayısı sonlu olmalıdır. </a:t>
            </a:r>
            <a:endParaRPr lang="tr-TR" dirty="0"/>
          </a:p>
          <a:p>
            <a:r>
              <a:rPr lang="tr-TR" dirty="0"/>
              <a:t>Matematikte sonsuz öğeli kümeleri tanımlayabilir ve onlarla işlem yapabiliriz. Ancak, bilgisayarlarda öğeler ve işlemler sonlu sayıda olmak zorundadır. Bilgisayarlarda sonsuz sayıda öğe tanımlanamaz, sonsuz sayıda işlem yapılamaz. O nedenle, listeler için olduğu gibi, kümeler içinde öğe sayısının sonlu olma koşulu vardır.</a:t>
            </a:r>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Matematikte bir kümede aynı öğe birden çok kez yer alamaz.</a:t>
            </a:r>
            <a:endParaRPr lang="tr-TR" dirty="0"/>
          </a:p>
          <a:p>
            <a:r>
              <a:rPr lang="tr-TR" dirty="0" err="1"/>
              <a:t>Collections</a:t>
            </a:r>
            <a:r>
              <a:rPr lang="tr-TR" dirty="0"/>
              <a:t> içindeki Set topluluğu bu kurala uyar. Set içinde aynı öğe ancak bir kez yer alabilir (</a:t>
            </a:r>
            <a:r>
              <a:rPr lang="tr-TR" dirty="0" err="1"/>
              <a:t>duplikasyon</a:t>
            </a:r>
            <a:r>
              <a:rPr lang="tr-TR" dirty="0"/>
              <a:t> olamaz).</a:t>
            </a:r>
            <a:endParaRPr lang="tr-TR" dirty="0"/>
          </a:p>
          <a:p>
            <a:r>
              <a:rPr lang="tr-TR" dirty="0"/>
              <a:t>Matematikte bir kümenin öğeleri sıralı olmak zorunda değildir. </a:t>
            </a:r>
            <a:r>
              <a:rPr lang="tr-TR" dirty="0" err="1"/>
              <a:t>Collections</a:t>
            </a:r>
            <a:r>
              <a:rPr lang="tr-TR" dirty="0"/>
              <a:t> içindeki Set topluluğu bu kurala uyar. Eğer, öğelerin sıralanması gerekiyorsa, </a:t>
            </a:r>
            <a:r>
              <a:rPr lang="tr-TR" dirty="0" err="1"/>
              <a:t>SortedSets</a:t>
            </a:r>
            <a:r>
              <a:rPr lang="tr-TR" dirty="0"/>
              <a:t> </a:t>
            </a:r>
            <a:r>
              <a:rPr lang="tr-TR" dirty="0" err="1"/>
              <a:t>altkoleksiyonu</a:t>
            </a:r>
            <a:r>
              <a:rPr lang="tr-TR" dirty="0"/>
              <a:t> kullanılır.</a:t>
            </a:r>
            <a:endParaRPr lang="tr-TR" dirty="0"/>
          </a:p>
          <a:p>
            <a:r>
              <a:rPr lang="tr-TR" dirty="0"/>
              <a:t>Listelerde olduğu gibi, kümeye yeni öğeler eklendikçe, küme otomatik olarak büyür; programcının ayrı kod yazmasına gerek kalmaz.</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0" name="Picture 9"/>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2" name="Picture 11"/>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4" name="Oval 13"/>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8" name="Picture 17"/>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586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p:cNvPicPr>
            <a:picLocks noGrp="1" noChangeAspect="1"/>
          </p:cNvPicPr>
          <p:nvPr>
            <p:ph idx="1"/>
          </p:nvPr>
        </p:nvPicPr>
        <p:blipFill>
          <a:blip r:embed="rId5"/>
          <a:stretch>
            <a:fillRect/>
          </a:stretch>
        </p:blipFill>
        <p:spPr>
          <a:xfrm>
            <a:off x="1414431" y="643467"/>
            <a:ext cx="9363138" cy="55710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List</a:t>
            </a:r>
            <a:r>
              <a:rPr lang="tr-TR" dirty="0"/>
              <a:t> için var olan işlemlerin (</a:t>
            </a:r>
            <a:r>
              <a:rPr lang="tr-TR" dirty="0" err="1"/>
              <a:t>operations</a:t>
            </a:r>
            <a:r>
              <a:rPr lang="tr-TR" dirty="0"/>
              <a:t>) çoğu kümeler için de geçerlidir. Ancak şu kısıtlar vardır: </a:t>
            </a:r>
            <a:endParaRPr lang="tr-TR" dirty="0"/>
          </a:p>
          <a:p>
            <a:r>
              <a:rPr lang="tr-TR" dirty="0"/>
              <a:t>• Kümenin öğeleri sıralı olmadığı için, yeni gelen bir öğeyi kümede belirli bir konuma yerleştiremeyiz. </a:t>
            </a:r>
            <a:endParaRPr lang="tr-TR" dirty="0"/>
          </a:p>
          <a:p>
            <a:r>
              <a:rPr lang="tr-TR" dirty="0"/>
              <a:t>• Aynı nedenle, bir öğe yerine başka bir öğe koyamayız (</a:t>
            </a:r>
            <a:r>
              <a:rPr lang="tr-TR" dirty="0" err="1"/>
              <a:t>replacement</a:t>
            </a:r>
            <a:r>
              <a:rPr lang="tr-TR" dirty="0"/>
              <a:t> olamaz). Ama, istenen öğe kümeden silinebilir ve istenen öğe kümeye eklenebilir. </a:t>
            </a:r>
            <a:endParaRPr lang="tr-TR" dirty="0"/>
          </a:p>
          <a:p>
            <a:r>
              <a:rPr lang="tr-TR" dirty="0"/>
              <a:t>• Kümedeki öğelere erişmek (</a:t>
            </a:r>
            <a:r>
              <a:rPr lang="tr-TR" dirty="0" err="1"/>
              <a:t>retrieving</a:t>
            </a:r>
            <a:r>
              <a:rPr lang="tr-TR" dirty="0"/>
              <a:t>) mümkündür, ama erişim sırası belirsizdir. </a:t>
            </a:r>
            <a:endParaRPr lang="tr-TR" dirty="0"/>
          </a:p>
          <a:p>
            <a:r>
              <a:rPr lang="tr-TR" dirty="0"/>
              <a:t>• Kümede bir öğenin yeri belirsizdir.</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Maps</a:t>
            </a:r>
            <a:r>
              <a:rPr lang="tr-TR" dirty="0"/>
              <a:t> (Dönüşümler)</a:t>
            </a:r>
            <a:endParaRPr lang="tr-TR" dirty="0"/>
          </a:p>
        </p:txBody>
      </p:sp>
      <p:sp>
        <p:nvSpPr>
          <p:cNvPr id="3" name="İçerik Yer Tutucusu 2"/>
          <p:cNvSpPr>
            <a:spLocks noGrp="1"/>
          </p:cNvSpPr>
          <p:nvPr>
            <p:ph idx="1"/>
          </p:nvPr>
        </p:nvSpPr>
        <p:spPr/>
        <p:txBody>
          <a:bodyPr/>
          <a:lstStyle/>
          <a:p>
            <a:r>
              <a:rPr lang="tr-TR" dirty="0"/>
              <a:t>Dönüşüm (</a:t>
            </a:r>
            <a:r>
              <a:rPr lang="tr-TR" dirty="0" err="1"/>
              <a:t>Map</a:t>
            </a:r>
            <a:r>
              <a:rPr lang="tr-TR" dirty="0"/>
              <a:t>)’</a:t>
            </a:r>
            <a:r>
              <a:rPr lang="tr-TR" dirty="0" err="1"/>
              <a:t>ler</a:t>
            </a:r>
            <a:r>
              <a:rPr lang="tr-TR" dirty="0"/>
              <a:t>, yapısal olarak, Listeler ve </a:t>
            </a:r>
            <a:r>
              <a:rPr lang="tr-TR" dirty="0" err="1"/>
              <a:t>Kümeler’den</a:t>
            </a:r>
            <a:r>
              <a:rPr lang="tr-TR" dirty="0"/>
              <a:t> çok farklıdır. Öğeleri tek tek depolamak yerine nesne çiftlerini depo ederler. Depolanmak istenen her öğeye bir anahtar verilir; böylece bir öğe yerine bir öğe çifti oluşur ve bu çiftler depo edilirler. Depodaki her öğeye kendi anahtarıyla erişilir. Öğe çifti “anahtar” ve “değer” olmak üzere iki nesneden oluşur. Anahtar, oluşan çifti belirleyen işaretçidir; değer ise anahtara ilişkilendirilen bilgiyi içeren bir nesnedir.</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Örnek: Bir adres defteri düşünelim. Defter </a:t>
            </a:r>
            <a:r>
              <a:rPr lang="tr-TR" dirty="0" err="1"/>
              <a:t>soyad</a:t>
            </a:r>
            <a:r>
              <a:rPr lang="tr-TR" dirty="0"/>
              <a:t> sırasıyla düzenlenebilir. O zaman </a:t>
            </a:r>
            <a:r>
              <a:rPr lang="tr-TR" dirty="0" err="1"/>
              <a:t>soyad</a:t>
            </a:r>
            <a:r>
              <a:rPr lang="tr-TR" dirty="0"/>
              <a:t> anahtar olur. Her </a:t>
            </a:r>
            <a:r>
              <a:rPr lang="tr-TR" dirty="0" err="1"/>
              <a:t>soyad</a:t>
            </a:r>
            <a:r>
              <a:rPr lang="tr-TR" dirty="0"/>
              <a:t> ile ilişkilendirilen ad, </a:t>
            </a:r>
            <a:r>
              <a:rPr lang="tr-TR" dirty="0" err="1"/>
              <a:t>telefon_numarası</a:t>
            </a:r>
            <a:r>
              <a:rPr lang="tr-TR" dirty="0"/>
              <a:t>, adres, </a:t>
            </a:r>
            <a:r>
              <a:rPr lang="tr-TR" dirty="0" err="1"/>
              <a:t>doğum_günü</a:t>
            </a:r>
            <a:r>
              <a:rPr lang="tr-TR" dirty="0"/>
              <a:t> gibi bilgileri içeren bir nesne “değer” nesnesidir. Her anahtara karşılık böyle bir ve yalnız bir tane “değer” nesnesi vardır; ama değer nesnesi birden çok bilgi (veri) içerebilir.</a:t>
            </a: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369116"/>
            <a:ext cx="8946541" cy="5879283"/>
          </a:xfrm>
        </p:spPr>
        <p:txBody>
          <a:bodyPr/>
          <a:lstStyle/>
          <a:p>
            <a:r>
              <a:rPr lang="tr-TR" dirty="0" err="1"/>
              <a:t>Map</a:t>
            </a:r>
            <a:r>
              <a:rPr lang="tr-TR" dirty="0"/>
              <a:t> içinde anahtarlar tektir; yani aynı anahtar birden çok değeri işaret edemez. Ancak, farklı iki anahtarın işaret ettiği değerlerde aynı veriler olabilir. Örneğin, adres defterinde farklı iki kişi aynı telefonu kullanabilir ya da aynı adreste kalabilirler. Tabii, telefon defterinde </a:t>
            </a:r>
            <a:r>
              <a:rPr lang="tr-TR" dirty="0" err="1"/>
              <a:t>soyad</a:t>
            </a:r>
            <a:r>
              <a:rPr lang="tr-TR" dirty="0"/>
              <a:t> anahtar alınırsa, aynı soyadı taşıyan iki kişi </a:t>
            </a:r>
            <a:r>
              <a:rPr lang="tr-TR" dirty="0" err="1"/>
              <a:t>duplikasyon</a:t>
            </a:r>
            <a:r>
              <a:rPr lang="tr-TR" dirty="0"/>
              <a:t> yaratır. Bu durumda </a:t>
            </a:r>
            <a:r>
              <a:rPr lang="tr-TR" dirty="0" err="1"/>
              <a:t>soyad</a:t>
            </a:r>
            <a:r>
              <a:rPr lang="tr-TR" dirty="0"/>
              <a:t> anahtar olamaz. Böyle durumlarda başka bir anahtar düşünmek gerekir. Örneğin, defterde kayıtlı herkese bir sıra numarası verilebilir. Kümeler için olduğu gibi, bir </a:t>
            </a:r>
            <a:r>
              <a:rPr lang="tr-TR" dirty="0" err="1"/>
              <a:t>Map</a:t>
            </a:r>
            <a:r>
              <a:rPr lang="tr-TR" dirty="0"/>
              <a:t> öğeleri sıralamaz. Gerekiyorsa, anahtara göre sıralama yapan </a:t>
            </a:r>
            <a:r>
              <a:rPr lang="tr-TR" dirty="0" err="1"/>
              <a:t>SortedMap</a:t>
            </a:r>
            <a:r>
              <a:rPr lang="tr-TR" dirty="0"/>
              <a:t> </a:t>
            </a:r>
            <a:r>
              <a:rPr lang="tr-TR" dirty="0" err="1"/>
              <a:t>arayüzü</a:t>
            </a:r>
            <a:r>
              <a:rPr lang="tr-TR" dirty="0"/>
              <a:t> kullanılır. </a:t>
            </a:r>
            <a:endParaRPr lang="tr-TR" dirty="0"/>
          </a:p>
          <a:p>
            <a:r>
              <a:rPr lang="tr-TR" dirty="0"/>
              <a:t>Yeni öğeler geldikçe, </a:t>
            </a:r>
            <a:r>
              <a:rPr lang="tr-TR" dirty="0" err="1"/>
              <a:t>Map</a:t>
            </a:r>
            <a:r>
              <a:rPr lang="tr-TR" dirty="0"/>
              <a:t> kendi kendisinin boyunu (öğe sayısını) artırabilir. Tersine olarak, öğe silinirse, </a:t>
            </a:r>
            <a:r>
              <a:rPr lang="tr-TR" dirty="0" err="1"/>
              <a:t>Map</a:t>
            </a:r>
            <a:r>
              <a:rPr lang="tr-TR" dirty="0"/>
              <a:t> kendi boyunu küçültür.</a:t>
            </a:r>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26" name="Picture 9"/>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27" name="Picture 11"/>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28" name="Oval 13"/>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5"/>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30" name="Picture 17"/>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31"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Rectangle 21"/>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p:cNvPicPr>
            <a:picLocks noGrp="1" noChangeAspect="1"/>
          </p:cNvPicPr>
          <p:nvPr>
            <p:ph idx="1"/>
          </p:nvPr>
        </p:nvPicPr>
        <p:blipFill>
          <a:blip r:embed="rId6"/>
          <a:stretch>
            <a:fillRect/>
          </a:stretch>
        </p:blipFill>
        <p:spPr>
          <a:xfrm>
            <a:off x="2614083" y="643467"/>
            <a:ext cx="6963833" cy="5571066"/>
          </a:xfrm>
          <a:prstGeom prst="rect">
            <a:avLst/>
          </a:prstGeom>
        </p:spPr>
      </p:pic>
      <p:sp>
        <p:nvSpPr>
          <p:cNvPr id="33" name="Rectangle 2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Özellikler</a:t>
            </a:r>
            <a:endParaRPr lang="tr-TR" dirty="0"/>
          </a:p>
        </p:txBody>
      </p:sp>
      <p:sp>
        <p:nvSpPr>
          <p:cNvPr id="3" name="İçerik Yer Tutucusu 2"/>
          <p:cNvSpPr>
            <a:spLocks noGrp="1"/>
          </p:cNvSpPr>
          <p:nvPr>
            <p:ph idx="1"/>
          </p:nvPr>
        </p:nvSpPr>
        <p:spPr/>
        <p:txBody>
          <a:bodyPr>
            <a:normAutofit fontScale="47500" lnSpcReduction="20000"/>
          </a:bodyPr>
          <a:lstStyle/>
          <a:p>
            <a:pPr algn="l" fontAlgn="base">
              <a:buFont typeface="Arial" panose="020B0604020202020204" pitchFamily="34" charset="0"/>
              <a:buChar char="•"/>
            </a:pPr>
            <a:r>
              <a:rPr lang="tr-TR" sz="2900" dirty="0"/>
              <a:t>Collection: Nesne grupları ile çalışmamız yardımcı olur </a:t>
            </a:r>
            <a:r>
              <a:rPr lang="tr-TR" sz="2900" dirty="0" err="1"/>
              <a:t>hiyeraşik</a:t>
            </a:r>
            <a:r>
              <a:rPr lang="tr-TR" sz="2900" dirty="0"/>
              <a:t> olarak en tepede bulunmaktadır.</a:t>
            </a:r>
            <a:endParaRPr lang="tr-TR" sz="2900" dirty="0"/>
          </a:p>
          <a:p>
            <a:pPr algn="l" fontAlgn="base">
              <a:buFont typeface="Arial" panose="020B0604020202020204" pitchFamily="34" charset="0"/>
              <a:buChar char="•"/>
            </a:pPr>
            <a:r>
              <a:rPr lang="tr-TR" sz="2900" dirty="0" err="1"/>
              <a:t>List</a:t>
            </a:r>
            <a:r>
              <a:rPr lang="tr-TR" sz="2900" dirty="0"/>
              <a:t>: Koleksiyonu genişletir sıralı öge koleksiyonlarını barındırır. Liste yapısını örnek alır. İçerisinden bir elemandan fazla eleman bulundurulmasına olanak tanır. Elemanlarını sıralı bir biçimde barındırır</a:t>
            </a:r>
            <a:endParaRPr lang="tr-TR" sz="2900" dirty="0"/>
          </a:p>
          <a:p>
            <a:pPr algn="l" fontAlgn="base">
              <a:buFont typeface="Arial" panose="020B0604020202020204" pitchFamily="34" charset="0"/>
              <a:buChar char="•"/>
            </a:pPr>
            <a:r>
              <a:rPr lang="tr-TR" sz="2900" dirty="0"/>
              <a:t>Set: Kopyalanan ögeleri içermez. Matematiksel küme soyutlamasını modeller. Yalnızca miras alınan metotları içerir.</a:t>
            </a:r>
            <a:endParaRPr lang="tr-TR" sz="2900" dirty="0"/>
          </a:p>
          <a:p>
            <a:pPr algn="l" fontAlgn="base">
              <a:buFont typeface="Arial" panose="020B0604020202020204" pitchFamily="34" charset="0"/>
              <a:buChar char="•"/>
            </a:pPr>
            <a:r>
              <a:rPr lang="tr-TR" sz="2900" dirty="0" err="1"/>
              <a:t>SortedSet</a:t>
            </a:r>
            <a:r>
              <a:rPr lang="tr-TR" sz="2900" dirty="0"/>
              <a:t>: ögelerini artan düzende tutan bir türdür. Sıralamadan yararlanmak için birkaç ek işlem sağlanmaktadır. Sıralanmış kümeler veya kelime listeleri gibi genel olarak sıralı kümeler için kullanılır.</a:t>
            </a:r>
            <a:endParaRPr lang="tr-TR" sz="2900" dirty="0"/>
          </a:p>
          <a:p>
            <a:pPr algn="l" fontAlgn="base">
              <a:buFont typeface="Arial" panose="020B0604020202020204" pitchFamily="34" charset="0"/>
              <a:buChar char="•"/>
            </a:pPr>
            <a:r>
              <a:rPr lang="tr-TR" sz="2900" dirty="0"/>
              <a:t>Queue: Kuyruk veri yapısı işlemi sağlar. Yani kuyruk yapısındaki ekleme, silme gibi işlemleri kolaylaştıran metotlara sahiptir.</a:t>
            </a:r>
            <a:endParaRPr lang="tr-TR" sz="2900" dirty="0"/>
          </a:p>
          <a:p>
            <a:pPr algn="l" fontAlgn="base">
              <a:buFont typeface="Arial" panose="020B0604020202020204" pitchFamily="34" charset="0"/>
              <a:buChar char="•"/>
            </a:pPr>
            <a:r>
              <a:rPr lang="tr-TR" sz="2900" dirty="0" err="1"/>
              <a:t>Map</a:t>
            </a:r>
            <a:r>
              <a:rPr lang="tr-TR" sz="2900" dirty="0"/>
              <a:t>: Benzersiz anahtarları değerleri ile eşleştiren </a:t>
            </a:r>
            <a:r>
              <a:rPr lang="tr-TR" sz="2900" dirty="0" err="1"/>
              <a:t>arayüzdür</a:t>
            </a:r>
            <a:r>
              <a:rPr lang="tr-TR" sz="2900" dirty="0"/>
              <a:t>. Örneğin her sipariş numarasının ayrı bir numaraya sahip olması gibi. Collection </a:t>
            </a:r>
            <a:r>
              <a:rPr lang="tr-TR" sz="2900" dirty="0" err="1"/>
              <a:t>arayüzünü</a:t>
            </a:r>
            <a:r>
              <a:rPr lang="tr-TR" sz="2900" dirty="0"/>
              <a:t> kullanmazlar.</a:t>
            </a:r>
            <a:endParaRPr lang="tr-TR" sz="2900" dirty="0"/>
          </a:p>
          <a:p>
            <a:pPr algn="l" fontAlgn="base">
              <a:buFont typeface="Arial" panose="020B0604020202020204" pitchFamily="34" charset="0"/>
              <a:buChar char="•"/>
            </a:pPr>
            <a:r>
              <a:rPr lang="tr-TR" sz="2900" dirty="0" err="1"/>
              <a:t>SortedMap</a:t>
            </a:r>
            <a:r>
              <a:rPr lang="tr-TR" sz="2900" dirty="0"/>
              <a:t>: </a:t>
            </a:r>
            <a:r>
              <a:rPr lang="tr-TR" sz="2900" dirty="0" err="1"/>
              <a:t>Map</a:t>
            </a:r>
            <a:r>
              <a:rPr lang="tr-TR" sz="2900" dirty="0"/>
              <a:t> </a:t>
            </a:r>
            <a:r>
              <a:rPr lang="tr-TR" sz="2900" dirty="0" err="1"/>
              <a:t>arayüzünün</a:t>
            </a:r>
            <a:r>
              <a:rPr lang="tr-TR" sz="2900" dirty="0"/>
              <a:t> </a:t>
            </a:r>
            <a:r>
              <a:rPr lang="tr-TR" sz="2900" dirty="0" err="1"/>
              <a:t>özellikllerini</a:t>
            </a:r>
            <a:r>
              <a:rPr lang="tr-TR" sz="2900" dirty="0"/>
              <a:t> taşır. Anahtar değerleri aratan bir sırada saklanır.</a:t>
            </a:r>
            <a:endParaRPr lang="tr-TR" sz="2900" dirty="0"/>
          </a:p>
          <a:p>
            <a:pPr algn="l" fontAlgn="base">
              <a:buFont typeface="Arial" panose="020B0604020202020204" pitchFamily="34" charset="0"/>
              <a:buChar char="•"/>
            </a:pPr>
            <a:r>
              <a:rPr lang="tr-TR" sz="2900" dirty="0" err="1"/>
              <a:t>Iterator</a:t>
            </a:r>
            <a:r>
              <a:rPr lang="tr-TR" sz="2900" dirty="0"/>
              <a:t>: Koleksiyon ögelerini tekrarlamak için kullanılır.</a:t>
            </a:r>
            <a:endParaRPr lang="tr-TR" sz="2900" dirty="0"/>
          </a:p>
          <a:p>
            <a:pPr algn="l" fontAlgn="base">
              <a:buFont typeface="Arial" panose="020B0604020202020204" pitchFamily="34" charset="0"/>
              <a:buChar char="•"/>
            </a:pPr>
            <a:r>
              <a:rPr lang="tr-TR" sz="2900" dirty="0" err="1"/>
              <a:t>ListIterator</a:t>
            </a:r>
            <a:r>
              <a:rPr lang="tr-TR" sz="2900" dirty="0"/>
              <a:t>: Elemanlarımız arasında gezinmemizi sağlar. En önemli özelliği </a:t>
            </a:r>
            <a:r>
              <a:rPr lang="tr-TR" sz="2900" dirty="0" err="1"/>
              <a:t>collection</a:t>
            </a:r>
            <a:r>
              <a:rPr lang="tr-TR" sz="2900" dirty="0"/>
              <a:t> elemanlarını </a:t>
            </a:r>
            <a:r>
              <a:rPr lang="tr-TR" sz="2900" dirty="0" err="1"/>
              <a:t>remove</a:t>
            </a:r>
            <a:r>
              <a:rPr lang="tr-TR" sz="2900" dirty="0"/>
              <a:t> edebilmesidir.</a:t>
            </a:r>
            <a:endParaRPr lang="tr-TR" sz="2900" dirty="0"/>
          </a:p>
          <a:p>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a:t>• </a:t>
            </a:r>
            <a:r>
              <a:rPr lang="tr-TR" dirty="0" err="1"/>
              <a:t>ArrayList</a:t>
            </a:r>
            <a:r>
              <a:rPr lang="tr-TR" dirty="0"/>
              <a:t> sınıfı </a:t>
            </a:r>
            <a:r>
              <a:rPr lang="tr-TR" dirty="0" err="1"/>
              <a:t>List</a:t>
            </a:r>
            <a:r>
              <a:rPr lang="tr-TR" dirty="0"/>
              <a:t> </a:t>
            </a:r>
            <a:r>
              <a:rPr lang="tr-TR" dirty="0" err="1"/>
              <a:t>arayüzünü</a:t>
            </a:r>
            <a:r>
              <a:rPr lang="tr-TR" dirty="0"/>
              <a:t> kurgular </a:t>
            </a:r>
            <a:endParaRPr lang="tr-TR" dirty="0"/>
          </a:p>
          <a:p>
            <a:pPr marL="0" indent="0">
              <a:buNone/>
            </a:pPr>
            <a:r>
              <a:rPr lang="tr-TR" dirty="0"/>
              <a:t>sıralı listelerde hızlı erişim sağlanır</a:t>
            </a:r>
            <a:endParaRPr lang="tr-TR" dirty="0"/>
          </a:p>
          <a:p>
            <a:r>
              <a:rPr lang="tr-TR" dirty="0"/>
              <a:t> • </a:t>
            </a:r>
            <a:r>
              <a:rPr lang="tr-TR" dirty="0" err="1"/>
              <a:t>LinkedList</a:t>
            </a:r>
            <a:r>
              <a:rPr lang="tr-TR" dirty="0"/>
              <a:t> sınıfı da </a:t>
            </a:r>
            <a:r>
              <a:rPr lang="tr-TR" dirty="0" err="1"/>
              <a:t>List</a:t>
            </a:r>
            <a:r>
              <a:rPr lang="tr-TR" dirty="0"/>
              <a:t> </a:t>
            </a:r>
            <a:r>
              <a:rPr lang="tr-TR" dirty="0" err="1"/>
              <a:t>arayüzünü</a:t>
            </a:r>
            <a:r>
              <a:rPr lang="tr-TR" dirty="0"/>
              <a:t> kurgular </a:t>
            </a:r>
            <a:endParaRPr lang="tr-TR" dirty="0"/>
          </a:p>
          <a:p>
            <a:pPr marL="0" indent="0">
              <a:buNone/>
            </a:pPr>
            <a:r>
              <a:rPr lang="tr-TR" dirty="0"/>
              <a:t> bazı özel durumlarda </a:t>
            </a:r>
            <a:r>
              <a:rPr lang="tr-TR" dirty="0" err="1"/>
              <a:t>ArrayList</a:t>
            </a:r>
            <a:r>
              <a:rPr lang="tr-TR" dirty="0"/>
              <a:t> ‘dekinden daha hızlı erişim sağlanır </a:t>
            </a:r>
            <a:endParaRPr lang="tr-TR" dirty="0"/>
          </a:p>
          <a:p>
            <a:r>
              <a:rPr lang="tr-TR" dirty="0"/>
              <a:t>• </a:t>
            </a:r>
            <a:r>
              <a:rPr lang="tr-TR" dirty="0" err="1"/>
              <a:t>HashSet</a:t>
            </a:r>
            <a:r>
              <a:rPr lang="tr-TR" dirty="0"/>
              <a:t> sınıfı Set </a:t>
            </a:r>
            <a:r>
              <a:rPr lang="tr-TR" dirty="0" err="1"/>
              <a:t>arayüzünü</a:t>
            </a:r>
            <a:r>
              <a:rPr lang="tr-TR" dirty="0"/>
              <a:t> kurgular</a:t>
            </a:r>
            <a:endParaRPr lang="tr-TR" dirty="0"/>
          </a:p>
          <a:p>
            <a:pPr marL="0" indent="0">
              <a:buNone/>
            </a:pPr>
            <a:r>
              <a:rPr lang="tr-TR" dirty="0"/>
              <a:t>hızlı erişim sağlar, ama öğeleri sırasızdır </a:t>
            </a:r>
            <a:endParaRPr lang="tr-TR" dirty="0"/>
          </a:p>
          <a:p>
            <a:r>
              <a:rPr lang="tr-TR" dirty="0"/>
              <a:t>• </a:t>
            </a:r>
            <a:r>
              <a:rPr lang="tr-TR" dirty="0" err="1"/>
              <a:t>TreeSet</a:t>
            </a:r>
            <a:r>
              <a:rPr lang="tr-TR" dirty="0"/>
              <a:t> sınıfı da Set </a:t>
            </a:r>
            <a:r>
              <a:rPr lang="tr-TR" dirty="0" err="1"/>
              <a:t>arayüzünü</a:t>
            </a:r>
            <a:r>
              <a:rPr lang="tr-TR" dirty="0"/>
              <a:t> kurgular </a:t>
            </a:r>
            <a:endParaRPr lang="tr-TR" dirty="0"/>
          </a:p>
          <a:p>
            <a:pPr marL="0" indent="0">
              <a:buNone/>
            </a:pPr>
            <a:r>
              <a:rPr lang="tr-TR" dirty="0" err="1"/>
              <a:t>HashSet</a:t>
            </a:r>
            <a:r>
              <a:rPr lang="tr-TR" dirty="0"/>
              <a:t> ‘den daha yavaştır, ama öğelerini sıraya koyar; bu demektir ki yapı bir </a:t>
            </a:r>
            <a:r>
              <a:rPr lang="tr-TR" dirty="0" err="1"/>
              <a:t>SortedSet</a:t>
            </a:r>
            <a:r>
              <a:rPr lang="tr-TR" dirty="0"/>
              <a:t> olur. </a:t>
            </a:r>
            <a:endParaRPr lang="tr-TR" dirty="0"/>
          </a:p>
          <a:p>
            <a:r>
              <a:rPr lang="tr-TR" dirty="0"/>
              <a:t>•</a:t>
            </a:r>
            <a:r>
              <a:rPr lang="tr-TR" b="0" i="0" dirty="0">
                <a:solidFill>
                  <a:srgbClr val="000000"/>
                </a:solidFill>
                <a:effectLst/>
                <a:latin typeface="inter-regular"/>
              </a:rPr>
              <a:t> </a:t>
            </a:r>
            <a:r>
              <a:rPr lang="tr-TR" dirty="0" err="1"/>
              <a:t>LinkedHashSet</a:t>
            </a:r>
            <a:r>
              <a:rPr lang="tr-TR" dirty="0"/>
              <a:t> sınıfı da Set </a:t>
            </a:r>
            <a:r>
              <a:rPr lang="tr-TR" dirty="0" err="1"/>
              <a:t>arayüzünü</a:t>
            </a:r>
            <a:r>
              <a:rPr lang="tr-TR" dirty="0"/>
              <a:t> kurgular</a:t>
            </a:r>
            <a:endParaRPr lang="tr-TR" dirty="0"/>
          </a:p>
          <a:p>
            <a:pPr marL="0" indent="0">
              <a:buNone/>
            </a:pPr>
            <a:r>
              <a:rPr lang="tr-TR" dirty="0" err="1"/>
              <a:t>LinkedHashSet</a:t>
            </a:r>
            <a:r>
              <a:rPr lang="tr-TR" dirty="0"/>
              <a:t>, öğelerin ekleme sırasını korur. yani öğeler eklendikleri gibi yerleştirilir. </a:t>
            </a:r>
            <a:r>
              <a:rPr lang="tr-TR" dirty="0" err="1"/>
              <a:t>TreeSet</a:t>
            </a:r>
            <a:r>
              <a:rPr lang="tr-TR" dirty="0"/>
              <a:t>, öğeleri sağlanan Karşılaştırıcıya göre sıralar</a:t>
            </a:r>
            <a:endParaRPr lang="tr-TR" dirty="0"/>
          </a:p>
          <a:p>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a:effectLst/>
                <a:latin typeface="-apple-system"/>
              </a:rPr>
              <a:t>Java </a:t>
            </a:r>
            <a:r>
              <a:rPr lang="tr-TR" b="1" i="0" dirty="0" err="1">
                <a:effectLst/>
                <a:latin typeface="-apple-system"/>
              </a:rPr>
              <a:t>Collections</a:t>
            </a:r>
            <a:r>
              <a:rPr lang="tr-TR" b="1" i="0" dirty="0">
                <a:effectLst/>
                <a:latin typeface="-apple-system"/>
              </a:rPr>
              <a:t> neden kullanılır?</a:t>
            </a:r>
            <a:endParaRPr lang="tr-TR" dirty="0"/>
          </a:p>
        </p:txBody>
      </p:sp>
      <p:sp>
        <p:nvSpPr>
          <p:cNvPr id="3" name="İçerik Yer Tutucusu 2"/>
          <p:cNvSpPr>
            <a:spLocks noGrp="1"/>
          </p:cNvSpPr>
          <p:nvPr>
            <p:ph idx="1"/>
          </p:nvPr>
        </p:nvSpPr>
        <p:spPr/>
        <p:txBody>
          <a:bodyPr/>
          <a:lstStyle/>
          <a:p>
            <a:r>
              <a:rPr lang="tr-TR" b="1" i="0" dirty="0">
                <a:effectLst/>
                <a:latin typeface="-apple-system"/>
              </a:rPr>
              <a:t>Java </a:t>
            </a:r>
            <a:r>
              <a:rPr lang="tr-TR" b="1" i="0" dirty="0" err="1">
                <a:effectLst/>
                <a:latin typeface="-apple-system"/>
              </a:rPr>
              <a:t>Collections</a:t>
            </a:r>
            <a:r>
              <a:rPr lang="tr-TR" b="1" i="0" dirty="0">
                <a:effectLst/>
                <a:latin typeface="-apple-system"/>
              </a:rPr>
              <a:t> (Koleksiyonlar)</a:t>
            </a:r>
            <a:r>
              <a:rPr lang="tr-TR" b="0" i="0" dirty="0">
                <a:effectLst/>
                <a:latin typeface="-apple-system"/>
              </a:rPr>
              <a:t> veri depolamak, veri silmek, veri ekleme ve depolanan verileri içerisinde veri aramak gibi işlemler için kullanılırlar. Bu gibi işlemler</a:t>
            </a:r>
            <a:r>
              <a:rPr lang="tr-TR" i="0" dirty="0">
                <a:effectLst/>
                <a:latin typeface="-apple-system"/>
              </a:rPr>
              <a:t> </a:t>
            </a:r>
            <a:r>
              <a:rPr lang="tr-TR" i="0" u="none" strike="noStrike" dirty="0">
                <a:effectLst/>
                <a:latin typeface="-apple-system"/>
              </a:rPr>
              <a:t>Java’da Diziler ile de yapılabilir ama </a:t>
            </a:r>
            <a:r>
              <a:rPr lang="tr-TR" i="0" u="none" strike="noStrike" dirty="0" err="1">
                <a:effectLst/>
                <a:latin typeface="-apple-system"/>
              </a:rPr>
              <a:t>Collections</a:t>
            </a:r>
            <a:r>
              <a:rPr lang="tr-TR" i="0" u="none" strike="noStrike" dirty="0">
                <a:effectLst/>
                <a:latin typeface="-apple-system"/>
              </a:rPr>
              <a:t> ile daha hızlı ve daha kolay bir şekilde yapıldığı için </a:t>
            </a:r>
            <a:r>
              <a:rPr lang="tr-TR" i="0" u="none" strike="noStrike" dirty="0" err="1">
                <a:effectLst/>
                <a:latin typeface="-apple-system"/>
              </a:rPr>
              <a:t>Collections</a:t>
            </a:r>
            <a:r>
              <a:rPr lang="tr-TR" i="0" u="none" strike="noStrike" dirty="0">
                <a:effectLst/>
                <a:latin typeface="-apple-system"/>
              </a:rPr>
              <a:t> kullanımı tercih edilir.</a:t>
            </a:r>
            <a:endParaRPr lang="tr-TR" i="0" u="none" strike="noStrike" dirty="0">
              <a:effectLst/>
              <a:latin typeface="-apple-system"/>
            </a:endParaRPr>
          </a:p>
          <a:p>
            <a:r>
              <a:rPr lang="tr-TR" b="0" i="0" dirty="0">
                <a:effectLst/>
                <a:latin typeface="-apple-system"/>
              </a:rPr>
              <a:t>Eleman sayımız daha önceden belirli ise standart bir dizi tanımlaması gerçekleştirip kullanabiliyorduk fakat söz konusu değerlerin belirsizliği durumunda ise </a:t>
            </a:r>
            <a:r>
              <a:rPr lang="tr-TR" b="0" i="0" dirty="0" err="1">
                <a:effectLst/>
                <a:latin typeface="-apple-system"/>
              </a:rPr>
              <a:t>collection</a:t>
            </a:r>
            <a:r>
              <a:rPr lang="tr-TR" b="0" i="0" dirty="0">
                <a:effectLst/>
                <a:latin typeface="-apple-system"/>
              </a:rPr>
              <a:t> </a:t>
            </a:r>
            <a:r>
              <a:rPr lang="tr-TR" b="0" i="0" dirty="0" err="1">
                <a:effectLst/>
                <a:latin typeface="-apple-system"/>
              </a:rPr>
              <a:t>framework</a:t>
            </a:r>
            <a:r>
              <a:rPr lang="tr-TR" b="0" i="0" dirty="0">
                <a:effectLst/>
                <a:latin typeface="-apple-system"/>
              </a:rPr>
              <a:t> kullanmamız işimizi daha da kolaylaştırır.</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a:xfrm>
            <a:off x="1103312" y="285226"/>
            <a:ext cx="8946541" cy="5963173"/>
          </a:xfrm>
        </p:spPr>
        <p:txBody>
          <a:bodyPr>
            <a:normAutofit fontScale="92500" lnSpcReduction="10000"/>
          </a:bodyPr>
          <a:lstStyle/>
          <a:p>
            <a:r>
              <a:rPr lang="tr-TR" dirty="0"/>
              <a:t>• </a:t>
            </a:r>
            <a:r>
              <a:rPr lang="tr-TR" dirty="0" err="1"/>
              <a:t>HashMap</a:t>
            </a:r>
            <a:r>
              <a:rPr lang="tr-TR" dirty="0"/>
              <a:t> sınıfı </a:t>
            </a:r>
            <a:r>
              <a:rPr lang="tr-TR" dirty="0" err="1"/>
              <a:t>Map</a:t>
            </a:r>
            <a:r>
              <a:rPr lang="tr-TR" dirty="0"/>
              <a:t> </a:t>
            </a:r>
            <a:r>
              <a:rPr lang="tr-TR" dirty="0" err="1"/>
              <a:t>arayüzünü</a:t>
            </a:r>
            <a:r>
              <a:rPr lang="tr-TR" dirty="0"/>
              <a:t> kurgular </a:t>
            </a:r>
            <a:endParaRPr lang="tr-TR" dirty="0"/>
          </a:p>
          <a:p>
            <a:pPr marL="0" indent="0">
              <a:buNone/>
            </a:pPr>
            <a:r>
              <a:rPr lang="tr-TR" dirty="0"/>
              <a:t>hızlı erişim sağlar, ama öğeleri sırasızdır </a:t>
            </a:r>
            <a:endParaRPr lang="tr-TR" dirty="0"/>
          </a:p>
          <a:p>
            <a:r>
              <a:rPr lang="tr-TR" dirty="0"/>
              <a:t>•</a:t>
            </a:r>
            <a:r>
              <a:rPr lang="tr-TR" dirty="0" err="1"/>
              <a:t>TreeMap</a:t>
            </a:r>
            <a:r>
              <a:rPr lang="tr-TR" dirty="0"/>
              <a:t> sınıfı da </a:t>
            </a:r>
            <a:r>
              <a:rPr lang="tr-TR" dirty="0" err="1"/>
              <a:t>Map</a:t>
            </a:r>
            <a:r>
              <a:rPr lang="tr-TR" dirty="0"/>
              <a:t> </a:t>
            </a:r>
            <a:r>
              <a:rPr lang="tr-TR" dirty="0" err="1"/>
              <a:t>arayüzünü</a:t>
            </a:r>
            <a:r>
              <a:rPr lang="tr-TR" dirty="0"/>
              <a:t> kurgular</a:t>
            </a:r>
            <a:endParaRPr lang="tr-TR" dirty="0"/>
          </a:p>
          <a:p>
            <a:pPr marL="0" indent="0">
              <a:buNone/>
            </a:pPr>
            <a:r>
              <a:rPr lang="tr-TR" dirty="0" err="1"/>
              <a:t>HashMap</a:t>
            </a:r>
            <a:r>
              <a:rPr lang="tr-TR" dirty="0"/>
              <a:t>, tek bir boş anahtara ve birden çok boş değere izin verir. </a:t>
            </a:r>
            <a:r>
              <a:rPr lang="tr-TR" dirty="0" err="1"/>
              <a:t>TreeMap</a:t>
            </a:r>
            <a:r>
              <a:rPr lang="tr-TR" dirty="0"/>
              <a:t> boş anahtarlara izin vermez ancak birden çok boş değere sahip olabilir.</a:t>
            </a:r>
            <a:endParaRPr lang="tr-TR" dirty="0"/>
          </a:p>
          <a:p>
            <a:pPr marL="0" indent="0">
              <a:buNone/>
            </a:pPr>
            <a:r>
              <a:rPr lang="tr-TR" dirty="0" err="1"/>
              <a:t>TreeMap</a:t>
            </a:r>
            <a:r>
              <a:rPr lang="tr-TR" dirty="0"/>
              <a:t>, ağaç tabanlı bir haritalamadır. Put/</a:t>
            </a:r>
            <a:r>
              <a:rPr lang="tr-TR" dirty="0" err="1"/>
              <a:t>get</a:t>
            </a:r>
            <a:r>
              <a:rPr lang="tr-TR" dirty="0"/>
              <a:t> işlemleri O(</a:t>
            </a:r>
            <a:r>
              <a:rPr lang="tr-TR" dirty="0" err="1"/>
              <a:t>log</a:t>
            </a:r>
            <a:r>
              <a:rPr lang="tr-TR" dirty="0"/>
              <a:t> n) zaman alır. Öğelerin, Karşılaştırılabilir veya Karşılaştırıcı ile bazı karşılaştırma mekanizmalarına sahip olmasını gerektirir. Yineleme sırası bu mekanizma tarafından belirlenir.</a:t>
            </a:r>
            <a:endParaRPr lang="tr-TR" dirty="0"/>
          </a:p>
          <a:p>
            <a:r>
              <a:rPr lang="tr-TR" dirty="0" err="1"/>
              <a:t>LinkedHashMap</a:t>
            </a:r>
            <a:endParaRPr lang="tr-TR" dirty="0"/>
          </a:p>
          <a:p>
            <a:pPr marL="0" indent="0">
              <a:buNone/>
            </a:pPr>
            <a:r>
              <a:rPr lang="tr-TR" dirty="0" err="1"/>
              <a:t>HashMap</a:t>
            </a:r>
            <a:r>
              <a:rPr lang="tr-TR" dirty="0"/>
              <a:t> ve </a:t>
            </a:r>
            <a:r>
              <a:rPr lang="tr-TR" dirty="0" err="1"/>
              <a:t>LinkedHashMap</a:t>
            </a:r>
            <a:r>
              <a:rPr lang="tr-TR" dirty="0"/>
              <a:t> sınıfları </a:t>
            </a:r>
            <a:r>
              <a:rPr lang="tr-TR" dirty="0" err="1"/>
              <a:t>Map</a:t>
            </a:r>
            <a:r>
              <a:rPr lang="tr-TR" dirty="0"/>
              <a:t> arabirimini uygularken, </a:t>
            </a:r>
            <a:r>
              <a:rPr lang="tr-TR" dirty="0" err="1"/>
              <a:t>TreeMap</a:t>
            </a:r>
            <a:r>
              <a:rPr lang="tr-TR" dirty="0"/>
              <a:t> </a:t>
            </a:r>
            <a:r>
              <a:rPr lang="tr-TR" dirty="0" err="1"/>
              <a:t>Map</a:t>
            </a:r>
            <a:r>
              <a:rPr lang="tr-TR" dirty="0"/>
              <a:t> , </a:t>
            </a:r>
            <a:r>
              <a:rPr lang="tr-TR" dirty="0" err="1"/>
              <a:t>NavigableMap</a:t>
            </a:r>
            <a:r>
              <a:rPr lang="tr-TR" dirty="0"/>
              <a:t> ve </a:t>
            </a:r>
            <a:r>
              <a:rPr lang="tr-TR" dirty="0" err="1"/>
              <a:t>SortedMap</a:t>
            </a:r>
            <a:r>
              <a:rPr lang="tr-TR" dirty="0"/>
              <a:t> arabirimini uygular.</a:t>
            </a:r>
            <a:endParaRPr lang="tr-TR" dirty="0"/>
          </a:p>
          <a:p>
            <a:pPr marL="0" indent="0">
              <a:buNone/>
            </a:pPr>
            <a:r>
              <a:rPr lang="tr-TR" dirty="0"/>
              <a:t>LHM de put işlemi sırasında liste sırası yenilenir.</a:t>
            </a:r>
            <a:endParaRPr lang="tr-TR" dirty="0"/>
          </a:p>
          <a:p>
            <a:r>
              <a:rPr lang="tr-TR" dirty="0"/>
              <a:t>Uyarı </a:t>
            </a:r>
            <a:r>
              <a:rPr lang="tr-TR" dirty="0" err="1"/>
              <a:t>List</a:t>
            </a:r>
            <a:r>
              <a:rPr lang="tr-TR" dirty="0"/>
              <a:t> bir </a:t>
            </a:r>
            <a:r>
              <a:rPr lang="tr-TR" dirty="0" err="1"/>
              <a:t>arayüz</a:t>
            </a:r>
            <a:r>
              <a:rPr lang="tr-TR" dirty="0"/>
              <a:t> olduğu için bir </a:t>
            </a:r>
            <a:r>
              <a:rPr lang="tr-TR" dirty="0" err="1"/>
              <a:t>List</a:t>
            </a:r>
            <a:r>
              <a:rPr lang="tr-TR" dirty="0"/>
              <a:t> nesnesi yaratılamaz. Ama bir </a:t>
            </a:r>
            <a:r>
              <a:rPr lang="tr-TR" dirty="0" err="1"/>
              <a:t>ArrayList</a:t>
            </a:r>
            <a:r>
              <a:rPr lang="tr-TR" dirty="0"/>
              <a:t> ya da </a:t>
            </a:r>
            <a:r>
              <a:rPr lang="tr-TR" dirty="0" err="1"/>
              <a:t>LinkedList</a:t>
            </a:r>
            <a:r>
              <a:rPr lang="tr-TR" dirty="0"/>
              <a:t> nesnesi yaratılabilir. Bunların her ikisi de </a:t>
            </a:r>
            <a:r>
              <a:rPr lang="tr-TR" dirty="0" err="1"/>
              <a:t>List</a:t>
            </a:r>
            <a:r>
              <a:rPr lang="tr-TR" dirty="0"/>
              <a:t> </a:t>
            </a:r>
            <a:r>
              <a:rPr lang="tr-TR" dirty="0" err="1"/>
              <a:t>arayüzünün</a:t>
            </a:r>
            <a:r>
              <a:rPr lang="tr-TR" dirty="0"/>
              <a:t> işlevselliğine sahip olur.</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u="none" strike="noStrike" dirty="0">
                <a:solidFill>
                  <a:schemeClr val="tx1"/>
                </a:solidFill>
                <a:effectLst/>
                <a:latin typeface="inherit"/>
              </a:rPr>
              <a:t>Java </a:t>
            </a:r>
            <a:r>
              <a:rPr lang="tr-TR" b="1" i="0" u="none" strike="noStrike" dirty="0" err="1">
                <a:solidFill>
                  <a:schemeClr val="tx1"/>
                </a:solidFill>
                <a:effectLst/>
                <a:latin typeface="inherit"/>
              </a:rPr>
              <a:t>Collections</a:t>
            </a:r>
            <a:r>
              <a:rPr lang="tr-TR" b="1" i="0" u="none" strike="noStrike" dirty="0">
                <a:solidFill>
                  <a:schemeClr val="tx1"/>
                </a:solidFill>
                <a:effectLst/>
                <a:latin typeface="inherit"/>
              </a:rPr>
              <a:t> (Koleksiyonlar) Avantajları</a:t>
            </a:r>
            <a:br>
              <a:rPr lang="tr-TR" b="1" i="0" dirty="0">
                <a:effectLst/>
                <a:latin typeface="Poppins" panose="020B0502040204020203" pitchFamily="2" charset="-94"/>
              </a:rPr>
            </a:br>
            <a:endParaRPr lang="tr-TR" dirty="0"/>
          </a:p>
        </p:txBody>
      </p:sp>
      <p:sp>
        <p:nvSpPr>
          <p:cNvPr id="3" name="İçerik Yer Tutucusu 2"/>
          <p:cNvSpPr>
            <a:spLocks noGrp="1"/>
          </p:cNvSpPr>
          <p:nvPr>
            <p:ph idx="1"/>
          </p:nvPr>
        </p:nvSpPr>
        <p:spPr/>
        <p:txBody>
          <a:bodyPr/>
          <a:lstStyle/>
          <a:p>
            <a:pPr algn="l" fontAlgn="base">
              <a:buFont typeface="Wingdings" panose="05000000000000000000" pitchFamily="2" charset="2"/>
              <a:buChar char="ü"/>
            </a:pPr>
            <a:r>
              <a:rPr lang="tr-TR" i="0" u="none" strike="noStrike" dirty="0">
                <a:effectLst/>
                <a:latin typeface="inherit"/>
              </a:rPr>
              <a:t>Yeniden kullanılabilirlik ve düzenli çalışabilirlik sağlar.</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Program hızını ve kalitesini arttırır.</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Verilere toplu halde işlem yapmamızı sağlar.</a:t>
            </a:r>
            <a:endParaRPr lang="tr-TR" i="0" dirty="0">
              <a:effectLst/>
              <a:latin typeface="-apple-system"/>
            </a:endParaRPr>
          </a:p>
          <a:p>
            <a:pPr algn="l" fontAlgn="base">
              <a:buFont typeface="Wingdings" panose="05000000000000000000" pitchFamily="2" charset="2"/>
              <a:buChar char="ü"/>
            </a:pPr>
            <a:r>
              <a:rPr lang="tr-TR" i="0" u="none" strike="noStrike" dirty="0" err="1">
                <a:effectLst/>
                <a:latin typeface="inherit"/>
              </a:rPr>
              <a:t>API’lerin</a:t>
            </a:r>
            <a:r>
              <a:rPr lang="tr-TR" i="0" u="none" strike="noStrike" dirty="0">
                <a:effectLst/>
                <a:latin typeface="inherit"/>
              </a:rPr>
              <a:t> kullanılışında ortak bir dil oluşturur. </a:t>
            </a:r>
            <a:r>
              <a:rPr lang="tr-TR" dirty="0">
                <a:latin typeface="inherit"/>
              </a:rPr>
              <a:t>(</a:t>
            </a:r>
            <a:r>
              <a:rPr lang="tr-TR" dirty="0" err="1">
                <a:latin typeface="inherit"/>
              </a:rPr>
              <a:t>sıralama,listeleme</a:t>
            </a:r>
            <a:r>
              <a:rPr lang="tr-TR" dirty="0">
                <a:latin typeface="inherit"/>
              </a:rPr>
              <a:t> …</a:t>
            </a:r>
            <a:r>
              <a:rPr lang="tr-TR" dirty="0" err="1">
                <a:latin typeface="inherit"/>
              </a:rPr>
              <a:t>vs</a:t>
            </a:r>
            <a:r>
              <a:rPr lang="tr-TR" dirty="0">
                <a:latin typeface="inherit"/>
              </a:rPr>
              <a:t>)</a:t>
            </a:r>
            <a:endParaRPr lang="tr-TR" i="0" dirty="0">
              <a:effectLst/>
              <a:latin typeface="-apple-system"/>
            </a:endParaRPr>
          </a:p>
          <a:p>
            <a:pPr algn="l" fontAlgn="base">
              <a:buFont typeface="Wingdings" panose="05000000000000000000" pitchFamily="2" charset="2"/>
              <a:buChar char="ü"/>
            </a:pPr>
            <a:r>
              <a:rPr lang="tr-TR" i="0" u="none" strike="noStrike" dirty="0">
                <a:effectLst/>
                <a:latin typeface="inherit"/>
              </a:rPr>
              <a:t>Yerleşik veri yapıları ve algoritmalar kümesi sağlayarak programlama eforunu azaltır.</a:t>
            </a:r>
            <a:endParaRPr lang="tr-TR" i="0" u="none" strike="noStrike" dirty="0">
              <a:effectLst/>
              <a:latin typeface="inherit"/>
            </a:endParaRPr>
          </a:p>
          <a:p>
            <a:pPr algn="l" fontAlgn="base">
              <a:buFont typeface="Wingdings" panose="05000000000000000000" pitchFamily="2" charset="2"/>
              <a:buChar char="ü"/>
            </a:pPr>
            <a:r>
              <a:rPr lang="tr-TR" dirty="0">
                <a:latin typeface="inherit"/>
              </a:rPr>
              <a:t>Veri ekleyip çıkardıkça, koleksiyonların uzunluğu (büyüklüğü) kendi kendine değişir; programcının o değişimi ayarlaması gerekmez.</a:t>
            </a:r>
            <a:endParaRPr lang="tr-TR" dirty="0">
              <a:latin typeface="inherit"/>
            </a:endParaRPr>
          </a:p>
          <a:p>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a:effectLst/>
                <a:latin typeface="Poppins" panose="020B0502040204020203" pitchFamily="2" charset="-94"/>
              </a:rPr>
              <a:t>Java </a:t>
            </a:r>
            <a:r>
              <a:rPr lang="tr-TR" b="1" i="0" dirty="0" err="1">
                <a:effectLst/>
                <a:latin typeface="Poppins" panose="020B0502040204020203" pitchFamily="2" charset="-94"/>
              </a:rPr>
              <a:t>Collections</a:t>
            </a:r>
            <a:r>
              <a:rPr lang="tr-TR" b="1" i="0" dirty="0">
                <a:effectLst/>
                <a:latin typeface="Poppins" panose="020B0502040204020203" pitchFamily="2" charset="-94"/>
              </a:rPr>
              <a:t> Dezavantajları</a:t>
            </a:r>
            <a:br>
              <a:rPr lang="tr-TR" b="1" i="0" dirty="0">
                <a:effectLst/>
                <a:latin typeface="Poppins" panose="020B0502040204020203" pitchFamily="2" charset="-94"/>
              </a:rPr>
            </a:br>
            <a:endParaRPr lang="tr-TR" dirty="0"/>
          </a:p>
        </p:txBody>
      </p:sp>
      <p:sp>
        <p:nvSpPr>
          <p:cNvPr id="3" name="İçerik Yer Tutucusu 2"/>
          <p:cNvSpPr>
            <a:spLocks noGrp="1"/>
          </p:cNvSpPr>
          <p:nvPr>
            <p:ph idx="1"/>
          </p:nvPr>
        </p:nvSpPr>
        <p:spPr/>
        <p:txBody>
          <a:bodyPr/>
          <a:lstStyle/>
          <a:p>
            <a:r>
              <a:rPr lang="tr-TR" dirty="0"/>
              <a:t>Derleme anında veri tipi denetimi yapamaz. </a:t>
            </a:r>
            <a:endParaRPr lang="tr-TR" dirty="0"/>
          </a:p>
          <a:p>
            <a:r>
              <a:rPr lang="tr-TR" dirty="0"/>
              <a:t>Veri tipini doğru seçmek gerekir.</a:t>
            </a:r>
            <a:endParaRPr lang="tr-T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10" name="Picture 9"/>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2" name="Picture 11"/>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4" name="Oval 13"/>
          <p:cNvSpPr>
            <a:spLocks noGrp="1" noRot="1" noChangeAspect="1" noMove="1" noResize="1" noEditPoints="1" noAdjustHandles="1" noChangeArrowheads="1" noChangeShapeType="1" noTextEdit="1"/>
          </p:cNvSpPr>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8" name="Picture 17"/>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p:cNvPicPr>
            <a:picLocks noGrp="1" noChangeAspect="1"/>
          </p:cNvPicPr>
          <p:nvPr>
            <p:ph idx="1"/>
          </p:nvPr>
        </p:nvPicPr>
        <p:blipFill rotWithShape="1">
          <a:blip r:embed="rId6"/>
          <a:srcRect t="1080" b="3581"/>
          <a:stretch>
            <a:fillRect/>
          </a:stretch>
        </p:blipFill>
        <p:spPr>
          <a:xfrm>
            <a:off x="20" y="10"/>
            <a:ext cx="12191980" cy="68579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7" name="İçerik Yer Tutucusu 6"/>
          <p:cNvPicPr>
            <a:picLocks noGrp="1" noChangeAspect="1"/>
          </p:cNvPicPr>
          <p:nvPr>
            <p:ph idx="1"/>
          </p:nvPr>
        </p:nvPicPr>
        <p:blipFill>
          <a:blip r:embed="rId1"/>
          <a:stretch>
            <a:fillRect/>
          </a:stretch>
        </p:blipFill>
        <p:spPr>
          <a:xfrm>
            <a:off x="5568238" y="304411"/>
            <a:ext cx="4962525" cy="4457700"/>
          </a:xfrm>
        </p:spPr>
      </p:pic>
      <p:pic>
        <p:nvPicPr>
          <p:cNvPr id="5" name="Resim 4"/>
          <p:cNvPicPr>
            <a:picLocks noChangeAspect="1"/>
          </p:cNvPicPr>
          <p:nvPr/>
        </p:nvPicPr>
        <p:blipFill>
          <a:blip r:embed="rId2"/>
          <a:stretch>
            <a:fillRect/>
          </a:stretch>
        </p:blipFill>
        <p:spPr>
          <a:xfrm>
            <a:off x="285652" y="304411"/>
            <a:ext cx="4772025" cy="4457700"/>
          </a:xfrm>
          <a:prstGeom prst="rect">
            <a:avLst/>
          </a:prstGeom>
        </p:spPr>
      </p:pic>
      <p:pic>
        <p:nvPicPr>
          <p:cNvPr id="9" name="Resim 8"/>
          <p:cNvPicPr>
            <a:picLocks noChangeAspect="1"/>
          </p:cNvPicPr>
          <p:nvPr/>
        </p:nvPicPr>
        <p:blipFill>
          <a:blip r:embed="rId3"/>
          <a:stretch>
            <a:fillRect/>
          </a:stretch>
        </p:blipFill>
        <p:spPr>
          <a:xfrm>
            <a:off x="1991600" y="4910418"/>
            <a:ext cx="7153275" cy="192793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643855" y="1447799"/>
            <a:ext cx="3108626" cy="1444752"/>
          </a:xfrm>
        </p:spPr>
        <p:txBody>
          <a:bodyPr anchor="b">
            <a:normAutofit/>
          </a:bodyPr>
          <a:lstStyle/>
          <a:p>
            <a:r>
              <a:rPr lang="tr-TR" sz="3200" dirty="0" err="1">
                <a:solidFill>
                  <a:srgbClr val="EBEBEB"/>
                </a:solidFill>
              </a:rPr>
              <a:t>HashSet</a:t>
            </a:r>
            <a:endParaRPr lang="tr-TR" sz="3200" dirty="0">
              <a:solidFill>
                <a:srgbClr val="EBEBEB"/>
              </a:solidFill>
            </a:endParaRPr>
          </a:p>
        </p:txBody>
      </p:sp>
      <p:sp>
        <p:nvSpPr>
          <p:cNvPr id="14" name="Freeform 11"/>
          <p:cNvSpPr>
            <a:spLocks noGrp="1" noRot="1" noChangeAspect="1" noMove="1" noResize="1" noEditPoints="1" noAdjustHandles="1" noChangeArrowheads="1" noChangeShapeType="1" noTextEdit="1"/>
          </p:cNvSpPr>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p:cNvSpPr>
            <a:spLocks noGrp="1" noRot="1" noChangeAspect="1" noMove="1" noResize="1" noEditPoints="1" noAdjustHandles="1" noChangeArrowheads="1" noChangeShapeType="1" noTextEdit="1"/>
          </p:cNvSpPr>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pic>
        <p:nvPicPr>
          <p:cNvPr id="5" name="İçerik Yer Tutucusu 4"/>
          <p:cNvPicPr>
            <a:picLocks noChangeAspect="1"/>
          </p:cNvPicPr>
          <p:nvPr/>
        </p:nvPicPr>
        <p:blipFill>
          <a:blip r:embed="rId1"/>
          <a:stretch>
            <a:fillRect/>
          </a:stretch>
        </p:blipFill>
        <p:spPr>
          <a:xfrm>
            <a:off x="5048451" y="1640411"/>
            <a:ext cx="6495847" cy="4186776"/>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646110" y="223935"/>
            <a:ext cx="5297489" cy="5927712"/>
          </a:xfrm>
        </p:spPr>
      </p:pic>
      <p:pic>
        <p:nvPicPr>
          <p:cNvPr id="7" name="Resim 6"/>
          <p:cNvPicPr>
            <a:picLocks noChangeAspect="1"/>
          </p:cNvPicPr>
          <p:nvPr/>
        </p:nvPicPr>
        <p:blipFill>
          <a:blip r:embed="rId2"/>
          <a:stretch>
            <a:fillRect/>
          </a:stretch>
        </p:blipFill>
        <p:spPr>
          <a:xfrm>
            <a:off x="6030394" y="223935"/>
            <a:ext cx="5972175" cy="59277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10" name="Picture 9"/>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2" name="Picture 11"/>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4" name="Oval 13"/>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8" name="Picture 17"/>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p:cNvPicPr>
            <a:picLocks noGrp="1" noChangeAspect="1"/>
          </p:cNvPicPr>
          <p:nvPr>
            <p:ph idx="1"/>
          </p:nvPr>
        </p:nvPicPr>
        <p:blipFill>
          <a:blip r:embed="rId6"/>
          <a:stretch>
            <a:fillRect/>
          </a:stretch>
        </p:blipFill>
        <p:spPr>
          <a:xfrm>
            <a:off x="879507" y="570703"/>
            <a:ext cx="9384166" cy="5571066"/>
          </a:xfrm>
          <a:prstGeom prst="rect">
            <a:avLst/>
          </a:prstGeom>
        </p:spPr>
      </p:pic>
      <p:sp>
        <p:nvSpPr>
          <p:cNvPr id="24" name="Rectangle 2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Sorular</a:t>
            </a:r>
            <a:endParaRPr lang="tr-TR" dirty="0"/>
          </a:p>
        </p:txBody>
      </p:sp>
      <p:sp>
        <p:nvSpPr>
          <p:cNvPr id="3" name="İçerik Yer Tutucusu 2"/>
          <p:cNvSpPr>
            <a:spLocks noGrp="1"/>
          </p:cNvSpPr>
          <p:nvPr>
            <p:ph idx="1"/>
          </p:nvPr>
        </p:nvSpPr>
        <p:spPr/>
        <p:txBody>
          <a:bodyPr/>
          <a:lstStyle/>
          <a:p>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Kullanıcıdan bir sayı alınız. Aldığınız sayı uzunluğunda bir </a:t>
            </a:r>
            <a:r>
              <a:rPr lang="tr-TR" dirty="0" err="1"/>
              <a:t>arraylist</a:t>
            </a:r>
            <a:r>
              <a:rPr lang="tr-TR" dirty="0"/>
              <a:t> e tam sayı türünde eleman ekleyiniz. </a:t>
            </a:r>
            <a:r>
              <a:rPr lang="tr-TR" dirty="0" err="1"/>
              <a:t>Arraylistteki</a:t>
            </a:r>
            <a:r>
              <a:rPr lang="tr-TR" dirty="0"/>
              <a:t> elemanların en büyüğünü, en küçüğünü ve ortalaması ayrı </a:t>
            </a:r>
            <a:r>
              <a:rPr lang="tr-TR" dirty="0" err="1"/>
              <a:t>methodlar</a:t>
            </a:r>
            <a:r>
              <a:rPr lang="tr-TR" dirty="0"/>
              <a:t> içerisinde bulan uygulamayı yazınız.</a:t>
            </a:r>
            <a:endParaRPr lang="tr-TR" dirty="0"/>
          </a:p>
          <a:p>
            <a:endParaRPr lang="tr-TR" dirty="0"/>
          </a:p>
          <a:p>
            <a:endParaRPr lang="tr-TR" dirty="0"/>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Java’da bir koleksiyon (</a:t>
            </a:r>
            <a:r>
              <a:rPr lang="tr-TR" dirty="0" err="1"/>
              <a:t>collection</a:t>
            </a:r>
            <a:r>
              <a:rPr lang="tr-TR" dirty="0"/>
              <a:t> - bazen </a:t>
            </a:r>
            <a:r>
              <a:rPr lang="tr-TR" dirty="0" err="1"/>
              <a:t>container</a:t>
            </a:r>
            <a:r>
              <a:rPr lang="tr-TR" dirty="0"/>
              <a:t>, ambar diye adlandırılır) nesnelerden oluşan bir topluluğu bir arada tutan bir yapıdır. ‘</a:t>
            </a:r>
            <a:r>
              <a:rPr lang="tr-TR" dirty="0" err="1"/>
              <a:t>Collections</a:t>
            </a:r>
            <a:r>
              <a:rPr lang="tr-TR" dirty="0"/>
              <a:t> Framework’ ise </a:t>
            </a:r>
            <a:r>
              <a:rPr lang="tr-TR" dirty="0" err="1"/>
              <a:t>arayüzler</a:t>
            </a:r>
            <a:r>
              <a:rPr lang="tr-TR" dirty="0"/>
              <a:t> ve onların kurgularından (</a:t>
            </a:r>
            <a:r>
              <a:rPr lang="tr-TR" dirty="0" err="1"/>
              <a:t>implementations</a:t>
            </a:r>
            <a:r>
              <a:rPr lang="tr-TR" dirty="0"/>
              <a:t>) oluşur. ,</a:t>
            </a:r>
            <a:endParaRPr lang="tr-TR" dirty="0"/>
          </a:p>
          <a:p>
            <a:r>
              <a:rPr lang="tr-TR" dirty="0"/>
              <a:t>• Olabilir işlevleri </a:t>
            </a:r>
            <a:r>
              <a:rPr lang="tr-TR" dirty="0" err="1"/>
              <a:t>arayüzler</a:t>
            </a:r>
            <a:r>
              <a:rPr lang="tr-TR" dirty="0"/>
              <a:t> tanımlar </a:t>
            </a:r>
            <a:endParaRPr lang="tr-TR" dirty="0"/>
          </a:p>
          <a:p>
            <a:r>
              <a:rPr lang="tr-TR" dirty="0"/>
              <a:t>• Kılgı (</a:t>
            </a:r>
            <a:r>
              <a:rPr lang="tr-TR" dirty="0" err="1"/>
              <a:t>implementation</a:t>
            </a:r>
            <a:r>
              <a:rPr lang="tr-TR" dirty="0"/>
              <a:t>) ise, onarı hayata geçirir.</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Kullanıcıdan 5 adet </a:t>
            </a:r>
            <a:r>
              <a:rPr lang="tr-TR" dirty="0" err="1"/>
              <a:t>string</a:t>
            </a:r>
            <a:r>
              <a:rPr lang="tr-TR" dirty="0"/>
              <a:t> ifade alan ve aynı ifadeleri </a:t>
            </a:r>
            <a:r>
              <a:rPr lang="tr-TR" dirty="0" err="1"/>
              <a:t>çoklamayan</a:t>
            </a:r>
            <a:r>
              <a:rPr lang="tr-TR" dirty="0"/>
              <a:t> kodu yazınız.</a:t>
            </a:r>
            <a:endParaRPr lang="tr-T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Kullanıcıdan 10 adet </a:t>
            </a:r>
            <a:r>
              <a:rPr lang="tr-TR" dirty="0" err="1"/>
              <a:t>int</a:t>
            </a:r>
            <a:r>
              <a:rPr lang="tr-TR" dirty="0"/>
              <a:t> sayı alınız. En fazla tekrar eden ilk sayıyı bulan kodu yazınız.</a:t>
            </a: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Bir adet </a:t>
            </a:r>
            <a:r>
              <a:rPr lang="tr-TR" dirty="0" err="1"/>
              <a:t>Student</a:t>
            </a:r>
            <a:r>
              <a:rPr lang="tr-TR" dirty="0"/>
              <a:t> sınıfı oluşturunuz. 3 eleman </a:t>
            </a:r>
            <a:r>
              <a:rPr lang="tr-TR" dirty="0" err="1"/>
              <a:t>li</a:t>
            </a:r>
            <a:r>
              <a:rPr lang="tr-TR" dirty="0"/>
              <a:t> bir listeye </a:t>
            </a:r>
            <a:r>
              <a:rPr lang="tr-TR" dirty="0" err="1"/>
              <a:t>student</a:t>
            </a:r>
            <a:r>
              <a:rPr lang="tr-TR" dirty="0"/>
              <a:t> objesi ekleyiniz. Obje ekledikten sonra öğrenci numarasına göre listeyi sıralayınız. (</a:t>
            </a:r>
            <a:r>
              <a:rPr lang="tr-TR" dirty="0" err="1"/>
              <a:t>Student</a:t>
            </a:r>
            <a:r>
              <a:rPr lang="tr-TR" dirty="0"/>
              <a:t> </a:t>
            </a:r>
            <a:r>
              <a:rPr lang="tr-TR" dirty="0" err="1"/>
              <a:t>class</a:t>
            </a:r>
            <a:r>
              <a:rPr lang="tr-TR" dirty="0"/>
              <a:t> ı </a:t>
            </a:r>
            <a:r>
              <a:rPr lang="tr-TR" dirty="0" err="1"/>
              <a:t>number</a:t>
            </a:r>
            <a:r>
              <a:rPr lang="tr-TR" dirty="0"/>
              <a:t>, name , </a:t>
            </a:r>
            <a:r>
              <a:rPr lang="tr-TR" dirty="0" err="1"/>
              <a:t>surname</a:t>
            </a:r>
            <a:r>
              <a:rPr lang="tr-TR" dirty="0"/>
              <a:t> içermeli)</a:t>
            </a:r>
            <a:endParaRPr lang="tr-T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Nüfus müdürlüğünde çalıştığınızı düşünün ve yeni binaya taşınacak kişileri görebileceğiniz bir sistem dizaynı yapacağınızı varsayın. 1 ile 20 arasında daire numaralarına sahip bir apartman ve bu apartmanda oturan kişiler olduğunu düşünün. Her katta 4 daire olacak. Menü seçenekleri:</a:t>
            </a:r>
            <a:endParaRPr lang="tr-TR" dirty="0"/>
          </a:p>
          <a:p>
            <a:r>
              <a:rPr lang="tr-TR" dirty="0"/>
              <a:t>1- Daireye Kişi ata</a:t>
            </a:r>
            <a:endParaRPr lang="tr-TR" dirty="0"/>
          </a:p>
          <a:p>
            <a:r>
              <a:rPr lang="tr-TR" dirty="0"/>
              <a:t>Daha sonra kullanıcıdan bir kat numarası isteyin ve o kattaki bir daireyi numarasını isteyin. Daha sonra buraya oturan kişi ekleyin. (kişi </a:t>
            </a:r>
            <a:r>
              <a:rPr lang="tr-TR" dirty="0" err="1"/>
              <a:t>class</a:t>
            </a:r>
            <a:r>
              <a:rPr lang="tr-TR" dirty="0"/>
              <a:t> ı </a:t>
            </a:r>
            <a:r>
              <a:rPr lang="tr-TR" dirty="0" err="1"/>
              <a:t>name,surname,age</a:t>
            </a:r>
            <a:r>
              <a:rPr lang="tr-TR" dirty="0"/>
              <a:t>).</a:t>
            </a:r>
            <a:endParaRPr lang="tr-TR" dirty="0"/>
          </a:p>
          <a:p>
            <a:r>
              <a:rPr lang="tr-TR" dirty="0"/>
              <a:t>2- Apartman Listesi</a:t>
            </a:r>
            <a:endParaRPr lang="tr-TR" dirty="0"/>
          </a:p>
          <a:p>
            <a:r>
              <a:rPr lang="tr-TR" dirty="0"/>
              <a:t>Seçeneği seçilirse katlı bir şekilde oturan kişileri gösteriniz.</a:t>
            </a: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4893" y="201336"/>
            <a:ext cx="4320330" cy="4328719"/>
          </a:xfrm>
        </p:spPr>
        <p:txBody>
          <a:bodyPr/>
          <a:lstStyle/>
          <a:p>
            <a:r>
              <a:rPr lang="tr-TR" dirty="0"/>
              <a:t>Bir üniversite öğrenci sistemi tasarlayınız. Kullanıcıya bir menü sunulmalı: </a:t>
            </a:r>
            <a:endParaRPr lang="tr-TR" dirty="0"/>
          </a:p>
          <a:p>
            <a:r>
              <a:rPr lang="tr-TR" dirty="0"/>
              <a:t>1- Öğrenci Listesi</a:t>
            </a:r>
            <a:endParaRPr lang="tr-TR" dirty="0"/>
          </a:p>
          <a:p>
            <a:r>
              <a:rPr lang="tr-TR" dirty="0"/>
              <a:t>2- Öğrenci Ekle</a:t>
            </a:r>
            <a:endParaRPr lang="tr-TR" dirty="0"/>
          </a:p>
          <a:p>
            <a:r>
              <a:rPr lang="tr-TR" dirty="0"/>
              <a:t>3- Öğrenci Sil (numaraya göre)</a:t>
            </a:r>
            <a:endParaRPr lang="tr-TR" dirty="0"/>
          </a:p>
          <a:p>
            <a:r>
              <a:rPr lang="tr-TR" dirty="0"/>
              <a:t>4- Öğrenci Düzenle ( numaraya göre)</a:t>
            </a:r>
            <a:endParaRPr lang="tr-TR" dirty="0"/>
          </a:p>
          <a:p>
            <a:r>
              <a:rPr lang="tr-TR" dirty="0"/>
              <a:t>5- Yapılan İşlemleri Kaydet</a:t>
            </a:r>
            <a:endParaRPr lang="tr-TR" dirty="0"/>
          </a:p>
          <a:p>
            <a:r>
              <a:rPr lang="tr-TR" dirty="0"/>
              <a:t>6- Çıkış</a:t>
            </a:r>
            <a:endParaRPr lang="tr-TR" dirty="0"/>
          </a:p>
        </p:txBody>
      </p:sp>
      <p:sp>
        <p:nvSpPr>
          <p:cNvPr id="4" name="İçerik Yer Tutucusu 2"/>
          <p:cNvSpPr txBox="1"/>
          <p:nvPr/>
        </p:nvSpPr>
        <p:spPr>
          <a:xfrm>
            <a:off x="5202574" y="135622"/>
            <a:ext cx="3916259" cy="432871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tr-TR" dirty="0"/>
              <a:t>1 seçilirse listeniz bulunan öğrencileri listeleyiniz.</a:t>
            </a:r>
            <a:endParaRPr lang="tr-TR" dirty="0"/>
          </a:p>
          <a:p>
            <a:r>
              <a:rPr lang="tr-TR" dirty="0"/>
              <a:t>2 seçilirse öğrenci bilgileri isteyip öğrenci öğrenciyi listeye ekleyiniz.</a:t>
            </a:r>
            <a:endParaRPr lang="tr-TR" dirty="0"/>
          </a:p>
          <a:p>
            <a:r>
              <a:rPr lang="tr-TR" dirty="0"/>
              <a:t>3 seçilirse numara isteyip o numaraya sahip öğrenciyi siliniz.</a:t>
            </a:r>
            <a:endParaRPr lang="tr-TR" dirty="0"/>
          </a:p>
          <a:p>
            <a:r>
              <a:rPr lang="tr-TR" dirty="0"/>
              <a:t>4 seçilirse öğrenci numarası isteyip daha sonra numara harici kalan bilgileri tekrar isteyip liste bulunan öğrenci bilgilerini güncelleyiniz.</a:t>
            </a:r>
            <a:endParaRPr lang="tr-TR" dirty="0"/>
          </a:p>
        </p:txBody>
      </p:sp>
      <p:sp>
        <p:nvSpPr>
          <p:cNvPr id="5" name="İçerik Yer Tutucusu 2"/>
          <p:cNvSpPr txBox="1"/>
          <p:nvPr/>
        </p:nvSpPr>
        <p:spPr>
          <a:xfrm>
            <a:off x="234893" y="4832058"/>
            <a:ext cx="4040695" cy="1824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tr-TR" dirty="0"/>
              <a:t>Önemli NOT: Uygulamayı </a:t>
            </a:r>
            <a:r>
              <a:rPr lang="tr-TR" dirty="0" err="1"/>
              <a:t>kapattıp</a:t>
            </a:r>
            <a:r>
              <a:rPr lang="tr-TR" dirty="0"/>
              <a:t> açtığınızda daha önce kaydetmiş olduğunuz öğrencileri 1 seçildiğinde göstermeniz gerekiyor.</a:t>
            </a:r>
            <a:endParaRPr lang="tr-TR" dirty="0"/>
          </a:p>
        </p:txBody>
      </p:sp>
      <p:sp>
        <p:nvSpPr>
          <p:cNvPr id="6" name="İçerik Yer Tutucusu 2"/>
          <p:cNvSpPr txBox="1"/>
          <p:nvPr/>
        </p:nvSpPr>
        <p:spPr>
          <a:xfrm>
            <a:off x="5529745" y="4707621"/>
            <a:ext cx="4040695" cy="18246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tr-TR" dirty="0"/>
              <a:t>5 seçilirse öğrenci listesini obje bazlı bir dokümana kaydedin.</a:t>
            </a:r>
            <a:endParaRPr lang="tr-T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Sort</a:t>
            </a:r>
            <a:endParaRPr lang="tr-TR" dirty="0"/>
          </a:p>
        </p:txBody>
      </p:sp>
      <p:sp>
        <p:nvSpPr>
          <p:cNvPr id="3" name="İçerik Yer Tutucusu 2"/>
          <p:cNvSpPr>
            <a:spLocks noGrp="1"/>
          </p:cNvSpPr>
          <p:nvPr>
            <p:ph idx="1"/>
          </p:nvPr>
        </p:nvSpPr>
        <p:spPr/>
        <p:txBody>
          <a:bodyPr/>
          <a:lstStyle/>
          <a:p>
            <a:endParaRPr lang="tr-TR" dirty="0"/>
          </a:p>
        </p:txBody>
      </p:sp>
      <p:pic>
        <p:nvPicPr>
          <p:cNvPr id="5" name="Resim 4"/>
          <p:cNvPicPr>
            <a:picLocks noChangeAspect="1"/>
          </p:cNvPicPr>
          <p:nvPr/>
        </p:nvPicPr>
        <p:blipFill>
          <a:blip r:embed="rId1"/>
          <a:stretch>
            <a:fillRect/>
          </a:stretch>
        </p:blipFill>
        <p:spPr>
          <a:xfrm>
            <a:off x="441259" y="3545141"/>
            <a:ext cx="5241083" cy="605517"/>
          </a:xfrm>
          <a:prstGeom prst="rect">
            <a:avLst/>
          </a:prstGeom>
        </p:spPr>
      </p:pic>
      <p:pic>
        <p:nvPicPr>
          <p:cNvPr id="7" name="Resim 6"/>
          <p:cNvPicPr>
            <a:picLocks noChangeAspect="1"/>
          </p:cNvPicPr>
          <p:nvPr/>
        </p:nvPicPr>
        <p:blipFill>
          <a:blip r:embed="rId2"/>
          <a:stretch>
            <a:fillRect/>
          </a:stretch>
        </p:blipFill>
        <p:spPr>
          <a:xfrm>
            <a:off x="5832376" y="0"/>
            <a:ext cx="6359624" cy="68389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2">
                <a:shade val="69000"/>
                <a:hueMod val="108000"/>
                <a:satMod val="164000"/>
                <a:lumMod val="74000"/>
              </a:schemeClr>
              <a:schemeClr val="bg2">
                <a:tint val="96000"/>
                <a:hueMod val="88000"/>
                <a:satMod val="140000"/>
                <a:lumMod val="132000"/>
              </a:schemeClr>
            </a:duotone>
          </a:blip>
          <a:stretch>
            <a:fillRect/>
          </a:stretch>
        </a:blipFill>
        <a:effectLst/>
      </p:bgPr>
    </p:bg>
    <p:spTree>
      <p:nvGrpSpPr>
        <p:cNvPr id="1" name=""/>
        <p:cNvGrpSpPr/>
        <p:nvPr/>
      </p:nvGrpSpPr>
      <p:grpSpPr>
        <a:xfrm>
          <a:off x="0" y="0"/>
          <a:ext cx="0" cy="0"/>
          <a:chOff x="0" y="0"/>
          <a:chExt cx="0" cy="0"/>
        </a:xfrm>
      </p:grpSpPr>
      <p:pic>
        <p:nvPicPr>
          <p:cNvPr id="10" name="Picture 9"/>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2" name="Picture 11"/>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4" name="Oval 13"/>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8" name="Picture 17"/>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çerik Yer Tutucusu 4"/>
          <p:cNvPicPr>
            <a:picLocks noGrp="1" noChangeAspect="1"/>
          </p:cNvPicPr>
          <p:nvPr>
            <p:ph idx="1"/>
          </p:nvPr>
        </p:nvPicPr>
        <p:blipFill>
          <a:blip r:embed="rId6"/>
          <a:stretch>
            <a:fillRect/>
          </a:stretch>
        </p:blipFill>
        <p:spPr>
          <a:xfrm>
            <a:off x="2276670" y="643467"/>
            <a:ext cx="7322942" cy="5571066"/>
          </a:xfrm>
          <a:prstGeom prst="rect">
            <a:avLst/>
          </a:prstGeom>
        </p:spPr>
      </p:pic>
      <p:sp>
        <p:nvSpPr>
          <p:cNvPr id="24" name="Rectangle 23"/>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7" name="İçerik Yer Tutucusu 6"/>
          <p:cNvPicPr>
            <a:picLocks noGrp="1" noChangeAspect="1"/>
          </p:cNvPicPr>
          <p:nvPr>
            <p:ph idx="1"/>
          </p:nvPr>
        </p:nvPicPr>
        <p:blipFill>
          <a:blip r:embed="rId1"/>
          <a:stretch>
            <a:fillRect/>
          </a:stretch>
        </p:blipFill>
        <p:spPr>
          <a:xfrm>
            <a:off x="5704115" y="1257737"/>
            <a:ext cx="4914122" cy="3388908"/>
          </a:xfrm>
        </p:spPr>
      </p:pic>
      <p:pic>
        <p:nvPicPr>
          <p:cNvPr id="5" name="Resim 4"/>
          <p:cNvPicPr>
            <a:picLocks noChangeAspect="1"/>
          </p:cNvPicPr>
          <p:nvPr/>
        </p:nvPicPr>
        <p:blipFill>
          <a:blip r:embed="rId2"/>
          <a:stretch>
            <a:fillRect/>
          </a:stretch>
        </p:blipFill>
        <p:spPr>
          <a:xfrm>
            <a:off x="445828" y="836211"/>
            <a:ext cx="4619625" cy="3810434"/>
          </a:xfrm>
          <a:prstGeom prst="rect">
            <a:avLst/>
          </a:prstGeom>
        </p:spPr>
      </p:pic>
      <p:pic>
        <p:nvPicPr>
          <p:cNvPr id="9" name="Resim 8"/>
          <p:cNvPicPr>
            <a:picLocks noChangeAspect="1"/>
          </p:cNvPicPr>
          <p:nvPr/>
        </p:nvPicPr>
        <p:blipFill>
          <a:blip r:embed="rId3"/>
          <a:stretch>
            <a:fillRect/>
          </a:stretch>
        </p:blipFill>
        <p:spPr>
          <a:xfrm>
            <a:off x="2503422" y="5164539"/>
            <a:ext cx="5972175" cy="8572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Comparable </a:t>
            </a:r>
            <a:r>
              <a:rPr lang="tr-TR" altLang="en-US"/>
              <a:t>ve</a:t>
            </a:r>
            <a:r>
              <a:rPr lang="en-US"/>
              <a:t> Comparator</a:t>
            </a:r>
            <a:endParaRPr lang="en-US"/>
          </a:p>
        </p:txBody>
      </p:sp>
      <p:sp>
        <p:nvSpPr>
          <p:cNvPr id="3" name="Content Placeholder 2"/>
          <p:cNvSpPr>
            <a:spLocks noGrp="1"/>
          </p:cNvSpPr>
          <p:nvPr>
            <p:ph idx="1"/>
          </p:nvPr>
        </p:nvSpPr>
        <p:spPr>
          <a:xfrm>
            <a:off x="5895340" y="2052955"/>
            <a:ext cx="5868035" cy="4195445"/>
          </a:xfrm>
        </p:spPr>
        <p:txBody>
          <a:bodyPr/>
          <a:p>
            <a:r>
              <a:rPr lang="tr-TR" altLang="en-US"/>
              <a:t>Comparator: </a:t>
            </a:r>
            <a:endParaRPr lang="tr-TR" altLang="en-US"/>
          </a:p>
          <a:p>
            <a:r>
              <a:rPr lang="tr-TR" altLang="en-US"/>
              <a:t>Java'daki Comparator, farklı nesnelerin niteliklerini sıralamak için kullanılır.</a:t>
            </a:r>
            <a:endParaRPr lang="tr-TR" altLang="en-US"/>
          </a:p>
          <a:p>
            <a:r>
              <a:rPr lang="tr-TR" altLang="en-US"/>
              <a:t>sağlanan iki farklı sınıf nesnesini karşılaştırır.</a:t>
            </a:r>
            <a:endParaRPr lang="tr-TR" altLang="en-US"/>
          </a:p>
          <a:p>
            <a:r>
              <a:rPr lang="tr-TR" altLang="en-US">
                <a:sym typeface="+mn-ea"/>
              </a:rPr>
              <a:t>Comparator</a:t>
            </a:r>
            <a:r>
              <a:rPr lang="tr-TR" altLang="en-US"/>
              <a:t>-&gt;java.util package</a:t>
            </a:r>
            <a:endParaRPr lang="tr-TR" altLang="en-US"/>
          </a:p>
          <a:p>
            <a:r>
              <a:rPr lang="tr-TR" altLang="en-US">
                <a:sym typeface="+mn-ea"/>
              </a:rPr>
              <a:t>Comparator </a:t>
            </a:r>
            <a:r>
              <a:rPr lang="tr-TR" altLang="en-US"/>
              <a:t>orijinal sınıfı etkilemez</a:t>
            </a:r>
            <a:endParaRPr lang="tr-TR" altLang="en-US"/>
          </a:p>
          <a:p>
            <a:r>
              <a:rPr lang="tr-TR" altLang="en-US"/>
              <a:t>öğeleri sıralamak için compare() yöntemini, equals() yöntemini sağlar.</a:t>
            </a:r>
            <a:endParaRPr lang="tr-TR" altLang="en-US"/>
          </a:p>
        </p:txBody>
      </p:sp>
      <p:sp>
        <p:nvSpPr>
          <p:cNvPr id="4" name="Content Placeholder 2"/>
          <p:cNvSpPr>
            <a:spLocks noGrp="1"/>
          </p:cNvSpPr>
          <p:nvPr/>
        </p:nvSpPr>
        <p:spPr>
          <a:xfrm>
            <a:off x="198755" y="2179955"/>
            <a:ext cx="5304155" cy="41954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tr-TR" altLang="en-US"/>
              <a:t>Comparable : </a:t>
            </a:r>
            <a:endParaRPr lang="tr-TR" altLang="en-US"/>
          </a:p>
          <a:p>
            <a:r>
              <a:rPr lang="tr-TR" altLang="en-US"/>
              <a:t>Nesneleri doğal sıralama ile sıralamak için kullanılır</a:t>
            </a:r>
            <a:endParaRPr lang="tr-TR" altLang="en-US"/>
          </a:p>
          <a:p>
            <a:r>
              <a:rPr lang="tr-TR" altLang="en-US"/>
              <a:t>Comparable interface, "this" referansı belirtilen nesneyle karşılaştırır.</a:t>
            </a:r>
            <a:endParaRPr lang="tr-TR" altLang="en-US"/>
          </a:p>
          <a:p>
            <a:r>
              <a:rPr lang="tr-TR" altLang="en-US"/>
              <a:t>Comparable -&gt; java.lang package</a:t>
            </a:r>
            <a:endParaRPr lang="tr-TR" altLang="en-US"/>
          </a:p>
          <a:p>
            <a:r>
              <a:rPr lang="tr-TR" altLang="en-US"/>
              <a:t>Comparable orijinal sınıfı etkiler, yani gerçek sınıf değiştirilir.</a:t>
            </a:r>
            <a:endParaRPr lang="tr-TR" altLang="en-US"/>
          </a:p>
          <a:p>
            <a:r>
              <a:rPr lang="tr-TR" altLang="en-US"/>
              <a:t>Comparable, öğeleri sıralamak için compareTo() yöntemini sağlar.</a:t>
            </a:r>
            <a:endParaRPr lang="tr-TR"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Stream</a:t>
            </a:r>
            <a:r>
              <a:rPr lang="tr-TR" dirty="0"/>
              <a:t> API</a:t>
            </a:r>
            <a:endParaRPr lang="tr-TR" dirty="0"/>
          </a:p>
        </p:txBody>
      </p:sp>
      <p:sp>
        <p:nvSpPr>
          <p:cNvPr id="3" name="İçerik Yer Tutucusu 2"/>
          <p:cNvSpPr>
            <a:spLocks noGrp="1"/>
          </p:cNvSpPr>
          <p:nvPr>
            <p:ph idx="1"/>
          </p:nvPr>
        </p:nvSpPr>
        <p:spPr/>
        <p:txBody>
          <a:bodyPr/>
          <a:lstStyle/>
          <a:p>
            <a:r>
              <a:rPr lang="tr-TR" b="0" i="0" dirty="0">
                <a:effectLst/>
                <a:latin typeface="charter"/>
              </a:rPr>
              <a:t>Java </a:t>
            </a:r>
            <a:r>
              <a:rPr lang="tr-TR" b="0" i="1" dirty="0" err="1">
                <a:effectLst/>
                <a:latin typeface="charter"/>
              </a:rPr>
              <a:t>Stream</a:t>
            </a:r>
            <a:r>
              <a:rPr lang="tr-TR" b="0" i="1" dirty="0">
                <a:effectLst/>
                <a:latin typeface="charter"/>
              </a:rPr>
              <a:t> API</a:t>
            </a:r>
            <a:r>
              <a:rPr lang="tr-TR" b="0" i="0" dirty="0">
                <a:effectLst/>
                <a:latin typeface="charter"/>
              </a:rPr>
              <a:t>, Liste Dizi işlemek için işlevsel işlemler sağlar.</a:t>
            </a:r>
            <a:endParaRPr lang="tr-TR" b="1" i="1" dirty="0">
              <a:effectLst/>
              <a:latin typeface="Raleway" pitchFamily="2" charset="-94"/>
            </a:endParaRPr>
          </a:p>
          <a:p>
            <a:r>
              <a:rPr lang="tr-TR" b="0" i="0" dirty="0" err="1">
                <a:effectLst/>
                <a:latin typeface="charter"/>
              </a:rPr>
              <a:t>Stream</a:t>
            </a:r>
            <a:r>
              <a:rPr lang="tr-TR" b="0" i="0" dirty="0">
                <a:effectLst/>
                <a:latin typeface="charter"/>
              </a:rPr>
              <a:t> bir </a:t>
            </a:r>
            <a:r>
              <a:rPr lang="tr-TR" b="0" i="0" dirty="0" err="1">
                <a:effectLst/>
                <a:latin typeface="charter"/>
              </a:rPr>
              <a:t>interface</a:t>
            </a:r>
            <a:r>
              <a:rPr lang="tr-TR" b="0" i="0" dirty="0">
                <a:effectLst/>
                <a:latin typeface="charter"/>
              </a:rPr>
              <a:t> olduğundan dolayı doğrudan nesne almaz.</a:t>
            </a:r>
            <a:endParaRPr lang="tr-TR" b="0" i="0" dirty="0">
              <a:effectLst/>
              <a:latin typeface="charter"/>
            </a:endParaRPr>
          </a:p>
          <a:p>
            <a:r>
              <a:rPr lang="tr-TR" b="1" i="1" dirty="0" err="1">
                <a:effectLst/>
                <a:latin typeface="charter"/>
              </a:rPr>
              <a:t>Lambda</a:t>
            </a:r>
            <a:r>
              <a:rPr lang="tr-TR" b="1" i="1" dirty="0">
                <a:effectLst/>
                <a:latin typeface="charter"/>
              </a:rPr>
              <a:t> </a:t>
            </a:r>
            <a:r>
              <a:rPr lang="tr-TR" b="1" i="1" dirty="0" err="1">
                <a:effectLst/>
                <a:latin typeface="charter"/>
              </a:rPr>
              <a:t>Expression</a:t>
            </a:r>
            <a:r>
              <a:rPr lang="tr-TR" b="1" i="1" dirty="0">
                <a:effectLst/>
                <a:latin typeface="charter"/>
              </a:rPr>
              <a:t> </a:t>
            </a:r>
            <a:r>
              <a:rPr lang="tr-TR" b="1" i="1" dirty="0" err="1">
                <a:effectLst/>
                <a:latin typeface="charter"/>
              </a:rPr>
              <a:t>Syntax</a:t>
            </a:r>
            <a:r>
              <a:rPr lang="tr-TR" b="1" i="1" dirty="0">
                <a:effectLst/>
                <a:latin typeface="charter"/>
              </a:rPr>
              <a:t> Kullanımı</a:t>
            </a:r>
            <a:r>
              <a:rPr lang="tr-TR" b="0" i="1" dirty="0">
                <a:effectLst/>
                <a:latin typeface="charter"/>
              </a:rPr>
              <a:t>: </a:t>
            </a:r>
            <a:endParaRPr lang="tr-TR" b="0" i="1" dirty="0">
              <a:effectLst/>
              <a:latin typeface="charter"/>
            </a:endParaRPr>
          </a:p>
          <a:p>
            <a:pPr marL="0" indent="0">
              <a:buNone/>
            </a:pPr>
            <a:r>
              <a:rPr lang="tr-TR" b="0" i="1" dirty="0">
                <a:effectLst/>
                <a:latin typeface="charter"/>
              </a:rPr>
              <a:t>(argüman listesi) -&gt; {gövde}</a:t>
            </a:r>
            <a:endParaRPr lang="tr-TR" b="1" i="1" dirty="0">
              <a:latin typeface="Raleway" pitchFamily="2" charset="-94"/>
            </a:endParaRPr>
          </a:p>
          <a:p>
            <a:endParaRPr lang="tr-TR" b="1" i="1" dirty="0">
              <a:effectLst/>
              <a:latin typeface="Raleway" pitchFamily="2" charset="-94"/>
            </a:endParaRPr>
          </a:p>
          <a:p>
            <a:pPr marL="0" indent="0">
              <a:buNone/>
            </a:pPr>
            <a:endParaRPr lang="tr-TR" b="1" i="1" dirty="0">
              <a:latin typeface="Raleway" pitchFamily="2" charset="-9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Collections</a:t>
            </a:r>
            <a:r>
              <a:rPr lang="tr-TR" dirty="0"/>
              <a:t> </a:t>
            </a:r>
            <a:r>
              <a:rPr lang="tr-TR" dirty="0" err="1"/>
              <a:t>framework’un</a:t>
            </a:r>
            <a:r>
              <a:rPr lang="tr-TR" dirty="0"/>
              <a:t> özünü oluşturan şey ‘Collection’ denen </a:t>
            </a:r>
            <a:r>
              <a:rPr lang="tr-TR" dirty="0" err="1"/>
              <a:t>arayüzdür</a:t>
            </a:r>
            <a:r>
              <a:rPr lang="tr-TR" dirty="0"/>
              <a:t>. Bu </a:t>
            </a:r>
            <a:r>
              <a:rPr lang="tr-TR" dirty="0" err="1"/>
              <a:t>arayüz</a:t>
            </a:r>
            <a:r>
              <a:rPr lang="tr-TR" dirty="0"/>
              <a:t> </a:t>
            </a:r>
            <a:r>
              <a:rPr lang="tr-TR" dirty="0" err="1"/>
              <a:t>framework’un</a:t>
            </a:r>
            <a:r>
              <a:rPr lang="tr-TR" dirty="0"/>
              <a:t> temeli olan metotları tanımlar. </a:t>
            </a:r>
            <a:r>
              <a:rPr lang="tr-TR" dirty="0" err="1"/>
              <a:t>List</a:t>
            </a:r>
            <a:r>
              <a:rPr lang="tr-TR" dirty="0"/>
              <a:t> ve Set </a:t>
            </a:r>
            <a:r>
              <a:rPr lang="tr-TR" dirty="0" err="1"/>
              <a:t>arayüzleri</a:t>
            </a:r>
            <a:r>
              <a:rPr lang="tr-TR" dirty="0"/>
              <a:t> Collection </a:t>
            </a:r>
            <a:r>
              <a:rPr lang="tr-TR" dirty="0" err="1"/>
              <a:t>arayüzünde</a:t>
            </a:r>
            <a:r>
              <a:rPr lang="tr-TR" dirty="0"/>
              <a:t> olmayan metotları tanımlayarak, </a:t>
            </a:r>
            <a:r>
              <a:rPr lang="tr-TR" dirty="0" err="1"/>
              <a:t>framework’un</a:t>
            </a:r>
            <a:r>
              <a:rPr lang="tr-TR" dirty="0"/>
              <a:t> uygulama alanını genişletirler. </a:t>
            </a:r>
            <a:r>
              <a:rPr lang="tr-TR" dirty="0" err="1"/>
              <a:t>Arayüzler</a:t>
            </a:r>
            <a:r>
              <a:rPr lang="tr-TR" dirty="0"/>
              <a:t> yalnızca metotların imzalarını taşırlar; sınıflarda olduğu gibi metotların gövdelerini (işlevi gerçekleştiren kodları) içermezler. Önemli bir başka </a:t>
            </a:r>
            <a:r>
              <a:rPr lang="tr-TR" dirty="0" err="1"/>
              <a:t>arayüz</a:t>
            </a:r>
            <a:r>
              <a:rPr lang="tr-TR" dirty="0"/>
              <a:t> </a:t>
            </a:r>
            <a:r>
              <a:rPr lang="tr-TR" dirty="0" err="1"/>
              <a:t>Map</a:t>
            </a:r>
            <a:r>
              <a:rPr lang="tr-TR" dirty="0"/>
              <a:t> adını alır. Ancak </a:t>
            </a:r>
            <a:r>
              <a:rPr lang="tr-TR" dirty="0" err="1"/>
              <a:t>Map</a:t>
            </a:r>
            <a:r>
              <a:rPr lang="tr-TR" dirty="0"/>
              <a:t> </a:t>
            </a:r>
            <a:r>
              <a:rPr lang="tr-TR" dirty="0" err="1"/>
              <a:t>arayüzü</a:t>
            </a:r>
            <a:r>
              <a:rPr lang="tr-TR" dirty="0"/>
              <a:t> Collection </a:t>
            </a:r>
            <a:r>
              <a:rPr lang="tr-TR" dirty="0" err="1"/>
              <a:t>arayüzünün</a:t>
            </a:r>
            <a:r>
              <a:rPr lang="tr-TR" dirty="0"/>
              <a:t> bir genişlemesi değildir. </a:t>
            </a:r>
            <a:r>
              <a:rPr lang="tr-TR" dirty="0" err="1"/>
              <a:t>Map</a:t>
            </a:r>
            <a:r>
              <a:rPr lang="tr-TR" dirty="0"/>
              <a:t> </a:t>
            </a:r>
            <a:r>
              <a:rPr lang="tr-TR" dirty="0" err="1"/>
              <a:t>arayüzü</a:t>
            </a:r>
            <a:r>
              <a:rPr lang="tr-TR" dirty="0"/>
              <a:t> Collection hiyerarşisine dahil değildir; ama </a:t>
            </a:r>
            <a:r>
              <a:rPr lang="tr-TR" dirty="0" err="1"/>
              <a:t>Collections</a:t>
            </a:r>
            <a:r>
              <a:rPr lang="tr-TR" dirty="0"/>
              <a:t> </a:t>
            </a:r>
            <a:r>
              <a:rPr lang="tr-TR" dirty="0" err="1"/>
              <a:t>framework’un</a:t>
            </a:r>
            <a:r>
              <a:rPr lang="tr-TR" dirty="0"/>
              <a:t> bir parçasıdır.</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a:xfrm>
            <a:off x="962099" y="2052918"/>
            <a:ext cx="3928684" cy="2242245"/>
          </a:xfrm>
        </p:spPr>
        <p:txBody>
          <a:bodyPr/>
          <a:lstStyle/>
          <a:p>
            <a:pPr algn="l"/>
            <a:r>
              <a:rPr lang="tr-TR" b="1" i="1" dirty="0">
                <a:effectLst/>
                <a:latin typeface="charter"/>
              </a:rPr>
              <a:t>Parametre Sözdizimi Yok</a:t>
            </a:r>
            <a:endParaRPr lang="tr-TR" b="0" i="1" dirty="0">
              <a:effectLst/>
              <a:latin typeface="charter"/>
            </a:endParaRPr>
          </a:p>
          <a:p>
            <a:pPr algn="l"/>
            <a:r>
              <a:rPr lang="tr-TR" b="0" i="1" dirty="0">
                <a:effectLst/>
                <a:latin typeface="charter"/>
              </a:rPr>
              <a:t>() -&gt; {</a:t>
            </a:r>
            <a:endParaRPr lang="tr-TR" b="0" i="1" dirty="0">
              <a:effectLst/>
              <a:latin typeface="charter"/>
            </a:endParaRPr>
          </a:p>
          <a:p>
            <a:pPr algn="l"/>
            <a:r>
              <a:rPr lang="tr-TR" b="0" i="1" dirty="0">
                <a:effectLst/>
                <a:latin typeface="charter"/>
              </a:rPr>
              <a:t>// </a:t>
            </a:r>
            <a:r>
              <a:rPr lang="tr-TR" b="0" i="1" dirty="0" err="1">
                <a:effectLst/>
                <a:latin typeface="charter"/>
              </a:rPr>
              <a:t>parametresiz</a:t>
            </a:r>
            <a:r>
              <a:rPr lang="tr-TR" b="0" i="1" dirty="0">
                <a:effectLst/>
                <a:latin typeface="charter"/>
              </a:rPr>
              <a:t> </a:t>
            </a:r>
            <a:r>
              <a:rPr lang="tr-TR" b="0" i="1" dirty="0" err="1">
                <a:effectLst/>
                <a:latin typeface="charter"/>
              </a:rPr>
              <a:t>lambda</a:t>
            </a:r>
            <a:r>
              <a:rPr lang="tr-TR" b="0" i="1" dirty="0">
                <a:effectLst/>
                <a:latin typeface="charter"/>
              </a:rPr>
              <a:t> gövdesi</a:t>
            </a:r>
            <a:endParaRPr lang="tr-TR" b="0" i="1" dirty="0">
              <a:effectLst/>
              <a:latin typeface="charter"/>
            </a:endParaRPr>
          </a:p>
          <a:p>
            <a:pPr algn="l"/>
            <a:r>
              <a:rPr lang="tr-TR" b="0" i="1" dirty="0">
                <a:effectLst/>
                <a:latin typeface="charter"/>
              </a:rPr>
              <a:t>}</a:t>
            </a:r>
            <a:endParaRPr lang="tr-TR" b="0" i="1" dirty="0">
              <a:effectLst/>
              <a:latin typeface="charter"/>
            </a:endParaRPr>
          </a:p>
          <a:p>
            <a:endParaRPr lang="tr-TR" dirty="0"/>
          </a:p>
        </p:txBody>
      </p:sp>
      <p:sp>
        <p:nvSpPr>
          <p:cNvPr id="4" name="İçerik Yer Tutucusu 2"/>
          <p:cNvSpPr txBox="1"/>
          <p:nvPr/>
        </p:nvSpPr>
        <p:spPr>
          <a:xfrm>
            <a:off x="5810935" y="2060320"/>
            <a:ext cx="3787470" cy="2242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gn="l"/>
            <a:r>
              <a:rPr lang="tr-TR" b="1" i="1" dirty="0">
                <a:effectLst/>
                <a:latin typeface="charter"/>
              </a:rPr>
              <a:t>Bir Parametre Sözdizimi</a:t>
            </a:r>
            <a:endParaRPr lang="tr-TR" b="0" i="1" dirty="0">
              <a:effectLst/>
              <a:latin typeface="charter"/>
            </a:endParaRPr>
          </a:p>
          <a:p>
            <a:pPr algn="l"/>
            <a:r>
              <a:rPr lang="tr-TR" b="0" i="1" dirty="0">
                <a:effectLst/>
                <a:latin typeface="charter"/>
              </a:rPr>
              <a:t>(p1) -&gt; {</a:t>
            </a:r>
            <a:endParaRPr lang="tr-TR" b="0" i="1" dirty="0">
              <a:effectLst/>
              <a:latin typeface="charter"/>
            </a:endParaRPr>
          </a:p>
          <a:p>
            <a:pPr algn="l"/>
            <a:r>
              <a:rPr lang="tr-TR" b="0" i="1" dirty="0">
                <a:effectLst/>
                <a:latin typeface="charter"/>
              </a:rPr>
              <a:t>// Tek parametreli </a:t>
            </a:r>
            <a:r>
              <a:rPr lang="tr-TR" b="0" i="1" dirty="0" err="1">
                <a:effectLst/>
                <a:latin typeface="charter"/>
              </a:rPr>
              <a:t>lambda</a:t>
            </a:r>
            <a:r>
              <a:rPr lang="tr-TR" b="0" i="1" dirty="0">
                <a:effectLst/>
                <a:latin typeface="charter"/>
              </a:rPr>
              <a:t> gövdesi</a:t>
            </a:r>
            <a:endParaRPr lang="tr-TR" b="0" i="1" dirty="0">
              <a:effectLst/>
              <a:latin typeface="charter"/>
            </a:endParaRPr>
          </a:p>
          <a:p>
            <a:pPr algn="l"/>
            <a:r>
              <a:rPr lang="tr-TR" b="0" i="1" dirty="0">
                <a:effectLst/>
                <a:latin typeface="charter"/>
              </a:rPr>
              <a:t>}</a:t>
            </a:r>
            <a:endParaRPr lang="tr-TR" b="0" i="1" dirty="0">
              <a:effectLst/>
              <a:latin typeface="charter"/>
            </a:endParaRPr>
          </a:p>
        </p:txBody>
      </p:sp>
      <p:sp>
        <p:nvSpPr>
          <p:cNvPr id="5" name="İçerik Yer Tutucusu 2"/>
          <p:cNvSpPr txBox="1"/>
          <p:nvPr/>
        </p:nvSpPr>
        <p:spPr>
          <a:xfrm>
            <a:off x="962099" y="4302565"/>
            <a:ext cx="3787470" cy="22422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gn="l"/>
            <a:r>
              <a:rPr lang="tr-TR" b="1" i="1" dirty="0">
                <a:effectLst/>
                <a:latin typeface="charter"/>
              </a:rPr>
              <a:t>İki Parametre Sözdizimi</a:t>
            </a:r>
            <a:endParaRPr lang="tr-TR" b="0" i="1" dirty="0">
              <a:effectLst/>
              <a:latin typeface="charter"/>
            </a:endParaRPr>
          </a:p>
          <a:p>
            <a:pPr algn="l"/>
            <a:r>
              <a:rPr lang="tr-TR" b="0" i="1" dirty="0">
                <a:effectLst/>
                <a:latin typeface="charter"/>
              </a:rPr>
              <a:t>(p1,p2) -&gt; {</a:t>
            </a:r>
            <a:endParaRPr lang="tr-TR" b="0" i="1" dirty="0">
              <a:effectLst/>
              <a:latin typeface="charter"/>
            </a:endParaRPr>
          </a:p>
          <a:p>
            <a:pPr algn="l"/>
            <a:r>
              <a:rPr lang="tr-TR" b="0" i="1" dirty="0">
                <a:effectLst/>
                <a:latin typeface="charter"/>
              </a:rPr>
              <a:t>//Çok parametreli </a:t>
            </a:r>
            <a:r>
              <a:rPr lang="tr-TR" b="0" i="1" dirty="0" err="1">
                <a:effectLst/>
                <a:latin typeface="charter"/>
              </a:rPr>
              <a:t>lambda</a:t>
            </a:r>
            <a:r>
              <a:rPr lang="tr-TR" b="0" i="1" dirty="0">
                <a:effectLst/>
                <a:latin typeface="charter"/>
              </a:rPr>
              <a:t> gövdesi</a:t>
            </a:r>
            <a:endParaRPr lang="tr-TR" b="0" i="1" dirty="0">
              <a:effectLst/>
              <a:latin typeface="charter"/>
            </a:endParaRPr>
          </a:p>
          <a:p>
            <a:pPr algn="l"/>
            <a:r>
              <a:rPr lang="tr-TR" b="0" i="1" dirty="0">
                <a:effectLst/>
                <a:latin typeface="charter"/>
              </a:rPr>
              <a:t>}</a:t>
            </a:r>
            <a:endParaRPr lang="tr-TR" b="0" i="1" dirty="0">
              <a:effectLst/>
              <a:latin typeface="charter"/>
            </a:endParaRPr>
          </a:p>
          <a:p>
            <a:endParaRPr lang="tr-T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Herhangi bir </a:t>
            </a:r>
            <a:r>
              <a:rPr lang="tr-TR" dirty="0" err="1"/>
              <a:t>collection</a:t>
            </a:r>
            <a:r>
              <a:rPr lang="tr-TR" dirty="0"/>
              <a:t> dan </a:t>
            </a:r>
            <a:r>
              <a:rPr lang="tr-TR" dirty="0" err="1"/>
              <a:t>stream</a:t>
            </a:r>
            <a:r>
              <a:rPr lang="tr-TR" dirty="0"/>
              <a:t> e çevirme :</a:t>
            </a:r>
            <a:r>
              <a:rPr lang="tr-TR" b="0" i="0" dirty="0">
                <a:solidFill>
                  <a:srgbClr val="000000"/>
                </a:solidFill>
                <a:effectLst/>
                <a:latin typeface="Raleway" pitchFamily="2" charset="-94"/>
              </a:rPr>
              <a:t> </a:t>
            </a:r>
            <a:r>
              <a:rPr lang="tr-TR" b="0" i="1" dirty="0">
                <a:effectLst/>
                <a:latin typeface="Raleway" pitchFamily="2" charset="-94"/>
              </a:rPr>
              <a:t>Collection </a:t>
            </a:r>
            <a:r>
              <a:rPr lang="tr-TR" b="0" i="0" dirty="0">
                <a:effectLst/>
                <a:latin typeface="Raleway" pitchFamily="2" charset="-94"/>
              </a:rPr>
              <a:t>(</a:t>
            </a:r>
            <a:r>
              <a:rPr lang="tr-TR" b="0" i="1" dirty="0">
                <a:effectLst/>
                <a:latin typeface="Raleway" pitchFamily="2" charset="-94"/>
              </a:rPr>
              <a:t>Collection, </a:t>
            </a:r>
            <a:r>
              <a:rPr lang="tr-TR" b="0" i="1" dirty="0" err="1">
                <a:effectLst/>
                <a:latin typeface="Raleway" pitchFamily="2" charset="-94"/>
              </a:rPr>
              <a:t>List</a:t>
            </a:r>
            <a:r>
              <a:rPr lang="tr-TR" b="0" i="1" dirty="0">
                <a:effectLst/>
                <a:latin typeface="Raleway" pitchFamily="2" charset="-94"/>
              </a:rPr>
              <a:t>, Set</a:t>
            </a:r>
            <a:r>
              <a:rPr lang="tr-TR" b="0" i="0" dirty="0">
                <a:effectLst/>
                <a:latin typeface="Raleway" pitchFamily="2" charset="-94"/>
              </a:rPr>
              <a:t>)</a:t>
            </a:r>
            <a:endParaRPr lang="tr-TR" b="0" i="0" dirty="0">
              <a:effectLst/>
              <a:latin typeface="Raleway" pitchFamily="2" charset="-94"/>
            </a:endParaRPr>
          </a:p>
          <a:p>
            <a:r>
              <a:rPr lang="en-US" b="0" i="0" dirty="0">
                <a:effectLst/>
                <a:latin typeface="Source Code Pro" panose="020B0509030403020204" pitchFamily="49" charset="0"/>
              </a:rPr>
              <a:t>Collection&lt;String&gt; collection = </a:t>
            </a:r>
            <a:r>
              <a:rPr lang="en-US" b="0" i="0" dirty="0" err="1">
                <a:effectLst/>
                <a:latin typeface="Source Code Pro" panose="020B0509030403020204" pitchFamily="49" charset="0"/>
              </a:rPr>
              <a:t>Arrays.asList</a:t>
            </a:r>
            <a:r>
              <a:rPr lang="en-US" b="0" i="0" dirty="0">
                <a:effectLst/>
                <a:latin typeface="Source Code Pro" panose="020B0509030403020204" pitchFamily="49" charset="0"/>
              </a:rPr>
              <a:t>("a", "b", "c"); </a:t>
            </a:r>
            <a:endParaRPr lang="tr-TR" b="0" i="0" dirty="0">
              <a:effectLst/>
              <a:latin typeface="Source Code Pro" panose="020B0509030403020204" pitchFamily="49" charset="0"/>
            </a:endParaRPr>
          </a:p>
          <a:p>
            <a:r>
              <a:rPr lang="en-US" b="0" i="0" dirty="0">
                <a:effectLst/>
                <a:latin typeface="Source Code Pro" panose="020B0509030403020204" pitchFamily="49" charset="0"/>
              </a:rPr>
              <a:t>Stream&lt;String&gt; </a:t>
            </a:r>
            <a:r>
              <a:rPr lang="en-US" b="0" i="0" dirty="0" err="1">
                <a:effectLst/>
                <a:latin typeface="Source Code Pro" panose="020B0509030403020204" pitchFamily="49" charset="0"/>
              </a:rPr>
              <a:t>streamOfCollection</a:t>
            </a:r>
            <a:r>
              <a:rPr lang="en-US" b="0" i="0" dirty="0">
                <a:effectLst/>
                <a:latin typeface="Source Code Pro" panose="020B0509030403020204" pitchFamily="49" charset="0"/>
              </a:rPr>
              <a:t> = </a:t>
            </a:r>
            <a:r>
              <a:rPr lang="en-US" b="0" i="0" dirty="0" err="1">
                <a:effectLst/>
                <a:latin typeface="Source Code Pro" panose="020B0509030403020204" pitchFamily="49" charset="0"/>
              </a:rPr>
              <a:t>collection.stream</a:t>
            </a:r>
            <a:r>
              <a:rPr lang="en-US" b="0" i="0" dirty="0">
                <a:effectLst/>
                <a:latin typeface="Source Code Pro" panose="020B0509030403020204" pitchFamily="49" charset="0"/>
              </a:rPr>
              <a:t>();</a:t>
            </a:r>
            <a:endParaRPr lang="tr-T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0" i="0" dirty="0" err="1">
                <a:effectLst/>
                <a:latin typeface="Source Code Pro" panose="020B0509030403020204" pitchFamily="49" charset="0"/>
              </a:rPr>
              <a:t>Array</a:t>
            </a:r>
            <a:r>
              <a:rPr lang="tr-TR" b="0" i="0" dirty="0">
                <a:effectLst/>
                <a:latin typeface="Source Code Pro" panose="020B0509030403020204" pitchFamily="49" charset="0"/>
              </a:rPr>
              <a:t> ile de </a:t>
            </a:r>
            <a:r>
              <a:rPr lang="tr-TR" b="0" i="0" dirty="0" err="1">
                <a:effectLst/>
                <a:latin typeface="Source Code Pro" panose="020B0509030403020204" pitchFamily="49" charset="0"/>
              </a:rPr>
              <a:t>stream</a:t>
            </a:r>
            <a:r>
              <a:rPr lang="tr-TR" b="0" i="0" dirty="0">
                <a:effectLst/>
                <a:latin typeface="Source Code Pro" panose="020B0509030403020204" pitchFamily="49" charset="0"/>
              </a:rPr>
              <a:t> e çevirme yapılabilir.</a:t>
            </a:r>
            <a:endParaRPr lang="tr-TR" b="0" i="0" dirty="0">
              <a:effectLst/>
              <a:latin typeface="Source Code Pro" panose="020B0509030403020204" pitchFamily="49" charset="0"/>
            </a:endParaRPr>
          </a:p>
          <a:p>
            <a:pPr marL="0" indent="0">
              <a:buNone/>
            </a:pPr>
            <a:r>
              <a:rPr lang="en-US" b="0" i="0" dirty="0">
                <a:effectLst/>
                <a:latin typeface="Source Code Pro" panose="020B0509030403020204" pitchFamily="49" charset="0"/>
              </a:rPr>
              <a:t>String[] </a:t>
            </a:r>
            <a:r>
              <a:rPr lang="en-US" b="0" i="0" dirty="0" err="1">
                <a:effectLst/>
                <a:latin typeface="Source Code Pro" panose="020B0509030403020204" pitchFamily="49" charset="0"/>
              </a:rPr>
              <a:t>arr</a:t>
            </a:r>
            <a:r>
              <a:rPr lang="en-US" b="0" i="0" dirty="0">
                <a:effectLst/>
                <a:latin typeface="Source Code Pro" panose="020B0509030403020204" pitchFamily="49" charset="0"/>
              </a:rPr>
              <a:t> = </a:t>
            </a:r>
            <a:r>
              <a:rPr lang="en-US" b="1" i="0" dirty="0">
                <a:effectLst/>
                <a:latin typeface="Source Code Pro" panose="020B0509030403020204" pitchFamily="49" charset="0"/>
              </a:rPr>
              <a:t>new</a:t>
            </a:r>
            <a:r>
              <a:rPr lang="en-US" b="0" i="0" dirty="0">
                <a:effectLst/>
                <a:latin typeface="Source Code Pro" panose="020B0509030403020204" pitchFamily="49" charset="0"/>
              </a:rPr>
              <a:t> </a:t>
            </a:r>
            <a:r>
              <a:rPr lang="en-US" b="1" i="0" dirty="0">
                <a:effectLst/>
                <a:latin typeface="Source Code Pro" panose="020B0509030403020204" pitchFamily="49" charset="0"/>
              </a:rPr>
              <a:t>String</a:t>
            </a:r>
            <a:r>
              <a:rPr lang="en-US" b="0" i="0" dirty="0">
                <a:effectLst/>
                <a:latin typeface="Source Code Pro" panose="020B0509030403020204" pitchFamily="49" charset="0"/>
              </a:rPr>
              <a:t>[]{"a", "b", "c"}; Stream&lt;String&gt; </a:t>
            </a:r>
            <a:r>
              <a:rPr lang="en-US" b="0" i="0" dirty="0" err="1">
                <a:effectLst/>
                <a:latin typeface="Source Code Pro" panose="020B0509030403020204" pitchFamily="49" charset="0"/>
              </a:rPr>
              <a:t>streamOfArrayFull</a:t>
            </a:r>
            <a:r>
              <a:rPr lang="en-US" b="0" i="0" dirty="0">
                <a:effectLst/>
                <a:latin typeface="Source Code Pro" panose="020B0509030403020204" pitchFamily="49" charset="0"/>
              </a:rPr>
              <a:t> = </a:t>
            </a:r>
            <a:r>
              <a:rPr lang="en-US" b="0" i="0" dirty="0" err="1">
                <a:effectLst/>
                <a:latin typeface="Source Code Pro" panose="020B0509030403020204" pitchFamily="49" charset="0"/>
              </a:rPr>
              <a:t>Arrays.stream</a:t>
            </a:r>
            <a:r>
              <a:rPr lang="en-US" b="0" i="0" dirty="0">
                <a:effectLst/>
                <a:latin typeface="Source Code Pro" panose="020B0509030403020204" pitchFamily="49" charset="0"/>
              </a:rPr>
              <a:t>(</a:t>
            </a:r>
            <a:r>
              <a:rPr lang="en-US" b="0" i="0" dirty="0" err="1">
                <a:effectLst/>
                <a:latin typeface="Source Code Pro" panose="020B0509030403020204" pitchFamily="49" charset="0"/>
              </a:rPr>
              <a:t>arr</a:t>
            </a:r>
            <a:r>
              <a:rPr lang="en-US" b="0" i="0" dirty="0">
                <a:effectLst/>
                <a:latin typeface="Source Code Pro" panose="020B0509030403020204" pitchFamily="49" charset="0"/>
              </a:rPr>
              <a:t>);</a:t>
            </a:r>
            <a:endParaRPr lang="tr-T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0" i="0" dirty="0" err="1">
                <a:solidFill>
                  <a:schemeClr val="tx1"/>
                </a:solidFill>
                <a:effectLst/>
                <a:latin typeface="charter"/>
              </a:rPr>
              <a:t>Functional</a:t>
            </a:r>
            <a:r>
              <a:rPr lang="tr-TR" b="0" i="0" dirty="0">
                <a:solidFill>
                  <a:schemeClr val="tx1"/>
                </a:solidFill>
                <a:effectLst/>
                <a:latin typeface="charter"/>
              </a:rPr>
              <a:t> </a:t>
            </a:r>
            <a:r>
              <a:rPr lang="tr-TR" b="0" i="0" dirty="0" err="1">
                <a:solidFill>
                  <a:schemeClr val="tx1"/>
                </a:solidFill>
                <a:effectLst/>
                <a:latin typeface="charter"/>
              </a:rPr>
              <a:t>interface</a:t>
            </a:r>
            <a:endParaRPr lang="tr-TR" dirty="0">
              <a:solidFill>
                <a:schemeClr val="tx1"/>
              </a:solidFill>
            </a:endParaRPr>
          </a:p>
        </p:txBody>
      </p:sp>
      <p:sp>
        <p:nvSpPr>
          <p:cNvPr id="3" name="İçerik Yer Tutucusu 2"/>
          <p:cNvSpPr>
            <a:spLocks noGrp="1"/>
          </p:cNvSpPr>
          <p:nvPr>
            <p:ph idx="1"/>
          </p:nvPr>
        </p:nvSpPr>
        <p:spPr/>
        <p:txBody>
          <a:bodyPr/>
          <a:lstStyle/>
          <a:p>
            <a:pPr algn="l"/>
            <a:r>
              <a:rPr lang="tr-TR" b="0" i="0" dirty="0" err="1">
                <a:effectLst/>
                <a:latin typeface="charter"/>
              </a:rPr>
              <a:t>Functional</a:t>
            </a:r>
            <a:r>
              <a:rPr lang="tr-TR" b="0" i="0" dirty="0">
                <a:effectLst/>
                <a:latin typeface="charter"/>
              </a:rPr>
              <a:t> </a:t>
            </a:r>
            <a:r>
              <a:rPr lang="tr-TR" b="0" i="0" dirty="0" err="1">
                <a:effectLst/>
                <a:latin typeface="charter"/>
              </a:rPr>
              <a:t>interface</a:t>
            </a:r>
            <a:r>
              <a:rPr lang="tr-TR" b="0" i="0" dirty="0">
                <a:effectLst/>
                <a:latin typeface="charter"/>
              </a:rPr>
              <a:t>, Java 8 ile gelmiş özelliklerden biridir.</a:t>
            </a:r>
            <a:endParaRPr lang="tr-TR" b="0" i="0" dirty="0">
              <a:effectLst/>
              <a:latin typeface="charter"/>
            </a:endParaRPr>
          </a:p>
          <a:p>
            <a:pPr algn="l"/>
            <a:r>
              <a:rPr lang="tr-TR" b="0" i="0" dirty="0" err="1">
                <a:effectLst/>
                <a:latin typeface="charter"/>
              </a:rPr>
              <a:t>Function</a:t>
            </a:r>
            <a:r>
              <a:rPr lang="tr-TR" b="0" i="0" dirty="0">
                <a:effectLst/>
                <a:latin typeface="charter"/>
              </a:rPr>
              <a:t> </a:t>
            </a:r>
            <a:r>
              <a:rPr lang="tr-TR" b="0" i="0" dirty="0" err="1">
                <a:effectLst/>
                <a:latin typeface="charter"/>
              </a:rPr>
              <a:t>interface</a:t>
            </a:r>
            <a:r>
              <a:rPr lang="tr-TR" b="0" i="0" dirty="0">
                <a:effectLst/>
                <a:latin typeface="charter"/>
              </a:rPr>
              <a:t>, içerisinde sadece bir tane </a:t>
            </a:r>
            <a:r>
              <a:rPr lang="tr-TR" b="0" i="0" dirty="0" err="1">
                <a:effectLst/>
                <a:latin typeface="charter"/>
              </a:rPr>
              <a:t>abstract</a:t>
            </a:r>
            <a:r>
              <a:rPr lang="tr-TR" b="0" i="0" dirty="0">
                <a:effectLst/>
                <a:latin typeface="charter"/>
              </a:rPr>
              <a:t> metodu olan </a:t>
            </a:r>
            <a:r>
              <a:rPr lang="tr-TR" b="0" i="0" dirty="0" err="1">
                <a:effectLst/>
                <a:latin typeface="charter"/>
              </a:rPr>
              <a:t>interface’dir</a:t>
            </a:r>
            <a:r>
              <a:rPr lang="tr-TR" b="0" i="0" dirty="0">
                <a:effectLst/>
                <a:latin typeface="charter"/>
              </a:rPr>
              <a:t>. Eğer ilgili </a:t>
            </a:r>
            <a:r>
              <a:rPr lang="tr-TR" b="0" i="0" dirty="0" err="1">
                <a:effectLst/>
                <a:latin typeface="charter"/>
              </a:rPr>
              <a:t>interface’in</a:t>
            </a:r>
            <a:r>
              <a:rPr lang="tr-TR" b="0" i="0" dirty="0">
                <a:effectLst/>
                <a:latin typeface="charter"/>
              </a:rPr>
              <a:t> türetildiği </a:t>
            </a:r>
            <a:r>
              <a:rPr lang="tr-TR" b="0" i="0" dirty="0" err="1">
                <a:effectLst/>
                <a:latin typeface="charter"/>
              </a:rPr>
              <a:t>interface’de</a:t>
            </a:r>
            <a:r>
              <a:rPr lang="tr-TR" b="0" i="0" dirty="0">
                <a:effectLst/>
                <a:latin typeface="charter"/>
              </a:rPr>
              <a:t> </a:t>
            </a:r>
            <a:r>
              <a:rPr lang="tr-TR" b="0" i="0" dirty="0" err="1">
                <a:effectLst/>
                <a:latin typeface="charter"/>
              </a:rPr>
              <a:t>abstract</a:t>
            </a:r>
            <a:r>
              <a:rPr lang="tr-TR" b="0" i="0" dirty="0">
                <a:effectLst/>
                <a:latin typeface="charter"/>
              </a:rPr>
              <a:t> metot varsa bu durumda da </a:t>
            </a:r>
            <a:r>
              <a:rPr lang="tr-TR" b="0" i="0" dirty="0" err="1">
                <a:effectLst/>
                <a:latin typeface="charter"/>
              </a:rPr>
              <a:t>functional</a:t>
            </a:r>
            <a:r>
              <a:rPr lang="tr-TR" b="0" i="0" dirty="0">
                <a:effectLst/>
                <a:latin typeface="charter"/>
              </a:rPr>
              <a:t> </a:t>
            </a:r>
            <a:r>
              <a:rPr lang="tr-TR" b="0" i="0" dirty="0" err="1">
                <a:effectLst/>
                <a:latin typeface="charter"/>
              </a:rPr>
              <a:t>interface</a:t>
            </a:r>
            <a:r>
              <a:rPr lang="tr-TR" b="0" i="0" dirty="0">
                <a:effectLst/>
                <a:latin typeface="charter"/>
              </a:rPr>
              <a:t> olur.</a:t>
            </a:r>
            <a:endParaRPr lang="tr-TR" b="0" i="0" dirty="0">
              <a:effectLst/>
              <a:latin typeface="charter"/>
            </a:endParaRPr>
          </a:p>
          <a:p>
            <a:pPr algn="l"/>
            <a:r>
              <a:rPr lang="tr-TR" b="0" i="0" dirty="0" err="1">
                <a:effectLst/>
                <a:latin typeface="charter"/>
              </a:rPr>
              <a:t>Functional</a:t>
            </a:r>
            <a:r>
              <a:rPr lang="tr-TR" b="0" i="0" dirty="0">
                <a:effectLst/>
                <a:latin typeface="charter"/>
              </a:rPr>
              <a:t> </a:t>
            </a:r>
            <a:r>
              <a:rPr lang="tr-TR" b="0" i="0" dirty="0" err="1">
                <a:effectLst/>
                <a:latin typeface="charter"/>
              </a:rPr>
              <a:t>interface’ler</a:t>
            </a:r>
            <a:r>
              <a:rPr lang="tr-TR" b="0" i="0" dirty="0">
                <a:effectLst/>
                <a:latin typeface="charter"/>
              </a:rPr>
              <a:t>, </a:t>
            </a:r>
            <a:r>
              <a:rPr lang="tr-TR" b="0" i="0" dirty="0" err="1">
                <a:effectLst/>
                <a:latin typeface="charter"/>
              </a:rPr>
              <a:t>lambda</a:t>
            </a:r>
            <a:r>
              <a:rPr lang="tr-TR" b="0" i="0" dirty="0">
                <a:effectLst/>
                <a:latin typeface="charter"/>
              </a:rPr>
              <a:t> </a:t>
            </a:r>
            <a:r>
              <a:rPr lang="tr-TR" b="0" i="0" dirty="0" err="1">
                <a:effectLst/>
                <a:latin typeface="charter"/>
              </a:rPr>
              <a:t>expression’ların</a:t>
            </a:r>
            <a:r>
              <a:rPr lang="tr-TR" b="0" i="0" dirty="0">
                <a:effectLst/>
                <a:latin typeface="charter"/>
              </a:rPr>
              <a:t> kullanılabilmesi için tanımlanırlar.</a:t>
            </a:r>
            <a:endParaRPr lang="tr-TR" b="0" i="0" dirty="0">
              <a:effectLst/>
              <a:latin typeface="charter"/>
            </a:endParaRPr>
          </a:p>
          <a:p>
            <a:pPr algn="l"/>
            <a:endParaRPr lang="tr-TR" b="0" i="0" dirty="0">
              <a:effectLst/>
              <a:latin typeface="charter"/>
            </a:endParaRPr>
          </a:p>
          <a:p>
            <a:endParaRPr lang="tr-T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0" i="0" dirty="0" err="1">
                <a:effectLst/>
                <a:latin typeface="charter"/>
              </a:rPr>
              <a:t>Functional</a:t>
            </a:r>
            <a:r>
              <a:rPr lang="tr-TR" b="0" i="0" dirty="0">
                <a:effectLst/>
                <a:latin typeface="charter"/>
              </a:rPr>
              <a:t> </a:t>
            </a:r>
            <a:r>
              <a:rPr lang="tr-TR" b="0" i="0" dirty="0" err="1">
                <a:effectLst/>
                <a:latin typeface="charter"/>
              </a:rPr>
              <a:t>interface’ler</a:t>
            </a:r>
            <a:r>
              <a:rPr lang="tr-TR" b="0" i="0" dirty="0">
                <a:effectLst/>
                <a:latin typeface="charter"/>
              </a:rPr>
              <a:t> tanımlanırken, @FunctionalInterface </a:t>
            </a:r>
            <a:r>
              <a:rPr lang="tr-TR" b="0" i="0" dirty="0" err="1">
                <a:effectLst/>
                <a:latin typeface="charter"/>
              </a:rPr>
              <a:t>anotasyonu</a:t>
            </a:r>
            <a:r>
              <a:rPr lang="tr-TR" b="0" i="0" dirty="0">
                <a:effectLst/>
                <a:latin typeface="charter"/>
              </a:rPr>
              <a:t> kullanması zorunlu değildir. Bu </a:t>
            </a:r>
            <a:r>
              <a:rPr lang="tr-TR" b="0" i="0" dirty="0" err="1">
                <a:effectLst/>
                <a:latin typeface="charter"/>
              </a:rPr>
              <a:t>anotasyon</a:t>
            </a:r>
            <a:r>
              <a:rPr lang="tr-TR" b="0" i="0" dirty="0">
                <a:effectLst/>
                <a:latin typeface="charter"/>
              </a:rPr>
              <a:t> sadece </a:t>
            </a:r>
            <a:r>
              <a:rPr lang="tr-TR" b="0" i="0" dirty="0" err="1">
                <a:effectLst/>
                <a:latin typeface="charter"/>
              </a:rPr>
              <a:t>validasyon</a:t>
            </a:r>
            <a:r>
              <a:rPr lang="tr-TR" b="0" i="0" dirty="0">
                <a:effectLst/>
                <a:latin typeface="charter"/>
              </a:rPr>
              <a:t> yapma amacıyla kullanılır. Eğer </a:t>
            </a:r>
            <a:r>
              <a:rPr lang="tr-TR" b="0" i="0" dirty="0" err="1">
                <a:effectLst/>
                <a:latin typeface="charter"/>
              </a:rPr>
              <a:t>anotasyon</a:t>
            </a:r>
            <a:r>
              <a:rPr lang="tr-TR" b="0" i="0" dirty="0">
                <a:effectLst/>
                <a:latin typeface="charter"/>
              </a:rPr>
              <a:t> eklenirse ve birden fazla </a:t>
            </a:r>
            <a:r>
              <a:rPr lang="tr-TR" b="0" i="0" dirty="0" err="1">
                <a:effectLst/>
                <a:latin typeface="charter"/>
              </a:rPr>
              <a:t>abstract</a:t>
            </a:r>
            <a:r>
              <a:rPr lang="tr-TR" b="0" i="0" dirty="0">
                <a:effectLst/>
                <a:latin typeface="charter"/>
              </a:rPr>
              <a:t> metot eklenmeye çalışılırsa, bu durumda </a:t>
            </a:r>
            <a:r>
              <a:rPr lang="tr-TR" b="0" i="0" dirty="0" err="1">
                <a:effectLst/>
                <a:latin typeface="charter"/>
              </a:rPr>
              <a:t>compile</a:t>
            </a:r>
            <a:r>
              <a:rPr lang="tr-TR" b="0" i="0" dirty="0">
                <a:effectLst/>
                <a:latin typeface="charter"/>
              </a:rPr>
              <a:t> </a:t>
            </a:r>
            <a:r>
              <a:rPr lang="tr-TR" b="0" i="0" dirty="0" err="1">
                <a:effectLst/>
                <a:latin typeface="charter"/>
              </a:rPr>
              <a:t>error</a:t>
            </a:r>
            <a:r>
              <a:rPr lang="tr-TR" b="0" i="0" dirty="0">
                <a:effectLst/>
                <a:latin typeface="charter"/>
              </a:rPr>
              <a:t> verecektir.</a:t>
            </a:r>
            <a:endParaRPr lang="tr-T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effectLst/>
                <a:latin typeface="Arial Unicode MS"/>
              </a:rPr>
              <a:t>@FunctionalInterface </a:t>
            </a:r>
            <a:r>
              <a:rPr kumimoji="0" lang="tr-TR" altLang="tr-TR" sz="2000" b="0" i="0" u="none" strike="noStrike" cap="none" normalizeH="0" baseline="0" dirty="0" err="1">
                <a:ln>
                  <a:noFill/>
                </a:ln>
                <a:effectLst/>
                <a:latin typeface="Arial Unicode MS"/>
              </a:rPr>
              <a:t>interface</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void</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operation</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a,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b); } </a:t>
            </a:r>
            <a:endParaRPr kumimoji="0" lang="tr-TR" altLang="tr-TR"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err="1">
                <a:ln>
                  <a:noFill/>
                </a:ln>
                <a:effectLst/>
                <a:latin typeface="Arial Unicode MS"/>
              </a:rPr>
              <a:t>public</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class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TestCustom</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public</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static</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void</a:t>
            </a:r>
            <a:r>
              <a:rPr kumimoji="0" lang="tr-TR" altLang="tr-TR" sz="2000" b="0" i="0" u="none" strike="noStrike" cap="none" normalizeH="0" baseline="0" dirty="0">
                <a:ln>
                  <a:noFill/>
                </a:ln>
                <a:effectLst/>
                <a:latin typeface="Arial Unicode MS"/>
              </a:rPr>
              <a:t> main(</a:t>
            </a:r>
            <a:r>
              <a:rPr kumimoji="0" lang="tr-TR" altLang="tr-TR" sz="2000" b="0" i="0" u="none" strike="noStrike" cap="none" normalizeH="0" baseline="0" dirty="0" err="1">
                <a:ln>
                  <a:noFill/>
                </a:ln>
                <a:effectLst/>
                <a:latin typeface="Arial Unicode MS"/>
              </a:rPr>
              <a:t>String</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args</a:t>
            </a:r>
            <a:r>
              <a:rPr kumimoji="0" lang="tr-TR" altLang="tr-TR" sz="2000" b="0" i="0" u="none" strike="noStrike" cap="none" normalizeH="0" baseline="0" dirty="0">
                <a:ln>
                  <a:noFill/>
                </a:ln>
                <a:effectLst/>
                <a:latin typeface="Arial Unicode MS"/>
              </a:rPr>
              <a:t>) { </a:t>
            </a:r>
            <a:endParaRPr kumimoji="0" lang="tr-TR" altLang="tr-TR"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sum</a:t>
            </a:r>
            <a:r>
              <a:rPr kumimoji="0" lang="tr-TR" altLang="tr-TR" sz="2000" b="0" i="0" u="none" strike="noStrike" cap="none" normalizeH="0" baseline="0" dirty="0">
                <a:ln>
                  <a:noFill/>
                </a:ln>
                <a:effectLst/>
                <a:latin typeface="Arial Unicode MS"/>
              </a:rPr>
              <a:t> = (a, b) -&gt; </a:t>
            </a:r>
            <a:r>
              <a:rPr kumimoji="0" lang="tr-TR" altLang="tr-TR" sz="2000" b="0" i="0" u="none" strike="noStrike" cap="none" normalizeH="0" baseline="0" dirty="0" err="1">
                <a:ln>
                  <a:noFill/>
                </a:ln>
                <a:effectLst/>
                <a:latin typeface="Arial Unicode MS"/>
              </a:rPr>
              <a:t>System.out.println</a:t>
            </a:r>
            <a:r>
              <a:rPr kumimoji="0" lang="tr-TR" altLang="tr-TR" sz="2000" b="0" i="0" u="none" strike="noStrike" cap="none" normalizeH="0" baseline="0" dirty="0">
                <a:ln>
                  <a:noFill/>
                </a:ln>
                <a:effectLst/>
                <a:latin typeface="Arial Unicode MS"/>
              </a:rPr>
              <a:t>("</a:t>
            </a:r>
            <a:r>
              <a:rPr kumimoji="0" lang="tr-TR" altLang="tr-TR" sz="2000" b="0" i="0" u="none" strike="noStrike" cap="none" normalizeH="0" baseline="0" dirty="0" err="1">
                <a:ln>
                  <a:noFill/>
                </a:ln>
                <a:effectLst/>
                <a:latin typeface="Arial Unicode MS"/>
              </a:rPr>
              <a:t>Sum</a:t>
            </a:r>
            <a:r>
              <a:rPr kumimoji="0" lang="tr-TR" altLang="tr-TR" sz="2000" b="0" i="0" u="none" strike="noStrike" cap="none" normalizeH="0" baseline="0" dirty="0">
                <a:ln>
                  <a:noFill/>
                </a:ln>
                <a:effectLst/>
                <a:latin typeface="Arial Unicode MS"/>
              </a:rPr>
              <a:t>: " + (a + b)); </a:t>
            </a:r>
            <a:endParaRPr kumimoji="0" lang="tr-TR" altLang="tr-TR"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err="1">
                <a:ln>
                  <a:noFill/>
                </a:ln>
                <a:effectLst/>
                <a:latin typeface="Arial Unicode MS"/>
              </a:rPr>
              <a:t>sum.operation</a:t>
            </a:r>
            <a:r>
              <a:rPr kumimoji="0" lang="tr-TR" altLang="tr-TR" sz="2000" b="0" i="0" u="none" strike="noStrike" cap="none" normalizeH="0" baseline="0" dirty="0">
                <a:ln>
                  <a:noFill/>
                </a:ln>
                <a:effectLst/>
                <a:latin typeface="Arial Unicode MS"/>
              </a:rPr>
              <a:t>(10, 6);</a:t>
            </a:r>
            <a:endParaRPr kumimoji="0" lang="tr-TR" altLang="tr-TR"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minus</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a,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b) -&gt; </a:t>
            </a:r>
            <a:r>
              <a:rPr kumimoji="0" lang="tr-TR" altLang="tr-TR" sz="2000" b="0" i="0" u="none" strike="noStrike" cap="none" normalizeH="0" baseline="0" dirty="0" err="1">
                <a:ln>
                  <a:noFill/>
                </a:ln>
                <a:effectLst/>
                <a:latin typeface="Arial Unicode MS"/>
              </a:rPr>
              <a:t>System.out.println</a:t>
            </a:r>
            <a:r>
              <a:rPr kumimoji="0" lang="tr-TR" altLang="tr-TR" sz="2000" b="0" i="0" u="none" strike="noStrike" cap="none" normalizeH="0" baseline="0" dirty="0">
                <a:ln>
                  <a:noFill/>
                </a:ln>
                <a:effectLst/>
                <a:latin typeface="Arial Unicode MS"/>
              </a:rPr>
              <a:t>("</a:t>
            </a:r>
            <a:r>
              <a:rPr kumimoji="0" lang="tr-TR" altLang="tr-TR" sz="2000" b="0" i="0" u="none" strike="noStrike" cap="none" normalizeH="0" baseline="0" dirty="0" err="1">
                <a:ln>
                  <a:noFill/>
                </a:ln>
                <a:effectLst/>
                <a:latin typeface="Arial Unicode MS"/>
              </a:rPr>
              <a:t>Minus</a:t>
            </a:r>
            <a:r>
              <a:rPr kumimoji="0" lang="tr-TR" altLang="tr-TR" sz="2000" b="0" i="0" u="none" strike="noStrike" cap="none" normalizeH="0" baseline="0" dirty="0">
                <a:ln>
                  <a:noFill/>
                </a:ln>
                <a:effectLst/>
                <a:latin typeface="Arial Unicode MS"/>
              </a:rPr>
              <a:t>: " + (a - b));</a:t>
            </a:r>
            <a:endParaRPr kumimoji="0" lang="tr-TR" altLang="tr-TR"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minus.operation</a:t>
            </a:r>
            <a:r>
              <a:rPr kumimoji="0" lang="tr-TR" altLang="tr-TR" sz="2000" b="0" i="0" u="none" strike="noStrike" cap="none" normalizeH="0" baseline="0" dirty="0">
                <a:ln>
                  <a:noFill/>
                </a:ln>
                <a:effectLst/>
                <a:latin typeface="Arial Unicode MS"/>
              </a:rPr>
              <a:t>(10, 6);</a:t>
            </a:r>
            <a:endParaRPr kumimoji="0" lang="tr-TR" altLang="tr-TR"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Matematics</a:t>
            </a:r>
            <a:r>
              <a:rPr kumimoji="0" lang="tr-TR" altLang="tr-TR" sz="2000" b="0" i="0" u="none" strike="noStrike" cap="none" normalizeH="0" baseline="0" dirty="0">
                <a:ln>
                  <a:noFill/>
                </a:ln>
                <a:effectLst/>
                <a:latin typeface="Arial Unicode MS"/>
              </a:rPr>
              <a:t> </a:t>
            </a:r>
            <a:r>
              <a:rPr kumimoji="0" lang="tr-TR" altLang="tr-TR" sz="2000" b="0" i="0" u="none" strike="noStrike" cap="none" normalizeH="0" baseline="0" dirty="0" err="1">
                <a:ln>
                  <a:noFill/>
                </a:ln>
                <a:effectLst/>
                <a:latin typeface="Arial Unicode MS"/>
              </a:rPr>
              <a:t>multiply</a:t>
            </a:r>
            <a:r>
              <a:rPr kumimoji="0" lang="tr-TR" altLang="tr-TR" sz="2000" b="0" i="0" u="none" strike="noStrike" cap="none" normalizeH="0" baseline="0" dirty="0">
                <a:ln>
                  <a:noFill/>
                </a:ln>
                <a:effectLst/>
                <a:latin typeface="Arial Unicode MS"/>
              </a:rPr>
              <a:t> =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a, </a:t>
            </a:r>
            <a:r>
              <a:rPr kumimoji="0" lang="tr-TR" altLang="tr-TR" sz="2000" b="0" i="0" u="none" strike="noStrike" cap="none" normalizeH="0" baseline="0" dirty="0" err="1">
                <a:ln>
                  <a:noFill/>
                </a:ln>
                <a:effectLst/>
                <a:latin typeface="Arial Unicode MS"/>
              </a:rPr>
              <a:t>int</a:t>
            </a:r>
            <a:r>
              <a:rPr kumimoji="0" lang="tr-TR" altLang="tr-TR" sz="2000" b="0" i="0" u="none" strike="noStrike" cap="none" normalizeH="0" baseline="0" dirty="0">
                <a:ln>
                  <a:noFill/>
                </a:ln>
                <a:effectLst/>
                <a:latin typeface="Arial Unicode MS"/>
              </a:rPr>
              <a:t> b) -&gt; </a:t>
            </a:r>
            <a:r>
              <a:rPr kumimoji="0" lang="tr-TR" altLang="tr-TR" sz="2000" b="0" i="0" u="none" strike="noStrike" cap="none" normalizeH="0" baseline="0" dirty="0" err="1">
                <a:ln>
                  <a:noFill/>
                </a:ln>
                <a:effectLst/>
                <a:latin typeface="Arial Unicode MS"/>
              </a:rPr>
              <a:t>System.out.println</a:t>
            </a:r>
            <a:r>
              <a:rPr kumimoji="0" lang="tr-TR" altLang="tr-TR" sz="2000" b="0" i="0" u="none" strike="noStrike" cap="none" normalizeH="0" baseline="0" dirty="0">
                <a:ln>
                  <a:noFill/>
                </a:ln>
                <a:effectLst/>
                <a:latin typeface="Arial Unicode MS"/>
              </a:rPr>
              <a:t>("</a:t>
            </a:r>
            <a:r>
              <a:rPr kumimoji="0" lang="tr-TR" altLang="tr-TR" sz="2000" b="0" i="0" u="none" strike="noStrike" cap="none" normalizeH="0" baseline="0" dirty="0" err="1">
                <a:ln>
                  <a:noFill/>
                </a:ln>
                <a:effectLst/>
                <a:latin typeface="Arial Unicode MS"/>
              </a:rPr>
              <a:t>Multiply</a:t>
            </a:r>
            <a:r>
              <a:rPr kumimoji="0" lang="tr-TR" altLang="tr-TR" sz="2000" b="0" i="0" u="none" strike="noStrike" cap="none" normalizeH="0" baseline="0" dirty="0">
                <a:ln>
                  <a:noFill/>
                </a:ln>
                <a:effectLst/>
                <a:latin typeface="Arial Unicode MS"/>
              </a:rPr>
              <a:t>: " + (a * b)); </a:t>
            </a:r>
            <a:endParaRPr kumimoji="0" lang="tr-TR" altLang="tr-TR" sz="2000" b="0"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err="1">
                <a:ln>
                  <a:noFill/>
                </a:ln>
                <a:effectLst/>
                <a:latin typeface="Arial Unicode MS"/>
              </a:rPr>
              <a:t>multiply.operation</a:t>
            </a:r>
            <a:r>
              <a:rPr kumimoji="0" lang="tr-TR" altLang="tr-TR" sz="2000" b="0" i="0" u="none" strike="noStrike" cap="none" normalizeH="0" baseline="0" dirty="0">
                <a:ln>
                  <a:noFill/>
                </a:ln>
                <a:effectLst/>
                <a:latin typeface="Arial Unicode MS"/>
              </a:rPr>
              <a:t>(10, 6); } }</a:t>
            </a:r>
            <a:r>
              <a:rPr kumimoji="0" lang="tr-TR" altLang="tr-TR" sz="1600" b="0" i="0" u="none" strike="noStrike" cap="none" normalizeH="0" baseline="0" dirty="0">
                <a:ln>
                  <a:noFill/>
                </a:ln>
                <a:effectLst/>
              </a:rPr>
              <a:t> </a:t>
            </a:r>
            <a:endParaRPr kumimoji="0" lang="tr-TR" altLang="tr-TR" sz="4400" b="0" i="0" u="none" strike="noStrike" cap="none" normalizeH="0" baseline="0" dirty="0">
              <a:ln>
                <a:noFill/>
              </a:ln>
              <a:effectLst/>
              <a:latin typeface="Arial" panose="020B0604020202020204" pitchFamily="34" charset="0"/>
            </a:endParaRPr>
          </a:p>
          <a:p>
            <a:endParaRPr lang="tr-T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a:xfrm>
            <a:off x="1103313" y="2052919"/>
            <a:ext cx="4047528" cy="4146546"/>
          </a:xfrm>
        </p:spPr>
        <p:txBody>
          <a:bodyPr/>
          <a:lstStyle/>
          <a:p>
            <a:pPr algn="l"/>
            <a:r>
              <a:rPr lang="tr-TR" sz="1800" b="1" dirty="0" err="1">
                <a:latin typeface="Courier New" panose="02070309020205020404" pitchFamily="49" charset="0"/>
              </a:rPr>
              <a:t>public</a:t>
            </a:r>
            <a:r>
              <a:rPr lang="tr-TR" sz="1800" b="1" dirty="0">
                <a:latin typeface="Courier New" panose="02070309020205020404" pitchFamily="49" charset="0"/>
              </a:rPr>
              <a:t> </a:t>
            </a:r>
            <a:r>
              <a:rPr lang="tr-TR" sz="1800" b="1" dirty="0" err="1">
                <a:latin typeface="Courier New" panose="02070309020205020404" pitchFamily="49" charset="0"/>
              </a:rPr>
              <a:t>interface</a:t>
            </a:r>
            <a:r>
              <a:rPr lang="tr-TR" sz="1800" b="1" dirty="0">
                <a:latin typeface="Courier New" panose="02070309020205020404" pitchFamily="49" charset="0"/>
              </a:rPr>
              <a:t> </a:t>
            </a:r>
            <a:r>
              <a:rPr lang="tr-TR" sz="1800" b="1" dirty="0" err="1">
                <a:latin typeface="Courier New" panose="02070309020205020404" pitchFamily="49" charset="0"/>
              </a:rPr>
              <a:t>MathOperation</a:t>
            </a:r>
            <a:r>
              <a:rPr lang="tr-TR" sz="1800" b="1" dirty="0">
                <a:latin typeface="Courier New" panose="02070309020205020404" pitchFamily="49" charset="0"/>
              </a:rPr>
              <a:t> {</a:t>
            </a:r>
            <a:endParaRPr lang="tr-TR" sz="1800" b="1"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double</a:t>
            </a:r>
            <a:r>
              <a:rPr lang="tr-TR" sz="1800" b="1" dirty="0">
                <a:latin typeface="Courier New" panose="02070309020205020404" pitchFamily="49" charset="0"/>
              </a:rPr>
              <a:t> </a:t>
            </a:r>
            <a:r>
              <a:rPr lang="tr-TR" sz="1800" b="1" dirty="0" err="1">
                <a:latin typeface="Courier New" panose="02070309020205020404" pitchFamily="49" charset="0"/>
              </a:rPr>
              <a:t>operate</a:t>
            </a:r>
            <a:r>
              <a:rPr lang="tr-TR" sz="1800" b="1" dirty="0">
                <a:latin typeface="Courier New" panose="02070309020205020404" pitchFamily="49" charset="0"/>
              </a:rPr>
              <a:t>(</a:t>
            </a:r>
            <a:r>
              <a:rPr lang="tr-TR" sz="1800" b="1" dirty="0" err="1">
                <a:latin typeface="Courier New" panose="02070309020205020404" pitchFamily="49" charset="0"/>
              </a:rPr>
              <a:t>double</a:t>
            </a:r>
            <a:r>
              <a:rPr lang="tr-TR" sz="1800" b="1" dirty="0">
                <a:latin typeface="Courier New" panose="02070309020205020404" pitchFamily="49" charset="0"/>
              </a:rPr>
              <a:t> a, </a:t>
            </a:r>
            <a:r>
              <a:rPr lang="tr-TR" sz="1800" b="1" dirty="0" err="1">
                <a:latin typeface="Courier New" panose="02070309020205020404" pitchFamily="49" charset="0"/>
              </a:rPr>
              <a:t>double</a:t>
            </a:r>
            <a:r>
              <a:rPr lang="tr-TR" sz="1800" b="1" dirty="0">
                <a:latin typeface="Courier New" panose="02070309020205020404" pitchFamily="49" charset="0"/>
              </a:rPr>
              <a:t> b);</a:t>
            </a:r>
            <a:endParaRPr lang="tr-TR" sz="1800" b="1" dirty="0">
              <a:latin typeface="Courier New" panose="02070309020205020404" pitchFamily="49" charset="0"/>
            </a:endParaRPr>
          </a:p>
          <a:p>
            <a:pPr algn="l"/>
            <a:endParaRPr lang="tr-TR" sz="1800" dirty="0">
              <a:latin typeface="Courier New" panose="02070309020205020404" pitchFamily="49" charset="0"/>
            </a:endParaRPr>
          </a:p>
          <a:p>
            <a:pPr algn="l"/>
            <a:r>
              <a:rPr lang="tr-TR" sz="1800" dirty="0">
                <a:latin typeface="Courier New" panose="02070309020205020404" pitchFamily="49" charset="0"/>
              </a:rPr>
              <a:t>    //</a:t>
            </a:r>
            <a:r>
              <a:rPr lang="tr-TR" sz="1800" dirty="0" err="1">
                <a:latin typeface="Courier New" panose="02070309020205020404" pitchFamily="49" charset="0"/>
              </a:rPr>
              <a:t>default</a:t>
            </a:r>
            <a:r>
              <a:rPr lang="tr-TR" sz="1800" dirty="0">
                <a:latin typeface="Courier New" panose="02070309020205020404" pitchFamily="49" charset="0"/>
              </a:rPr>
              <a:t> </a:t>
            </a:r>
            <a:r>
              <a:rPr lang="tr-TR" sz="1800" u="sng" dirty="0" err="1">
                <a:latin typeface="Courier New" panose="02070309020205020404" pitchFamily="49" charset="0"/>
              </a:rPr>
              <a:t>metod</a:t>
            </a:r>
            <a:r>
              <a:rPr lang="tr-TR" sz="1800" u="sng" dirty="0">
                <a:latin typeface="Courier New" panose="02070309020205020404" pitchFamily="49" charset="0"/>
              </a:rPr>
              <a:t> </a:t>
            </a:r>
            <a:r>
              <a:rPr lang="tr-TR" sz="1800" u="sng" dirty="0" err="1">
                <a:latin typeface="Courier New" panose="02070309020205020404" pitchFamily="49" charset="0"/>
              </a:rPr>
              <a:t>olusturmak</a:t>
            </a:r>
            <a:endParaRPr lang="tr-TR" sz="1800" u="sng"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default</a:t>
            </a:r>
            <a:r>
              <a:rPr lang="tr-TR" sz="1800" b="1" dirty="0">
                <a:latin typeface="Courier New" panose="02070309020205020404" pitchFamily="49" charset="0"/>
              </a:rPr>
              <a:t> </a:t>
            </a:r>
            <a:r>
              <a:rPr lang="tr-TR" sz="1800" b="1" dirty="0" err="1">
                <a:latin typeface="Courier New" panose="02070309020205020404" pitchFamily="49" charset="0"/>
              </a:rPr>
              <a:t>void</a:t>
            </a:r>
            <a:r>
              <a:rPr lang="tr-TR" sz="1800" b="1" dirty="0">
                <a:latin typeface="Courier New" panose="02070309020205020404" pitchFamily="49" charset="0"/>
              </a:rPr>
              <a:t> </a:t>
            </a:r>
            <a:r>
              <a:rPr lang="tr-TR" sz="1800" b="1" dirty="0" err="1">
                <a:latin typeface="Courier New" panose="02070309020205020404" pitchFamily="49" charset="0"/>
              </a:rPr>
              <a:t>run</a:t>
            </a:r>
            <a:r>
              <a:rPr lang="tr-TR" sz="1800" b="1" dirty="0">
                <a:latin typeface="Courier New" panose="02070309020205020404" pitchFamily="49" charset="0"/>
              </a:rPr>
              <a:t>(){}</a:t>
            </a:r>
            <a:endParaRPr lang="tr-TR" sz="1800" b="1" dirty="0">
              <a:latin typeface="Courier New" panose="02070309020205020404" pitchFamily="49" charset="0"/>
            </a:endParaRPr>
          </a:p>
          <a:p>
            <a:pPr algn="l"/>
            <a:r>
              <a:rPr lang="tr-TR" sz="1800" dirty="0">
                <a:latin typeface="Courier New" panose="02070309020205020404" pitchFamily="49" charset="0"/>
              </a:rPr>
              <a:t>}</a:t>
            </a:r>
            <a:endParaRPr lang="tr-TR" dirty="0"/>
          </a:p>
        </p:txBody>
      </p:sp>
      <p:sp>
        <p:nvSpPr>
          <p:cNvPr id="4" name="İçerik Yer Tutucusu 2"/>
          <p:cNvSpPr txBox="1"/>
          <p:nvPr/>
        </p:nvSpPr>
        <p:spPr>
          <a:xfrm>
            <a:off x="5150841" y="175182"/>
            <a:ext cx="6887361" cy="644373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gn="l"/>
            <a:r>
              <a:rPr lang="tr-TR" sz="1800" dirty="0" err="1">
                <a:latin typeface="Courier New" panose="02070309020205020404" pitchFamily="49" charset="0"/>
              </a:rPr>
              <a:t>Scanner</a:t>
            </a:r>
            <a:r>
              <a:rPr lang="tr-TR" sz="1800" dirty="0">
                <a:latin typeface="Courier New" panose="02070309020205020404" pitchFamily="49" charset="0"/>
              </a:rPr>
              <a:t> </a:t>
            </a:r>
            <a:r>
              <a:rPr lang="tr-TR" sz="1800" u="sng" dirty="0" err="1">
                <a:latin typeface="Courier New" panose="02070309020205020404" pitchFamily="49" charset="0"/>
              </a:rPr>
              <a:t>scanner</a:t>
            </a:r>
            <a:r>
              <a:rPr lang="tr-TR" sz="1800" u="sng" dirty="0">
                <a:latin typeface="Courier New" panose="02070309020205020404" pitchFamily="49" charset="0"/>
              </a:rPr>
              <a:t> = </a:t>
            </a:r>
            <a:r>
              <a:rPr lang="tr-TR" sz="1800" b="1" u="sng" dirty="0" err="1">
                <a:latin typeface="Courier New" panose="02070309020205020404" pitchFamily="49" charset="0"/>
              </a:rPr>
              <a:t>new</a:t>
            </a:r>
            <a:r>
              <a:rPr lang="tr-TR" sz="1800" b="1" u="sng" dirty="0">
                <a:latin typeface="Courier New" panose="02070309020205020404" pitchFamily="49" charset="0"/>
              </a:rPr>
              <a:t> </a:t>
            </a:r>
            <a:r>
              <a:rPr lang="tr-TR" sz="1800" b="1" u="sng" dirty="0" err="1">
                <a:latin typeface="Courier New" panose="02070309020205020404" pitchFamily="49" charset="0"/>
              </a:rPr>
              <a:t>Scanner</a:t>
            </a:r>
            <a:r>
              <a:rPr lang="tr-TR" sz="1800" b="1" u="sng" dirty="0">
                <a:latin typeface="Courier New" panose="02070309020205020404" pitchFamily="49" charset="0"/>
              </a:rPr>
              <a:t>(System.</a:t>
            </a:r>
            <a:r>
              <a:rPr lang="tr-TR" sz="1800" b="1" i="1" u="sng" dirty="0">
                <a:latin typeface="Courier New" panose="02070309020205020404" pitchFamily="49" charset="0"/>
              </a:rPr>
              <a:t>in);</a:t>
            </a:r>
            <a:endParaRPr lang="tr-TR" sz="1800" b="1" i="1" u="sng" dirty="0">
              <a:latin typeface="Courier New" panose="02070309020205020404" pitchFamily="49" charset="0"/>
            </a:endParaRPr>
          </a:p>
          <a:p>
            <a:pPr algn="l"/>
            <a:r>
              <a:rPr lang="tr-TR" sz="1800" b="1" dirty="0">
                <a:latin typeface="Courier New" panose="02070309020205020404" pitchFamily="49" charset="0"/>
              </a:rPr>
              <a:t>final </a:t>
            </a:r>
            <a:r>
              <a:rPr lang="tr-TR" sz="1800" b="1" dirty="0" err="1">
                <a:latin typeface="Courier New" panose="02070309020205020404" pitchFamily="49" charset="0"/>
              </a:rPr>
              <a:t>int</a:t>
            </a:r>
            <a:r>
              <a:rPr lang="tr-TR" sz="1800" b="1" dirty="0">
                <a:latin typeface="Courier New" panose="02070309020205020404" pitchFamily="49" charset="0"/>
              </a:rPr>
              <a:t> </a:t>
            </a:r>
            <a:r>
              <a:rPr lang="tr-TR" sz="1800" b="1" dirty="0" err="1">
                <a:latin typeface="Courier New" panose="02070309020205020404" pitchFamily="49" charset="0"/>
              </a:rPr>
              <a:t>operation</a:t>
            </a:r>
            <a:r>
              <a:rPr lang="tr-TR" sz="1800" b="1" dirty="0">
                <a:latin typeface="Courier New" panose="02070309020205020404" pitchFamily="49" charset="0"/>
              </a:rPr>
              <a:t> = </a:t>
            </a:r>
            <a:r>
              <a:rPr lang="tr-TR" sz="1800" b="1" dirty="0" err="1">
                <a:latin typeface="Courier New" panose="02070309020205020404" pitchFamily="49" charset="0"/>
              </a:rPr>
              <a:t>Integer.</a:t>
            </a:r>
            <a:r>
              <a:rPr lang="tr-TR" sz="1800" b="1" i="1" dirty="0" err="1">
                <a:latin typeface="Courier New" panose="02070309020205020404" pitchFamily="49" charset="0"/>
              </a:rPr>
              <a:t>parseInt</a:t>
            </a:r>
            <a:r>
              <a:rPr lang="tr-TR" sz="1800" b="1" i="1" dirty="0">
                <a:latin typeface="Courier New" panose="02070309020205020404" pitchFamily="49" charset="0"/>
              </a:rPr>
              <a:t>(</a:t>
            </a:r>
            <a:r>
              <a:rPr lang="tr-TR" sz="1800" b="1" i="1" dirty="0" err="1">
                <a:latin typeface="Courier New" panose="02070309020205020404" pitchFamily="49" charset="0"/>
              </a:rPr>
              <a:t>scanner.nextLine</a:t>
            </a:r>
            <a:r>
              <a:rPr lang="tr-TR" sz="1800" b="1" i="1" dirty="0">
                <a:latin typeface="Courier New" panose="02070309020205020404" pitchFamily="49" charset="0"/>
              </a:rPr>
              <a:t>());</a:t>
            </a:r>
            <a:endParaRPr lang="tr-TR" sz="1800" b="1" i="1" dirty="0">
              <a:latin typeface="Courier New" panose="02070309020205020404" pitchFamily="49" charset="0"/>
            </a:endParaRPr>
          </a:p>
          <a:p>
            <a:pPr algn="l"/>
            <a:endParaRPr lang="tr-TR" sz="1800" dirty="0">
              <a:latin typeface="Courier New" panose="02070309020205020404" pitchFamily="49" charset="0"/>
            </a:endParaRPr>
          </a:p>
          <a:p>
            <a:pPr algn="l"/>
            <a:r>
              <a:rPr lang="tr-TR" sz="1800" dirty="0">
                <a:latin typeface="Courier New" panose="02070309020205020404" pitchFamily="49" charset="0"/>
              </a:rPr>
              <a:t>            </a:t>
            </a:r>
            <a:r>
              <a:rPr lang="tr-TR" sz="1800" dirty="0" err="1">
                <a:latin typeface="Courier New" panose="02070309020205020404" pitchFamily="49" charset="0"/>
              </a:rPr>
              <a:t>MathOperation</a:t>
            </a:r>
            <a:r>
              <a:rPr lang="tr-TR" sz="1800" dirty="0">
                <a:latin typeface="Courier New" panose="02070309020205020404" pitchFamily="49" charset="0"/>
              </a:rPr>
              <a:t> </a:t>
            </a:r>
            <a:r>
              <a:rPr lang="tr-TR" sz="1800" u="sng" dirty="0" err="1">
                <a:latin typeface="Courier New" panose="02070309020205020404" pitchFamily="49" charset="0"/>
              </a:rPr>
              <a:t>mathOperation</a:t>
            </a:r>
            <a:r>
              <a:rPr lang="tr-TR" sz="1800" u="sng" dirty="0">
                <a:latin typeface="Courier New" panose="02070309020205020404" pitchFamily="49" charset="0"/>
              </a:rPr>
              <a:t> = </a:t>
            </a:r>
            <a:r>
              <a:rPr lang="tr-TR" sz="1800" b="1" u="sng" dirty="0" err="1">
                <a:latin typeface="Courier New" panose="02070309020205020404" pitchFamily="49" charset="0"/>
              </a:rPr>
              <a:t>null</a:t>
            </a:r>
            <a:r>
              <a:rPr lang="tr-TR" sz="1800" b="1" u="sng" dirty="0">
                <a:latin typeface="Courier New" panose="02070309020205020404" pitchFamily="49" charset="0"/>
              </a:rPr>
              <a:t>;</a:t>
            </a:r>
            <a:endParaRPr lang="tr-TR" sz="1800" b="1" u="sng"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switch</a:t>
            </a:r>
            <a:r>
              <a:rPr lang="tr-TR" sz="1800" b="1" dirty="0">
                <a:latin typeface="Courier New" panose="02070309020205020404" pitchFamily="49" charset="0"/>
              </a:rPr>
              <a:t> (</a:t>
            </a:r>
            <a:r>
              <a:rPr lang="tr-TR" sz="1800" b="1" dirty="0" err="1">
                <a:latin typeface="Courier New" panose="02070309020205020404" pitchFamily="49" charset="0"/>
              </a:rPr>
              <a:t>operation</a:t>
            </a:r>
            <a:r>
              <a:rPr lang="tr-TR" sz="1800" b="1" dirty="0">
                <a:latin typeface="Courier New" panose="02070309020205020404" pitchFamily="49" charset="0"/>
              </a:rPr>
              <a:t>){</a:t>
            </a:r>
            <a:endParaRPr lang="tr-TR" sz="1800" b="1"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1:</a:t>
            </a:r>
            <a:endParaRPr lang="tr-TR" sz="1800" b="1" dirty="0">
              <a:latin typeface="Courier New" panose="02070309020205020404" pitchFamily="49" charset="0"/>
            </a:endParaRP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t>
            </a:r>
            <a:r>
              <a:rPr lang="en-US" sz="1800" dirty="0" err="1">
                <a:latin typeface="Courier New" panose="02070309020205020404" pitchFamily="49" charset="0"/>
              </a:rPr>
              <a:t>a+b</a:t>
            </a:r>
            <a:r>
              <a:rPr lang="en-US" sz="1800" dirty="0">
                <a:latin typeface="Courier New" panose="02070309020205020404" pitchFamily="49" charset="0"/>
              </a:rPr>
              <a:t>;</a:t>
            </a:r>
            <a:endParaRPr lang="en-US" sz="1800" dirty="0">
              <a:latin typeface="Courier New" panose="02070309020205020404" pitchFamily="49" charset="0"/>
            </a:endParaRPr>
          </a:p>
          <a:p>
            <a:pPr algn="l"/>
            <a:r>
              <a:rPr lang="tr-TR" sz="1800" dirty="0">
                <a:latin typeface="Courier New" panose="02070309020205020404" pitchFamily="49" charset="0"/>
              </a:rPr>
              <a:t>                    </a:t>
            </a:r>
            <a:r>
              <a:rPr lang="tr-TR" sz="1800" b="1" dirty="0">
                <a:latin typeface="Courier New" panose="02070309020205020404" pitchFamily="49" charset="0"/>
              </a:rPr>
              <a:t>break;</a:t>
            </a:r>
            <a:endParaRPr lang="tr-TR" sz="1800" b="1"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2:</a:t>
            </a:r>
            <a:endParaRPr lang="tr-TR" sz="1800" b="1" dirty="0">
              <a:latin typeface="Courier New" panose="02070309020205020404" pitchFamily="49" charset="0"/>
            </a:endParaRP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 - b;</a:t>
            </a:r>
            <a:endParaRPr lang="en-US" sz="1800" dirty="0">
              <a:latin typeface="Courier New" panose="02070309020205020404" pitchFamily="49" charset="0"/>
            </a:endParaRPr>
          </a:p>
          <a:p>
            <a:pPr algn="l"/>
            <a:r>
              <a:rPr lang="tr-TR" sz="1800" dirty="0">
                <a:latin typeface="Courier New" panose="02070309020205020404" pitchFamily="49" charset="0"/>
              </a:rPr>
              <a:t>                    </a:t>
            </a:r>
            <a:r>
              <a:rPr lang="tr-TR" sz="1800" b="1" dirty="0">
                <a:latin typeface="Courier New" panose="02070309020205020404" pitchFamily="49" charset="0"/>
              </a:rPr>
              <a:t>break;</a:t>
            </a:r>
            <a:endParaRPr lang="tr-TR" sz="1800" b="1"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3:</a:t>
            </a:r>
            <a:endParaRPr lang="tr-TR" sz="1800" b="1" dirty="0">
              <a:latin typeface="Courier New" panose="02070309020205020404" pitchFamily="49" charset="0"/>
            </a:endParaRP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 * b;</a:t>
            </a:r>
            <a:endParaRPr lang="en-US" sz="1800" dirty="0">
              <a:latin typeface="Courier New" panose="02070309020205020404" pitchFamily="49" charset="0"/>
            </a:endParaRPr>
          </a:p>
          <a:p>
            <a:pPr algn="l"/>
            <a:r>
              <a:rPr lang="tr-TR" sz="1800" dirty="0">
                <a:latin typeface="Courier New" panose="02070309020205020404" pitchFamily="49" charset="0"/>
              </a:rPr>
              <a:t>                    </a:t>
            </a:r>
            <a:r>
              <a:rPr lang="tr-TR" sz="1800" b="1" dirty="0">
                <a:latin typeface="Courier New" panose="02070309020205020404" pitchFamily="49" charset="0"/>
              </a:rPr>
              <a:t>break;</a:t>
            </a:r>
            <a:endParaRPr lang="tr-TR" sz="1800" b="1" dirty="0">
              <a:latin typeface="Courier New" panose="02070309020205020404" pitchFamily="49" charset="0"/>
            </a:endParaRPr>
          </a:p>
          <a:p>
            <a:pPr algn="l"/>
            <a:r>
              <a:rPr lang="tr-TR" sz="1800" dirty="0">
                <a:latin typeface="Courier New" panose="02070309020205020404" pitchFamily="49" charset="0"/>
              </a:rPr>
              <a:t>                </a:t>
            </a:r>
            <a:r>
              <a:rPr lang="tr-TR" sz="1800" b="1" dirty="0" err="1">
                <a:latin typeface="Courier New" panose="02070309020205020404" pitchFamily="49" charset="0"/>
              </a:rPr>
              <a:t>case</a:t>
            </a:r>
            <a:r>
              <a:rPr lang="tr-TR" sz="1800" b="1" dirty="0">
                <a:latin typeface="Courier New" panose="02070309020205020404" pitchFamily="49" charset="0"/>
              </a:rPr>
              <a:t> 4:</a:t>
            </a:r>
            <a:endParaRPr lang="tr-TR" sz="1800" b="1" dirty="0">
              <a:latin typeface="Courier New" panose="02070309020205020404" pitchFamily="49" charset="0"/>
            </a:endParaRPr>
          </a:p>
          <a:p>
            <a:pPr algn="l"/>
            <a:r>
              <a:rPr lang="en-US" sz="1800" dirty="0">
                <a:latin typeface="Courier New" panose="02070309020205020404" pitchFamily="49" charset="0"/>
              </a:rPr>
              <a:t>                    </a:t>
            </a:r>
            <a:r>
              <a:rPr lang="en-US" sz="1800" dirty="0" err="1">
                <a:latin typeface="Courier New" panose="02070309020205020404" pitchFamily="49" charset="0"/>
              </a:rPr>
              <a:t>mathOperation</a:t>
            </a:r>
            <a:r>
              <a:rPr lang="en-US" sz="1800" dirty="0">
                <a:latin typeface="Courier New" panose="02070309020205020404" pitchFamily="49" charset="0"/>
              </a:rPr>
              <a:t> = (</a:t>
            </a:r>
            <a:r>
              <a:rPr lang="en-US" sz="1800" dirty="0" err="1">
                <a:latin typeface="Courier New" panose="02070309020205020404" pitchFamily="49" charset="0"/>
              </a:rPr>
              <a:t>a,b</a:t>
            </a:r>
            <a:r>
              <a:rPr lang="en-US" sz="1800" dirty="0">
                <a:latin typeface="Courier New" panose="02070309020205020404" pitchFamily="49" charset="0"/>
              </a:rPr>
              <a:t>) -&gt; a / b;</a:t>
            </a:r>
            <a:endParaRPr lang="en-US" sz="1800" dirty="0">
              <a:latin typeface="Courier New" panose="02070309020205020404" pitchFamily="49" charset="0"/>
            </a:endParaRPr>
          </a:p>
          <a:p>
            <a:pPr algn="l"/>
            <a:r>
              <a:rPr lang="tr-TR" sz="1800" dirty="0">
                <a:latin typeface="Courier New" panose="02070309020205020404" pitchFamily="49" charset="0"/>
              </a:rPr>
              <a:t>                    </a:t>
            </a:r>
            <a:r>
              <a:rPr lang="tr-TR" sz="1800" b="1" dirty="0">
                <a:latin typeface="Courier New" panose="02070309020205020404" pitchFamily="49" charset="0"/>
              </a:rPr>
              <a:t>break;</a:t>
            </a:r>
            <a:endParaRPr lang="tr-TR" sz="1800" b="1" dirty="0">
              <a:latin typeface="Courier New" panose="02070309020205020404" pitchFamily="49" charset="0"/>
            </a:endParaRPr>
          </a:p>
          <a:p>
            <a:pPr algn="l"/>
            <a:r>
              <a:rPr lang="tr-TR" sz="1800" dirty="0">
                <a:latin typeface="Courier New" panose="02070309020205020404" pitchFamily="49" charset="0"/>
              </a:rPr>
              <a:t>}</a:t>
            </a:r>
            <a:endParaRPr lang="tr-T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0" i="0" dirty="0">
                <a:solidFill>
                  <a:schemeClr val="tx1"/>
                </a:solidFill>
                <a:effectLst/>
                <a:latin typeface="urw-din"/>
              </a:rPr>
              <a:t> </a:t>
            </a:r>
            <a:r>
              <a:rPr lang="en-US" b="1" i="0" dirty="0">
                <a:solidFill>
                  <a:schemeClr val="tx1"/>
                </a:solidFill>
                <a:effectLst/>
                <a:latin typeface="urw-din"/>
              </a:rPr>
              <a:t>method reference operator</a:t>
            </a:r>
            <a:r>
              <a:rPr lang="en-US" b="0" i="0" dirty="0">
                <a:solidFill>
                  <a:schemeClr val="tx1"/>
                </a:solidFill>
                <a:effectLst/>
                <a:latin typeface="urw-din"/>
              </a:rPr>
              <a:t> in Java</a:t>
            </a:r>
            <a:endParaRPr lang="tr-TR" dirty="0">
              <a:solidFill>
                <a:schemeClr val="tx1"/>
              </a:solidFill>
            </a:endParaRPr>
          </a:p>
        </p:txBody>
      </p:sp>
      <p:sp>
        <p:nvSpPr>
          <p:cNvPr id="3" name="İçerik Yer Tutucusu 2"/>
          <p:cNvSpPr>
            <a:spLocks noGrp="1"/>
          </p:cNvSpPr>
          <p:nvPr>
            <p:ph idx="1"/>
          </p:nvPr>
        </p:nvSpPr>
        <p:spPr/>
        <p:txBody>
          <a:bodyPr/>
          <a:lstStyle/>
          <a:p>
            <a:r>
              <a:rPr lang="tr-TR" b="1" i="0" dirty="0" err="1">
                <a:effectLst/>
                <a:latin typeface="urw-din"/>
              </a:rPr>
              <a:t>double</a:t>
            </a:r>
            <a:r>
              <a:rPr lang="tr-TR" b="1" i="0" dirty="0">
                <a:effectLst/>
                <a:latin typeface="urw-din"/>
              </a:rPr>
              <a:t> </a:t>
            </a:r>
            <a:r>
              <a:rPr lang="tr-TR" b="1" i="0" dirty="0" err="1">
                <a:effectLst/>
                <a:latin typeface="urw-din"/>
              </a:rPr>
              <a:t>colon</a:t>
            </a:r>
            <a:r>
              <a:rPr lang="tr-TR" b="1" i="0" dirty="0">
                <a:effectLst/>
                <a:latin typeface="urw-din"/>
              </a:rPr>
              <a:t> (::) operatör olarak da bilinir.</a:t>
            </a:r>
            <a:endParaRPr lang="tr-TR" b="1" i="0" dirty="0">
              <a:effectLst/>
              <a:latin typeface="urw-din"/>
            </a:endParaRPr>
          </a:p>
          <a:p>
            <a:r>
              <a:rPr lang="tr-TR" dirty="0"/>
              <a:t>Tam olarak </a:t>
            </a:r>
            <a:r>
              <a:rPr lang="tr-TR" dirty="0" err="1"/>
              <a:t>lambda</a:t>
            </a:r>
            <a:r>
              <a:rPr lang="tr-TR" dirty="0"/>
              <a:t> ifadeleri gibi davranırlar. </a:t>
            </a:r>
            <a:r>
              <a:rPr lang="tr-TR" dirty="0" err="1"/>
              <a:t>Lambda</a:t>
            </a:r>
            <a:r>
              <a:rPr lang="tr-TR" dirty="0"/>
              <a:t> ifadelerinden sahip olduğu tek fark, bunun, yönteme bir temsilci sağlamak yerine, yöntemle doğrudan başvuru kullanmasıdır.</a:t>
            </a:r>
            <a:endParaRPr lang="tr-TR" dirty="0"/>
          </a:p>
          <a:p>
            <a:endParaRPr lang="tr-TR" dirty="0"/>
          </a:p>
          <a:p>
            <a:r>
              <a:rPr lang="tr-TR" dirty="0" err="1"/>
              <a:t>Syntax</a:t>
            </a:r>
            <a:r>
              <a:rPr lang="tr-TR" dirty="0"/>
              <a:t> </a:t>
            </a:r>
            <a:endParaRPr lang="tr-TR" dirty="0"/>
          </a:p>
          <a:p>
            <a:r>
              <a:rPr kumimoji="0" lang="tr-TR" altLang="tr-TR" sz="2000" b="0" i="0" u="none" strike="noStrike" cap="none" normalizeH="0" baseline="0" dirty="0">
                <a:ln>
                  <a:noFill/>
                </a:ln>
                <a:effectLst/>
                <a:latin typeface="Consolas" panose="020B0609020204030204" pitchFamily="49" charset="0"/>
              </a:rPr>
              <a:t>&lt;Class name&gt;</a:t>
            </a:r>
            <a:r>
              <a:rPr kumimoji="0" lang="tr-TR" altLang="tr-TR" sz="2000" b="1"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a:ln>
                  <a:noFill/>
                </a:ln>
                <a:effectLst/>
                <a:latin typeface="Consolas" panose="020B0609020204030204" pitchFamily="49" charset="0"/>
              </a:rPr>
              <a:t>&lt;</a:t>
            </a:r>
            <a:r>
              <a:rPr kumimoji="0" lang="tr-TR" altLang="tr-TR" sz="2000" b="0" i="0" u="none" strike="noStrike" cap="none" normalizeH="0" baseline="0" dirty="0" err="1">
                <a:ln>
                  <a:noFill/>
                </a:ln>
                <a:effectLst/>
                <a:latin typeface="Consolas" panose="020B0609020204030204" pitchFamily="49" charset="0"/>
              </a:rPr>
              <a:t>method</a:t>
            </a:r>
            <a:r>
              <a:rPr kumimoji="0" lang="tr-TR" altLang="tr-TR" sz="2000" b="0" i="0" u="none" strike="noStrike" cap="none" normalizeH="0" baseline="0" dirty="0">
                <a:ln>
                  <a:noFill/>
                </a:ln>
                <a:effectLst/>
                <a:latin typeface="Consolas" panose="020B0609020204030204" pitchFamily="49" charset="0"/>
              </a:rPr>
              <a:t> name&gt;</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endParaRPr lang="tr-T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03312" y="218114"/>
            <a:ext cx="8946541" cy="6030285"/>
          </a:xfrm>
        </p:spPr>
        <p:txBody>
          <a:bodyPr/>
          <a:lstStyle/>
          <a:p>
            <a:pPr algn="l" fontAlgn="base"/>
            <a:r>
              <a:rPr lang="en-US" b="0" i="0" dirty="0">
                <a:effectLst/>
                <a:latin typeface="urw-din"/>
              </a:rPr>
              <a:t>Method reference or double colon operator can be used to refer:</a:t>
            </a:r>
            <a:endParaRPr lang="en-US" b="0" i="0" dirty="0">
              <a:effectLst/>
              <a:latin typeface="urw-din"/>
            </a:endParaRPr>
          </a:p>
          <a:p>
            <a:pPr algn="l" fontAlgn="base">
              <a:buFont typeface="Arial" panose="020B0604020202020204" pitchFamily="34" charset="0"/>
              <a:buChar char="•"/>
            </a:pPr>
            <a:r>
              <a:rPr lang="en-US" b="0" i="0" dirty="0">
                <a:effectLst/>
                <a:latin typeface="urw-din"/>
              </a:rPr>
              <a:t>a static method,</a:t>
            </a:r>
            <a:endParaRPr lang="en-US" b="0" i="0" dirty="0">
              <a:effectLst/>
              <a:latin typeface="urw-din"/>
            </a:endParaRPr>
          </a:p>
          <a:p>
            <a:pPr algn="l" fontAlgn="base">
              <a:buFont typeface="Arial" panose="020B0604020202020204" pitchFamily="34" charset="0"/>
              <a:buChar char="•"/>
            </a:pPr>
            <a:r>
              <a:rPr lang="en-US" b="0" i="0" dirty="0">
                <a:effectLst/>
                <a:latin typeface="urw-din"/>
              </a:rPr>
              <a:t>an instance method, or</a:t>
            </a:r>
            <a:endParaRPr lang="en-US" b="0" i="0" dirty="0">
              <a:effectLst/>
              <a:latin typeface="urw-din"/>
            </a:endParaRPr>
          </a:p>
          <a:p>
            <a:pPr algn="l" fontAlgn="base">
              <a:buFont typeface="Arial" panose="020B0604020202020204" pitchFamily="34" charset="0"/>
              <a:buChar char="•"/>
            </a:pPr>
            <a:r>
              <a:rPr lang="en-US" b="0" i="0" dirty="0">
                <a:effectLst/>
                <a:latin typeface="urw-din"/>
              </a:rPr>
              <a:t>a constructor.</a:t>
            </a:r>
            <a:endParaRPr lang="tr-TR" b="0" i="0" dirty="0">
              <a:effectLst/>
              <a:latin typeface="urw-din"/>
            </a:endParaRPr>
          </a:p>
          <a:p>
            <a:pPr algn="l" fontAlgn="base">
              <a:buFont typeface="Arial" panose="020B0604020202020204" pitchFamily="34" charset="0"/>
              <a:buChar char="•"/>
            </a:pPr>
            <a:endParaRPr lang="tr-TR" dirty="0">
              <a:latin typeface="urw-din"/>
            </a:endParaRPr>
          </a:p>
          <a:p>
            <a:pPr fontAlgn="base">
              <a:buFont typeface="Arial" panose="020B0604020202020204" pitchFamily="34" charset="0"/>
              <a:buChar char="•"/>
            </a:pPr>
            <a:r>
              <a:rPr lang="tr-TR" b="0" i="0" dirty="0">
                <a:effectLst/>
                <a:latin typeface="urw-din"/>
              </a:rPr>
              <a:t>Statik </a:t>
            </a:r>
            <a:r>
              <a:rPr lang="tr-TR" b="0" i="0" dirty="0" err="1">
                <a:effectLst/>
                <a:latin typeface="urw-din"/>
              </a:rPr>
              <a:t>method</a:t>
            </a:r>
            <a:r>
              <a:rPr lang="tr-TR" b="0" i="0" dirty="0">
                <a:effectLst/>
                <a:latin typeface="urw-din"/>
              </a:rPr>
              <a:t> : </a:t>
            </a:r>
            <a:r>
              <a:rPr kumimoji="0" lang="tr-TR" altLang="tr-TR" sz="2000" b="0" i="0" u="none" strike="noStrike" cap="none" normalizeH="0" baseline="0" dirty="0" err="1">
                <a:ln>
                  <a:noFill/>
                </a:ln>
                <a:effectLst/>
                <a:latin typeface="Consolas" panose="020B0609020204030204" pitchFamily="49" charset="0"/>
              </a:rPr>
              <a:t>SomeClass</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someStaticMethod</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fontAlgn="base">
              <a:buFont typeface="Arial" panose="020B0604020202020204" pitchFamily="34" charset="0"/>
              <a:buChar char="•"/>
            </a:pPr>
            <a:r>
              <a:rPr lang="tr-TR" b="0" i="0" dirty="0" err="1">
                <a:effectLst/>
                <a:latin typeface="urw-din"/>
              </a:rPr>
              <a:t>İnstance</a:t>
            </a:r>
            <a:r>
              <a:rPr lang="tr-TR" b="0" i="0" dirty="0">
                <a:effectLst/>
                <a:latin typeface="urw-din"/>
              </a:rPr>
              <a:t> </a:t>
            </a:r>
            <a:r>
              <a:rPr lang="tr-TR" b="0" i="0" dirty="0" err="1">
                <a:effectLst/>
                <a:latin typeface="urw-din"/>
              </a:rPr>
              <a:t>method</a:t>
            </a:r>
            <a:r>
              <a:rPr lang="tr-TR" dirty="0">
                <a:latin typeface="urw-din"/>
              </a:rPr>
              <a:t>: </a:t>
            </a:r>
            <a:r>
              <a:rPr kumimoji="0" lang="tr-TR" altLang="tr-TR" sz="2000" b="0" i="0" u="none" strike="noStrike" cap="none" normalizeH="0" baseline="0" dirty="0" err="1">
                <a:ln>
                  <a:noFill/>
                </a:ln>
                <a:effectLst/>
                <a:latin typeface="Consolas" panose="020B0609020204030204" pitchFamily="49" charset="0"/>
              </a:rPr>
              <a:t>System.out</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println</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fontAlgn="base">
              <a:buFont typeface="Arial" panose="020B0604020202020204" pitchFamily="34" charset="0"/>
              <a:buChar char="•"/>
            </a:pPr>
            <a:r>
              <a:rPr lang="tr-TR" b="1" i="0" dirty="0" err="1">
                <a:effectLst/>
                <a:latin typeface="urw-din"/>
              </a:rPr>
              <a:t>Super</a:t>
            </a:r>
            <a:r>
              <a:rPr lang="tr-TR" b="1" i="0" dirty="0">
                <a:effectLst/>
                <a:latin typeface="urw-din"/>
              </a:rPr>
              <a:t> </a:t>
            </a:r>
            <a:r>
              <a:rPr lang="tr-TR" b="1" i="0" dirty="0" err="1">
                <a:effectLst/>
                <a:latin typeface="urw-din"/>
              </a:rPr>
              <a:t>method</a:t>
            </a:r>
            <a:r>
              <a:rPr lang="tr-TR" b="1" i="0" dirty="0">
                <a:effectLst/>
                <a:latin typeface="urw-din"/>
              </a:rPr>
              <a:t> : </a:t>
            </a:r>
            <a:r>
              <a:rPr kumimoji="0" lang="tr-TR" altLang="tr-TR" sz="2000" b="0" i="0" u="none" strike="noStrike" cap="none" normalizeH="0" baseline="0" dirty="0" err="1">
                <a:ln>
                  <a:noFill/>
                </a:ln>
                <a:effectLst/>
                <a:latin typeface="Consolas" panose="020B0609020204030204" pitchFamily="49" charset="0"/>
              </a:rPr>
              <a:t>super</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someSuperClassMethod</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fontAlgn="base">
              <a:buFont typeface="Arial" panose="020B0604020202020204" pitchFamily="34" charset="0"/>
              <a:buChar char="•"/>
            </a:pPr>
            <a:r>
              <a:rPr lang="tr-TR" b="0" i="0" dirty="0" err="1">
                <a:effectLst/>
                <a:latin typeface="urw-din"/>
              </a:rPr>
              <a:t>Constructor</a:t>
            </a:r>
            <a:r>
              <a:rPr lang="tr-TR" dirty="0">
                <a:latin typeface="urw-din"/>
              </a:rPr>
              <a:t>: </a:t>
            </a:r>
            <a:r>
              <a:rPr kumimoji="0" lang="tr-TR" altLang="tr-TR" sz="2000" b="0" i="0" u="none" strike="noStrike" cap="none" normalizeH="0" baseline="0" dirty="0" err="1">
                <a:ln>
                  <a:noFill/>
                </a:ln>
                <a:effectLst/>
                <a:latin typeface="Consolas" panose="020B0609020204030204" pitchFamily="49" charset="0"/>
              </a:rPr>
              <a:t>ArrayList</a:t>
            </a:r>
            <a:r>
              <a:rPr kumimoji="0" lang="tr-TR" altLang="tr-TR" sz="2000" b="0" i="0" u="none" strike="noStrike" cap="none" normalizeH="0" baseline="0" dirty="0">
                <a:ln>
                  <a:noFill/>
                </a:ln>
                <a:effectLst/>
                <a:latin typeface="Consolas" panose="020B0609020204030204" pitchFamily="49" charset="0"/>
              </a:rPr>
              <a:t>::</a:t>
            </a:r>
            <a:r>
              <a:rPr kumimoji="0" lang="tr-TR" altLang="tr-TR" sz="2000" b="0" i="0" u="none" strike="noStrike" cap="none" normalizeH="0" baseline="0" dirty="0" err="1">
                <a:ln>
                  <a:noFill/>
                </a:ln>
                <a:effectLst/>
                <a:latin typeface="Consolas" panose="020B0609020204030204" pitchFamily="49" charset="0"/>
              </a:rPr>
              <a:t>new</a:t>
            </a:r>
            <a:r>
              <a:rPr kumimoji="0" lang="tr-TR" altLang="tr-TR" sz="1100" b="0" i="0" u="none" strike="noStrike" cap="none" normalizeH="0" baseline="0" dirty="0">
                <a:ln>
                  <a:noFill/>
                </a:ln>
                <a:effectLst/>
              </a:rPr>
              <a:t> </a:t>
            </a:r>
            <a:endParaRPr kumimoji="0" lang="tr-TR" altLang="tr-TR" sz="3200" b="0" i="0" u="none" strike="noStrike" cap="none" normalizeH="0" baseline="0" dirty="0">
              <a:ln>
                <a:noFill/>
              </a:ln>
              <a:effectLst/>
              <a:latin typeface="Arial" panose="020B0604020202020204" pitchFamily="34" charset="0"/>
            </a:endParaRPr>
          </a:p>
          <a:p>
            <a:pPr algn="l" fontAlgn="base">
              <a:buFont typeface="Arial" panose="020B0604020202020204" pitchFamily="34" charset="0"/>
              <a:buChar char="•"/>
            </a:pPr>
            <a:endParaRPr lang="en-US" b="0" i="0" dirty="0">
              <a:effectLst/>
              <a:latin typeface="urw-di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0" i="1" dirty="0" err="1">
                <a:solidFill>
                  <a:schemeClr val="tx1"/>
                </a:solidFill>
                <a:effectLst/>
                <a:latin typeface="PT Serif" panose="020B0604020202020204" pitchFamily="18" charset="-94"/>
              </a:rPr>
              <a:t>forEach</a:t>
            </a:r>
            <a:r>
              <a:rPr lang="tr-TR" b="0" i="1" dirty="0">
                <a:solidFill>
                  <a:schemeClr val="tx1"/>
                </a:solidFill>
                <a:effectLst/>
                <a:latin typeface="PT Serif" panose="020B0604020202020204" pitchFamily="18" charset="-94"/>
              </a:rPr>
              <a:t>()</a:t>
            </a:r>
            <a:endParaRPr lang="tr-TR" dirty="0">
              <a:solidFill>
                <a:schemeClr val="tx1"/>
              </a:solidFill>
            </a:endParaRPr>
          </a:p>
        </p:txBody>
      </p:sp>
      <p:sp>
        <p:nvSpPr>
          <p:cNvPr id="3" name="İçerik Yer Tutucusu 2"/>
          <p:cNvSpPr>
            <a:spLocks noGrp="1"/>
          </p:cNvSpPr>
          <p:nvPr>
            <p:ph idx="1"/>
          </p:nvPr>
        </p:nvSpPr>
        <p:spPr/>
        <p:txBody>
          <a:bodyPr/>
          <a:lstStyle/>
          <a:p>
            <a:r>
              <a:rPr lang="tr-TR" b="0" i="0" dirty="0" err="1">
                <a:effectLst/>
                <a:latin typeface="PT Serif" panose="020B0604020202020204" pitchFamily="18" charset="-94"/>
              </a:rPr>
              <a:t>ForEach</a:t>
            </a:r>
            <a:r>
              <a:rPr lang="tr-TR" b="0" i="0" dirty="0">
                <a:effectLst/>
                <a:latin typeface="PT Serif" panose="020B0604020202020204" pitchFamily="18" charset="-94"/>
              </a:rPr>
              <a:t> </a:t>
            </a:r>
            <a:r>
              <a:rPr lang="tr-TR" b="0" i="0" dirty="0" err="1">
                <a:effectLst/>
                <a:latin typeface="PT Serif" panose="020B0604020202020204" pitchFamily="18" charset="-94"/>
              </a:rPr>
              <a:t>methodu</a:t>
            </a:r>
            <a:r>
              <a:rPr lang="tr-TR" b="0" i="0" dirty="0">
                <a:effectLst/>
                <a:latin typeface="PT Serif" panose="020B0604020202020204" pitchFamily="18" charset="-94"/>
              </a:rPr>
              <a:t>, </a:t>
            </a:r>
            <a:r>
              <a:rPr lang="tr-TR" b="0" i="0" dirty="0" err="1">
                <a:effectLst/>
                <a:latin typeface="PT Serif" panose="020B0604020202020204" pitchFamily="18" charset="-94"/>
              </a:rPr>
              <a:t>Stream</a:t>
            </a:r>
            <a:r>
              <a:rPr lang="tr-TR" b="0" i="0" dirty="0">
                <a:effectLst/>
                <a:latin typeface="PT Serif" panose="020B0604020202020204" pitchFamily="18" charset="-94"/>
              </a:rPr>
              <a:t> içerisindeki yığınsal veriyi tek tek tüketmek için yapılandırılmıştır.</a:t>
            </a:r>
            <a:endParaRPr lang="tr-TR" b="0" i="0" dirty="0">
              <a:effectLst/>
              <a:latin typeface="PT Serif" panose="020B0604020202020204" pitchFamily="18" charset="-94"/>
            </a:endParaRPr>
          </a:p>
          <a:p>
            <a:endParaRPr lang="tr-TR" dirty="0">
              <a:latin typeface="PT Serif" panose="020B0604020202020204" pitchFamily="18" charset="-94"/>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a:t>
            </a:r>
            <a:r>
              <a:rPr lang="tr-TR" b="0" i="0" dirty="0" err="1">
                <a:effectLst/>
                <a:latin typeface="Menlo"/>
              </a:rPr>
              <a:t>names</a:t>
            </a:r>
            <a:r>
              <a:rPr lang="tr-TR" b="0" i="0" dirty="0">
                <a:effectLst/>
                <a:latin typeface="Menlo"/>
              </a:rPr>
              <a:t>= </a:t>
            </a:r>
            <a:r>
              <a:rPr lang="tr-TR" b="0" i="0" dirty="0" err="1">
                <a:effectLst/>
                <a:latin typeface="Menlo"/>
              </a:rPr>
              <a:t>new</a:t>
            </a:r>
            <a:r>
              <a:rPr lang="tr-TR" b="0" i="0" dirty="0">
                <a:effectLst/>
                <a:latin typeface="Menlo"/>
              </a:rPr>
              <a:t> </a:t>
            </a:r>
            <a:r>
              <a:rPr lang="tr-TR" b="0" i="0" dirty="0" err="1">
                <a:effectLst/>
                <a:latin typeface="Menlo"/>
              </a:rPr>
              <a:t>ArrayList</a:t>
            </a:r>
            <a:r>
              <a:rPr lang="tr-TR" b="0" i="0" dirty="0">
                <a:effectLst/>
                <a:latin typeface="Menlo"/>
              </a:rPr>
              <a:t>&lt;</a:t>
            </a:r>
            <a:r>
              <a:rPr lang="tr-TR" b="0" i="0" dirty="0" err="1">
                <a:effectLst/>
                <a:latin typeface="Menlo"/>
              </a:rPr>
              <a:t>String</a:t>
            </a:r>
            <a:r>
              <a:rPr lang="tr-TR" b="0" i="0" dirty="0">
                <a:effectLst/>
                <a:latin typeface="Menlo"/>
              </a:rPr>
              <a:t>&gt;();</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br>
              <a:rPr lang="tr-TR" dirty="0"/>
            </a:br>
            <a:r>
              <a:rPr lang="tr-TR" b="0" i="0" dirty="0" err="1">
                <a:effectLst/>
                <a:latin typeface="Menlo"/>
              </a:rPr>
              <a:t>names.stream</a:t>
            </a:r>
            <a:r>
              <a:rPr lang="tr-TR" b="0" i="0" dirty="0">
                <a:effectLst/>
                <a:latin typeface="Menlo"/>
              </a:rPr>
              <a:t>().</a:t>
            </a:r>
            <a:r>
              <a:rPr lang="tr-TR" b="0" i="0" dirty="0" err="1">
                <a:effectLst/>
                <a:latin typeface="Menlo"/>
              </a:rPr>
              <a:t>distinct</a:t>
            </a:r>
            <a:r>
              <a:rPr lang="tr-TR" b="0" i="0" dirty="0">
                <a:effectLst/>
                <a:latin typeface="Menlo"/>
              </a:rPr>
              <a:t>().</a:t>
            </a:r>
            <a:r>
              <a:rPr lang="tr-TR" b="0" i="0" dirty="0" err="1">
                <a:effectLst/>
                <a:latin typeface="Menlo"/>
              </a:rPr>
              <a:t>forEach</a:t>
            </a:r>
            <a:r>
              <a:rPr lang="tr-TR" b="0" i="0" dirty="0">
                <a:effectLst/>
                <a:latin typeface="Menlo"/>
              </a:rPr>
              <a:t>(</a:t>
            </a:r>
            <a:r>
              <a:rPr lang="tr-TR" b="0" i="0" dirty="0" err="1">
                <a:effectLst/>
                <a:latin typeface="Menlo"/>
              </a:rPr>
              <a:t>System.out</a:t>
            </a:r>
            <a:r>
              <a:rPr lang="tr-TR" b="0" i="0" dirty="0">
                <a:effectLst/>
                <a:latin typeface="Menlo"/>
              </a:rPr>
              <a:t>::</a:t>
            </a:r>
            <a:r>
              <a:rPr lang="tr-TR" b="0" i="0" dirty="0" err="1">
                <a:effectLst/>
                <a:latin typeface="Menlo"/>
              </a:rPr>
              <a:t>println</a:t>
            </a:r>
            <a:r>
              <a:rPr lang="tr-TR" b="0" i="0" dirty="0">
                <a:effectLst/>
                <a:latin typeface="Menlo"/>
              </a:rPr>
              <a:t>);</a:t>
            </a:r>
            <a:endParaRPr lang="tr-TR" dirty="0"/>
          </a:p>
          <a:p>
            <a:endParaRPr lang="tr-TR" b="0" i="0" dirty="0">
              <a:effectLst/>
              <a:latin typeface="PT Serif" panose="020B0604020202020204" pitchFamily="18" charset="-94"/>
            </a:endParaRPr>
          </a:p>
          <a:p>
            <a:endParaRPr lang="tr-TR" dirty="0">
              <a:latin typeface="PT Serif" panose="020B0604020202020204" pitchFamily="18" charset="-94"/>
            </a:endParaRPr>
          </a:p>
          <a:p>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569167" y="289249"/>
            <a:ext cx="10976721" cy="6288833"/>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err="1">
                <a:solidFill>
                  <a:schemeClr val="tx1"/>
                </a:solidFill>
                <a:effectLst/>
                <a:latin typeface="sohne"/>
              </a:rPr>
              <a:t>filter</a:t>
            </a:r>
            <a:r>
              <a:rPr lang="tr-TR" b="1" i="0" dirty="0">
                <a:solidFill>
                  <a:schemeClr val="tx1"/>
                </a:solidFill>
                <a:effectLst/>
                <a:latin typeface="sohne"/>
              </a:rPr>
              <a:t>()</a:t>
            </a:r>
            <a:br>
              <a:rPr lang="tr-TR" b="1" i="0" dirty="0">
                <a:solidFill>
                  <a:srgbClr val="292929"/>
                </a:solidFill>
                <a:effectLst/>
                <a:latin typeface="sohne"/>
              </a:rPr>
            </a:br>
            <a:endParaRPr lang="tr-TR" dirty="0"/>
          </a:p>
        </p:txBody>
      </p:sp>
      <p:sp>
        <p:nvSpPr>
          <p:cNvPr id="3" name="İçerik Yer Tutucusu 2"/>
          <p:cNvSpPr>
            <a:spLocks noGrp="1"/>
          </p:cNvSpPr>
          <p:nvPr>
            <p:ph idx="1"/>
          </p:nvPr>
        </p:nvSpPr>
        <p:spPr/>
        <p:txBody>
          <a:bodyPr/>
          <a:lstStyle/>
          <a:p>
            <a:r>
              <a:rPr lang="tr-TR" b="0" i="0" dirty="0">
                <a:effectLst/>
                <a:latin typeface="charter"/>
              </a:rPr>
              <a:t>Filtreleme işlemi yapmamızı sağlar, verilen kriterlere göre arama yapar. Bu filtreleme birden fazla şekilde de yapabilir. </a:t>
            </a:r>
            <a:endParaRPr lang="tr-TR" b="0" i="0" dirty="0">
              <a:effectLst/>
              <a:latin typeface="charter"/>
            </a:endParaRPr>
          </a:p>
          <a:p>
            <a:endParaRPr lang="tr-TR" dirty="0">
              <a:latin typeface="charter"/>
            </a:endParaRPr>
          </a:p>
          <a:p>
            <a:r>
              <a:rPr lang="tr-TR" b="0" i="0" dirty="0">
                <a:effectLst/>
                <a:latin typeface="charter"/>
              </a:rPr>
              <a:t>Örnek : </a:t>
            </a:r>
            <a:r>
              <a:rPr lang="tr-TR" b="0" i="0" dirty="0" err="1">
                <a:effectLst/>
                <a:latin typeface="charter"/>
              </a:rPr>
              <a:t>startsWith</a:t>
            </a:r>
            <a:r>
              <a:rPr lang="tr-TR" b="0" i="0" dirty="0">
                <a:effectLst/>
                <a:latin typeface="charter"/>
              </a:rPr>
              <a:t> baş harfine göre arama yapar.</a:t>
            </a:r>
            <a:endParaRPr lang="tr-TR" b="0" i="0" dirty="0">
              <a:effectLst/>
              <a:latin typeface="charter"/>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("Ahmet", "Burak", "Duman");</a:t>
            </a:r>
            <a:br>
              <a:rPr lang="tr-TR" dirty="0"/>
            </a:br>
            <a:r>
              <a:rPr lang="tr-TR" b="0" i="0" dirty="0" err="1">
                <a:effectLst/>
                <a:latin typeface="Menlo"/>
              </a:rPr>
              <a:t>List</a:t>
            </a:r>
            <a:r>
              <a:rPr lang="tr-TR" b="0" i="0" dirty="0">
                <a:effectLst/>
                <a:latin typeface="Menlo"/>
              </a:rPr>
              <a:t> </a:t>
            </a:r>
            <a:r>
              <a:rPr lang="tr-TR" b="0" i="0" dirty="0" err="1">
                <a:effectLst/>
                <a:latin typeface="Menlo"/>
              </a:rPr>
              <a:t>result</a:t>
            </a:r>
            <a:r>
              <a:rPr lang="tr-TR" b="0" i="0" dirty="0">
                <a:effectLst/>
                <a:latin typeface="Menlo"/>
              </a:rPr>
              <a:t> = </a:t>
            </a:r>
            <a:r>
              <a:rPr lang="tr-TR" b="0" i="0" dirty="0" err="1">
                <a:effectLst/>
                <a:latin typeface="Menlo"/>
              </a:rPr>
              <a:t>name.stream</a:t>
            </a:r>
            <a:r>
              <a:rPr lang="tr-TR" b="0" i="0" dirty="0">
                <a:effectLst/>
                <a:latin typeface="Menlo"/>
              </a:rPr>
              <a:t>().</a:t>
            </a:r>
            <a:r>
              <a:rPr lang="tr-TR" b="0" i="0" dirty="0" err="1">
                <a:effectLst/>
                <a:latin typeface="Menlo"/>
              </a:rPr>
              <a:t>filter</a:t>
            </a:r>
            <a:r>
              <a:rPr lang="tr-TR" b="0" i="0" dirty="0">
                <a:effectLst/>
                <a:latin typeface="Menlo"/>
              </a:rPr>
              <a:t>(s -&gt; </a:t>
            </a:r>
            <a:r>
              <a:rPr lang="tr-TR" b="0" i="0" dirty="0" err="1">
                <a:effectLst/>
                <a:latin typeface="Menlo"/>
              </a:rPr>
              <a:t>s.startsWith</a:t>
            </a:r>
            <a:r>
              <a:rPr lang="tr-TR" b="0" i="0" dirty="0">
                <a:effectLst/>
                <a:latin typeface="Menlo"/>
              </a:rPr>
              <a:t>("B")).</a:t>
            </a:r>
            <a:r>
              <a:rPr lang="tr-TR" b="0" i="0" dirty="0" err="1">
                <a:effectLst/>
                <a:latin typeface="Menlo"/>
              </a:rPr>
              <a:t>collect</a:t>
            </a:r>
            <a:r>
              <a:rPr lang="tr-TR" b="0" i="0" dirty="0">
                <a:effectLst/>
                <a:latin typeface="Menlo"/>
              </a:rPr>
              <a:t>(</a:t>
            </a:r>
            <a:r>
              <a:rPr lang="tr-TR" b="0" i="0" dirty="0" err="1">
                <a:effectLst/>
                <a:latin typeface="Menlo"/>
              </a:rPr>
              <a:t>Collectors.</a:t>
            </a:r>
            <a:r>
              <a:rPr lang="tr-TR" b="0" i="1" dirty="0" err="1">
                <a:effectLst/>
                <a:latin typeface="Menlo"/>
              </a:rPr>
              <a:t>toList</a:t>
            </a:r>
            <a:r>
              <a:rPr lang="tr-TR" b="0" i="0" dirty="0">
                <a:effectLst/>
                <a:latin typeface="Menlo"/>
              </a:rPr>
              <a:t>());</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a:t>
            </a:r>
            <a:r>
              <a:rPr lang="tr-TR" b="0" i="0" dirty="0" err="1">
                <a:effectLst/>
                <a:latin typeface="Menlo"/>
              </a:rPr>
              <a:t>result</a:t>
            </a:r>
            <a:r>
              <a:rPr lang="tr-TR" b="0" i="0" dirty="0">
                <a:effectLst/>
                <a:latin typeface="Menlo"/>
              </a:rPr>
              <a:t>);</a:t>
            </a:r>
            <a:endParaRPr lang="tr-TR" b="0" i="0" dirty="0">
              <a:effectLst/>
              <a:latin typeface="Menlo"/>
            </a:endParaRPr>
          </a:p>
          <a:p>
            <a:r>
              <a:rPr lang="tr-TR" dirty="0">
                <a:latin typeface="Menlo"/>
              </a:rPr>
              <a:t>[Burak]</a:t>
            </a:r>
            <a:endParaRPr lang="tr-T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err="1">
                <a:solidFill>
                  <a:schemeClr val="tx1"/>
                </a:solidFill>
                <a:effectLst/>
                <a:latin typeface="sohne"/>
              </a:rPr>
              <a:t>sorted</a:t>
            </a:r>
            <a:r>
              <a:rPr lang="tr-TR" b="1" i="0" dirty="0">
                <a:solidFill>
                  <a:schemeClr val="tx1"/>
                </a:solidFill>
                <a:effectLst/>
                <a:latin typeface="sohne"/>
              </a:rPr>
              <a:t>()</a:t>
            </a:r>
            <a:br>
              <a:rPr lang="tr-TR" b="1" i="0" dirty="0">
                <a:solidFill>
                  <a:srgbClr val="292929"/>
                </a:solidFill>
                <a:effectLst/>
                <a:latin typeface="sohne"/>
              </a:rPr>
            </a:br>
            <a:endParaRPr lang="tr-TR" dirty="0"/>
          </a:p>
        </p:txBody>
      </p:sp>
      <p:sp>
        <p:nvSpPr>
          <p:cNvPr id="3" name="İçerik Yer Tutucusu 2"/>
          <p:cNvSpPr>
            <a:spLocks noGrp="1"/>
          </p:cNvSpPr>
          <p:nvPr>
            <p:ph idx="1"/>
          </p:nvPr>
        </p:nvSpPr>
        <p:spPr/>
        <p:txBody>
          <a:bodyPr/>
          <a:lstStyle/>
          <a:p>
            <a:r>
              <a:rPr lang="tr-TR" b="0" i="0" dirty="0">
                <a:effectLst/>
                <a:latin typeface="charter"/>
              </a:rPr>
              <a:t>Sıralama yapmamızı sağlar. Yazı ise harf sırası ( sözlük mantığı şeklinde ) sayı ise küçükten büyüğe.</a:t>
            </a:r>
            <a:endParaRPr lang="tr-TR" b="0" i="0" dirty="0">
              <a:effectLst/>
              <a:latin typeface="charter"/>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("Ahmet", "Burak", "Duman</a:t>
            </a:r>
            <a:r>
              <a:rPr lang="tr-TR" dirty="0">
                <a:latin typeface="Menlo"/>
              </a:rPr>
              <a:t>);</a:t>
            </a:r>
            <a:br>
              <a:rPr lang="tr-TR" dirty="0"/>
            </a:br>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test = </a:t>
            </a:r>
            <a:r>
              <a:rPr lang="tr-TR" b="0" i="0" dirty="0" err="1">
                <a:effectLst/>
                <a:latin typeface="Menlo"/>
              </a:rPr>
              <a:t>name.stream</a:t>
            </a:r>
            <a:r>
              <a:rPr lang="tr-TR" b="0" i="0" dirty="0">
                <a:effectLst/>
                <a:latin typeface="Menlo"/>
              </a:rPr>
              <a:t>().</a:t>
            </a:r>
            <a:r>
              <a:rPr lang="tr-TR" b="0" i="0" dirty="0" err="1">
                <a:effectLst/>
                <a:latin typeface="Menlo"/>
              </a:rPr>
              <a:t>sorted</a:t>
            </a:r>
            <a:r>
              <a:rPr lang="tr-TR" b="0" i="0" dirty="0">
                <a:effectLst/>
                <a:latin typeface="Menlo"/>
              </a:rPr>
              <a:t>().</a:t>
            </a:r>
            <a:r>
              <a:rPr lang="tr-TR" b="0" i="0" dirty="0" err="1">
                <a:effectLst/>
                <a:latin typeface="Menlo"/>
              </a:rPr>
              <a:t>collect</a:t>
            </a:r>
            <a:r>
              <a:rPr lang="tr-TR" b="0" i="0" dirty="0">
                <a:effectLst/>
                <a:latin typeface="Menlo"/>
              </a:rPr>
              <a:t>(</a:t>
            </a:r>
            <a:r>
              <a:rPr lang="tr-TR" b="0" i="0" dirty="0" err="1">
                <a:effectLst/>
                <a:latin typeface="Menlo"/>
              </a:rPr>
              <a:t>Collectors.</a:t>
            </a:r>
            <a:r>
              <a:rPr lang="tr-TR" b="0" i="1" dirty="0" err="1">
                <a:effectLst/>
                <a:latin typeface="Menlo"/>
              </a:rPr>
              <a:t>toList</a:t>
            </a:r>
            <a:r>
              <a:rPr lang="tr-TR" b="0" i="0" dirty="0">
                <a:effectLst/>
                <a:latin typeface="Menlo"/>
              </a:rPr>
              <a:t>());</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(test);</a:t>
            </a:r>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err="1">
                <a:solidFill>
                  <a:schemeClr val="tx1"/>
                </a:solidFill>
                <a:effectLst/>
                <a:latin typeface="sohne"/>
              </a:rPr>
              <a:t>reduce</a:t>
            </a:r>
            <a:r>
              <a:rPr lang="tr-TR" b="1" i="0" dirty="0">
                <a:solidFill>
                  <a:schemeClr val="tx1"/>
                </a:solidFill>
                <a:effectLst/>
                <a:latin typeface="sohne"/>
              </a:rPr>
              <a:t>()</a:t>
            </a:r>
            <a:br>
              <a:rPr lang="tr-TR" b="1" i="0" dirty="0">
                <a:solidFill>
                  <a:srgbClr val="292929"/>
                </a:solidFill>
                <a:effectLst/>
                <a:latin typeface="sohne"/>
              </a:rPr>
            </a:br>
            <a:endParaRPr lang="tr-TR" dirty="0"/>
          </a:p>
        </p:txBody>
      </p:sp>
      <p:sp>
        <p:nvSpPr>
          <p:cNvPr id="3" name="İçerik Yer Tutucusu 2"/>
          <p:cNvSpPr>
            <a:spLocks noGrp="1"/>
          </p:cNvSpPr>
          <p:nvPr>
            <p:ph idx="1"/>
          </p:nvPr>
        </p:nvSpPr>
        <p:spPr/>
        <p:txBody>
          <a:bodyPr/>
          <a:lstStyle/>
          <a:p>
            <a:r>
              <a:rPr lang="tr-TR" b="1" i="0" dirty="0" err="1">
                <a:effectLst/>
                <a:latin typeface="Cabin"/>
              </a:rPr>
              <a:t>Reduce</a:t>
            </a:r>
            <a:r>
              <a:rPr lang="tr-TR" b="0" i="0" dirty="0">
                <a:effectLst/>
                <a:latin typeface="Cabin"/>
              </a:rPr>
              <a:t> işlemi genelde kümülatif operasyonlarda sıkça kullanılır. Bir veri setinde sırayla işlem yapmak istiyorsanız ve bir önceki yaptığınız işlemi de dahil etmek istiyorsanız </a:t>
            </a:r>
            <a:r>
              <a:rPr lang="tr-TR" b="0" i="0" dirty="0" err="1">
                <a:effectLst/>
                <a:latin typeface="Cabin"/>
              </a:rPr>
              <a:t>reduce</a:t>
            </a:r>
            <a:r>
              <a:rPr lang="tr-TR" b="0" i="0" dirty="0">
                <a:effectLst/>
                <a:latin typeface="Cabin"/>
              </a:rPr>
              <a:t> metodunu kullanabilirsiniz</a:t>
            </a:r>
            <a:endParaRPr lang="tr-TR" dirty="0">
              <a:latin typeface="charter"/>
            </a:endParaRPr>
          </a:p>
          <a:p>
            <a:r>
              <a:rPr lang="tr-TR" b="0" i="0" dirty="0" err="1">
                <a:effectLst/>
                <a:latin typeface="Menlo"/>
              </a:rPr>
              <a:t>List</a:t>
            </a:r>
            <a:r>
              <a:rPr lang="tr-TR" b="0" i="0" dirty="0">
                <a:effectLst/>
                <a:latin typeface="Menlo"/>
              </a:rPr>
              <a:t>&lt;</a:t>
            </a:r>
            <a:r>
              <a:rPr lang="tr-TR" b="0" i="0" dirty="0" err="1">
                <a:effectLst/>
                <a:latin typeface="Menlo"/>
              </a:rPr>
              <a:t>Integer</a:t>
            </a:r>
            <a:r>
              <a:rPr lang="tr-TR" b="0" i="0" dirty="0">
                <a:effectLst/>
                <a:latin typeface="Menlo"/>
              </a:rPr>
              <a:t>&gt; </a:t>
            </a:r>
            <a:r>
              <a:rPr lang="tr-TR" b="0" i="0" dirty="0" err="1">
                <a:effectLst/>
                <a:latin typeface="Menlo"/>
              </a:rPr>
              <a:t>number</a:t>
            </a:r>
            <a:r>
              <a:rPr lang="tr-TR" b="0" i="0" dirty="0">
                <a:effectLst/>
                <a:latin typeface="Menlo"/>
              </a:rPr>
              <a:t> = </a:t>
            </a:r>
            <a:r>
              <a:rPr lang="tr-TR" b="0" i="0" dirty="0" err="1">
                <a:effectLst/>
                <a:latin typeface="Menlo"/>
              </a:rPr>
              <a:t>Arrays.</a:t>
            </a:r>
            <a:r>
              <a:rPr lang="tr-TR" b="0" i="1" dirty="0" err="1">
                <a:effectLst/>
                <a:latin typeface="Menlo"/>
              </a:rPr>
              <a:t>asList</a:t>
            </a:r>
            <a:r>
              <a:rPr lang="tr-TR" b="0" i="0" dirty="0">
                <a:effectLst/>
                <a:latin typeface="Menlo"/>
              </a:rPr>
              <a:t>(5, 3, 2, 8);</a:t>
            </a:r>
            <a:br>
              <a:rPr lang="tr-TR" dirty="0"/>
            </a:br>
            <a:r>
              <a:rPr lang="tr-TR" b="0" i="0" dirty="0" err="1">
                <a:effectLst/>
                <a:latin typeface="Menlo"/>
              </a:rPr>
              <a:t>int</a:t>
            </a:r>
            <a:r>
              <a:rPr lang="tr-TR" b="0" i="0" dirty="0">
                <a:effectLst/>
                <a:latin typeface="Menlo"/>
              </a:rPr>
              <a:t> </a:t>
            </a:r>
            <a:r>
              <a:rPr lang="tr-TR" b="0" i="0" dirty="0" err="1">
                <a:effectLst/>
                <a:latin typeface="Menlo"/>
              </a:rPr>
              <a:t>newNumber</a:t>
            </a:r>
            <a:r>
              <a:rPr lang="tr-TR" b="0" i="0" dirty="0">
                <a:effectLst/>
                <a:latin typeface="Menlo"/>
              </a:rPr>
              <a:t> = </a:t>
            </a:r>
            <a:r>
              <a:rPr lang="tr-TR" b="0" i="0" dirty="0" err="1">
                <a:effectLst/>
                <a:latin typeface="Menlo"/>
              </a:rPr>
              <a:t>number.stream</a:t>
            </a:r>
            <a:r>
              <a:rPr lang="tr-TR" b="0" i="0" dirty="0">
                <a:effectLst/>
                <a:latin typeface="Menlo"/>
              </a:rPr>
              <a:t>().</a:t>
            </a:r>
            <a:r>
              <a:rPr lang="tr-TR" b="0" i="0" dirty="0" err="1">
                <a:effectLst/>
                <a:latin typeface="Menlo"/>
              </a:rPr>
              <a:t>reduce</a:t>
            </a:r>
            <a:r>
              <a:rPr lang="tr-TR" b="0" i="0" dirty="0">
                <a:effectLst/>
                <a:latin typeface="Menlo"/>
              </a:rPr>
              <a:t>(0, (i, i1) -&gt; {</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(i + i1);</a:t>
            </a:r>
            <a:br>
              <a:rPr lang="tr-TR" dirty="0"/>
            </a:br>
            <a:r>
              <a:rPr lang="tr-TR" b="0" i="0" dirty="0" err="1">
                <a:effectLst/>
                <a:latin typeface="Menlo"/>
              </a:rPr>
              <a:t>return</a:t>
            </a:r>
            <a:r>
              <a:rPr lang="tr-TR" b="0" i="0" dirty="0">
                <a:effectLst/>
                <a:latin typeface="Menlo"/>
              </a:rPr>
              <a:t> i + i1;</a:t>
            </a:r>
            <a:br>
              <a:rPr lang="tr-TR" dirty="0"/>
            </a:br>
            <a:r>
              <a:rPr lang="tr-TR" b="0" i="0" dirty="0">
                <a:effectLst/>
                <a:latin typeface="Menlo"/>
              </a:rPr>
              <a:t>});</a:t>
            </a:r>
            <a:endParaRPr lang="tr-TR" b="0" i="0" dirty="0">
              <a:effectLst/>
              <a:latin typeface="Menlo"/>
            </a:endParaRPr>
          </a:p>
          <a:p>
            <a:pPr algn="l"/>
            <a:r>
              <a:rPr lang="tr-TR" b="0" i="0" dirty="0">
                <a:effectLst/>
                <a:latin typeface="charter"/>
              </a:rPr>
              <a:t>Burada toplama işlemi yapılmaktadır, </a:t>
            </a:r>
            <a:r>
              <a:rPr lang="tr-TR" b="0" i="0" dirty="0" err="1">
                <a:effectLst/>
                <a:latin typeface="charter"/>
              </a:rPr>
              <a:t>reduce</a:t>
            </a:r>
            <a:r>
              <a:rPr lang="tr-TR" b="0" i="0" dirty="0">
                <a:effectLst/>
                <a:latin typeface="charter"/>
              </a:rPr>
              <a:t> sayesinde çıktı şu şekilde olur;</a:t>
            </a:r>
            <a:endParaRPr lang="tr-TR" b="0" i="0" dirty="0">
              <a:effectLst/>
              <a:latin typeface="charter"/>
            </a:endParaRPr>
          </a:p>
          <a:p>
            <a:pPr algn="l"/>
            <a:r>
              <a:rPr lang="tr-TR" b="0" i="0" dirty="0">
                <a:effectLst/>
                <a:latin typeface="charter"/>
              </a:rPr>
              <a:t>İlk önce 5 sayısı gelir 5 yazılır , sonra 3 toplanır 8 yazılır, 2 toplama yapılır 10 olur, en son 8 de gelir 18 yazılır biter böylece her işlem basamağı gözükmüş olur.</a:t>
            </a:r>
            <a:endParaRPr lang="tr-TR" b="0" i="0" dirty="0">
              <a:effectLst/>
              <a:latin typeface="charter"/>
            </a:endParaRPr>
          </a:p>
          <a:p>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err="1">
                <a:solidFill>
                  <a:schemeClr val="tx1"/>
                </a:solidFill>
                <a:effectLst/>
                <a:latin typeface="sohne"/>
              </a:rPr>
              <a:t>map</a:t>
            </a:r>
            <a:r>
              <a:rPr lang="tr-TR" b="1" i="0" dirty="0">
                <a:solidFill>
                  <a:schemeClr val="tx1"/>
                </a:solidFill>
                <a:effectLst/>
                <a:latin typeface="sohne"/>
              </a:rPr>
              <a:t>()</a:t>
            </a:r>
            <a:br>
              <a:rPr lang="tr-TR" b="1" i="0" dirty="0">
                <a:solidFill>
                  <a:srgbClr val="292929"/>
                </a:solidFill>
                <a:effectLst/>
                <a:latin typeface="sohne"/>
              </a:rPr>
            </a:br>
            <a:endParaRPr lang="tr-TR" dirty="0"/>
          </a:p>
        </p:txBody>
      </p:sp>
      <p:sp>
        <p:nvSpPr>
          <p:cNvPr id="3" name="İçerik Yer Tutucusu 2"/>
          <p:cNvSpPr>
            <a:spLocks noGrp="1"/>
          </p:cNvSpPr>
          <p:nvPr>
            <p:ph idx="1"/>
          </p:nvPr>
        </p:nvSpPr>
        <p:spPr/>
        <p:txBody>
          <a:bodyPr/>
          <a:lstStyle/>
          <a:p>
            <a:pPr algn="l"/>
            <a:r>
              <a:rPr lang="tr-TR" b="0" i="0" dirty="0" err="1">
                <a:effectLst/>
                <a:latin typeface="charter"/>
              </a:rPr>
              <a:t>Stream</a:t>
            </a:r>
            <a:r>
              <a:rPr lang="tr-TR" b="0" i="0" dirty="0">
                <a:effectLst/>
                <a:latin typeface="charter"/>
              </a:rPr>
              <a:t> içerisinde ki elemanları başka tiplere dönüştürmek veya üzerlerinde işlem yapmak için </a:t>
            </a:r>
            <a:r>
              <a:rPr lang="tr-TR" b="0" i="0" dirty="0" err="1">
                <a:effectLst/>
                <a:latin typeface="charter"/>
              </a:rPr>
              <a:t>Map</a:t>
            </a:r>
            <a:r>
              <a:rPr lang="tr-TR" b="0" i="0" dirty="0">
                <a:effectLst/>
                <a:latin typeface="charter"/>
              </a:rPr>
              <a:t> kullanılmaktadır.</a:t>
            </a:r>
            <a:endParaRPr lang="tr-TR" b="0" i="0" dirty="0">
              <a:effectLst/>
              <a:latin typeface="charter"/>
            </a:endParaRPr>
          </a:p>
          <a:p>
            <a:pPr algn="l"/>
            <a:r>
              <a:rPr lang="tr-TR" b="0" i="0" dirty="0">
                <a:effectLst/>
                <a:latin typeface="charter"/>
              </a:rPr>
              <a:t>Burada Yusuf ve Çakal adında iki </a:t>
            </a:r>
            <a:r>
              <a:rPr lang="tr-TR" b="0" i="0" dirty="0" err="1">
                <a:effectLst/>
                <a:latin typeface="charter"/>
              </a:rPr>
              <a:t>String</a:t>
            </a:r>
            <a:r>
              <a:rPr lang="tr-TR" b="0" i="0" dirty="0">
                <a:effectLst/>
                <a:latin typeface="charter"/>
              </a:rPr>
              <a:t> imiz var. </a:t>
            </a:r>
            <a:r>
              <a:rPr lang="tr-TR" b="0" i="0" dirty="0" err="1">
                <a:effectLst/>
                <a:latin typeface="charter"/>
              </a:rPr>
              <a:t>map</a:t>
            </a:r>
            <a:r>
              <a:rPr lang="tr-TR" b="0" i="0" dirty="0">
                <a:effectLst/>
                <a:latin typeface="charter"/>
              </a:rPr>
              <a:t>() ile Liste deki her Liste elemanına ekleme yaptım.</a:t>
            </a:r>
            <a:endParaRPr lang="tr-TR" b="0" i="0" dirty="0">
              <a:effectLst/>
              <a:latin typeface="charter"/>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("Yusuf", "Çakal");</a:t>
            </a:r>
            <a:br>
              <a:rPr lang="tr-TR" dirty="0"/>
            </a:br>
            <a:r>
              <a:rPr lang="tr-TR" b="0" i="0" dirty="0" err="1">
                <a:effectLst/>
                <a:latin typeface="Menlo"/>
              </a:rPr>
              <a:t>name.stream</a:t>
            </a:r>
            <a:r>
              <a:rPr lang="tr-TR" b="0" i="0" dirty="0">
                <a:effectLst/>
                <a:latin typeface="Menlo"/>
              </a:rPr>
              <a:t>().</a:t>
            </a:r>
            <a:r>
              <a:rPr lang="tr-TR" b="0" i="0" dirty="0" err="1">
                <a:effectLst/>
                <a:latin typeface="Menlo"/>
              </a:rPr>
              <a:t>map</a:t>
            </a:r>
            <a:r>
              <a:rPr lang="tr-TR" b="0" i="0" dirty="0">
                <a:effectLst/>
                <a:latin typeface="Menlo"/>
              </a:rPr>
              <a:t>(s -&gt; "</a:t>
            </a:r>
            <a:r>
              <a:rPr lang="tr-TR" b="0" i="0" dirty="0" err="1">
                <a:effectLst/>
                <a:latin typeface="Menlo"/>
              </a:rPr>
              <a:t>Map</a:t>
            </a:r>
            <a:r>
              <a:rPr lang="tr-TR" b="0" i="0" dirty="0">
                <a:effectLst/>
                <a:latin typeface="Menlo"/>
              </a:rPr>
              <a:t> Eklentisi " + s + " </a:t>
            </a:r>
            <a:r>
              <a:rPr lang="tr-TR" b="0" i="0" dirty="0" err="1">
                <a:effectLst/>
                <a:latin typeface="Menlo"/>
              </a:rPr>
              <a:t>Map</a:t>
            </a:r>
            <a:r>
              <a:rPr lang="tr-TR" b="0" i="0" dirty="0">
                <a:effectLst/>
                <a:latin typeface="Menlo"/>
              </a:rPr>
              <a:t> Eklentisi").</a:t>
            </a:r>
            <a:r>
              <a:rPr lang="tr-TR" b="0" i="0" dirty="0" err="1">
                <a:effectLst/>
                <a:latin typeface="Menlo"/>
              </a:rPr>
              <a:t>forEach</a:t>
            </a:r>
            <a:r>
              <a:rPr lang="tr-TR" b="0" i="0" dirty="0">
                <a:effectLst/>
                <a:latin typeface="Menlo"/>
              </a:rPr>
              <a:t>(</a:t>
            </a:r>
            <a:r>
              <a:rPr lang="tr-TR" b="0" i="0" dirty="0" err="1">
                <a:effectLst/>
                <a:latin typeface="Menlo"/>
              </a:rPr>
              <a:t>System.</a:t>
            </a:r>
            <a:r>
              <a:rPr lang="tr-TR" b="0" i="1" dirty="0" err="1">
                <a:effectLst/>
                <a:latin typeface="Menlo"/>
              </a:rPr>
              <a:t>out</a:t>
            </a:r>
            <a:r>
              <a:rPr lang="tr-TR" b="0" i="0" dirty="0">
                <a:effectLst/>
                <a:latin typeface="Menlo"/>
              </a:rPr>
              <a:t>::</a:t>
            </a:r>
            <a:r>
              <a:rPr lang="tr-TR" b="0" i="0" dirty="0" err="1">
                <a:effectLst/>
                <a:latin typeface="Menlo"/>
              </a:rPr>
              <a:t>println</a:t>
            </a:r>
            <a:r>
              <a:rPr lang="tr-TR" b="0" i="0" dirty="0">
                <a:effectLst/>
                <a:latin typeface="Menlo"/>
              </a:rPr>
              <a:t>);</a:t>
            </a:r>
            <a:endParaRPr lang="tr-TR" b="0" i="0" dirty="0">
              <a:effectLst/>
              <a:latin typeface="Menlo"/>
            </a:endParaRPr>
          </a:p>
          <a:p>
            <a:r>
              <a:rPr lang="en-US" b="0" i="0" dirty="0" err="1">
                <a:effectLst/>
                <a:latin typeface="Menlo"/>
              </a:rPr>
              <a:t>DoubleStream</a:t>
            </a:r>
            <a:r>
              <a:rPr lang="en-US" b="0" i="0" dirty="0">
                <a:effectLst/>
                <a:latin typeface="Menlo"/>
              </a:rPr>
              <a:t> </a:t>
            </a:r>
            <a:r>
              <a:rPr lang="en-US" b="0" i="0" dirty="0" err="1">
                <a:effectLst/>
                <a:latin typeface="Menlo"/>
              </a:rPr>
              <a:t>doubleStream</a:t>
            </a:r>
            <a:r>
              <a:rPr lang="en-US" b="0" i="0" dirty="0">
                <a:effectLst/>
                <a:latin typeface="Menlo"/>
              </a:rPr>
              <a:t> = </a:t>
            </a:r>
            <a:r>
              <a:rPr lang="en-US" b="0" i="0" dirty="0" err="1">
                <a:effectLst/>
                <a:latin typeface="Menlo"/>
              </a:rPr>
              <a:t>DoubleStream.</a:t>
            </a:r>
            <a:r>
              <a:rPr lang="en-US" b="0" i="1" dirty="0" err="1">
                <a:effectLst/>
                <a:latin typeface="Menlo"/>
              </a:rPr>
              <a:t>of</a:t>
            </a:r>
            <a:r>
              <a:rPr lang="en-US" b="0" i="0" dirty="0">
                <a:effectLst/>
                <a:latin typeface="Menlo"/>
              </a:rPr>
              <a:t>(0.7, 8.2, 0.1, 6.2);</a:t>
            </a:r>
            <a:br>
              <a:rPr lang="en-US" dirty="0"/>
            </a:br>
            <a:r>
              <a:rPr lang="en-US" b="0" i="0" dirty="0" err="1">
                <a:effectLst/>
                <a:latin typeface="Menlo"/>
              </a:rPr>
              <a:t>doubleStream.mapToInt</a:t>
            </a:r>
            <a:r>
              <a:rPr lang="en-US" b="0" i="0" dirty="0">
                <a:effectLst/>
                <a:latin typeface="Menlo"/>
              </a:rPr>
              <a:t>(v -&gt; (int) v).</a:t>
            </a:r>
            <a:r>
              <a:rPr lang="en-US" b="0" i="0" dirty="0" err="1">
                <a:effectLst/>
                <a:latin typeface="Menlo"/>
              </a:rPr>
              <a:t>forEach</a:t>
            </a:r>
            <a:r>
              <a:rPr lang="en-US" b="0" i="0" dirty="0">
                <a:effectLst/>
                <a:latin typeface="Menlo"/>
              </a:rPr>
              <a:t>(</a:t>
            </a:r>
            <a:r>
              <a:rPr lang="en-US" b="0" i="0" dirty="0" err="1">
                <a:effectLst/>
                <a:latin typeface="Menlo"/>
              </a:rPr>
              <a:t>System.</a:t>
            </a:r>
            <a:r>
              <a:rPr lang="en-US" b="0" i="1" dirty="0" err="1">
                <a:effectLst/>
                <a:latin typeface="Menlo"/>
              </a:rPr>
              <a:t>out</a:t>
            </a:r>
            <a:r>
              <a:rPr lang="en-US" b="0" i="0" dirty="0">
                <a:effectLst/>
                <a:latin typeface="Menlo"/>
              </a:rPr>
              <a:t>::</a:t>
            </a:r>
            <a:r>
              <a:rPr lang="en-US" b="0" i="0" dirty="0" err="1">
                <a:effectLst/>
                <a:latin typeface="Menlo"/>
              </a:rPr>
              <a:t>println</a:t>
            </a:r>
            <a:r>
              <a:rPr lang="en-US" b="0" i="0" dirty="0">
                <a:effectLst/>
                <a:latin typeface="Menlo"/>
              </a:rPr>
              <a:t>);</a:t>
            </a:r>
            <a:endParaRPr lang="tr-T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err="1">
                <a:solidFill>
                  <a:schemeClr val="tx1"/>
                </a:solidFill>
                <a:effectLst/>
                <a:latin typeface="sohne"/>
              </a:rPr>
              <a:t>distinct</a:t>
            </a:r>
            <a:r>
              <a:rPr lang="tr-TR" b="1" i="0" dirty="0">
                <a:solidFill>
                  <a:schemeClr val="tx1"/>
                </a:solidFill>
                <a:effectLst/>
                <a:latin typeface="sohne"/>
              </a:rPr>
              <a:t>()</a:t>
            </a:r>
            <a:br>
              <a:rPr lang="tr-TR" b="1" i="0" dirty="0">
                <a:solidFill>
                  <a:srgbClr val="292929"/>
                </a:solidFill>
                <a:effectLst/>
                <a:latin typeface="sohne"/>
              </a:rPr>
            </a:br>
            <a:endParaRPr lang="tr-TR" dirty="0"/>
          </a:p>
        </p:txBody>
      </p:sp>
      <p:sp>
        <p:nvSpPr>
          <p:cNvPr id="3" name="İçerik Yer Tutucusu 2"/>
          <p:cNvSpPr>
            <a:spLocks noGrp="1"/>
          </p:cNvSpPr>
          <p:nvPr>
            <p:ph idx="1"/>
          </p:nvPr>
        </p:nvSpPr>
        <p:spPr/>
        <p:txBody>
          <a:bodyPr/>
          <a:lstStyle/>
          <a:p>
            <a:r>
              <a:rPr lang="tr-TR" b="0" i="0" dirty="0">
                <a:effectLst/>
                <a:latin typeface="charter"/>
              </a:rPr>
              <a:t>Listede aynı değere sahip olanları tek bir değere indirger.</a:t>
            </a:r>
            <a:endParaRPr lang="tr-TR" b="0" i="0" dirty="0">
              <a:effectLst/>
              <a:latin typeface="charter"/>
            </a:endParaRPr>
          </a:p>
          <a:p>
            <a:endParaRPr lang="tr-TR" dirty="0">
              <a:latin typeface="charter"/>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a:t>
            </a:r>
            <a:r>
              <a:rPr lang="tr-TR" b="0" i="0" dirty="0" err="1">
                <a:effectLst/>
                <a:latin typeface="Menlo"/>
              </a:rPr>
              <a:t>names</a:t>
            </a:r>
            <a:r>
              <a:rPr lang="tr-TR" b="0" i="0" dirty="0">
                <a:effectLst/>
                <a:latin typeface="Menlo"/>
              </a:rPr>
              <a:t>= </a:t>
            </a:r>
            <a:r>
              <a:rPr lang="tr-TR" b="0" i="0" dirty="0" err="1">
                <a:effectLst/>
                <a:latin typeface="Menlo"/>
              </a:rPr>
              <a:t>new</a:t>
            </a:r>
            <a:r>
              <a:rPr lang="tr-TR" b="0" i="0" dirty="0">
                <a:effectLst/>
                <a:latin typeface="Menlo"/>
              </a:rPr>
              <a:t> </a:t>
            </a:r>
            <a:r>
              <a:rPr lang="tr-TR" b="0" i="0" dirty="0" err="1">
                <a:effectLst/>
                <a:latin typeface="Menlo"/>
              </a:rPr>
              <a:t>ArrayList</a:t>
            </a:r>
            <a:r>
              <a:rPr lang="tr-TR" b="0" i="0" dirty="0">
                <a:effectLst/>
                <a:latin typeface="Menlo"/>
              </a:rPr>
              <a:t>&lt;</a:t>
            </a:r>
            <a:r>
              <a:rPr lang="tr-TR" b="0" i="0" dirty="0" err="1">
                <a:effectLst/>
                <a:latin typeface="Menlo"/>
              </a:rPr>
              <a:t>String</a:t>
            </a:r>
            <a:r>
              <a:rPr lang="tr-TR" b="0" i="0" dirty="0">
                <a:effectLst/>
                <a:latin typeface="Menlo"/>
              </a:rPr>
              <a:t>&gt;();</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aaaa</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br>
              <a:rPr lang="tr-TR" dirty="0"/>
            </a:br>
            <a:r>
              <a:rPr lang="tr-TR" b="0" i="0" dirty="0" err="1">
                <a:effectLst/>
                <a:latin typeface="Menlo"/>
              </a:rPr>
              <a:t>names.add</a:t>
            </a:r>
            <a:r>
              <a:rPr lang="tr-TR" b="0" i="0" dirty="0">
                <a:effectLst/>
                <a:latin typeface="Menlo"/>
              </a:rPr>
              <a:t>("</a:t>
            </a:r>
            <a:r>
              <a:rPr lang="tr-TR" b="0" i="0" dirty="0" err="1">
                <a:effectLst/>
                <a:latin typeface="Menlo"/>
              </a:rPr>
              <a:t>bbbb</a:t>
            </a:r>
            <a:r>
              <a:rPr lang="tr-TR" b="0" i="0" dirty="0">
                <a:effectLst/>
                <a:latin typeface="Menlo"/>
              </a:rPr>
              <a:t>");</a:t>
            </a:r>
            <a:br>
              <a:rPr lang="tr-TR" dirty="0"/>
            </a:br>
            <a:r>
              <a:rPr lang="tr-TR" b="0" i="0" dirty="0" err="1">
                <a:effectLst/>
                <a:latin typeface="Menlo"/>
              </a:rPr>
              <a:t>names.stream</a:t>
            </a:r>
            <a:r>
              <a:rPr lang="tr-TR" b="0" i="0" dirty="0">
                <a:effectLst/>
                <a:latin typeface="Menlo"/>
              </a:rPr>
              <a:t>().</a:t>
            </a:r>
            <a:r>
              <a:rPr lang="tr-TR" b="0" i="0" dirty="0" err="1">
                <a:effectLst/>
                <a:latin typeface="Menlo"/>
              </a:rPr>
              <a:t>distinct</a:t>
            </a:r>
            <a:r>
              <a:rPr lang="tr-TR" b="0" i="0" dirty="0">
                <a:effectLst/>
                <a:latin typeface="Menlo"/>
              </a:rPr>
              <a:t>().</a:t>
            </a:r>
            <a:r>
              <a:rPr lang="tr-TR" b="0" i="0" dirty="0" err="1">
                <a:effectLst/>
                <a:latin typeface="Menlo"/>
              </a:rPr>
              <a:t>forEach</a:t>
            </a:r>
            <a:r>
              <a:rPr lang="tr-TR" b="0" i="0" dirty="0">
                <a:effectLst/>
                <a:latin typeface="Menlo"/>
              </a:rPr>
              <a:t>(</a:t>
            </a:r>
            <a:r>
              <a:rPr lang="tr-TR" b="0" i="0" dirty="0" err="1">
                <a:effectLst/>
                <a:latin typeface="Menlo"/>
              </a:rPr>
              <a:t>System.out</a:t>
            </a:r>
            <a:r>
              <a:rPr lang="tr-TR" b="0" i="0" dirty="0">
                <a:effectLst/>
                <a:latin typeface="Menlo"/>
              </a:rPr>
              <a:t>::</a:t>
            </a:r>
            <a:r>
              <a:rPr lang="tr-TR" b="0" i="0" dirty="0" err="1">
                <a:effectLst/>
                <a:latin typeface="Menlo"/>
              </a:rPr>
              <a:t>println</a:t>
            </a:r>
            <a:r>
              <a:rPr lang="tr-TR" b="0" i="0" dirty="0">
                <a:effectLst/>
                <a:latin typeface="Menlo"/>
              </a:rPr>
              <a:t>);</a:t>
            </a:r>
            <a:endParaRPr lang="tr-T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err="1">
                <a:solidFill>
                  <a:schemeClr val="tx1"/>
                </a:solidFill>
                <a:effectLst/>
                <a:latin typeface="sohne"/>
              </a:rPr>
              <a:t>count</a:t>
            </a:r>
            <a:r>
              <a:rPr lang="tr-TR" b="1" i="0" dirty="0">
                <a:solidFill>
                  <a:schemeClr val="tx1"/>
                </a:solidFill>
                <a:effectLst/>
                <a:latin typeface="sohne"/>
              </a:rPr>
              <a:t>()</a:t>
            </a:r>
            <a:br>
              <a:rPr lang="tr-TR" b="1" i="0" dirty="0">
                <a:solidFill>
                  <a:srgbClr val="292929"/>
                </a:solidFill>
                <a:effectLst/>
                <a:latin typeface="sohne"/>
              </a:rPr>
            </a:br>
            <a:endParaRPr lang="tr-TR" dirty="0"/>
          </a:p>
        </p:txBody>
      </p:sp>
      <p:sp>
        <p:nvSpPr>
          <p:cNvPr id="3" name="İçerik Yer Tutucusu 2"/>
          <p:cNvSpPr>
            <a:spLocks noGrp="1"/>
          </p:cNvSpPr>
          <p:nvPr>
            <p:ph idx="1"/>
          </p:nvPr>
        </p:nvSpPr>
        <p:spPr/>
        <p:txBody>
          <a:bodyPr/>
          <a:lstStyle/>
          <a:p>
            <a:r>
              <a:rPr lang="tr-TR" b="0" i="0" dirty="0">
                <a:effectLst/>
                <a:latin typeface="charter"/>
              </a:rPr>
              <a:t>Toplam veri sayısını gösterir. </a:t>
            </a:r>
            <a:r>
              <a:rPr lang="tr-TR" b="0" i="0" dirty="0" err="1">
                <a:effectLst/>
                <a:latin typeface="charter"/>
              </a:rPr>
              <a:t>Range</a:t>
            </a:r>
            <a:r>
              <a:rPr lang="tr-TR" b="0" i="0" dirty="0">
                <a:effectLst/>
                <a:latin typeface="charter"/>
              </a:rPr>
              <a:t> ile 18 ve 25 aralığını seçip , </a:t>
            </a:r>
            <a:r>
              <a:rPr lang="tr-TR" b="0" i="0" dirty="0" err="1">
                <a:effectLst/>
                <a:latin typeface="charter"/>
              </a:rPr>
              <a:t>count</a:t>
            </a:r>
            <a:r>
              <a:rPr lang="tr-TR" b="0" i="0" dirty="0">
                <a:effectLst/>
                <a:latin typeface="charter"/>
              </a:rPr>
              <a:t> ile bu aralığı gösterdim.</a:t>
            </a:r>
            <a:endParaRPr lang="tr-TR" b="0" i="0" dirty="0">
              <a:effectLst/>
              <a:latin typeface="charter"/>
            </a:endParaRPr>
          </a:p>
          <a:p>
            <a:r>
              <a:rPr lang="en-US" b="0" i="0" dirty="0">
                <a:effectLst/>
                <a:latin typeface="Menlo"/>
              </a:rPr>
              <a:t>long x = </a:t>
            </a:r>
            <a:r>
              <a:rPr lang="en-US" b="0" i="0" dirty="0" err="1">
                <a:effectLst/>
                <a:latin typeface="Menlo"/>
              </a:rPr>
              <a:t>IntStream.</a:t>
            </a:r>
            <a:r>
              <a:rPr lang="en-US" b="0" i="1" dirty="0" err="1">
                <a:effectLst/>
                <a:latin typeface="Menlo"/>
              </a:rPr>
              <a:t>range</a:t>
            </a:r>
            <a:r>
              <a:rPr lang="en-US" b="0" i="0" dirty="0">
                <a:effectLst/>
                <a:latin typeface="Menlo"/>
              </a:rPr>
              <a:t>(18, 25).count();</a:t>
            </a:r>
            <a:br>
              <a:rPr lang="en-US" dirty="0"/>
            </a:br>
            <a:r>
              <a:rPr lang="en-US" b="0" i="0" dirty="0" err="1">
                <a:effectLst/>
                <a:latin typeface="Menlo"/>
              </a:rPr>
              <a:t>System.</a:t>
            </a:r>
            <a:r>
              <a:rPr lang="en-US" b="0" i="1" dirty="0" err="1">
                <a:effectLst/>
                <a:latin typeface="Menlo"/>
              </a:rPr>
              <a:t>out</a:t>
            </a:r>
            <a:r>
              <a:rPr lang="en-US" b="0" i="0" dirty="0" err="1">
                <a:effectLst/>
                <a:latin typeface="Menlo"/>
              </a:rPr>
              <a:t>.println</a:t>
            </a:r>
            <a:r>
              <a:rPr lang="en-US" b="0" i="0" dirty="0">
                <a:effectLst/>
                <a:latin typeface="Menlo"/>
              </a:rPr>
              <a:t>(x);</a:t>
            </a:r>
            <a:endParaRPr lang="tr-T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0" i="1" dirty="0" err="1">
                <a:solidFill>
                  <a:schemeClr val="tx1"/>
                </a:solidFill>
                <a:effectLst/>
                <a:latin typeface="PT Serif" panose="020B0604020202020204" pitchFamily="18" charset="-94"/>
              </a:rPr>
              <a:t>collect</a:t>
            </a:r>
            <a:r>
              <a:rPr lang="tr-TR" b="0" i="1" dirty="0">
                <a:solidFill>
                  <a:schemeClr val="tx1"/>
                </a:solidFill>
                <a:effectLst/>
                <a:latin typeface="PT Serif" panose="020B0604020202020204" pitchFamily="18" charset="-94"/>
              </a:rPr>
              <a:t>()</a:t>
            </a:r>
            <a:endParaRPr lang="tr-TR" dirty="0">
              <a:solidFill>
                <a:schemeClr val="tx1"/>
              </a:solidFill>
            </a:endParaRPr>
          </a:p>
        </p:txBody>
      </p:sp>
      <p:sp>
        <p:nvSpPr>
          <p:cNvPr id="3" name="İçerik Yer Tutucusu 2"/>
          <p:cNvSpPr>
            <a:spLocks noGrp="1"/>
          </p:cNvSpPr>
          <p:nvPr>
            <p:ph idx="1"/>
          </p:nvPr>
        </p:nvSpPr>
        <p:spPr/>
        <p:txBody>
          <a:bodyPr/>
          <a:lstStyle/>
          <a:p>
            <a:r>
              <a:rPr lang="tr-TR" b="0" i="0" dirty="0" err="1">
                <a:effectLst/>
                <a:latin typeface="PT Serif" panose="020B0604020202020204" pitchFamily="18" charset="-94"/>
              </a:rPr>
              <a:t>Collect</a:t>
            </a:r>
            <a:r>
              <a:rPr lang="tr-TR" b="0" i="0" dirty="0">
                <a:effectLst/>
                <a:latin typeface="PT Serif" panose="020B0604020202020204" pitchFamily="18" charset="-94"/>
              </a:rPr>
              <a:t> </a:t>
            </a:r>
            <a:r>
              <a:rPr lang="tr-TR" b="0" i="0" dirty="0" err="1">
                <a:effectLst/>
                <a:latin typeface="PT Serif" panose="020B0604020202020204" pitchFamily="18" charset="-94"/>
              </a:rPr>
              <a:t>methodu</a:t>
            </a:r>
            <a:r>
              <a:rPr lang="tr-TR" b="0" i="0" dirty="0">
                <a:effectLst/>
                <a:latin typeface="PT Serif" panose="020B0604020202020204" pitchFamily="18" charset="-94"/>
              </a:rPr>
              <a:t>, </a:t>
            </a:r>
            <a:r>
              <a:rPr lang="tr-TR" b="0" i="0" dirty="0" err="1">
                <a:effectLst/>
                <a:latin typeface="PT Serif" panose="020B0604020202020204" pitchFamily="18" charset="-94"/>
              </a:rPr>
              <a:t>Stream’de</a:t>
            </a:r>
            <a:r>
              <a:rPr lang="tr-TR" b="0" i="0" dirty="0">
                <a:effectLst/>
                <a:latin typeface="PT Serif" panose="020B0604020202020204" pitchFamily="18" charset="-94"/>
              </a:rPr>
              <a:t> gerçekleştirilen ara işlemlerin sonucunu döndürmek için kullanılır.</a:t>
            </a:r>
            <a:endParaRPr lang="tr-TR" b="0" i="0" dirty="0">
              <a:effectLst/>
              <a:latin typeface="PT Serif" panose="020B0604020202020204" pitchFamily="18" charset="-94"/>
            </a:endParaRPr>
          </a:p>
          <a:p>
            <a:endParaRPr lang="tr-TR" dirty="0">
              <a:latin typeface="PT Serif" panose="020B0604020202020204" pitchFamily="18" charset="-94"/>
            </a:endParaRPr>
          </a:p>
          <a:p>
            <a:r>
              <a:rPr lang="tr-TR" b="0" i="0" dirty="0" err="1">
                <a:effectLst/>
                <a:latin typeface="Menlo"/>
              </a:rPr>
              <a:t>List</a:t>
            </a:r>
            <a:r>
              <a:rPr lang="tr-TR" b="0" i="0" dirty="0">
                <a:effectLst/>
                <a:latin typeface="Menlo"/>
              </a:rPr>
              <a:t>&lt;</a:t>
            </a:r>
            <a:r>
              <a:rPr lang="tr-TR" b="0" i="0" dirty="0" err="1">
                <a:effectLst/>
                <a:latin typeface="Menlo"/>
              </a:rPr>
              <a:t>String</a:t>
            </a:r>
            <a:r>
              <a:rPr lang="tr-TR" b="0" i="0" dirty="0">
                <a:effectLst/>
                <a:latin typeface="Menlo"/>
              </a:rPr>
              <a:t>&gt; name = </a:t>
            </a:r>
            <a:r>
              <a:rPr lang="tr-TR" b="0" i="0" dirty="0" err="1">
                <a:effectLst/>
                <a:latin typeface="Menlo"/>
              </a:rPr>
              <a:t>Arrays.</a:t>
            </a:r>
            <a:r>
              <a:rPr lang="tr-TR" b="0" i="1" dirty="0" err="1">
                <a:effectLst/>
                <a:latin typeface="Menlo"/>
              </a:rPr>
              <a:t>asList</a:t>
            </a:r>
            <a:r>
              <a:rPr lang="tr-TR" b="0" i="0" dirty="0">
                <a:effectLst/>
                <a:latin typeface="Menlo"/>
              </a:rPr>
              <a:t>("Ahmet", "Burak", "Duman");</a:t>
            </a:r>
            <a:br>
              <a:rPr lang="tr-TR" dirty="0"/>
            </a:br>
            <a:r>
              <a:rPr lang="tr-TR" b="0" i="0" dirty="0" err="1">
                <a:effectLst/>
                <a:latin typeface="Menlo"/>
              </a:rPr>
              <a:t>List</a:t>
            </a:r>
            <a:r>
              <a:rPr lang="tr-TR" b="0" i="0" dirty="0">
                <a:effectLst/>
                <a:latin typeface="Menlo"/>
              </a:rPr>
              <a:t> </a:t>
            </a:r>
            <a:r>
              <a:rPr lang="tr-TR" b="0" i="0" dirty="0" err="1">
                <a:effectLst/>
                <a:latin typeface="Menlo"/>
              </a:rPr>
              <a:t>result</a:t>
            </a:r>
            <a:r>
              <a:rPr lang="tr-TR" b="0" i="0" dirty="0">
                <a:effectLst/>
                <a:latin typeface="Menlo"/>
              </a:rPr>
              <a:t> = </a:t>
            </a:r>
            <a:r>
              <a:rPr lang="tr-TR" b="0" i="0" dirty="0" err="1">
                <a:effectLst/>
                <a:latin typeface="Menlo"/>
              </a:rPr>
              <a:t>name.stream</a:t>
            </a:r>
            <a:r>
              <a:rPr lang="tr-TR" b="0" i="0" dirty="0">
                <a:effectLst/>
                <a:latin typeface="Menlo"/>
              </a:rPr>
              <a:t>().</a:t>
            </a:r>
            <a:r>
              <a:rPr lang="tr-TR" b="0" i="0" dirty="0" err="1">
                <a:effectLst/>
                <a:latin typeface="Menlo"/>
              </a:rPr>
              <a:t>filter</a:t>
            </a:r>
            <a:r>
              <a:rPr lang="tr-TR" b="0" i="0" dirty="0">
                <a:effectLst/>
                <a:latin typeface="Menlo"/>
              </a:rPr>
              <a:t>(s -&gt; </a:t>
            </a:r>
            <a:r>
              <a:rPr lang="tr-TR" b="0" i="0" dirty="0" err="1">
                <a:effectLst/>
                <a:latin typeface="Menlo"/>
              </a:rPr>
              <a:t>s.startsWith</a:t>
            </a:r>
            <a:r>
              <a:rPr lang="tr-TR" b="0" i="0" dirty="0">
                <a:effectLst/>
                <a:latin typeface="Menlo"/>
              </a:rPr>
              <a:t>("B")).</a:t>
            </a:r>
            <a:r>
              <a:rPr lang="tr-TR" b="0" i="0" dirty="0" err="1">
                <a:effectLst/>
                <a:latin typeface="Menlo"/>
              </a:rPr>
              <a:t>collect</a:t>
            </a:r>
            <a:r>
              <a:rPr lang="tr-TR" b="0" i="0" dirty="0">
                <a:effectLst/>
                <a:latin typeface="Menlo"/>
              </a:rPr>
              <a:t>(</a:t>
            </a:r>
            <a:r>
              <a:rPr lang="tr-TR" b="0" i="0" dirty="0" err="1">
                <a:effectLst/>
                <a:latin typeface="Menlo"/>
              </a:rPr>
              <a:t>Collectors.</a:t>
            </a:r>
            <a:r>
              <a:rPr lang="tr-TR" b="0" i="1" dirty="0" err="1">
                <a:effectLst/>
                <a:latin typeface="Menlo"/>
              </a:rPr>
              <a:t>toList</a:t>
            </a:r>
            <a:r>
              <a:rPr lang="tr-TR" b="0" i="0" dirty="0">
                <a:effectLst/>
                <a:latin typeface="Menlo"/>
              </a:rPr>
              <a:t>());</a:t>
            </a:r>
            <a:br>
              <a:rPr lang="tr-TR" dirty="0"/>
            </a:br>
            <a:r>
              <a:rPr lang="tr-TR" b="0" i="0" dirty="0" err="1">
                <a:effectLst/>
                <a:latin typeface="Menlo"/>
              </a:rPr>
              <a:t>System.</a:t>
            </a:r>
            <a:r>
              <a:rPr lang="tr-TR" b="0" i="1" dirty="0" err="1">
                <a:effectLst/>
                <a:latin typeface="Menlo"/>
              </a:rPr>
              <a:t>out</a:t>
            </a:r>
            <a:r>
              <a:rPr lang="tr-TR" b="0" i="0" dirty="0" err="1">
                <a:effectLst/>
                <a:latin typeface="Menlo"/>
              </a:rPr>
              <a:t>.println</a:t>
            </a:r>
            <a:r>
              <a:rPr lang="tr-TR" b="0" i="0" dirty="0">
                <a:effectLst/>
                <a:latin typeface="Menlo"/>
              </a:rPr>
              <a:t>(</a:t>
            </a:r>
            <a:r>
              <a:rPr lang="tr-TR" b="0" i="0" dirty="0" err="1">
                <a:effectLst/>
                <a:latin typeface="Menlo"/>
              </a:rPr>
              <a:t>result</a:t>
            </a:r>
            <a:r>
              <a:rPr lang="tr-TR" b="0" i="0" dirty="0">
                <a:effectLst/>
                <a:latin typeface="Menlo"/>
              </a:rPr>
              <a:t>);</a:t>
            </a:r>
            <a:endParaRPr lang="tr-TR" b="0" i="0" dirty="0">
              <a:effectLst/>
              <a:latin typeface="Menlo"/>
            </a:endParaRPr>
          </a:p>
          <a:p>
            <a:endParaRPr lang="tr-T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i="0" dirty="0" err="1">
                <a:solidFill>
                  <a:schemeClr val="tx1"/>
                </a:solidFill>
                <a:effectLst/>
                <a:latin typeface="Cabin"/>
              </a:rPr>
              <a:t>Match</a:t>
            </a:r>
            <a:br>
              <a:rPr lang="tr-TR" b="1" i="0" dirty="0">
                <a:solidFill>
                  <a:srgbClr val="3A3A3A"/>
                </a:solidFill>
                <a:effectLst/>
                <a:latin typeface="Cabin"/>
              </a:rPr>
            </a:br>
            <a:endParaRPr lang="tr-TR" dirty="0"/>
          </a:p>
        </p:txBody>
      </p:sp>
      <p:sp>
        <p:nvSpPr>
          <p:cNvPr id="3" name="İçerik Yer Tutucusu 2"/>
          <p:cNvSpPr>
            <a:spLocks noGrp="1"/>
          </p:cNvSpPr>
          <p:nvPr>
            <p:ph idx="1"/>
          </p:nvPr>
        </p:nvSpPr>
        <p:spPr/>
        <p:txBody>
          <a:bodyPr>
            <a:normAutofit/>
          </a:bodyPr>
          <a:lstStyle/>
          <a:p>
            <a:pPr algn="l"/>
            <a:r>
              <a:rPr lang="tr-TR" b="1" i="0" dirty="0" err="1">
                <a:effectLst/>
                <a:latin typeface="Cabin"/>
              </a:rPr>
              <a:t>Match</a:t>
            </a:r>
            <a:r>
              <a:rPr lang="tr-TR" b="0" i="0" dirty="0">
                <a:effectLst/>
                <a:latin typeface="Cabin"/>
              </a:rPr>
              <a:t> operasyonu bir akışın belirli kriterleri sağlayıp sağlamadığını ölçmek için kullanılır. </a:t>
            </a:r>
            <a:r>
              <a:rPr lang="tr-TR" b="1" i="0" dirty="0" err="1">
                <a:effectLst/>
                <a:latin typeface="Cabin"/>
              </a:rPr>
              <a:t>Map</a:t>
            </a:r>
            <a:r>
              <a:rPr lang="tr-TR" b="0" i="0" dirty="0">
                <a:effectLst/>
                <a:latin typeface="Cabin"/>
              </a:rPr>
              <a:t> den farkı her </a:t>
            </a:r>
            <a:r>
              <a:rPr lang="tr-TR" b="0" i="0" dirty="0" err="1">
                <a:effectLst/>
                <a:latin typeface="Cabin"/>
              </a:rPr>
              <a:t>iterasyonu</a:t>
            </a:r>
            <a:r>
              <a:rPr lang="tr-TR" b="0" i="0" dirty="0">
                <a:effectLst/>
                <a:latin typeface="Cabin"/>
              </a:rPr>
              <a:t> tek tek değerlendirip sonucu yansıtmaz bunun yerine tüm koleksiyonu değerlendirerek sonucu yansıtmasıdır. </a:t>
            </a:r>
            <a:r>
              <a:rPr lang="tr-TR" b="0" i="0" dirty="0" err="1">
                <a:effectLst/>
                <a:latin typeface="Cabin"/>
              </a:rPr>
              <a:t>Match</a:t>
            </a:r>
            <a:r>
              <a:rPr lang="tr-TR" b="0" i="0" dirty="0">
                <a:effectLst/>
                <a:latin typeface="Cabin"/>
              </a:rPr>
              <a:t> operasyonunun </a:t>
            </a:r>
            <a:r>
              <a:rPr lang="tr-TR" b="1" i="0" dirty="0">
                <a:effectLst/>
                <a:latin typeface="Cabin"/>
              </a:rPr>
              <a:t>3 çeşit</a:t>
            </a:r>
            <a:r>
              <a:rPr lang="tr-TR" b="0" i="0" dirty="0">
                <a:effectLst/>
                <a:latin typeface="Cabin"/>
              </a:rPr>
              <a:t> kullanımı bulunmaktadır.</a:t>
            </a:r>
            <a:endParaRPr lang="tr-TR" b="0" i="0" dirty="0">
              <a:effectLst/>
              <a:latin typeface="Cabin"/>
            </a:endParaRPr>
          </a:p>
          <a:p>
            <a:pPr algn="l"/>
            <a:r>
              <a:rPr lang="tr-TR" b="1" i="0" dirty="0" err="1">
                <a:effectLst/>
                <a:latin typeface="Cabin"/>
              </a:rPr>
              <a:t>noneMatch</a:t>
            </a:r>
            <a:endParaRPr lang="tr-TR" b="1" i="0" dirty="0">
              <a:effectLst/>
              <a:latin typeface="Cabin"/>
            </a:endParaRPr>
          </a:p>
          <a:p>
            <a:pPr algn="l"/>
            <a:r>
              <a:rPr lang="tr-TR" b="0" i="0" dirty="0">
                <a:effectLst/>
                <a:latin typeface="Cabin"/>
              </a:rPr>
              <a:t>Belirtilen kriter listede hiçbir elemanda bulunmuyor ise </a:t>
            </a:r>
            <a:r>
              <a:rPr lang="tr-TR" b="0" i="0" dirty="0" err="1">
                <a:effectLst/>
                <a:latin typeface="Cabin"/>
              </a:rPr>
              <a:t>true</a:t>
            </a:r>
            <a:r>
              <a:rPr lang="tr-TR" b="0" i="0" dirty="0">
                <a:effectLst/>
                <a:latin typeface="Cabin"/>
              </a:rPr>
              <a:t> döndürür.</a:t>
            </a:r>
            <a:endParaRPr lang="tr-TR" b="0" i="0" dirty="0">
              <a:effectLst/>
              <a:latin typeface="Cabin"/>
            </a:endParaRPr>
          </a:p>
          <a:p>
            <a:pPr algn="l"/>
            <a:r>
              <a:rPr lang="tr-TR" b="1" i="0" dirty="0" err="1">
                <a:effectLst/>
                <a:latin typeface="Cabin"/>
              </a:rPr>
              <a:t>allMatch</a:t>
            </a:r>
            <a:endParaRPr lang="tr-TR" b="1" i="0" dirty="0">
              <a:effectLst/>
              <a:latin typeface="Cabin"/>
            </a:endParaRPr>
          </a:p>
          <a:p>
            <a:pPr algn="l"/>
            <a:r>
              <a:rPr lang="tr-TR" b="0" i="0" dirty="0">
                <a:effectLst/>
                <a:latin typeface="Cabin"/>
              </a:rPr>
              <a:t>Belirtilen kriter listede tüm elemanlarda bulunuyor ise </a:t>
            </a:r>
            <a:r>
              <a:rPr lang="tr-TR" b="0" i="0" dirty="0" err="1">
                <a:effectLst/>
                <a:latin typeface="Cabin"/>
              </a:rPr>
              <a:t>true</a:t>
            </a:r>
            <a:r>
              <a:rPr lang="tr-TR" b="0" i="0" dirty="0">
                <a:effectLst/>
                <a:latin typeface="Cabin"/>
              </a:rPr>
              <a:t> döndürür.</a:t>
            </a:r>
            <a:endParaRPr lang="tr-TR" b="0" i="0" dirty="0">
              <a:effectLst/>
              <a:latin typeface="Cabin"/>
            </a:endParaRPr>
          </a:p>
          <a:p>
            <a:pPr algn="l"/>
            <a:r>
              <a:rPr lang="tr-TR" b="1" i="0" dirty="0" err="1">
                <a:effectLst/>
                <a:latin typeface="Cabin"/>
              </a:rPr>
              <a:t>anyMatch</a:t>
            </a:r>
            <a:endParaRPr lang="tr-TR" b="1" i="0" dirty="0">
              <a:effectLst/>
              <a:latin typeface="Cabin"/>
            </a:endParaRPr>
          </a:p>
          <a:p>
            <a:pPr algn="l"/>
            <a:r>
              <a:rPr lang="tr-TR" b="0" i="0" dirty="0">
                <a:effectLst/>
                <a:latin typeface="Cabin"/>
              </a:rPr>
              <a:t>Belirtilen kriter listede herhangi bir elemanlarda bulunuyor ise </a:t>
            </a:r>
            <a:r>
              <a:rPr lang="tr-TR" b="0" i="0" dirty="0" err="1">
                <a:effectLst/>
                <a:latin typeface="Cabin"/>
              </a:rPr>
              <a:t>true</a:t>
            </a:r>
            <a:r>
              <a:rPr lang="tr-TR" b="0" i="0" dirty="0">
                <a:effectLst/>
                <a:latin typeface="Cabin"/>
              </a:rPr>
              <a:t> döndürür.</a:t>
            </a:r>
            <a:endParaRPr lang="tr-TR" b="0" i="0" dirty="0">
              <a:effectLst/>
              <a:latin typeface="Cabin"/>
            </a:endParaRPr>
          </a:p>
          <a:p>
            <a:endParaRPr lang="tr-T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b="1" dirty="0">
                <a:latin typeface="Cabin"/>
              </a:rPr>
              <a:t>Notification notification1 = </a:t>
            </a:r>
            <a:r>
              <a:rPr lang="tr-TR" b="1" dirty="0" err="1">
                <a:latin typeface="Cabin"/>
              </a:rPr>
              <a:t>new</a:t>
            </a:r>
            <a:r>
              <a:rPr lang="tr-TR" b="1" dirty="0">
                <a:latin typeface="Cabin"/>
              </a:rPr>
              <a:t> Notification(</a:t>
            </a:r>
            <a:r>
              <a:rPr lang="tr-TR" b="1" dirty="0" err="1">
                <a:latin typeface="Cabin"/>
              </a:rPr>
              <a:t>Priority.LOW</a:t>
            </a:r>
            <a:r>
              <a:rPr lang="tr-TR" b="1" dirty="0">
                <a:latin typeface="Cabin"/>
              </a:rPr>
              <a:t>, "Bilgi", "</a:t>
            </a:r>
            <a:r>
              <a:rPr lang="tr-TR" b="1" dirty="0" err="1">
                <a:latin typeface="Cabin"/>
              </a:rPr>
              <a:t>Hergün</a:t>
            </a:r>
            <a:r>
              <a:rPr lang="tr-TR" b="1" dirty="0">
                <a:latin typeface="Cabin"/>
              </a:rPr>
              <a:t> yeni bir bilgi!");</a:t>
            </a:r>
            <a:endParaRPr lang="tr-TR" b="1" dirty="0">
              <a:latin typeface="Cabin"/>
            </a:endParaRPr>
          </a:p>
          <a:p>
            <a:r>
              <a:rPr lang="tr-TR" b="1" dirty="0">
                <a:latin typeface="Cabin"/>
              </a:rPr>
              <a:t>Notification notification2 = </a:t>
            </a:r>
            <a:r>
              <a:rPr lang="tr-TR" b="1" dirty="0" err="1">
                <a:latin typeface="Cabin"/>
              </a:rPr>
              <a:t>new</a:t>
            </a:r>
            <a:r>
              <a:rPr lang="tr-TR" b="1" dirty="0">
                <a:latin typeface="Cabin"/>
              </a:rPr>
              <a:t> Notification(</a:t>
            </a:r>
            <a:r>
              <a:rPr lang="tr-TR" b="1" dirty="0" err="1">
                <a:latin typeface="Cabin"/>
              </a:rPr>
              <a:t>Priority.HIGH</a:t>
            </a:r>
            <a:r>
              <a:rPr lang="tr-TR" b="1" dirty="0">
                <a:latin typeface="Cabin"/>
              </a:rPr>
              <a:t>, "Hatırlatma", "Alarm kurmayı unutma!");</a:t>
            </a:r>
            <a:endParaRPr lang="tr-TR" b="1" dirty="0">
              <a:latin typeface="Cabin"/>
            </a:endParaRPr>
          </a:p>
          <a:p>
            <a:r>
              <a:rPr lang="tr-TR" b="1" dirty="0">
                <a:latin typeface="Cabin"/>
              </a:rPr>
              <a:t>Notification notification3 = </a:t>
            </a:r>
            <a:r>
              <a:rPr lang="tr-TR" b="1" dirty="0" err="1">
                <a:latin typeface="Cabin"/>
              </a:rPr>
              <a:t>new</a:t>
            </a:r>
            <a:r>
              <a:rPr lang="tr-TR" b="1" dirty="0">
                <a:latin typeface="Cabin"/>
              </a:rPr>
              <a:t> Notification(</a:t>
            </a:r>
            <a:r>
              <a:rPr lang="tr-TR" b="1" dirty="0" err="1">
                <a:latin typeface="Cabin"/>
              </a:rPr>
              <a:t>Priority.LOW</a:t>
            </a:r>
            <a:r>
              <a:rPr lang="tr-TR" b="1" dirty="0">
                <a:latin typeface="Cabin"/>
              </a:rPr>
              <a:t>, "Bilgi Tekrar", "</a:t>
            </a:r>
            <a:r>
              <a:rPr lang="tr-TR" b="1" dirty="0" err="1">
                <a:latin typeface="Cabin"/>
              </a:rPr>
              <a:t>Hergün</a:t>
            </a:r>
            <a:r>
              <a:rPr lang="tr-TR" b="1" dirty="0">
                <a:latin typeface="Cabin"/>
              </a:rPr>
              <a:t> yeni bir bilgi Tekrar!");</a:t>
            </a:r>
            <a:endParaRPr lang="tr-TR" b="1" dirty="0">
              <a:latin typeface="Cabin"/>
            </a:endParaRPr>
          </a:p>
          <a:p>
            <a:r>
              <a:rPr lang="tr-TR" b="1" dirty="0">
                <a:latin typeface="Cabin"/>
              </a:rPr>
              <a:t>Notification notification4 = </a:t>
            </a:r>
            <a:r>
              <a:rPr lang="tr-TR" b="1" dirty="0" err="1">
                <a:latin typeface="Cabin"/>
              </a:rPr>
              <a:t>new</a:t>
            </a:r>
            <a:r>
              <a:rPr lang="tr-TR" b="1" dirty="0">
                <a:latin typeface="Cabin"/>
              </a:rPr>
              <a:t> Notification(</a:t>
            </a:r>
            <a:r>
              <a:rPr lang="tr-TR" b="1" dirty="0" err="1">
                <a:latin typeface="Cabin"/>
              </a:rPr>
              <a:t>Priority.MEDIUM</a:t>
            </a:r>
            <a:r>
              <a:rPr lang="tr-TR" b="1" dirty="0">
                <a:latin typeface="Cabin"/>
              </a:rPr>
              <a:t>, "Spor", "Sabah sporun var erken uyu!");</a:t>
            </a:r>
            <a:endParaRPr lang="tr-TR" b="1" dirty="0">
              <a:latin typeface="Cabin"/>
            </a:endParaRPr>
          </a:p>
          <a:p>
            <a:r>
              <a:rPr lang="tr-TR" b="1" dirty="0">
                <a:latin typeface="Cabin"/>
              </a:rPr>
              <a:t> </a:t>
            </a:r>
            <a:endParaRPr lang="tr-TR" b="1" dirty="0">
              <a:latin typeface="Cabin"/>
            </a:endParaRPr>
          </a:p>
          <a:p>
            <a:r>
              <a:rPr lang="tr-TR" b="1" dirty="0" err="1">
                <a:latin typeface="Cabin"/>
              </a:rPr>
              <a:t>List</a:t>
            </a:r>
            <a:r>
              <a:rPr lang="tr-TR" b="1" dirty="0">
                <a:latin typeface="Cabin"/>
              </a:rPr>
              <a:t>&lt;Notification&gt; </a:t>
            </a:r>
            <a:r>
              <a:rPr lang="tr-TR" b="1" dirty="0" err="1">
                <a:latin typeface="Cabin"/>
              </a:rPr>
              <a:t>notificationList</a:t>
            </a:r>
            <a:r>
              <a:rPr lang="tr-TR" b="1" dirty="0">
                <a:latin typeface="Cabin"/>
              </a:rPr>
              <a:t> = </a:t>
            </a:r>
            <a:r>
              <a:rPr lang="tr-TR" b="1" dirty="0" err="1">
                <a:latin typeface="Cabin"/>
              </a:rPr>
              <a:t>Arrays.asList</a:t>
            </a:r>
            <a:r>
              <a:rPr lang="tr-TR" b="1" dirty="0">
                <a:latin typeface="Cabin"/>
              </a:rPr>
              <a:t>(notification1, notification2, notification3, notification4);</a:t>
            </a:r>
            <a:endParaRPr lang="tr-TR" b="1" dirty="0">
              <a:latin typeface="Cabin"/>
            </a:endParaRPr>
          </a:p>
          <a:p>
            <a:r>
              <a:rPr lang="tr-TR" b="1" dirty="0">
                <a:latin typeface="Cabin"/>
              </a:rPr>
              <a:t> </a:t>
            </a:r>
            <a:endParaRPr lang="tr-TR" b="1" dirty="0">
              <a:latin typeface="Cabin"/>
            </a:endParaRPr>
          </a:p>
          <a:p>
            <a:r>
              <a:rPr lang="tr-TR" b="1" dirty="0" err="1">
                <a:latin typeface="Cabin"/>
              </a:rPr>
              <a:t>boolean</a:t>
            </a:r>
            <a:r>
              <a:rPr lang="tr-TR" b="1" dirty="0">
                <a:latin typeface="Cabin"/>
              </a:rPr>
              <a:t> </a:t>
            </a:r>
            <a:r>
              <a:rPr lang="tr-TR" b="1" dirty="0" err="1">
                <a:latin typeface="Cabin"/>
              </a:rPr>
              <a:t>isNoneMatch</a:t>
            </a:r>
            <a:r>
              <a:rPr lang="tr-TR" b="1" dirty="0">
                <a:latin typeface="Cabin"/>
              </a:rPr>
              <a:t> = </a:t>
            </a:r>
            <a:r>
              <a:rPr lang="tr-TR" b="1" dirty="0" err="1">
                <a:latin typeface="Cabin"/>
              </a:rPr>
              <a:t>notificationList.stream</a:t>
            </a:r>
            <a:r>
              <a:rPr lang="tr-TR" b="1" dirty="0">
                <a:latin typeface="Cabin"/>
              </a:rPr>
              <a:t>().</a:t>
            </a:r>
            <a:r>
              <a:rPr lang="tr-TR" b="1" dirty="0" err="1">
                <a:latin typeface="Cabin"/>
              </a:rPr>
              <a:t>noneMatch</a:t>
            </a:r>
            <a:r>
              <a:rPr lang="tr-TR" b="1" dirty="0">
                <a:latin typeface="Cabin"/>
              </a:rPr>
              <a:t>(</a:t>
            </a:r>
            <a:r>
              <a:rPr lang="tr-TR" b="1" dirty="0" err="1">
                <a:latin typeface="Cabin"/>
              </a:rPr>
              <a:t>notification</a:t>
            </a:r>
            <a:r>
              <a:rPr lang="tr-TR" b="1" dirty="0">
                <a:latin typeface="Cabin"/>
              </a:rPr>
              <a:t> -&gt; </a:t>
            </a:r>
            <a:r>
              <a:rPr lang="tr-TR" b="1" dirty="0" err="1">
                <a:latin typeface="Cabin"/>
              </a:rPr>
              <a:t>notification.getTitle</a:t>
            </a:r>
            <a:r>
              <a:rPr lang="tr-TR" b="1" dirty="0">
                <a:latin typeface="Cabin"/>
              </a:rPr>
              <a:t>().</a:t>
            </a:r>
            <a:r>
              <a:rPr lang="tr-TR" b="1" dirty="0" err="1">
                <a:latin typeface="Cabin"/>
              </a:rPr>
              <a:t>contains</a:t>
            </a:r>
            <a:r>
              <a:rPr lang="tr-TR" b="1" dirty="0">
                <a:latin typeface="Cabin"/>
              </a:rPr>
              <a:t>("a"));</a:t>
            </a:r>
            <a:endParaRPr lang="tr-TR" b="1" dirty="0">
              <a:latin typeface="Cabin"/>
            </a:endParaRPr>
          </a:p>
          <a:p>
            <a:r>
              <a:rPr lang="tr-TR" b="1" dirty="0" err="1">
                <a:latin typeface="Cabin"/>
              </a:rPr>
              <a:t>boolean</a:t>
            </a:r>
            <a:r>
              <a:rPr lang="tr-TR" b="1" dirty="0">
                <a:latin typeface="Cabin"/>
              </a:rPr>
              <a:t> </a:t>
            </a:r>
            <a:r>
              <a:rPr lang="tr-TR" b="1" dirty="0" err="1">
                <a:latin typeface="Cabin"/>
              </a:rPr>
              <a:t>isAllMatch</a:t>
            </a:r>
            <a:r>
              <a:rPr lang="tr-TR" b="1" dirty="0">
                <a:latin typeface="Cabin"/>
              </a:rPr>
              <a:t> = </a:t>
            </a:r>
            <a:r>
              <a:rPr lang="tr-TR" b="1" dirty="0" err="1">
                <a:latin typeface="Cabin"/>
              </a:rPr>
              <a:t>notificationList.stream</a:t>
            </a:r>
            <a:r>
              <a:rPr lang="tr-TR" b="1" dirty="0">
                <a:latin typeface="Cabin"/>
              </a:rPr>
              <a:t>().</a:t>
            </a:r>
            <a:r>
              <a:rPr lang="tr-TR" b="1" dirty="0" err="1">
                <a:latin typeface="Cabin"/>
              </a:rPr>
              <a:t>allMatch</a:t>
            </a:r>
            <a:r>
              <a:rPr lang="tr-TR" b="1" dirty="0">
                <a:latin typeface="Cabin"/>
              </a:rPr>
              <a:t>(</a:t>
            </a:r>
            <a:r>
              <a:rPr lang="tr-TR" b="1" dirty="0" err="1">
                <a:latin typeface="Cabin"/>
              </a:rPr>
              <a:t>notification</a:t>
            </a:r>
            <a:r>
              <a:rPr lang="tr-TR" b="1" dirty="0">
                <a:latin typeface="Cabin"/>
              </a:rPr>
              <a:t> -&gt; </a:t>
            </a:r>
            <a:r>
              <a:rPr lang="tr-TR" b="1" dirty="0" err="1">
                <a:latin typeface="Cabin"/>
              </a:rPr>
              <a:t>notification.getTitle</a:t>
            </a:r>
            <a:r>
              <a:rPr lang="tr-TR" b="1" dirty="0">
                <a:latin typeface="Cabin"/>
              </a:rPr>
              <a:t>().</a:t>
            </a:r>
            <a:r>
              <a:rPr lang="tr-TR" b="1" dirty="0" err="1">
                <a:latin typeface="Cabin"/>
              </a:rPr>
              <a:t>contains</a:t>
            </a:r>
            <a:r>
              <a:rPr lang="tr-TR" b="1" dirty="0">
                <a:latin typeface="Cabin"/>
              </a:rPr>
              <a:t>("a"));</a:t>
            </a:r>
            <a:endParaRPr lang="tr-TR" b="1" dirty="0">
              <a:latin typeface="Cabin"/>
            </a:endParaRPr>
          </a:p>
          <a:p>
            <a:r>
              <a:rPr lang="tr-TR" b="1" dirty="0" err="1">
                <a:latin typeface="Cabin"/>
              </a:rPr>
              <a:t>boolean</a:t>
            </a:r>
            <a:r>
              <a:rPr lang="tr-TR" b="1" dirty="0">
                <a:latin typeface="Cabin"/>
              </a:rPr>
              <a:t> </a:t>
            </a:r>
            <a:r>
              <a:rPr lang="tr-TR" b="1" dirty="0" err="1">
                <a:latin typeface="Cabin"/>
              </a:rPr>
              <a:t>isAnyMatch</a:t>
            </a:r>
            <a:r>
              <a:rPr lang="tr-TR" b="1" dirty="0">
                <a:latin typeface="Cabin"/>
              </a:rPr>
              <a:t> = </a:t>
            </a:r>
            <a:r>
              <a:rPr lang="tr-TR" b="1" dirty="0" err="1">
                <a:latin typeface="Cabin"/>
              </a:rPr>
              <a:t>notificationList.stream</a:t>
            </a:r>
            <a:r>
              <a:rPr lang="tr-TR" b="1" dirty="0">
                <a:latin typeface="Cabin"/>
              </a:rPr>
              <a:t>().</a:t>
            </a:r>
            <a:r>
              <a:rPr lang="tr-TR" b="1" dirty="0" err="1">
                <a:latin typeface="Cabin"/>
              </a:rPr>
              <a:t>anyMatch</a:t>
            </a:r>
            <a:r>
              <a:rPr lang="tr-TR" b="1" dirty="0">
                <a:latin typeface="Cabin"/>
              </a:rPr>
              <a:t>(</a:t>
            </a:r>
            <a:r>
              <a:rPr lang="tr-TR" b="1" dirty="0" err="1">
                <a:latin typeface="Cabin"/>
              </a:rPr>
              <a:t>notification</a:t>
            </a:r>
            <a:r>
              <a:rPr lang="tr-TR" b="1" dirty="0">
                <a:latin typeface="Cabin"/>
              </a:rPr>
              <a:t> -&gt; </a:t>
            </a:r>
            <a:r>
              <a:rPr lang="tr-TR" b="1" dirty="0" err="1">
                <a:latin typeface="Cabin"/>
              </a:rPr>
              <a:t>notification.getTitle</a:t>
            </a:r>
            <a:r>
              <a:rPr lang="tr-TR" b="1" dirty="0">
                <a:latin typeface="Cabin"/>
              </a:rPr>
              <a:t>().</a:t>
            </a:r>
            <a:r>
              <a:rPr lang="tr-TR" b="1" dirty="0" err="1">
                <a:latin typeface="Cabin"/>
              </a:rPr>
              <a:t>contains</a:t>
            </a:r>
            <a:r>
              <a:rPr lang="tr-TR" b="1" dirty="0">
                <a:latin typeface="Cabin"/>
              </a:rPr>
              <a:t>("a"));</a:t>
            </a:r>
            <a:endParaRPr lang="tr-TR" b="1" dirty="0">
              <a:latin typeface="Cabin"/>
            </a:endParaRPr>
          </a:p>
          <a:p>
            <a:r>
              <a:rPr lang="tr-TR" b="1" dirty="0" err="1">
                <a:latin typeface="Cabin"/>
              </a:rPr>
              <a:t>System.out.println</a:t>
            </a:r>
            <a:r>
              <a:rPr lang="tr-TR" b="1" dirty="0">
                <a:latin typeface="Cabin"/>
              </a:rPr>
              <a:t>(</a:t>
            </a:r>
            <a:r>
              <a:rPr lang="tr-TR" b="1" dirty="0" err="1">
                <a:latin typeface="Cabin"/>
              </a:rPr>
              <a:t>isNoneMatch</a:t>
            </a:r>
            <a:r>
              <a:rPr lang="tr-TR" b="1" dirty="0">
                <a:latin typeface="Cabin"/>
              </a:rPr>
              <a:t> + " " + </a:t>
            </a:r>
            <a:r>
              <a:rPr lang="tr-TR" b="1" dirty="0" err="1">
                <a:latin typeface="Cabin"/>
              </a:rPr>
              <a:t>isAllMatch</a:t>
            </a:r>
            <a:r>
              <a:rPr lang="tr-TR" b="1" dirty="0">
                <a:latin typeface="Cabin"/>
              </a:rPr>
              <a:t> + " " + </a:t>
            </a:r>
            <a:r>
              <a:rPr lang="tr-TR" b="1" dirty="0" err="1">
                <a:latin typeface="Cabin"/>
              </a:rPr>
              <a:t>isAnyMatch</a:t>
            </a:r>
            <a:r>
              <a:rPr lang="tr-TR" b="1" dirty="0">
                <a:latin typeface="Cabin"/>
              </a:rPr>
              <a:t>);</a:t>
            </a:r>
            <a:endParaRPr lang="tr-TR" b="1" dirty="0">
              <a:latin typeface="Cabin"/>
            </a:endParaRPr>
          </a:p>
          <a:p>
            <a:endParaRPr lang="tr-TR" b="1" dirty="0">
              <a:latin typeface="Cabin"/>
            </a:endParaRPr>
          </a:p>
          <a:p>
            <a:r>
              <a:rPr lang="tr-TR" b="1" dirty="0">
                <a:latin typeface="Cabin"/>
              </a:rPr>
              <a:t>Çıktı : </a:t>
            </a:r>
            <a:r>
              <a:rPr lang="tr-TR" b="1" dirty="0" err="1">
                <a:latin typeface="Cabin"/>
              </a:rPr>
              <a:t>false</a:t>
            </a:r>
            <a:r>
              <a:rPr lang="tr-TR" b="1" dirty="0">
                <a:latin typeface="Cabin"/>
              </a:rPr>
              <a:t> </a:t>
            </a:r>
            <a:r>
              <a:rPr lang="tr-TR" b="1" dirty="0" err="1">
                <a:latin typeface="Cabin"/>
              </a:rPr>
              <a:t>false</a:t>
            </a:r>
            <a:r>
              <a:rPr lang="tr-TR" b="1" dirty="0">
                <a:latin typeface="Cabin"/>
              </a:rPr>
              <a:t> </a:t>
            </a:r>
            <a:r>
              <a:rPr lang="tr-TR" b="1" dirty="0" err="1">
                <a:latin typeface="Cabin"/>
              </a:rPr>
              <a:t>true</a:t>
            </a:r>
            <a:endParaRPr lang="tr-TR" b="1" dirty="0">
              <a:latin typeface="Cabi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
            </a:r>
            <a:endParaRPr lang="en-US"/>
          </a:p>
        </p:txBody>
      </p:sp>
      <p:sp>
        <p:nvSpPr>
          <p:cNvPr id="3" name="Content Placeholder 2"/>
          <p:cNvSpPr>
            <a:spLocks noGrp="1"/>
          </p:cNvSpPr>
          <p:nvPr>
            <p:ph idx="1"/>
          </p:nvPr>
        </p:nvSpPr>
        <p:spPr/>
        <p:txBody>
          <a:bodyPr/>
          <a:lstStyle/>
          <a:p>
            <a:r>
              <a:rPr lang="en-US"/>
              <a:t>public class JavaStreamExample {  </a:t>
            </a:r>
            <a:endParaRPr lang="en-US"/>
          </a:p>
          <a:p>
            <a:r>
              <a:rPr lang="en-US"/>
              <a:t>    public static void main(String[] args){  </a:t>
            </a:r>
            <a:endParaRPr lang="en-US"/>
          </a:p>
          <a:p>
            <a:r>
              <a:rPr lang="en-US"/>
              <a:t>        Stream.iterate(1, element-&gt;element+1)  </a:t>
            </a:r>
            <a:endParaRPr lang="en-US"/>
          </a:p>
          <a:p>
            <a:r>
              <a:rPr lang="en-US"/>
              <a:t>        .filter(element-&gt;element%5==0)  </a:t>
            </a:r>
            <a:endParaRPr lang="en-US"/>
          </a:p>
          <a:p>
            <a:r>
              <a:rPr lang="en-US"/>
              <a:t>        .limit(5)  </a:t>
            </a:r>
            <a:endParaRPr lang="en-US"/>
          </a:p>
          <a:p>
            <a:r>
              <a:rPr lang="en-US"/>
              <a:t>        .forEach(System.out::println);  </a:t>
            </a:r>
            <a:endParaRPr lang="en-US"/>
          </a:p>
          <a:p>
            <a:r>
              <a:rPr lang="en-US"/>
              <a:t>    }  </a:t>
            </a:r>
            <a:endParaRPr lang="en-US"/>
          </a:p>
          <a:p>
            <a:r>
              <a:rPr lang="en-US"/>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Grp="1" noRot="1" noChangeAspect="1" noMove="1" noResize="1" noEditPoints="1" noAdjustHandles="1" noChangeArrowheads="1" noChangeShapeType="1" noCrop="1"/>
          </p:cNvPicPr>
          <p:nvPr/>
        </p:nvPicPr>
        <p:blipFill rotWithShape="1">
          <a:blip r:embed="rId1">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12" name="Picture 11"/>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4" name="Oval 13"/>
          <p:cNvSpPr>
            <a:spLocks noGrp="1" noRot="1" noChangeAspect="1" noMove="1" noResize="1" noEditPoints="1" noAdjustHandles="1" noChangeArrowheads="1" noChangeShapeType="1" noTextEdit="1"/>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8" name="Picture 17"/>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title"/>
          </p:nvPr>
        </p:nvSpPr>
        <p:spPr>
          <a:xfrm>
            <a:off x="8191925" y="1325880"/>
            <a:ext cx="3352375" cy="3066507"/>
          </a:xfrm>
        </p:spPr>
        <p:txBody>
          <a:bodyPr vert="horz" lIns="91440" tIns="45720" rIns="91440" bIns="45720" rtlCol="0" anchor="b">
            <a:normAutofit/>
          </a:bodyPr>
          <a:lstStyle/>
          <a:p>
            <a:r>
              <a:rPr lang="tr-TR" sz="5400" b="0" i="0" kern="1200" dirty="0" err="1">
                <a:solidFill>
                  <a:srgbClr val="EBEBEB"/>
                </a:solidFill>
                <a:latin typeface="+mj-lt"/>
                <a:ea typeface="+mj-ea"/>
                <a:cs typeface="+mj-cs"/>
              </a:rPr>
              <a:t>Map</a:t>
            </a:r>
            <a:endParaRPr lang="en-US" sz="5400" b="0" i="0" kern="1200" dirty="0">
              <a:solidFill>
                <a:srgbClr val="EBEBEB"/>
              </a:solidFill>
              <a:latin typeface="+mj-lt"/>
              <a:ea typeface="+mj-ea"/>
              <a:cs typeface="+mj-cs"/>
            </a:endParaRPr>
          </a:p>
        </p:txBody>
      </p:sp>
      <p:sp>
        <p:nvSpPr>
          <p:cNvPr id="24" name="Freeform 36"/>
          <p:cNvSpPr>
            <a:spLocks noGrp="1" noRot="1" noChangeAspect="1" noMove="1" noResize="1" noEditPoints="1" noAdjustHandles="1" noChangeArrowheads="1" noChangeShapeType="1" noTextEdit="1"/>
          </p:cNvSpPr>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p:cNvSpPr>
            <a:spLocks noGrp="1" noRot="1" noChangeAspect="1" noMove="1" noResize="1" noEditPoints="1" noAdjustHandles="1" noChangeArrowheads="1" noChangeShapeType="1" noTextEdit="1"/>
          </p:cNvSpPr>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İçerik Yer Tutucusu 4"/>
          <p:cNvPicPr>
            <a:picLocks noGrp="1" noChangeAspect="1"/>
          </p:cNvPicPr>
          <p:nvPr>
            <p:ph idx="1"/>
          </p:nvPr>
        </p:nvPicPr>
        <p:blipFill>
          <a:blip r:embed="rId5"/>
          <a:stretch>
            <a:fillRect/>
          </a:stretch>
        </p:blipFill>
        <p:spPr>
          <a:xfrm>
            <a:off x="1510668" y="647698"/>
            <a:ext cx="4537034" cy="5562139"/>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tr-TR" altLang="en-US"/>
              <a:t>Sorular</a:t>
            </a:r>
            <a:endParaRPr lang="tr-TR" altLang="en-US"/>
          </a:p>
          <a:p>
            <a:endParaRPr lang="tr-TR" altLang="en-US"/>
          </a:p>
        </p:txBody>
      </p:sp>
      <p:sp>
        <p:nvSpPr>
          <p:cNvPr id="4" name="Text Box 3"/>
          <p:cNvSpPr txBox="1"/>
          <p:nvPr/>
        </p:nvSpPr>
        <p:spPr>
          <a:xfrm>
            <a:off x="4826000" y="3244850"/>
            <a:ext cx="2540000" cy="368300"/>
          </a:xfrm>
          <a:prstGeom prst="rect">
            <a:avLst/>
          </a:prstGeom>
          <a:noFill/>
        </p:spPr>
        <p:txBody>
          <a:bodyPr wrap="square" rtlCol="0" anchor="t">
            <a:spAutoFit/>
          </a:bodyPr>
          <a:lstStyle/>
          <a:p>
            <a:r>
              <a:rPr lang="en-US"/>
              <a:t> </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77240" y="365125"/>
            <a:ext cx="10659110" cy="1325563"/>
          </a:xfrm>
        </p:spPr>
        <p:txBody>
          <a:bodyPr anchor="ctr">
            <a:normAutofit/>
          </a:bodyPr>
          <a:lstStyle/>
          <a:p>
            <a:r>
              <a:rPr lang="en-US" dirty="0" err="1"/>
              <a:t>Soru</a:t>
            </a:r>
            <a:endParaRPr lang="en-US" dirty="0"/>
          </a:p>
        </p:txBody>
      </p:sp>
      <p:graphicFrame>
        <p:nvGraphicFramePr>
          <p:cNvPr id="5" name="İçerik Yer Tutucusu 2"/>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777240" y="365125"/>
            <a:ext cx="10659110" cy="1325563"/>
          </a:xfrm>
        </p:spPr>
        <p:txBody>
          <a:bodyPr anchor="ctr">
            <a:normAutofit/>
          </a:bodyPr>
          <a:lstStyle/>
          <a:p>
            <a:r>
              <a:rPr lang="en-US" dirty="0" err="1"/>
              <a:t>Soru</a:t>
            </a:r>
            <a:endParaRPr lang="en-US" dirty="0"/>
          </a:p>
        </p:txBody>
      </p:sp>
      <p:graphicFrame>
        <p:nvGraphicFramePr>
          <p:cNvPr id="5" name="İçerik Yer Tutucusu 2"/>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Soru</a:t>
            </a:r>
            <a:endParaRPr lang="tr-TR" altLang="en-US"/>
          </a:p>
        </p:txBody>
      </p:sp>
      <p:sp>
        <p:nvSpPr>
          <p:cNvPr id="3" name="Content Placeholder 2"/>
          <p:cNvSpPr>
            <a:spLocks noGrp="1"/>
          </p:cNvSpPr>
          <p:nvPr>
            <p:ph idx="1"/>
          </p:nvPr>
        </p:nvSpPr>
        <p:spPr/>
        <p:txBody>
          <a:bodyPr/>
          <a:lstStyle/>
          <a:p>
            <a:r>
              <a:rPr lang="tr-TR" altLang="en-US"/>
              <a:t>Bir önceki sorudaki Person sınıfına age field ı ekleyiniz. Daha sonra bir person obje listesi oluşturup 5 eleman atayınız. Yaşı 15 den büyük ve isminde a harfi geçen person ları filtreleyip console a yazdırınız.</a:t>
            </a:r>
            <a:endParaRPr lang="tr-TR"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Soru</a:t>
            </a:r>
            <a:endParaRPr lang="tr-TR" altLang="en-US"/>
          </a:p>
        </p:txBody>
      </p:sp>
      <p:sp>
        <p:nvSpPr>
          <p:cNvPr id="3" name="Content Placeholder 2"/>
          <p:cNvSpPr>
            <a:spLocks noGrp="1"/>
          </p:cNvSpPr>
          <p:nvPr>
            <p:ph idx="1"/>
          </p:nvPr>
        </p:nvSpPr>
        <p:spPr>
          <a:xfrm>
            <a:off x="4667250" y="271145"/>
            <a:ext cx="3328035" cy="3455670"/>
          </a:xfrm>
        </p:spPr>
        <p:txBody>
          <a:bodyPr>
            <a:normAutofit fontScale="67500" lnSpcReduction="10000"/>
          </a:bodyPr>
          <a:lstStyle/>
          <a:p>
            <a:r>
              <a:rPr lang="tr-TR" altLang="en-US" dirty="0"/>
              <a:t> </a:t>
            </a:r>
            <a:r>
              <a:rPr lang="tr-TR" altLang="en-US" dirty="0" err="1"/>
              <a:t>List</a:t>
            </a:r>
            <a:r>
              <a:rPr lang="tr-TR" altLang="en-US" dirty="0"/>
              <a:t>&lt;Product&gt; </a:t>
            </a:r>
            <a:r>
              <a:rPr lang="tr-TR" altLang="en-US" dirty="0" err="1"/>
              <a:t>productsList</a:t>
            </a:r>
            <a:r>
              <a:rPr lang="tr-TR" altLang="en-US" dirty="0"/>
              <a:t> = </a:t>
            </a:r>
            <a:r>
              <a:rPr lang="tr-TR" altLang="en-US" dirty="0" err="1"/>
              <a:t>new</a:t>
            </a:r>
            <a:r>
              <a:rPr lang="tr-TR" altLang="en-US" dirty="0"/>
              <a:t> </a:t>
            </a:r>
            <a:r>
              <a:rPr lang="tr-TR" altLang="en-US" dirty="0" err="1"/>
              <a:t>ArrayList</a:t>
            </a:r>
            <a:r>
              <a:rPr lang="tr-TR" altLang="en-US" dirty="0"/>
              <a:t>&lt;Product&gt;();  </a:t>
            </a:r>
            <a:endParaRPr lang="tr-TR" altLang="en-US" dirty="0"/>
          </a:p>
          <a:p>
            <a:r>
              <a:rPr lang="tr-TR" altLang="en-US" dirty="0"/>
              <a:t>        //</a:t>
            </a:r>
            <a:r>
              <a:rPr lang="tr-TR" altLang="en-US" dirty="0" err="1"/>
              <a:t>Adding</a:t>
            </a:r>
            <a:r>
              <a:rPr lang="tr-TR" altLang="en-US" dirty="0"/>
              <a:t> </a:t>
            </a:r>
            <a:r>
              <a:rPr lang="tr-TR" altLang="en-US" dirty="0" err="1"/>
              <a:t>Products</a:t>
            </a:r>
            <a:r>
              <a:rPr lang="tr-TR" altLang="en-US" dirty="0"/>
              <a:t>  </a:t>
            </a:r>
            <a:endParaRPr lang="tr-TR" altLang="en-US" dirty="0"/>
          </a:p>
          <a:p>
            <a:r>
              <a:rPr lang="tr-TR" altLang="en-US" dirty="0"/>
              <a:t>        </a:t>
            </a:r>
            <a:r>
              <a:rPr lang="tr-TR" altLang="en-US" dirty="0" err="1"/>
              <a:t>productsList.add</a:t>
            </a:r>
            <a:r>
              <a:rPr lang="tr-TR" altLang="en-US" dirty="0"/>
              <a:t>(</a:t>
            </a:r>
            <a:r>
              <a:rPr lang="tr-TR" altLang="en-US" dirty="0" err="1"/>
              <a:t>new</a:t>
            </a:r>
            <a:r>
              <a:rPr lang="tr-TR" altLang="en-US" dirty="0"/>
              <a:t> Product(1,"HP Laptop",25000f));  </a:t>
            </a:r>
            <a:endParaRPr lang="tr-TR" altLang="en-US" dirty="0"/>
          </a:p>
          <a:p>
            <a:r>
              <a:rPr lang="tr-TR" altLang="en-US" dirty="0"/>
              <a:t>        </a:t>
            </a:r>
            <a:r>
              <a:rPr lang="tr-TR" altLang="en-US" dirty="0" err="1"/>
              <a:t>productsList.add</a:t>
            </a:r>
            <a:r>
              <a:rPr lang="tr-TR" altLang="en-US" dirty="0"/>
              <a:t>(</a:t>
            </a:r>
            <a:r>
              <a:rPr lang="tr-TR" altLang="en-US" dirty="0" err="1"/>
              <a:t>new</a:t>
            </a:r>
            <a:r>
              <a:rPr lang="tr-TR" altLang="en-US" dirty="0"/>
              <a:t> Product(2,"Dell Laptop",30000f));  </a:t>
            </a:r>
            <a:endParaRPr lang="tr-TR" altLang="en-US" dirty="0"/>
          </a:p>
          <a:p>
            <a:r>
              <a:rPr lang="tr-TR" altLang="en-US" dirty="0"/>
              <a:t>        </a:t>
            </a:r>
            <a:r>
              <a:rPr lang="tr-TR" altLang="en-US" dirty="0" err="1"/>
              <a:t>productsList.add</a:t>
            </a:r>
            <a:r>
              <a:rPr lang="tr-TR" altLang="en-US" dirty="0"/>
              <a:t>(</a:t>
            </a:r>
            <a:r>
              <a:rPr lang="tr-TR" altLang="en-US" dirty="0" err="1"/>
              <a:t>new</a:t>
            </a:r>
            <a:r>
              <a:rPr lang="tr-TR" altLang="en-US" dirty="0"/>
              <a:t> Product(3,"Lenevo Laptop",28000f));  </a:t>
            </a:r>
            <a:endParaRPr lang="tr-TR" altLang="en-US" dirty="0"/>
          </a:p>
          <a:p>
            <a:r>
              <a:rPr lang="tr-TR" altLang="en-US" dirty="0"/>
              <a:t>        </a:t>
            </a:r>
            <a:r>
              <a:rPr lang="tr-TR" altLang="en-US" dirty="0" err="1"/>
              <a:t>productsList.add</a:t>
            </a:r>
            <a:r>
              <a:rPr lang="tr-TR" altLang="en-US" dirty="0"/>
              <a:t>(</a:t>
            </a:r>
            <a:r>
              <a:rPr lang="tr-TR" altLang="en-US" dirty="0" err="1"/>
              <a:t>new</a:t>
            </a:r>
            <a:r>
              <a:rPr lang="tr-TR" altLang="en-US" dirty="0"/>
              <a:t> Product(4,"Sony Laptop",28000f));  </a:t>
            </a:r>
            <a:endParaRPr lang="tr-TR" altLang="en-US" dirty="0"/>
          </a:p>
          <a:p>
            <a:r>
              <a:rPr lang="tr-TR" altLang="en-US" dirty="0"/>
              <a:t>        </a:t>
            </a:r>
            <a:r>
              <a:rPr lang="tr-TR" altLang="en-US" dirty="0" err="1"/>
              <a:t>productsList.add</a:t>
            </a:r>
            <a:r>
              <a:rPr lang="tr-TR" altLang="en-US" dirty="0"/>
              <a:t>(</a:t>
            </a:r>
            <a:r>
              <a:rPr lang="tr-TR" altLang="en-US" dirty="0" err="1"/>
              <a:t>new</a:t>
            </a:r>
            <a:r>
              <a:rPr lang="tr-TR" altLang="en-US" dirty="0"/>
              <a:t> Product(5,"Apple Laptop",90000f));  </a:t>
            </a:r>
            <a:endParaRPr lang="tr-TR" altLang="en-US" dirty="0"/>
          </a:p>
        </p:txBody>
      </p:sp>
      <p:sp>
        <p:nvSpPr>
          <p:cNvPr id="4" name="Content Placeholder 2"/>
          <p:cNvSpPr>
            <a:spLocks noGrp="1"/>
          </p:cNvSpPr>
          <p:nvPr/>
        </p:nvSpPr>
        <p:spPr>
          <a:xfrm>
            <a:off x="1229995" y="2179955"/>
            <a:ext cx="3328035" cy="4195445"/>
          </a:xfrm>
          <a:prstGeom prst="rect">
            <a:avLst/>
          </a:prstGeom>
        </p:spPr>
        <p:txBody>
          <a:bodyPr vert="horz" lIns="91440" tIns="45720" rIns="91440" bIns="45720" rtlCol="0">
            <a:normAutofit fontScale="90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dirty="0"/>
              <a:t>class Product{  </a:t>
            </a:r>
            <a:endParaRPr lang="en-US" dirty="0"/>
          </a:p>
          <a:p>
            <a:r>
              <a:rPr lang="en-US" dirty="0"/>
              <a:t>    int id;  </a:t>
            </a:r>
            <a:endParaRPr lang="en-US" dirty="0"/>
          </a:p>
          <a:p>
            <a:r>
              <a:rPr lang="en-US" dirty="0"/>
              <a:t>    String name;  </a:t>
            </a:r>
            <a:endParaRPr lang="en-US" dirty="0"/>
          </a:p>
          <a:p>
            <a:r>
              <a:rPr lang="en-US" dirty="0"/>
              <a:t>    float price;  </a:t>
            </a:r>
            <a:endParaRPr lang="en-US" dirty="0"/>
          </a:p>
          <a:p>
            <a:r>
              <a:rPr lang="en-US" dirty="0"/>
              <a:t>    public Product(int id, String name, float price) {  </a:t>
            </a:r>
            <a:endParaRPr lang="en-US" dirty="0"/>
          </a:p>
          <a:p>
            <a:r>
              <a:rPr lang="en-US" dirty="0"/>
              <a:t>        this.id = id;  </a:t>
            </a:r>
            <a:endParaRPr lang="en-US" dirty="0"/>
          </a:p>
          <a:p>
            <a:r>
              <a:rPr lang="en-US" dirty="0"/>
              <a:t>        this.name = name;  </a:t>
            </a:r>
            <a:endParaRPr lang="en-US" dirty="0"/>
          </a:p>
          <a:p>
            <a:r>
              <a:rPr lang="en-US" dirty="0"/>
              <a:t>        </a:t>
            </a:r>
            <a:r>
              <a:rPr lang="en-US" dirty="0" err="1"/>
              <a:t>this.price</a:t>
            </a:r>
            <a:r>
              <a:rPr lang="en-US" dirty="0"/>
              <a:t> = price;  </a:t>
            </a:r>
            <a:endParaRPr lang="en-US" dirty="0"/>
          </a:p>
          <a:p>
            <a:r>
              <a:rPr lang="en-US" dirty="0"/>
              <a:t>    }  </a:t>
            </a:r>
            <a:endParaRPr lang="en-US" dirty="0"/>
          </a:p>
          <a:p>
            <a:r>
              <a:rPr lang="en-US" dirty="0"/>
              <a:t>}  </a:t>
            </a:r>
            <a:endParaRPr lang="en-US" dirty="0"/>
          </a:p>
        </p:txBody>
      </p:sp>
      <p:sp>
        <p:nvSpPr>
          <p:cNvPr id="5" name="Content Placeholder 2"/>
          <p:cNvSpPr>
            <a:spLocks noGrp="1"/>
          </p:cNvSpPr>
          <p:nvPr/>
        </p:nvSpPr>
        <p:spPr>
          <a:xfrm>
            <a:off x="7763510" y="1226185"/>
            <a:ext cx="4233545" cy="4876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tr-TR" altLang="en-US" dirty="0" err="1"/>
              <a:t>producsList</a:t>
            </a:r>
            <a:r>
              <a:rPr lang="tr-TR" altLang="en-US" dirty="0"/>
              <a:t> sinden 28000 den büyük </a:t>
            </a:r>
            <a:r>
              <a:rPr lang="tr-TR" altLang="en-US" dirty="0" err="1"/>
              <a:t>price</a:t>
            </a:r>
            <a:r>
              <a:rPr lang="tr-TR" altLang="en-US" dirty="0"/>
              <a:t> a sahip ürünlerin sadece </a:t>
            </a:r>
            <a:r>
              <a:rPr lang="tr-TR" altLang="en-US" dirty="0" err="1"/>
              <a:t>price</a:t>
            </a:r>
            <a:r>
              <a:rPr lang="tr-TR" altLang="en-US" dirty="0"/>
              <a:t> alanını bir listeye atıp listeyi yazdırınız.</a:t>
            </a:r>
            <a:endParaRPr lang="tr-TR"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List&lt;Float&gt; productPriceList2 =</a:t>
            </a:r>
            <a:r>
              <a:rPr lang="en-US" dirty="0" err="1"/>
              <a:t>productsList.stream</a:t>
            </a:r>
            <a:r>
              <a:rPr lang="en-US" dirty="0"/>
              <a:t>()  </a:t>
            </a:r>
            <a:endParaRPr lang="en-US" dirty="0"/>
          </a:p>
          <a:p>
            <a:r>
              <a:rPr lang="en-US" dirty="0"/>
              <a:t>                                     .filter(p -&gt; </a:t>
            </a:r>
            <a:r>
              <a:rPr lang="en-US" dirty="0" err="1"/>
              <a:t>p.price</a:t>
            </a:r>
            <a:r>
              <a:rPr lang="en-US" dirty="0"/>
              <a:t> &gt; </a:t>
            </a:r>
            <a:r>
              <a:rPr lang="tr-TR" dirty="0"/>
              <a:t>28</a:t>
            </a:r>
            <a:r>
              <a:rPr lang="en-US" dirty="0"/>
              <a:t>000)// filtering data  </a:t>
            </a:r>
            <a:endParaRPr lang="en-US" dirty="0"/>
          </a:p>
          <a:p>
            <a:r>
              <a:rPr lang="en-US" dirty="0"/>
              <a:t>                                     .map(p-&gt;</a:t>
            </a:r>
            <a:r>
              <a:rPr lang="en-US" dirty="0" err="1"/>
              <a:t>p.price</a:t>
            </a:r>
            <a:r>
              <a:rPr lang="en-US" dirty="0"/>
              <a:t>)        // fetching price  </a:t>
            </a:r>
            <a:endParaRPr lang="en-US" dirty="0"/>
          </a:p>
          <a:p>
            <a:r>
              <a:rPr lang="en-US" dirty="0"/>
              <a:t>                                     .collect(</a:t>
            </a:r>
            <a:r>
              <a:rPr lang="en-US" dirty="0" err="1"/>
              <a:t>Collectors.toList</a:t>
            </a:r>
            <a:r>
              <a:rPr lang="en-US" dirty="0"/>
              <a:t>()); // collecting as list  </a:t>
            </a:r>
            <a:endParaRPr lang="en-US" dirty="0"/>
          </a:p>
          <a:p>
            <a:r>
              <a:rPr lang="en-US" dirty="0"/>
              <a:t>        </a:t>
            </a:r>
            <a:r>
              <a:rPr lang="en-US" dirty="0" err="1"/>
              <a:t>System.out.println</a:t>
            </a:r>
            <a:r>
              <a:rPr lang="en-US" dirty="0"/>
              <a:t>(productPriceList2);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nvSpPr>
        <p:spPr>
          <a:xfrm>
            <a:off x="257175" y="720090"/>
            <a:ext cx="5625465" cy="5655310"/>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dirty="0"/>
              <a:t>   // This is more compact approach for filtering data  </a:t>
            </a:r>
            <a:endParaRPr lang="en-US" dirty="0"/>
          </a:p>
          <a:p>
            <a:r>
              <a:rPr lang="en-US" dirty="0"/>
              <a:t>        Float </a:t>
            </a:r>
            <a:r>
              <a:rPr lang="en-US" dirty="0" err="1"/>
              <a:t>totalPrice</a:t>
            </a:r>
            <a:r>
              <a:rPr lang="en-US" dirty="0"/>
              <a:t> = </a:t>
            </a:r>
            <a:r>
              <a:rPr lang="en-US" dirty="0" err="1"/>
              <a:t>productsList.stream</a:t>
            </a:r>
            <a:r>
              <a:rPr lang="en-US" dirty="0"/>
              <a:t>()  </a:t>
            </a:r>
            <a:endParaRPr lang="en-US" dirty="0"/>
          </a:p>
          <a:p>
            <a:r>
              <a:rPr lang="en-US" dirty="0"/>
              <a:t>                    .map(product-&gt;</a:t>
            </a:r>
            <a:r>
              <a:rPr lang="en-US" dirty="0" err="1"/>
              <a:t>product.price</a:t>
            </a:r>
            <a:r>
              <a:rPr lang="en-US" dirty="0"/>
              <a:t>)  </a:t>
            </a:r>
            <a:endParaRPr lang="en-US" dirty="0"/>
          </a:p>
          <a:p>
            <a:r>
              <a:rPr lang="en-US" dirty="0"/>
              <a:t>                    .reduce(0.0f,(sum, price)-&gt;</a:t>
            </a:r>
            <a:r>
              <a:rPr lang="en-US" dirty="0" err="1"/>
              <a:t>sum+price</a:t>
            </a:r>
            <a:r>
              <a:rPr lang="en-US" dirty="0"/>
              <a:t>);   // accumulating price  </a:t>
            </a:r>
            <a:endParaRPr lang="en-US" dirty="0"/>
          </a:p>
          <a:p>
            <a:r>
              <a:rPr lang="en-US" dirty="0"/>
              <a:t>        </a:t>
            </a:r>
            <a:r>
              <a:rPr lang="en-US" dirty="0" err="1"/>
              <a:t>System.out.println</a:t>
            </a:r>
            <a:r>
              <a:rPr lang="en-US" dirty="0"/>
              <a:t>(</a:t>
            </a:r>
            <a:r>
              <a:rPr lang="en-US" dirty="0" err="1"/>
              <a:t>totalPrice</a:t>
            </a:r>
            <a:r>
              <a:rPr lang="en-US" dirty="0"/>
              <a:t>);  </a:t>
            </a:r>
            <a:endParaRPr lang="en-US" dirty="0"/>
          </a:p>
          <a:p>
            <a:r>
              <a:rPr lang="en-US" dirty="0"/>
              <a:t>        // More precise code   </a:t>
            </a:r>
            <a:endParaRPr lang="en-US" dirty="0"/>
          </a:p>
          <a:p>
            <a:r>
              <a:rPr lang="en-US" dirty="0"/>
              <a:t>        float totalPrice2 = </a:t>
            </a:r>
            <a:r>
              <a:rPr lang="en-US" dirty="0" err="1"/>
              <a:t>productsList.stream</a:t>
            </a:r>
            <a:r>
              <a:rPr lang="en-US" dirty="0"/>
              <a:t>()  </a:t>
            </a:r>
            <a:endParaRPr lang="en-US" dirty="0"/>
          </a:p>
          <a:p>
            <a:r>
              <a:rPr lang="en-US" dirty="0"/>
              <a:t>                .map(product-&gt;</a:t>
            </a:r>
            <a:r>
              <a:rPr lang="en-US" dirty="0" err="1"/>
              <a:t>product.price</a:t>
            </a:r>
            <a:r>
              <a:rPr lang="en-US" dirty="0"/>
              <a:t>)  </a:t>
            </a:r>
            <a:endParaRPr lang="en-US" dirty="0"/>
          </a:p>
          <a:p>
            <a:r>
              <a:rPr lang="en-US" dirty="0"/>
              <a:t>                .reduce(0.0f,Float::sum);   // accumulating price, by referring method of Float class  </a:t>
            </a:r>
            <a:endParaRPr lang="en-US" dirty="0"/>
          </a:p>
          <a:p>
            <a:r>
              <a:rPr lang="en-US" dirty="0"/>
              <a:t>        </a:t>
            </a:r>
            <a:r>
              <a:rPr lang="en-US" dirty="0" err="1"/>
              <a:t>System.out.println</a:t>
            </a:r>
            <a:r>
              <a:rPr lang="en-US" dirty="0"/>
              <a:t>(totalPrice2);  </a:t>
            </a:r>
            <a:endParaRPr lang="en-US" dirty="0"/>
          </a:p>
        </p:txBody>
      </p:sp>
      <p:sp>
        <p:nvSpPr>
          <p:cNvPr id="3" name="Content Placeholder 2"/>
          <p:cNvSpPr>
            <a:spLocks noGrp="1"/>
          </p:cNvSpPr>
          <p:nvPr>
            <p:ph idx="1"/>
          </p:nvPr>
        </p:nvSpPr>
        <p:spPr>
          <a:xfrm>
            <a:off x="5882640" y="601345"/>
            <a:ext cx="5625465" cy="5655310"/>
          </a:xfrm>
        </p:spPr>
        <p:txBody>
          <a:bodyPr>
            <a:normAutofit/>
          </a:bodyPr>
          <a:lstStyle/>
          <a:p>
            <a:r>
              <a:rPr lang="en-US"/>
              <a:t>  List&lt;Product&gt; productsList = new ArrayList&lt;Product&gt;();  </a:t>
            </a:r>
            <a:endParaRPr lang="en-US"/>
          </a:p>
          <a:p>
            <a:r>
              <a:rPr lang="en-US"/>
              <a:t>        //Adding Products  </a:t>
            </a:r>
            <a:endParaRPr lang="en-US"/>
          </a:p>
          <a:p>
            <a:r>
              <a:rPr lang="en-US"/>
              <a:t>        productsList.add(new Product(1,"HP Laptop",25000f));  </a:t>
            </a:r>
            <a:endParaRPr lang="en-US"/>
          </a:p>
          <a:p>
            <a:r>
              <a:rPr lang="en-US"/>
              <a:t>        productsList.add(new Product(2,"Dell Laptop",30000f));  </a:t>
            </a:r>
            <a:endParaRPr lang="en-US"/>
          </a:p>
          <a:p>
            <a:r>
              <a:rPr lang="en-US"/>
              <a:t>        productsList.add(new Product(3,"Lenevo Laptop",28000f));  </a:t>
            </a:r>
            <a:endParaRPr lang="en-US"/>
          </a:p>
          <a:p>
            <a:r>
              <a:rPr lang="en-US"/>
              <a:t>        productsList.add(new Product(4,"Sony Laptop",28000f));  </a:t>
            </a:r>
            <a:endParaRPr lang="en-US"/>
          </a:p>
          <a:p>
            <a:r>
              <a:rPr lang="en-US"/>
              <a:t>        productsList.add(new Product(5,"Apple Laptop",90000f));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double totalPrice3 = </a:t>
            </a:r>
            <a:r>
              <a:rPr lang="en-US" dirty="0" err="1"/>
              <a:t>productsList.stream</a:t>
            </a:r>
            <a:r>
              <a:rPr lang="en-US" dirty="0"/>
              <a:t>()  </a:t>
            </a:r>
            <a:endParaRPr lang="en-US" dirty="0"/>
          </a:p>
          <a:p>
            <a:r>
              <a:rPr lang="en-US" dirty="0"/>
              <a:t>                        .collect(</a:t>
            </a:r>
            <a:r>
              <a:rPr lang="en-US" dirty="0" err="1"/>
              <a:t>Collectors.summingDouble</a:t>
            </a:r>
            <a:r>
              <a:rPr lang="en-US" dirty="0"/>
              <a:t>(product-&gt;</a:t>
            </a:r>
            <a:r>
              <a:rPr lang="en-US" dirty="0" err="1"/>
              <a:t>product.price</a:t>
            </a:r>
            <a:r>
              <a:rPr lang="en-US" dirty="0"/>
              <a:t>));  </a:t>
            </a:r>
            <a:endParaRPr lang="en-US" dirty="0"/>
          </a:p>
          <a:p>
            <a:r>
              <a:rPr lang="en-US" dirty="0"/>
              <a:t>        </a:t>
            </a:r>
            <a:r>
              <a:rPr lang="en-US" dirty="0" err="1"/>
              <a:t>System.out.println</a:t>
            </a:r>
            <a:r>
              <a:rPr lang="en-US" dirty="0"/>
              <a:t>(totalPrice3);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 max() method to get max Product price     </a:t>
            </a:r>
            <a:endParaRPr lang="en-US" dirty="0"/>
          </a:p>
          <a:p>
            <a:r>
              <a:rPr lang="en-US" dirty="0"/>
              <a:t>        Product </a:t>
            </a:r>
            <a:r>
              <a:rPr lang="en-US" dirty="0" err="1"/>
              <a:t>productA</a:t>
            </a:r>
            <a:r>
              <a:rPr lang="en-US" dirty="0"/>
              <a:t> = </a:t>
            </a:r>
            <a:r>
              <a:rPr lang="en-US" dirty="0" err="1"/>
              <a:t>productsList.stream</a:t>
            </a:r>
            <a:r>
              <a:rPr lang="en-US" dirty="0"/>
              <a:t>().max((product1, product2)-&gt;product1.price &gt; product2.price ? 1: -1).get();    </a:t>
            </a:r>
            <a:endParaRPr lang="en-US" dirty="0"/>
          </a:p>
          <a:p>
            <a:r>
              <a:rPr lang="en-US" dirty="0"/>
              <a:t>        </a:t>
            </a:r>
            <a:r>
              <a:rPr lang="en-US" dirty="0" err="1"/>
              <a:t>System.out.println</a:t>
            </a:r>
            <a:r>
              <a:rPr lang="en-US" dirty="0"/>
              <a:t>(</a:t>
            </a:r>
            <a:r>
              <a:rPr lang="en-US" dirty="0" err="1"/>
              <a:t>productA.price</a:t>
            </a:r>
            <a:r>
              <a:rPr lang="en-US" dirty="0"/>
              <a:t>);    </a:t>
            </a:r>
            <a:endParaRPr lang="en-US" dirty="0"/>
          </a:p>
          <a:p>
            <a:r>
              <a:rPr lang="en-US" dirty="0"/>
              <a:t>        // min() method to get min Product price    </a:t>
            </a:r>
            <a:endParaRPr lang="en-US" dirty="0"/>
          </a:p>
          <a:p>
            <a:r>
              <a:rPr lang="en-US" dirty="0"/>
              <a:t>        Product </a:t>
            </a:r>
            <a:r>
              <a:rPr lang="en-US" dirty="0" err="1"/>
              <a:t>productB</a:t>
            </a:r>
            <a:r>
              <a:rPr lang="en-US" dirty="0"/>
              <a:t> = </a:t>
            </a:r>
            <a:r>
              <a:rPr lang="en-US" dirty="0" err="1"/>
              <a:t>productsList.stream</a:t>
            </a:r>
            <a:r>
              <a:rPr lang="en-US" dirty="0"/>
              <a:t>().min((product1, product2)-&gt;product1.price &gt; product2.price ? 1: -1).get();    </a:t>
            </a:r>
            <a:endParaRPr lang="en-US" dirty="0"/>
          </a:p>
          <a:p>
            <a:r>
              <a:rPr lang="en-US" dirty="0"/>
              <a:t>        </a:t>
            </a:r>
            <a:r>
              <a:rPr lang="en-US" dirty="0" err="1"/>
              <a:t>System.out.println</a:t>
            </a:r>
            <a:r>
              <a:rPr lang="en-US" dirty="0"/>
              <a:t>(</a:t>
            </a:r>
            <a:r>
              <a:rPr lang="en-US" dirty="0" err="1"/>
              <a:t>productB.price</a:t>
            </a:r>
            <a:r>
              <a:rPr lang="en-US" dirty="0"/>
              <a:t>);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 Converting Product List into a Map  </a:t>
            </a:r>
            <a:endParaRPr lang="en-US" dirty="0"/>
          </a:p>
          <a:p>
            <a:r>
              <a:rPr lang="en-US" dirty="0"/>
              <a:t>        Map&lt;</a:t>
            </a:r>
            <a:r>
              <a:rPr lang="en-US" dirty="0" err="1"/>
              <a:t>Integer,String</a:t>
            </a:r>
            <a:r>
              <a:rPr lang="en-US" dirty="0"/>
              <a:t>&gt; </a:t>
            </a:r>
            <a:r>
              <a:rPr lang="en-US" dirty="0" err="1"/>
              <a:t>productPriceMap</a:t>
            </a:r>
            <a:r>
              <a:rPr lang="en-US" dirty="0"/>
              <a:t> =   </a:t>
            </a:r>
            <a:endParaRPr lang="en-US" dirty="0"/>
          </a:p>
          <a:p>
            <a:r>
              <a:rPr lang="en-US" dirty="0"/>
              <a:t>            </a:t>
            </a:r>
            <a:r>
              <a:rPr lang="en-US" dirty="0" err="1"/>
              <a:t>productsList.stream</a:t>
            </a:r>
            <a:r>
              <a:rPr lang="en-US" dirty="0"/>
              <a:t>()  </a:t>
            </a:r>
            <a:endParaRPr lang="en-US" dirty="0"/>
          </a:p>
          <a:p>
            <a:r>
              <a:rPr lang="en-US" dirty="0"/>
              <a:t>                        .collect(</a:t>
            </a:r>
            <a:r>
              <a:rPr lang="en-US" dirty="0" err="1"/>
              <a:t>Collectors.toMap</a:t>
            </a:r>
            <a:r>
              <a:rPr lang="en-US" dirty="0"/>
              <a:t>(p-&gt;p.id, p-&gt;p.name));  </a:t>
            </a:r>
            <a:endParaRPr lang="en-US" dirty="0"/>
          </a:p>
          <a:p>
            <a:r>
              <a:rPr lang="en-US" dirty="0"/>
              <a:t>              </a:t>
            </a:r>
            <a:endParaRPr lang="en-US" dirty="0"/>
          </a:p>
          <a:p>
            <a:r>
              <a:rPr lang="en-US" dirty="0"/>
              <a:t>        </a:t>
            </a:r>
            <a:r>
              <a:rPr lang="en-US" dirty="0" err="1"/>
              <a:t>System.out.println</a:t>
            </a:r>
            <a:r>
              <a:rPr lang="en-US" dirty="0"/>
              <a:t>(</a:t>
            </a:r>
            <a:r>
              <a:rPr lang="en-US" dirty="0" err="1"/>
              <a:t>productPriceMap</a:t>
            </a:r>
            <a:r>
              <a:rPr lang="en-US"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 </a:t>
            </a:r>
            <a:r>
              <a:rPr lang="tr-TR" dirty="0" err="1"/>
              <a:t>List</a:t>
            </a:r>
            <a:r>
              <a:rPr lang="tr-TR" dirty="0"/>
              <a:t>: nesnelerden oluşan topluluk. Topluluk içinde </a:t>
            </a:r>
            <a:r>
              <a:rPr lang="tr-TR" dirty="0" err="1"/>
              <a:t>dublikasyon</a:t>
            </a:r>
            <a:r>
              <a:rPr lang="tr-TR" dirty="0"/>
              <a:t> olabilir, topluluğun belirli bir sıralaması vardır. </a:t>
            </a:r>
            <a:endParaRPr lang="tr-TR" dirty="0"/>
          </a:p>
          <a:p>
            <a:r>
              <a:rPr lang="tr-TR" dirty="0"/>
              <a:t>– Set: Sırası olmayan ve </a:t>
            </a:r>
            <a:r>
              <a:rPr lang="tr-TR" dirty="0" err="1"/>
              <a:t>duplikasyonu</a:t>
            </a:r>
            <a:r>
              <a:rPr lang="tr-TR" dirty="0"/>
              <a:t> olmayan nesneler topluluğu. </a:t>
            </a:r>
            <a:endParaRPr lang="tr-TR" dirty="0"/>
          </a:p>
          <a:p>
            <a:r>
              <a:rPr lang="tr-TR" dirty="0"/>
              <a:t>– </a:t>
            </a:r>
            <a:r>
              <a:rPr lang="tr-TR" dirty="0" err="1"/>
              <a:t>SortedSet</a:t>
            </a:r>
            <a:r>
              <a:rPr lang="tr-TR" dirty="0"/>
              <a:t>: Artan sırada sıraya dizilmiş nesneler kümesi. </a:t>
            </a:r>
            <a:endParaRPr lang="tr-TR" dirty="0"/>
          </a:p>
          <a:p>
            <a:r>
              <a:rPr lang="tr-TR" dirty="0"/>
              <a:t>• </a:t>
            </a:r>
            <a:r>
              <a:rPr lang="tr-TR" dirty="0" err="1"/>
              <a:t>Map</a:t>
            </a:r>
            <a:r>
              <a:rPr lang="tr-TR" dirty="0"/>
              <a:t>: her öğesine bir anahtar atanmış nesneler topluluğu – </a:t>
            </a:r>
            <a:r>
              <a:rPr lang="tr-TR" dirty="0" err="1"/>
              <a:t>SortedMap</a:t>
            </a:r>
            <a:r>
              <a:rPr lang="tr-TR" dirty="0"/>
              <a:t>: Anahtarlarına göre artan sırada dizilmiş nesneler topluluğu.</a:t>
            </a:r>
            <a:endParaRPr lang="tr-TR" dirty="0"/>
          </a:p>
          <a:p>
            <a:r>
              <a:rPr lang="tr-TR" dirty="0" err="1"/>
              <a:t>List</a:t>
            </a:r>
            <a:r>
              <a:rPr lang="tr-TR" dirty="0"/>
              <a:t> ve Set </a:t>
            </a:r>
            <a:r>
              <a:rPr lang="tr-TR" dirty="0" err="1"/>
              <a:t>arayüzleri</a:t>
            </a:r>
            <a:r>
              <a:rPr lang="tr-TR" dirty="0"/>
              <a:t> Collection </a:t>
            </a:r>
            <a:r>
              <a:rPr lang="tr-TR" dirty="0" err="1"/>
              <a:t>arayüzünü</a:t>
            </a:r>
            <a:r>
              <a:rPr lang="tr-TR" dirty="0"/>
              <a:t> genişletir. </a:t>
            </a:r>
            <a:r>
              <a:rPr lang="tr-TR" dirty="0" err="1"/>
              <a:t>SortedSet</a:t>
            </a:r>
            <a:r>
              <a:rPr lang="tr-TR" dirty="0"/>
              <a:t> </a:t>
            </a:r>
            <a:r>
              <a:rPr lang="tr-TR" dirty="0" err="1"/>
              <a:t>arayüzü</a:t>
            </a:r>
            <a:r>
              <a:rPr lang="tr-TR" dirty="0"/>
              <a:t> Set </a:t>
            </a:r>
            <a:r>
              <a:rPr lang="tr-TR" dirty="0" err="1"/>
              <a:t>arayüzünü</a:t>
            </a:r>
            <a:r>
              <a:rPr lang="tr-TR" dirty="0"/>
              <a:t> genişletir. </a:t>
            </a:r>
            <a:r>
              <a:rPr lang="tr-TR" dirty="0" err="1"/>
              <a:t>SortedMap</a:t>
            </a:r>
            <a:r>
              <a:rPr lang="tr-TR" dirty="0"/>
              <a:t> </a:t>
            </a:r>
            <a:r>
              <a:rPr lang="tr-TR" dirty="0" err="1"/>
              <a:t>arayüzü</a:t>
            </a:r>
            <a:r>
              <a:rPr lang="tr-TR" dirty="0"/>
              <a:t> </a:t>
            </a:r>
            <a:r>
              <a:rPr lang="tr-TR" dirty="0" err="1"/>
              <a:t>Map</a:t>
            </a:r>
            <a:r>
              <a:rPr lang="tr-TR" dirty="0"/>
              <a:t> </a:t>
            </a:r>
            <a:r>
              <a:rPr lang="tr-TR" dirty="0" err="1"/>
              <a:t>arayüzünü</a:t>
            </a:r>
            <a:r>
              <a:rPr lang="tr-TR" dirty="0"/>
              <a:t> genişletir.</a:t>
            </a:r>
            <a:endParaRPr lang="tr-T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List&lt;Float&gt; </a:t>
            </a:r>
            <a:r>
              <a:rPr lang="en-US" dirty="0" err="1"/>
              <a:t>productPriceList</a:t>
            </a:r>
            <a:r>
              <a:rPr lang="en-US" dirty="0"/>
              <a:t> =   </a:t>
            </a:r>
            <a:endParaRPr lang="en-US" dirty="0"/>
          </a:p>
          <a:p>
            <a:r>
              <a:rPr lang="en-US" dirty="0"/>
              <a:t>                </a:t>
            </a:r>
            <a:r>
              <a:rPr lang="en-US" dirty="0" err="1"/>
              <a:t>productsList.stream</a:t>
            </a:r>
            <a:r>
              <a:rPr lang="en-US" dirty="0"/>
              <a:t>()  </a:t>
            </a:r>
            <a:endParaRPr lang="en-US" dirty="0"/>
          </a:p>
          <a:p>
            <a:r>
              <a:rPr lang="en-US" dirty="0"/>
              <a:t>                            .filter(p -&gt; </a:t>
            </a:r>
            <a:r>
              <a:rPr lang="en-US" dirty="0" err="1"/>
              <a:t>p.price</a:t>
            </a:r>
            <a:r>
              <a:rPr lang="en-US" dirty="0"/>
              <a:t> &gt; 30000) // filtering data  </a:t>
            </a:r>
            <a:endParaRPr lang="en-US" dirty="0"/>
          </a:p>
          <a:p>
            <a:r>
              <a:rPr lang="en-US" dirty="0"/>
              <a:t>                            .map(Product::</a:t>
            </a:r>
            <a:r>
              <a:rPr lang="en-US" dirty="0" err="1"/>
              <a:t>getPrice</a:t>
            </a:r>
            <a:r>
              <a:rPr lang="en-US" dirty="0"/>
              <a:t>)         // fetching price by referring </a:t>
            </a:r>
            <a:r>
              <a:rPr lang="en-US" dirty="0" err="1"/>
              <a:t>getPrice</a:t>
            </a:r>
            <a:r>
              <a:rPr lang="en-US" dirty="0"/>
              <a:t> method  </a:t>
            </a:r>
            <a:endParaRPr lang="en-US" dirty="0"/>
          </a:p>
          <a:p>
            <a:r>
              <a:rPr lang="en-US" dirty="0"/>
              <a:t>                            .collect(</a:t>
            </a:r>
            <a:r>
              <a:rPr lang="en-US" dirty="0" err="1"/>
              <a:t>Collectors.toList</a:t>
            </a:r>
            <a:r>
              <a:rPr lang="en-US" dirty="0"/>
              <a:t>());  // collecting as list  </a:t>
            </a:r>
            <a:endParaRPr lang="en-US" dirty="0"/>
          </a:p>
          <a:p>
            <a:r>
              <a:rPr lang="en-US" dirty="0"/>
              <a:t>        </a:t>
            </a:r>
            <a:r>
              <a:rPr lang="en-US" dirty="0" err="1"/>
              <a:t>System.out.println</a:t>
            </a:r>
            <a:r>
              <a:rPr lang="en-US" dirty="0"/>
              <a:t>(</a:t>
            </a:r>
            <a:r>
              <a:rPr lang="en-US" dirty="0" err="1"/>
              <a:t>productPriceList</a:t>
            </a:r>
            <a:r>
              <a:rPr lang="en-US" dirty="0"/>
              <a:t>);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tr-TR" altLang="en-US" dirty="0" err="1"/>
              <a:t>Stream</a:t>
            </a:r>
            <a:r>
              <a:rPr lang="tr-TR" altLang="en-US" dirty="0"/>
              <a:t> detay bilgileri için https://www.baeldung.com/java-8-streams sayfasını ziyaret edebilirsiniz.</a:t>
            </a:r>
            <a:endParaRPr lang="tr-TR"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Dinlediğiniz için Teşekkürler</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Lists</a:t>
            </a:r>
            <a:endParaRPr lang="tr-TR" dirty="0"/>
          </a:p>
        </p:txBody>
      </p:sp>
      <p:sp>
        <p:nvSpPr>
          <p:cNvPr id="3" name="İçerik Yer Tutucusu 2"/>
          <p:cNvSpPr>
            <a:spLocks noGrp="1"/>
          </p:cNvSpPr>
          <p:nvPr>
            <p:ph idx="1"/>
          </p:nvPr>
        </p:nvSpPr>
        <p:spPr/>
        <p:txBody>
          <a:bodyPr>
            <a:normAutofit lnSpcReduction="10000"/>
          </a:bodyPr>
          <a:lstStyle/>
          <a:p>
            <a:r>
              <a:rPr lang="tr-TR" dirty="0"/>
              <a:t>Listeler koleksiyonların yaygın olarak kullanılan türüdür. </a:t>
            </a:r>
            <a:endParaRPr lang="tr-TR" dirty="0"/>
          </a:p>
          <a:p>
            <a:r>
              <a:rPr lang="tr-TR" dirty="0" err="1"/>
              <a:t>Array</a:t>
            </a:r>
            <a:r>
              <a:rPr lang="tr-TR" dirty="0"/>
              <a:t> tipinin kullanıldığı her yerde kullanılırlar. Ama veri işleme eyleminde, </a:t>
            </a:r>
            <a:r>
              <a:rPr lang="tr-TR" dirty="0" err="1"/>
              <a:t>array’in</a:t>
            </a:r>
            <a:r>
              <a:rPr lang="tr-TR" dirty="0"/>
              <a:t> sağladığından daha çok şeye izin verirler.</a:t>
            </a:r>
            <a:endParaRPr lang="tr-TR" dirty="0"/>
          </a:p>
          <a:p>
            <a:r>
              <a:rPr lang="tr-TR" dirty="0"/>
              <a:t> Listelerin her öğesi (terim) bellekte kendine özgü bir yer tutan veri yapılarıdır ve çok genel işlerin yapılmasına olanak sağlarlar. </a:t>
            </a:r>
            <a:endParaRPr lang="tr-TR" dirty="0"/>
          </a:p>
          <a:p>
            <a:r>
              <a:rPr lang="tr-TR" dirty="0"/>
              <a:t>Listeler, bir çok bakımdan </a:t>
            </a:r>
            <a:r>
              <a:rPr lang="tr-TR" dirty="0" err="1"/>
              <a:t>arraylere</a:t>
            </a:r>
            <a:r>
              <a:rPr lang="tr-TR" dirty="0"/>
              <a:t> benzemekle birlikte, yeni öğe eklendikçe uzunlukları kendiliğinden artar; dolayısıyla </a:t>
            </a:r>
            <a:r>
              <a:rPr lang="tr-TR" dirty="0" err="1"/>
              <a:t>arraylere</a:t>
            </a:r>
            <a:r>
              <a:rPr lang="tr-TR" dirty="0"/>
              <a:t> göre daha kullanışlıdır. Bunun yanında, veri işlemeye yarayan çok sayıda metot içerdikleri için, programcıya, </a:t>
            </a:r>
            <a:r>
              <a:rPr lang="tr-TR" dirty="0" err="1"/>
              <a:t>arraylerin</a:t>
            </a:r>
            <a:r>
              <a:rPr lang="tr-TR" dirty="0"/>
              <a:t> sağladığından daha büyük kolaylıklar sağlar. </a:t>
            </a:r>
            <a:endParaRPr lang="tr-TR" dirty="0"/>
          </a:p>
          <a:p>
            <a:r>
              <a:rPr lang="tr-TR" dirty="0"/>
              <a:t>Listeler, öğelerini bir dizi halinde depolar. Dizinin her hangi bir sırada olması gerekmez; ama istendiğinde kolayca sıralanabilirler. Ayrıca, listede, aynı öğeler birden çok kez yer alabilir (</a:t>
            </a:r>
            <a:r>
              <a:rPr lang="tr-TR" dirty="0" err="1"/>
              <a:t>duplicate</a:t>
            </a:r>
            <a:r>
              <a:rPr lang="tr-TR" dirty="0"/>
              <a:t>).</a:t>
            </a:r>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1"/>
          <a:stretch>
            <a:fillRect/>
          </a:stretch>
        </p:blipFill>
        <p:spPr>
          <a:xfrm>
            <a:off x="849086" y="2969418"/>
            <a:ext cx="9404723" cy="273158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23041</Words>
  <Application>WPS Presentation</Application>
  <PresentationFormat>Geniş ekran</PresentationFormat>
  <Paragraphs>441</Paragraphs>
  <Slides>72</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72</vt:i4>
      </vt:variant>
    </vt:vector>
  </HeadingPairs>
  <TitlesOfParts>
    <vt:vector size="100" baseType="lpstr">
      <vt:lpstr>Arial</vt:lpstr>
      <vt:lpstr>SimSun</vt:lpstr>
      <vt:lpstr>Wingdings</vt:lpstr>
      <vt:lpstr>Wingdings 3</vt:lpstr>
      <vt:lpstr>Arial</vt:lpstr>
      <vt:lpstr>Poppins</vt:lpstr>
      <vt:lpstr>Segoe UI Symbol</vt:lpstr>
      <vt:lpstr>-apple-system</vt:lpstr>
      <vt:lpstr>Segoe Print</vt:lpstr>
      <vt:lpstr>Century Gothic</vt:lpstr>
      <vt:lpstr>Microsoft YaHei</vt:lpstr>
      <vt:lpstr>Arial Unicode MS</vt:lpstr>
      <vt:lpstr>Calibri</vt:lpstr>
      <vt:lpstr>inter-regular</vt:lpstr>
      <vt:lpstr>inherit</vt:lpstr>
      <vt:lpstr>charter</vt:lpstr>
      <vt:lpstr>Raleway</vt:lpstr>
      <vt:lpstr>Source Code Pro</vt:lpstr>
      <vt:lpstr>Yu Gothic UI</vt:lpstr>
      <vt:lpstr>Arial Unicode MS</vt:lpstr>
      <vt:lpstr>Courier New</vt:lpstr>
      <vt:lpstr>urw-din</vt:lpstr>
      <vt:lpstr>Consolas</vt:lpstr>
      <vt:lpstr>PT Serif</vt:lpstr>
      <vt:lpstr>Menlo</vt:lpstr>
      <vt:lpstr>sohne</vt:lpstr>
      <vt:lpstr>Cabin</vt:lpstr>
      <vt:lpstr>İyon</vt:lpstr>
      <vt:lpstr>Java Collections  </vt:lpstr>
      <vt:lpstr>Java Collections neden kullanılır?</vt:lpstr>
      <vt:lpstr>PowerPoint 演示文稿</vt:lpstr>
      <vt:lpstr>PowerPoint 演示文稿</vt:lpstr>
      <vt:lpstr>PowerPoint 演示文稿</vt:lpstr>
      <vt:lpstr>Map</vt:lpstr>
      <vt:lpstr>PowerPoint 演示文稿</vt:lpstr>
      <vt:lpstr>Lists</vt:lpstr>
      <vt:lpstr>PowerPoint 演示文稿</vt:lpstr>
      <vt:lpstr>Sets</vt:lpstr>
      <vt:lpstr>PowerPoint 演示文稿</vt:lpstr>
      <vt:lpstr>PowerPoint 演示文稿</vt:lpstr>
      <vt:lpstr>PowerPoint 演示文稿</vt:lpstr>
      <vt:lpstr>Maps (Dönüşümler)</vt:lpstr>
      <vt:lpstr>PowerPoint 演示文稿</vt:lpstr>
      <vt:lpstr>PowerPoint 演示文稿</vt:lpstr>
      <vt:lpstr>PowerPoint 演示文稿</vt:lpstr>
      <vt:lpstr>Özellikler</vt:lpstr>
      <vt:lpstr>PowerPoint 演示文稿</vt:lpstr>
      <vt:lpstr>PowerPoint 演示文稿</vt:lpstr>
      <vt:lpstr>Java Collections (Koleksiyonlar) Avantajları </vt:lpstr>
      <vt:lpstr>Java Collections Dezavantajları </vt:lpstr>
      <vt:lpstr>PowerPoint 演示文稿</vt:lpstr>
      <vt:lpstr>PowerPoint 演示文稿</vt:lpstr>
      <vt:lpstr>HashSet</vt:lpstr>
      <vt:lpstr>PowerPoint 演示文稿</vt:lpstr>
      <vt:lpstr>PowerPoint 演示文稿</vt:lpstr>
      <vt:lpstr>Sorular</vt:lpstr>
      <vt:lpstr>PowerPoint 演示文稿</vt:lpstr>
      <vt:lpstr>PowerPoint 演示文稿</vt:lpstr>
      <vt:lpstr>PowerPoint 演示文稿</vt:lpstr>
      <vt:lpstr>PowerPoint 演示文稿</vt:lpstr>
      <vt:lpstr>PowerPoint 演示文稿</vt:lpstr>
      <vt:lpstr>PowerPoint 演示文稿</vt:lpstr>
      <vt:lpstr>Sort</vt:lpstr>
      <vt:lpstr>PowerPoint 演示文稿</vt:lpstr>
      <vt:lpstr>PowerPoint 演示文稿</vt:lpstr>
      <vt:lpstr>PowerPoint 演示文稿</vt:lpstr>
      <vt:lpstr>Stream API</vt:lpstr>
      <vt:lpstr>PowerPoint 演示文稿</vt:lpstr>
      <vt:lpstr>PowerPoint 演示文稿</vt:lpstr>
      <vt:lpstr>PowerPoint 演示文稿</vt:lpstr>
      <vt:lpstr>Functional interface</vt:lpstr>
      <vt:lpstr>PowerPoint 演示文稿</vt:lpstr>
      <vt:lpstr>PowerPoint 演示文稿</vt:lpstr>
      <vt:lpstr>PowerPoint 演示文稿</vt:lpstr>
      <vt:lpstr> method reference operator in Java</vt:lpstr>
      <vt:lpstr>PowerPoint 演示文稿</vt:lpstr>
      <vt:lpstr>forEach()</vt:lpstr>
      <vt:lpstr>filter() </vt:lpstr>
      <vt:lpstr>sorted() </vt:lpstr>
      <vt:lpstr>reduce() </vt:lpstr>
      <vt:lpstr>map() </vt:lpstr>
      <vt:lpstr>distinct() </vt:lpstr>
      <vt:lpstr>count() </vt:lpstr>
      <vt:lpstr>collect()</vt:lpstr>
      <vt:lpstr>Match </vt:lpstr>
      <vt:lpstr>PowerPoint 演示文稿</vt:lpstr>
      <vt:lpstr>limit</vt:lpstr>
      <vt:lpstr>PowerPoint 演示文稿</vt:lpstr>
      <vt:lpstr>Soru</vt:lpstr>
      <vt:lpstr>Soru</vt:lpstr>
      <vt:lpstr>Soru</vt:lpstr>
      <vt:lpstr>Soru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cp:lastModifiedBy>
  <cp:revision>54</cp:revision>
  <dcterms:created xsi:type="dcterms:W3CDTF">2022-04-02T21:04:00Z</dcterms:created>
  <dcterms:modified xsi:type="dcterms:W3CDTF">2022-04-16T20:30:04Z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C20296CEDD61448083BF60C468CB4F62</vt:lpwstr>
  </property>
  <property fmtid="{D5CDD505-2E9C-101B-9397-08002B2CF9AE}" pid="3" name="KSOProductBuildVer">
    <vt:lpwstr>1033-11.2.0.11074</vt:lpwstr>
  </property>
</Properties>
</file>