
<file path=[Content_Types].xml><?xml version="1.0" encoding="utf-8"?>
<Types xmlns="http://schemas.openxmlformats.org/package/2006/content-types">
  <Default Extension="png" ContentType="image/png"/>
  <Default Extension="wdp" ContentType="image/vnd.ms-photo"/>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Lst>
  <p:sldSz cx="12192000" cy="6858000"/>
  <p:notesSz cx="6858000" cy="9144000"/>
  <p:embeddedFontLst>
    <p:embeddedFont>
      <p:font typeface="Gill Sans" panose="020B0502020104020203"/>
      <p:regular r:id="rId58"/>
    </p:embeddedFont>
    <p:embeddedFont>
      <p:font typeface="Calibri" panose="020F0502020204030204"/>
      <p:regular r:id="rId59"/>
    </p:embeddedFont>
    <p:embeddedFont>
      <p:font typeface="Rockwell Condensed" panose="02060603050405020104" charset="0"/>
      <p:regular r:id="rId60"/>
    </p:embeddedFont>
    <p:embeddedFont>
      <p:font typeface="Rockwell" panose="02060603020205020403" charset="0"/>
      <p:regular r:id="rId6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0872CB0-1502-4BF2-850D-90263E9FC0BD}" styleName="Table_0">
    <a:wholeTbl>
      <a:tcTxStyle>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FE8EA"/>
          </a:solidFill>
        </a:fill>
      </a:tcStyle>
    </a:wholeTbl>
    <a:band1H>
      <a:tcStyle>
        <a:tcBdr/>
        <a:fill>
          <a:solidFill>
            <a:srgbClr val="DDCDD4"/>
          </a:solidFill>
        </a:fill>
      </a:tcStyle>
    </a:band1H>
    <a:band2H>
      <a:tcStyle>
        <a:tcBdr/>
      </a:tcStyle>
    </a:band2H>
    <a:band1V>
      <a:tcStyle>
        <a:tcBdr/>
        <a:fill>
          <a:solidFill>
            <a:srgbClr val="DDCDD4"/>
          </a:solidFill>
        </a:fill>
      </a:tcStyle>
    </a:band1V>
    <a:band2V>
      <a:tcStyle>
        <a:tcBdr/>
      </a:tcStyle>
    </a:band2V>
    <a:lastCol>
      <a:tcTxStyle b="on">
        <a:font>
          <a:latin typeface="Calibri"/>
          <a:ea typeface="Calibri"/>
          <a:cs typeface="Calibri"/>
        </a:font>
        <a:schemeClr val="lt1"/>
      </a:tcTxStyle>
      <a:tcStyle>
        <a:tcBdr/>
        <a:fill>
          <a:solidFill>
            <a:schemeClr val="accent1"/>
          </a:solidFill>
        </a:fill>
      </a:tcStyle>
    </a:lastCol>
    <a:firstCol>
      <a:tcTxStyle b="on">
        <a:font>
          <a:latin typeface="Calibri"/>
          <a:ea typeface="Calibri"/>
          <a:cs typeface="Calibri"/>
        </a:font>
        <a:schemeClr val="lt1"/>
      </a:tcTxStyle>
      <a:tcStyle>
        <a:tcBdr/>
        <a:fill>
          <a:solidFill>
            <a:schemeClr val="accent1"/>
          </a:solidFill>
        </a:fill>
      </a:tcStyle>
    </a:firstCol>
    <a:lastRow>
      <a:tcTxStyle b="on">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Style>
        <a:tcBdr/>
      </a:tcStyle>
    </a:seCell>
    <a:swCell>
      <a:tcStyle>
        <a:tcBdr/>
      </a:tcStyle>
    </a:swCell>
    <a:firstRow>
      <a:tcTxStyle b="on">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4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1" Type="http://schemas.openxmlformats.org/officeDocument/2006/relationships/font" Target="fonts/font4.fntdata"/><Relationship Id="rId60" Type="http://schemas.openxmlformats.org/officeDocument/2006/relationships/font" Target="fonts/font3.fntdata"/><Relationship Id="rId6" Type="http://schemas.openxmlformats.org/officeDocument/2006/relationships/slide" Target="slides/slide3.xml"/><Relationship Id="rId59" Type="http://schemas.openxmlformats.org/officeDocument/2006/relationships/font" Target="fonts/font2.fntdata"/><Relationship Id="rId58" Type="http://schemas.openxmlformats.org/officeDocument/2006/relationships/font" Target="fonts/font1.fntdata"/><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8"/>
        <p:cNvGrpSpPr/>
        <p:nvPr/>
      </p:nvGrpSpPr>
      <p:grpSpPr>
        <a:xfrm>
          <a:off x="0" y="0"/>
          <a:ext cx="0" cy="0"/>
          <a:chOff x="0" y="0"/>
          <a:chExt cx="0" cy="0"/>
        </a:xfrm>
      </p:grpSpPr>
      <p:sp>
        <p:nvSpPr>
          <p:cNvPr id="99" name="Google Shape;9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0" name="Google Shape;10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5"/>
        <p:cNvGrpSpPr/>
        <p:nvPr/>
      </p:nvGrpSpPr>
      <p:grpSpPr>
        <a:xfrm>
          <a:off x="0" y="0"/>
          <a:ext cx="0" cy="0"/>
          <a:chOff x="0" y="0"/>
          <a:chExt cx="0" cy="0"/>
        </a:xfrm>
      </p:grpSpPr>
      <p:sp>
        <p:nvSpPr>
          <p:cNvPr id="176" name="Google Shape;17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7" name="Google Shape;17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1"/>
        <p:cNvGrpSpPr/>
        <p:nvPr/>
      </p:nvGrpSpPr>
      <p:grpSpPr>
        <a:xfrm>
          <a:off x="0" y="0"/>
          <a:ext cx="0" cy="0"/>
          <a:chOff x="0" y="0"/>
          <a:chExt cx="0" cy="0"/>
        </a:xfrm>
      </p:grpSpPr>
      <p:sp>
        <p:nvSpPr>
          <p:cNvPr id="182" name="Google Shape;18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83" name="Google Shape;18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7"/>
        <p:cNvGrpSpPr/>
        <p:nvPr/>
      </p:nvGrpSpPr>
      <p:grpSpPr>
        <a:xfrm>
          <a:off x="0" y="0"/>
          <a:ext cx="0" cy="0"/>
          <a:chOff x="0" y="0"/>
          <a:chExt cx="0" cy="0"/>
        </a:xfrm>
      </p:grpSpPr>
      <p:sp>
        <p:nvSpPr>
          <p:cNvPr id="208" name="Google Shape;20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09" name="Google Shape;20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3"/>
        <p:cNvGrpSpPr/>
        <p:nvPr/>
      </p:nvGrpSpPr>
      <p:grpSpPr>
        <a:xfrm>
          <a:off x="0" y="0"/>
          <a:ext cx="0" cy="0"/>
          <a:chOff x="0" y="0"/>
          <a:chExt cx="0" cy="0"/>
        </a:xfrm>
      </p:grpSpPr>
      <p:sp>
        <p:nvSpPr>
          <p:cNvPr id="214" name="Google Shape;21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15" name="Google Shape;21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9"/>
        <p:cNvGrpSpPr/>
        <p:nvPr/>
      </p:nvGrpSpPr>
      <p:grpSpPr>
        <a:xfrm>
          <a:off x="0" y="0"/>
          <a:ext cx="0" cy="0"/>
          <a:chOff x="0" y="0"/>
          <a:chExt cx="0" cy="0"/>
        </a:xfrm>
      </p:grpSpPr>
      <p:sp>
        <p:nvSpPr>
          <p:cNvPr id="220" name="Google Shape;22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21" name="Google Shape;22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5"/>
        <p:cNvGrpSpPr/>
        <p:nvPr/>
      </p:nvGrpSpPr>
      <p:grpSpPr>
        <a:xfrm>
          <a:off x="0" y="0"/>
          <a:ext cx="0" cy="0"/>
          <a:chOff x="0" y="0"/>
          <a:chExt cx="0" cy="0"/>
        </a:xfrm>
      </p:grpSpPr>
      <p:sp>
        <p:nvSpPr>
          <p:cNvPr id="226" name="Google Shape;22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27" name="Google Shape;22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1"/>
        <p:cNvGrpSpPr/>
        <p:nvPr/>
      </p:nvGrpSpPr>
      <p:grpSpPr>
        <a:xfrm>
          <a:off x="0" y="0"/>
          <a:ext cx="0" cy="0"/>
          <a:chOff x="0" y="0"/>
          <a:chExt cx="0" cy="0"/>
        </a:xfrm>
      </p:grpSpPr>
      <p:sp>
        <p:nvSpPr>
          <p:cNvPr id="232" name="Google Shape;232;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33" name="Google Shape;23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8"/>
        <p:cNvGrpSpPr/>
        <p:nvPr/>
      </p:nvGrpSpPr>
      <p:grpSpPr>
        <a:xfrm>
          <a:off x="0" y="0"/>
          <a:ext cx="0" cy="0"/>
          <a:chOff x="0" y="0"/>
          <a:chExt cx="0" cy="0"/>
        </a:xfrm>
      </p:grpSpPr>
      <p:sp>
        <p:nvSpPr>
          <p:cNvPr id="239" name="Google Shape;239;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40" name="Google Shape;24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5"/>
        <p:cNvGrpSpPr/>
        <p:nvPr/>
      </p:nvGrpSpPr>
      <p:grpSpPr>
        <a:xfrm>
          <a:off x="0" y="0"/>
          <a:ext cx="0" cy="0"/>
          <a:chOff x="0" y="0"/>
          <a:chExt cx="0" cy="0"/>
        </a:xfrm>
      </p:grpSpPr>
      <p:sp>
        <p:nvSpPr>
          <p:cNvPr id="246" name="Google Shape;24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47" name="Google Shape;24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2"/>
        <p:cNvGrpSpPr/>
        <p:nvPr/>
      </p:nvGrpSpPr>
      <p:grpSpPr>
        <a:xfrm>
          <a:off x="0" y="0"/>
          <a:ext cx="0" cy="0"/>
          <a:chOff x="0" y="0"/>
          <a:chExt cx="0" cy="0"/>
        </a:xfrm>
      </p:grpSpPr>
      <p:sp>
        <p:nvSpPr>
          <p:cNvPr id="253" name="Google Shape;253;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54" name="Google Shape;254;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4"/>
        <p:cNvGrpSpPr/>
        <p:nvPr/>
      </p:nvGrpSpPr>
      <p:grpSpPr>
        <a:xfrm>
          <a:off x="0" y="0"/>
          <a:ext cx="0" cy="0"/>
          <a:chOff x="0" y="0"/>
          <a:chExt cx="0" cy="0"/>
        </a:xfrm>
      </p:grpSpPr>
      <p:sp>
        <p:nvSpPr>
          <p:cNvPr id="105" name="Google Shape;10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6" name="Google Shape;10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8"/>
        <p:cNvGrpSpPr/>
        <p:nvPr/>
      </p:nvGrpSpPr>
      <p:grpSpPr>
        <a:xfrm>
          <a:off x="0" y="0"/>
          <a:ext cx="0" cy="0"/>
          <a:chOff x="0" y="0"/>
          <a:chExt cx="0" cy="0"/>
        </a:xfrm>
      </p:grpSpPr>
      <p:sp>
        <p:nvSpPr>
          <p:cNvPr id="269" name="Google Shape;269;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70" name="Google Shape;270;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4"/>
        <p:cNvGrpSpPr/>
        <p:nvPr/>
      </p:nvGrpSpPr>
      <p:grpSpPr>
        <a:xfrm>
          <a:off x="0" y="0"/>
          <a:ext cx="0" cy="0"/>
          <a:chOff x="0" y="0"/>
          <a:chExt cx="0" cy="0"/>
        </a:xfrm>
      </p:grpSpPr>
      <p:sp>
        <p:nvSpPr>
          <p:cNvPr id="275" name="Google Shape;275;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76" name="Google Shape;276;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1"/>
        <p:cNvGrpSpPr/>
        <p:nvPr/>
      </p:nvGrpSpPr>
      <p:grpSpPr>
        <a:xfrm>
          <a:off x="0" y="0"/>
          <a:ext cx="0" cy="0"/>
          <a:chOff x="0" y="0"/>
          <a:chExt cx="0" cy="0"/>
        </a:xfrm>
      </p:grpSpPr>
      <p:sp>
        <p:nvSpPr>
          <p:cNvPr id="282" name="Google Shape;282;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83" name="Google Shape;283;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7"/>
        <p:cNvGrpSpPr/>
        <p:nvPr/>
      </p:nvGrpSpPr>
      <p:grpSpPr>
        <a:xfrm>
          <a:off x="0" y="0"/>
          <a:ext cx="0" cy="0"/>
          <a:chOff x="0" y="0"/>
          <a:chExt cx="0" cy="0"/>
        </a:xfrm>
      </p:grpSpPr>
      <p:sp>
        <p:nvSpPr>
          <p:cNvPr id="288" name="Google Shape;288;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89" name="Google Shape;289;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3"/>
        <p:cNvGrpSpPr/>
        <p:nvPr/>
      </p:nvGrpSpPr>
      <p:grpSpPr>
        <a:xfrm>
          <a:off x="0" y="0"/>
          <a:ext cx="0" cy="0"/>
          <a:chOff x="0" y="0"/>
          <a:chExt cx="0" cy="0"/>
        </a:xfrm>
      </p:grpSpPr>
      <p:sp>
        <p:nvSpPr>
          <p:cNvPr id="294" name="Google Shape;294;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95" name="Google Shape;295;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9"/>
        <p:cNvGrpSpPr/>
        <p:nvPr/>
      </p:nvGrpSpPr>
      <p:grpSpPr>
        <a:xfrm>
          <a:off x="0" y="0"/>
          <a:ext cx="0" cy="0"/>
          <a:chOff x="0" y="0"/>
          <a:chExt cx="0" cy="0"/>
        </a:xfrm>
      </p:grpSpPr>
      <p:sp>
        <p:nvSpPr>
          <p:cNvPr id="300" name="Google Shape;300;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01" name="Google Shape;301;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5"/>
        <p:cNvGrpSpPr/>
        <p:nvPr/>
      </p:nvGrpSpPr>
      <p:grpSpPr>
        <a:xfrm>
          <a:off x="0" y="0"/>
          <a:ext cx="0" cy="0"/>
          <a:chOff x="0" y="0"/>
          <a:chExt cx="0" cy="0"/>
        </a:xfrm>
      </p:grpSpPr>
      <p:sp>
        <p:nvSpPr>
          <p:cNvPr id="306" name="Google Shape;306;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07" name="Google Shape;307;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1"/>
        <p:cNvGrpSpPr/>
        <p:nvPr/>
      </p:nvGrpSpPr>
      <p:grpSpPr>
        <a:xfrm>
          <a:off x="0" y="0"/>
          <a:ext cx="0" cy="0"/>
          <a:chOff x="0" y="0"/>
          <a:chExt cx="0" cy="0"/>
        </a:xfrm>
      </p:grpSpPr>
      <p:sp>
        <p:nvSpPr>
          <p:cNvPr id="312" name="Google Shape;312;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13" name="Google Shape;313;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8"/>
        <p:cNvGrpSpPr/>
        <p:nvPr/>
      </p:nvGrpSpPr>
      <p:grpSpPr>
        <a:xfrm>
          <a:off x="0" y="0"/>
          <a:ext cx="0" cy="0"/>
          <a:chOff x="0" y="0"/>
          <a:chExt cx="0" cy="0"/>
        </a:xfrm>
      </p:grpSpPr>
      <p:sp>
        <p:nvSpPr>
          <p:cNvPr id="319" name="Google Shape;319;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20" name="Google Shape;320;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4"/>
        <p:cNvGrpSpPr/>
        <p:nvPr/>
      </p:nvGrpSpPr>
      <p:grpSpPr>
        <a:xfrm>
          <a:off x="0" y="0"/>
          <a:ext cx="0" cy="0"/>
          <a:chOff x="0" y="0"/>
          <a:chExt cx="0" cy="0"/>
        </a:xfrm>
      </p:grpSpPr>
      <p:sp>
        <p:nvSpPr>
          <p:cNvPr id="325" name="Google Shape;325;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26" name="Google Shape;326;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30"/>
        <p:cNvGrpSpPr/>
        <p:nvPr/>
      </p:nvGrpSpPr>
      <p:grpSpPr>
        <a:xfrm>
          <a:off x="0" y="0"/>
          <a:ext cx="0" cy="0"/>
          <a:chOff x="0" y="0"/>
          <a:chExt cx="0" cy="0"/>
        </a:xfrm>
      </p:grpSpPr>
      <p:sp>
        <p:nvSpPr>
          <p:cNvPr id="331" name="Google Shape;331;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32" name="Google Shape;332;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36"/>
        <p:cNvGrpSpPr/>
        <p:nvPr/>
      </p:nvGrpSpPr>
      <p:grpSpPr>
        <a:xfrm>
          <a:off x="0" y="0"/>
          <a:ext cx="0" cy="0"/>
          <a:chOff x="0" y="0"/>
          <a:chExt cx="0" cy="0"/>
        </a:xfrm>
      </p:grpSpPr>
      <p:sp>
        <p:nvSpPr>
          <p:cNvPr id="337" name="Google Shape;337;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38" name="Google Shape;338;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2"/>
        <p:cNvGrpSpPr/>
        <p:nvPr/>
      </p:nvGrpSpPr>
      <p:grpSpPr>
        <a:xfrm>
          <a:off x="0" y="0"/>
          <a:ext cx="0" cy="0"/>
          <a:chOff x="0" y="0"/>
          <a:chExt cx="0" cy="0"/>
        </a:xfrm>
      </p:grpSpPr>
      <p:sp>
        <p:nvSpPr>
          <p:cNvPr id="343" name="Google Shape;343;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44" name="Google Shape;344;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8"/>
        <p:cNvGrpSpPr/>
        <p:nvPr/>
      </p:nvGrpSpPr>
      <p:grpSpPr>
        <a:xfrm>
          <a:off x="0" y="0"/>
          <a:ext cx="0" cy="0"/>
          <a:chOff x="0" y="0"/>
          <a:chExt cx="0" cy="0"/>
        </a:xfrm>
      </p:grpSpPr>
      <p:sp>
        <p:nvSpPr>
          <p:cNvPr id="349" name="Google Shape;349;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50" name="Google Shape;350;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4"/>
        <p:cNvGrpSpPr/>
        <p:nvPr/>
      </p:nvGrpSpPr>
      <p:grpSpPr>
        <a:xfrm>
          <a:off x="0" y="0"/>
          <a:ext cx="0" cy="0"/>
          <a:chOff x="0" y="0"/>
          <a:chExt cx="0" cy="0"/>
        </a:xfrm>
      </p:grpSpPr>
      <p:sp>
        <p:nvSpPr>
          <p:cNvPr id="355" name="Google Shape;355;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56" name="Google Shape;356;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0"/>
        <p:cNvGrpSpPr/>
        <p:nvPr/>
      </p:nvGrpSpPr>
      <p:grpSpPr>
        <a:xfrm>
          <a:off x="0" y="0"/>
          <a:ext cx="0" cy="0"/>
          <a:chOff x="0" y="0"/>
          <a:chExt cx="0" cy="0"/>
        </a:xfrm>
      </p:grpSpPr>
      <p:sp>
        <p:nvSpPr>
          <p:cNvPr id="361" name="Google Shape;361;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62" name="Google Shape;362;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7"/>
        <p:cNvGrpSpPr/>
        <p:nvPr/>
      </p:nvGrpSpPr>
      <p:grpSpPr>
        <a:xfrm>
          <a:off x="0" y="0"/>
          <a:ext cx="0" cy="0"/>
          <a:chOff x="0" y="0"/>
          <a:chExt cx="0" cy="0"/>
        </a:xfrm>
      </p:grpSpPr>
      <p:sp>
        <p:nvSpPr>
          <p:cNvPr id="368" name="Google Shape;368;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69" name="Google Shape;369;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73"/>
        <p:cNvGrpSpPr/>
        <p:nvPr/>
      </p:nvGrpSpPr>
      <p:grpSpPr>
        <a:xfrm>
          <a:off x="0" y="0"/>
          <a:ext cx="0" cy="0"/>
          <a:chOff x="0" y="0"/>
          <a:chExt cx="0" cy="0"/>
        </a:xfrm>
      </p:grpSpPr>
      <p:sp>
        <p:nvSpPr>
          <p:cNvPr id="374" name="Google Shape;374;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75" name="Google Shape;375;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9"/>
        <p:cNvGrpSpPr/>
        <p:nvPr/>
      </p:nvGrpSpPr>
      <p:grpSpPr>
        <a:xfrm>
          <a:off x="0" y="0"/>
          <a:ext cx="0" cy="0"/>
          <a:chOff x="0" y="0"/>
          <a:chExt cx="0" cy="0"/>
        </a:xfrm>
      </p:grpSpPr>
      <p:sp>
        <p:nvSpPr>
          <p:cNvPr id="390" name="Google Shape;390;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91" name="Google Shape;391;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96"/>
        <p:cNvGrpSpPr/>
        <p:nvPr/>
      </p:nvGrpSpPr>
      <p:grpSpPr>
        <a:xfrm>
          <a:off x="0" y="0"/>
          <a:ext cx="0" cy="0"/>
          <a:chOff x="0" y="0"/>
          <a:chExt cx="0" cy="0"/>
        </a:xfrm>
      </p:grpSpPr>
      <p:sp>
        <p:nvSpPr>
          <p:cNvPr id="397" name="Google Shape;397;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98" name="Google Shape;398;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8" name="Google Shape;11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2"/>
        <p:cNvGrpSpPr/>
        <p:nvPr/>
      </p:nvGrpSpPr>
      <p:grpSpPr>
        <a:xfrm>
          <a:off x="0" y="0"/>
          <a:ext cx="0" cy="0"/>
          <a:chOff x="0" y="0"/>
          <a:chExt cx="0" cy="0"/>
        </a:xfrm>
      </p:grpSpPr>
      <p:sp>
        <p:nvSpPr>
          <p:cNvPr id="403" name="Google Shape;403;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04" name="Google Shape;404;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8"/>
        <p:cNvGrpSpPr/>
        <p:nvPr/>
      </p:nvGrpSpPr>
      <p:grpSpPr>
        <a:xfrm>
          <a:off x="0" y="0"/>
          <a:ext cx="0" cy="0"/>
          <a:chOff x="0" y="0"/>
          <a:chExt cx="0" cy="0"/>
        </a:xfrm>
      </p:grpSpPr>
      <p:sp>
        <p:nvSpPr>
          <p:cNvPr id="409" name="Google Shape;409;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10" name="Google Shape;410;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14"/>
        <p:cNvGrpSpPr/>
        <p:nvPr/>
      </p:nvGrpSpPr>
      <p:grpSpPr>
        <a:xfrm>
          <a:off x="0" y="0"/>
          <a:ext cx="0" cy="0"/>
          <a:chOff x="0" y="0"/>
          <a:chExt cx="0" cy="0"/>
        </a:xfrm>
      </p:grpSpPr>
      <p:sp>
        <p:nvSpPr>
          <p:cNvPr id="415" name="Google Shape;415;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16" name="Google Shape;416;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20"/>
        <p:cNvGrpSpPr/>
        <p:nvPr/>
      </p:nvGrpSpPr>
      <p:grpSpPr>
        <a:xfrm>
          <a:off x="0" y="0"/>
          <a:ext cx="0" cy="0"/>
          <a:chOff x="0" y="0"/>
          <a:chExt cx="0" cy="0"/>
        </a:xfrm>
      </p:grpSpPr>
      <p:sp>
        <p:nvSpPr>
          <p:cNvPr id="421" name="Google Shape;421;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22" name="Google Shape;422;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26"/>
        <p:cNvGrpSpPr/>
        <p:nvPr/>
      </p:nvGrpSpPr>
      <p:grpSpPr>
        <a:xfrm>
          <a:off x="0" y="0"/>
          <a:ext cx="0" cy="0"/>
          <a:chOff x="0" y="0"/>
          <a:chExt cx="0" cy="0"/>
        </a:xfrm>
      </p:grpSpPr>
      <p:sp>
        <p:nvSpPr>
          <p:cNvPr id="427" name="Google Shape;427;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28" name="Google Shape;428;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33"/>
        <p:cNvGrpSpPr/>
        <p:nvPr/>
      </p:nvGrpSpPr>
      <p:grpSpPr>
        <a:xfrm>
          <a:off x="0" y="0"/>
          <a:ext cx="0" cy="0"/>
          <a:chOff x="0" y="0"/>
          <a:chExt cx="0" cy="0"/>
        </a:xfrm>
      </p:grpSpPr>
      <p:sp>
        <p:nvSpPr>
          <p:cNvPr id="434" name="Google Shape;434;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35" name="Google Shape;435;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39"/>
        <p:cNvGrpSpPr/>
        <p:nvPr/>
      </p:nvGrpSpPr>
      <p:grpSpPr>
        <a:xfrm>
          <a:off x="0" y="0"/>
          <a:ext cx="0" cy="0"/>
          <a:chOff x="0" y="0"/>
          <a:chExt cx="0" cy="0"/>
        </a:xfrm>
      </p:grpSpPr>
      <p:sp>
        <p:nvSpPr>
          <p:cNvPr id="440" name="Google Shape;440;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41" name="Google Shape;441;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46"/>
        <p:cNvGrpSpPr/>
        <p:nvPr/>
      </p:nvGrpSpPr>
      <p:grpSpPr>
        <a:xfrm>
          <a:off x="0" y="0"/>
          <a:ext cx="0" cy="0"/>
          <a:chOff x="0" y="0"/>
          <a:chExt cx="0" cy="0"/>
        </a:xfrm>
      </p:grpSpPr>
      <p:sp>
        <p:nvSpPr>
          <p:cNvPr id="447" name="Google Shape;447;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48" name="Google Shape;448;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2"/>
        <p:cNvGrpSpPr/>
        <p:nvPr/>
      </p:nvGrpSpPr>
      <p:grpSpPr>
        <a:xfrm>
          <a:off x="0" y="0"/>
          <a:ext cx="0" cy="0"/>
          <a:chOff x="0" y="0"/>
          <a:chExt cx="0" cy="0"/>
        </a:xfrm>
      </p:grpSpPr>
      <p:sp>
        <p:nvSpPr>
          <p:cNvPr id="453" name="Google Shape;453;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54" name="Google Shape;454;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8"/>
        <p:cNvGrpSpPr/>
        <p:nvPr/>
      </p:nvGrpSpPr>
      <p:grpSpPr>
        <a:xfrm>
          <a:off x="0" y="0"/>
          <a:ext cx="0" cy="0"/>
          <a:chOff x="0" y="0"/>
          <a:chExt cx="0" cy="0"/>
        </a:xfrm>
      </p:grpSpPr>
      <p:sp>
        <p:nvSpPr>
          <p:cNvPr id="459" name="Google Shape;459;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60" name="Google Shape;460;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4" name="Google Shape;12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65"/>
        <p:cNvGrpSpPr/>
        <p:nvPr/>
      </p:nvGrpSpPr>
      <p:grpSpPr>
        <a:xfrm>
          <a:off x="0" y="0"/>
          <a:ext cx="0" cy="0"/>
          <a:chOff x="0" y="0"/>
          <a:chExt cx="0" cy="0"/>
        </a:xfrm>
      </p:grpSpPr>
      <p:sp>
        <p:nvSpPr>
          <p:cNvPr id="466" name="Google Shape;466;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67" name="Google Shape;467;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71"/>
        <p:cNvGrpSpPr/>
        <p:nvPr/>
      </p:nvGrpSpPr>
      <p:grpSpPr>
        <a:xfrm>
          <a:off x="0" y="0"/>
          <a:ext cx="0" cy="0"/>
          <a:chOff x="0" y="0"/>
          <a:chExt cx="0" cy="0"/>
        </a:xfrm>
      </p:grpSpPr>
      <p:sp>
        <p:nvSpPr>
          <p:cNvPr id="472" name="Google Shape;472;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73" name="Google Shape;473;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0" name="Google Shape;13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4"/>
        <p:cNvGrpSpPr/>
        <p:nvPr/>
      </p:nvGrpSpPr>
      <p:grpSpPr>
        <a:xfrm>
          <a:off x="0" y="0"/>
          <a:ext cx="0" cy="0"/>
          <a:chOff x="0" y="0"/>
          <a:chExt cx="0" cy="0"/>
        </a:xfrm>
      </p:grpSpPr>
      <p:sp>
        <p:nvSpPr>
          <p:cNvPr id="135" name="Google Shape;13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6" name="Google Shape;13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7"/>
        <p:cNvGrpSpPr/>
        <p:nvPr/>
      </p:nvGrpSpPr>
      <p:grpSpPr>
        <a:xfrm>
          <a:off x="0" y="0"/>
          <a:ext cx="0" cy="0"/>
          <a:chOff x="0" y="0"/>
          <a:chExt cx="0" cy="0"/>
        </a:xfrm>
      </p:grpSpPr>
      <p:sp>
        <p:nvSpPr>
          <p:cNvPr id="148" name="Google Shape;14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9" name="Google Shape;14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3"/>
        <p:cNvGrpSpPr/>
        <p:nvPr/>
      </p:nvGrpSpPr>
      <p:grpSpPr>
        <a:xfrm>
          <a:off x="0" y="0"/>
          <a:ext cx="0" cy="0"/>
          <a:chOff x="0" y="0"/>
          <a:chExt cx="0" cy="0"/>
        </a:xfrm>
      </p:grpSpPr>
      <p:sp>
        <p:nvSpPr>
          <p:cNvPr id="154" name="Google Shape;15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5" name="Google Shape;15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Başlık Slaydı">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hasCustomPrompt="1"/>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tr-TR"/>
              <a:t>Asıl başlık stilini düzenlemek için tıklayın</a:t>
            </a:r>
            <a:endParaRPr lang="en-US" dirty="0"/>
          </a:p>
        </p:txBody>
      </p:sp>
      <p:sp>
        <p:nvSpPr>
          <p:cNvPr id="3" name="Subtitle 2"/>
          <p:cNvSpPr>
            <a:spLocks noGrp="1"/>
          </p:cNvSpPr>
          <p:nvPr>
            <p:ph type="subTitle" idx="1" hasCustomPrompt="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hasCustomPrompt="1"/>
          </p:nvPr>
        </p:nvSpPr>
        <p:spPr/>
        <p:txBody>
          <a:bodyPr vert="eaVert"/>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Date Placeholder 3"/>
          <p:cNvSpPr>
            <a:spLocks noGrp="1"/>
          </p:cNvSpPr>
          <p:nvPr>
            <p:ph type="dt" sz="half" idx="10"/>
          </p:nvPr>
        </p:nvSpPr>
        <p:spPr/>
        <p:txBody>
          <a:bodyPr/>
          <a:lstStyle/>
          <a:p>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8724900" y="533400"/>
            <a:ext cx="2552700" cy="563880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hasCustomPrompt="1"/>
          </p:nvPr>
        </p:nvSpPr>
        <p:spPr>
          <a:xfrm>
            <a:off x="1066800" y="533400"/>
            <a:ext cx="7505700" cy="5638800"/>
          </a:xfrm>
        </p:spPr>
        <p:txBody>
          <a:bodyPr vert="eaVert"/>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Date Placeholder 3"/>
          <p:cNvSpPr>
            <a:spLocks noGrp="1"/>
          </p:cNvSpPr>
          <p:nvPr>
            <p:ph type="dt" sz="half" idx="10"/>
          </p:nvPr>
        </p:nvSpPr>
        <p:spPr/>
        <p:txBody>
          <a:bodyPr/>
          <a:lstStyle/>
          <a:p>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t>Asıl başlık stilini düzenlemek için tıklayın</a:t>
            </a:r>
            <a:endParaRPr lang="en-US" dirty="0"/>
          </a:p>
        </p:txBody>
      </p:sp>
      <p:sp>
        <p:nvSpPr>
          <p:cNvPr id="3" name="Content Placeholder 2"/>
          <p:cNvSpPr>
            <a:spLocks noGrp="1"/>
          </p:cNvSpPr>
          <p:nvPr>
            <p:ph idx="1" hasCustomPrompt="1"/>
          </p:nvPr>
        </p:nvSpPr>
        <p:spPr/>
        <p:txBody>
          <a:body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Date Placeholder 3"/>
          <p:cNvSpPr>
            <a:spLocks noGrp="1"/>
          </p:cNvSpPr>
          <p:nvPr>
            <p:ph type="dt" sz="half" idx="10"/>
          </p:nvPr>
        </p:nvSpPr>
        <p:spPr/>
        <p:txBody>
          <a:bodyPr/>
          <a:lstStyle/>
          <a:p>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Bölüm Üst Bilgisi">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2167128" y="1225296"/>
            <a:ext cx="9281160" cy="3520440"/>
          </a:xfrm>
        </p:spPr>
        <p:txBody>
          <a:bodyPr anchor="ctr">
            <a:normAutofit/>
          </a:bodyPr>
          <a:lstStyle>
            <a:lvl1pPr>
              <a:lnSpc>
                <a:spcPct val="80000"/>
              </a:lnSpc>
              <a:defRPr sz="8000" b="0"/>
            </a:lvl1pPr>
          </a:lstStyle>
          <a:p>
            <a:r>
              <a:rPr lang="tr-TR"/>
              <a:t>Asıl başlık stilini düzenlemek için tıklayın</a:t>
            </a:r>
            <a:endParaRPr lang="en-US" dirty="0"/>
          </a:p>
        </p:txBody>
      </p:sp>
      <p:sp>
        <p:nvSpPr>
          <p:cNvPr id="3" name="Text Placeholder 2"/>
          <p:cNvSpPr>
            <a:spLocks noGrp="1"/>
          </p:cNvSpPr>
          <p:nvPr>
            <p:ph type="body" idx="1" hasCustomPrompt="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endParaRPr lang="tr-TR"/>
          </a:p>
        </p:txBody>
      </p:sp>
      <p:sp>
        <p:nvSpPr>
          <p:cNvPr id="4" name="Date Placeholder 3"/>
          <p:cNvSpPr>
            <a:spLocks noGrp="1"/>
          </p:cNvSpPr>
          <p:nvPr>
            <p:ph type="dt" sz="half" idx="10"/>
          </p:nvPr>
        </p:nvSpPr>
        <p:spPr>
          <a:xfrm>
            <a:off x="8593667" y="6272784"/>
            <a:ext cx="2644309" cy="365125"/>
          </a:xfrm>
        </p:spPr>
        <p:txBody>
          <a:bodyPr/>
          <a:lstStyle/>
          <a:p>
            <a:endParaRPr lang="tr-TR"/>
          </a:p>
        </p:txBody>
      </p:sp>
      <p:sp>
        <p:nvSpPr>
          <p:cNvPr id="5" name="Footer Placeholder 4"/>
          <p:cNvSpPr>
            <a:spLocks noGrp="1"/>
          </p:cNvSpPr>
          <p:nvPr>
            <p:ph type="ftr" sz="quarter" idx="11"/>
          </p:nvPr>
        </p:nvSpPr>
        <p:spPr>
          <a:xfrm>
            <a:off x="2182708" y="6272784"/>
            <a:ext cx="6327648" cy="365125"/>
          </a:xfrm>
        </p:spPr>
        <p:txBody>
          <a:bodyPr/>
          <a:lstStyle/>
          <a:p>
            <a:endParaRPr lang="tr-T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t>Asıl başlık stilini düzenlemek için tıklayın</a:t>
            </a:r>
            <a:endParaRPr lang="en-US" dirty="0"/>
          </a:p>
        </p:txBody>
      </p:sp>
      <p:sp>
        <p:nvSpPr>
          <p:cNvPr id="3" name="Content Placeholder 2"/>
          <p:cNvSpPr>
            <a:spLocks noGrp="1"/>
          </p:cNvSpPr>
          <p:nvPr>
            <p:ph sz="half" idx="1" hasCustomPrompt="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Content Placeholder 3"/>
          <p:cNvSpPr>
            <a:spLocks noGrp="1"/>
          </p:cNvSpPr>
          <p:nvPr>
            <p:ph sz="half" idx="2" hasCustomPrompt="1"/>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5" name="Date Placeholder 4"/>
          <p:cNvSpPr>
            <a:spLocks noGrp="1"/>
          </p:cNvSpPr>
          <p:nvPr>
            <p:ph type="dt" sz="half" idx="10"/>
          </p:nvPr>
        </p:nvSpPr>
        <p:spPr/>
        <p:txBody>
          <a:bodyPr/>
          <a:lstStyle/>
          <a:p>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hasCustomPrompt="1"/>
          </p:nvPr>
        </p:nvSpPr>
        <p:spPr/>
        <p:txBody>
          <a:bodyPr/>
          <a:lstStyle/>
          <a:p>
            <a:r>
              <a:rPr lang="tr-TR"/>
              <a:t>Asıl başlık stilini düzenlemek için tıklayın</a:t>
            </a:r>
            <a:endParaRPr lang="en-US" dirty="0"/>
          </a:p>
        </p:txBody>
      </p:sp>
      <p:sp>
        <p:nvSpPr>
          <p:cNvPr id="3" name="Text Placeholder 2"/>
          <p:cNvSpPr>
            <a:spLocks noGrp="1"/>
          </p:cNvSpPr>
          <p:nvPr>
            <p:ph type="body" idx="1" hasCustomPrompt="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endParaRPr lang="tr-TR"/>
          </a:p>
        </p:txBody>
      </p:sp>
      <p:sp>
        <p:nvSpPr>
          <p:cNvPr id="4" name="Content Placeholder 3"/>
          <p:cNvSpPr>
            <a:spLocks noGrp="1"/>
          </p:cNvSpPr>
          <p:nvPr>
            <p:ph sz="half" idx="2" hasCustomPrompt="1"/>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5" name="Text Placeholder 4"/>
          <p:cNvSpPr>
            <a:spLocks noGrp="1"/>
          </p:cNvSpPr>
          <p:nvPr>
            <p:ph type="body" sz="quarter" idx="3" hasCustomPrompt="1"/>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endParaRPr lang="tr-TR"/>
          </a:p>
        </p:txBody>
      </p:sp>
      <p:sp>
        <p:nvSpPr>
          <p:cNvPr id="6" name="Content Placeholder 5"/>
          <p:cNvSpPr>
            <a:spLocks noGrp="1"/>
          </p:cNvSpPr>
          <p:nvPr>
            <p:ph sz="quarter" idx="4" hasCustomPrompt="1"/>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7" name="Date Placeholder 6"/>
          <p:cNvSpPr>
            <a:spLocks noGrp="1"/>
          </p:cNvSpPr>
          <p:nvPr>
            <p:ph type="dt" sz="half" idx="10"/>
          </p:nvPr>
        </p:nvSpPr>
        <p:spPr/>
        <p:txBody>
          <a:bodyPr/>
          <a:lstStyle/>
          <a:p>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Başlıklı İçerik">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8549640" y="685800"/>
            <a:ext cx="3200400" cy="1737360"/>
          </a:xfrm>
        </p:spPr>
        <p:txBody>
          <a:bodyPr anchor="b">
            <a:normAutofit/>
          </a:bodyPr>
          <a:lstStyle>
            <a:lvl1pPr>
              <a:defRPr sz="3200" b="1"/>
            </a:lvl1pPr>
          </a:lstStyle>
          <a:p>
            <a:r>
              <a:rPr lang="tr-TR"/>
              <a:t>Asıl başlık stilini düzenlemek için tıklayın</a:t>
            </a:r>
            <a:endParaRPr lang="en-US" dirty="0"/>
          </a:p>
        </p:txBody>
      </p:sp>
      <p:sp>
        <p:nvSpPr>
          <p:cNvPr id="3" name="Content Placeholder 2"/>
          <p:cNvSpPr>
            <a:spLocks noGrp="1"/>
          </p:cNvSpPr>
          <p:nvPr>
            <p:ph idx="1" hasCustomPrompt="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Text Placeholder 3"/>
          <p:cNvSpPr>
            <a:spLocks noGrp="1"/>
          </p:cNvSpPr>
          <p:nvPr>
            <p:ph type="body" sz="half" idx="2" hasCustomPrompt="1"/>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endParaRPr lang="tr-TR"/>
          </a:p>
        </p:txBody>
      </p:sp>
      <p:sp>
        <p:nvSpPr>
          <p:cNvPr id="5" name="Date Placeholder 4"/>
          <p:cNvSpPr>
            <a:spLocks noGrp="1"/>
          </p:cNvSpPr>
          <p:nvPr>
            <p:ph type="dt" sz="half" idx="10"/>
          </p:nvPr>
        </p:nvSpPr>
        <p:spPr/>
        <p:txBody>
          <a:bodyPr/>
          <a:lstStyle/>
          <a:p>
            <a:endParaRPr lang="tr-TR"/>
          </a:p>
        </p:txBody>
      </p:sp>
      <p:sp>
        <p:nvSpPr>
          <p:cNvPr id="6" name="Footer Placeholder 5"/>
          <p:cNvSpPr>
            <a:spLocks noGrp="1"/>
          </p:cNvSpPr>
          <p:nvPr>
            <p:ph type="ftr" sz="quarter" idx="11"/>
          </p:nvPr>
        </p:nvSpPr>
        <p:spPr/>
        <p:txBody>
          <a:bodyPr/>
          <a:lstStyle/>
          <a:p>
            <a:endParaRPr lang="tr-T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Başlıklı Resim">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8549640" y="685800"/>
            <a:ext cx="3200400" cy="1737360"/>
          </a:xfrm>
        </p:spPr>
        <p:txBody>
          <a:bodyPr anchor="b">
            <a:normAutofit/>
          </a:bodyPr>
          <a:lstStyle>
            <a:lvl1pPr>
              <a:defRPr sz="3200" b="1"/>
            </a:lvl1pPr>
          </a:lstStyle>
          <a:p>
            <a:r>
              <a:rPr lang="tr-TR"/>
              <a:t>Asıl başlık stilini düzenlemek için tıklayın</a:t>
            </a:r>
            <a:endParaRPr lang="en-US" dirty="0"/>
          </a:p>
        </p:txBody>
      </p:sp>
      <p:sp>
        <p:nvSpPr>
          <p:cNvPr id="3" name="Picture Placeholder 2"/>
          <p:cNvSpPr>
            <a:spLocks noGrp="1" noChangeAspect="1"/>
          </p:cNvSpPr>
          <p:nvPr>
            <p:ph type="pic" idx="1" hasCustomPrompt="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hasCustomPrompt="1"/>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endParaRPr lang="tr-TR"/>
          </a:p>
        </p:txBody>
      </p:sp>
      <p:sp>
        <p:nvSpPr>
          <p:cNvPr id="5" name="Date Placeholder 4"/>
          <p:cNvSpPr>
            <a:spLocks noGrp="1"/>
          </p:cNvSpPr>
          <p:nvPr>
            <p:ph type="dt" sz="half" idx="10"/>
          </p:nvPr>
        </p:nvSpPr>
        <p:spPr/>
        <p:txBody>
          <a:bodyPr/>
          <a:lstStyle/>
          <a:p>
            <a:endParaRPr lang="tr-TR"/>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microsoft.com/office/2007/relationships/hdphoto" Target="../media/image4.wdp"/><Relationship Id="rId12" Type="http://schemas.openxmlformats.org/officeDocument/2006/relationships/image" Target="../media/image5.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endParaRPr lang="tr-TR"/>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tr-T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2">
                <a:duotone>
                  <a:schemeClr val="accent1">
                    <a:shade val="45000"/>
                    <a:satMod val="135000"/>
                  </a:schemeClr>
                  <a:prstClr val="white"/>
                </a:duotone>
                <a:extLst>
                  <a:ext uri="{BEBA8EAE-BF5A-486C-A8C5-ECC9F3942E4B}">
                    <a14:imgProps xmlns:a14="http://schemas.microsoft.com/office/drawing/2010/main">
                      <a14:imgLayer r:embed="rId13">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pPr marL="0" lvl="0" indent="0" algn="r" rtl="0">
              <a:spcBef>
                <a:spcPts val="0"/>
              </a:spcBef>
              <a:spcAft>
                <a:spcPts val="0"/>
              </a:spcAft>
              <a:buNone/>
            </a:pPr>
            <a:fld id="{00000000-1234-1234-1234-12341234123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5400" kern="1200" cap="all" baseline="0">
          <a:blipFill>
            <a:blip r:embed="rId14">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8.xml"/><Relationship Id="rId4" Type="http://schemas.openxmlformats.org/officeDocument/2006/relationships/image" Target="../media/image9.png"/><Relationship Id="rId3" Type="http://schemas.microsoft.com/office/2007/relationships/hdphoto" Target="../media/image4.wdp"/><Relationship Id="rId2" Type="http://schemas.openxmlformats.org/officeDocument/2006/relationships/image" Target="../media/image5.png"/><Relationship Id="rId1" Type="http://schemas.openxmlformats.org/officeDocument/2006/relationships/image" Target="../media/image6.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8.xml"/><Relationship Id="rId3" Type="http://schemas.openxmlformats.org/officeDocument/2006/relationships/image" Target="../media/image11.png"/><Relationship Id="rId2" Type="http://schemas.microsoft.com/office/2007/relationships/hdphoto" Target="../media/image4.wdp"/><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8.xml"/><Relationship Id="rId2" Type="http://schemas.openxmlformats.org/officeDocument/2006/relationships/image" Target="../media/image14.png"/><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8.xml"/><Relationship Id="rId1" Type="http://schemas.openxmlformats.org/officeDocument/2006/relationships/image" Target="../media/image1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8.xml"/><Relationship Id="rId1" Type="http://schemas.openxmlformats.org/officeDocument/2006/relationships/image" Target="../media/image21.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8.xml"/><Relationship Id="rId1" Type="http://schemas.openxmlformats.org/officeDocument/2006/relationships/image" Target="../media/image24.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8.xml"/><Relationship Id="rId1" Type="http://schemas.openxmlformats.org/officeDocument/2006/relationships/image" Target="../media/image25.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8.xml"/><Relationship Id="rId1" Type="http://schemas.openxmlformats.org/officeDocument/2006/relationships/image" Target="../media/image2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
          <p:cNvSpPr txBox="1">
            <a:spLocks noGrp="1"/>
          </p:cNvSpPr>
          <p:nvPr>
            <p:ph type="ctrTitle"/>
          </p:nvPr>
        </p:nvSpPr>
        <p:spPr>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2"/>
              </a:buClr>
              <a:buSzPts val="5400"/>
              <a:buFont typeface="Gill Sans" panose="020B0502020104020203"/>
              <a:buNone/>
            </a:pPr>
            <a:r>
              <a:rPr lang="en-US"/>
              <a:t>MultiThreading</a:t>
            </a:r>
            <a:endParaRPr lang="en-US"/>
          </a:p>
        </p:txBody>
      </p:sp>
      <p:sp>
        <p:nvSpPr>
          <p:cNvPr id="103" name="Google Shape;103;p1"/>
          <p:cNvSpPr txBox="1">
            <a:spLocks noGrp="1"/>
          </p:cNvSpPr>
          <p:nvPr>
            <p:ph type="subTitle" idx="1"/>
          </p:nvPr>
        </p:nvSpPr>
        <p:spPr>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2400"/>
              <a:buNone/>
            </a:pPr>
            <a:r>
              <a:rPr lang="en-US"/>
              <a:t>Çoklu İş Parçacığı</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2"/>
              </a:buClr>
              <a:buSzPct val="100000"/>
              <a:buFont typeface="Gill Sans" panose="020B0502020104020203"/>
              <a:buNone/>
            </a:pPr>
            <a:r>
              <a:rPr lang="en-US"/>
              <a:t>MultiThreading’e Neden İhtiyaç Duyuyoruz?</a:t>
            </a:r>
            <a:endParaRPr lang="en-US"/>
          </a:p>
        </p:txBody>
      </p:sp>
      <p:sp>
        <p:nvSpPr>
          <p:cNvPr id="180" name="Google Shape;180;p10"/>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000"/>
              <a:buChar char="•"/>
            </a:pPr>
            <a:r>
              <a:rPr lang="en-US"/>
              <a:t>Örneğin elinizde internetten bir dosya indirme gibi uzun zaman alacak bir iş var ve bu işlemden sonra yapacağınız daha bir çok iş bulunuyor. Eğer biz bu işlemi multithreading kullanmayıp sadece uygulamayı main thread ile yazarsak, </a:t>
            </a:r>
            <a:r>
              <a:rPr lang="en-US" b="1"/>
              <a:t>main thread</a:t>
            </a:r>
            <a:r>
              <a:rPr lang="en-US"/>
              <a:t>(main metodu) bu işlem bitene kadar başka herhangi bir işlem gerçekleştiremeyecek. Ancak eğer siz dosya indirme işlemini bir tane thread oluşturup yaparsanız, main thread diğer işlerine zaman ayırabilir. Yani bizim uygulamamız bir çok işlemi parallel yapacak seviyeye gelmiş olur.</a:t>
            </a:r>
            <a:endParaRPr lang="en-US"/>
          </a:p>
          <a:p>
            <a:pPr marL="228600" lvl="0" indent="-228600" algn="l" rtl="0">
              <a:lnSpc>
                <a:spcPct val="90000"/>
              </a:lnSpc>
              <a:spcBef>
                <a:spcPts val="1000"/>
              </a:spcBef>
              <a:spcAft>
                <a:spcPts val="0"/>
              </a:spcAft>
              <a:buSzPts val="2000"/>
              <a:buChar char="•"/>
            </a:pPr>
            <a:r>
              <a:rPr lang="en-US"/>
              <a:t>Bunun gibi biz daha bir çok işlemimizi threadler yardımıyla parallel yapabiliriz ve biz threadlerin parallel çalışmasına </a:t>
            </a:r>
            <a:r>
              <a:rPr lang="en-US" b="1"/>
              <a:t>concurrency (eş zamanlılık) </a:t>
            </a:r>
            <a:r>
              <a:rPr lang="en-US"/>
              <a:t>diyoruz.</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1"/>
          <p:cNvSpPr/>
          <p:nvPr/>
        </p:nvSpPr>
        <p:spPr>
          <a:xfrm>
            <a:off x="1307592" y="1549146"/>
            <a:ext cx="3118104" cy="585216"/>
          </a:xfrm>
          <a:prstGeom prst="rect">
            <a:avLst/>
          </a:prstGeom>
          <a:solidFill>
            <a:schemeClr val="accent1"/>
          </a:solidFill>
          <a:ln w="12700" cap="flat" cmpd="sng">
            <a:solidFill>
              <a:srgbClr val="6E31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panose="020F0502020204030204"/>
                <a:ea typeface="Calibri" panose="020F0502020204030204"/>
                <a:cs typeface="Calibri" panose="020F0502020204030204"/>
                <a:sym typeface="Calibri" panose="020F0502020204030204"/>
              </a:rPr>
              <a:t>10 dakika</a:t>
            </a: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86" name="Google Shape;186;p11"/>
          <p:cNvSpPr/>
          <p:nvPr/>
        </p:nvSpPr>
        <p:spPr>
          <a:xfrm>
            <a:off x="1307592" y="2694432"/>
            <a:ext cx="3118104" cy="585216"/>
          </a:xfrm>
          <a:prstGeom prst="rect">
            <a:avLst/>
          </a:prstGeom>
          <a:solidFill>
            <a:schemeClr val="accent1"/>
          </a:solidFill>
          <a:ln w="12700" cap="flat" cmpd="sng">
            <a:solidFill>
              <a:srgbClr val="6E31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panose="020F0502020204030204"/>
                <a:ea typeface="Calibri" panose="020F0502020204030204"/>
                <a:cs typeface="Calibri" panose="020F0502020204030204"/>
                <a:sym typeface="Calibri" panose="020F0502020204030204"/>
              </a:rPr>
              <a:t> 5 dakika</a:t>
            </a: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87" name="Google Shape;187;p11"/>
          <p:cNvSpPr/>
          <p:nvPr/>
        </p:nvSpPr>
        <p:spPr>
          <a:xfrm>
            <a:off x="1307592" y="3759708"/>
            <a:ext cx="3118104" cy="585216"/>
          </a:xfrm>
          <a:prstGeom prst="rect">
            <a:avLst/>
          </a:prstGeom>
          <a:solidFill>
            <a:schemeClr val="accent1"/>
          </a:solidFill>
          <a:ln w="12700" cap="flat" cmpd="sng">
            <a:solidFill>
              <a:srgbClr val="6E31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panose="020F0502020204030204"/>
                <a:ea typeface="Calibri" panose="020F0502020204030204"/>
                <a:cs typeface="Calibri" panose="020F0502020204030204"/>
                <a:sym typeface="Calibri" panose="020F0502020204030204"/>
              </a:rPr>
              <a:t>2 dakika</a:t>
            </a: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88" name="Google Shape;188;p11"/>
          <p:cNvSpPr/>
          <p:nvPr/>
        </p:nvSpPr>
        <p:spPr>
          <a:xfrm>
            <a:off x="960120" y="865632"/>
            <a:ext cx="3867912" cy="5407152"/>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1"/>
              </a:solidFill>
              <a:latin typeface="Calibri" panose="020F0502020204030204"/>
              <a:ea typeface="Calibri" panose="020F0502020204030204"/>
              <a:cs typeface="Calibri" panose="020F0502020204030204"/>
              <a:sym typeface="Calibri" panose="020F0502020204030204"/>
            </a:endParaRPr>
          </a:p>
        </p:txBody>
      </p:sp>
      <p:sp>
        <p:nvSpPr>
          <p:cNvPr id="189" name="Google Shape;189;p11"/>
          <p:cNvSpPr txBox="1"/>
          <p:nvPr/>
        </p:nvSpPr>
        <p:spPr>
          <a:xfrm>
            <a:off x="2170746" y="4908145"/>
            <a:ext cx="137909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accent1"/>
                </a:solidFill>
                <a:latin typeface="Calibri" panose="020F0502020204030204"/>
                <a:ea typeface="Calibri" panose="020F0502020204030204"/>
                <a:cs typeface="Calibri" panose="020F0502020204030204"/>
                <a:sym typeface="Calibri" panose="020F0502020204030204"/>
              </a:rPr>
              <a:t>Main Thread</a:t>
            </a:r>
            <a:endParaRPr lang="en-US" sz="1800">
              <a:solidFill>
                <a:schemeClr val="accent1"/>
              </a:solidFill>
              <a:latin typeface="Calibri" panose="020F0502020204030204"/>
              <a:ea typeface="Calibri" panose="020F0502020204030204"/>
              <a:cs typeface="Calibri" panose="020F0502020204030204"/>
              <a:sym typeface="Calibri" panose="020F0502020204030204"/>
            </a:endParaRPr>
          </a:p>
        </p:txBody>
      </p:sp>
      <p:cxnSp>
        <p:nvCxnSpPr>
          <p:cNvPr id="190" name="Google Shape;190;p11"/>
          <p:cNvCxnSpPr>
            <a:stCxn id="185" idx="2"/>
            <a:endCxn id="186" idx="0"/>
          </p:cNvCxnSpPr>
          <p:nvPr/>
        </p:nvCxnSpPr>
        <p:spPr>
          <a:xfrm rot="-5400000" flipH="1">
            <a:off x="2586894" y="2414112"/>
            <a:ext cx="560100" cy="600"/>
          </a:xfrm>
          <a:prstGeom prst="bentConnector3">
            <a:avLst>
              <a:gd name="adj1" fmla="val 50000"/>
            </a:avLst>
          </a:prstGeom>
          <a:noFill/>
          <a:ln w="9525" cap="flat" cmpd="sng">
            <a:solidFill>
              <a:schemeClr val="accent1"/>
            </a:solidFill>
            <a:prstDash val="solid"/>
            <a:miter lim="800000"/>
            <a:headEnd type="none" w="sm" len="sm"/>
            <a:tailEnd type="triangle" w="med" len="med"/>
          </a:ln>
        </p:spPr>
      </p:cxnSp>
      <p:cxnSp>
        <p:nvCxnSpPr>
          <p:cNvPr id="191" name="Google Shape;191;p11"/>
          <p:cNvCxnSpPr>
            <a:stCxn id="186" idx="2"/>
            <a:endCxn id="187" idx="0"/>
          </p:cNvCxnSpPr>
          <p:nvPr/>
        </p:nvCxnSpPr>
        <p:spPr>
          <a:xfrm rot="-5400000" flipH="1">
            <a:off x="2626944" y="3519348"/>
            <a:ext cx="480000" cy="600"/>
          </a:xfrm>
          <a:prstGeom prst="bentConnector3">
            <a:avLst>
              <a:gd name="adj1" fmla="val 50000"/>
            </a:avLst>
          </a:prstGeom>
          <a:noFill/>
          <a:ln w="9525" cap="flat" cmpd="sng">
            <a:solidFill>
              <a:schemeClr val="accent1"/>
            </a:solidFill>
            <a:prstDash val="solid"/>
            <a:miter lim="800000"/>
            <a:headEnd type="none" w="sm" len="sm"/>
            <a:tailEnd type="triangle" w="med" len="med"/>
          </a:ln>
        </p:spPr>
      </p:cxnSp>
      <p:sp>
        <p:nvSpPr>
          <p:cNvPr id="192" name="Google Shape;192;p11"/>
          <p:cNvSpPr txBox="1"/>
          <p:nvPr/>
        </p:nvSpPr>
        <p:spPr>
          <a:xfrm>
            <a:off x="899428" y="5684258"/>
            <a:ext cx="32637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accent1"/>
                </a:solidFill>
                <a:latin typeface="Calibri" panose="020F0502020204030204"/>
                <a:ea typeface="Calibri" panose="020F0502020204030204"/>
                <a:cs typeface="Calibri" panose="020F0502020204030204"/>
                <a:sym typeface="Calibri" panose="020F0502020204030204"/>
              </a:rPr>
              <a:t>Toplam Çalışma Süresi: 17 dakika</a:t>
            </a:r>
            <a:endParaRPr sz="1800">
              <a:solidFill>
                <a:schemeClr val="accent1"/>
              </a:solidFill>
              <a:latin typeface="Calibri" panose="020F0502020204030204"/>
              <a:ea typeface="Calibri" panose="020F0502020204030204"/>
              <a:cs typeface="Calibri" panose="020F0502020204030204"/>
              <a:sym typeface="Calibri" panose="020F0502020204030204"/>
            </a:endParaRPr>
          </a:p>
        </p:txBody>
      </p:sp>
      <p:sp>
        <p:nvSpPr>
          <p:cNvPr id="193" name="Google Shape;193;p11"/>
          <p:cNvSpPr/>
          <p:nvPr/>
        </p:nvSpPr>
        <p:spPr>
          <a:xfrm>
            <a:off x="5622518" y="1831848"/>
            <a:ext cx="1436650" cy="585216"/>
          </a:xfrm>
          <a:prstGeom prst="rect">
            <a:avLst/>
          </a:prstGeom>
          <a:solidFill>
            <a:schemeClr val="accent1"/>
          </a:solidFill>
          <a:ln w="12700" cap="flat" cmpd="sng">
            <a:solidFill>
              <a:srgbClr val="6E31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panose="020F0502020204030204"/>
                <a:ea typeface="Calibri" panose="020F0502020204030204"/>
                <a:cs typeface="Calibri" panose="020F0502020204030204"/>
                <a:sym typeface="Calibri" panose="020F0502020204030204"/>
              </a:rPr>
              <a:t>10 dakika</a:t>
            </a: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94" name="Google Shape;194;p11"/>
          <p:cNvSpPr/>
          <p:nvPr/>
        </p:nvSpPr>
        <p:spPr>
          <a:xfrm>
            <a:off x="7348728" y="1841754"/>
            <a:ext cx="1520952" cy="585216"/>
          </a:xfrm>
          <a:prstGeom prst="rect">
            <a:avLst/>
          </a:prstGeom>
          <a:solidFill>
            <a:schemeClr val="accent1"/>
          </a:solidFill>
          <a:ln w="12700" cap="flat" cmpd="sng">
            <a:solidFill>
              <a:srgbClr val="6E31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panose="020F0502020204030204"/>
                <a:ea typeface="Calibri" panose="020F0502020204030204"/>
                <a:cs typeface="Calibri" panose="020F0502020204030204"/>
                <a:sym typeface="Calibri" panose="020F0502020204030204"/>
              </a:rPr>
              <a:t> 5 dakika</a:t>
            </a: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95" name="Google Shape;195;p11"/>
          <p:cNvSpPr/>
          <p:nvPr/>
        </p:nvSpPr>
        <p:spPr>
          <a:xfrm>
            <a:off x="9103417" y="1831848"/>
            <a:ext cx="1678303" cy="585216"/>
          </a:xfrm>
          <a:prstGeom prst="rect">
            <a:avLst/>
          </a:prstGeom>
          <a:solidFill>
            <a:schemeClr val="accent1"/>
          </a:solidFill>
          <a:ln w="12700" cap="flat" cmpd="sng">
            <a:solidFill>
              <a:srgbClr val="6E31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panose="020F0502020204030204"/>
                <a:ea typeface="Calibri" panose="020F0502020204030204"/>
                <a:cs typeface="Calibri" panose="020F0502020204030204"/>
                <a:sym typeface="Calibri" panose="020F0502020204030204"/>
              </a:rPr>
              <a:t>2 dakika</a:t>
            </a: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96" name="Google Shape;196;p11"/>
          <p:cNvSpPr/>
          <p:nvPr/>
        </p:nvSpPr>
        <p:spPr>
          <a:xfrm>
            <a:off x="5416903" y="865632"/>
            <a:ext cx="5546753" cy="5407152"/>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1"/>
              </a:solidFill>
              <a:latin typeface="Calibri" panose="020F0502020204030204"/>
              <a:ea typeface="Calibri" panose="020F0502020204030204"/>
              <a:cs typeface="Calibri" panose="020F0502020204030204"/>
              <a:sym typeface="Calibri" panose="020F0502020204030204"/>
            </a:endParaRPr>
          </a:p>
        </p:txBody>
      </p:sp>
      <p:sp>
        <p:nvSpPr>
          <p:cNvPr id="197" name="Google Shape;197;p11"/>
          <p:cNvSpPr txBox="1"/>
          <p:nvPr/>
        </p:nvSpPr>
        <p:spPr>
          <a:xfrm>
            <a:off x="5634041" y="4160258"/>
            <a:ext cx="137909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accent1"/>
                </a:solidFill>
                <a:latin typeface="Calibri" panose="020F0502020204030204"/>
                <a:ea typeface="Calibri" panose="020F0502020204030204"/>
                <a:cs typeface="Calibri" panose="020F0502020204030204"/>
                <a:sym typeface="Calibri" panose="020F0502020204030204"/>
              </a:rPr>
              <a:t>Main Thread</a:t>
            </a:r>
            <a:endParaRPr lang="en-US" sz="1800">
              <a:solidFill>
                <a:schemeClr val="accent1"/>
              </a:solidFill>
              <a:latin typeface="Calibri" panose="020F0502020204030204"/>
              <a:ea typeface="Calibri" panose="020F0502020204030204"/>
              <a:cs typeface="Calibri" panose="020F0502020204030204"/>
              <a:sym typeface="Calibri" panose="020F0502020204030204"/>
            </a:endParaRPr>
          </a:p>
        </p:txBody>
      </p:sp>
      <p:sp>
        <p:nvSpPr>
          <p:cNvPr id="198" name="Google Shape;198;p11"/>
          <p:cNvSpPr/>
          <p:nvPr/>
        </p:nvSpPr>
        <p:spPr>
          <a:xfrm>
            <a:off x="1161288" y="1336024"/>
            <a:ext cx="3465576" cy="4178685"/>
          </a:xfrm>
          <a:prstGeom prst="rect">
            <a:avLst/>
          </a:pr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3"/>
              </a:solidFill>
              <a:latin typeface="Calibri" panose="020F0502020204030204"/>
              <a:ea typeface="Calibri" panose="020F0502020204030204"/>
              <a:cs typeface="Calibri" panose="020F0502020204030204"/>
              <a:sym typeface="Calibri" panose="020F0502020204030204"/>
            </a:endParaRPr>
          </a:p>
        </p:txBody>
      </p:sp>
      <p:sp>
        <p:nvSpPr>
          <p:cNvPr id="199" name="Google Shape;199;p11"/>
          <p:cNvSpPr txBox="1"/>
          <p:nvPr/>
        </p:nvSpPr>
        <p:spPr>
          <a:xfrm>
            <a:off x="2494648" y="942582"/>
            <a:ext cx="73129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accent1"/>
                </a:solidFill>
                <a:latin typeface="Calibri" panose="020F0502020204030204"/>
                <a:ea typeface="Calibri" panose="020F0502020204030204"/>
                <a:cs typeface="Calibri" panose="020F0502020204030204"/>
                <a:sym typeface="Calibri" panose="020F0502020204030204"/>
              </a:rPr>
              <a:t>App 1</a:t>
            </a:r>
            <a:endParaRPr lang="en-US" sz="1800">
              <a:solidFill>
                <a:schemeClr val="accent1"/>
              </a:solidFill>
              <a:latin typeface="Calibri" panose="020F0502020204030204"/>
              <a:ea typeface="Calibri" panose="020F0502020204030204"/>
              <a:cs typeface="Calibri" panose="020F0502020204030204"/>
              <a:sym typeface="Calibri" panose="020F0502020204030204"/>
            </a:endParaRPr>
          </a:p>
        </p:txBody>
      </p:sp>
      <p:sp>
        <p:nvSpPr>
          <p:cNvPr id="200" name="Google Shape;200;p11"/>
          <p:cNvSpPr/>
          <p:nvPr/>
        </p:nvSpPr>
        <p:spPr>
          <a:xfrm>
            <a:off x="5539147" y="1526217"/>
            <a:ext cx="1627900" cy="3497457"/>
          </a:xfrm>
          <a:prstGeom prst="rect">
            <a:avLst/>
          </a:pr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3"/>
              </a:solidFill>
              <a:latin typeface="Calibri" panose="020F0502020204030204"/>
              <a:ea typeface="Calibri" panose="020F0502020204030204"/>
              <a:cs typeface="Calibri" panose="020F0502020204030204"/>
              <a:sym typeface="Calibri" panose="020F0502020204030204"/>
            </a:endParaRPr>
          </a:p>
        </p:txBody>
      </p:sp>
      <p:sp>
        <p:nvSpPr>
          <p:cNvPr id="201" name="Google Shape;201;p11"/>
          <p:cNvSpPr/>
          <p:nvPr/>
        </p:nvSpPr>
        <p:spPr>
          <a:xfrm>
            <a:off x="7249631" y="1526217"/>
            <a:ext cx="1719143" cy="3497456"/>
          </a:xfrm>
          <a:prstGeom prst="rect">
            <a:avLst/>
          </a:pr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3"/>
              </a:solidFill>
              <a:latin typeface="Calibri" panose="020F0502020204030204"/>
              <a:ea typeface="Calibri" panose="020F0502020204030204"/>
              <a:cs typeface="Calibri" panose="020F0502020204030204"/>
              <a:sym typeface="Calibri" panose="020F0502020204030204"/>
            </a:endParaRPr>
          </a:p>
        </p:txBody>
      </p:sp>
      <p:sp>
        <p:nvSpPr>
          <p:cNvPr id="202" name="Google Shape;202;p11"/>
          <p:cNvSpPr/>
          <p:nvPr/>
        </p:nvSpPr>
        <p:spPr>
          <a:xfrm>
            <a:off x="9045253" y="1537270"/>
            <a:ext cx="1826020" cy="3497456"/>
          </a:xfrm>
          <a:prstGeom prst="rect">
            <a:avLst/>
          </a:prstGeom>
          <a:no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3"/>
              </a:solidFill>
              <a:latin typeface="Calibri" panose="020F0502020204030204"/>
              <a:ea typeface="Calibri" panose="020F0502020204030204"/>
              <a:cs typeface="Calibri" panose="020F0502020204030204"/>
              <a:sym typeface="Calibri" panose="020F0502020204030204"/>
            </a:endParaRPr>
          </a:p>
        </p:txBody>
      </p:sp>
      <p:sp>
        <p:nvSpPr>
          <p:cNvPr id="203" name="Google Shape;203;p11"/>
          <p:cNvSpPr txBox="1"/>
          <p:nvPr/>
        </p:nvSpPr>
        <p:spPr>
          <a:xfrm>
            <a:off x="7602398" y="4160258"/>
            <a:ext cx="101361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accent1"/>
                </a:solidFill>
                <a:latin typeface="Calibri" panose="020F0502020204030204"/>
                <a:ea typeface="Calibri" panose="020F0502020204030204"/>
                <a:cs typeface="Calibri" panose="020F0502020204030204"/>
                <a:sym typeface="Calibri" panose="020F0502020204030204"/>
              </a:rPr>
              <a:t>Thread 1</a:t>
            </a:r>
            <a:endParaRPr lang="en-US" sz="1800">
              <a:solidFill>
                <a:schemeClr val="accent1"/>
              </a:solidFill>
              <a:latin typeface="Calibri" panose="020F0502020204030204"/>
              <a:ea typeface="Calibri" panose="020F0502020204030204"/>
              <a:cs typeface="Calibri" panose="020F0502020204030204"/>
              <a:sym typeface="Calibri" panose="020F0502020204030204"/>
            </a:endParaRPr>
          </a:p>
        </p:txBody>
      </p:sp>
      <p:sp>
        <p:nvSpPr>
          <p:cNvPr id="204" name="Google Shape;204;p11"/>
          <p:cNvSpPr txBox="1"/>
          <p:nvPr/>
        </p:nvSpPr>
        <p:spPr>
          <a:xfrm>
            <a:off x="9435762" y="4160258"/>
            <a:ext cx="101361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accent1"/>
                </a:solidFill>
                <a:latin typeface="Calibri" panose="020F0502020204030204"/>
                <a:ea typeface="Calibri" panose="020F0502020204030204"/>
                <a:cs typeface="Calibri" panose="020F0502020204030204"/>
                <a:sym typeface="Calibri" panose="020F0502020204030204"/>
              </a:rPr>
              <a:t>Thread 2</a:t>
            </a:r>
            <a:endParaRPr lang="en-US" sz="1800">
              <a:solidFill>
                <a:schemeClr val="accent1"/>
              </a:solidFill>
              <a:latin typeface="Calibri" panose="020F0502020204030204"/>
              <a:ea typeface="Calibri" panose="020F0502020204030204"/>
              <a:cs typeface="Calibri" panose="020F0502020204030204"/>
              <a:sym typeface="Calibri" panose="020F0502020204030204"/>
            </a:endParaRPr>
          </a:p>
        </p:txBody>
      </p:sp>
      <p:sp>
        <p:nvSpPr>
          <p:cNvPr id="205" name="Google Shape;205;p11"/>
          <p:cNvSpPr txBox="1"/>
          <p:nvPr/>
        </p:nvSpPr>
        <p:spPr>
          <a:xfrm>
            <a:off x="6542835" y="5684258"/>
            <a:ext cx="329488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accent1"/>
                </a:solidFill>
                <a:latin typeface="Calibri" panose="020F0502020204030204"/>
                <a:ea typeface="Calibri" panose="020F0502020204030204"/>
                <a:cs typeface="Calibri" panose="020F0502020204030204"/>
                <a:sym typeface="Calibri" panose="020F0502020204030204"/>
              </a:rPr>
              <a:t>Toplam Çalışma Süresi: 10 dakika</a:t>
            </a:r>
            <a:endParaRPr sz="1800">
              <a:solidFill>
                <a:schemeClr val="accent1"/>
              </a:solidFill>
              <a:latin typeface="Calibri" panose="020F0502020204030204"/>
              <a:ea typeface="Calibri" panose="020F0502020204030204"/>
              <a:cs typeface="Calibri" panose="020F0502020204030204"/>
              <a:sym typeface="Calibri" panose="020F0502020204030204"/>
            </a:endParaRPr>
          </a:p>
        </p:txBody>
      </p:sp>
      <p:sp>
        <p:nvSpPr>
          <p:cNvPr id="206" name="Google Shape;206;p11"/>
          <p:cNvSpPr txBox="1"/>
          <p:nvPr/>
        </p:nvSpPr>
        <p:spPr>
          <a:xfrm>
            <a:off x="7824634" y="957464"/>
            <a:ext cx="73129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accent1"/>
                </a:solidFill>
                <a:latin typeface="Calibri" panose="020F0502020204030204"/>
                <a:ea typeface="Calibri" panose="020F0502020204030204"/>
                <a:cs typeface="Calibri" panose="020F0502020204030204"/>
                <a:sym typeface="Calibri" panose="020F0502020204030204"/>
              </a:rPr>
              <a:t>App 2</a:t>
            </a:r>
            <a:endParaRPr lang="en-US" sz="1800">
              <a:solidFill>
                <a:schemeClr val="accen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5400"/>
              <a:buFont typeface="Gill Sans" panose="020B0502020104020203"/>
              <a:buNone/>
            </a:pPr>
            <a:r>
              <a:rPr lang="en-US"/>
              <a:t>Threadlerin Çalışması</a:t>
            </a:r>
            <a:endParaRPr lang="en-US"/>
          </a:p>
        </p:txBody>
      </p:sp>
      <p:sp>
        <p:nvSpPr>
          <p:cNvPr id="212" name="Google Shape;212;p12"/>
          <p:cNvSpPr txBox="1">
            <a:spLocks noGrp="1"/>
          </p:cNvSpPr>
          <p:nvPr>
            <p:ph idx="1"/>
          </p:nvPr>
        </p:nvSpPr>
        <p:spPr>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SzPts val="2000"/>
              <a:buChar char="•"/>
            </a:pPr>
            <a:r>
              <a:rPr lang="en-US"/>
              <a:t>Program içerisinde oluşturulan threadlerin ne zaman çalışacağı Java Virtual Machine ve İşletim Sistemi insiyatifindedir. Başlama komutunun verilme sırasına göre değil JVM ve İşletim Sisteminin istediği zaman çalışmaya başlayacaklardır.</a:t>
            </a:r>
            <a:endParaRPr lang="en-US"/>
          </a:p>
          <a:p>
            <a:pPr marL="0" lvl="0" indent="0" algn="l" rtl="0">
              <a:lnSpc>
                <a:spcPct val="90000"/>
              </a:lnSpc>
              <a:spcBef>
                <a:spcPts val="1000"/>
              </a:spcBef>
              <a:spcAft>
                <a:spcPts val="0"/>
              </a:spcAft>
              <a:buSzPts val="2000"/>
              <a:buNone/>
            </a:pPr>
          </a:p>
          <a:p>
            <a:pPr marL="0" lvl="0" indent="0" algn="l" rtl="0">
              <a:lnSpc>
                <a:spcPct val="90000"/>
              </a:lnSpc>
              <a:spcBef>
                <a:spcPts val="1000"/>
              </a:spcBef>
              <a:spcAft>
                <a:spcPts val="0"/>
              </a:spcAft>
              <a:buSzPts val="2000"/>
              <a:buNone/>
            </a:pPr>
            <a:r>
              <a:rPr lang="en-US"/>
              <a:t>Örnek: </a:t>
            </a:r>
            <a:endParaRPr lang="en-US"/>
          </a:p>
          <a:p>
            <a:pPr marL="0" lvl="0" indent="0" algn="just" rtl="0">
              <a:lnSpc>
                <a:spcPct val="90000"/>
              </a:lnSpc>
              <a:spcBef>
                <a:spcPts val="1000"/>
              </a:spcBef>
              <a:spcAft>
                <a:spcPts val="0"/>
              </a:spcAft>
              <a:buSzPts val="2000"/>
              <a:buNone/>
            </a:pPr>
            <a:r>
              <a:rPr lang="en-US"/>
              <a:t>	thread1.start();</a:t>
            </a:r>
            <a:endParaRPr lang="en-US"/>
          </a:p>
          <a:p>
            <a:pPr marL="0" lvl="0" indent="0" algn="just" rtl="0">
              <a:lnSpc>
                <a:spcPct val="90000"/>
              </a:lnSpc>
              <a:spcBef>
                <a:spcPts val="1000"/>
              </a:spcBef>
              <a:spcAft>
                <a:spcPts val="0"/>
              </a:spcAft>
              <a:buSzPts val="2000"/>
              <a:buNone/>
            </a:pPr>
            <a:r>
              <a:rPr lang="en-US"/>
              <a:t>	thread2.start();</a:t>
            </a:r>
            <a:endParaRPr lang="en-US"/>
          </a:p>
          <a:p>
            <a:pPr marL="0" lvl="0" indent="0" algn="just" rtl="0">
              <a:lnSpc>
                <a:spcPct val="90000"/>
              </a:lnSpc>
              <a:spcBef>
                <a:spcPts val="1000"/>
              </a:spcBef>
              <a:spcAft>
                <a:spcPts val="0"/>
              </a:spcAft>
              <a:buSzPts val="2000"/>
              <a:buNone/>
            </a:pPr>
            <a:r>
              <a:rPr lang="en-US"/>
              <a:t>	thread3.start();</a:t>
            </a:r>
            <a:endParaRPr lang="en-US"/>
          </a:p>
          <a:p>
            <a:pPr marL="0" lvl="0" indent="0" algn="just" rtl="0">
              <a:lnSpc>
                <a:spcPct val="90000"/>
              </a:lnSpc>
              <a:spcBef>
                <a:spcPts val="1000"/>
              </a:spcBef>
              <a:spcAft>
                <a:spcPts val="0"/>
              </a:spcAft>
              <a:buSzPts val="2000"/>
              <a:buNone/>
            </a:pPr>
            <a:r>
              <a:rPr lang="en-US"/>
              <a:t>Burada thread1, thread2 ve thread3’ün ne zaman çalışacağına JVM ve İşletim Sistemi karar verir.</a:t>
            </a:r>
            <a:endParaRPr lang="en-US"/>
          </a:p>
          <a:p>
            <a:pPr marL="0" lvl="0" indent="0" algn="just" rtl="0">
              <a:lnSpc>
                <a:spcPct val="90000"/>
              </a:lnSpc>
              <a:spcBef>
                <a:spcPts val="1000"/>
              </a:spcBef>
              <a:spcAft>
                <a:spcPts val="0"/>
              </a:spcAft>
              <a:buSzPts val="2000"/>
              <a:buNone/>
            </a:pPr>
            <a:r>
              <a:rPr lang="en-US"/>
              <a:t>Örneğin thread2 thread1’den önce çalışabilir. Thread3 diğer threadlerden önce çalışmaya başlayabilir.</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3"/>
          <p:cNvSpPr txBox="1">
            <a:spLocks noGrp="1"/>
          </p:cNvSpPr>
          <p:nvPr>
            <p:ph type="ctrTitle"/>
          </p:nvPr>
        </p:nvSpPr>
        <p:spPr>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2"/>
              </a:buClr>
              <a:buSzPts val="5400"/>
              <a:buFont typeface="Gill Sans" panose="020B0502020104020203"/>
              <a:buNone/>
            </a:pPr>
            <a:r>
              <a:rPr lang="en-US"/>
              <a:t>Thread Nasıl Oluşturulur?</a:t>
            </a:r>
            <a:endParaRPr lang="en-US"/>
          </a:p>
        </p:txBody>
      </p:sp>
      <p:sp>
        <p:nvSpPr>
          <p:cNvPr id="218" name="Google Shape;218;p13"/>
          <p:cNvSpPr txBox="1">
            <a:spLocks noGrp="1"/>
          </p:cNvSpPr>
          <p:nvPr>
            <p:ph type="subTitle" idx="1"/>
          </p:nvPr>
        </p:nvSpPr>
        <p:spPr>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2400"/>
              <a:buNone/>
            </a:pPr>
            <a:r>
              <a:rPr lang="en-US"/>
              <a:t>Thread oluşturma yöntemleri. Thread sınıfı ve Runnable Interface</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2"/>
              </a:buClr>
              <a:buSzPct val="100000"/>
              <a:buFont typeface="Gill Sans" panose="020B0502020104020203"/>
              <a:buNone/>
            </a:pPr>
            <a:r>
              <a:rPr lang="en-US"/>
              <a:t>Bir Threadin Bitmesini Nasıl Bekleriz ?</a:t>
            </a:r>
            <a:endParaRPr lang="en-US"/>
          </a:p>
        </p:txBody>
      </p:sp>
      <p:sp>
        <p:nvSpPr>
          <p:cNvPr id="224" name="Google Shape;224;p14"/>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000"/>
              <a:buChar char="•"/>
            </a:pPr>
            <a:r>
              <a:rPr lang="en-US" b="0" i="0">
                <a:solidFill>
                  <a:srgbClr val="292929"/>
                </a:solidFill>
                <a:latin typeface="Arial" panose="020B0604020202020204"/>
                <a:ea typeface="Arial" panose="020B0604020202020204"/>
                <a:cs typeface="Arial" panose="020B0604020202020204"/>
                <a:sym typeface="Arial" panose="020B0604020202020204"/>
              </a:rPr>
              <a:t>Child threadleri yaratan main threadin child threadler işlemini bitirmeden son bulmakta ve bu iyi bir pratik değildir. Normalde main thread yarattığı tüm threadler çalışmasını bitirene kadar beklemeli sonra kendisi bitmeldiri. Java dilinde bunu yapmanın üç tane yolu bulunuyor;</a:t>
            </a:r>
            <a:endParaRPr lang="en-US" b="0" i="0">
              <a:solidFill>
                <a:srgbClr val="292929"/>
              </a:solidFill>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SzPts val="2000"/>
              <a:buChar char="•"/>
            </a:pPr>
            <a:r>
              <a:rPr lang="en-US" b="0" i="0">
                <a:solidFill>
                  <a:srgbClr val="292929"/>
                </a:solidFill>
                <a:latin typeface="Arial" panose="020B0604020202020204"/>
                <a:ea typeface="Arial" panose="020B0604020202020204"/>
                <a:cs typeface="Arial" panose="020B0604020202020204"/>
                <a:sym typeface="Arial" panose="020B0604020202020204"/>
              </a:rPr>
              <a:t>Birincisi main threadin uzunca bir süre, child threadlerin çalışma süresini kapsayacak şekilde, sleep() metodu ile uyutulması. Bu yöntem child threadlerin ne kadar süre çalışacağını kestiremediğimiz için uyuma süresini belirlemek çok zor olduğundan tercih edilebilecek en kötü yöntem olarak karşımıza çıkıyor.</a:t>
            </a:r>
            <a:endParaRPr lang="en-US" b="0" i="0">
              <a:solidFill>
                <a:srgbClr val="292929"/>
              </a:solidFill>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SzPts val="2000"/>
              <a:buChar char="•"/>
            </a:pPr>
            <a:r>
              <a:rPr lang="en-US" b="0" i="0">
                <a:solidFill>
                  <a:srgbClr val="292929"/>
                </a:solidFill>
                <a:latin typeface="Arial" panose="020B0604020202020204"/>
                <a:ea typeface="Arial" panose="020B0604020202020204"/>
                <a:cs typeface="Arial" panose="020B0604020202020204"/>
                <a:sym typeface="Arial" panose="020B0604020202020204"/>
              </a:rPr>
              <a:t>İkinci yöntem ise her bir threadin </a:t>
            </a:r>
            <a:r>
              <a:rPr lang="en-US" b="1" i="0">
                <a:solidFill>
                  <a:srgbClr val="292929"/>
                </a:solidFill>
                <a:latin typeface="Arial" panose="020B0604020202020204"/>
                <a:ea typeface="Arial" panose="020B0604020202020204"/>
                <a:cs typeface="Arial" panose="020B0604020202020204"/>
                <a:sym typeface="Arial" panose="020B0604020202020204"/>
              </a:rPr>
              <a:t>isAlive</a:t>
            </a:r>
            <a:r>
              <a:rPr lang="en-US" b="0" i="0">
                <a:solidFill>
                  <a:srgbClr val="292929"/>
                </a:solidFill>
                <a:latin typeface="Arial" panose="020B0604020202020204"/>
                <a:ea typeface="Arial" panose="020B0604020202020204"/>
                <a:cs typeface="Arial" panose="020B0604020202020204"/>
                <a:sym typeface="Arial" panose="020B0604020202020204"/>
              </a:rPr>
              <a:t>() metodunu çağırarak threadlerin çalışma durumunu bir döngü ile takip etmek ve bu süre zarfında main threadi sürekli uyutmak. isAlive() metodu söz konusu thread çalıştığı sürece true döner ve thread son bulduğu zaman dönüş değeri false değerini alır. Örneği inceleyelim;</a:t>
            </a:r>
            <a:endParaRPr lang="en-US" b="0" i="0">
              <a:solidFill>
                <a:srgbClr val="292929"/>
              </a:solidFill>
              <a:latin typeface="Arial" panose="020B0604020202020204"/>
              <a:ea typeface="Arial" panose="020B0604020202020204"/>
              <a:cs typeface="Arial" panose="020B0604020202020204"/>
              <a:sym typeface="Arial" panose="020B0604020202020204"/>
            </a:endParaRPr>
          </a:p>
          <a:p>
            <a:pPr marL="228600" lvl="0" indent="-101600" algn="l" rtl="0">
              <a:lnSpc>
                <a:spcPct val="90000"/>
              </a:lnSpc>
              <a:spcBef>
                <a:spcPts val="1000"/>
              </a:spcBef>
              <a:spcAft>
                <a:spcPts val="0"/>
              </a:spcAft>
              <a:buSzPts val="2000"/>
              <a:buNone/>
            </a:p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2"/>
              </a:buClr>
              <a:buSzPct val="100000"/>
              <a:buFont typeface="Gill Sans" panose="020B0502020104020203"/>
              <a:buNone/>
            </a:pPr>
            <a:r>
              <a:rPr lang="en-US"/>
              <a:t>Bir Threadin Bitmesini Nasıl Bekleriz ?</a:t>
            </a:r>
            <a:endParaRPr lang="en-US"/>
          </a:p>
        </p:txBody>
      </p:sp>
      <p:pic>
        <p:nvPicPr>
          <p:cNvPr id="230" name="Google Shape;230;p15"/>
          <p:cNvPicPr preferRelativeResize="0"/>
          <p:nvPr/>
        </p:nvPicPr>
        <p:blipFill rotWithShape="1">
          <a:blip r:embed="rId1"/>
          <a:srcRect/>
          <a:stretch>
            <a:fillRect/>
          </a:stretch>
        </p:blipFill>
        <p:spPr>
          <a:xfrm>
            <a:off x="3290395" y="1825625"/>
            <a:ext cx="5632799" cy="435133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duotone>
              <a:schemeClr val="bg1">
                <a:tint val="75000"/>
                <a:shade val="58000"/>
                <a:satMod val="120000"/>
              </a:schemeClr>
              <a:schemeClr val="bg1">
                <a:tint val="50000"/>
                <a:shade val="96000"/>
              </a:schemeClr>
            </a:duotone>
          </a:blip>
          <a:tile tx="0" ty="0" sx="100000" sy="100000" flip="none" algn="tl"/>
        </a:blipFill>
        <a:effectLst/>
      </p:bgPr>
    </p:bg>
    <p:spTree>
      <p:nvGrpSpPr>
        <p:cNvPr id="1" name="Shape 234"/>
        <p:cNvGrpSpPr/>
        <p:nvPr/>
      </p:nvGrpSpPr>
      <p:grpSpPr>
        <a:xfrm>
          <a:off x="0" y="0"/>
          <a:ext cx="0" cy="0"/>
          <a:chOff x="0" y="0"/>
          <a:chExt cx="0" cy="0"/>
        </a:xfrm>
      </p:grpSpPr>
      <p:grpSp>
        <p:nvGrpSpPr>
          <p:cNvPr id="114" name="Group 113"/>
          <p:cNvGrpSpPr>
            <a:grpSpLocks noGrp="1" noRot="1" noChangeAspect="1" noMove="1" noResize="1" noUngrp="1"/>
          </p:cNvGrpSpPr>
          <p:nvPr/>
        </p:nvGrpSpPr>
        <p:grpSpPr>
          <a:xfrm>
            <a:off x="11401725" y="6229681"/>
            <a:ext cx="457200" cy="457200"/>
            <a:chOff x="11361456" y="6195813"/>
            <a:chExt cx="548640" cy="548640"/>
          </a:xfrm>
        </p:grpSpPr>
        <p:sp>
          <p:nvSpPr>
            <p:cNvPr id="115" name="Oval 114"/>
            <p:cNvSpPr/>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prstClr val="white"/>
                </a:solidFill>
                <a:effectLst/>
                <a:uLnTx/>
                <a:uFillTx/>
                <a:latin typeface="Rockwell Extra Bold" panose="02060903040505020403" pitchFamily="18" charset="0"/>
                <a:ea typeface="+mn-ea"/>
                <a:cs typeface="+mn-cs"/>
              </a:endParaRPr>
            </a:p>
          </p:txBody>
        </p:sp>
        <p:sp>
          <p:nvSpPr>
            <p:cNvPr id="116" name="Oval 115"/>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sp useBgFill="1">
        <p:nvSpPr>
          <p:cNvPr id="118" name="Rectangle 117"/>
          <p:cNvSpPr>
            <a:spLocks noGrp="1" noRot="1" noChangeAspect="1" noMove="1" noResize="1" noEditPoints="1" noAdjustHandles="1" noChangeArrowheads="1" noChangeShapeType="1" noTextEdit="1"/>
          </p:cNvSpPr>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Google Shape;235;p16"/>
          <p:cNvSpPr txBox="1">
            <a:spLocks noGrp="1"/>
          </p:cNvSpPr>
          <p:nvPr>
            <p:ph type="title"/>
          </p:nvPr>
        </p:nvSpPr>
        <p:spPr>
          <a:xfrm>
            <a:off x="6386284" y="484632"/>
            <a:ext cx="4741963" cy="1971964"/>
          </a:xfrm>
          <a:prstGeom prst="rect">
            <a:avLst/>
          </a:prstGeom>
        </p:spPr>
        <p:txBody>
          <a:bodyPr spcFirstLastPara="1" vert="horz" lIns="91440" tIns="45720" rIns="91440" bIns="45720" rtlCol="0" anchor="ctr" anchorCtr="0">
            <a:normAutofit/>
          </a:bodyPr>
          <a:lstStyle/>
          <a:p>
            <a:pPr marL="0" lvl="0" indent="0">
              <a:spcAft>
                <a:spcPts val="0"/>
              </a:spcAft>
              <a:buClr>
                <a:schemeClr val="dk2"/>
              </a:buClr>
              <a:buSzPts val="4000"/>
            </a:pPr>
            <a:r>
              <a:rPr lang="en-US" sz="4400">
                <a:solidFill>
                  <a:schemeClr val="tx1"/>
                </a:solidFill>
              </a:rPr>
              <a:t>Bir Threadin Bitmesini Nasıl Bekleriz ?</a:t>
            </a:r>
            <a:endParaRPr lang="en-US" sz="4400">
              <a:solidFill>
                <a:schemeClr val="tx1"/>
              </a:solidFill>
            </a:endParaRPr>
          </a:p>
        </p:txBody>
      </p:sp>
      <p:sp>
        <p:nvSpPr>
          <p:cNvPr id="120" name="Freeform: Shape 119"/>
          <p:cNvSpPr>
            <a:spLocks noGrp="1" noRot="1" noChangeAspect="1" noMove="1" noResize="1" noEditPoints="1" noAdjustHandles="1" noChangeArrowheads="1" noChangeShapeType="1" noTextEdit="1"/>
          </p:cNvSpPr>
          <p:nvPr/>
        </p:nvSpPr>
        <p:spPr>
          <a:xfrm>
            <a:off x="2" y="3"/>
            <a:ext cx="6095695" cy="6857997"/>
          </a:xfrm>
          <a:custGeom>
            <a:avLst/>
            <a:gdLst>
              <a:gd name="connsiteX0" fmla="*/ 3435036 w 6095695"/>
              <a:gd name="connsiteY0" fmla="*/ 0 h 6857997"/>
              <a:gd name="connsiteX1" fmla="*/ 4198562 w 6095695"/>
              <a:gd name="connsiteY1" fmla="*/ 0 h 6857997"/>
              <a:gd name="connsiteX2" fmla="*/ 4365987 w 6095695"/>
              <a:gd name="connsiteY2" fmla="*/ 128761 h 6857997"/>
              <a:gd name="connsiteX3" fmla="*/ 6095695 w 6095695"/>
              <a:gd name="connsiteY3" fmla="*/ 3718209 h 6857997"/>
              <a:gd name="connsiteX4" fmla="*/ 4860911 w 6095695"/>
              <a:gd name="connsiteY4" fmla="*/ 6845880 h 6857997"/>
              <a:gd name="connsiteX5" fmla="*/ 4849107 w 6095695"/>
              <a:gd name="connsiteY5" fmla="*/ 6857997 h 6857997"/>
              <a:gd name="connsiteX6" fmla="*/ 4253869 w 6095695"/>
              <a:gd name="connsiteY6" fmla="*/ 6857997 h 6857997"/>
              <a:gd name="connsiteX7" fmla="*/ 4409441 w 6095695"/>
              <a:gd name="connsiteY7" fmla="*/ 6719623 h 6857997"/>
              <a:gd name="connsiteX8" fmla="*/ 5679794 w 6095695"/>
              <a:gd name="connsiteY8" fmla="*/ 3718209 h 6857997"/>
              <a:gd name="connsiteX9" fmla="*/ 3591563 w 6095695"/>
              <a:gd name="connsiteY9" fmla="*/ 88079 h 6857997"/>
              <a:gd name="connsiteX10" fmla="*/ 0 w 6095695"/>
              <a:gd name="connsiteY10" fmla="*/ 0 h 6857997"/>
              <a:gd name="connsiteX11" fmla="*/ 3177466 w 6095695"/>
              <a:gd name="connsiteY11" fmla="*/ 0 h 6857997"/>
              <a:gd name="connsiteX12" fmla="*/ 3353291 w 6095695"/>
              <a:gd name="connsiteY12" fmla="*/ 88129 h 6857997"/>
              <a:gd name="connsiteX13" fmla="*/ 5560965 w 6095695"/>
              <a:gd name="connsiteY13" fmla="*/ 3718209 h 6857997"/>
              <a:gd name="connsiteX14" fmla="*/ 4325417 w 6095695"/>
              <a:gd name="connsiteY14" fmla="*/ 6637392 h 6857997"/>
              <a:gd name="connsiteX15" fmla="*/ 4077394 w 6095695"/>
              <a:gd name="connsiteY15" fmla="*/ 6857997 h 6857997"/>
              <a:gd name="connsiteX16" fmla="*/ 0 w 6095695"/>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36" name="Google Shape;236;p16" descr="metin içeren bir resim&#10;&#10;Açıklama otomatik olarak oluşturuldu"/>
          <p:cNvPicPr preferRelativeResize="0"/>
          <p:nvPr/>
        </p:nvPicPr>
        <p:blipFill rotWithShape="1">
          <a:blip r:embed="rId4"/>
          <a:stretch>
            <a:fillRect/>
          </a:stretch>
        </p:blipFill>
        <p:spPr>
          <a:xfrm>
            <a:off x="823396" y="391885"/>
            <a:ext cx="5301494" cy="6265803"/>
          </a:xfrm>
          <a:prstGeom prst="rect">
            <a:avLst/>
          </a:prstGeom>
          <a:noFill/>
        </p:spPr>
      </p:pic>
      <p:sp>
        <p:nvSpPr>
          <p:cNvPr id="237" name="Google Shape;237;p16"/>
          <p:cNvSpPr txBox="1"/>
          <p:nvPr/>
        </p:nvSpPr>
        <p:spPr>
          <a:xfrm>
            <a:off x="6386286" y="2456596"/>
            <a:ext cx="4741962" cy="3715603"/>
          </a:xfrm>
          <a:prstGeom prst="rect">
            <a:avLst/>
          </a:prstGeom>
        </p:spPr>
        <p:txBody>
          <a:bodyPr spcFirstLastPara="1" vert="horz" lIns="91440" tIns="45720" rIns="91440" bIns="45720" rtlCol="0" anchorCtr="0">
            <a:normAutofit/>
          </a:bodyPr>
          <a:lstStyle/>
          <a:p>
            <a:pPr marL="0" marR="0" lvl="0" indent="-182880" defTabSz="914400">
              <a:lnSpc>
                <a:spcPct val="90000"/>
              </a:lnSpc>
              <a:spcBef>
                <a:spcPts val="0"/>
              </a:spcBef>
              <a:spcAft>
                <a:spcPts val="600"/>
              </a:spcAft>
              <a:buClr>
                <a:schemeClr val="accent1">
                  <a:lumMod val="75000"/>
                </a:schemeClr>
              </a:buClr>
              <a:buSzPct val="85000"/>
              <a:buFont typeface="Wingdings" panose="05000000000000000000" pitchFamily="2" charset="2"/>
              <a:buChar char="§"/>
            </a:pPr>
            <a:r>
              <a:rPr lang="en-US" b="0" i="0">
                <a:sym typeface="Calibri" panose="020F0502020204030204"/>
              </a:rPr>
              <a:t>Örnekte görüldüğü gibi main thread yarattığı child threadlerden sonra son bulmuştur. Bu yöntem ilk yönteme göre daha verimli olsa da yine de zaman yönetimi konusunda en ideal yöntem değildir.</a:t>
            </a:r>
            <a:endParaRPr lang="en-US">
              <a:sym typeface="Calibri" panose="020F0502020204030204"/>
            </a:endParaRPr>
          </a:p>
        </p:txBody>
      </p:sp>
      <p:grpSp>
        <p:nvGrpSpPr>
          <p:cNvPr id="122" name="Group 121"/>
          <p:cNvGrpSpPr>
            <a:grpSpLocks noGrp="1" noRot="1" noChangeAspect="1" noMove="1" noResize="1" noUngrp="1"/>
          </p:cNvGrpSpPr>
          <p:nvPr/>
        </p:nvGrpSpPr>
        <p:grpSpPr>
          <a:xfrm>
            <a:off x="11401725" y="6229681"/>
            <a:ext cx="457200" cy="457200"/>
            <a:chOff x="11361456" y="6195813"/>
            <a:chExt cx="548640" cy="548640"/>
          </a:xfrm>
        </p:grpSpPr>
        <p:sp>
          <p:nvSpPr>
            <p:cNvPr id="123" name="Oval 122"/>
            <p:cNvSpPr/>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24" name="Oval 123"/>
            <p:cNvSpPr/>
            <p:nvPr/>
          </p:nvSpPr>
          <p:spPr>
            <a:xfrm>
              <a:off x="11396488" y="6230844"/>
              <a:ext cx="478576" cy="478578"/>
            </a:xfrm>
            <a:prstGeom prst="ellipse">
              <a:avLst/>
            </a:prstGeom>
            <a:noFill/>
            <a:ln w="12700" cap="flat" cmpd="sng" algn="ctr">
              <a:solidFill>
                <a:srgbClr val="FFFFFF"/>
              </a:solidFill>
              <a:prstDash val="solid"/>
            </a:ln>
            <a:effectLst/>
          </p:spPr>
        </p:sp>
      </p:grpSp>
    </p:spTree>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2"/>
              </a:buClr>
              <a:buSzPct val="100000"/>
              <a:buFont typeface="Gill Sans" panose="020B0502020104020203"/>
              <a:buNone/>
            </a:pPr>
            <a:r>
              <a:rPr lang="en-US"/>
              <a:t>Bir Threadin Bitmesini Nasıl Bekleriz ?</a:t>
            </a:r>
            <a:endParaRPr lang="en-US"/>
          </a:p>
        </p:txBody>
      </p:sp>
      <p:sp>
        <p:nvSpPr>
          <p:cNvPr id="243" name="Google Shape;243;p17"/>
          <p:cNvSpPr txBox="1">
            <a:spLocks noGrp="1"/>
          </p:cNvSpPr>
          <p:nvPr>
            <p:ph sz="half"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000"/>
              <a:buChar char="•"/>
            </a:pPr>
            <a:r>
              <a:rPr lang="en-US" b="0" i="0"/>
              <a:t>Üçüncü ve en verimli yöntem ise </a:t>
            </a:r>
            <a:r>
              <a:rPr lang="en-US" b="1" i="0"/>
              <a:t>join</a:t>
            </a:r>
            <a:r>
              <a:rPr lang="en-US" b="0" i="0"/>
              <a:t>() metodunun kullanımıdır. join() metodu child threadleri yaratan thread tarafından çağrılır ve isminden de anlaşılacağı gibi child threadlerin işlerini bitirip tekrar main threade katılmalarını söyler. Böylece sleep() metodunu kullanmaya gerek kalmaz ve işi biten child thread main threadi bunun hakkında bilgilendirir. Şimdi thread join metodunun nasıl kullanıldığını örnekle görelim;</a:t>
            </a:r>
            <a:endParaRPr lang="en-US" b="0" i="0"/>
          </a:p>
        </p:txBody>
      </p:sp>
      <p:pic>
        <p:nvPicPr>
          <p:cNvPr id="244" name="Google Shape;244;p17" descr="metin içeren bir resim&#10;&#10;Açıklama otomatik olarak oluşturuldu"/>
          <p:cNvPicPr preferRelativeResize="0"/>
          <p:nvPr/>
        </p:nvPicPr>
        <p:blipFill rotWithShape="1">
          <a:blip r:embed="rId1"/>
          <a:srcRect/>
          <a:stretch>
            <a:fillRect/>
          </a:stretch>
        </p:blipFill>
        <p:spPr>
          <a:xfrm>
            <a:off x="6398142" y="1825625"/>
            <a:ext cx="4729715" cy="435133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48"/>
        <p:cNvGrpSpPr/>
        <p:nvPr/>
      </p:nvGrpSpPr>
      <p:grpSpPr>
        <a:xfrm>
          <a:off x="0" y="0"/>
          <a:ext cx="0" cy="0"/>
          <a:chOff x="0" y="0"/>
          <a:chExt cx="0" cy="0"/>
        </a:xfrm>
      </p:grpSpPr>
      <p:grpSp>
        <p:nvGrpSpPr>
          <p:cNvPr id="128" name="Group 127"/>
          <p:cNvGrpSpPr>
            <a:grpSpLocks noGrp="1" noRot="1" noChangeAspect="1" noMove="1" noResize="1" noUngrp="1"/>
          </p:cNvGrpSpPr>
          <p:nvPr/>
        </p:nvGrpSpPr>
        <p:grpSpPr>
          <a:xfrm>
            <a:off x="11401725" y="6229681"/>
            <a:ext cx="457200" cy="457200"/>
            <a:chOff x="11361456" y="6195813"/>
            <a:chExt cx="548640" cy="548640"/>
          </a:xfrm>
        </p:grpSpPr>
        <p:sp>
          <p:nvSpPr>
            <p:cNvPr id="129" name="Oval 128"/>
            <p:cNvSpPr/>
            <p:nvPr/>
          </p:nvSpPr>
          <p:spPr>
            <a:xfrm>
              <a:off x="11361456" y="6195813"/>
              <a:ext cx="548640" cy="548640"/>
            </a:xfrm>
            <a:prstGeom prst="ellipse">
              <a:avLst/>
            </a:prstGeom>
            <a:blipFill dpi="0" rotWithShape="1">
              <a:blip r:embed="rId1">
                <a:duotone>
                  <a:schemeClr val="accent1">
                    <a:shade val="45000"/>
                    <a:satMod val="135000"/>
                  </a:schemeClr>
                  <a:prstClr val="white"/>
                </a:duotone>
                <a:extLst>
                  <a:ext uri="{BEBA8EAE-BF5A-486C-A8C5-ECC9F3942E4B}">
                    <a14:imgProps xmlns:a14="http://schemas.microsoft.com/office/drawing/2010/main">
                      <a14:imgLayer r:embed="rId2">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prstClr val="white"/>
                </a:solidFill>
                <a:effectLst/>
                <a:uLnTx/>
                <a:uFillTx/>
                <a:latin typeface="Rockwell Extra Bold" panose="02060903040505020403" pitchFamily="18" charset="0"/>
                <a:ea typeface="+mn-ea"/>
                <a:cs typeface="+mn-cs"/>
              </a:endParaRPr>
            </a:p>
          </p:txBody>
        </p:sp>
        <p:sp>
          <p:nvSpPr>
            <p:cNvPr id="130" name="Oval 129"/>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sp useBgFill="1">
        <p:nvSpPr>
          <p:cNvPr id="257" name="Rectangle 256"/>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Google Shape;249;p18"/>
          <p:cNvSpPr txBox="1">
            <a:spLocks noGrp="1"/>
          </p:cNvSpPr>
          <p:nvPr>
            <p:ph type="title"/>
          </p:nvPr>
        </p:nvSpPr>
        <p:spPr>
          <a:xfrm>
            <a:off x="6587544" y="1382165"/>
            <a:ext cx="4869179" cy="1517984"/>
          </a:xfrm>
          <a:prstGeom prst="rect">
            <a:avLst/>
          </a:prstGeom>
        </p:spPr>
        <p:txBody>
          <a:bodyPr spcFirstLastPara="1" vert="horz" lIns="91440" tIns="45720" rIns="91440" bIns="45720" rtlCol="0" anchor="ctr" anchorCtr="0">
            <a:normAutofit/>
          </a:bodyPr>
          <a:lstStyle/>
          <a:p>
            <a:pPr marL="0" lvl="0" indent="0">
              <a:spcAft>
                <a:spcPts val="0"/>
              </a:spcAft>
              <a:buClr>
                <a:schemeClr val="dk2"/>
              </a:buClr>
              <a:buSzPts val="4000"/>
            </a:pPr>
            <a:r>
              <a:rPr lang="en-US" sz="3400">
                <a:solidFill>
                  <a:schemeClr val="tx1"/>
                </a:solidFill>
              </a:rPr>
              <a:t>Bir Threadin Bitmesini Nasıl Bekleriz ?</a:t>
            </a:r>
            <a:endParaRPr lang="en-US" sz="3400">
              <a:solidFill>
                <a:schemeClr val="tx1"/>
              </a:solidFill>
            </a:endParaRPr>
          </a:p>
        </p:txBody>
      </p:sp>
      <p:sp>
        <p:nvSpPr>
          <p:cNvPr id="259" name="Freeform: Shape 258"/>
          <p:cNvSpPr>
            <a:spLocks noGrp="1" noRot="1" noChangeAspect="1" noMove="1" noResize="1" noEditPoints="1" noAdjustHandles="1" noChangeArrowheads="1" noChangeShapeType="1" noTextEdit="1"/>
          </p:cNvSpPr>
          <p:nvPr/>
        </p:nvSpPr>
        <p:spPr>
          <a:xfrm>
            <a:off x="-9866" y="401980"/>
            <a:ext cx="6115733" cy="6456021"/>
          </a:xfrm>
          <a:custGeom>
            <a:avLst/>
            <a:gdLst>
              <a:gd name="connsiteX0" fmla="*/ 2259477 w 6115733"/>
              <a:gd name="connsiteY0" fmla="*/ 433395 h 6456021"/>
              <a:gd name="connsiteX1" fmla="*/ 5681904 w 6115733"/>
              <a:gd name="connsiteY1" fmla="*/ 3852396 h 6456021"/>
              <a:gd name="connsiteX2" fmla="*/ 4679499 w 6115733"/>
              <a:gd name="connsiteY2" fmla="*/ 6269995 h 6456021"/>
              <a:gd name="connsiteX3" fmla="*/ 4474613 w 6115733"/>
              <a:gd name="connsiteY3" fmla="*/ 6456021 h 6456021"/>
              <a:gd name="connsiteX4" fmla="*/ 44341 w 6115733"/>
              <a:gd name="connsiteY4" fmla="*/ 6456021 h 6456021"/>
              <a:gd name="connsiteX5" fmla="*/ 0 w 6115733"/>
              <a:gd name="connsiteY5" fmla="*/ 6415762 h 6456021"/>
              <a:gd name="connsiteX6" fmla="*/ 0 w 6115733"/>
              <a:gd name="connsiteY6" fmla="*/ 1289029 h 6456021"/>
              <a:gd name="connsiteX7" fmla="*/ 82495 w 6115733"/>
              <a:gd name="connsiteY7" fmla="*/ 1214128 h 6456021"/>
              <a:gd name="connsiteX8" fmla="*/ 2259477 w 6115733"/>
              <a:gd name="connsiteY8" fmla="*/ 433395 h 6456021"/>
              <a:gd name="connsiteX9" fmla="*/ 2259477 w 6115733"/>
              <a:gd name="connsiteY9" fmla="*/ 0 h 6456021"/>
              <a:gd name="connsiteX10" fmla="*/ 6115733 w 6115733"/>
              <a:gd name="connsiteY10" fmla="*/ 3852396 h 6456021"/>
              <a:gd name="connsiteX11" fmla="*/ 5235152 w 6115733"/>
              <a:gd name="connsiteY11" fmla="*/ 6302877 h 6456021"/>
              <a:gd name="connsiteX12" fmla="*/ 5095826 w 6115733"/>
              <a:gd name="connsiteY12" fmla="*/ 6456021 h 6456021"/>
              <a:gd name="connsiteX13" fmla="*/ 4617788 w 6115733"/>
              <a:gd name="connsiteY13" fmla="*/ 6456021 h 6456021"/>
              <a:gd name="connsiteX14" fmla="*/ 4747668 w 6115733"/>
              <a:gd name="connsiteY14" fmla="*/ 6338096 h 6456021"/>
              <a:gd name="connsiteX15" fmla="*/ 5778311 w 6115733"/>
              <a:gd name="connsiteY15" fmla="*/ 3852396 h 6456021"/>
              <a:gd name="connsiteX16" fmla="*/ 2259477 w 6115733"/>
              <a:gd name="connsiteY16" fmla="*/ 337085 h 6456021"/>
              <a:gd name="connsiteX17" fmla="*/ 21172 w 6115733"/>
              <a:gd name="connsiteY17" fmla="*/ 1139811 h 6456021"/>
              <a:gd name="connsiteX18" fmla="*/ 0 w 6115733"/>
              <a:gd name="connsiteY18" fmla="*/ 1159034 h 6456021"/>
              <a:gd name="connsiteX19" fmla="*/ 0 w 6115733"/>
              <a:gd name="connsiteY19" fmla="*/ 735177 h 6456021"/>
              <a:gd name="connsiteX20" fmla="*/ 103407 w 6115733"/>
              <a:gd name="connsiteY20" fmla="*/ 657929 h 6456021"/>
              <a:gd name="connsiteX21" fmla="*/ 2259477 w 6115733"/>
              <a:gd name="connsiteY21" fmla="*/ 0 h 645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50" name="Google Shape;250;p18" descr="metin içeren bir resim&#10;&#10;Açıklama otomatik olarak oluşturuldu"/>
          <p:cNvPicPr preferRelativeResize="0"/>
          <p:nvPr/>
        </p:nvPicPr>
        <p:blipFill rotWithShape="1">
          <a:blip r:embed="rId3"/>
          <a:stretch>
            <a:fillRect/>
          </a:stretch>
        </p:blipFill>
        <p:spPr>
          <a:xfrm>
            <a:off x="735275" y="251927"/>
            <a:ext cx="5618872" cy="6434954"/>
          </a:xfrm>
          <a:prstGeom prst="rect">
            <a:avLst/>
          </a:prstGeom>
          <a:noFill/>
        </p:spPr>
      </p:pic>
      <p:sp>
        <p:nvSpPr>
          <p:cNvPr id="251" name="Google Shape;251;p18"/>
          <p:cNvSpPr txBox="1"/>
          <p:nvPr/>
        </p:nvSpPr>
        <p:spPr>
          <a:xfrm>
            <a:off x="6587545" y="3007389"/>
            <a:ext cx="4869179" cy="3065865"/>
          </a:xfrm>
          <a:prstGeom prst="rect">
            <a:avLst/>
          </a:prstGeom>
        </p:spPr>
        <p:txBody>
          <a:bodyPr spcFirstLastPara="1" vert="horz" lIns="91440" tIns="45720" rIns="91440" bIns="45720" rtlCol="0" anchor="t" anchorCtr="0">
            <a:normAutofit/>
          </a:bodyPr>
          <a:lstStyle/>
          <a:p>
            <a:pPr marL="0" marR="0" lvl="0" indent="-182880" defTabSz="914400">
              <a:lnSpc>
                <a:spcPct val="90000"/>
              </a:lnSpc>
              <a:spcBef>
                <a:spcPts val="0"/>
              </a:spcBef>
              <a:spcAft>
                <a:spcPts val="600"/>
              </a:spcAft>
              <a:buClr>
                <a:schemeClr val="accent1">
                  <a:lumMod val="75000"/>
                </a:schemeClr>
              </a:buClr>
              <a:buSzPct val="85000"/>
              <a:buFont typeface="Wingdings" panose="05000000000000000000" pitchFamily="2" charset="2"/>
              <a:buChar char="§"/>
            </a:pPr>
            <a:r>
              <a:rPr lang="en-US" b="0" i="0">
                <a:sym typeface="Calibri" panose="020F0502020204030204"/>
              </a:rPr>
              <a:t>Örnekte görüldüğü gibi main thread yarattığı child threadlerden sonra son bulmuştur. Threadler arası iletişim yardımıyla main threadin child threadleri beklemesi sağlanmıştır.</a:t>
            </a:r>
            <a:endParaRPr lang="en-US">
              <a:sym typeface="Calibri" panose="020F0502020204030204"/>
            </a:endParaRPr>
          </a:p>
        </p:txBody>
      </p:sp>
      <p:grpSp>
        <p:nvGrpSpPr>
          <p:cNvPr id="261" name="Group 260"/>
          <p:cNvGrpSpPr>
            <a:grpSpLocks noGrp="1" noRot="1" noChangeAspect="1" noMove="1" noResize="1" noUngrp="1"/>
          </p:cNvGrpSpPr>
          <p:nvPr/>
        </p:nvGrpSpPr>
        <p:grpSpPr>
          <a:xfrm>
            <a:off x="11401725" y="6229681"/>
            <a:ext cx="457200" cy="457200"/>
            <a:chOff x="11361456" y="6195813"/>
            <a:chExt cx="548640" cy="548640"/>
          </a:xfrm>
        </p:grpSpPr>
        <p:sp>
          <p:nvSpPr>
            <p:cNvPr id="262" name="Oval 261"/>
            <p:cNvSpPr/>
            <p:nvPr/>
          </p:nvSpPr>
          <p:spPr>
            <a:xfrm>
              <a:off x="11361456" y="6195813"/>
              <a:ext cx="548640" cy="548640"/>
            </a:xfrm>
            <a:prstGeom prst="ellipse">
              <a:avLst/>
            </a:prstGeom>
            <a:blipFill dpi="0" rotWithShape="1">
              <a:blip r:embed="rId1">
                <a:duotone>
                  <a:schemeClr val="accent1">
                    <a:shade val="45000"/>
                    <a:satMod val="135000"/>
                  </a:schemeClr>
                  <a:prstClr val="white"/>
                </a:duotone>
                <a:extLst>
                  <a:ext uri="{BEBA8EAE-BF5A-486C-A8C5-ECC9F3942E4B}">
                    <a14:imgProps xmlns:a14="http://schemas.microsoft.com/office/drawing/2010/main">
                      <a14:imgLayer r:embed="rId2">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263" name="Oval 262"/>
            <p:cNvSpPr/>
            <p:nvPr/>
          </p:nvSpPr>
          <p:spPr>
            <a:xfrm>
              <a:off x="11396488" y="6230844"/>
              <a:ext cx="478576" cy="478578"/>
            </a:xfrm>
            <a:prstGeom prst="ellipse">
              <a:avLst/>
            </a:prstGeom>
            <a:noFill/>
            <a:ln w="12700" cap="flat" cmpd="sng" algn="ctr">
              <a:solidFill>
                <a:srgbClr val="FFFFFF"/>
              </a:solidFill>
              <a:prstDash val="solid"/>
            </a:ln>
            <a:effectLst/>
          </p:spPr>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2"/>
              </a:buClr>
              <a:buSzPts val="5400"/>
              <a:buFont typeface="Gill Sans" panose="020B0502020104020203"/>
              <a:buNone/>
            </a:pPr>
            <a:r>
              <a:rPr lang="en-US"/>
              <a:t>Producer Consumer Problemi</a:t>
            </a:r>
            <a:endParaRPr lang="en-US"/>
          </a:p>
        </p:txBody>
      </p:sp>
      <p:grpSp>
        <p:nvGrpSpPr>
          <p:cNvPr id="257" name="Google Shape;257;p19"/>
          <p:cNvGrpSpPr/>
          <p:nvPr/>
        </p:nvGrpSpPr>
        <p:grpSpPr>
          <a:xfrm>
            <a:off x="777240" y="2824369"/>
            <a:ext cx="10659110" cy="3032821"/>
            <a:chOff x="0" y="659258"/>
            <a:chExt cx="10659110" cy="3032821"/>
          </a:xfrm>
        </p:grpSpPr>
        <p:sp>
          <p:nvSpPr>
            <p:cNvPr id="258" name="Google Shape;258;p19"/>
            <p:cNvSpPr/>
            <p:nvPr/>
          </p:nvSpPr>
          <p:spPr>
            <a:xfrm>
              <a:off x="0" y="659258"/>
              <a:ext cx="10659110" cy="695565"/>
            </a:xfrm>
            <a:prstGeom prst="roundRect">
              <a:avLst>
                <a:gd name="adj" fmla="val 16667"/>
              </a:avLst>
            </a:prstGeom>
            <a:gradFill>
              <a:gsLst>
                <a:gs pos="0">
                  <a:srgbClr val="A25C7B"/>
                </a:gs>
                <a:gs pos="50000">
                  <a:srgbClr val="9A3C69"/>
                </a:gs>
                <a:gs pos="100000">
                  <a:srgbClr val="8B325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19"/>
            <p:cNvSpPr txBox="1"/>
            <p:nvPr/>
          </p:nvSpPr>
          <p:spPr>
            <a:xfrm>
              <a:off x="33955" y="693213"/>
              <a:ext cx="10591200" cy="627655"/>
            </a:xfrm>
            <a:prstGeom prst="rect">
              <a:avLst/>
            </a:prstGeom>
            <a:noFill/>
            <a:ln>
              <a:noFill/>
            </a:ln>
          </p:spPr>
          <p:txBody>
            <a:bodyPr spcFirstLastPara="1" wrap="square" lIns="110475" tIns="110475" rIns="110475" bIns="110475" anchor="ctr" anchorCtr="0">
              <a:noAutofit/>
            </a:bodyPr>
            <a:lstStyle/>
            <a:p>
              <a:pPr marL="0" marR="0" lvl="0" indent="0" algn="l" rtl="0">
                <a:lnSpc>
                  <a:spcPct val="90000"/>
                </a:lnSpc>
                <a:spcBef>
                  <a:spcPts val="0"/>
                </a:spcBef>
                <a:spcAft>
                  <a:spcPts val="0"/>
                </a:spcAft>
                <a:buClr>
                  <a:schemeClr val="lt1"/>
                </a:buClr>
                <a:buSzPts val="2900"/>
                <a:buFont typeface="Calibri" panose="020F0502020204030204"/>
                <a:buNone/>
              </a:pPr>
              <a:r>
                <a:rPr lang="en-US" sz="2900">
                  <a:solidFill>
                    <a:schemeClr val="lt1"/>
                  </a:solidFill>
                  <a:latin typeface="Calibri" panose="020F0502020204030204"/>
                  <a:ea typeface="Calibri" panose="020F0502020204030204"/>
                  <a:cs typeface="Calibri" panose="020F0502020204030204"/>
                  <a:sym typeface="Calibri" panose="020F0502020204030204"/>
                </a:rPr>
                <a:t>Bir veri kuyruğuna yazma işlemi yapacak bir thread oluşturunuz.</a:t>
              </a:r>
              <a:endParaRPr lang="en-US" sz="29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60" name="Google Shape;260;p19"/>
            <p:cNvSpPr/>
            <p:nvPr/>
          </p:nvSpPr>
          <p:spPr>
            <a:xfrm>
              <a:off x="0" y="1438343"/>
              <a:ext cx="10659110" cy="695565"/>
            </a:xfrm>
            <a:prstGeom prst="roundRect">
              <a:avLst>
                <a:gd name="adj" fmla="val 16667"/>
              </a:avLst>
            </a:prstGeom>
            <a:gradFill>
              <a:gsLst>
                <a:gs pos="0">
                  <a:srgbClr val="A25C7B"/>
                </a:gs>
                <a:gs pos="50000">
                  <a:srgbClr val="9A3C69"/>
                </a:gs>
                <a:gs pos="100000">
                  <a:srgbClr val="8B325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19"/>
            <p:cNvSpPr txBox="1"/>
            <p:nvPr/>
          </p:nvSpPr>
          <p:spPr>
            <a:xfrm>
              <a:off x="33955" y="1472298"/>
              <a:ext cx="10591200" cy="627655"/>
            </a:xfrm>
            <a:prstGeom prst="rect">
              <a:avLst/>
            </a:prstGeom>
            <a:noFill/>
            <a:ln>
              <a:noFill/>
            </a:ln>
          </p:spPr>
          <p:txBody>
            <a:bodyPr spcFirstLastPara="1" wrap="square" lIns="110475" tIns="110475" rIns="110475" bIns="110475" anchor="ctr" anchorCtr="0">
              <a:noAutofit/>
            </a:bodyPr>
            <a:lstStyle/>
            <a:p>
              <a:pPr marL="0" marR="0" lvl="0" indent="0" algn="l" rtl="0">
                <a:lnSpc>
                  <a:spcPct val="90000"/>
                </a:lnSpc>
                <a:spcBef>
                  <a:spcPts val="0"/>
                </a:spcBef>
                <a:spcAft>
                  <a:spcPts val="0"/>
                </a:spcAft>
                <a:buClr>
                  <a:schemeClr val="lt1"/>
                </a:buClr>
                <a:buSzPts val="2900"/>
                <a:buFont typeface="Calibri" panose="020F0502020204030204"/>
                <a:buNone/>
              </a:pPr>
              <a:r>
                <a:rPr lang="en-US" sz="2900">
                  <a:solidFill>
                    <a:schemeClr val="lt1"/>
                  </a:solidFill>
                  <a:latin typeface="Calibri" panose="020F0502020204030204"/>
                  <a:ea typeface="Calibri" panose="020F0502020204030204"/>
                  <a:cs typeface="Calibri" panose="020F0502020204030204"/>
                  <a:sym typeface="Calibri" panose="020F0502020204030204"/>
                </a:rPr>
                <a:t>Aynı veri kuyruğundan verileri sırası ile alacak bir thread oluşturunuz.</a:t>
              </a:r>
              <a:endParaRPr lang="en-US" sz="29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62" name="Google Shape;262;p19"/>
            <p:cNvSpPr/>
            <p:nvPr/>
          </p:nvSpPr>
          <p:spPr>
            <a:xfrm>
              <a:off x="0" y="2217429"/>
              <a:ext cx="10659110" cy="695565"/>
            </a:xfrm>
            <a:prstGeom prst="roundRect">
              <a:avLst>
                <a:gd name="adj" fmla="val 16667"/>
              </a:avLst>
            </a:prstGeom>
            <a:gradFill>
              <a:gsLst>
                <a:gs pos="0">
                  <a:srgbClr val="A25C7B"/>
                </a:gs>
                <a:gs pos="50000">
                  <a:srgbClr val="9A3C69"/>
                </a:gs>
                <a:gs pos="100000">
                  <a:srgbClr val="8B325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 name="Google Shape;263;p19"/>
            <p:cNvSpPr txBox="1"/>
            <p:nvPr/>
          </p:nvSpPr>
          <p:spPr>
            <a:xfrm>
              <a:off x="33955" y="2251384"/>
              <a:ext cx="10591200" cy="627655"/>
            </a:xfrm>
            <a:prstGeom prst="rect">
              <a:avLst/>
            </a:prstGeom>
            <a:noFill/>
            <a:ln>
              <a:noFill/>
            </a:ln>
          </p:spPr>
          <p:txBody>
            <a:bodyPr spcFirstLastPara="1" wrap="square" lIns="110475" tIns="110475" rIns="110475" bIns="110475" anchor="ctr" anchorCtr="0">
              <a:noAutofit/>
            </a:bodyPr>
            <a:lstStyle/>
            <a:p>
              <a:pPr marL="0" marR="0" lvl="0" indent="0" algn="l" rtl="0">
                <a:lnSpc>
                  <a:spcPct val="90000"/>
                </a:lnSpc>
                <a:spcBef>
                  <a:spcPts val="0"/>
                </a:spcBef>
                <a:spcAft>
                  <a:spcPts val="0"/>
                </a:spcAft>
                <a:buClr>
                  <a:schemeClr val="lt1"/>
                </a:buClr>
                <a:buSzPts val="2900"/>
                <a:buFont typeface="Calibri" panose="020F0502020204030204"/>
                <a:buNone/>
              </a:pPr>
              <a:r>
                <a:rPr lang="en-US" sz="2900">
                  <a:solidFill>
                    <a:schemeClr val="lt1"/>
                  </a:solidFill>
                  <a:latin typeface="Calibri" panose="020F0502020204030204"/>
                  <a:ea typeface="Calibri" panose="020F0502020204030204"/>
                  <a:cs typeface="Calibri" panose="020F0502020204030204"/>
                  <a:sym typeface="Calibri" panose="020F0502020204030204"/>
                </a:rPr>
                <a:t>Bu veri kuyruğu en fazla 10 değer alabilmelidir.</a:t>
              </a:r>
              <a:endParaRPr lang="en-US" sz="29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64" name="Google Shape;264;p19"/>
            <p:cNvSpPr/>
            <p:nvPr/>
          </p:nvSpPr>
          <p:spPr>
            <a:xfrm>
              <a:off x="0" y="2996514"/>
              <a:ext cx="10659110" cy="695565"/>
            </a:xfrm>
            <a:prstGeom prst="roundRect">
              <a:avLst>
                <a:gd name="adj" fmla="val 16667"/>
              </a:avLst>
            </a:prstGeom>
            <a:gradFill>
              <a:gsLst>
                <a:gs pos="0">
                  <a:srgbClr val="A25C7B"/>
                </a:gs>
                <a:gs pos="50000">
                  <a:srgbClr val="9A3C69"/>
                </a:gs>
                <a:gs pos="100000">
                  <a:srgbClr val="8B325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19"/>
            <p:cNvSpPr txBox="1"/>
            <p:nvPr/>
          </p:nvSpPr>
          <p:spPr>
            <a:xfrm>
              <a:off x="33955" y="3030469"/>
              <a:ext cx="10591200" cy="627655"/>
            </a:xfrm>
            <a:prstGeom prst="rect">
              <a:avLst/>
            </a:prstGeom>
            <a:noFill/>
            <a:ln>
              <a:noFill/>
            </a:ln>
          </p:spPr>
          <p:txBody>
            <a:bodyPr spcFirstLastPara="1" wrap="square" lIns="110475" tIns="110475" rIns="110475" bIns="110475" anchor="ctr" anchorCtr="0">
              <a:noAutofit/>
            </a:bodyPr>
            <a:lstStyle/>
            <a:p>
              <a:pPr marL="0" marR="0" lvl="0" indent="0" algn="l" rtl="0">
                <a:lnSpc>
                  <a:spcPct val="90000"/>
                </a:lnSpc>
                <a:spcBef>
                  <a:spcPts val="0"/>
                </a:spcBef>
                <a:spcAft>
                  <a:spcPts val="0"/>
                </a:spcAft>
                <a:buClr>
                  <a:schemeClr val="lt1"/>
                </a:buClr>
                <a:buSzPts val="2900"/>
                <a:buFont typeface="Calibri" panose="020F0502020204030204"/>
                <a:buNone/>
              </a:pPr>
              <a:r>
                <a:rPr lang="en-US" sz="2900">
                  <a:solidFill>
                    <a:schemeClr val="lt1"/>
                  </a:solidFill>
                  <a:latin typeface="Calibri" panose="020F0502020204030204"/>
                  <a:ea typeface="Calibri" panose="020F0502020204030204"/>
                  <a:cs typeface="Calibri" panose="020F0502020204030204"/>
                  <a:sym typeface="Calibri" panose="020F0502020204030204"/>
                </a:rPr>
                <a:t>Okuma işlemi yapıldıktan sonra değer veri kuyruğundan çıkarılmalıdır.</a:t>
              </a:r>
              <a:endParaRPr lang="en-US" sz="2900">
                <a:solidFill>
                  <a:schemeClr val="lt1"/>
                </a:solidFill>
                <a:latin typeface="Calibri" panose="020F0502020204030204"/>
                <a:ea typeface="Calibri" panose="020F0502020204030204"/>
                <a:cs typeface="Calibri" panose="020F0502020204030204"/>
                <a:sym typeface="Calibri" panose="020F0502020204030204"/>
              </a:endParaRPr>
            </a:p>
          </p:txBody>
        </p:sp>
      </p:grpSp>
      <p:pic>
        <p:nvPicPr>
          <p:cNvPr id="266" name="Google Shape;266;p19" descr="Bilgi düz dolguyla"/>
          <p:cNvPicPr preferRelativeResize="0"/>
          <p:nvPr/>
        </p:nvPicPr>
        <p:blipFill rotWithShape="1">
          <a:blip r:embed="rId1"/>
          <a:srcRect/>
          <a:stretch>
            <a:fillRect/>
          </a:stretch>
        </p:blipFill>
        <p:spPr>
          <a:xfrm>
            <a:off x="10500360" y="1124902"/>
            <a:ext cx="914400" cy="914400"/>
          </a:xfrm>
          <a:prstGeom prst="rect">
            <a:avLst/>
          </a:prstGeom>
          <a:noFill/>
          <a:ln>
            <a:noFill/>
          </a:ln>
        </p:spPr>
      </p:pic>
      <p:sp>
        <p:nvSpPr>
          <p:cNvPr id="267" name="Google Shape;267;p19"/>
          <p:cNvSpPr txBox="1"/>
          <p:nvPr/>
        </p:nvSpPr>
        <p:spPr>
          <a:xfrm>
            <a:off x="9907945" y="2039302"/>
            <a:ext cx="209922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accent1"/>
                </a:solidFill>
                <a:latin typeface="Calibri" panose="020F0502020204030204"/>
                <a:ea typeface="Calibri" panose="020F0502020204030204"/>
                <a:cs typeface="Calibri" panose="020F0502020204030204"/>
                <a:sym typeface="Calibri" panose="020F0502020204030204"/>
              </a:rPr>
              <a:t>ArrayBlockingQueue</a:t>
            </a:r>
            <a:endParaRPr sz="1800">
              <a:solidFill>
                <a:schemeClr val="accen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
          <p:cNvSpPr txBox="1">
            <a:spLocks noGrp="1"/>
          </p:cNvSpPr>
          <p:nvPr>
            <p:ph type="ctrTitle"/>
          </p:nvPr>
        </p:nvSpPr>
        <p:spPr>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2"/>
              </a:buClr>
              <a:buSzPts val="5400"/>
              <a:buFont typeface="Gill Sans" panose="020B0502020104020203"/>
              <a:buNone/>
            </a:pPr>
            <a:r>
              <a:rPr lang="en-US"/>
              <a:t>MultiTasking ve MultiThreading Nedir?</a:t>
            </a:r>
            <a:endParaRPr lang="en-US"/>
          </a:p>
        </p:txBody>
      </p:sp>
      <p:sp>
        <p:nvSpPr>
          <p:cNvPr id="109" name="Google Shape;109;p2"/>
          <p:cNvSpPr txBox="1">
            <a:spLocks noGrp="1"/>
          </p:cNvSpPr>
          <p:nvPr>
            <p:ph type="subTitle" idx="1"/>
          </p:nvPr>
        </p:nvSpPr>
        <p:spPr>
          <a:prstGeom prst="rect">
            <a:avLst/>
          </a:prstGeom>
          <a:noFill/>
          <a:ln>
            <a:noFill/>
          </a:ln>
        </p:spPr>
        <p:txBody>
          <a:bodyPr spcFirstLastPara="1" wrap="square" lIns="91425" tIns="45700" rIns="91425" bIns="45700" anchor="t" anchorCtr="0">
            <a:normAutofit fontScale="85000" lnSpcReduction="20000"/>
          </a:bodyPr>
          <a:lstStyle/>
          <a:p>
            <a:pPr marL="0" lvl="0" indent="0" algn="ctr" rtl="0">
              <a:lnSpc>
                <a:spcPct val="90000"/>
              </a:lnSpc>
              <a:spcBef>
                <a:spcPts val="0"/>
              </a:spcBef>
              <a:spcAft>
                <a:spcPts val="0"/>
              </a:spcAft>
              <a:buSzPts val="1700"/>
              <a:buNone/>
            </a:pPr>
            <a:r>
              <a:rPr lang="en-US" sz="1700"/>
              <a:t>MultiTasking, bilgisayarın birçok process’I (işlem) aynı anda çalıştırmasıdır. Örneğin hem Web Browserı çalıştırırken aynı zamanda spotify üzerinden müzik dinlememizi sağlaması gibi.</a:t>
            </a:r>
            <a:endParaRPr lang="en-US" sz="1700"/>
          </a:p>
          <a:p>
            <a:pPr marL="0" lvl="0" indent="0" algn="ctr" rtl="0">
              <a:lnSpc>
                <a:spcPct val="90000"/>
              </a:lnSpc>
              <a:spcBef>
                <a:spcPts val="1000"/>
              </a:spcBef>
              <a:spcAft>
                <a:spcPts val="0"/>
              </a:spcAft>
              <a:buSzPts val="1700"/>
              <a:buNone/>
            </a:pPr>
            <a:r>
              <a:rPr lang="en-US" sz="1700"/>
              <a:t>MultiThreading ise bir process içinde bir çok iş parçaçığı (thread) oluşturup bir çok işi bir arada yapmaktır. Örneğin, IDE üzerinde kod yazarken IDE’nin yazım hatalarımızı denetlemesi gibi.</a:t>
            </a:r>
            <a:endParaRPr lang="en-US" sz="17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2"/>
              </a:buClr>
              <a:buSzPts val="5400"/>
              <a:buFont typeface="Gill Sans" panose="020B0502020104020203"/>
              <a:buNone/>
            </a:pPr>
            <a:r>
              <a:rPr lang="en-US"/>
              <a:t>Thread Önceliklendirme</a:t>
            </a:r>
            <a:endParaRPr lang="en-US"/>
          </a:p>
        </p:txBody>
      </p:sp>
      <p:sp>
        <p:nvSpPr>
          <p:cNvPr id="273" name="Google Shape;273;p20"/>
          <p:cNvSpPr txBox="1">
            <a:spLocks noGrp="1"/>
          </p:cNvSpPr>
          <p:nvPr>
            <p:ph idx="1"/>
          </p:nvPr>
        </p:nvSpPr>
        <p:spPr>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SzPts val="2000"/>
              <a:buChar char="•"/>
            </a:pPr>
            <a:r>
              <a:rPr lang="en-US" b="0" i="0">
                <a:solidFill>
                  <a:srgbClr val="292929"/>
                </a:solidFill>
                <a:latin typeface="Arial" panose="020B0604020202020204"/>
                <a:ea typeface="Arial" panose="020B0604020202020204"/>
                <a:cs typeface="Arial" panose="020B0604020202020204"/>
                <a:sym typeface="Arial" panose="020B0604020202020204"/>
              </a:rPr>
              <a:t>Çok threadli bir uygulamada threadlerin CPU zamanını paylaşarak çalıştığından bahsetmiştik. Hangi threadin ne kadar diğer threadlere oranla CPU zamanı alacağına threadin öncelik değerine göre karar verilir.</a:t>
            </a:r>
            <a:endParaRPr lang="en-US" b="0" i="0">
              <a:solidFill>
                <a:srgbClr val="292929"/>
              </a:solidFill>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SzPts val="2000"/>
              <a:buChar char="•"/>
            </a:pPr>
            <a:r>
              <a:rPr lang="en-US" b="0" i="0">
                <a:solidFill>
                  <a:srgbClr val="292929"/>
                </a:solidFill>
                <a:latin typeface="Arial" panose="020B0604020202020204"/>
                <a:ea typeface="Arial" panose="020B0604020202020204"/>
                <a:cs typeface="Arial" panose="020B0604020202020204"/>
                <a:sym typeface="Arial" panose="020B0604020202020204"/>
              </a:rPr>
              <a:t>Bir threadin görece</a:t>
            </a:r>
            <a:r>
              <a:rPr lang="en-US">
                <a:solidFill>
                  <a:srgbClr val="292929"/>
                </a:solidFill>
                <a:latin typeface="Arial" panose="020B0604020202020204"/>
                <a:ea typeface="Arial" panose="020B0604020202020204"/>
                <a:cs typeface="Arial" panose="020B0604020202020204"/>
                <a:sym typeface="Arial" panose="020B0604020202020204"/>
              </a:rPr>
              <a:t> </a:t>
            </a:r>
            <a:r>
              <a:rPr lang="en-US" b="0" i="0">
                <a:solidFill>
                  <a:srgbClr val="292929"/>
                </a:solidFill>
                <a:latin typeface="Arial" panose="020B0604020202020204"/>
                <a:ea typeface="Arial" panose="020B0604020202020204"/>
                <a:cs typeface="Arial" panose="020B0604020202020204"/>
                <a:sym typeface="Arial" panose="020B0604020202020204"/>
              </a:rPr>
              <a:t>daha yüksek önceliğe sahip olması o threadin daha düşük öncelikli bir threade göre daha hızlı yada daha fazla CPU zamanı alarak çalışacağı anlamına gelmez. Çünkü bir threadin ne kadar CPU zamanı alacağını belirlemede öncelik dışında başka faktörler de vardır. Bunlar arasında işletim sisteminin multitaskingi nasıl uyguladığı, öncelikli threadin çeşitli nedenlerle bloklanıp bloklanmadığı sayılabilir.</a:t>
            </a:r>
            <a:endParaRPr lang="en-US" b="0" i="0">
              <a:solidFill>
                <a:srgbClr val="292929"/>
              </a:solidFill>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SzPts val="2000"/>
              <a:buChar char="•"/>
            </a:pPr>
            <a:r>
              <a:rPr lang="en-US" b="0" i="0">
                <a:solidFill>
                  <a:srgbClr val="292929"/>
                </a:solidFill>
                <a:latin typeface="Arial" panose="020B0604020202020204"/>
                <a:ea typeface="Arial" panose="020B0604020202020204"/>
                <a:cs typeface="Arial" panose="020B0604020202020204"/>
                <a:sym typeface="Arial" panose="020B0604020202020204"/>
              </a:rPr>
              <a:t>Her threadin bir öncelik değeri vardır, bu değer 1 ila 10 arasında değişir. Biz bir değer atamazsak yarattığımız thread 5 ortalama öncelik değerine sahip olur. En düşük değer için MIN_PRIORITY, en yüksek değer için MAX_PRIORITY ve ortalama değer için NORM_PRIORITY Thread sınıfı içinde sabit olarak tanımlanmıştır. Bir threadin önceliğini atamak için </a:t>
            </a:r>
            <a:r>
              <a:rPr lang="en-US" b="1" i="0">
                <a:solidFill>
                  <a:srgbClr val="292929"/>
                </a:solidFill>
                <a:latin typeface="Arial" panose="020B0604020202020204"/>
                <a:ea typeface="Arial" panose="020B0604020202020204"/>
                <a:cs typeface="Arial" panose="020B0604020202020204"/>
                <a:sym typeface="Arial" panose="020B0604020202020204"/>
              </a:rPr>
              <a:t>setPriority</a:t>
            </a:r>
            <a:r>
              <a:rPr lang="en-US" b="0" i="0">
                <a:solidFill>
                  <a:srgbClr val="292929"/>
                </a:solidFill>
                <a:latin typeface="Arial" panose="020B0604020202020204"/>
                <a:ea typeface="Arial" panose="020B0604020202020204"/>
                <a:cs typeface="Arial" panose="020B0604020202020204"/>
                <a:sym typeface="Arial" panose="020B0604020202020204"/>
              </a:rPr>
              <a:t>() metodu, aynı şekilde öncelik değerini okumak için de </a:t>
            </a:r>
            <a:r>
              <a:rPr lang="en-US" b="1" i="0">
                <a:solidFill>
                  <a:srgbClr val="292929"/>
                </a:solidFill>
                <a:latin typeface="Arial" panose="020B0604020202020204"/>
                <a:ea typeface="Arial" panose="020B0604020202020204"/>
                <a:cs typeface="Arial" panose="020B0604020202020204"/>
                <a:sym typeface="Arial" panose="020B0604020202020204"/>
              </a:rPr>
              <a:t>getPriority</a:t>
            </a:r>
            <a:r>
              <a:rPr lang="en-US" b="0" i="0">
                <a:solidFill>
                  <a:srgbClr val="292929"/>
                </a:solidFill>
                <a:latin typeface="Arial" panose="020B0604020202020204"/>
                <a:ea typeface="Arial" panose="020B0604020202020204"/>
                <a:cs typeface="Arial" panose="020B0604020202020204"/>
                <a:sym typeface="Arial" panose="020B0604020202020204"/>
              </a:rPr>
              <a:t>() metodu kullanılır. Şimdi thread önceliklendirmenin nasıl yapıldığını örnekle görelim;</a:t>
            </a:r>
            <a:endParaRPr lang="en-US" b="0" i="0">
              <a:solidFill>
                <a:srgbClr val="292929"/>
              </a:solidFill>
              <a:latin typeface="Arial" panose="020B0604020202020204"/>
              <a:ea typeface="Arial" panose="020B0604020202020204"/>
              <a:cs typeface="Arial" panose="020B0604020202020204"/>
              <a:sym typeface="Arial" panose="020B0604020202020204"/>
            </a:endParaRPr>
          </a:p>
          <a:p>
            <a:pPr marL="228600" lvl="0" indent="-101600" algn="l" rtl="0">
              <a:lnSpc>
                <a:spcPct val="90000"/>
              </a:lnSpc>
              <a:spcBef>
                <a:spcPts val="1000"/>
              </a:spcBef>
              <a:spcAft>
                <a:spcPts val="0"/>
              </a:spcAft>
              <a:buSzPts val="2000"/>
              <a:buNone/>
            </a:p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1"/>
          <p:cNvSpPr txBox="1">
            <a:spLocks noGrp="1"/>
          </p:cNvSpPr>
          <p:nvPr>
            <p:ph type="title"/>
          </p:nvPr>
        </p:nvSpPr>
        <p:spPr>
          <a:xfrm>
            <a:off x="1728962" y="-717"/>
            <a:ext cx="7862908" cy="1204945"/>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2"/>
              </a:buClr>
              <a:buSzPts val="4000"/>
              <a:buFont typeface="Gill Sans" panose="020B0502020104020203"/>
              <a:buNone/>
            </a:pPr>
            <a:r>
              <a:rPr lang="en-US"/>
              <a:t>Thread Önceliklendirme</a:t>
            </a:r>
            <a:endParaRPr lang="en-US"/>
          </a:p>
        </p:txBody>
      </p:sp>
      <p:pic>
        <p:nvPicPr>
          <p:cNvPr id="279" name="Google Shape;279;p21"/>
          <p:cNvPicPr preferRelativeResize="0"/>
          <p:nvPr/>
        </p:nvPicPr>
        <p:blipFill rotWithShape="1">
          <a:blip r:embed="rId1"/>
          <a:srcRect/>
          <a:stretch>
            <a:fillRect/>
          </a:stretch>
        </p:blipFill>
        <p:spPr>
          <a:xfrm>
            <a:off x="570379" y="1540925"/>
            <a:ext cx="5525621" cy="4606529"/>
          </a:xfrm>
          <a:prstGeom prst="rect">
            <a:avLst/>
          </a:prstGeom>
          <a:noFill/>
          <a:ln>
            <a:noFill/>
          </a:ln>
        </p:spPr>
      </p:pic>
      <p:pic>
        <p:nvPicPr>
          <p:cNvPr id="280" name="Google Shape;280;p21"/>
          <p:cNvPicPr preferRelativeResize="0"/>
          <p:nvPr/>
        </p:nvPicPr>
        <p:blipFill rotWithShape="1">
          <a:blip r:embed="rId2"/>
          <a:srcRect/>
          <a:stretch>
            <a:fillRect/>
          </a:stretch>
        </p:blipFill>
        <p:spPr>
          <a:xfrm>
            <a:off x="6569094" y="1125375"/>
            <a:ext cx="5052527" cy="543762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2"/>
          <p:cNvSpPr txBox="1">
            <a:spLocks noGrp="1"/>
          </p:cNvSpPr>
          <p:nvPr>
            <p:ph type="ctrTitle"/>
          </p:nvPr>
        </p:nvSpPr>
        <p:spPr>
          <a:xfrm>
            <a:off x="1051560" y="1432223"/>
            <a:ext cx="9966960" cy="1171018"/>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2"/>
              </a:buClr>
              <a:buSzPts val="5400"/>
              <a:buFont typeface="Gill Sans" panose="020B0502020104020203"/>
              <a:buNone/>
            </a:pPr>
            <a:r>
              <a:rPr lang="en-US" dirty="0"/>
              <a:t>Thread </a:t>
            </a:r>
            <a:r>
              <a:rPr lang="en-US" dirty="0" err="1"/>
              <a:t>Önceliklendirme</a:t>
            </a:r>
            <a:endParaRPr dirty="0"/>
          </a:p>
        </p:txBody>
      </p:sp>
      <p:sp>
        <p:nvSpPr>
          <p:cNvPr id="286" name="Google Shape;286;p22"/>
          <p:cNvSpPr txBox="1">
            <a:spLocks noGrp="1"/>
          </p:cNvSpPr>
          <p:nvPr>
            <p:ph type="subTitle" idx="1"/>
          </p:nvPr>
        </p:nvSpPr>
        <p:spPr>
          <a:xfrm>
            <a:off x="1523999" y="3602037"/>
            <a:ext cx="9243527" cy="2266917"/>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1600"/>
              <a:buNone/>
            </a:pPr>
            <a:r>
              <a:rPr lang="en-US" sz="1600" b="0" i="0"/>
              <a:t>Bu örnekte bir thread sınıfı yarattık ve threadin sıfırdan yüz milyona kadar saymasını istedik. main() metodu içerisinde ise 30 tane thread objesi yarattık bu sınıftan. Bu thread objelerinden bazılarına MAX_PRIORITY bazılarına ise MIN_PRIORITY öncelik değerini atadık. Yüz milyona ulaşan threadin diğer threadlerin çalışmasını durdurmak için de thread sınıfına static bir boolean değer koyduk. Yüz milyona ulaşan ilk thread bu boolean değişkenin değerine false atadı ve diğer threadlerin de sayma işlemini sonlandırmasını sağladık. Sonuç olarak da yukarıdaki çıktıyı elde ettik. 12 çekirdeğe sahip bir bilgisayarda 30 thread ile çalıştırdığımız bu kod thread öncelik değerinin ne kadar etkili olduğunu bunun yanında maksimum thread önceliğine sahip olmayan başka threadlerin de sayma işlemini aynı zamanda bitirebildiğini gösterdi.</a:t>
            </a:r>
            <a:endParaRPr sz="16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3"/>
          <p:cNvSpPr txBox="1">
            <a:spLocks noGrp="1"/>
          </p:cNvSpPr>
          <p:nvPr>
            <p:ph type="ctrTitle"/>
          </p:nvPr>
        </p:nvSpPr>
        <p:spPr>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2"/>
              </a:buClr>
              <a:buSzPts val="5400"/>
              <a:buFont typeface="Gill Sans" panose="020B0502020104020203"/>
              <a:buNone/>
            </a:pPr>
            <a:r>
              <a:rPr lang="en-US"/>
              <a:t>Senkronizasyon</a:t>
            </a:r>
            <a:endParaRPr lang="en-US"/>
          </a:p>
        </p:txBody>
      </p:sp>
      <p:sp>
        <p:nvSpPr>
          <p:cNvPr id="292" name="Google Shape;292;p23"/>
          <p:cNvSpPr txBox="1">
            <a:spLocks noGrp="1"/>
          </p:cNvSpPr>
          <p:nvPr>
            <p:ph type="subTitle" idx="1"/>
          </p:nvPr>
        </p:nvSpPr>
        <p:spPr>
          <a:prstGeom prst="rect">
            <a:avLst/>
          </a:prstGeom>
          <a:noFill/>
          <a:ln>
            <a:noFill/>
          </a:ln>
        </p:spPr>
        <p:txBody>
          <a:bodyPr spcFirstLastPara="1" wrap="square" lIns="91425" tIns="45700" rIns="91425" bIns="45700" anchor="t" anchorCtr="0">
            <a:normAutofit fontScale="85000" lnSpcReduction="20000"/>
          </a:bodyPr>
          <a:lstStyle/>
          <a:p>
            <a:pPr marL="0" lvl="0" indent="0" algn="ctr" rtl="0">
              <a:lnSpc>
                <a:spcPct val="90000"/>
              </a:lnSpc>
              <a:spcBef>
                <a:spcPts val="0"/>
              </a:spcBef>
              <a:spcAft>
                <a:spcPts val="0"/>
              </a:spcAft>
              <a:buSzPts val="1500"/>
              <a:buNone/>
            </a:pPr>
            <a:r>
              <a:rPr lang="en-US" sz="1500" b="0" i="0"/>
              <a:t>Çok threadli bir uygulama söz konusu olduğu zaman threadlerin aktivitelerini kontrol etmek gerekebilir. Bazı durumlarda iki yada daha fazla thread paylaşılan bir kaynağa aynı anda erişmek ve üzerinde değişiklik yapmak isteyebilir. Örneğin bir threadin bir dosyaya yazma işlemi yaptığı sırada bir başka threadin de aynı işlemi yapmak istemesi gibi. Böyle durumlarda kaynağa ilk ulaşan threadin işini tamamlayıncaya kadar ilgili kaynağın lock dediğimiz kilit mekanizması ile erişime kapatılması daha sonra ise tekrar erişime açılması gerekir. Java programlama dilinde her obje bu lock mekanizması ile koruma altına alınabilir ve bu işlem synchronized ifadesi ile sağlanır.</a:t>
            </a:r>
            <a:endParaRPr sz="15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4"/>
          <p:cNvSpPr txBox="1">
            <a:spLocks noGrp="1"/>
          </p:cNvSpPr>
          <p:nvPr>
            <p:ph type="ctrTitle"/>
          </p:nvPr>
        </p:nvSpPr>
        <p:spPr>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2"/>
              </a:buClr>
              <a:buSzPts val="5400"/>
              <a:buFont typeface="Gill Sans" panose="020B0502020104020203"/>
              <a:buNone/>
            </a:pPr>
            <a:r>
              <a:rPr lang="en-US"/>
              <a:t>Metotlarda Synchronized Anahtar Kelimesinin Kullanımı</a:t>
            </a:r>
            <a:endParaRPr lang="en-US"/>
          </a:p>
        </p:txBody>
      </p:sp>
      <p:sp>
        <p:nvSpPr>
          <p:cNvPr id="298" name="Google Shape;298;p24"/>
          <p:cNvSpPr txBox="1">
            <a:spLocks noGrp="1"/>
          </p:cNvSpPr>
          <p:nvPr>
            <p:ph type="subTitle" idx="1"/>
          </p:nvPr>
        </p:nvSpPr>
        <p:spPr>
          <a:prstGeom prst="rect">
            <a:avLst/>
          </a:prstGeom>
          <a:noFill/>
          <a:ln>
            <a:noFill/>
          </a:ln>
        </p:spPr>
        <p:txBody>
          <a:bodyPr spcFirstLastPara="1" wrap="square" lIns="91425" tIns="45700" rIns="91425" bIns="45700" anchor="t" anchorCtr="0">
            <a:normAutofit fontScale="70000" lnSpcReduction="20000"/>
          </a:bodyPr>
          <a:lstStyle/>
          <a:p>
            <a:pPr marL="0" lvl="0" indent="0" algn="ctr" rtl="0">
              <a:lnSpc>
                <a:spcPct val="90000"/>
              </a:lnSpc>
              <a:spcBef>
                <a:spcPts val="0"/>
              </a:spcBef>
              <a:spcAft>
                <a:spcPts val="0"/>
              </a:spcAft>
              <a:buSzPts val="1900"/>
              <a:buNone/>
            </a:pPr>
            <a:r>
              <a:rPr lang="en-US" sz="1900" b="0" i="0"/>
              <a:t>“synchronized” </a:t>
            </a:r>
            <a:r>
              <a:rPr lang="en-US" sz="1900"/>
              <a:t>anahtar kelimesi</a:t>
            </a:r>
            <a:r>
              <a:rPr lang="en-US" sz="1900" b="0" i="0"/>
              <a:t> ile metodlara erişim kontrol altına alınabilir. Bir sınıftaki herhangi bir metod “synchronized” anahtar kelimesini aldığı zaman o metoda bir thread girdiğinde metodun bulunduğu obje otomatik olarak lock mekanizması ile erişime kapatılır. Bu durumda başka bir thread o sınıf içindeki hiçbir synchronized metoda erişemez. synchronized metod üzerinde işlem yapan thread metoddan çıktığı zaman ise lock kaldırılır ve tüm obje yeniden erişilebilir hale gelir. Şimdi bu işlemin nasıl yapıldığını örnekle görelim;</a:t>
            </a:r>
            <a:endParaRPr sz="19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2"/>
              </a:buClr>
              <a:buSzPct val="100000"/>
              <a:buFont typeface="Gill Sans" panose="020B0502020104020203"/>
              <a:buNone/>
            </a:pPr>
            <a:r>
              <a:rPr lang="en-US"/>
              <a:t>Metotlarda Synchronized Anahtar Kelimesinin Kullanımı</a:t>
            </a:r>
            <a:endParaRPr lang="en-US"/>
          </a:p>
        </p:txBody>
      </p:sp>
      <p:pic>
        <p:nvPicPr>
          <p:cNvPr id="304" name="Google Shape;304;p25"/>
          <p:cNvPicPr preferRelativeResize="0">
            <a:picLocks noGrp="1"/>
          </p:cNvPicPr>
          <p:nvPr>
            <p:ph idx="1"/>
          </p:nvPr>
        </p:nvPicPr>
        <p:blipFill rotWithShape="1">
          <a:blip r:embed="rId1"/>
          <a:stretch>
            <a:fillRect/>
          </a:stretch>
        </p:blipFill>
        <p:spPr>
          <a:xfrm>
            <a:off x="2874962" y="2274887"/>
            <a:ext cx="6448425" cy="37433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2"/>
              </a:buClr>
              <a:buSzPct val="100000"/>
              <a:buFont typeface="Gill Sans" panose="020B0502020104020203"/>
              <a:buNone/>
            </a:pPr>
            <a:r>
              <a:rPr lang="en-US"/>
              <a:t>Metotlarda Synchronized Anahtar Kelimesinin Kullanımı</a:t>
            </a:r>
            <a:endParaRPr lang="en-US"/>
          </a:p>
        </p:txBody>
      </p:sp>
      <p:pic>
        <p:nvPicPr>
          <p:cNvPr id="310" name="Google Shape;310;p26"/>
          <p:cNvPicPr preferRelativeResize="0">
            <a:picLocks noGrp="1"/>
          </p:cNvPicPr>
          <p:nvPr>
            <p:ph idx="1"/>
          </p:nvPr>
        </p:nvPicPr>
        <p:blipFill rotWithShape="1">
          <a:blip r:embed="rId1"/>
          <a:stretch>
            <a:fillRect/>
          </a:stretch>
        </p:blipFill>
        <p:spPr>
          <a:xfrm>
            <a:off x="3703637" y="2455862"/>
            <a:ext cx="4791075" cy="33813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7"/>
          <p:cNvSpPr txBox="1">
            <a:spLocks noGrp="1"/>
          </p:cNvSpPr>
          <p:nvPr>
            <p:ph type="title"/>
          </p:nvPr>
        </p:nvSpPr>
        <p:spPr>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dk2"/>
              </a:buClr>
              <a:buSzPts val="3400"/>
              <a:buFont typeface="Gill Sans" panose="020B0502020104020203"/>
              <a:buNone/>
            </a:pPr>
            <a:r>
              <a:rPr lang="en-US" sz="3400"/>
              <a:t>Metotlarda Synchronized Anahtar Kelimesinin Kullanımı</a:t>
            </a:r>
            <a:endParaRPr lang="en-US" sz="3400"/>
          </a:p>
        </p:txBody>
      </p:sp>
      <p:pic>
        <p:nvPicPr>
          <p:cNvPr id="316" name="Google Shape;316;p27" descr="metin içeren bir resim&#10;&#10;Açıklama otomatik olarak oluşturuldu"/>
          <p:cNvPicPr preferRelativeResize="0">
            <a:picLocks noGrp="1"/>
          </p:cNvPicPr>
          <p:nvPr>
            <p:ph type="body" sz="half" idx="2"/>
          </p:nvPr>
        </p:nvPicPr>
        <p:blipFill rotWithShape="1">
          <a:blip r:embed="rId1"/>
          <a:stretch>
            <a:fillRect/>
          </a:stretch>
        </p:blipFill>
        <p:spPr>
          <a:xfrm>
            <a:off x="5411755" y="2422525"/>
            <a:ext cx="6282067" cy="4230202"/>
          </a:xfrm>
          <a:prstGeom prst="rect">
            <a:avLst/>
          </a:prstGeom>
          <a:noFill/>
          <a:ln>
            <a:noFill/>
          </a:ln>
        </p:spPr>
      </p:pic>
      <p:sp>
        <p:nvSpPr>
          <p:cNvPr id="317" name="Google Shape;317;p27"/>
          <p:cNvSpPr txBox="1"/>
          <p:nvPr/>
        </p:nvSpPr>
        <p:spPr>
          <a:xfrm>
            <a:off x="777240" y="3092450"/>
            <a:ext cx="3994785" cy="2776537"/>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None/>
            </a:pPr>
            <a:r>
              <a:rPr lang="en-US" sz="1300" b="0" i="0">
                <a:solidFill>
                  <a:schemeClr val="dk2"/>
                </a:solidFill>
                <a:latin typeface="Calibri" panose="020F0502020204030204"/>
                <a:ea typeface="Calibri" panose="020F0502020204030204"/>
                <a:cs typeface="Calibri" panose="020F0502020204030204"/>
                <a:sym typeface="Calibri" panose="020F0502020204030204"/>
              </a:rPr>
              <a:t>Örnekte bir int arrayinin tüm elemanlarını toplamak için ArrayOperations sınıfı içerisinde synchronized bir sum() metodu yarattık. Daha sonra bu sınıftan sınıf düzeyinde static bir obje yaratarak oluşturduğumuz thread sınıfından sum() metodunu çağırdık. Burda amaç threadlerin aynı obje üzerinde işlem yapmasını sağlamak. sum() metodu içerisinde de multitaskingi mümkün kılmak için sleep() metodunu bilinçli olarak çağırdık. Son olarak main() metodu içerisinden 2 tane thread yaratarak bu threadlere oluşturduğumuz int arrayini toplamalarını istedik. Bu işlem sonunda yukarıdaki çıktıyı alarak synchronized ifadesinin threadleri nasıl blokladığını gördük.</a:t>
            </a:r>
            <a:endParaRPr sz="1300">
              <a:solidFill>
                <a:schemeClr val="dk2"/>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90000"/>
              </a:lnSpc>
              <a:spcBef>
                <a:spcPts val="1000"/>
              </a:spcBef>
              <a:spcAft>
                <a:spcPts val="0"/>
              </a:spcAft>
              <a:buNone/>
            </a:pPr>
            <a:endParaRPr sz="1300">
              <a:solidFill>
                <a:schemeClr val="dk2"/>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2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2"/>
              </a:buClr>
              <a:buSzPts val="5400"/>
              <a:buFont typeface="Gill Sans" panose="020B0502020104020203"/>
              <a:buNone/>
            </a:pPr>
            <a:r>
              <a:rPr lang="en-US"/>
              <a:t>Synchronized Kod Bloğu</a:t>
            </a:r>
            <a:endParaRPr lang="en-US"/>
          </a:p>
        </p:txBody>
      </p:sp>
      <p:sp>
        <p:nvSpPr>
          <p:cNvPr id="323" name="Google Shape;323;p28"/>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000"/>
              <a:buNone/>
            </a:pPr>
            <a:r>
              <a:rPr lang="en-US" b="0" i="0">
                <a:solidFill>
                  <a:srgbClr val="292929"/>
                </a:solidFill>
                <a:latin typeface="Arial" panose="020B0604020202020204"/>
                <a:ea typeface="Arial" panose="020B0604020202020204"/>
                <a:cs typeface="Arial" panose="020B0604020202020204"/>
                <a:sym typeface="Arial" panose="020B0604020202020204"/>
              </a:rPr>
              <a:t>“synchronized” anahtar kelimesinin kontrolü bizde olan metodlara nasıl uygulandığını gördük. Fakat her zaman bu mümkün olmayabilir. Bazı durumlarda kontrolü bizde olmayan yani başkası tarafından yazılmış ve değiştirme şansımız olmayan metodları “synchronized” olarak çağırmamız gerekebilir. Böyle durumlarda “synchronized blok” yardımımıza yetişiyor. “synchronized” metot örneğini şimdi bir de “synchronized blok” ile yapalım;</a:t>
            </a:r>
            <a:endParaRPr lang="en-US" b="0" i="0">
              <a:solidFill>
                <a:srgbClr val="292929"/>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2"/>
              </a:buClr>
              <a:buSzPts val="5400"/>
              <a:buFont typeface="Gill Sans" panose="020B0502020104020203"/>
              <a:buNone/>
            </a:pPr>
            <a:r>
              <a:rPr lang="en-US"/>
              <a:t>Synchronized Kod Bloğu</a:t>
            </a:r>
            <a:endParaRPr lang="en-US"/>
          </a:p>
        </p:txBody>
      </p:sp>
      <p:pic>
        <p:nvPicPr>
          <p:cNvPr id="329" name="Google Shape;329;p29" descr="metin içeren bir resim&#10;&#10;Açıklama otomatik olarak oluşturuldu"/>
          <p:cNvPicPr preferRelativeResize="0">
            <a:picLocks noGrp="1"/>
          </p:cNvPicPr>
          <p:nvPr>
            <p:ph idx="1"/>
          </p:nvPr>
        </p:nvPicPr>
        <p:blipFill rotWithShape="1">
          <a:blip r:embed="rId1"/>
          <a:stretch>
            <a:fillRect/>
          </a:stretch>
        </p:blipFill>
        <p:spPr>
          <a:xfrm>
            <a:off x="2879725" y="2270125"/>
            <a:ext cx="6438900" cy="3752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ct val="100000"/>
              <a:buFont typeface="Gill Sans" panose="020B0502020104020203"/>
              <a:buNone/>
            </a:pPr>
            <a:r>
              <a:rPr lang="en-US"/>
              <a:t>MultiTasking ve MultiThreading Nedir?</a:t>
            </a:r>
            <a:endParaRPr lang="en-US"/>
          </a:p>
        </p:txBody>
      </p:sp>
      <p:sp>
        <p:nvSpPr>
          <p:cNvPr id="115" name="Google Shape;115;p3"/>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000"/>
              <a:buChar char="•"/>
            </a:pPr>
            <a:r>
              <a:rPr lang="en-US"/>
              <a:t>Pek çoğumuz bilgisayarı açtığımız zaman aynı anda birkaç uygulamayı başlatırız. Örneğin kod yazarken bir yandan internette birşeyler arar bir yandan müzik dinler bir yandan da gelen maillerimizi kontrol ederiz. Bütün bunlar aynı anda olur yada bize öyle oluyormuş gibi gelir. İşte bu olaya multitasking denilir, yani eş zamanlı görevler.</a:t>
            </a:r>
            <a:endParaRPr lang="en-US"/>
          </a:p>
          <a:p>
            <a:pPr marL="228600" lvl="0" indent="-228600" algn="l" rtl="0">
              <a:lnSpc>
                <a:spcPct val="90000"/>
              </a:lnSpc>
              <a:spcBef>
                <a:spcPts val="1000"/>
              </a:spcBef>
              <a:spcAft>
                <a:spcPts val="0"/>
              </a:spcAft>
              <a:buSzPts val="2000"/>
              <a:buChar char="•"/>
            </a:pPr>
            <a:r>
              <a:rPr lang="en-US"/>
              <a:t>Bilgisayarda multi tasking yapmanın iki yolu vardır; process ler aracılığıyla yada threadler aracılığıyla. Process dediğimiz şey işletim sistemi tarafından çalıştırılan her bir uygulamadır, az önce bahsettiğimiz gibi kod yazarken aynı anda müzik dinlemek processler aracılığı ile eş zamanlı görevlere örnek verilebilir. Thread ise processler tarafından yaratılan en küçük iş birimidir, aynı process içinde paralel işler yapmaya yarar. Örneğin müzik uygulamanızda bir yandan müzik dinlerken bir yandan da listelerde gezinebilirsiniz.</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2"/>
              </a:buClr>
              <a:buSzPts val="5400"/>
              <a:buFont typeface="Gill Sans" panose="020B0502020104020203"/>
              <a:buNone/>
            </a:pPr>
            <a:r>
              <a:rPr lang="en-US"/>
              <a:t>Synchronized Kod Bloğu</a:t>
            </a:r>
            <a:endParaRPr lang="en-US"/>
          </a:p>
        </p:txBody>
      </p:sp>
      <p:pic>
        <p:nvPicPr>
          <p:cNvPr id="335" name="Google Shape;335;p30" descr="metin içeren bir resim&#10;&#10;Açıklama otomatik olarak oluşturuldu"/>
          <p:cNvPicPr preferRelativeResize="0">
            <a:picLocks noGrp="1"/>
          </p:cNvPicPr>
          <p:nvPr>
            <p:ph idx="1"/>
          </p:nvPr>
        </p:nvPicPr>
        <p:blipFill rotWithShape="1">
          <a:blip r:embed="rId1"/>
          <a:stretch>
            <a:fillRect/>
          </a:stretch>
        </p:blipFill>
        <p:spPr>
          <a:xfrm>
            <a:off x="3713994" y="2120900"/>
            <a:ext cx="4770361" cy="40513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2"/>
              </a:buClr>
              <a:buSzPts val="5400"/>
              <a:buFont typeface="Gill Sans" panose="020B0502020104020203"/>
              <a:buNone/>
            </a:pPr>
            <a:r>
              <a:rPr lang="en-US"/>
              <a:t>Synchronized Kod Bloğu</a:t>
            </a:r>
            <a:endParaRPr lang="en-US"/>
          </a:p>
        </p:txBody>
      </p:sp>
      <p:pic>
        <p:nvPicPr>
          <p:cNvPr id="341" name="Google Shape;341;p31"/>
          <p:cNvPicPr preferRelativeResize="0">
            <a:picLocks noGrp="1"/>
          </p:cNvPicPr>
          <p:nvPr>
            <p:ph idx="1"/>
          </p:nvPr>
        </p:nvPicPr>
        <p:blipFill rotWithShape="1">
          <a:blip r:embed="rId1"/>
          <a:stretch>
            <a:fillRect/>
          </a:stretch>
        </p:blipFill>
        <p:spPr>
          <a:xfrm>
            <a:off x="4139293" y="2120900"/>
            <a:ext cx="3919764" cy="40513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2"/>
          <p:cNvSpPr txBox="1">
            <a:spLocks noGrp="1"/>
          </p:cNvSpPr>
          <p:nvPr>
            <p:ph type="ctrTitle"/>
          </p:nvPr>
        </p:nvSpPr>
        <p:spPr>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2"/>
              </a:buClr>
              <a:buSzPts val="5400"/>
              <a:buFont typeface="Gill Sans" panose="020B0502020104020203"/>
              <a:buNone/>
            </a:pPr>
            <a:r>
              <a:rPr lang="en-US"/>
              <a:t>Synchronized Kod Bloğu</a:t>
            </a:r>
            <a:endParaRPr lang="en-US"/>
          </a:p>
        </p:txBody>
      </p:sp>
      <p:sp>
        <p:nvSpPr>
          <p:cNvPr id="347" name="Google Shape;347;p32"/>
          <p:cNvSpPr txBox="1">
            <a:spLocks noGrp="1"/>
          </p:cNvSpPr>
          <p:nvPr>
            <p:ph type="subTitle" idx="1"/>
          </p:nvPr>
        </p:nvSpPr>
        <p:spPr>
          <a:prstGeom prst="rect">
            <a:avLst/>
          </a:prstGeom>
          <a:noFill/>
          <a:ln>
            <a:noFill/>
          </a:ln>
        </p:spPr>
        <p:txBody>
          <a:bodyPr spcFirstLastPara="1" wrap="square" lIns="91425" tIns="45700" rIns="91425" bIns="45700" anchor="t" anchorCtr="0">
            <a:normAutofit fontScale="92500" lnSpcReduction="10000"/>
          </a:bodyPr>
          <a:lstStyle/>
          <a:p>
            <a:pPr marL="0" lvl="0" indent="0" algn="ctr" rtl="0">
              <a:lnSpc>
                <a:spcPct val="90000"/>
              </a:lnSpc>
              <a:spcBef>
                <a:spcPts val="0"/>
              </a:spcBef>
              <a:spcAft>
                <a:spcPts val="0"/>
              </a:spcAft>
              <a:buSzPts val="2400"/>
              <a:buNone/>
            </a:pPr>
            <a:r>
              <a:rPr lang="en-US" b="0" i="0"/>
              <a:t>Çıktıda görüldüğü gibi synchronized blok synchronized metot ile benzer bir davranış sergiledi. sum() metodunda bulunan synchronized ifadesini kaldırıp thread sınıfı içerisinde ArrayOperations objesine synchronized blok içerisinden eriştik.</a:t>
            </a:r>
            <a:endParaRPr lang="en-US" b="0" i="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2"/>
              </a:buClr>
              <a:buSzPts val="5400"/>
              <a:buFont typeface="Gill Sans" panose="020B0502020104020203"/>
              <a:buNone/>
            </a:pPr>
            <a:r>
              <a:rPr lang="en-US"/>
              <a:t>Threadler Arası İletişim</a:t>
            </a:r>
            <a:endParaRPr lang="en-US"/>
          </a:p>
        </p:txBody>
      </p:sp>
      <p:sp>
        <p:nvSpPr>
          <p:cNvPr id="353" name="Google Shape;353;p33"/>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000"/>
              <a:buChar char="•"/>
            </a:pPr>
            <a:r>
              <a:rPr lang="en-US" b="0" i="0">
                <a:solidFill>
                  <a:srgbClr val="292929"/>
                </a:solidFill>
                <a:latin typeface="Arial" panose="020B0604020202020204"/>
                <a:ea typeface="Arial" panose="020B0604020202020204"/>
                <a:cs typeface="Arial" panose="020B0604020202020204"/>
                <a:sym typeface="Arial" panose="020B0604020202020204"/>
              </a:rPr>
              <a:t>Bazı durumlarda birden fazla thread tarafından paylaşılan obje geçici olarak kullanıma uygun olmayabilir. Bu durumda thread objeyi kullanmak yerine </a:t>
            </a:r>
            <a:r>
              <a:rPr lang="en-US" b="1" i="0">
                <a:solidFill>
                  <a:srgbClr val="292929"/>
                </a:solidFill>
                <a:latin typeface="Arial" panose="020B0604020202020204"/>
                <a:ea typeface="Arial" panose="020B0604020202020204"/>
                <a:cs typeface="Arial" panose="020B0604020202020204"/>
                <a:sym typeface="Arial" panose="020B0604020202020204"/>
              </a:rPr>
              <a:t>wait</a:t>
            </a:r>
            <a:r>
              <a:rPr lang="en-US" b="0" i="0">
                <a:solidFill>
                  <a:srgbClr val="292929"/>
                </a:solidFill>
                <a:latin typeface="Arial" panose="020B0604020202020204"/>
                <a:ea typeface="Arial" panose="020B0604020202020204"/>
                <a:cs typeface="Arial" panose="020B0604020202020204"/>
                <a:sym typeface="Arial" panose="020B0604020202020204"/>
              </a:rPr>
              <a:t>() metodunu çağırarak kendini beklemeye alır ve diğer threadlerin işlemleri bitirmesi için beklemeye geçer. Bu durumu </a:t>
            </a:r>
            <a:r>
              <a:rPr lang="en-US" b="1" i="0">
                <a:solidFill>
                  <a:srgbClr val="292929"/>
                </a:solidFill>
                <a:latin typeface="Arial" panose="020B0604020202020204"/>
                <a:ea typeface="Arial" panose="020B0604020202020204"/>
                <a:cs typeface="Arial" panose="020B0604020202020204"/>
                <a:sym typeface="Arial" panose="020B0604020202020204"/>
              </a:rPr>
              <a:t>notify</a:t>
            </a:r>
            <a:r>
              <a:rPr lang="en-US" b="0" i="0">
                <a:solidFill>
                  <a:srgbClr val="292929"/>
                </a:solidFill>
                <a:latin typeface="Arial" panose="020B0604020202020204"/>
                <a:ea typeface="Arial" panose="020B0604020202020204"/>
                <a:cs typeface="Arial" panose="020B0604020202020204"/>
                <a:sym typeface="Arial" panose="020B0604020202020204"/>
              </a:rPr>
              <a:t>() yada </a:t>
            </a:r>
            <a:r>
              <a:rPr lang="en-US" b="1" i="0">
                <a:solidFill>
                  <a:srgbClr val="292929"/>
                </a:solidFill>
                <a:latin typeface="Arial" panose="020B0604020202020204"/>
                <a:ea typeface="Arial" panose="020B0604020202020204"/>
                <a:cs typeface="Arial" panose="020B0604020202020204"/>
                <a:sym typeface="Arial" panose="020B0604020202020204"/>
              </a:rPr>
              <a:t>notifyAll</a:t>
            </a:r>
            <a:r>
              <a:rPr lang="en-US" b="0" i="0">
                <a:solidFill>
                  <a:srgbClr val="292929"/>
                </a:solidFill>
                <a:latin typeface="Arial" panose="020B0604020202020204"/>
                <a:ea typeface="Arial" panose="020B0604020202020204"/>
                <a:cs typeface="Arial" panose="020B0604020202020204"/>
                <a:sym typeface="Arial" panose="020B0604020202020204"/>
              </a:rPr>
              <a:t>() metodlarını çağırarak obje üzerinde işlem yapmak için bekleyen diğer threadlere bildirir. O threadler de işlemlerini bitirince aynı biçimde notify() yada notifyAll() metodlarını çağırarak diğer bekleyen threadleri uyarır. wait(), notify() ve notifyAll() metodları Object sınıfından gelir ve </a:t>
            </a:r>
            <a:r>
              <a:rPr lang="en-US" b="1" i="0">
                <a:solidFill>
                  <a:srgbClr val="292929"/>
                </a:solidFill>
                <a:latin typeface="Arial" panose="020B0604020202020204"/>
                <a:ea typeface="Arial" panose="020B0604020202020204"/>
                <a:cs typeface="Arial" panose="020B0604020202020204"/>
                <a:sym typeface="Arial" panose="020B0604020202020204"/>
              </a:rPr>
              <a:t>synchronized kapsamı içinden çağrılmalıdır</a:t>
            </a:r>
            <a:r>
              <a:rPr lang="en-US" b="0" i="0">
                <a:solidFill>
                  <a:srgbClr val="292929"/>
                </a:solidFill>
                <a:latin typeface="Arial" panose="020B0604020202020204"/>
                <a:ea typeface="Arial" panose="020B0604020202020204"/>
                <a:cs typeface="Arial" panose="020B0604020202020204"/>
                <a:sym typeface="Arial" panose="020B0604020202020204"/>
              </a:rPr>
              <a:t>.</a:t>
            </a:r>
            <a:endParaRPr lang="en-US" b="0" i="0">
              <a:solidFill>
                <a:srgbClr val="292929"/>
              </a:solidFill>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SzPts val="2000"/>
              <a:buChar char="•"/>
            </a:pPr>
            <a:r>
              <a:rPr lang="en-US" b="0" i="0">
                <a:solidFill>
                  <a:srgbClr val="292929"/>
                </a:solidFill>
                <a:latin typeface="Arial" panose="020B0604020202020204"/>
                <a:ea typeface="Arial" panose="020B0604020202020204"/>
                <a:cs typeface="Arial" panose="020B0604020202020204"/>
                <a:sym typeface="Arial" panose="020B0604020202020204"/>
              </a:rPr>
              <a:t>Bu durumu basit bir tick tock uygulaması yaparak yakından görelim;</a:t>
            </a:r>
            <a:endParaRPr lang="en-US" b="0" i="0">
              <a:solidFill>
                <a:srgbClr val="292929"/>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4"/>
          <p:cNvSpPr txBox="1">
            <a:spLocks noGrp="1"/>
          </p:cNvSpPr>
          <p:nvPr>
            <p:ph type="title"/>
          </p:nvPr>
        </p:nvSpPr>
        <p:spPr>
          <a:xfrm>
            <a:off x="433291" y="2803525"/>
            <a:ext cx="3392089" cy="125095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2"/>
              </a:buClr>
              <a:buSzPts val="4000"/>
              <a:buFont typeface="Gill Sans" panose="020B0502020104020203"/>
              <a:buNone/>
            </a:pPr>
            <a:r>
              <a:rPr lang="en-US"/>
              <a:t>Threadler Arası İletişim</a:t>
            </a:r>
            <a:endParaRPr lang="en-US"/>
          </a:p>
        </p:txBody>
      </p:sp>
      <p:pic>
        <p:nvPicPr>
          <p:cNvPr id="359" name="Google Shape;359;p34"/>
          <p:cNvPicPr preferRelativeResize="0">
            <a:picLocks noGrp="1"/>
          </p:cNvPicPr>
          <p:nvPr>
            <p:ph type="body" sz="half" idx="2"/>
          </p:nvPr>
        </p:nvPicPr>
        <p:blipFill rotWithShape="1">
          <a:blip r:embed="rId1"/>
          <a:srcRect/>
          <a:stretch>
            <a:fillRect/>
          </a:stretch>
        </p:blipFill>
        <p:spPr>
          <a:xfrm>
            <a:off x="4387443" y="102637"/>
            <a:ext cx="6687994" cy="641013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3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2"/>
              </a:buClr>
              <a:buSzPts val="5400"/>
              <a:buFont typeface="Gill Sans" panose="020B0502020104020203"/>
              <a:buNone/>
            </a:pPr>
            <a:r>
              <a:rPr lang="en-US"/>
              <a:t>Threadler Arası İletişim</a:t>
            </a:r>
            <a:endParaRPr lang="en-US"/>
          </a:p>
        </p:txBody>
      </p:sp>
      <p:pic>
        <p:nvPicPr>
          <p:cNvPr id="365" name="Google Shape;365;p35"/>
          <p:cNvPicPr preferRelativeResize="0">
            <a:picLocks noGrp="1"/>
          </p:cNvPicPr>
          <p:nvPr>
            <p:ph idx="1"/>
          </p:nvPr>
        </p:nvPicPr>
        <p:blipFill rotWithShape="1">
          <a:blip r:embed="rId1"/>
          <a:srcRect/>
          <a:stretch>
            <a:fillRect/>
          </a:stretch>
        </p:blipFill>
        <p:spPr>
          <a:xfrm>
            <a:off x="1090946" y="1690688"/>
            <a:ext cx="3270804" cy="4351338"/>
          </a:xfrm>
          <a:prstGeom prst="rect">
            <a:avLst/>
          </a:prstGeom>
          <a:noFill/>
          <a:ln>
            <a:noFill/>
          </a:ln>
        </p:spPr>
      </p:pic>
      <p:pic>
        <p:nvPicPr>
          <p:cNvPr id="366" name="Google Shape;366;p35"/>
          <p:cNvPicPr preferRelativeResize="0"/>
          <p:nvPr/>
        </p:nvPicPr>
        <p:blipFill rotWithShape="1">
          <a:blip r:embed="rId2"/>
          <a:srcRect/>
          <a:stretch>
            <a:fillRect/>
          </a:stretch>
        </p:blipFill>
        <p:spPr>
          <a:xfrm>
            <a:off x="6262119" y="1756569"/>
            <a:ext cx="4248150" cy="42195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2"/>
              </a:buClr>
              <a:buSzPts val="5400"/>
              <a:buFont typeface="Gill Sans" panose="020B0502020104020203"/>
              <a:buNone/>
            </a:pPr>
            <a:r>
              <a:rPr lang="en-US"/>
              <a:t>Threadler Arası İletişim</a:t>
            </a:r>
            <a:endParaRPr lang="en-US"/>
          </a:p>
        </p:txBody>
      </p:sp>
      <p:sp>
        <p:nvSpPr>
          <p:cNvPr id="372" name="Google Shape;372;p36"/>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000"/>
              <a:buChar char="•"/>
            </a:pPr>
            <a:r>
              <a:rPr lang="en-US" b="0" i="0">
                <a:solidFill>
                  <a:srgbClr val="292929"/>
                </a:solidFill>
                <a:latin typeface="Arial" panose="020B0604020202020204"/>
                <a:ea typeface="Arial" panose="020B0604020202020204"/>
                <a:cs typeface="Arial" panose="020B0604020202020204"/>
                <a:sym typeface="Arial" panose="020B0604020202020204"/>
              </a:rPr>
              <a:t>Örnekte görüldüğü gibi iki thread farklı mesajları ekrana bastırmak için ayarlanmıştır ve threadler mesajları yazdırmak için birbirini beklemektedir. İlk thread ‘Tick’ mesajını yazdırdıktan sonra beklemeye geçer ve topu diğer threade atar. O thread de aynı şekilde ‘tock’ mesajını yazdıktan sonra beklemeye geçer ve yeniden ‘tick’ mesajı yazılması için diğer threadi uyarır.</a:t>
            </a:r>
            <a:endParaRPr lang="en-US" b="0" i="0">
              <a:solidFill>
                <a:srgbClr val="292929"/>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2"/>
              </a:buClr>
              <a:buSzPts val="5400"/>
              <a:buFont typeface="Gill Sans" panose="020B0502020104020203"/>
              <a:buNone/>
            </a:pPr>
            <a:r>
              <a:rPr lang="en-US"/>
              <a:t>Producer Consumer Problemi</a:t>
            </a:r>
            <a:endParaRPr lang="en-US"/>
          </a:p>
        </p:txBody>
      </p:sp>
      <p:grpSp>
        <p:nvGrpSpPr>
          <p:cNvPr id="378" name="Google Shape;378;p37"/>
          <p:cNvGrpSpPr/>
          <p:nvPr/>
        </p:nvGrpSpPr>
        <p:grpSpPr>
          <a:xfrm>
            <a:off x="777240" y="2824369"/>
            <a:ext cx="10659110" cy="3032821"/>
            <a:chOff x="0" y="659258"/>
            <a:chExt cx="10659110" cy="3032821"/>
          </a:xfrm>
        </p:grpSpPr>
        <p:sp>
          <p:nvSpPr>
            <p:cNvPr id="379" name="Google Shape;379;p37"/>
            <p:cNvSpPr/>
            <p:nvPr/>
          </p:nvSpPr>
          <p:spPr>
            <a:xfrm>
              <a:off x="0" y="659258"/>
              <a:ext cx="10659110" cy="695565"/>
            </a:xfrm>
            <a:prstGeom prst="roundRect">
              <a:avLst>
                <a:gd name="adj" fmla="val 16667"/>
              </a:avLst>
            </a:prstGeom>
            <a:gradFill>
              <a:gsLst>
                <a:gs pos="0">
                  <a:srgbClr val="A25C7B"/>
                </a:gs>
                <a:gs pos="50000">
                  <a:srgbClr val="9A3C69"/>
                </a:gs>
                <a:gs pos="100000">
                  <a:srgbClr val="8B325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37"/>
            <p:cNvSpPr txBox="1"/>
            <p:nvPr/>
          </p:nvSpPr>
          <p:spPr>
            <a:xfrm>
              <a:off x="33955" y="693213"/>
              <a:ext cx="10591200" cy="627655"/>
            </a:xfrm>
            <a:prstGeom prst="rect">
              <a:avLst/>
            </a:prstGeom>
            <a:noFill/>
            <a:ln>
              <a:noFill/>
            </a:ln>
          </p:spPr>
          <p:txBody>
            <a:bodyPr spcFirstLastPara="1" wrap="square" lIns="110475" tIns="110475" rIns="110475" bIns="110475" anchor="ctr" anchorCtr="0">
              <a:noAutofit/>
            </a:bodyPr>
            <a:lstStyle/>
            <a:p>
              <a:pPr marL="0" marR="0" lvl="0" indent="0" algn="l" rtl="0">
                <a:lnSpc>
                  <a:spcPct val="90000"/>
                </a:lnSpc>
                <a:spcBef>
                  <a:spcPts val="0"/>
                </a:spcBef>
                <a:spcAft>
                  <a:spcPts val="0"/>
                </a:spcAft>
                <a:buClr>
                  <a:schemeClr val="lt1"/>
                </a:buClr>
                <a:buSzPts val="2900"/>
                <a:buFont typeface="Calibri" panose="020F0502020204030204"/>
                <a:buNone/>
              </a:pPr>
              <a:r>
                <a:rPr lang="en-US" sz="2900">
                  <a:solidFill>
                    <a:schemeClr val="lt1"/>
                  </a:solidFill>
                  <a:latin typeface="Calibri" panose="020F0502020204030204"/>
                  <a:ea typeface="Calibri" panose="020F0502020204030204"/>
                  <a:cs typeface="Calibri" panose="020F0502020204030204"/>
                  <a:sym typeface="Calibri" panose="020F0502020204030204"/>
                </a:rPr>
                <a:t>Bir veri kuyruğuna yazma işlemi yapacak bir thread oluşturunuz.</a:t>
              </a:r>
              <a:endParaRPr lang="en-US" sz="29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81" name="Google Shape;381;p37"/>
            <p:cNvSpPr/>
            <p:nvPr/>
          </p:nvSpPr>
          <p:spPr>
            <a:xfrm>
              <a:off x="0" y="1438343"/>
              <a:ext cx="10659110" cy="695565"/>
            </a:xfrm>
            <a:prstGeom prst="roundRect">
              <a:avLst>
                <a:gd name="adj" fmla="val 16667"/>
              </a:avLst>
            </a:prstGeom>
            <a:gradFill>
              <a:gsLst>
                <a:gs pos="0">
                  <a:srgbClr val="A25C7B"/>
                </a:gs>
                <a:gs pos="50000">
                  <a:srgbClr val="9A3C69"/>
                </a:gs>
                <a:gs pos="100000">
                  <a:srgbClr val="8B325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37"/>
            <p:cNvSpPr txBox="1"/>
            <p:nvPr/>
          </p:nvSpPr>
          <p:spPr>
            <a:xfrm>
              <a:off x="33955" y="1472298"/>
              <a:ext cx="10591200" cy="627655"/>
            </a:xfrm>
            <a:prstGeom prst="rect">
              <a:avLst/>
            </a:prstGeom>
            <a:noFill/>
            <a:ln>
              <a:noFill/>
            </a:ln>
          </p:spPr>
          <p:txBody>
            <a:bodyPr spcFirstLastPara="1" wrap="square" lIns="110475" tIns="110475" rIns="110475" bIns="110475" anchor="ctr" anchorCtr="0">
              <a:noAutofit/>
            </a:bodyPr>
            <a:lstStyle/>
            <a:p>
              <a:pPr marL="0" marR="0" lvl="0" indent="0" algn="l" rtl="0">
                <a:lnSpc>
                  <a:spcPct val="90000"/>
                </a:lnSpc>
                <a:spcBef>
                  <a:spcPts val="0"/>
                </a:spcBef>
                <a:spcAft>
                  <a:spcPts val="0"/>
                </a:spcAft>
                <a:buClr>
                  <a:schemeClr val="lt1"/>
                </a:buClr>
                <a:buSzPts val="2900"/>
                <a:buFont typeface="Calibri" panose="020F0502020204030204"/>
                <a:buNone/>
              </a:pPr>
              <a:r>
                <a:rPr lang="en-US" sz="2900">
                  <a:solidFill>
                    <a:schemeClr val="lt1"/>
                  </a:solidFill>
                  <a:latin typeface="Calibri" panose="020F0502020204030204"/>
                  <a:ea typeface="Calibri" panose="020F0502020204030204"/>
                  <a:cs typeface="Calibri" panose="020F0502020204030204"/>
                  <a:sym typeface="Calibri" panose="020F0502020204030204"/>
                </a:rPr>
                <a:t>Aynı veri kuyruğundan verileri sırası ile alacak bir thread oluşturunuz.</a:t>
              </a:r>
              <a:endParaRPr lang="en-US" sz="29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83" name="Google Shape;383;p37"/>
            <p:cNvSpPr/>
            <p:nvPr/>
          </p:nvSpPr>
          <p:spPr>
            <a:xfrm>
              <a:off x="0" y="2217429"/>
              <a:ext cx="10659110" cy="695565"/>
            </a:xfrm>
            <a:prstGeom prst="roundRect">
              <a:avLst>
                <a:gd name="adj" fmla="val 16667"/>
              </a:avLst>
            </a:prstGeom>
            <a:gradFill>
              <a:gsLst>
                <a:gs pos="0">
                  <a:srgbClr val="A25C7B"/>
                </a:gs>
                <a:gs pos="50000">
                  <a:srgbClr val="9A3C69"/>
                </a:gs>
                <a:gs pos="100000">
                  <a:srgbClr val="8B325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37"/>
            <p:cNvSpPr txBox="1"/>
            <p:nvPr/>
          </p:nvSpPr>
          <p:spPr>
            <a:xfrm>
              <a:off x="33955" y="2251384"/>
              <a:ext cx="10591200" cy="627655"/>
            </a:xfrm>
            <a:prstGeom prst="rect">
              <a:avLst/>
            </a:prstGeom>
            <a:noFill/>
            <a:ln>
              <a:noFill/>
            </a:ln>
          </p:spPr>
          <p:txBody>
            <a:bodyPr spcFirstLastPara="1" wrap="square" lIns="110475" tIns="110475" rIns="110475" bIns="110475" anchor="ctr" anchorCtr="0">
              <a:noAutofit/>
            </a:bodyPr>
            <a:lstStyle/>
            <a:p>
              <a:pPr marL="0" marR="0" lvl="0" indent="0" algn="l" rtl="0">
                <a:lnSpc>
                  <a:spcPct val="90000"/>
                </a:lnSpc>
                <a:spcBef>
                  <a:spcPts val="0"/>
                </a:spcBef>
                <a:spcAft>
                  <a:spcPts val="0"/>
                </a:spcAft>
                <a:buClr>
                  <a:schemeClr val="lt1"/>
                </a:buClr>
                <a:buSzPts val="2900"/>
                <a:buFont typeface="Calibri" panose="020F0502020204030204"/>
                <a:buNone/>
              </a:pPr>
              <a:r>
                <a:rPr lang="en-US" sz="2900">
                  <a:solidFill>
                    <a:schemeClr val="lt1"/>
                  </a:solidFill>
                  <a:latin typeface="Calibri" panose="020F0502020204030204"/>
                  <a:ea typeface="Calibri" panose="020F0502020204030204"/>
                  <a:cs typeface="Calibri" panose="020F0502020204030204"/>
                  <a:sym typeface="Calibri" panose="020F0502020204030204"/>
                </a:rPr>
                <a:t>Bu veri kuyruğu en fazla 10 değer alabilmelidir.</a:t>
              </a:r>
              <a:endParaRPr lang="en-US" sz="29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85" name="Google Shape;385;p37"/>
            <p:cNvSpPr/>
            <p:nvPr/>
          </p:nvSpPr>
          <p:spPr>
            <a:xfrm>
              <a:off x="0" y="2996514"/>
              <a:ext cx="10659110" cy="695565"/>
            </a:xfrm>
            <a:prstGeom prst="roundRect">
              <a:avLst>
                <a:gd name="adj" fmla="val 16667"/>
              </a:avLst>
            </a:prstGeom>
            <a:gradFill>
              <a:gsLst>
                <a:gs pos="0">
                  <a:srgbClr val="A25C7B"/>
                </a:gs>
                <a:gs pos="50000">
                  <a:srgbClr val="9A3C69"/>
                </a:gs>
                <a:gs pos="100000">
                  <a:srgbClr val="8B325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 name="Google Shape;386;p37"/>
            <p:cNvSpPr txBox="1"/>
            <p:nvPr/>
          </p:nvSpPr>
          <p:spPr>
            <a:xfrm>
              <a:off x="33955" y="3030469"/>
              <a:ext cx="10591200" cy="627655"/>
            </a:xfrm>
            <a:prstGeom prst="rect">
              <a:avLst/>
            </a:prstGeom>
            <a:noFill/>
            <a:ln>
              <a:noFill/>
            </a:ln>
          </p:spPr>
          <p:txBody>
            <a:bodyPr spcFirstLastPara="1" wrap="square" lIns="110475" tIns="110475" rIns="110475" bIns="110475" anchor="ctr" anchorCtr="0">
              <a:noAutofit/>
            </a:bodyPr>
            <a:lstStyle/>
            <a:p>
              <a:pPr marL="0" marR="0" lvl="0" indent="0" algn="l" rtl="0">
                <a:lnSpc>
                  <a:spcPct val="90000"/>
                </a:lnSpc>
                <a:spcBef>
                  <a:spcPts val="0"/>
                </a:spcBef>
                <a:spcAft>
                  <a:spcPts val="0"/>
                </a:spcAft>
                <a:buClr>
                  <a:schemeClr val="lt1"/>
                </a:buClr>
                <a:buSzPts val="2900"/>
                <a:buFont typeface="Calibri" panose="020F0502020204030204"/>
                <a:buNone/>
              </a:pPr>
              <a:r>
                <a:rPr lang="en-US" sz="2900">
                  <a:solidFill>
                    <a:schemeClr val="lt1"/>
                  </a:solidFill>
                  <a:latin typeface="Calibri" panose="020F0502020204030204"/>
                  <a:ea typeface="Calibri" panose="020F0502020204030204"/>
                  <a:cs typeface="Calibri" panose="020F0502020204030204"/>
                  <a:sym typeface="Calibri" panose="020F0502020204030204"/>
                </a:rPr>
                <a:t>Okuma işlemi yapıldıktan sonra değer veri kuyruğundan çıkarılmalıdır.</a:t>
              </a:r>
              <a:endParaRPr lang="en-US" sz="2900">
                <a:solidFill>
                  <a:schemeClr val="lt1"/>
                </a:solidFill>
                <a:latin typeface="Calibri" panose="020F0502020204030204"/>
                <a:ea typeface="Calibri" panose="020F0502020204030204"/>
                <a:cs typeface="Calibri" panose="020F0502020204030204"/>
                <a:sym typeface="Calibri" panose="020F0502020204030204"/>
              </a:endParaRPr>
            </a:p>
          </p:txBody>
        </p:sp>
      </p:grpSp>
      <p:pic>
        <p:nvPicPr>
          <p:cNvPr id="387" name="Google Shape;387;p37" descr="Bilgi düz dolguyla"/>
          <p:cNvPicPr preferRelativeResize="0"/>
          <p:nvPr/>
        </p:nvPicPr>
        <p:blipFill rotWithShape="1">
          <a:blip r:embed="rId1"/>
          <a:srcRect/>
          <a:stretch>
            <a:fillRect/>
          </a:stretch>
        </p:blipFill>
        <p:spPr>
          <a:xfrm>
            <a:off x="10301958" y="1124902"/>
            <a:ext cx="914400" cy="914400"/>
          </a:xfrm>
          <a:prstGeom prst="rect">
            <a:avLst/>
          </a:prstGeom>
          <a:noFill/>
          <a:ln>
            <a:noFill/>
          </a:ln>
        </p:spPr>
      </p:pic>
      <p:sp>
        <p:nvSpPr>
          <p:cNvPr id="388" name="Google Shape;388;p37"/>
          <p:cNvSpPr txBox="1"/>
          <p:nvPr/>
        </p:nvSpPr>
        <p:spPr>
          <a:xfrm>
            <a:off x="9971666" y="2023301"/>
            <a:ext cx="165898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accent1"/>
                </a:solidFill>
                <a:latin typeface="Calibri" panose="020F0502020204030204"/>
                <a:ea typeface="Calibri" panose="020F0502020204030204"/>
                <a:cs typeface="Calibri" panose="020F0502020204030204"/>
                <a:sym typeface="Calibri" panose="020F0502020204030204"/>
              </a:rPr>
              <a:t>Wait and Notify</a:t>
            </a:r>
            <a:endParaRPr lang="en-US" sz="1800">
              <a:solidFill>
                <a:schemeClr val="accen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38"/>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2"/>
              </a:buClr>
              <a:buSzPts val="4000"/>
              <a:buFont typeface="Gill Sans" panose="020B0502020104020203"/>
              <a:buNone/>
            </a:pPr>
            <a:r>
              <a:rPr lang="en-US"/>
              <a:t>Thread Yaşam Döngüsü</a:t>
            </a:r>
            <a:endParaRPr lang="en-US"/>
          </a:p>
        </p:txBody>
      </p:sp>
      <p:sp>
        <p:nvSpPr>
          <p:cNvPr id="395" name="Google Shape;395;p38"/>
          <p:cNvSpPr txBox="1">
            <a:spLocks noGrp="1"/>
          </p:cNvSpPr>
          <p:nvPr>
            <p:ph type="body" sz="half" idx="2"/>
          </p:nvPr>
        </p:nvSpPr>
        <p:spPr>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90000"/>
              </a:lnSpc>
              <a:spcBef>
                <a:spcPts val="0"/>
              </a:spcBef>
              <a:spcAft>
                <a:spcPts val="0"/>
              </a:spcAft>
              <a:buSzPts val="1900"/>
              <a:buNone/>
            </a:pPr>
            <a:r>
              <a:rPr lang="en-US" sz="1900" b="0" i="0"/>
              <a:t>Bir thread var olmaya başladığı andan itibaren, yani new operatörü ile bir thread objesi yarattığımız andan itibaren, bir durum(state) bilgisine sahip olur. State bilgisi threadin o anki durumuna göre şu değerleri alabilir; NEW, RUNNABLE, BLOCKED, WAITING, TIMED_WAITING ve TERMINATED. State bilgisi değerleri Thread sınıfı içinde tanımlanmıştır.</a:t>
            </a:r>
            <a:endParaRPr sz="1900"/>
          </a:p>
        </p:txBody>
      </p:sp>
      <p:pic>
        <p:nvPicPr>
          <p:cNvPr id="394" name="Google Shape;394;p38"/>
          <p:cNvPicPr preferRelativeResize="0"/>
          <p:nvPr/>
        </p:nvPicPr>
        <p:blipFill rotWithShape="1">
          <a:blip r:embed="rId1"/>
          <a:srcRect/>
          <a:stretch>
            <a:fillRect/>
          </a:stretch>
        </p:blipFill>
        <p:spPr>
          <a:xfrm>
            <a:off x="1506926" y="685800"/>
            <a:ext cx="6172200" cy="4798884"/>
          </a:xfrm>
          <a:prstGeom prst="rect">
            <a:avLst/>
          </a:prstGeom>
          <a:solidFill>
            <a:srgbClr val="FFFFFF"/>
          </a:solid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3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2"/>
              </a:buClr>
              <a:buSzPts val="5400"/>
              <a:buFont typeface="Gill Sans" panose="020B0502020104020203"/>
              <a:buNone/>
            </a:pPr>
            <a:r>
              <a:rPr lang="en-US"/>
              <a:t>Thread Yaşam Döngüsü</a:t>
            </a:r>
            <a:endParaRPr lang="en-US"/>
          </a:p>
        </p:txBody>
      </p:sp>
      <p:sp>
        <p:nvSpPr>
          <p:cNvPr id="401" name="Google Shape;401;p39"/>
          <p:cNvSpPr txBox="1">
            <a:spLocks noGrp="1"/>
          </p:cNvSpPr>
          <p:nvPr>
            <p:ph idx="1"/>
          </p:nvPr>
        </p:nvSpPr>
        <p:spPr>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SzPct val="100000"/>
              <a:buChar char="•"/>
            </a:pPr>
            <a:r>
              <a:rPr lang="en-US" b="0" i="0">
                <a:solidFill>
                  <a:srgbClr val="292929"/>
                </a:solidFill>
                <a:latin typeface="Arial" panose="020B0604020202020204"/>
                <a:ea typeface="Arial" panose="020B0604020202020204"/>
                <a:cs typeface="Arial" panose="020B0604020202020204"/>
                <a:sym typeface="Arial" panose="020B0604020202020204"/>
              </a:rPr>
              <a:t>NEW : Bir thread ilk yaratıldığı anda NEW state bilgisine sahip olur.</a:t>
            </a:r>
            <a:endParaRPr lang="en-US" b="0" i="0">
              <a:solidFill>
                <a:srgbClr val="292929"/>
              </a:solidFill>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SzPct val="100000"/>
              <a:buChar char="•"/>
            </a:pPr>
            <a:r>
              <a:rPr lang="en-US" b="0" i="0">
                <a:solidFill>
                  <a:srgbClr val="292929"/>
                </a:solidFill>
                <a:latin typeface="Arial" panose="020B0604020202020204"/>
                <a:ea typeface="Arial" panose="020B0604020202020204"/>
                <a:cs typeface="Arial" panose="020B0604020202020204"/>
                <a:sym typeface="Arial" panose="020B0604020202020204"/>
              </a:rPr>
              <a:t>RUNNABLE : start() metodunu çağırdığımız anda threadin state bilgisi Runnable olarak atanır ve artık thread çalışmaya hazırdır. Fakat biz start() metodunu çağırdığımızda direk çalışmaya başlamaz sadece scheduler (planlayıcı) ın kendisine CPU zamanı vermesini bekler.</a:t>
            </a:r>
            <a:endParaRPr lang="en-US" b="0" i="0">
              <a:solidFill>
                <a:srgbClr val="292929"/>
              </a:solidFill>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SzPct val="100000"/>
              <a:buChar char="•"/>
            </a:pPr>
            <a:r>
              <a:rPr lang="en-US" b="0" i="0">
                <a:solidFill>
                  <a:srgbClr val="292929"/>
                </a:solidFill>
                <a:latin typeface="Arial" panose="020B0604020202020204"/>
                <a:ea typeface="Arial" panose="020B0604020202020204"/>
                <a:cs typeface="Arial" panose="020B0604020202020204"/>
                <a:sym typeface="Arial" panose="020B0604020202020204"/>
              </a:rPr>
              <a:t>BLOCKED : Bir thread bir input beklerken yada başka bir thread tarafından lock edilmiş bir obje üzerinde erişim izni beklerken BLOCKED durumuna geçer. Burada threadin blocked durumuna geçmesine başka threadler neden olur.</a:t>
            </a:r>
            <a:endParaRPr lang="en-US" b="0" i="0">
              <a:solidFill>
                <a:srgbClr val="292929"/>
              </a:solidFill>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SzPct val="100000"/>
              <a:buChar char="•"/>
            </a:pPr>
            <a:r>
              <a:rPr lang="en-US" b="0" i="0">
                <a:solidFill>
                  <a:srgbClr val="292929"/>
                </a:solidFill>
                <a:latin typeface="Arial" panose="020B0604020202020204"/>
                <a:ea typeface="Arial" panose="020B0604020202020204"/>
                <a:cs typeface="Arial" panose="020B0604020202020204"/>
                <a:sym typeface="Arial" panose="020B0604020202020204"/>
              </a:rPr>
              <a:t>WAITING : Bir thread başka bir thread tarafından bir aksiyonun gerçekleştirilmesini bekliyorsa o zaman waiting durumuna geçer. Burada thread wait() metodunu yada join() metodunu çağırdığı zaman bu durum gerçekleşir. Bu duruma geçmeye thread kendisi karar verir.</a:t>
            </a:r>
            <a:endParaRPr lang="en-US" b="0" i="0">
              <a:solidFill>
                <a:srgbClr val="292929"/>
              </a:solidFill>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SzPct val="100000"/>
              <a:buChar char="•"/>
            </a:pPr>
            <a:r>
              <a:rPr lang="en-US" b="0" i="0">
                <a:solidFill>
                  <a:srgbClr val="292929"/>
                </a:solidFill>
                <a:latin typeface="Arial" panose="020B0604020202020204"/>
                <a:ea typeface="Arial" panose="020B0604020202020204"/>
                <a:cs typeface="Arial" panose="020B0604020202020204"/>
                <a:sym typeface="Arial" panose="020B0604020202020204"/>
              </a:rPr>
              <a:t>TIMED_WAITING : sleep(), wait() yada join() metodlarının timeout bilgisi ile çağırılması sonucu threadin sahip olduğu durumdur.</a:t>
            </a:r>
            <a:endParaRPr lang="en-US" b="0" i="0">
              <a:solidFill>
                <a:srgbClr val="292929"/>
              </a:solidFill>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SzPct val="100000"/>
              <a:buChar char="•"/>
            </a:pPr>
            <a:r>
              <a:rPr lang="en-US" b="0" i="0">
                <a:solidFill>
                  <a:srgbClr val="292929"/>
                </a:solidFill>
                <a:latin typeface="Arial" panose="020B0604020202020204"/>
                <a:ea typeface="Arial" panose="020B0604020202020204"/>
                <a:cs typeface="Arial" panose="020B0604020202020204"/>
                <a:sym typeface="Arial" panose="020B0604020202020204"/>
              </a:rPr>
              <a:t>TERMINATED : Bir threadin başarıyla yada hata olarak son bulması durumunda sahip olduğu durumdur.</a:t>
            </a:r>
            <a:endParaRPr lang="en-US" b="0" i="0">
              <a:solidFill>
                <a:srgbClr val="292929"/>
              </a:solidFill>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SzPct val="100000"/>
              <a:buChar char="•"/>
            </a:pPr>
            <a:r>
              <a:rPr lang="en-US" b="0" i="0">
                <a:solidFill>
                  <a:srgbClr val="292929"/>
                </a:solidFill>
                <a:latin typeface="Arial" panose="020B0604020202020204"/>
                <a:ea typeface="Arial" panose="020B0604020202020204"/>
                <a:cs typeface="Arial" panose="020B0604020202020204"/>
                <a:sym typeface="Arial" panose="020B0604020202020204"/>
              </a:rPr>
              <a:t>Bir threadin state bilgisi getState() metodu çağrılarak alınabilir fakat bu state bilgisi threadi kontrol etmek için kullanılamaz, çünkü bir bu değeri okuduktan hemen sonra değer değişebilir. Bu bilgiyi daha çok debug amaçlı kullanmakta fayda var.</a:t>
            </a:r>
            <a:endParaRPr lang="en-US" b="0" i="0">
              <a:solidFill>
                <a:srgbClr val="292929"/>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ct val="100000"/>
              <a:buFont typeface="Gill Sans" panose="020B0502020104020203"/>
              <a:buNone/>
            </a:pPr>
            <a:r>
              <a:rPr lang="en-US"/>
              <a:t>MultiTasking ve MultiThreading Nedir?</a:t>
            </a:r>
            <a:endParaRPr lang="en-US"/>
          </a:p>
        </p:txBody>
      </p:sp>
      <p:sp>
        <p:nvSpPr>
          <p:cNvPr id="121" name="Google Shape;121;p4"/>
          <p:cNvSpPr txBox="1">
            <a:spLocks noGrp="1"/>
          </p:cNvSpPr>
          <p:nvPr>
            <p:ph idx="1"/>
          </p:nvPr>
        </p:nvSpPr>
        <p:spPr>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SzPts val="2000"/>
              <a:buChar char="•"/>
            </a:pPr>
            <a:r>
              <a:rPr lang="en-US" b="0" i="0" dirty="0">
                <a:solidFill>
                  <a:schemeClr val="tx1"/>
                </a:solidFill>
                <a:latin typeface="Arial" panose="020B0604020202020204"/>
                <a:ea typeface="Arial" panose="020B0604020202020204"/>
                <a:cs typeface="Arial" panose="020B0604020202020204"/>
                <a:sym typeface="Arial" panose="020B0604020202020204"/>
              </a:rPr>
              <a:t>Multithreading </a:t>
            </a:r>
            <a:r>
              <a:rPr lang="en-US" b="0" i="0" dirty="0" err="1">
                <a:solidFill>
                  <a:schemeClr val="tx1"/>
                </a:solidFill>
                <a:latin typeface="Arial" panose="020B0604020202020204"/>
                <a:ea typeface="Arial" panose="020B0604020202020204"/>
                <a:cs typeface="Arial" panose="020B0604020202020204"/>
                <a:sym typeface="Arial" panose="020B0604020202020204"/>
              </a:rPr>
              <a:t>çok</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daha</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verimli</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uygulamalar</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yazmak</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için</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önemlidir</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Çünkü</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gerçek</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hayatta</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pek</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çok</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uygulama</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bir</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iş</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yaparken</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ya</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bir</a:t>
            </a:r>
            <a:r>
              <a:rPr lang="en-US" b="0" i="0" dirty="0">
                <a:solidFill>
                  <a:schemeClr val="tx1"/>
                </a:solidFill>
                <a:latin typeface="Arial" panose="020B0604020202020204"/>
                <a:ea typeface="Arial" panose="020B0604020202020204"/>
                <a:cs typeface="Arial" panose="020B0604020202020204"/>
                <a:sym typeface="Arial" panose="020B0604020202020204"/>
              </a:rPr>
              <a:t> input </a:t>
            </a:r>
            <a:r>
              <a:rPr lang="en-US" b="0" i="0" dirty="0" err="1">
                <a:solidFill>
                  <a:schemeClr val="tx1"/>
                </a:solidFill>
                <a:latin typeface="Arial" panose="020B0604020202020204"/>
                <a:ea typeface="Arial" panose="020B0604020202020204"/>
                <a:cs typeface="Arial" panose="020B0604020202020204"/>
                <a:sym typeface="Arial" panose="020B0604020202020204"/>
              </a:rPr>
              <a:t>bekler</a:t>
            </a:r>
            <a:r>
              <a:rPr lang="en-US" b="0" i="0" dirty="0">
                <a:solidFill>
                  <a:schemeClr val="tx1"/>
                </a:solidFill>
                <a:latin typeface="Arial" panose="020B0604020202020204"/>
                <a:ea typeface="Arial" panose="020B0604020202020204"/>
                <a:cs typeface="Arial" panose="020B0604020202020204"/>
                <a:sym typeface="Arial" panose="020B0604020202020204"/>
              </a:rPr>
              <a:t> yada </a:t>
            </a:r>
            <a:r>
              <a:rPr lang="en-US" b="0" i="0" dirty="0" err="1">
                <a:solidFill>
                  <a:schemeClr val="tx1"/>
                </a:solidFill>
                <a:latin typeface="Arial" panose="020B0604020202020204"/>
                <a:ea typeface="Arial" panose="020B0604020202020204"/>
                <a:cs typeface="Arial" panose="020B0604020202020204"/>
                <a:sym typeface="Arial" panose="020B0604020202020204"/>
              </a:rPr>
              <a:t>yaptığı</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işin</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sonucunun</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dönmesini</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bekler</a:t>
            </a:r>
            <a:r>
              <a:rPr lang="en-US" b="0" i="0" dirty="0">
                <a:solidFill>
                  <a:schemeClr val="tx1"/>
                </a:solidFill>
                <a:latin typeface="Arial" panose="020B0604020202020204"/>
                <a:ea typeface="Arial" panose="020B0604020202020204"/>
                <a:cs typeface="Arial" panose="020B0604020202020204"/>
                <a:sym typeface="Arial" panose="020B0604020202020204"/>
              </a:rPr>
              <a:t>. Bu </a:t>
            </a:r>
            <a:r>
              <a:rPr lang="en-US" b="0" i="0" dirty="0" err="1">
                <a:solidFill>
                  <a:schemeClr val="tx1"/>
                </a:solidFill>
                <a:latin typeface="Arial" panose="020B0604020202020204"/>
                <a:ea typeface="Arial" panose="020B0604020202020204"/>
                <a:cs typeface="Arial" panose="020B0604020202020204"/>
                <a:sym typeface="Arial" panose="020B0604020202020204"/>
              </a:rPr>
              <a:t>durumda</a:t>
            </a:r>
            <a:r>
              <a:rPr lang="en-US" b="0" i="0" dirty="0">
                <a:solidFill>
                  <a:schemeClr val="tx1"/>
                </a:solidFill>
                <a:latin typeface="Arial" panose="020B0604020202020204"/>
                <a:ea typeface="Arial" panose="020B0604020202020204"/>
                <a:cs typeface="Arial" panose="020B0604020202020204"/>
                <a:sym typeface="Arial" panose="020B0604020202020204"/>
              </a:rPr>
              <a:t> CPU </a:t>
            </a:r>
            <a:r>
              <a:rPr lang="en-US" b="0" i="0" dirty="0" err="1">
                <a:solidFill>
                  <a:schemeClr val="tx1"/>
                </a:solidFill>
                <a:latin typeface="Arial" panose="020B0604020202020204"/>
                <a:ea typeface="Arial" panose="020B0604020202020204"/>
                <a:cs typeface="Arial" panose="020B0604020202020204"/>
                <a:sym typeface="Arial" panose="020B0604020202020204"/>
              </a:rPr>
              <a:t>boşta</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kalır</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işte</a:t>
            </a:r>
            <a:r>
              <a:rPr lang="en-US" b="0" i="0" dirty="0">
                <a:solidFill>
                  <a:schemeClr val="tx1"/>
                </a:solidFill>
                <a:latin typeface="Arial" panose="020B0604020202020204"/>
                <a:ea typeface="Arial" panose="020B0604020202020204"/>
                <a:cs typeface="Arial" panose="020B0604020202020204"/>
                <a:sym typeface="Arial" panose="020B0604020202020204"/>
              </a:rPr>
              <a:t> multithreading </a:t>
            </a:r>
            <a:r>
              <a:rPr lang="en-US" b="0" i="0" dirty="0" err="1">
                <a:solidFill>
                  <a:schemeClr val="tx1"/>
                </a:solidFill>
                <a:latin typeface="Arial" panose="020B0604020202020204"/>
                <a:ea typeface="Arial" panose="020B0604020202020204"/>
                <a:cs typeface="Arial" panose="020B0604020202020204"/>
                <a:sym typeface="Arial" panose="020B0604020202020204"/>
              </a:rPr>
              <a:t>ile</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bu</a:t>
            </a:r>
            <a:r>
              <a:rPr lang="en-US" b="0" i="0" dirty="0">
                <a:solidFill>
                  <a:schemeClr val="tx1"/>
                </a:solidFill>
                <a:latin typeface="Arial" panose="020B0604020202020204"/>
                <a:ea typeface="Arial" panose="020B0604020202020204"/>
                <a:cs typeface="Arial" panose="020B0604020202020204"/>
                <a:sym typeface="Arial" panose="020B0604020202020204"/>
              </a:rPr>
              <a:t> idle </a:t>
            </a:r>
            <a:r>
              <a:rPr lang="en-US" b="0" i="0" dirty="0" err="1">
                <a:solidFill>
                  <a:schemeClr val="tx1"/>
                </a:solidFill>
                <a:latin typeface="Arial" panose="020B0604020202020204"/>
                <a:ea typeface="Arial" panose="020B0604020202020204"/>
                <a:cs typeface="Arial" panose="020B0604020202020204"/>
                <a:sym typeface="Arial" panose="020B0604020202020204"/>
              </a:rPr>
              <a:t>zamanlar</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daha</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verimli</a:t>
            </a:r>
            <a:r>
              <a:rPr lang="en-US" b="0" i="0" dirty="0">
                <a:solidFill>
                  <a:schemeClr val="tx1"/>
                </a:solidFill>
                <a:latin typeface="Arial" panose="020B0604020202020204"/>
                <a:ea typeface="Arial" panose="020B0604020202020204"/>
                <a:cs typeface="Arial" panose="020B0604020202020204"/>
                <a:sym typeface="Arial" panose="020B0604020202020204"/>
              </a:rPr>
              <a:t> hale </a:t>
            </a:r>
            <a:r>
              <a:rPr lang="en-US" b="0" i="0" dirty="0" err="1">
                <a:solidFill>
                  <a:schemeClr val="tx1"/>
                </a:solidFill>
                <a:latin typeface="Arial" panose="020B0604020202020204"/>
                <a:ea typeface="Arial" panose="020B0604020202020204"/>
                <a:cs typeface="Arial" panose="020B0604020202020204"/>
                <a:sym typeface="Arial" panose="020B0604020202020204"/>
              </a:rPr>
              <a:t>gelir</a:t>
            </a:r>
            <a:r>
              <a:rPr lang="en-US" b="0" i="0" dirty="0">
                <a:solidFill>
                  <a:schemeClr val="tx1"/>
                </a:solidFill>
                <a:latin typeface="Arial" panose="020B0604020202020204"/>
                <a:ea typeface="Arial" panose="020B0604020202020204"/>
                <a:cs typeface="Arial" panose="020B0604020202020204"/>
                <a:sym typeface="Arial" panose="020B0604020202020204"/>
              </a:rPr>
              <a:t>.</a:t>
            </a:r>
            <a:endParaRPr dirty="0">
              <a:solidFill>
                <a:schemeClr val="tx1"/>
              </a:solidFill>
            </a:endParaRPr>
          </a:p>
          <a:p>
            <a:pPr marL="228600" lvl="0" indent="-228600" algn="l" rtl="0">
              <a:lnSpc>
                <a:spcPct val="90000"/>
              </a:lnSpc>
              <a:spcBef>
                <a:spcPts val="1000"/>
              </a:spcBef>
              <a:spcAft>
                <a:spcPts val="0"/>
              </a:spcAft>
              <a:buSzPts val="2000"/>
              <a:buChar char="•"/>
            </a:pPr>
            <a:r>
              <a:rPr lang="en-US" b="0" i="0" dirty="0">
                <a:solidFill>
                  <a:schemeClr val="tx1"/>
                </a:solidFill>
                <a:latin typeface="Arial" panose="020B0604020202020204"/>
                <a:ea typeface="Arial" panose="020B0604020202020204"/>
                <a:cs typeface="Arial" panose="020B0604020202020204"/>
                <a:sym typeface="Arial" panose="020B0604020202020204"/>
              </a:rPr>
              <a:t>Son </a:t>
            </a:r>
            <a:r>
              <a:rPr lang="en-US" b="0" i="0" dirty="0" err="1">
                <a:solidFill>
                  <a:schemeClr val="tx1"/>
                </a:solidFill>
                <a:latin typeface="Arial" panose="020B0604020202020204"/>
                <a:ea typeface="Arial" panose="020B0604020202020204"/>
                <a:cs typeface="Arial" panose="020B0604020202020204"/>
                <a:sym typeface="Arial" panose="020B0604020202020204"/>
              </a:rPr>
              <a:t>yıllarda</a:t>
            </a:r>
            <a:r>
              <a:rPr lang="en-US" b="0" i="0" dirty="0">
                <a:solidFill>
                  <a:schemeClr val="tx1"/>
                </a:solidFill>
                <a:latin typeface="Arial" panose="020B0604020202020204"/>
                <a:ea typeface="Arial" panose="020B0604020202020204"/>
                <a:cs typeface="Arial" panose="020B0604020202020204"/>
                <a:sym typeface="Arial" panose="020B0604020202020204"/>
              </a:rPr>
              <a:t> multicore </a:t>
            </a:r>
            <a:r>
              <a:rPr lang="en-US" b="0" i="0" dirty="0" err="1">
                <a:solidFill>
                  <a:schemeClr val="tx1"/>
                </a:solidFill>
                <a:latin typeface="Arial" panose="020B0604020202020204"/>
                <a:ea typeface="Arial" panose="020B0604020202020204"/>
                <a:cs typeface="Arial" panose="020B0604020202020204"/>
                <a:sym typeface="Arial" panose="020B0604020202020204"/>
              </a:rPr>
              <a:t>yani</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çok</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çekirdekli</a:t>
            </a:r>
            <a:r>
              <a:rPr lang="en-US" b="0" i="0" dirty="0">
                <a:solidFill>
                  <a:schemeClr val="tx1"/>
                </a:solidFill>
                <a:latin typeface="Arial" panose="020B0604020202020204"/>
                <a:ea typeface="Arial" panose="020B0604020202020204"/>
                <a:cs typeface="Arial" panose="020B0604020202020204"/>
                <a:sym typeface="Arial" panose="020B0604020202020204"/>
              </a:rPr>
              <a:t> CPU </a:t>
            </a:r>
            <a:r>
              <a:rPr lang="en-US" b="0" i="0" dirty="0" err="1">
                <a:solidFill>
                  <a:schemeClr val="tx1"/>
                </a:solidFill>
                <a:latin typeface="Arial" panose="020B0604020202020204"/>
                <a:ea typeface="Arial" panose="020B0604020202020204"/>
                <a:cs typeface="Arial" panose="020B0604020202020204"/>
                <a:sym typeface="Arial" panose="020B0604020202020204"/>
              </a:rPr>
              <a:t>teknolojisi</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oldukça</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yaygın</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bir</a:t>
            </a:r>
            <a:r>
              <a:rPr lang="en-US" b="0" i="0" dirty="0">
                <a:solidFill>
                  <a:schemeClr val="tx1"/>
                </a:solidFill>
                <a:latin typeface="Arial" panose="020B0604020202020204"/>
                <a:ea typeface="Arial" panose="020B0604020202020204"/>
                <a:cs typeface="Arial" panose="020B0604020202020204"/>
                <a:sym typeface="Arial" panose="020B0604020202020204"/>
              </a:rPr>
              <a:t> hale </a:t>
            </a:r>
            <a:r>
              <a:rPr lang="en-US" b="0" i="0" dirty="0" err="1">
                <a:solidFill>
                  <a:schemeClr val="tx1"/>
                </a:solidFill>
                <a:latin typeface="Arial" panose="020B0604020202020204"/>
                <a:ea typeface="Arial" panose="020B0604020202020204"/>
                <a:cs typeface="Arial" panose="020B0604020202020204"/>
                <a:sym typeface="Arial" panose="020B0604020202020204"/>
              </a:rPr>
              <a:t>geldi</a:t>
            </a:r>
            <a:r>
              <a:rPr lang="en-US" b="0" i="0" dirty="0">
                <a:solidFill>
                  <a:schemeClr val="tx1"/>
                </a:solidFill>
                <a:latin typeface="Arial" panose="020B0604020202020204"/>
                <a:ea typeface="Arial" panose="020B0604020202020204"/>
                <a:cs typeface="Arial" panose="020B0604020202020204"/>
                <a:sym typeface="Arial" panose="020B0604020202020204"/>
              </a:rPr>
              <a:t>. Tek </a:t>
            </a:r>
            <a:r>
              <a:rPr lang="en-US" b="0" i="0" dirty="0" err="1">
                <a:solidFill>
                  <a:schemeClr val="tx1"/>
                </a:solidFill>
                <a:latin typeface="Arial" panose="020B0604020202020204"/>
                <a:ea typeface="Arial" panose="020B0604020202020204"/>
                <a:cs typeface="Arial" panose="020B0604020202020204"/>
                <a:sym typeface="Arial" panose="020B0604020202020204"/>
              </a:rPr>
              <a:t>çekirdekli</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bir</a:t>
            </a:r>
            <a:r>
              <a:rPr lang="en-US" b="0" i="0" dirty="0">
                <a:solidFill>
                  <a:schemeClr val="tx1"/>
                </a:solidFill>
                <a:latin typeface="Arial" panose="020B0604020202020204"/>
                <a:ea typeface="Arial" panose="020B0604020202020204"/>
                <a:cs typeface="Arial" panose="020B0604020202020204"/>
                <a:sym typeface="Arial" panose="020B0604020202020204"/>
              </a:rPr>
              <a:t> CPU </a:t>
            </a:r>
            <a:r>
              <a:rPr lang="en-US" b="0" i="0" dirty="0" err="1">
                <a:solidFill>
                  <a:schemeClr val="tx1"/>
                </a:solidFill>
                <a:latin typeface="Arial" panose="020B0604020202020204"/>
                <a:ea typeface="Arial" panose="020B0604020202020204"/>
                <a:cs typeface="Arial" panose="020B0604020202020204"/>
                <a:sym typeface="Arial" panose="020B0604020202020204"/>
              </a:rPr>
              <a:t>kullanan</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bir</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sistemde</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aynı</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anda</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çalıştırılan</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threadler</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aynı</a:t>
            </a:r>
            <a:r>
              <a:rPr lang="en-US" b="0" i="0" dirty="0">
                <a:solidFill>
                  <a:schemeClr val="tx1"/>
                </a:solidFill>
                <a:latin typeface="Arial" panose="020B0604020202020204"/>
                <a:ea typeface="Arial" panose="020B0604020202020204"/>
                <a:cs typeface="Arial" panose="020B0604020202020204"/>
                <a:sym typeface="Arial" panose="020B0604020202020204"/>
              </a:rPr>
              <a:t> CPU </a:t>
            </a:r>
            <a:r>
              <a:rPr lang="en-US" b="0" i="0" dirty="0" err="1">
                <a:solidFill>
                  <a:schemeClr val="tx1"/>
                </a:solidFill>
                <a:latin typeface="Arial" panose="020B0604020202020204"/>
                <a:ea typeface="Arial" panose="020B0604020202020204"/>
                <a:cs typeface="Arial" panose="020B0604020202020204"/>
                <a:sym typeface="Arial" panose="020B0604020202020204"/>
              </a:rPr>
              <a:t>yu</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paylaşır</a:t>
            </a:r>
            <a:r>
              <a:rPr lang="en-US" b="0" i="0" dirty="0">
                <a:solidFill>
                  <a:schemeClr val="tx1"/>
                </a:solidFill>
                <a:latin typeface="Arial" panose="020B0604020202020204"/>
                <a:ea typeface="Arial" panose="020B0604020202020204"/>
                <a:cs typeface="Arial" panose="020B0604020202020204"/>
                <a:sym typeface="Arial" panose="020B0604020202020204"/>
              </a:rPr>
              <a:t>, her </a:t>
            </a:r>
            <a:r>
              <a:rPr lang="en-US" b="0" i="0" dirty="0" err="1">
                <a:solidFill>
                  <a:schemeClr val="tx1"/>
                </a:solidFill>
                <a:latin typeface="Arial" panose="020B0604020202020204"/>
                <a:ea typeface="Arial" panose="020B0604020202020204"/>
                <a:cs typeface="Arial" panose="020B0604020202020204"/>
                <a:sym typeface="Arial" panose="020B0604020202020204"/>
              </a:rPr>
              <a:t>bir</a:t>
            </a:r>
            <a:r>
              <a:rPr lang="en-US" b="0" i="0" dirty="0">
                <a:solidFill>
                  <a:schemeClr val="tx1"/>
                </a:solidFill>
                <a:latin typeface="Arial" panose="020B0604020202020204"/>
                <a:ea typeface="Arial" panose="020B0604020202020204"/>
                <a:cs typeface="Arial" panose="020B0604020202020204"/>
                <a:sym typeface="Arial" panose="020B0604020202020204"/>
              </a:rPr>
              <a:t> thread </a:t>
            </a:r>
            <a:r>
              <a:rPr lang="en-US" b="0" i="0" dirty="0" err="1">
                <a:solidFill>
                  <a:schemeClr val="tx1"/>
                </a:solidFill>
                <a:latin typeface="Arial" panose="020B0604020202020204"/>
                <a:ea typeface="Arial" panose="020B0604020202020204"/>
                <a:cs typeface="Arial" panose="020B0604020202020204"/>
                <a:sym typeface="Arial" panose="020B0604020202020204"/>
              </a:rPr>
              <a:t>sırayla</a:t>
            </a:r>
            <a:r>
              <a:rPr lang="en-US" b="0" i="0" dirty="0">
                <a:solidFill>
                  <a:schemeClr val="tx1"/>
                </a:solidFill>
                <a:latin typeface="Arial" panose="020B0604020202020204"/>
                <a:ea typeface="Arial" panose="020B0604020202020204"/>
                <a:cs typeface="Arial" panose="020B0604020202020204"/>
                <a:sym typeface="Arial" panose="020B0604020202020204"/>
              </a:rPr>
              <a:t> CPU dan </a:t>
            </a:r>
            <a:r>
              <a:rPr lang="en-US" b="0" i="0" dirty="0" err="1">
                <a:solidFill>
                  <a:schemeClr val="tx1"/>
                </a:solidFill>
                <a:latin typeface="Arial" panose="020B0604020202020204"/>
                <a:ea typeface="Arial" panose="020B0604020202020204"/>
                <a:cs typeface="Arial" panose="020B0604020202020204"/>
                <a:sym typeface="Arial" panose="020B0604020202020204"/>
              </a:rPr>
              <a:t>çalışma</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zamanı</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alarak</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yapar</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bunu</a:t>
            </a:r>
            <a:r>
              <a:rPr lang="en-US" b="0" i="0" dirty="0">
                <a:solidFill>
                  <a:schemeClr val="tx1"/>
                </a:solidFill>
                <a:latin typeface="Arial" panose="020B0604020202020204"/>
                <a:ea typeface="Arial" panose="020B0604020202020204"/>
                <a:cs typeface="Arial" panose="020B0604020202020204"/>
                <a:sym typeface="Arial" panose="020B0604020202020204"/>
              </a:rPr>
              <a:t>. Bu </a:t>
            </a:r>
            <a:r>
              <a:rPr lang="en-US" b="0" i="0" dirty="0" err="1">
                <a:solidFill>
                  <a:schemeClr val="tx1"/>
                </a:solidFill>
                <a:latin typeface="Arial" panose="020B0604020202020204"/>
                <a:ea typeface="Arial" panose="020B0604020202020204"/>
                <a:cs typeface="Arial" panose="020B0604020202020204"/>
                <a:sym typeface="Arial" panose="020B0604020202020204"/>
              </a:rPr>
              <a:t>durumda</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aslında</a:t>
            </a:r>
            <a:r>
              <a:rPr lang="en-US" b="0" i="0" dirty="0">
                <a:solidFill>
                  <a:schemeClr val="tx1"/>
                </a:solidFill>
                <a:latin typeface="Arial" panose="020B0604020202020204"/>
                <a:ea typeface="Arial" panose="020B0604020202020204"/>
                <a:cs typeface="Arial" panose="020B0604020202020204"/>
                <a:sym typeface="Arial" panose="020B0604020202020204"/>
              </a:rPr>
              <a:t> thread </a:t>
            </a:r>
            <a:r>
              <a:rPr lang="en-US" b="0" i="0" dirty="0" err="1">
                <a:solidFill>
                  <a:schemeClr val="tx1"/>
                </a:solidFill>
                <a:latin typeface="Arial" panose="020B0604020202020204"/>
                <a:ea typeface="Arial" panose="020B0604020202020204"/>
                <a:cs typeface="Arial" panose="020B0604020202020204"/>
                <a:sym typeface="Arial" panose="020B0604020202020204"/>
              </a:rPr>
              <a:t>ler</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aynı</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anda</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çalışmaz</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sırayla</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çalışır</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fakat</a:t>
            </a:r>
            <a:r>
              <a:rPr lang="en-US" b="0" i="0" dirty="0">
                <a:solidFill>
                  <a:schemeClr val="tx1"/>
                </a:solidFill>
                <a:latin typeface="Arial" panose="020B0604020202020204"/>
                <a:ea typeface="Arial" panose="020B0604020202020204"/>
                <a:cs typeface="Arial" panose="020B0604020202020204"/>
                <a:sym typeface="Arial" panose="020B0604020202020204"/>
              </a:rPr>
              <a:t> CPU o </a:t>
            </a:r>
            <a:r>
              <a:rPr lang="en-US" b="0" i="0" dirty="0" err="1">
                <a:solidFill>
                  <a:schemeClr val="tx1"/>
                </a:solidFill>
                <a:latin typeface="Arial" panose="020B0604020202020204"/>
                <a:ea typeface="Arial" panose="020B0604020202020204"/>
                <a:cs typeface="Arial" panose="020B0604020202020204"/>
                <a:sym typeface="Arial" panose="020B0604020202020204"/>
              </a:rPr>
              <a:t>kadar</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hızlıdır</a:t>
            </a:r>
            <a:r>
              <a:rPr lang="en-US" b="0" i="0" dirty="0">
                <a:solidFill>
                  <a:schemeClr val="tx1"/>
                </a:solidFill>
                <a:latin typeface="Arial" panose="020B0604020202020204"/>
                <a:ea typeface="Arial" panose="020B0604020202020204"/>
                <a:cs typeface="Arial" panose="020B0604020202020204"/>
                <a:sym typeface="Arial" panose="020B0604020202020204"/>
              </a:rPr>
              <a:t> ki </a:t>
            </a:r>
            <a:r>
              <a:rPr lang="en-US" b="0" i="0" dirty="0" err="1">
                <a:solidFill>
                  <a:schemeClr val="tx1"/>
                </a:solidFill>
                <a:latin typeface="Arial" panose="020B0604020202020204"/>
                <a:ea typeface="Arial" panose="020B0604020202020204"/>
                <a:cs typeface="Arial" panose="020B0604020202020204"/>
                <a:sym typeface="Arial" panose="020B0604020202020204"/>
              </a:rPr>
              <a:t>bu</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kullanıcıda</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eş</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zamanlılık</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hissi</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yaratır</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Çok</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çekirdekli</a:t>
            </a:r>
            <a:r>
              <a:rPr lang="en-US" b="0" i="0" dirty="0">
                <a:solidFill>
                  <a:schemeClr val="tx1"/>
                </a:solidFill>
                <a:latin typeface="Arial" panose="020B0604020202020204"/>
                <a:ea typeface="Arial" panose="020B0604020202020204"/>
                <a:cs typeface="Arial" panose="020B0604020202020204"/>
                <a:sym typeface="Arial" panose="020B0604020202020204"/>
              </a:rPr>
              <a:t> CPU </a:t>
            </a:r>
            <a:r>
              <a:rPr lang="en-US" b="0" i="0" dirty="0" err="1">
                <a:solidFill>
                  <a:schemeClr val="tx1"/>
                </a:solidFill>
                <a:latin typeface="Arial" panose="020B0604020202020204"/>
                <a:ea typeface="Arial" panose="020B0604020202020204"/>
                <a:cs typeface="Arial" panose="020B0604020202020204"/>
                <a:sym typeface="Arial" panose="020B0604020202020204"/>
              </a:rPr>
              <a:t>bulunduran</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sistemlerde</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aynı</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anda</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gerçekten</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iki</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farklı</a:t>
            </a:r>
            <a:r>
              <a:rPr lang="en-US" b="0" i="0" dirty="0">
                <a:solidFill>
                  <a:schemeClr val="tx1"/>
                </a:solidFill>
                <a:latin typeface="Arial" panose="020B0604020202020204"/>
                <a:ea typeface="Arial" panose="020B0604020202020204"/>
                <a:cs typeface="Arial" panose="020B0604020202020204"/>
                <a:sym typeface="Arial" panose="020B0604020202020204"/>
              </a:rPr>
              <a:t> thread </a:t>
            </a:r>
            <a:r>
              <a:rPr lang="en-US" b="0" i="0" dirty="0" err="1">
                <a:solidFill>
                  <a:schemeClr val="tx1"/>
                </a:solidFill>
                <a:latin typeface="Arial" panose="020B0604020202020204"/>
                <a:ea typeface="Arial" panose="020B0604020202020204"/>
                <a:cs typeface="Arial" panose="020B0604020202020204"/>
                <a:sym typeface="Arial" panose="020B0604020202020204"/>
              </a:rPr>
              <a:t>farklı</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çekirdekler</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üzerinde</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çalıştırılarak</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gerçekten</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eş</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zamanlı</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görevler</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yaratılabilir</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Fakat</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teoride</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kod</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yazarken</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multit</a:t>
            </a:r>
            <a:r>
              <a:rPr lang="tr-TR" b="0" i="0" dirty="0">
                <a:solidFill>
                  <a:schemeClr val="tx1"/>
                </a:solidFill>
                <a:latin typeface="Arial" panose="020B0604020202020204"/>
                <a:ea typeface="Arial" panose="020B0604020202020204"/>
                <a:cs typeface="Arial" panose="020B0604020202020204"/>
                <a:sym typeface="Arial" panose="020B0604020202020204"/>
              </a:rPr>
              <a:t>a</a:t>
            </a:r>
            <a:r>
              <a:rPr lang="en-US" b="0" i="0" dirty="0" err="1">
                <a:solidFill>
                  <a:schemeClr val="tx1"/>
                </a:solidFill>
                <a:latin typeface="Arial" panose="020B0604020202020204"/>
                <a:ea typeface="Arial" panose="020B0604020202020204"/>
                <a:cs typeface="Arial" panose="020B0604020202020204"/>
                <a:sym typeface="Arial" panose="020B0604020202020204"/>
              </a:rPr>
              <a:t>hreading</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denilince</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tek</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çekirdekli</a:t>
            </a:r>
            <a:r>
              <a:rPr lang="en-US" b="0" i="0" dirty="0">
                <a:solidFill>
                  <a:schemeClr val="tx1"/>
                </a:solidFill>
                <a:latin typeface="Arial" panose="020B0604020202020204"/>
                <a:ea typeface="Arial" panose="020B0604020202020204"/>
                <a:cs typeface="Arial" panose="020B0604020202020204"/>
                <a:sym typeface="Arial" panose="020B0604020202020204"/>
              </a:rPr>
              <a:t> CPU </a:t>
            </a:r>
            <a:r>
              <a:rPr lang="en-US" b="0" i="0" dirty="0" err="1">
                <a:solidFill>
                  <a:schemeClr val="tx1"/>
                </a:solidFill>
                <a:latin typeface="Arial" panose="020B0604020202020204"/>
                <a:ea typeface="Arial" panose="020B0604020202020204"/>
                <a:cs typeface="Arial" panose="020B0604020202020204"/>
                <a:sym typeface="Arial" panose="020B0604020202020204"/>
              </a:rPr>
              <a:t>varmış</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gibi</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düşünmek</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gerekir</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bu</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nedenle</a:t>
            </a:r>
            <a:r>
              <a:rPr lang="en-US" b="0" i="0" dirty="0">
                <a:solidFill>
                  <a:schemeClr val="tx1"/>
                </a:solidFill>
                <a:latin typeface="Arial" panose="020B0604020202020204"/>
                <a:ea typeface="Arial" panose="020B0604020202020204"/>
                <a:cs typeface="Arial" panose="020B0604020202020204"/>
                <a:sym typeface="Arial" panose="020B0604020202020204"/>
              </a:rPr>
              <a:t> multithreading </a:t>
            </a:r>
            <a:r>
              <a:rPr lang="en-US" b="0" i="0" dirty="0" err="1">
                <a:solidFill>
                  <a:schemeClr val="tx1"/>
                </a:solidFill>
                <a:latin typeface="Arial" panose="020B0604020202020204"/>
                <a:ea typeface="Arial" panose="020B0604020202020204"/>
                <a:cs typeface="Arial" panose="020B0604020202020204"/>
                <a:sym typeface="Arial" panose="020B0604020202020204"/>
              </a:rPr>
              <a:t>denildiği</a:t>
            </a:r>
            <a:r>
              <a:rPr lang="en-US" b="0" i="0" dirty="0">
                <a:solidFill>
                  <a:schemeClr val="tx1"/>
                </a:solidFill>
                <a:latin typeface="Arial" panose="020B0604020202020204"/>
                <a:ea typeface="Arial" panose="020B0604020202020204"/>
                <a:cs typeface="Arial" panose="020B0604020202020204"/>
                <a:sym typeface="Arial" panose="020B0604020202020204"/>
              </a:rPr>
              <a:t> zaman </a:t>
            </a:r>
            <a:r>
              <a:rPr lang="en-US" b="0" i="0" dirty="0" err="1">
                <a:solidFill>
                  <a:schemeClr val="tx1"/>
                </a:solidFill>
                <a:latin typeface="Arial" panose="020B0604020202020204"/>
                <a:ea typeface="Arial" panose="020B0604020202020204"/>
                <a:cs typeface="Arial" panose="020B0604020202020204"/>
                <a:sym typeface="Arial" panose="020B0604020202020204"/>
              </a:rPr>
              <a:t>akla</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gelmesi</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gereken</a:t>
            </a:r>
            <a:r>
              <a:rPr lang="en-US" b="0" i="0" dirty="0">
                <a:solidFill>
                  <a:schemeClr val="tx1"/>
                </a:solidFill>
                <a:latin typeface="Arial" panose="020B0604020202020204"/>
                <a:ea typeface="Arial" panose="020B0604020202020204"/>
                <a:cs typeface="Arial" panose="020B0604020202020204"/>
                <a:sym typeface="Arial" panose="020B0604020202020204"/>
              </a:rPr>
              <a:t> ilk </a:t>
            </a:r>
            <a:r>
              <a:rPr lang="en-US" b="0" i="0" dirty="0" err="1">
                <a:solidFill>
                  <a:schemeClr val="tx1"/>
                </a:solidFill>
                <a:latin typeface="Arial" panose="020B0604020202020204"/>
                <a:ea typeface="Arial" panose="020B0604020202020204"/>
                <a:cs typeface="Arial" panose="020B0604020202020204"/>
                <a:sym typeface="Arial" panose="020B0604020202020204"/>
              </a:rPr>
              <a:t>konu</a:t>
            </a:r>
            <a:r>
              <a:rPr lang="en-US" b="0" i="0" dirty="0">
                <a:solidFill>
                  <a:schemeClr val="tx1"/>
                </a:solidFill>
                <a:latin typeface="Arial" panose="020B0604020202020204"/>
                <a:ea typeface="Arial" panose="020B0604020202020204"/>
                <a:cs typeface="Arial" panose="020B0604020202020204"/>
                <a:sym typeface="Arial" panose="020B0604020202020204"/>
              </a:rPr>
              <a:t> CPU </a:t>
            </a:r>
            <a:r>
              <a:rPr lang="en-US" b="0" i="0" dirty="0" err="1">
                <a:solidFill>
                  <a:schemeClr val="tx1"/>
                </a:solidFill>
                <a:latin typeface="Arial" panose="020B0604020202020204"/>
                <a:ea typeface="Arial" panose="020B0604020202020204"/>
                <a:cs typeface="Arial" panose="020B0604020202020204"/>
                <a:sym typeface="Arial" panose="020B0604020202020204"/>
              </a:rPr>
              <a:t>kullanımı</a:t>
            </a:r>
            <a:r>
              <a:rPr lang="en-US" b="0" i="0" dirty="0">
                <a:solidFill>
                  <a:schemeClr val="tx1"/>
                </a:solidFill>
                <a:latin typeface="Arial" panose="020B0604020202020204"/>
                <a:ea typeface="Arial" panose="020B0604020202020204"/>
                <a:cs typeface="Arial" panose="020B0604020202020204"/>
                <a:sym typeface="Arial" panose="020B0604020202020204"/>
              </a:rPr>
              <a:t> </a:t>
            </a:r>
            <a:r>
              <a:rPr lang="en-US" b="0" i="0" dirty="0" err="1">
                <a:solidFill>
                  <a:schemeClr val="tx1"/>
                </a:solidFill>
                <a:latin typeface="Arial" panose="020B0604020202020204"/>
                <a:ea typeface="Arial" panose="020B0604020202020204"/>
                <a:cs typeface="Arial" panose="020B0604020202020204"/>
                <a:sym typeface="Arial" panose="020B0604020202020204"/>
              </a:rPr>
              <a:t>olmalıdır</a:t>
            </a:r>
            <a:endParaRPr b="0" i="0" dirty="0">
              <a:solidFill>
                <a:schemeClr val="tx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40"/>
          <p:cNvSpPr txBox="1">
            <a:spLocks noGrp="1"/>
          </p:cNvSpPr>
          <p:nvPr>
            <p:ph type="ctrTitle"/>
          </p:nvPr>
        </p:nvSpPr>
        <p:spPr>
          <a:xfrm>
            <a:off x="1051560" y="1432223"/>
            <a:ext cx="9966960" cy="835116"/>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2"/>
              </a:buClr>
              <a:buSzPts val="5400"/>
              <a:buFont typeface="Gill Sans" panose="020B0502020104020203"/>
              <a:buNone/>
            </a:pPr>
            <a:r>
              <a:rPr lang="en-US" dirty="0"/>
              <a:t>Deadlock </a:t>
            </a:r>
            <a:r>
              <a:rPr lang="en-US" dirty="0" err="1"/>
              <a:t>Kavramı</a:t>
            </a:r>
            <a:endParaRPr dirty="0"/>
          </a:p>
        </p:txBody>
      </p:sp>
      <p:sp>
        <p:nvSpPr>
          <p:cNvPr id="407" name="Google Shape;407;p40"/>
          <p:cNvSpPr txBox="1">
            <a:spLocks noGrp="1"/>
          </p:cNvSpPr>
          <p:nvPr>
            <p:ph type="subTitle" idx="1"/>
          </p:nvPr>
        </p:nvSpPr>
        <p:spPr>
          <a:xfrm>
            <a:off x="1523999" y="3602038"/>
            <a:ext cx="9280849" cy="231357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1600"/>
              <a:buNone/>
            </a:pPr>
            <a:r>
              <a:rPr lang="en-US" sz="1600" b="0" i="0"/>
              <a:t>Deadlock kelimesinin Türkçe anlamı çıkmaza girmek demektir ve multithread uygulamalarda birden fazla threadin paylaşılan kaynaklara erişmek için aynı anda birbirini beklemeye geçme durumudur. Örneğin bir thread bir A objesinin synchronized metodundan başka bir B objesinin synchronized metodunu çağırıyorsa ve aynı zamanda başka bir thread B objesinin bir synchronized metodu içerisinden A objesinin synchronized metodunu çağırıyor ise bu durumda deadlock oluşur. Bu durumda threadler çıkmaz bir yola girmiş olup birbirlerini sonsuza kadar beklerler. Böyle durumlar çok nadir oluştuğundan ve threadlerin aynı CPU cycle’ında bu durumu gerçekleştirmesi gerektiğinden bu durumu debug etmek ve test etmek zordur. Ama yine de multithread bir uygulama yazıyorsak thread safe kod içeren sınıfların bağımlılıklarını kontrol etmek gerekir.</a:t>
            </a:r>
            <a:endParaRPr sz="16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1"/>
          <p:cNvSpPr txBox="1">
            <a:spLocks noGrp="1"/>
          </p:cNvSpPr>
          <p:nvPr>
            <p:ph type="ctrTitle"/>
          </p:nvPr>
        </p:nvSpPr>
        <p:spPr>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2"/>
              </a:buClr>
              <a:buSzPts val="5400"/>
              <a:buFont typeface="Gill Sans" panose="020B0502020104020203"/>
              <a:buNone/>
            </a:pPr>
            <a:r>
              <a:rPr lang="en-US"/>
              <a:t>Concurrent API</a:t>
            </a:r>
            <a:endParaRPr lang="en-US"/>
          </a:p>
        </p:txBody>
      </p:sp>
      <p:sp>
        <p:nvSpPr>
          <p:cNvPr id="413" name="Google Shape;413;p41"/>
          <p:cNvSpPr txBox="1">
            <a:spLocks noGrp="1"/>
          </p:cNvSpPr>
          <p:nvPr>
            <p:ph type="subTitle" idx="1"/>
          </p:nvPr>
        </p:nvSpPr>
        <p:spPr>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2400"/>
              <a:buNone/>
            </a:p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4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2"/>
              </a:buClr>
              <a:buSzPts val="5400"/>
              <a:buFont typeface="Gill Sans" panose="020B0502020104020203"/>
              <a:buNone/>
            </a:pPr>
            <a:r>
              <a:rPr lang="en-US"/>
              <a:t>Concurrent API Nedir?</a:t>
            </a:r>
            <a:endParaRPr lang="en-US"/>
          </a:p>
        </p:txBody>
      </p:sp>
      <p:sp>
        <p:nvSpPr>
          <p:cNvPr id="419" name="Google Shape;419;p42"/>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000"/>
              <a:buNone/>
            </a:pPr>
            <a:r>
              <a:rPr lang="en-US" b="0" i="0">
                <a:solidFill>
                  <a:srgbClr val="292929"/>
                </a:solidFill>
                <a:latin typeface="Arial" panose="020B0604020202020204"/>
                <a:ea typeface="Arial" panose="020B0604020202020204"/>
                <a:cs typeface="Arial" panose="020B0604020202020204"/>
                <a:sym typeface="Arial" panose="020B0604020202020204"/>
              </a:rPr>
              <a:t>Bu kısma kadar Java’da thread yaratma, threadler arası iletişim ve öncelik atama gibi yönetim işlemlerinin nasıl yapıldığını ve bir threadin yaşam döngüsünü gördük. Bunu yaparken Thread sınıfı ve Runnable interface ini ve Object sınıfının bize sağladığı wait(), notify(), notifyAll() metodlarını kullandık. Bunlar her ne kadar kullanışlı araçlar olsa da bazı uygulamalar için daha üst seviye fonksiyonlara ihtiyacımız olur. İşte tam da bu ihtiyacı karşılamak için java diline concurrent paketi eklendi. Bu paket içerisinde semaphor gibi senkronizasyon sınıfları, thread pool ve execution manager gibi üst seviye fonksiyonları sağlayan sınıflar yeralmaktadır. Şimdi bunların detaylarına bakalım;</a:t>
            </a:r>
            <a:endParaRPr lang="en-US" b="0" i="0">
              <a:solidFill>
                <a:srgbClr val="292929"/>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4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2"/>
              </a:buClr>
              <a:buSzPts val="5400"/>
              <a:buFont typeface="Gill Sans" panose="020B0502020104020203"/>
              <a:buNone/>
            </a:pPr>
            <a:r>
              <a:rPr lang="en-US"/>
              <a:t>Senkronizasyon Sınıfları</a:t>
            </a:r>
            <a:endParaRPr lang="en-US"/>
          </a:p>
        </p:txBody>
      </p:sp>
      <p:sp>
        <p:nvSpPr>
          <p:cNvPr id="425" name="Google Shape;425;p43"/>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000"/>
              <a:buNone/>
            </a:pPr>
            <a:r>
              <a:rPr lang="en-US" b="0" i="0">
                <a:solidFill>
                  <a:srgbClr val="292929"/>
                </a:solidFill>
                <a:latin typeface="Arial" panose="020B0604020202020204"/>
                <a:ea typeface="Arial" panose="020B0604020202020204"/>
                <a:cs typeface="Arial" panose="020B0604020202020204"/>
                <a:sym typeface="Arial" panose="020B0604020202020204"/>
              </a:rPr>
              <a:t>Thread senkronizasyonu önemli olduğu kadar bazı durumlarda çok karmaşık bir hal alabilmekte. İhtiyaçların çeşitliliği ve senkronizasyon işleminin karmaşıklığı karşısında Java dili concurrent paketi içerisinde bu işlemleri daha kolay hale getirmek için çeşitli senkronizasyon araçları sunuyor bize, şimdi bunları tek tek görelim.</a:t>
            </a:r>
            <a:endParaRPr lang="en-US" b="0" i="0">
              <a:solidFill>
                <a:srgbClr val="292929"/>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44"/>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2"/>
              </a:buClr>
              <a:buSzPts val="4000"/>
              <a:buFont typeface="Gill Sans" panose="020B0502020104020203"/>
              <a:buNone/>
            </a:pPr>
            <a:r>
              <a:rPr lang="en-US"/>
              <a:t>Semaphore</a:t>
            </a:r>
            <a:endParaRPr lang="en-US"/>
          </a:p>
        </p:txBody>
      </p:sp>
      <p:sp>
        <p:nvSpPr>
          <p:cNvPr id="432" name="Google Shape;432;p44"/>
          <p:cNvSpPr txBox="1">
            <a:spLocks noGrp="1"/>
          </p:cNvSpPr>
          <p:nvPr>
            <p:ph type="body" sz="half" idx="2"/>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000"/>
              <a:buNone/>
            </a:pPr>
            <a:r>
              <a:rPr lang="en-US" b="0" i="0"/>
              <a:t>Semaphore sınıfı ortak kullanılan objeler üzerinde threadlerin sıra ile işlem yapmasına olanak verir. Bu işlemi daha önce de klasik thread ve Object sınıfının fonksiyonları ile de yapmıştık. Fakat Semaphore sınıfı bu işlemi çok daha kolay hale getiriyor.</a:t>
            </a:r>
            <a:endParaRPr lang="en-US" b="0" i="0"/>
          </a:p>
        </p:txBody>
      </p:sp>
      <p:pic>
        <p:nvPicPr>
          <p:cNvPr id="431" name="Google Shape;431;p44"/>
          <p:cNvPicPr preferRelativeResize="0"/>
          <p:nvPr/>
        </p:nvPicPr>
        <p:blipFill rotWithShape="1">
          <a:blip r:embed="rId1"/>
          <a:srcRect/>
          <a:stretch>
            <a:fillRect/>
          </a:stretch>
        </p:blipFill>
        <p:spPr>
          <a:xfrm>
            <a:off x="5183188" y="1315181"/>
            <a:ext cx="6172200" cy="3687889"/>
          </a:xfrm>
          <a:prstGeom prst="rect">
            <a:avLst/>
          </a:prstGeom>
          <a:solidFill>
            <a:srgbClr val="FFFFFF"/>
          </a:solid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4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5400"/>
              <a:buFont typeface="Gill Sans" panose="020B0502020104020203"/>
              <a:buNone/>
            </a:pPr>
            <a:r>
              <a:rPr lang="en-US"/>
              <a:t>Semaphore</a:t>
            </a:r>
            <a:endParaRPr lang="en-US"/>
          </a:p>
        </p:txBody>
      </p:sp>
      <p:sp>
        <p:nvSpPr>
          <p:cNvPr id="438" name="Google Shape;438;p45"/>
          <p:cNvSpPr txBox="1">
            <a:spLocks noGrp="1"/>
          </p:cNvSpPr>
          <p:nvPr>
            <p:ph idx="1"/>
          </p:nvPr>
        </p:nvSpPr>
        <p:spPr>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SzPts val="2000"/>
              <a:buChar char="•"/>
            </a:pPr>
            <a:r>
              <a:rPr lang="en-US" b="0" i="0"/>
              <a:t>Semaphore sınıfı arka planda bir değişken tutar ve bir thread paylaşılan bir objeye erişmek istediğinde semaphore objesinin </a:t>
            </a:r>
            <a:r>
              <a:rPr lang="en-US" b="1" i="0"/>
              <a:t>acquire</a:t>
            </a:r>
            <a:r>
              <a:rPr lang="en-US" b="0" i="0"/>
              <a:t>() metodunu çağırması gerekir. Semaphore bu durumda eğer kaynak üzerinde çalışan aktif bir thread yoksa erişim isteyen o threade erişim verir ve bu değişkenin değerini artırır. Eğer kaynak üzerinde çalışan başka bir thread varsa bu durumda erişim isteyen thread kaynak müsait oluncaya kadar bloklanır. Daha sonra kaynak üzerinde çalışan thread işini bitirdiği zaman aynı semaphore objesinin </a:t>
            </a:r>
            <a:r>
              <a:rPr lang="en-US" b="1" i="0"/>
              <a:t>release</a:t>
            </a:r>
            <a:r>
              <a:rPr lang="en-US" b="0" i="0"/>
              <a:t>() metodunu çağırır ve kaynağı serbest bırakır. Bu durumda ise semaphore objesinde tutulan değişkenin değeri azaltılır, bu değişkenin değeri 0 olduğu zaman kaynak erişime müsait demektir.</a:t>
            </a:r>
            <a:endParaRPr lang="en-US" b="0" i="0"/>
          </a:p>
          <a:p>
            <a:pPr marL="228600" lvl="0" indent="-228600" algn="l" rtl="0">
              <a:lnSpc>
                <a:spcPct val="90000"/>
              </a:lnSpc>
              <a:spcBef>
                <a:spcPts val="1000"/>
              </a:spcBef>
              <a:spcAft>
                <a:spcPts val="0"/>
              </a:spcAft>
              <a:buSzPts val="2000"/>
              <a:buChar char="•"/>
            </a:pPr>
            <a:r>
              <a:rPr lang="en-US" b="0" i="0"/>
              <a:t>Semaphore sınıfının 2 tane constructoru vardır: Semaphore(int permits) Semaphore(int permits, boolean fair)</a:t>
            </a:r>
            <a:endParaRPr lang="en-US" b="0" i="0"/>
          </a:p>
          <a:p>
            <a:pPr marL="228600" lvl="0" indent="-228600" algn="l" rtl="0">
              <a:lnSpc>
                <a:spcPct val="90000"/>
              </a:lnSpc>
              <a:spcBef>
                <a:spcPts val="1000"/>
              </a:spcBef>
              <a:spcAft>
                <a:spcPts val="0"/>
              </a:spcAft>
              <a:buSzPts val="2000"/>
              <a:buChar char="•"/>
            </a:pPr>
            <a:r>
              <a:rPr lang="en-US" b="0" i="0"/>
              <a:t>Burada permits parametresi başlangıçta verilecek erişim sayısını ayarlamak için, fair parametresi ise erişim dağıtma yöntemini belirlemek için kullanılır. fair parametresi true olması durumunda erişim bekleyen threadlere erişim isteme sırasına göre bu hak verirlir.</a:t>
            </a:r>
            <a:endParaRPr lang="en-US" b="0" i="0"/>
          </a:p>
          <a:p>
            <a:pPr marL="228600" lvl="0" indent="-228600" algn="l" rtl="0">
              <a:lnSpc>
                <a:spcPct val="90000"/>
              </a:lnSpc>
              <a:spcBef>
                <a:spcPts val="1000"/>
              </a:spcBef>
              <a:spcAft>
                <a:spcPts val="0"/>
              </a:spcAft>
              <a:buSzPts val="2000"/>
              <a:buChar char="•"/>
            </a:pPr>
            <a:r>
              <a:rPr lang="en-US" b="0" i="0"/>
              <a:t>Şimdi Semaphore sınıfının nasıl kullanıldığını görmek için bir örnek yapalım;</a:t>
            </a:r>
            <a:endParaRPr lang="en-US" b="0" i="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5" name="Google Shape;445;p46"/>
          <p:cNvSpPr txBox="1">
            <a:spLocks noGrp="1"/>
          </p:cNvSpPr>
          <p:nvPr>
            <p:ph type="title"/>
          </p:nvPr>
        </p:nvSpPr>
        <p:spPr>
          <a:xfrm>
            <a:off x="1028910" y="1527968"/>
            <a:ext cx="4205821"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2"/>
              </a:buClr>
              <a:buSzPts val="5400"/>
              <a:buFont typeface="Gill Sans" panose="020B0502020104020203"/>
              <a:buNone/>
            </a:pPr>
            <a:r>
              <a:rPr lang="en-US"/>
              <a:t>Semaphore</a:t>
            </a:r>
            <a:endParaRPr lang="en-US"/>
          </a:p>
        </p:txBody>
      </p:sp>
      <p:pic>
        <p:nvPicPr>
          <p:cNvPr id="443" name="Google Shape;443;p46"/>
          <p:cNvPicPr preferRelativeResize="0">
            <a:picLocks noGrp="1"/>
          </p:cNvPicPr>
          <p:nvPr>
            <p:ph idx="1"/>
          </p:nvPr>
        </p:nvPicPr>
        <p:blipFill rotWithShape="1">
          <a:blip r:embed="rId1"/>
          <a:srcRect/>
          <a:stretch>
            <a:fillRect/>
          </a:stretch>
        </p:blipFill>
        <p:spPr>
          <a:xfrm>
            <a:off x="1941195" y="3429000"/>
            <a:ext cx="2381250" cy="2476500"/>
          </a:xfrm>
          <a:prstGeom prst="rect">
            <a:avLst/>
          </a:prstGeom>
          <a:noFill/>
          <a:ln>
            <a:noFill/>
          </a:ln>
        </p:spPr>
      </p:pic>
      <p:pic>
        <p:nvPicPr>
          <p:cNvPr id="444" name="Google Shape;444;p46"/>
          <p:cNvPicPr preferRelativeResize="0"/>
          <p:nvPr/>
        </p:nvPicPr>
        <p:blipFill rotWithShape="1">
          <a:blip r:embed="rId2"/>
          <a:srcRect/>
          <a:stretch>
            <a:fillRect/>
          </a:stretch>
        </p:blipFill>
        <p:spPr>
          <a:xfrm>
            <a:off x="6096000" y="410547"/>
            <a:ext cx="4853574" cy="6082327"/>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4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2"/>
              </a:buClr>
              <a:buSzPts val="5400"/>
              <a:buFont typeface="Gill Sans" panose="020B0502020104020203"/>
              <a:buNone/>
            </a:pPr>
            <a:r>
              <a:rPr lang="en-US"/>
              <a:t>Semaphore</a:t>
            </a:r>
            <a:endParaRPr lang="en-US"/>
          </a:p>
        </p:txBody>
      </p:sp>
      <p:pic>
        <p:nvPicPr>
          <p:cNvPr id="451" name="Google Shape;451;p47"/>
          <p:cNvPicPr preferRelativeResize="0">
            <a:picLocks noGrp="1"/>
          </p:cNvPicPr>
          <p:nvPr>
            <p:ph idx="1"/>
          </p:nvPr>
        </p:nvPicPr>
        <p:blipFill rotWithShape="1">
          <a:blip r:embed="rId1"/>
          <a:stretch>
            <a:fillRect/>
          </a:stretch>
        </p:blipFill>
        <p:spPr>
          <a:xfrm>
            <a:off x="3336925" y="2165350"/>
            <a:ext cx="5524500" cy="39624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4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2"/>
              </a:buClr>
              <a:buSzPts val="5400"/>
              <a:buFont typeface="Gill Sans" panose="020B0502020104020203"/>
              <a:buNone/>
            </a:pPr>
            <a:r>
              <a:rPr lang="en-US"/>
              <a:t>Semaphore</a:t>
            </a:r>
            <a:endParaRPr lang="en-US"/>
          </a:p>
        </p:txBody>
      </p:sp>
      <p:sp>
        <p:nvSpPr>
          <p:cNvPr id="457" name="Google Shape;457;p48"/>
          <p:cNvSpPr txBox="1">
            <a:spLocks noGrp="1"/>
          </p:cNvSpPr>
          <p:nvPr>
            <p:ph idx="1"/>
          </p:nvPr>
        </p:nvSpPr>
        <p:spPr>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SzPts val="2000"/>
              <a:buChar char="•"/>
            </a:pPr>
            <a:r>
              <a:rPr lang="en-US" b="0" i="0">
                <a:solidFill>
                  <a:srgbClr val="292929"/>
                </a:solidFill>
                <a:latin typeface="Arial" panose="020B0604020202020204"/>
                <a:ea typeface="Arial" panose="020B0604020202020204"/>
                <a:cs typeface="Arial" panose="020B0604020202020204"/>
                <a:sym typeface="Arial" panose="020B0604020202020204"/>
              </a:rPr>
              <a:t>Örnekte iki task ve bir tane de threadler tarafından paylaşılacak obje yarattık. Paylaşılan objenin içindeki statik int değişkeninin değerini bir thread ile artırırken diğer thread ile azalttık. Threadlerin aynı anda paylaşılan objeye erişmesini engellemek için ise bir semaphore objesi yarattık ve bu semaphore objesini threadlere haberleşmeleri için verdik. Çıktıda da görüldüğü gibi artırma ve azaltma threadleri semaphor objesi yardımıyla birbirlerini kesmediler.</a:t>
            </a:r>
            <a:endParaRPr lang="en-US" b="0" i="0">
              <a:solidFill>
                <a:srgbClr val="292929"/>
              </a:solidFill>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SzPts val="2000"/>
              <a:buChar char="•"/>
            </a:pPr>
            <a:r>
              <a:rPr lang="en-US" b="0" i="0">
                <a:solidFill>
                  <a:srgbClr val="292929"/>
                </a:solidFill>
                <a:latin typeface="Arial" panose="020B0604020202020204"/>
                <a:ea typeface="Arial" panose="020B0604020202020204"/>
                <a:cs typeface="Arial" panose="020B0604020202020204"/>
                <a:sym typeface="Arial" panose="020B0604020202020204"/>
              </a:rPr>
              <a:t>Bu örnekte semaphor objesini yaratırken constructora ilk erişim sayısını 1 olarak verdiğimize dikkat edelim. Burada parametre olarak 1 değil de 0 verseydik bu durumda iki thread birden birbirini beklemeye başlayacaktı, çünkü semaphore’un permit sayısı 0 olduğu zaman erişim yetkisini vermek için bir threadin release() metodunu çağırmasını gerekir. Eğer erişim sayısını 1den daha büyük bir değer verseydik bu durumda da iki thread birden aynı anda çalışacak ve paylaşılan objeye erişimi istediğimiz gibi engelleyemeyecektik. Bu nedenle semaphore objesini yaratırken bu durumları göz önünde bulundurmak gerekir.</a:t>
            </a:r>
            <a:endParaRPr lang="en-US" b="0" i="0">
              <a:solidFill>
                <a:srgbClr val="292929"/>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49"/>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2"/>
              </a:buClr>
              <a:buSzPts val="4000"/>
              <a:buFont typeface="Gill Sans" panose="020B0502020104020203"/>
              <a:buNone/>
            </a:pPr>
            <a:r>
              <a:rPr lang="en-US"/>
              <a:t>Executor İle Verimli Thread Yönetimi</a:t>
            </a:r>
            <a:endParaRPr lang="en-US"/>
          </a:p>
        </p:txBody>
      </p:sp>
      <p:sp>
        <p:nvSpPr>
          <p:cNvPr id="464" name="Google Shape;464;p49"/>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ct val="100000"/>
              <a:buNone/>
            </a:pPr>
            <a:r>
              <a:rPr lang="en-US" b="0" i="0">
                <a:solidFill>
                  <a:srgbClr val="292929"/>
                </a:solidFill>
                <a:latin typeface="Arial" panose="020B0604020202020204"/>
                <a:ea typeface="Arial" panose="020B0604020202020204"/>
                <a:cs typeface="Arial" panose="020B0604020202020204"/>
                <a:sym typeface="Arial" panose="020B0604020202020204"/>
              </a:rPr>
              <a:t>Bu noktaya kadarki tüm örneklerimizde Runnable interfaceini kullanarak tasklarımızı yarattık ve daha sonra bu taskları çalıştırmak üzere thread leri kendimiz manuel olarak yarattık. Bu işlem basit örnekler için yeterli olsa da gerçek hayat uygulamalarında thread yaratmak ve onları yönetmek çok maliyetli olabiliyor. İşte bu noktada threadleri yaratmak ve yönetmek için Java programlama dilinin bize sunduğu, farklı ihtiyaçlara cevap veren executorları kullanabiliriz.</a:t>
            </a:r>
            <a:endParaRPr lang="en-US" b="0" i="0">
              <a:solidFill>
                <a:srgbClr val="292929"/>
              </a:solidFill>
              <a:latin typeface="Arial" panose="020B0604020202020204"/>
              <a:ea typeface="Arial" panose="020B0604020202020204"/>
              <a:cs typeface="Arial" panose="020B0604020202020204"/>
              <a:sym typeface="Arial" panose="020B0604020202020204"/>
            </a:endParaRPr>
          </a:p>
          <a:p>
            <a:pPr marL="0" lvl="0" indent="0" algn="l" rtl="0">
              <a:lnSpc>
                <a:spcPct val="90000"/>
              </a:lnSpc>
              <a:spcBef>
                <a:spcPts val="1000"/>
              </a:spcBef>
              <a:spcAft>
                <a:spcPts val="0"/>
              </a:spcAft>
              <a:buSzPct val="100000"/>
              <a:buNone/>
            </a:pPr>
          </a:p>
        </p:txBody>
      </p:sp>
      <p:pic>
        <p:nvPicPr>
          <p:cNvPr id="463" name="Google Shape;463;p49"/>
          <p:cNvPicPr preferRelativeResize="0">
            <a:picLocks noGrp="1"/>
          </p:cNvPicPr>
          <p:nvPr>
            <p:ph type="body" sz="half" idx="2"/>
          </p:nvPr>
        </p:nvPicPr>
        <p:blipFill rotWithShape="1">
          <a:blip r:embed="rId1"/>
          <a:stretch>
            <a:fillRect/>
          </a:stretch>
        </p:blipFill>
        <p:spPr>
          <a:xfrm>
            <a:off x="4170784" y="3088978"/>
            <a:ext cx="7579891" cy="3461111"/>
          </a:xfrm>
          <a:prstGeom prst="rect">
            <a:avLst/>
          </a:prstGeom>
          <a:solidFill>
            <a:srgbClr val="FFFFFF"/>
          </a:solid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2"/>
              </a:buClr>
              <a:buSzPts val="5400"/>
              <a:buFont typeface="Gill Sans" panose="020B0502020104020203"/>
              <a:buNone/>
            </a:pPr>
            <a:r>
              <a:rPr lang="en-US"/>
              <a:t>MultiThreading vs MultiTasking</a:t>
            </a:r>
            <a:endParaRPr lang="en-US"/>
          </a:p>
        </p:txBody>
      </p:sp>
      <p:graphicFrame>
        <p:nvGraphicFramePr>
          <p:cNvPr id="127" name="Google Shape;127;p5"/>
          <p:cNvGraphicFramePr/>
          <p:nvPr/>
        </p:nvGraphicFramePr>
        <p:xfrm>
          <a:off x="777240" y="1690687"/>
          <a:ext cx="10740850" cy="4903050"/>
        </p:xfrm>
        <a:graphic>
          <a:graphicData uri="http://schemas.openxmlformats.org/drawingml/2006/table">
            <a:tbl>
              <a:tblPr firstRow="1" bandRow="1">
                <a:noFill/>
                <a:tableStyleId>{30872CB0-1502-4BF2-850D-90263E9FC0BD}</a:tableStyleId>
              </a:tblPr>
              <a:tblGrid>
                <a:gridCol w="5370425"/>
                <a:gridCol w="5370425"/>
              </a:tblGrid>
              <a:tr h="484325">
                <a:tc>
                  <a:txBody>
                    <a:bodyPr/>
                    <a:lstStyle/>
                    <a:p>
                      <a:pPr marL="0" marR="0" lvl="0" indent="0" algn="ctr" rtl="0">
                        <a:spcBef>
                          <a:spcPts val="0"/>
                        </a:spcBef>
                        <a:spcAft>
                          <a:spcPts val="0"/>
                        </a:spcAft>
                        <a:buNone/>
                      </a:pPr>
                      <a:r>
                        <a:rPr lang="en-US" sz="1800" u="none" strike="noStrike" cap="none"/>
                        <a:t>Multithreading</a:t>
                      </a:r>
                      <a:endParaRPr lang="en-US"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Multitasking</a:t>
                      </a:r>
                      <a:endParaRPr lang="en-US" sz="1800" u="none" strike="noStrike" cap="none"/>
                    </a:p>
                  </a:txBody>
                  <a:tcPr marL="91450" marR="91450" marT="45725" marB="45725"/>
                </a:tc>
              </a:tr>
              <a:tr h="1552525">
                <a:tc>
                  <a:txBody>
                    <a:bodyPr/>
                    <a:lstStyle/>
                    <a:p>
                      <a:pPr marL="0" marR="0" lvl="0" indent="0" algn="l" rtl="0">
                        <a:spcBef>
                          <a:spcPts val="0"/>
                        </a:spcBef>
                        <a:spcAft>
                          <a:spcPts val="0"/>
                        </a:spcAft>
                        <a:buNone/>
                      </a:pPr>
                      <a:r>
                        <a:rPr lang="en-US" sz="1800" u="none" strike="noStrike" cap="none"/>
                        <a:t>Bir program ya da process’I birden fazla parçaya bölerek parallel olarak çalıştırmasını sağlamaya dayanan bir programlama konseptidir.</a:t>
                      </a:r>
                      <a:endParaRPr lang="en-US" sz="1800" u="none" strike="noStrike" cap="none"/>
                    </a:p>
                  </a:txBody>
                  <a:tcPr marL="91450" marR="91450" marT="45725" marB="45725"/>
                </a:tc>
                <a:tc>
                  <a:txBody>
                    <a:bodyPr/>
                    <a:lstStyle/>
                    <a:p>
                      <a:pPr marL="0" marR="0" lvl="0" indent="0" algn="l" rtl="0">
                        <a:spcBef>
                          <a:spcPts val="0"/>
                        </a:spcBef>
                        <a:spcAft>
                          <a:spcPts val="0"/>
                        </a:spcAft>
                        <a:buNone/>
                      </a:pPr>
                      <a:r>
                        <a:rPr lang="en-US" sz="1800"/>
                        <a:t>Birden fazla görevin aynı anda gerçekleştirildiği bir işletim sistemi konseptidir.</a:t>
                      </a:r>
                      <a:endParaRPr lang="en-US" sz="1800"/>
                    </a:p>
                  </a:txBody>
                  <a:tcPr marL="91450" marR="91450" marT="45725" marB="45725"/>
                </a:tc>
              </a:tr>
              <a:tr h="835975">
                <a:tc>
                  <a:txBody>
                    <a:bodyPr/>
                    <a:lstStyle/>
                    <a:p>
                      <a:pPr marL="0" marR="0" lvl="0" indent="0" algn="l" rtl="0">
                        <a:spcBef>
                          <a:spcPts val="0"/>
                        </a:spcBef>
                        <a:spcAft>
                          <a:spcPts val="0"/>
                        </a:spcAft>
                        <a:buNone/>
                      </a:pPr>
                      <a:r>
                        <a:rPr lang="en-US" sz="1800"/>
                        <a:t>Thread multithreading’in en küçük birimidir.</a:t>
                      </a:r>
                      <a:endParaRPr lang="en-US" sz="1800"/>
                    </a:p>
                  </a:txBody>
                  <a:tcPr marL="91450" marR="91450" marT="45725" marB="45725"/>
                </a:tc>
                <a:tc>
                  <a:txBody>
                    <a:bodyPr/>
                    <a:lstStyle/>
                    <a:p>
                      <a:pPr marL="0" marR="0" lvl="0" indent="0" algn="l" rtl="0">
                        <a:spcBef>
                          <a:spcPts val="0"/>
                        </a:spcBef>
                        <a:spcAft>
                          <a:spcPts val="0"/>
                        </a:spcAft>
                        <a:buNone/>
                      </a:pPr>
                      <a:r>
                        <a:rPr lang="en-US" sz="1800"/>
                        <a:t>Bir program ya da process multitasking’in en küçük birimidir.</a:t>
                      </a:r>
                      <a:endParaRPr lang="en-US" sz="1800"/>
                    </a:p>
                  </a:txBody>
                  <a:tcPr marL="91450" marR="91450" marT="45725" marB="45725"/>
                </a:tc>
              </a:tr>
              <a:tr h="835975">
                <a:tc>
                  <a:txBody>
                    <a:bodyPr/>
                    <a:lstStyle/>
                    <a:p>
                      <a:pPr marL="0" marR="0" lvl="0" indent="0" algn="l" rtl="0">
                        <a:spcBef>
                          <a:spcPts val="0"/>
                        </a:spcBef>
                        <a:spcAft>
                          <a:spcPts val="0"/>
                        </a:spcAft>
                        <a:buNone/>
                      </a:pPr>
                      <a:r>
                        <a:rPr lang="en-US" sz="1800"/>
                        <a:t>Tek bir programın birden çok bölümünün aynı anda yürütülmesini sağlar.</a:t>
                      </a:r>
                      <a:endParaRPr lang="en-US" sz="1800"/>
                    </a:p>
                  </a:txBody>
                  <a:tcPr marL="91450" marR="91450" marT="45725" marB="45725"/>
                </a:tc>
                <a:tc>
                  <a:txBody>
                    <a:bodyPr/>
                    <a:lstStyle/>
                    <a:p>
                      <a:pPr marL="0" marR="0" lvl="0" indent="0" algn="l" rtl="0">
                        <a:spcBef>
                          <a:spcPts val="0"/>
                        </a:spcBef>
                        <a:spcAft>
                          <a:spcPts val="0"/>
                        </a:spcAft>
                        <a:buNone/>
                      </a:pPr>
                      <a:r>
                        <a:rPr lang="en-US" sz="1800"/>
                        <a:t>Birden fazla programın aynı anda yürütülmesini sağlar.</a:t>
                      </a:r>
                      <a:endParaRPr lang="en-US" sz="1800"/>
                    </a:p>
                  </a:txBody>
                  <a:tcPr marL="91450" marR="91450" marT="45725" marB="45725"/>
                </a:tc>
              </a:tr>
              <a:tr h="1194250">
                <a:tc>
                  <a:txBody>
                    <a:bodyPr/>
                    <a:lstStyle/>
                    <a:p>
                      <a:pPr marL="0" marR="0" lvl="0" indent="0" algn="l" rtl="0">
                        <a:spcBef>
                          <a:spcPts val="0"/>
                        </a:spcBef>
                        <a:spcAft>
                          <a:spcPts val="0"/>
                        </a:spcAft>
                        <a:buNone/>
                      </a:pPr>
                      <a:r>
                        <a:rPr lang="en-US" sz="1800"/>
                        <a:t>İşlemci programın içerisinde bulunan farklı parçalar ya da threadler arasında gidip gelir.</a:t>
                      </a:r>
                      <a:endParaRPr lang="en-US"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panose="020F0502020204030204"/>
                        <a:buNone/>
                      </a:pPr>
                      <a:r>
                        <a:rPr lang="en-US" sz="1800"/>
                        <a:t>İşlemci programlar arasında gidip gelir.</a:t>
                      </a:r>
                      <a:endParaRPr lang="en-US" sz="1800"/>
                    </a:p>
                    <a:p>
                      <a:pPr marL="0" marR="0" lvl="0" indent="0" algn="l" rtl="0">
                        <a:spcBef>
                          <a:spcPts val="0"/>
                        </a:spcBef>
                        <a:spcAft>
                          <a:spcPts val="0"/>
                        </a:spcAft>
                        <a:buNone/>
                      </a:pPr>
                      <a:endParaRPr sz="1800"/>
                    </a:p>
                  </a:txBody>
                  <a:tcPr marL="91450" marR="91450" marT="45725" marB="45725"/>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5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2"/>
              </a:buClr>
              <a:buSzPts val="5400"/>
              <a:buFont typeface="Gill Sans" panose="020B0502020104020203"/>
              <a:buNone/>
            </a:pPr>
            <a:r>
              <a:rPr lang="en-US"/>
              <a:t>Executor İle Verimli Thread Yönetimi</a:t>
            </a:r>
            <a:endParaRPr lang="en-US"/>
          </a:p>
        </p:txBody>
      </p:sp>
      <p:sp>
        <p:nvSpPr>
          <p:cNvPr id="470" name="Google Shape;470;p50"/>
          <p:cNvSpPr txBox="1">
            <a:spLocks noGrp="1"/>
          </p:cNvSpPr>
          <p:nvPr>
            <p:ph idx="1"/>
          </p:nvPr>
        </p:nvSpPr>
        <p:spPr>
          <a:prstGeom prst="rect">
            <a:avLst/>
          </a:prstGeom>
          <a:noFill/>
          <a:ln>
            <a:noFill/>
          </a:ln>
        </p:spPr>
        <p:txBody>
          <a:bodyPr spcFirstLastPara="1" wrap="square" lIns="91425" tIns="45700" rIns="91425" bIns="45700" anchor="t" anchorCtr="0">
            <a:normAutofit fontScale="92500" lnSpcReduction="20000"/>
          </a:bodyPr>
          <a:lstStyle/>
          <a:p>
            <a:pPr marL="228600" lvl="0" indent="-238125" algn="l" rtl="0">
              <a:lnSpc>
                <a:spcPct val="90000"/>
              </a:lnSpc>
              <a:spcBef>
                <a:spcPts val="0"/>
              </a:spcBef>
              <a:spcAft>
                <a:spcPts val="0"/>
              </a:spcAft>
              <a:buSzPts val="2000"/>
              <a:buChar char="•"/>
            </a:pPr>
            <a:r>
              <a:rPr lang="en-US" b="0" i="0">
                <a:solidFill>
                  <a:srgbClr val="292929"/>
                </a:solidFill>
                <a:latin typeface="Arial" panose="020B0604020202020204"/>
                <a:ea typeface="Arial" panose="020B0604020202020204"/>
                <a:cs typeface="Arial" panose="020B0604020202020204"/>
                <a:sym typeface="Arial" panose="020B0604020202020204"/>
              </a:rPr>
              <a:t>Executorların en tepesinde yukardaki resimde görüldüğü gibi Executor interface i yer alır. Bu Executor interface execute() isimli bir adet metod bulundurur ve bu metod parametre olarak Runnable interfaceinden türetilmiş bir task alır.</a:t>
            </a:r>
            <a:endParaRPr lang="en-US" b="0" i="0">
              <a:solidFill>
                <a:srgbClr val="292929"/>
              </a:solidFill>
              <a:latin typeface="Arial" panose="020B0604020202020204"/>
              <a:ea typeface="Arial" panose="020B0604020202020204"/>
              <a:cs typeface="Arial" panose="020B0604020202020204"/>
              <a:sym typeface="Arial" panose="020B0604020202020204"/>
            </a:endParaRPr>
          </a:p>
          <a:p>
            <a:pPr marL="228600" lvl="0" indent="-238125" algn="l" rtl="0">
              <a:lnSpc>
                <a:spcPct val="90000"/>
              </a:lnSpc>
              <a:spcBef>
                <a:spcPts val="1000"/>
              </a:spcBef>
              <a:spcAft>
                <a:spcPts val="0"/>
              </a:spcAft>
              <a:buSzPts val="2000"/>
              <a:buChar char="•"/>
            </a:pPr>
            <a:r>
              <a:rPr lang="en-US" b="0" i="0">
                <a:solidFill>
                  <a:srgbClr val="292929"/>
                </a:solidFill>
                <a:latin typeface="Arial" panose="020B0604020202020204"/>
                <a:ea typeface="Arial" panose="020B0604020202020204"/>
                <a:cs typeface="Arial" panose="020B0604020202020204"/>
                <a:sym typeface="Arial" panose="020B0604020202020204"/>
              </a:rPr>
              <a:t>Executor interfaceini extend eden ve threadler üzerinde daha fazla işlem yapmaya yarayan metodlar içeren aynı zamanda threadleri işletip sonuç dönmeye yarayan metodlar da bulunduran ExecutorService interfacei de concurrent paket altında yeralır.</a:t>
            </a:r>
            <a:endParaRPr lang="en-US" b="0" i="0">
              <a:solidFill>
                <a:srgbClr val="292929"/>
              </a:solidFill>
              <a:latin typeface="Arial" panose="020B0604020202020204"/>
              <a:ea typeface="Arial" panose="020B0604020202020204"/>
              <a:cs typeface="Arial" panose="020B0604020202020204"/>
              <a:sym typeface="Arial" panose="020B0604020202020204"/>
            </a:endParaRPr>
          </a:p>
          <a:p>
            <a:pPr marL="228600" lvl="0" indent="-238125" algn="l" rtl="0">
              <a:lnSpc>
                <a:spcPct val="90000"/>
              </a:lnSpc>
              <a:spcBef>
                <a:spcPts val="1000"/>
              </a:spcBef>
              <a:spcAft>
                <a:spcPts val="0"/>
              </a:spcAft>
              <a:buSzPts val="2000"/>
              <a:buChar char="•"/>
            </a:pPr>
            <a:r>
              <a:rPr lang="en-US" b="0" i="0">
                <a:solidFill>
                  <a:srgbClr val="292929"/>
                </a:solidFill>
                <a:latin typeface="Arial" panose="020B0604020202020204"/>
                <a:ea typeface="Arial" panose="020B0604020202020204"/>
                <a:cs typeface="Arial" panose="020B0604020202020204"/>
                <a:sym typeface="Arial" panose="020B0604020202020204"/>
              </a:rPr>
              <a:t>ExecutorService interfaceini extend eden ScheduledExecutorService interfacei ise threadleri farklı zamanlarda çalıştırmak için zamanlamaya yarayan metodları barındırır.</a:t>
            </a:r>
            <a:endParaRPr lang="en-US" b="0" i="0">
              <a:solidFill>
                <a:srgbClr val="292929"/>
              </a:solidFill>
              <a:latin typeface="Arial" panose="020B0604020202020204"/>
              <a:ea typeface="Arial" panose="020B0604020202020204"/>
              <a:cs typeface="Arial" panose="020B0604020202020204"/>
              <a:sym typeface="Arial" panose="020B0604020202020204"/>
            </a:endParaRPr>
          </a:p>
          <a:p>
            <a:pPr marL="228600" lvl="0" indent="-238125" algn="l" rtl="0">
              <a:lnSpc>
                <a:spcPct val="90000"/>
              </a:lnSpc>
              <a:spcBef>
                <a:spcPts val="1000"/>
              </a:spcBef>
              <a:spcAft>
                <a:spcPts val="0"/>
              </a:spcAft>
              <a:buSzPts val="2000"/>
              <a:buChar char="•"/>
            </a:pPr>
            <a:r>
              <a:rPr lang="en-US" b="0" i="0">
                <a:solidFill>
                  <a:srgbClr val="292929"/>
                </a:solidFill>
                <a:latin typeface="Arial" panose="020B0604020202020204"/>
                <a:ea typeface="Arial" panose="020B0604020202020204"/>
                <a:cs typeface="Arial" panose="020B0604020202020204"/>
                <a:sym typeface="Arial" panose="020B0604020202020204"/>
              </a:rPr>
              <a:t>Bu interfaceleri implemente eden 3 adet sınıf bulunur concurrent API’da; ThreadPoolExecutor, ScheduledThreadPoolExecutor ve ForkJoinPool. ForkJoinPool sınıfı ForkJoin framework tarafından kullanılır ve daha ileri seviyede bir konu olduğu için bu</a:t>
            </a:r>
            <a:r>
              <a:rPr lang="en-US">
                <a:solidFill>
                  <a:srgbClr val="292929"/>
                </a:solidFill>
                <a:latin typeface="Arial" panose="020B0604020202020204"/>
                <a:ea typeface="Arial" panose="020B0604020202020204"/>
                <a:cs typeface="Arial" panose="020B0604020202020204"/>
                <a:sym typeface="Arial" panose="020B0604020202020204"/>
              </a:rPr>
              <a:t> derste</a:t>
            </a:r>
            <a:r>
              <a:rPr lang="en-US" b="0" i="0">
                <a:solidFill>
                  <a:srgbClr val="292929"/>
                </a:solidFill>
                <a:latin typeface="Arial" panose="020B0604020202020204"/>
                <a:ea typeface="Arial" panose="020B0604020202020204"/>
                <a:cs typeface="Arial" panose="020B0604020202020204"/>
                <a:sym typeface="Arial" panose="020B0604020202020204"/>
              </a:rPr>
              <a:t> ona değinmeyeceğiz</a:t>
            </a:r>
            <a:r>
              <a:rPr lang="en-US">
                <a:solidFill>
                  <a:srgbClr val="292929"/>
                </a:solidFill>
                <a:latin typeface="Arial" panose="020B0604020202020204"/>
                <a:ea typeface="Arial" panose="020B0604020202020204"/>
                <a:cs typeface="Arial" panose="020B0604020202020204"/>
                <a:sym typeface="Arial" panose="020B0604020202020204"/>
              </a:rPr>
              <a:t>.</a:t>
            </a:r>
            <a:endParaRPr lang="en-US">
              <a:solidFill>
                <a:srgbClr val="292929"/>
              </a:solidFill>
              <a:latin typeface="Arial" panose="020B0604020202020204"/>
              <a:ea typeface="Arial" panose="020B0604020202020204"/>
              <a:cs typeface="Arial" panose="020B0604020202020204"/>
              <a:sym typeface="Arial" panose="020B0604020202020204"/>
            </a:endParaRPr>
          </a:p>
          <a:p>
            <a:pPr marL="228600" lvl="0" indent="-238125" algn="l" rtl="0">
              <a:lnSpc>
                <a:spcPct val="90000"/>
              </a:lnSpc>
              <a:spcBef>
                <a:spcPts val="1000"/>
              </a:spcBef>
              <a:spcAft>
                <a:spcPts val="0"/>
              </a:spcAft>
              <a:buSzPts val="2000"/>
              <a:buChar char="•"/>
            </a:pPr>
            <a:r>
              <a:rPr lang="en-US" b="0" i="0">
                <a:solidFill>
                  <a:srgbClr val="292929"/>
                </a:solidFill>
                <a:latin typeface="Arial" panose="020B0604020202020204"/>
                <a:ea typeface="Arial" panose="020B0604020202020204"/>
                <a:cs typeface="Arial" panose="020B0604020202020204"/>
                <a:sym typeface="Arial" panose="020B0604020202020204"/>
              </a:rPr>
              <a:t>ThreadPoolExecutor sınıfı dolaylı yoldan ExecutorService interfaceini implemente eder ve threadlerden oluşan bir havuzu yönetmeye yarar. ScheduledThreadPoolExecutor sınıfı ise ThreadPoolExecutor sınıfını extend eder ve üzerine de ScheduledExecutorService interfaceini implemente ederek threadlerden oluşan bir havuzu yönetirken bunun üzerine zamanlama fonksiyonu ekler</a:t>
            </a:r>
            <a:r>
              <a:rPr lang="en-US">
                <a:solidFill>
                  <a:srgbClr val="292929"/>
                </a:solidFill>
                <a:latin typeface="Arial" panose="020B0604020202020204"/>
                <a:ea typeface="Arial" panose="020B0604020202020204"/>
                <a:cs typeface="Arial" panose="020B0604020202020204"/>
                <a:sym typeface="Arial" panose="020B0604020202020204"/>
              </a:rPr>
              <a:t>.</a:t>
            </a:r>
            <a:endParaRPr b="0" i="0">
              <a:solidFill>
                <a:srgbClr val="292929"/>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2"/>
              </a:buClr>
              <a:buSzPts val="5400"/>
              <a:buFont typeface="Gill Sans" panose="020B0502020104020203"/>
              <a:buNone/>
            </a:pPr>
            <a:r>
              <a:rPr lang="en-US"/>
              <a:t>Executor İle Verimli Thread Yönetimi</a:t>
            </a:r>
            <a:endParaRPr lang="en-US"/>
          </a:p>
        </p:txBody>
      </p:sp>
      <p:sp>
        <p:nvSpPr>
          <p:cNvPr id="476" name="Google Shape;476;p51"/>
          <p:cNvSpPr txBox="1">
            <a:spLocks noGrp="1"/>
          </p:cNvSpPr>
          <p:nvPr>
            <p:ph idx="1"/>
          </p:nvPr>
        </p:nvSpPr>
        <p:spPr>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SzPts val="2000"/>
              <a:buChar char="•"/>
            </a:pPr>
            <a:r>
              <a:rPr lang="en-US"/>
              <a:t>Bir thread pool bir grup taskı her bir task için ayrı thread yaratmadan havuzda var olan threadleri tekrar tekrar kullanarak işletmeye yarar. Bu işlemi yönetmek için bir executor yaratmak gerekir. Executor yaratmak için ise Java’da Executors isimli utility sınıfının static metodları kullanılabilir, bu metodlar aşağıdaki gibidir;</a:t>
            </a:r>
            <a:endParaRPr lang="en-US"/>
          </a:p>
          <a:p>
            <a:pPr marL="228600" lvl="0" indent="-228600" algn="l" rtl="0">
              <a:lnSpc>
                <a:spcPct val="90000"/>
              </a:lnSpc>
              <a:spcBef>
                <a:spcPts val="1000"/>
              </a:spcBef>
              <a:spcAft>
                <a:spcPts val="0"/>
              </a:spcAft>
              <a:buSzPts val="2000"/>
              <a:buChar char="•"/>
            </a:pPr>
            <a:r>
              <a:rPr lang="en-US"/>
              <a:t>static ExecutorService newCachedThreadPool( )</a:t>
            </a:r>
            <a:endParaRPr lang="en-US"/>
          </a:p>
          <a:p>
            <a:pPr marL="228600" lvl="0" indent="-228600" algn="l" rtl="0">
              <a:lnSpc>
                <a:spcPct val="90000"/>
              </a:lnSpc>
              <a:spcBef>
                <a:spcPts val="1000"/>
              </a:spcBef>
              <a:spcAft>
                <a:spcPts val="0"/>
              </a:spcAft>
              <a:buSzPts val="2000"/>
              <a:buChar char="•"/>
            </a:pPr>
            <a:r>
              <a:rPr lang="en-US"/>
              <a:t>static ExecutorService newFixedThreadPool(int numThreads)</a:t>
            </a:r>
            <a:endParaRPr lang="en-US"/>
          </a:p>
          <a:p>
            <a:pPr marL="228600" lvl="0" indent="-228600" algn="l" rtl="0">
              <a:lnSpc>
                <a:spcPct val="90000"/>
              </a:lnSpc>
              <a:spcBef>
                <a:spcPts val="1000"/>
              </a:spcBef>
              <a:spcAft>
                <a:spcPts val="0"/>
              </a:spcAft>
              <a:buSzPts val="2000"/>
              <a:buChar char="•"/>
            </a:pPr>
            <a:r>
              <a:rPr lang="en-US"/>
              <a:t>static ScheduledExecutorService newScheduledThreadPool(int numThreads)</a:t>
            </a:r>
            <a:endParaRPr lang="en-US"/>
          </a:p>
          <a:p>
            <a:pPr marL="228600" lvl="0" indent="-228600" algn="l" rtl="0">
              <a:lnSpc>
                <a:spcPct val="90000"/>
              </a:lnSpc>
              <a:spcBef>
                <a:spcPts val="1000"/>
              </a:spcBef>
              <a:spcAft>
                <a:spcPts val="0"/>
              </a:spcAft>
              <a:buSzPts val="2000"/>
              <a:buChar char="•"/>
            </a:pPr>
            <a:r>
              <a:rPr lang="en-US"/>
              <a:t>newFixedThreadPool() metodu belli sayıda threadden oluşan ve yeni thread ekleme yapmadan gerektiğinde boş durumdaki threadleri kullanmaya yarayan bir executor yaratır, bu executor boşta thread yoksa taskları beklemeye alır. newCachedThreadPool() metodu ise gerektiğinde havuzdaki boşta olan threadleri kullanmaya yarayan ama boşta thread olmadığında ise havuza yeni thread ekleyen bir executor yaratır. newScheduledThreadPool() ise thread pool mantığını ve threadlerin üzerinde zamanlamayı mümkün kılan bir executor yaratır.</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5400"/>
              <a:buFont typeface="Gill Sans" panose="020B0502020104020203"/>
              <a:buNone/>
            </a:pPr>
            <a:r>
              <a:rPr lang="en-US"/>
              <a:t>Process Nedir?</a:t>
            </a:r>
            <a:endParaRPr lang="en-US"/>
          </a:p>
        </p:txBody>
      </p:sp>
      <p:sp>
        <p:nvSpPr>
          <p:cNvPr id="133" name="Google Shape;133;p6"/>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000"/>
              <a:buChar char="•"/>
            </a:pPr>
            <a:r>
              <a:rPr lang="en-US"/>
              <a:t>Process, bilgisayar üzerinde çalışmakta olan uygulamadır. Örnek: Spotify, IntellijIdea, Google Chrome.</a:t>
            </a:r>
            <a:endParaRPr lang="en-US"/>
          </a:p>
          <a:p>
            <a:pPr marL="228600" lvl="0" indent="-228600" algn="l" rtl="0">
              <a:lnSpc>
                <a:spcPct val="90000"/>
              </a:lnSpc>
              <a:spcBef>
                <a:spcPts val="1000"/>
              </a:spcBef>
              <a:spcAft>
                <a:spcPts val="0"/>
              </a:spcAft>
              <a:buSzPts val="2000"/>
              <a:buChar char="•"/>
            </a:pPr>
            <a:r>
              <a:rPr lang="en-US"/>
              <a:t>Her process bellekte kendi memory space’ine (bellek alanına) sahiptir.</a:t>
            </a:r>
            <a:endParaRPr lang="en-US"/>
          </a:p>
          <a:p>
            <a:pPr marL="228600" lvl="0" indent="-228600" algn="l" rtl="0">
              <a:lnSpc>
                <a:spcPct val="90000"/>
              </a:lnSpc>
              <a:spcBef>
                <a:spcPts val="1000"/>
              </a:spcBef>
              <a:spcAft>
                <a:spcPts val="0"/>
              </a:spcAft>
              <a:buSzPts val="2000"/>
              <a:buChar char="•"/>
            </a:pPr>
            <a:r>
              <a:rPr lang="en-US"/>
              <a:t>Bir java uygulaması çalıştırıldığında JVM (Java Virtual Machine) üzerinde çalışan bir process’e dönüşür.</a:t>
            </a:r>
            <a:endParaRPr lang="en-US"/>
          </a:p>
          <a:p>
            <a:pPr marL="228600" lvl="0" indent="-228600" algn="l" rtl="0">
              <a:lnSpc>
                <a:spcPct val="90000"/>
              </a:lnSpc>
              <a:spcBef>
                <a:spcPts val="1000"/>
              </a:spcBef>
              <a:spcAft>
                <a:spcPts val="0"/>
              </a:spcAft>
              <a:buSzPts val="2000"/>
              <a:buChar char="•"/>
            </a:pPr>
            <a:r>
              <a:rPr lang="en-US"/>
              <a:t>Java uygulamaları process’e dönüştükleri zaman yani çalışmaya başladıkları andan itibaren kendi memory space’lerine yani heap memorylerine sahip olurlar.</a:t>
            </a:r>
            <a:endParaRPr lang="en-US"/>
          </a:p>
          <a:p>
            <a:pPr marL="228600" lvl="0" indent="-228600" algn="l" rtl="0">
              <a:lnSpc>
                <a:spcPct val="90000"/>
              </a:lnSpc>
              <a:spcBef>
                <a:spcPts val="1000"/>
              </a:spcBef>
              <a:spcAft>
                <a:spcPts val="0"/>
              </a:spcAft>
              <a:buSzPts val="2000"/>
              <a:buChar char="•"/>
            </a:pPr>
            <a:r>
              <a:rPr lang="en-US"/>
              <a:t>Ayrı processlerde bulunan uygulamalar birbirlerinin bellek alanlarına ya da heaplerine erişemezler.</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2"/>
              </a:buClr>
              <a:buSzPct val="100000"/>
              <a:buFont typeface="Gill Sans" panose="020B0502020104020203"/>
              <a:buNone/>
            </a:pPr>
            <a:r>
              <a:rPr lang="en-US"/>
              <a:t>İki farklı process birbirlerinin bellek alanlarına erişemezler.</a:t>
            </a:r>
            <a:endParaRPr lang="en-US"/>
          </a:p>
        </p:txBody>
      </p:sp>
      <p:pic>
        <p:nvPicPr>
          <p:cNvPr id="139" name="Google Shape;139;p7" descr="İşlemci düz dolguyla"/>
          <p:cNvPicPr preferRelativeResize="0">
            <a:picLocks noGrp="1"/>
          </p:cNvPicPr>
          <p:nvPr>
            <p:ph idx="1"/>
          </p:nvPr>
        </p:nvPicPr>
        <p:blipFill rotWithShape="1">
          <a:blip r:embed="rId1"/>
          <a:srcRect/>
          <a:stretch>
            <a:fillRect/>
          </a:stretch>
        </p:blipFill>
        <p:spPr>
          <a:xfrm>
            <a:off x="4752079" y="1904045"/>
            <a:ext cx="2171233" cy="2171233"/>
          </a:xfrm>
          <a:prstGeom prst="rect">
            <a:avLst/>
          </a:prstGeom>
          <a:noFill/>
          <a:ln>
            <a:noFill/>
          </a:ln>
        </p:spPr>
      </p:pic>
      <p:sp>
        <p:nvSpPr>
          <p:cNvPr id="140" name="Google Shape;140;p7"/>
          <p:cNvSpPr/>
          <p:nvPr/>
        </p:nvSpPr>
        <p:spPr>
          <a:xfrm>
            <a:off x="1206331" y="4075275"/>
            <a:ext cx="1810535" cy="1765685"/>
          </a:xfrm>
          <a:prstGeom prst="rect">
            <a:avLst/>
          </a:prstGeom>
          <a:solidFill>
            <a:srgbClr val="000000">
              <a:alpha val="4705"/>
            </a:srgbClr>
          </a:solidFill>
          <a:ln w="18000" cap="flat" cmpd="sng">
            <a:solidFill>
              <a:srgbClr val="000000"/>
            </a:solidFill>
            <a:prstDash val="solid"/>
            <a:miter lim="800000"/>
            <a:headEnd type="none" w="sm" len="sm"/>
            <a:tailEnd type="none" w="sm" len="sm"/>
          </a:ln>
        </p:spPr>
        <p:txBody>
          <a:bodyPr spcFirstLastPara="1" wrap="square" lIns="91425" tIns="45700" rIns="91425" bIns="45700" anchor="ctr" anchorCtr="1">
            <a:noAutofit/>
          </a:bodyPr>
          <a:lstStyle/>
          <a:p>
            <a:pPr marL="0" marR="0" lvl="0" indent="0" algn="l" rtl="0">
              <a:spcBef>
                <a:spcPts val="0"/>
              </a:spcBef>
              <a:spcAft>
                <a:spcPts val="0"/>
              </a:spcAft>
              <a:buNone/>
            </a:pPr>
            <a:r>
              <a:rPr lang="en-US" sz="1800" b="0" i="0" u="none" strike="noStrike" cap="none">
                <a:solidFill>
                  <a:srgbClr val="000000"/>
                </a:solidFill>
                <a:latin typeface="Calibri" panose="020F0502020204030204"/>
                <a:ea typeface="Calibri" panose="020F0502020204030204"/>
                <a:cs typeface="Calibri" panose="020F0502020204030204"/>
                <a:sym typeface="Calibri" panose="020F0502020204030204"/>
              </a:rPr>
              <a:t>App1</a:t>
            </a:r>
            <a:endParaRPr lang="en-US"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1" name="Google Shape;141;p7"/>
          <p:cNvSpPr/>
          <p:nvPr/>
        </p:nvSpPr>
        <p:spPr>
          <a:xfrm>
            <a:off x="8658525" y="4075276"/>
            <a:ext cx="1810535" cy="1765685"/>
          </a:xfrm>
          <a:prstGeom prst="rect">
            <a:avLst/>
          </a:prstGeom>
          <a:solidFill>
            <a:srgbClr val="000000">
              <a:alpha val="4705"/>
            </a:srgbClr>
          </a:solidFill>
          <a:ln w="18000" cap="flat" cmpd="sng">
            <a:solidFill>
              <a:srgbClr val="000000"/>
            </a:solidFill>
            <a:prstDash val="solid"/>
            <a:miter lim="800000"/>
            <a:headEnd type="none" w="sm" len="sm"/>
            <a:tailEnd type="none" w="sm" len="sm"/>
          </a:ln>
        </p:spPr>
        <p:txBody>
          <a:bodyPr spcFirstLastPara="1" wrap="square" lIns="91425" tIns="45700" rIns="91425" bIns="45700" anchor="ctr" anchorCtr="1">
            <a:noAutofit/>
          </a:bodyPr>
          <a:lstStyle/>
          <a:p>
            <a:pPr marL="0" marR="0" lvl="0" indent="0" algn="l" rtl="0">
              <a:spcBef>
                <a:spcPts val="0"/>
              </a:spcBef>
              <a:spcAft>
                <a:spcPts val="0"/>
              </a:spcAft>
              <a:buNone/>
            </a:pPr>
            <a:r>
              <a:rPr lang="en-US" sz="1800">
                <a:solidFill>
                  <a:srgbClr val="000000"/>
                </a:solidFill>
                <a:latin typeface="Calibri" panose="020F0502020204030204"/>
                <a:ea typeface="Calibri" panose="020F0502020204030204"/>
                <a:cs typeface="Calibri" panose="020F0502020204030204"/>
                <a:sym typeface="Calibri" panose="020F0502020204030204"/>
              </a:rPr>
              <a:t>App2</a:t>
            </a:r>
            <a:endParaRPr lang="en-US"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2" name="Google Shape;142;p7"/>
          <p:cNvSpPr/>
          <p:nvPr/>
        </p:nvSpPr>
        <p:spPr>
          <a:xfrm>
            <a:off x="1699371" y="4245056"/>
            <a:ext cx="818924" cy="365760"/>
          </a:xfrm>
          <a:prstGeom prst="rect">
            <a:avLst/>
          </a:prstGeom>
          <a:solidFill>
            <a:srgbClr val="000000">
              <a:alpha val="4705"/>
            </a:srgbClr>
          </a:solidFill>
          <a:ln w="18000" cap="flat" cmpd="sng">
            <a:solidFill>
              <a:srgbClr val="000000"/>
            </a:solidFill>
            <a:prstDash val="solid"/>
            <a:miter lim="800000"/>
            <a:headEnd type="none" w="sm" len="sm"/>
            <a:tailEnd type="none" w="sm" len="sm"/>
          </a:ln>
        </p:spPr>
        <p:txBody>
          <a:bodyPr spcFirstLastPara="1" wrap="square" lIns="91425" tIns="45700" rIns="91425" bIns="45700" anchor="ctr" anchorCtr="1">
            <a:noAutofit/>
          </a:bodyPr>
          <a:lstStyle/>
          <a:p>
            <a:pPr marL="0" marR="0" lvl="0" indent="0" algn="l" rtl="0">
              <a:spcBef>
                <a:spcPts val="0"/>
              </a:spcBef>
              <a:spcAft>
                <a:spcPts val="0"/>
              </a:spcAft>
              <a:buNone/>
            </a:pPr>
            <a:r>
              <a:rPr lang="en-US" sz="1800">
                <a:solidFill>
                  <a:srgbClr val="000000"/>
                </a:solidFill>
                <a:latin typeface="Calibri" panose="020F0502020204030204"/>
                <a:ea typeface="Calibri" panose="020F0502020204030204"/>
                <a:cs typeface="Calibri" panose="020F0502020204030204"/>
                <a:sym typeface="Calibri" panose="020F0502020204030204"/>
              </a:rPr>
              <a:t>Heap</a:t>
            </a:r>
            <a:endParaRPr lang="en-US"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3" name="Google Shape;143;p7"/>
          <p:cNvSpPr/>
          <p:nvPr/>
        </p:nvSpPr>
        <p:spPr>
          <a:xfrm>
            <a:off x="9154330" y="4250675"/>
            <a:ext cx="818924" cy="365760"/>
          </a:xfrm>
          <a:prstGeom prst="rect">
            <a:avLst/>
          </a:prstGeom>
          <a:solidFill>
            <a:srgbClr val="000000">
              <a:alpha val="4705"/>
            </a:srgbClr>
          </a:solidFill>
          <a:ln w="18000" cap="flat" cmpd="sng">
            <a:solidFill>
              <a:srgbClr val="000000"/>
            </a:solidFill>
            <a:prstDash val="solid"/>
            <a:miter lim="800000"/>
            <a:headEnd type="none" w="sm" len="sm"/>
            <a:tailEnd type="none" w="sm" len="sm"/>
          </a:ln>
        </p:spPr>
        <p:txBody>
          <a:bodyPr spcFirstLastPara="1" wrap="square" lIns="91425" tIns="45700" rIns="91425" bIns="45700" anchor="ctr" anchorCtr="1">
            <a:noAutofit/>
          </a:bodyPr>
          <a:lstStyle/>
          <a:p>
            <a:pPr marL="0" marR="0" lvl="0" indent="0" algn="l" rtl="0">
              <a:spcBef>
                <a:spcPts val="0"/>
              </a:spcBef>
              <a:spcAft>
                <a:spcPts val="0"/>
              </a:spcAft>
              <a:buNone/>
            </a:pPr>
            <a:r>
              <a:rPr lang="en-US" sz="1800">
                <a:solidFill>
                  <a:srgbClr val="000000"/>
                </a:solidFill>
                <a:latin typeface="Calibri" panose="020F0502020204030204"/>
                <a:ea typeface="Calibri" panose="020F0502020204030204"/>
                <a:cs typeface="Calibri" panose="020F0502020204030204"/>
                <a:sym typeface="Calibri" panose="020F0502020204030204"/>
              </a:rPr>
              <a:t>Heap</a:t>
            </a:r>
            <a:endParaRPr lang="en-US" sz="1800">
              <a:solidFill>
                <a:srgbClr val="000000"/>
              </a:solidFill>
              <a:latin typeface="Calibri" panose="020F0502020204030204"/>
              <a:ea typeface="Calibri" panose="020F0502020204030204"/>
              <a:cs typeface="Calibri" panose="020F0502020204030204"/>
              <a:sym typeface="Calibri" panose="020F0502020204030204"/>
            </a:endParaRPr>
          </a:p>
        </p:txBody>
      </p:sp>
      <p:cxnSp>
        <p:nvCxnSpPr>
          <p:cNvPr id="144" name="Google Shape;144;p7"/>
          <p:cNvCxnSpPr>
            <a:stCxn id="140" idx="0"/>
            <a:endCxn id="139" idx="1"/>
          </p:cNvCxnSpPr>
          <p:nvPr/>
        </p:nvCxnSpPr>
        <p:spPr>
          <a:xfrm rot="-5400000">
            <a:off x="2889049" y="2212125"/>
            <a:ext cx="1085700" cy="2640600"/>
          </a:xfrm>
          <a:prstGeom prst="bentConnector2">
            <a:avLst/>
          </a:prstGeom>
          <a:noFill/>
          <a:ln w="9525" cap="flat" cmpd="sng">
            <a:solidFill>
              <a:schemeClr val="accent1"/>
            </a:solidFill>
            <a:prstDash val="solid"/>
            <a:miter lim="800000"/>
            <a:headEnd type="none" w="sm" len="sm"/>
            <a:tailEnd type="triangle" w="med" len="med"/>
          </a:ln>
        </p:spPr>
      </p:cxnSp>
      <p:cxnSp>
        <p:nvCxnSpPr>
          <p:cNvPr id="145" name="Google Shape;145;p7"/>
          <p:cNvCxnSpPr>
            <a:stCxn id="141" idx="0"/>
            <a:endCxn id="139" idx="3"/>
          </p:cNvCxnSpPr>
          <p:nvPr/>
        </p:nvCxnSpPr>
        <p:spPr>
          <a:xfrm rot="5400000" flipH="1">
            <a:off x="7700643" y="2212126"/>
            <a:ext cx="1085700" cy="2640600"/>
          </a:xfrm>
          <a:prstGeom prst="bentConnector2">
            <a:avLst/>
          </a:prstGeom>
          <a:noFill/>
          <a:ln w="9525" cap="flat" cmpd="sng">
            <a:solidFill>
              <a:schemeClr val="accent1"/>
            </a:solidFill>
            <a:prstDash val="solid"/>
            <a:miter lim="800000"/>
            <a:headEnd type="none" w="sm" len="sm"/>
            <a:tailEnd type="triangle" w="med" len="med"/>
          </a:ln>
        </p:spPr>
      </p:cxnSp>
      <p:sp>
        <p:nvSpPr>
          <p:cNvPr id="146" name="Google Shape;146;p7"/>
          <p:cNvSpPr txBox="1"/>
          <p:nvPr/>
        </p:nvSpPr>
        <p:spPr>
          <a:xfrm>
            <a:off x="4752078" y="3890611"/>
            <a:ext cx="212654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 Central Process Unit</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8"/>
          <p:cNvSpPr txBox="1">
            <a:spLocks noGrp="1"/>
          </p:cNvSpPr>
          <p:nvPr>
            <p:ph type="ctrTitle"/>
          </p:nvPr>
        </p:nvSpPr>
        <p:spPr>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2"/>
              </a:buClr>
              <a:buSzPts val="5400"/>
              <a:buFont typeface="Gill Sans" panose="020B0502020104020203"/>
              <a:buNone/>
            </a:pPr>
            <a:r>
              <a:rPr lang="en-US"/>
              <a:t>Thread Nedir?</a:t>
            </a:r>
            <a:endParaRPr lang="en-US"/>
          </a:p>
        </p:txBody>
      </p:sp>
      <p:sp>
        <p:nvSpPr>
          <p:cNvPr id="152" name="Google Shape;152;p8"/>
          <p:cNvSpPr txBox="1">
            <a:spLocks noGrp="1"/>
          </p:cNvSpPr>
          <p:nvPr>
            <p:ph type="subTitle" idx="1"/>
          </p:nvPr>
        </p:nvSpPr>
        <p:spPr>
          <a:prstGeom prst="rect">
            <a:avLst/>
          </a:prstGeom>
          <a:noFill/>
          <a:ln>
            <a:noFill/>
          </a:ln>
        </p:spPr>
        <p:txBody>
          <a:bodyPr spcFirstLastPara="1" wrap="square" lIns="91425" tIns="45700" rIns="91425" bIns="45700" anchor="t" anchorCtr="0">
            <a:normAutofit fontScale="70000" lnSpcReduction="20000"/>
          </a:bodyPr>
          <a:lstStyle/>
          <a:p>
            <a:pPr marL="0" lvl="0" indent="0" algn="ctr" rtl="0">
              <a:lnSpc>
                <a:spcPct val="90000"/>
              </a:lnSpc>
              <a:spcBef>
                <a:spcPts val="0"/>
              </a:spcBef>
              <a:spcAft>
                <a:spcPts val="0"/>
              </a:spcAft>
              <a:buSzPts val="1500"/>
              <a:buNone/>
            </a:pPr>
            <a:r>
              <a:rPr lang="en-US" sz="1500"/>
              <a:t>Thread, bir processin içerisinde bulunan bir iş parçacığıdır. Her Java program bir threade sahiptir. Hiç thread oluşturmasak dahi main metodu sayesinde main thread oluşturulur. Bu main metodunun oluşturmuş olduğu main threadden farklı olarak kendi threadlerimizi oluşturabiliriz.</a:t>
            </a:r>
            <a:endParaRPr lang="en-US" sz="1500"/>
          </a:p>
          <a:p>
            <a:pPr marL="0" lvl="0" indent="0" algn="ctr" rtl="0">
              <a:lnSpc>
                <a:spcPct val="90000"/>
              </a:lnSpc>
              <a:spcBef>
                <a:spcPts val="1000"/>
              </a:spcBef>
              <a:spcAft>
                <a:spcPts val="0"/>
              </a:spcAft>
              <a:buSzPts val="1500"/>
              <a:buNone/>
            </a:pPr>
            <a:r>
              <a:rPr lang="en-US" sz="1500"/>
              <a:t>Threadler processlerin içerisinde oluştuğu için processin bellek alanına erişebilirler.</a:t>
            </a:r>
            <a:endParaRPr lang="en-US" sz="1500"/>
          </a:p>
          <a:p>
            <a:pPr marL="0" lvl="0" indent="0" algn="ctr" rtl="0">
              <a:lnSpc>
                <a:spcPct val="90000"/>
              </a:lnSpc>
              <a:spcBef>
                <a:spcPts val="1000"/>
              </a:spcBef>
              <a:spcAft>
                <a:spcPts val="0"/>
              </a:spcAft>
              <a:buSzPts val="1500"/>
              <a:buNone/>
            </a:pPr>
            <a:r>
              <a:rPr lang="en-US" sz="1500"/>
              <a:t>Ayrıca bellek alanından ayrı olarak her threadin sadece kendisinin erişebileceği bir tane </a:t>
            </a:r>
            <a:r>
              <a:rPr lang="en-US" sz="1500" b="1"/>
              <a:t>thread stack’I </a:t>
            </a:r>
            <a:r>
              <a:rPr lang="en-US" sz="1500"/>
              <a:t>bulunur.</a:t>
            </a:r>
            <a:endParaRPr lang="en-US" sz="15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2"/>
              </a:buClr>
              <a:buSzPct val="100000"/>
              <a:buFont typeface="Gill Sans" panose="020B0502020104020203"/>
              <a:buNone/>
            </a:pPr>
            <a:r>
              <a:rPr lang="en-US"/>
              <a:t>Bir process içerisindeki iki farklı thread bellek alanına erişebilirler.</a:t>
            </a:r>
            <a:endParaRPr lang="en-US"/>
          </a:p>
        </p:txBody>
      </p:sp>
      <p:pic>
        <p:nvPicPr>
          <p:cNvPr id="158" name="Google Shape;158;p9" descr="İşlemci düz dolguyla"/>
          <p:cNvPicPr preferRelativeResize="0">
            <a:picLocks noGrp="1"/>
          </p:cNvPicPr>
          <p:nvPr>
            <p:ph idx="1"/>
          </p:nvPr>
        </p:nvPicPr>
        <p:blipFill rotWithShape="1">
          <a:blip r:embed="rId1"/>
          <a:srcRect/>
          <a:stretch>
            <a:fillRect/>
          </a:stretch>
        </p:blipFill>
        <p:spPr>
          <a:xfrm>
            <a:off x="4752079" y="1904045"/>
            <a:ext cx="2171233" cy="2171233"/>
          </a:xfrm>
          <a:prstGeom prst="rect">
            <a:avLst/>
          </a:prstGeom>
          <a:noFill/>
          <a:ln>
            <a:noFill/>
          </a:ln>
        </p:spPr>
      </p:pic>
      <p:sp>
        <p:nvSpPr>
          <p:cNvPr id="159" name="Google Shape;159;p9"/>
          <p:cNvSpPr/>
          <p:nvPr/>
        </p:nvSpPr>
        <p:spPr>
          <a:xfrm>
            <a:off x="1206331" y="4075275"/>
            <a:ext cx="2515277" cy="2124357"/>
          </a:xfrm>
          <a:prstGeom prst="rect">
            <a:avLst/>
          </a:prstGeom>
          <a:solidFill>
            <a:srgbClr val="000000">
              <a:alpha val="4705"/>
            </a:srgbClr>
          </a:solidFill>
          <a:ln w="18000" cap="flat" cmpd="sng">
            <a:solidFill>
              <a:srgbClr val="000000"/>
            </a:solidFill>
            <a:prstDash val="solid"/>
            <a:miter lim="800000"/>
            <a:headEnd type="none" w="sm" len="sm"/>
            <a:tailEnd type="none" w="sm" len="sm"/>
          </a:ln>
        </p:spPr>
        <p:txBody>
          <a:bodyPr spcFirstLastPara="1" wrap="square" lIns="91425" tIns="45700" rIns="91425" bIns="45700" anchor="ctr" anchorCtr="1">
            <a:noAutofit/>
          </a:bodyPr>
          <a:lstStyle/>
          <a:p>
            <a:pPr marL="0" marR="0" lvl="0" indent="0" algn="l" rtl="0">
              <a:spcBef>
                <a:spcPts val="0"/>
              </a:spcBef>
              <a:spcAft>
                <a:spcPts val="0"/>
              </a:spcAft>
              <a:buNone/>
            </a:pPr>
            <a:r>
              <a:rPr lang="en-US" sz="1800" b="1">
                <a:solidFill>
                  <a:srgbClr val="000000"/>
                </a:solidFill>
                <a:latin typeface="Calibri" panose="020F0502020204030204"/>
                <a:ea typeface="Calibri" panose="020F0502020204030204"/>
                <a:cs typeface="Calibri" panose="020F0502020204030204"/>
                <a:sym typeface="Calibri" panose="020F0502020204030204"/>
              </a:rPr>
              <a:t>App1</a:t>
            </a:r>
            <a:endParaRPr lang="en-US" sz="1800" b="1">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0" name="Google Shape;160;p9"/>
          <p:cNvSpPr/>
          <p:nvPr/>
        </p:nvSpPr>
        <p:spPr>
          <a:xfrm>
            <a:off x="7953785" y="4075276"/>
            <a:ext cx="2515276" cy="2171233"/>
          </a:xfrm>
          <a:prstGeom prst="rect">
            <a:avLst/>
          </a:prstGeom>
          <a:solidFill>
            <a:srgbClr val="000000">
              <a:alpha val="4705"/>
            </a:srgbClr>
          </a:solidFill>
          <a:ln w="18000" cap="flat" cmpd="sng">
            <a:solidFill>
              <a:srgbClr val="000000"/>
            </a:solidFill>
            <a:prstDash val="solid"/>
            <a:miter lim="800000"/>
            <a:headEnd type="none" w="sm" len="sm"/>
            <a:tailEnd type="none" w="sm" len="sm"/>
          </a:ln>
        </p:spPr>
        <p:txBody>
          <a:bodyPr spcFirstLastPara="1" wrap="square" lIns="91425" tIns="45700" rIns="91425" bIns="45700" anchor="ctr" anchorCtr="1">
            <a:noAutofit/>
          </a:bodyPr>
          <a:lstStyle/>
          <a:p>
            <a:pPr marL="0" marR="0" lvl="0" indent="0" algn="l" rtl="0">
              <a:spcBef>
                <a:spcPts val="0"/>
              </a:spcBef>
              <a:spcAft>
                <a:spcPts val="0"/>
              </a:spcAft>
              <a:buNone/>
            </a:pPr>
            <a:r>
              <a:rPr lang="en-US" sz="1800">
                <a:solidFill>
                  <a:srgbClr val="000000"/>
                </a:solidFill>
                <a:latin typeface="Calibri" panose="020F0502020204030204"/>
                <a:ea typeface="Calibri" panose="020F0502020204030204"/>
                <a:cs typeface="Calibri" panose="020F0502020204030204"/>
                <a:sym typeface="Calibri" panose="020F0502020204030204"/>
              </a:rPr>
              <a:t>App2</a:t>
            </a:r>
            <a:endParaRPr lang="en-US"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1" name="Google Shape;161;p9"/>
          <p:cNvSpPr/>
          <p:nvPr/>
        </p:nvSpPr>
        <p:spPr>
          <a:xfrm>
            <a:off x="1615057" y="4245056"/>
            <a:ext cx="1491885" cy="365760"/>
          </a:xfrm>
          <a:prstGeom prst="rect">
            <a:avLst/>
          </a:prstGeom>
          <a:solidFill>
            <a:srgbClr val="000000">
              <a:alpha val="4705"/>
            </a:srgbClr>
          </a:solidFill>
          <a:ln w="18000" cap="flat" cmpd="sng">
            <a:solidFill>
              <a:srgbClr val="000000"/>
            </a:solidFill>
            <a:prstDash val="solid"/>
            <a:miter lim="800000"/>
            <a:headEnd type="none" w="sm" len="sm"/>
            <a:tailEnd type="none" w="sm" len="sm"/>
          </a:ln>
        </p:spPr>
        <p:txBody>
          <a:bodyPr spcFirstLastPara="1" wrap="square" lIns="91425" tIns="45700" rIns="91425" bIns="45700" anchor="ctr" anchorCtr="1">
            <a:noAutofit/>
          </a:bodyPr>
          <a:lstStyle/>
          <a:p>
            <a:pPr marL="0" marR="0" lvl="0" indent="0" algn="l" rtl="0">
              <a:spcBef>
                <a:spcPts val="0"/>
              </a:spcBef>
              <a:spcAft>
                <a:spcPts val="0"/>
              </a:spcAft>
              <a:buNone/>
            </a:pPr>
            <a:r>
              <a:rPr lang="en-US" sz="1800">
                <a:solidFill>
                  <a:srgbClr val="000000"/>
                </a:solidFill>
                <a:latin typeface="Calibri" panose="020F0502020204030204"/>
                <a:ea typeface="Calibri" panose="020F0502020204030204"/>
                <a:cs typeface="Calibri" panose="020F0502020204030204"/>
                <a:sym typeface="Calibri" panose="020F0502020204030204"/>
              </a:rPr>
              <a:t>Heap</a:t>
            </a:r>
            <a:endParaRPr lang="en-US"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2" name="Google Shape;162;p9"/>
          <p:cNvSpPr/>
          <p:nvPr/>
        </p:nvSpPr>
        <p:spPr>
          <a:xfrm>
            <a:off x="8239930" y="4262183"/>
            <a:ext cx="1955630" cy="365760"/>
          </a:xfrm>
          <a:prstGeom prst="rect">
            <a:avLst/>
          </a:prstGeom>
          <a:solidFill>
            <a:srgbClr val="000000">
              <a:alpha val="4705"/>
            </a:srgbClr>
          </a:solidFill>
          <a:ln w="18000" cap="flat" cmpd="sng">
            <a:solidFill>
              <a:srgbClr val="000000"/>
            </a:solidFill>
            <a:prstDash val="solid"/>
            <a:miter lim="800000"/>
            <a:headEnd type="none" w="sm" len="sm"/>
            <a:tailEnd type="none" w="sm" len="sm"/>
          </a:ln>
        </p:spPr>
        <p:txBody>
          <a:bodyPr spcFirstLastPara="1" wrap="square" lIns="91425" tIns="45700" rIns="91425" bIns="45700" anchor="ctr" anchorCtr="1">
            <a:noAutofit/>
          </a:bodyPr>
          <a:lstStyle/>
          <a:p>
            <a:pPr marL="0" marR="0" lvl="0" indent="0" algn="l" rtl="0">
              <a:spcBef>
                <a:spcPts val="0"/>
              </a:spcBef>
              <a:spcAft>
                <a:spcPts val="0"/>
              </a:spcAft>
              <a:buNone/>
            </a:pPr>
            <a:r>
              <a:rPr lang="en-US" sz="1800">
                <a:solidFill>
                  <a:srgbClr val="000000"/>
                </a:solidFill>
                <a:latin typeface="Calibri" panose="020F0502020204030204"/>
                <a:ea typeface="Calibri" panose="020F0502020204030204"/>
                <a:cs typeface="Calibri" panose="020F0502020204030204"/>
                <a:sym typeface="Calibri" panose="020F0502020204030204"/>
              </a:rPr>
              <a:t>Heap</a:t>
            </a:r>
            <a:endParaRPr lang="en-US" sz="1800">
              <a:solidFill>
                <a:srgbClr val="000000"/>
              </a:solidFill>
              <a:latin typeface="Calibri" panose="020F0502020204030204"/>
              <a:ea typeface="Calibri" panose="020F0502020204030204"/>
              <a:cs typeface="Calibri" panose="020F0502020204030204"/>
              <a:sym typeface="Calibri" panose="020F0502020204030204"/>
            </a:endParaRPr>
          </a:p>
        </p:txBody>
      </p:sp>
      <p:cxnSp>
        <p:nvCxnSpPr>
          <p:cNvPr id="163" name="Google Shape;163;p9"/>
          <p:cNvCxnSpPr>
            <a:stCxn id="159" idx="0"/>
            <a:endCxn id="158" idx="1"/>
          </p:cNvCxnSpPr>
          <p:nvPr/>
        </p:nvCxnSpPr>
        <p:spPr>
          <a:xfrm rot="-5400000">
            <a:off x="3065170" y="2388375"/>
            <a:ext cx="1085700" cy="2288100"/>
          </a:xfrm>
          <a:prstGeom prst="bentConnector2">
            <a:avLst/>
          </a:prstGeom>
          <a:noFill/>
          <a:ln w="9525" cap="flat" cmpd="sng">
            <a:solidFill>
              <a:schemeClr val="accent1"/>
            </a:solidFill>
            <a:prstDash val="solid"/>
            <a:miter lim="800000"/>
            <a:headEnd type="none" w="sm" len="sm"/>
            <a:tailEnd type="triangle" w="med" len="med"/>
          </a:ln>
        </p:spPr>
      </p:cxnSp>
      <p:cxnSp>
        <p:nvCxnSpPr>
          <p:cNvPr id="164" name="Google Shape;164;p9"/>
          <p:cNvCxnSpPr>
            <a:stCxn id="160" idx="0"/>
            <a:endCxn id="158" idx="3"/>
          </p:cNvCxnSpPr>
          <p:nvPr/>
        </p:nvCxnSpPr>
        <p:spPr>
          <a:xfrm rot="5400000" flipH="1">
            <a:off x="7524523" y="2388376"/>
            <a:ext cx="1085700" cy="2288100"/>
          </a:xfrm>
          <a:prstGeom prst="bentConnector2">
            <a:avLst/>
          </a:prstGeom>
          <a:noFill/>
          <a:ln w="9525" cap="flat" cmpd="sng">
            <a:solidFill>
              <a:schemeClr val="accent1"/>
            </a:solidFill>
            <a:prstDash val="solid"/>
            <a:miter lim="800000"/>
            <a:headEnd type="none" w="sm" len="sm"/>
            <a:tailEnd type="triangle" w="med" len="med"/>
          </a:ln>
        </p:spPr>
      </p:cxnSp>
      <p:sp>
        <p:nvSpPr>
          <p:cNvPr id="165" name="Google Shape;165;p9"/>
          <p:cNvSpPr txBox="1"/>
          <p:nvPr/>
        </p:nvSpPr>
        <p:spPr>
          <a:xfrm>
            <a:off x="4752078" y="3890611"/>
            <a:ext cx="212654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 Central Process Unit</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6" name="Google Shape;166;p9"/>
          <p:cNvSpPr/>
          <p:nvPr/>
        </p:nvSpPr>
        <p:spPr>
          <a:xfrm>
            <a:off x="1289908" y="5292321"/>
            <a:ext cx="972597" cy="681506"/>
          </a:xfrm>
          <a:prstGeom prst="rect">
            <a:avLst/>
          </a:prstGeom>
          <a:gradFill>
            <a:gsLst>
              <a:gs pos="0">
                <a:srgbClr val="D39AA9"/>
              </a:gs>
              <a:gs pos="50000">
                <a:srgbClr val="C88D9D"/>
              </a:gs>
              <a:gs pos="100000">
                <a:srgbClr val="C4788D"/>
              </a:gs>
            </a:gsLst>
            <a:lin ang="5400000" scaled="0"/>
          </a:grad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800">
                <a:solidFill>
                  <a:schemeClr val="dk1"/>
                </a:solidFill>
                <a:latin typeface="Calibri" panose="020F0502020204030204"/>
                <a:ea typeface="Calibri" panose="020F0502020204030204"/>
                <a:cs typeface="Calibri" panose="020F0502020204030204"/>
                <a:sym typeface="Calibri" panose="020F0502020204030204"/>
              </a:rPr>
              <a:t>Thread 1</a:t>
            </a:r>
            <a:endParaRPr lang="en-US" sz="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7" name="Google Shape;167;p9"/>
          <p:cNvSpPr/>
          <p:nvPr/>
        </p:nvSpPr>
        <p:spPr>
          <a:xfrm>
            <a:off x="2542032" y="5311348"/>
            <a:ext cx="1025005" cy="681506"/>
          </a:xfrm>
          <a:prstGeom prst="rect">
            <a:avLst/>
          </a:prstGeom>
          <a:gradFill>
            <a:gsLst>
              <a:gs pos="0">
                <a:srgbClr val="D39AA9"/>
              </a:gs>
              <a:gs pos="50000">
                <a:srgbClr val="C88D9D"/>
              </a:gs>
              <a:gs pos="100000">
                <a:srgbClr val="C4788D"/>
              </a:gs>
            </a:gsLst>
            <a:lin ang="5400000" scaled="0"/>
          </a:grad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800">
                <a:solidFill>
                  <a:schemeClr val="dk1"/>
                </a:solidFill>
                <a:latin typeface="Calibri" panose="020F0502020204030204"/>
                <a:ea typeface="Calibri" panose="020F0502020204030204"/>
                <a:cs typeface="Calibri" panose="020F0502020204030204"/>
                <a:sym typeface="Calibri" panose="020F0502020204030204"/>
              </a:rPr>
              <a:t>Thread 2</a:t>
            </a:r>
            <a:endParaRPr lang="en-US" sz="800">
              <a:solidFill>
                <a:schemeClr val="dk1"/>
              </a:solidFill>
              <a:latin typeface="Calibri" panose="020F0502020204030204"/>
              <a:ea typeface="Calibri" panose="020F0502020204030204"/>
              <a:cs typeface="Calibri" panose="020F0502020204030204"/>
              <a:sym typeface="Calibri" panose="020F0502020204030204"/>
            </a:endParaRPr>
          </a:p>
        </p:txBody>
      </p:sp>
      <p:cxnSp>
        <p:nvCxnSpPr>
          <p:cNvPr id="168" name="Google Shape;168;p9"/>
          <p:cNvCxnSpPr>
            <a:endCxn id="161" idx="1"/>
          </p:cNvCxnSpPr>
          <p:nvPr/>
        </p:nvCxnSpPr>
        <p:spPr>
          <a:xfrm rot="-5400000">
            <a:off x="1182607" y="4859786"/>
            <a:ext cx="864300" cy="600"/>
          </a:xfrm>
          <a:prstGeom prst="bentConnector4">
            <a:avLst>
              <a:gd name="adj1" fmla="val 39415"/>
              <a:gd name="adj2" fmla="val -38000000"/>
            </a:avLst>
          </a:prstGeom>
          <a:noFill/>
          <a:ln w="9525" cap="flat" cmpd="sng">
            <a:solidFill>
              <a:schemeClr val="accent1"/>
            </a:solidFill>
            <a:prstDash val="solid"/>
            <a:miter lim="800000"/>
            <a:headEnd type="none" w="sm" len="sm"/>
            <a:tailEnd type="triangle" w="med" len="med"/>
          </a:ln>
        </p:spPr>
      </p:cxnSp>
      <p:cxnSp>
        <p:nvCxnSpPr>
          <p:cNvPr id="169" name="Google Shape;169;p9"/>
          <p:cNvCxnSpPr>
            <a:stCxn id="167" idx="0"/>
            <a:endCxn id="161" idx="3"/>
          </p:cNvCxnSpPr>
          <p:nvPr/>
        </p:nvCxnSpPr>
        <p:spPr>
          <a:xfrm rot="-5400000">
            <a:off x="2639035" y="4843348"/>
            <a:ext cx="883500" cy="52500"/>
          </a:xfrm>
          <a:prstGeom prst="bentConnector4">
            <a:avLst>
              <a:gd name="adj1" fmla="val 39645"/>
              <a:gd name="adj2" fmla="val 535251"/>
            </a:avLst>
          </a:prstGeom>
          <a:noFill/>
          <a:ln w="9525" cap="flat" cmpd="sng">
            <a:solidFill>
              <a:schemeClr val="accent1"/>
            </a:solidFill>
            <a:prstDash val="solid"/>
            <a:miter lim="800000"/>
            <a:headEnd type="none" w="sm" len="sm"/>
            <a:tailEnd type="triangle" w="med" len="med"/>
          </a:ln>
        </p:spPr>
      </p:cxnSp>
      <p:sp>
        <p:nvSpPr>
          <p:cNvPr id="170" name="Google Shape;170;p9"/>
          <p:cNvSpPr/>
          <p:nvPr/>
        </p:nvSpPr>
        <p:spPr>
          <a:xfrm>
            <a:off x="8421624" y="5414338"/>
            <a:ext cx="1655064" cy="689911"/>
          </a:xfrm>
          <a:prstGeom prst="rect">
            <a:avLst/>
          </a:prstGeom>
          <a:gradFill>
            <a:gsLst>
              <a:gs pos="0">
                <a:srgbClr val="D39AA9"/>
              </a:gs>
              <a:gs pos="50000">
                <a:srgbClr val="C88D9D"/>
              </a:gs>
              <a:gs pos="100000">
                <a:srgbClr val="C4788D"/>
              </a:gs>
            </a:gsLst>
            <a:lin ang="5400000" scaled="0"/>
          </a:grad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800">
                <a:solidFill>
                  <a:schemeClr val="dk1"/>
                </a:solidFill>
                <a:latin typeface="Calibri" panose="020F0502020204030204"/>
                <a:ea typeface="Calibri" panose="020F0502020204030204"/>
                <a:cs typeface="Calibri" panose="020F0502020204030204"/>
                <a:sym typeface="Calibri" panose="020F0502020204030204"/>
              </a:rPr>
              <a:t>Thread 1</a:t>
            </a:r>
            <a:endParaRPr lang="en-US" sz="800">
              <a:solidFill>
                <a:schemeClr val="dk1"/>
              </a:solidFill>
              <a:latin typeface="Calibri" panose="020F0502020204030204"/>
              <a:ea typeface="Calibri" panose="020F0502020204030204"/>
              <a:cs typeface="Calibri" panose="020F0502020204030204"/>
              <a:sym typeface="Calibri" panose="020F0502020204030204"/>
            </a:endParaRPr>
          </a:p>
        </p:txBody>
      </p:sp>
      <p:cxnSp>
        <p:nvCxnSpPr>
          <p:cNvPr id="171" name="Google Shape;171;p9"/>
          <p:cNvCxnSpPr>
            <a:stCxn id="170" idx="0"/>
            <a:endCxn id="162" idx="2"/>
          </p:cNvCxnSpPr>
          <p:nvPr/>
        </p:nvCxnSpPr>
        <p:spPr>
          <a:xfrm rot="5400000" flipH="1">
            <a:off x="8840256" y="5005438"/>
            <a:ext cx="786300" cy="31500"/>
          </a:xfrm>
          <a:prstGeom prst="bentConnector3">
            <a:avLst>
              <a:gd name="adj1" fmla="val 50000"/>
            </a:avLst>
          </a:prstGeom>
          <a:noFill/>
          <a:ln w="9525" cap="flat" cmpd="sng">
            <a:solidFill>
              <a:schemeClr val="accent1"/>
            </a:solidFill>
            <a:prstDash val="solid"/>
            <a:miter lim="800000"/>
            <a:headEnd type="none" w="sm" len="sm"/>
            <a:tailEnd type="triangle" w="med" len="med"/>
          </a:ln>
        </p:spPr>
      </p:cxnSp>
      <p:sp>
        <p:nvSpPr>
          <p:cNvPr id="172" name="Google Shape;172;p9"/>
          <p:cNvSpPr/>
          <p:nvPr/>
        </p:nvSpPr>
        <p:spPr>
          <a:xfrm>
            <a:off x="1322995" y="5401849"/>
            <a:ext cx="890350" cy="139217"/>
          </a:xfrm>
          <a:prstGeom prst="rect">
            <a:avLst/>
          </a:prstGeom>
          <a:solidFill>
            <a:schemeClr val="accent1"/>
          </a:solidFill>
          <a:ln w="12700" cap="flat" cmpd="sng">
            <a:solidFill>
              <a:srgbClr val="6E31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800">
                <a:solidFill>
                  <a:schemeClr val="lt1"/>
                </a:solidFill>
                <a:latin typeface="Calibri" panose="020F0502020204030204"/>
                <a:ea typeface="Calibri" panose="020F0502020204030204"/>
                <a:cs typeface="Calibri" panose="020F0502020204030204"/>
                <a:sym typeface="Calibri" panose="020F0502020204030204"/>
              </a:rPr>
              <a:t>Thread Stack</a:t>
            </a:r>
            <a:endParaRPr lang="en-US" sz="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73" name="Google Shape;173;p9"/>
          <p:cNvSpPr/>
          <p:nvPr/>
        </p:nvSpPr>
        <p:spPr>
          <a:xfrm>
            <a:off x="2609359" y="5401850"/>
            <a:ext cx="890350" cy="139217"/>
          </a:xfrm>
          <a:prstGeom prst="rect">
            <a:avLst/>
          </a:prstGeom>
          <a:solidFill>
            <a:schemeClr val="accent1"/>
          </a:solidFill>
          <a:ln w="12700" cap="flat" cmpd="sng">
            <a:solidFill>
              <a:srgbClr val="6E31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800">
                <a:solidFill>
                  <a:schemeClr val="lt1"/>
                </a:solidFill>
                <a:latin typeface="Calibri" panose="020F0502020204030204"/>
                <a:ea typeface="Calibri" panose="020F0502020204030204"/>
                <a:cs typeface="Calibri" panose="020F0502020204030204"/>
                <a:sym typeface="Calibri" panose="020F0502020204030204"/>
              </a:rPr>
              <a:t>Thread Stack</a:t>
            </a:r>
            <a:endParaRPr lang="en-US" sz="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74" name="Google Shape;174;p9"/>
          <p:cNvSpPr/>
          <p:nvPr/>
        </p:nvSpPr>
        <p:spPr>
          <a:xfrm>
            <a:off x="8732520" y="5479654"/>
            <a:ext cx="1033272" cy="172447"/>
          </a:xfrm>
          <a:prstGeom prst="rect">
            <a:avLst/>
          </a:prstGeom>
          <a:solidFill>
            <a:schemeClr val="accent1"/>
          </a:solidFill>
          <a:ln w="12700" cap="flat" cmpd="sng">
            <a:solidFill>
              <a:srgbClr val="6E31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800">
                <a:solidFill>
                  <a:schemeClr val="lt1"/>
                </a:solidFill>
                <a:latin typeface="Calibri" panose="020F0502020204030204"/>
                <a:ea typeface="Calibri" panose="020F0502020204030204"/>
                <a:cs typeface="Calibri" panose="020F0502020204030204"/>
                <a:sym typeface="Calibri" panose="020F0502020204030204"/>
              </a:rPr>
              <a:t>Thread Stack</a:t>
            </a:r>
            <a:endParaRPr lang="en-US" sz="800">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Tahta Yazı">
  <a:themeElements>
    <a:clrScheme name="Tahta Yazı">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Tahta Yazı">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ahta Yazı">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Tahta Yazı</Template>
  <TotalTime>0</TotalTime>
  <Words>23415</Words>
  <Application>WPS Presentation</Application>
  <PresentationFormat>Geniş ekran</PresentationFormat>
  <Paragraphs>311</Paragraphs>
  <Slides>51</Slides>
  <Notes>52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51</vt:i4>
      </vt:variant>
    </vt:vector>
  </HeadingPairs>
  <TitlesOfParts>
    <vt:vector size="63" baseType="lpstr">
      <vt:lpstr>Arial</vt:lpstr>
      <vt:lpstr>SimSun</vt:lpstr>
      <vt:lpstr>Wingdings</vt:lpstr>
      <vt:lpstr>Arial</vt:lpstr>
      <vt:lpstr>Gill Sans</vt:lpstr>
      <vt:lpstr>Calibri</vt:lpstr>
      <vt:lpstr>Rockwell Condensed</vt:lpstr>
      <vt:lpstr>Rockwell</vt:lpstr>
      <vt:lpstr>Microsoft YaHei</vt:lpstr>
      <vt:lpstr>Arial Unicode MS</vt:lpstr>
      <vt:lpstr>Rockwell Extra Bold</vt:lpstr>
      <vt:lpstr>Tahta Yazı</vt:lpstr>
      <vt:lpstr>MultiThreading</vt:lpstr>
      <vt:lpstr>MultiTasking ve MultiThreading Nedir?</vt:lpstr>
      <vt:lpstr>MultiTasking ve MultiThreading Nedir?</vt:lpstr>
      <vt:lpstr>MultiTasking ve MultiThreading Nedir?</vt:lpstr>
      <vt:lpstr>MultiThreading vs MultiTasking</vt:lpstr>
      <vt:lpstr>Process Nedir?</vt:lpstr>
      <vt:lpstr>İki farklı process birbirlerinin bellek alanlarına erişemezler.</vt:lpstr>
      <vt:lpstr>Thread Nedir?</vt:lpstr>
      <vt:lpstr>Bir process içerisindeki iki farklı thread bellek alanına erişebilirler.</vt:lpstr>
      <vt:lpstr>MultiThreading’e Neden İhtiyaç Duyuyoruz?</vt:lpstr>
      <vt:lpstr>PowerPoint 演示文稿</vt:lpstr>
      <vt:lpstr>Threadlerin Çalışması</vt:lpstr>
      <vt:lpstr>Thread Nasıl Oluşturulur?</vt:lpstr>
      <vt:lpstr>Bir Threadin Bitmesini Nasıl Bekleriz ?</vt:lpstr>
      <vt:lpstr>Bir Threadin Bitmesini Nasıl Bekleriz ?</vt:lpstr>
      <vt:lpstr>Bir Threadin Bitmesini Nasıl Bekleriz ?</vt:lpstr>
      <vt:lpstr>Bir Threadin Bitmesini Nasıl Bekleriz ?</vt:lpstr>
      <vt:lpstr>Bir Threadin Bitmesini Nasıl Bekleriz ?</vt:lpstr>
      <vt:lpstr>Producer Consumer Problemi</vt:lpstr>
      <vt:lpstr>Thread Önceliklendirme</vt:lpstr>
      <vt:lpstr>Thread Önceliklendirme</vt:lpstr>
      <vt:lpstr>Thread Önceliklendirme</vt:lpstr>
      <vt:lpstr>Senkronizasyon</vt:lpstr>
      <vt:lpstr>Metotlarda Synchronized Anahtar Kelimesinin Kullanımı</vt:lpstr>
      <vt:lpstr>Metotlarda Synchronized Anahtar Kelimesinin Kullanımı</vt:lpstr>
      <vt:lpstr>Metotlarda Synchronized Anahtar Kelimesinin Kullanımı</vt:lpstr>
      <vt:lpstr>Metotlarda Synchronized Anahtar Kelimesinin Kullanımı</vt:lpstr>
      <vt:lpstr>Synchronized Kod Bloğu</vt:lpstr>
      <vt:lpstr>Synchronized Kod Bloğu</vt:lpstr>
      <vt:lpstr>Synchronized Kod Bloğu</vt:lpstr>
      <vt:lpstr>Synchronized Kod Bloğu</vt:lpstr>
      <vt:lpstr>Synchronized Kod Bloğu</vt:lpstr>
      <vt:lpstr>Threadler Arası İletişim</vt:lpstr>
      <vt:lpstr>Threadler Arası İletişim</vt:lpstr>
      <vt:lpstr>Threadler Arası İletişim</vt:lpstr>
      <vt:lpstr>Threadler Arası İletişim</vt:lpstr>
      <vt:lpstr>Producer Consumer Problemi</vt:lpstr>
      <vt:lpstr>Thread Yaşam Döngüsü</vt:lpstr>
      <vt:lpstr>Thread Yaşam Döngüsü</vt:lpstr>
      <vt:lpstr>Deadlock Kavramı</vt:lpstr>
      <vt:lpstr>Concurrent API</vt:lpstr>
      <vt:lpstr>Concurrent API Nedir?</vt:lpstr>
      <vt:lpstr>Senkronizasyon Sınıfları</vt:lpstr>
      <vt:lpstr>Semaphore</vt:lpstr>
      <vt:lpstr>Semaphore</vt:lpstr>
      <vt:lpstr>Semaphore</vt:lpstr>
      <vt:lpstr>Semaphore</vt:lpstr>
      <vt:lpstr>Semaphore</vt:lpstr>
      <vt:lpstr>Executor İle Verimli Thread Yönetimi</vt:lpstr>
      <vt:lpstr>Executor İle Verimli Thread Yönetimi</vt:lpstr>
      <vt:lpstr>Executor İle Verimli Thread Yönetimi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MultiThreading</dc:title>
  <dc:creator>Burak GÜL</dc:creator>
  <cp:lastModifiedBy>burak</cp:lastModifiedBy>
  <cp:revision>2</cp:revision>
  <dcterms:created xsi:type="dcterms:W3CDTF">2022-02-12T14:21:00Z</dcterms:created>
  <dcterms:modified xsi:type="dcterms:W3CDTF">2022-04-15T21:32:00Z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9936B80BF02D4083B66AA15FD984B233</vt:lpwstr>
  </property>
  <property fmtid="{D5CDD505-2E9C-101B-9397-08002B2CF9AE}" pid="3" name="KSOProductBuildVer">
    <vt:lpwstr>1033-11.2.0.11074</vt:lpwstr>
  </property>
</Properties>
</file>