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8" r:id="rId23"/>
    <p:sldId id="277" r:id="rId24"/>
    <p:sldId id="279" r:id="rId25"/>
    <p:sldId id="281" r:id="rId26"/>
    <p:sldId id="280" r:id="rId27"/>
    <p:sldId id="284" r:id="rId28"/>
    <p:sldId id="285" r:id="rId29"/>
    <p:sldId id="287" r:id="rId30"/>
    <p:sldId id="286" r:id="rId31"/>
    <p:sldId id="288" r:id="rId32"/>
    <p:sldId id="289" r:id="rId33"/>
    <p:sldId id="290" r:id="rId34"/>
    <p:sldId id="293" r:id="rId35"/>
    <p:sldId id="294" r:id="rId36"/>
    <p:sldId id="297" r:id="rId37"/>
    <p:sldId id="295" r:id="rId38"/>
    <p:sldId id="340" r:id="rId39"/>
    <p:sldId id="341" r:id="rId40"/>
    <p:sldId id="296" r:id="rId41"/>
    <p:sldId id="298" r:id="rId42"/>
    <p:sldId id="300" r:id="rId43"/>
    <p:sldId id="301" r:id="rId44"/>
    <p:sldId id="302" r:id="rId45"/>
    <p:sldId id="299" r:id="rId46"/>
    <p:sldId id="303" r:id="rId47"/>
    <p:sldId id="304" r:id="rId48"/>
    <p:sldId id="305" r:id="rId49"/>
    <p:sldId id="306" r:id="rId50"/>
    <p:sldId id="307" r:id="rId51"/>
    <p:sldId id="308" r:id="rId52"/>
    <p:sldId id="309" r:id="rId53"/>
    <p:sldId id="310" r:id="rId54"/>
    <p:sldId id="325" r:id="rId55"/>
    <p:sldId id="312" r:id="rId56"/>
    <p:sldId id="313" r:id="rId57"/>
    <p:sldId id="324" r:id="rId58"/>
    <p:sldId id="323" r:id="rId59"/>
    <p:sldId id="314" r:id="rId60"/>
    <p:sldId id="315" r:id="rId61"/>
    <p:sldId id="316" r:id="rId62"/>
    <p:sldId id="317" r:id="rId63"/>
    <p:sldId id="318" r:id="rId64"/>
    <p:sldId id="319" r:id="rId65"/>
    <p:sldId id="320" r:id="rId66"/>
    <p:sldId id="321" r:id="rId67"/>
    <p:sldId id="322" r:id="rId68"/>
    <p:sldId id="27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35C424-8C47-4C43-92BB-3CD5BC9A894A}" type="doc">
      <dgm:prSet loTypeId="urn:microsoft.com/office/officeart/2016/7/layout/BasicLinearProcessNumbered" loCatId="process" qsTypeId="urn:microsoft.com/office/officeart/2005/8/quickstyle/simple1#1" qsCatId="simple" csTypeId="urn:microsoft.com/office/officeart/2005/8/colors/colorful1#1" csCatId="colorful" phldr="1"/>
      <dgm:spPr/>
      <dgm:t>
        <a:bodyPr/>
        <a:lstStyle/>
        <a:p>
          <a:endParaRPr lang="en-US"/>
        </a:p>
      </dgm:t>
    </dgm:pt>
    <dgm:pt modelId="{290E745C-899B-4AE8-AACF-C777FBFF7531}">
      <dgm:prSet/>
      <dgm:spPr/>
      <dgm:t>
        <a:bodyPr/>
        <a:lstStyle/>
        <a:p>
          <a:r>
            <a:rPr lang="en-US"/>
            <a:t>İçerisinde soyut bir “message” metodunu içeren soyut bir super class oluşturun.</a:t>
          </a:r>
        </a:p>
      </dgm:t>
    </dgm:pt>
    <dgm:pt modelId="{1897DD62-4709-4B1D-B193-49F862B25EF7}" cxnId="{25FC312A-EC57-4C7B-84AC-BD4A86706975}" type="parTrans">
      <dgm:prSet/>
      <dgm:spPr/>
      <dgm:t>
        <a:bodyPr/>
        <a:lstStyle/>
        <a:p>
          <a:endParaRPr lang="en-US"/>
        </a:p>
      </dgm:t>
    </dgm:pt>
    <dgm:pt modelId="{6670676B-8213-44DE-8B29-BEB9608BB2C6}" cxnId="{25FC312A-EC57-4C7B-84AC-BD4A86706975}" type="sibTrans">
      <dgm:prSet phldrT="1" phldr="0"/>
      <dgm:spPr/>
      <dgm:t>
        <a:bodyPr/>
        <a:lstStyle/>
        <a:p>
          <a:r>
            <a:rPr lang="en-US"/>
            <a:t>1</a:t>
          </a:r>
        </a:p>
      </dgm:t>
    </dgm:pt>
    <dgm:pt modelId="{EFE1DCB9-E7F4-4378-97E9-3A6175EF573E}">
      <dgm:prSet/>
      <dgm:spPr/>
      <dgm:t>
        <a:bodyPr/>
        <a:lstStyle/>
        <a:p>
          <a:r>
            <a:rPr lang="en-US" dirty="0" err="1"/>
            <a:t>Sırasıyla</a:t>
          </a:r>
          <a:r>
            <a:rPr lang="en-US" dirty="0"/>
            <a:t> "Bu </a:t>
          </a:r>
          <a:r>
            <a:rPr lang="en-US" dirty="0" err="1"/>
            <a:t>birinci</a:t>
          </a:r>
          <a:r>
            <a:rPr lang="en-US" dirty="0"/>
            <a:t> alt </a:t>
          </a:r>
          <a:r>
            <a:rPr lang="en-US" dirty="0" err="1"/>
            <a:t>sınıftır</a:t>
          </a:r>
          <a:r>
            <a:rPr lang="en-US" dirty="0"/>
            <a:t>" </a:t>
          </a:r>
          <a:r>
            <a:rPr lang="en-US" dirty="0" err="1"/>
            <a:t>ve</a:t>
          </a:r>
          <a:r>
            <a:rPr lang="en-US" dirty="0"/>
            <a:t> "Bu </a:t>
          </a:r>
          <a:r>
            <a:rPr lang="en-US" dirty="0" err="1"/>
            <a:t>ikinci</a:t>
          </a:r>
          <a:r>
            <a:rPr lang="en-US" dirty="0"/>
            <a:t> alt </a:t>
          </a:r>
          <a:r>
            <a:rPr lang="en-US" dirty="0" err="1"/>
            <a:t>sınıftır</a:t>
          </a:r>
          <a:r>
            <a:rPr lang="en-US" dirty="0"/>
            <a:t>" </a:t>
          </a:r>
          <a:r>
            <a:rPr lang="en-US" dirty="0" err="1"/>
            <a:t>yazan</a:t>
          </a:r>
          <a:r>
            <a:rPr lang="en-US" dirty="0"/>
            <a:t> </a:t>
          </a:r>
          <a:r>
            <a:rPr lang="en-US" dirty="0" err="1"/>
            <a:t>birer</a:t>
          </a:r>
          <a:r>
            <a:rPr lang="en-US" dirty="0"/>
            <a:t> “message” </a:t>
          </a:r>
          <a:r>
            <a:rPr lang="en-US" dirty="0" err="1"/>
            <a:t>metodu</a:t>
          </a:r>
          <a:r>
            <a:rPr lang="en-US" dirty="0"/>
            <a:t> </a:t>
          </a:r>
          <a:r>
            <a:rPr lang="en-US" dirty="0" err="1"/>
            <a:t>içeren</a:t>
          </a:r>
          <a:r>
            <a:rPr lang="en-US" dirty="0"/>
            <a:t> </a:t>
          </a:r>
          <a:r>
            <a:rPr lang="en-US" dirty="0" err="1"/>
            <a:t>iki</a:t>
          </a:r>
          <a:r>
            <a:rPr lang="en-US" dirty="0"/>
            <a:t> alt </a:t>
          </a:r>
          <a:r>
            <a:rPr lang="en-US" dirty="0" err="1"/>
            <a:t>sınıf</a:t>
          </a:r>
          <a:r>
            <a:rPr lang="en-US" dirty="0"/>
            <a:t> </a:t>
          </a:r>
          <a:r>
            <a:rPr lang="en-US" dirty="0" err="1"/>
            <a:t>oluşturun</a:t>
          </a:r>
          <a:r>
            <a:rPr lang="en-US" dirty="0"/>
            <a:t>.</a:t>
          </a:r>
        </a:p>
      </dgm:t>
    </dgm:pt>
    <dgm:pt modelId="{2DE16BFE-8A7A-4397-B77A-33ACE1253EB9}" cxnId="{B8A9AE15-3FB4-4850-B55F-04B05F5787FE}" type="parTrans">
      <dgm:prSet/>
      <dgm:spPr/>
      <dgm:t>
        <a:bodyPr/>
        <a:lstStyle/>
        <a:p>
          <a:endParaRPr lang="en-US"/>
        </a:p>
      </dgm:t>
    </dgm:pt>
    <dgm:pt modelId="{A0588D2C-221F-4C5D-B9D3-D8739627EC93}" cxnId="{B8A9AE15-3FB4-4850-B55F-04B05F5787FE}" type="sibTrans">
      <dgm:prSet phldrT="2" phldr="0"/>
      <dgm:spPr/>
      <dgm:t>
        <a:bodyPr/>
        <a:lstStyle/>
        <a:p>
          <a:r>
            <a:rPr lang="en-US"/>
            <a:t>2</a:t>
          </a:r>
        </a:p>
      </dgm:t>
    </dgm:pt>
    <dgm:pt modelId="{F0BE935E-8A2E-40F1-B12C-5863873FDD37}">
      <dgm:prSet/>
      <dgm:spPr/>
      <dgm:t>
        <a:bodyPr/>
        <a:lstStyle/>
        <a:p>
          <a:r>
            <a:rPr lang="en-US" dirty="0"/>
            <a:t>Her alt </a:t>
          </a:r>
          <a:r>
            <a:rPr lang="en-US" dirty="0" err="1"/>
            <a:t>sınıf</a:t>
          </a:r>
          <a:r>
            <a:rPr lang="en-US" dirty="0"/>
            <a:t> </a:t>
          </a:r>
          <a:r>
            <a:rPr lang="en-US" dirty="0" err="1"/>
            <a:t>için</a:t>
          </a:r>
          <a:r>
            <a:rPr lang="en-US" dirty="0"/>
            <a:t> </a:t>
          </a:r>
          <a:r>
            <a:rPr lang="en-US" dirty="0" err="1"/>
            <a:t>birer</a:t>
          </a:r>
          <a:r>
            <a:rPr lang="en-US" dirty="0"/>
            <a:t> instance oluşturarak “message” </a:t>
          </a:r>
          <a:r>
            <a:rPr lang="en-US" dirty="0" err="1"/>
            <a:t>metotlarını</a:t>
          </a:r>
          <a:r>
            <a:rPr lang="en-US" dirty="0"/>
            <a:t> </a:t>
          </a:r>
          <a:r>
            <a:rPr lang="en-US" dirty="0" err="1"/>
            <a:t>çağırıp</a:t>
          </a:r>
          <a:r>
            <a:rPr lang="en-US" dirty="0"/>
            <a:t> </a:t>
          </a:r>
          <a:r>
            <a:rPr lang="en-US" dirty="0" err="1"/>
            <a:t>çıktıların</a:t>
          </a:r>
          <a:r>
            <a:rPr lang="en-US" dirty="0"/>
            <a:t> </a:t>
          </a:r>
          <a:r>
            <a:rPr lang="en-US" dirty="0" err="1"/>
            <a:t>konsola</a:t>
          </a:r>
          <a:r>
            <a:rPr lang="en-US" dirty="0"/>
            <a:t> </a:t>
          </a:r>
          <a:r>
            <a:rPr lang="en-US" dirty="0" err="1"/>
            <a:t>basılmasını</a:t>
          </a:r>
          <a:r>
            <a:rPr lang="en-US" dirty="0"/>
            <a:t> </a:t>
          </a:r>
          <a:r>
            <a:rPr lang="en-US" dirty="0" err="1"/>
            <a:t>sağlayın</a:t>
          </a:r>
          <a:r>
            <a:rPr lang="en-US" dirty="0"/>
            <a:t>.</a:t>
          </a:r>
        </a:p>
      </dgm:t>
    </dgm:pt>
    <dgm:pt modelId="{70516056-2108-440B-BCB7-2C4B5667A979}" cxnId="{12221692-A37A-4FC2-BE19-BE3B2D5BE188}" type="parTrans">
      <dgm:prSet/>
      <dgm:spPr/>
      <dgm:t>
        <a:bodyPr/>
        <a:lstStyle/>
        <a:p>
          <a:endParaRPr lang="en-US"/>
        </a:p>
      </dgm:t>
    </dgm:pt>
    <dgm:pt modelId="{4AF32779-9038-48AE-BD0C-8C20AABAE27D}" cxnId="{12221692-A37A-4FC2-BE19-BE3B2D5BE188}" type="sibTrans">
      <dgm:prSet phldrT="3" phldr="0"/>
      <dgm:spPr/>
      <dgm:t>
        <a:bodyPr/>
        <a:lstStyle/>
        <a:p>
          <a:r>
            <a:rPr lang="en-US"/>
            <a:t>3</a:t>
          </a:r>
        </a:p>
      </dgm:t>
    </dgm:pt>
    <dgm:pt modelId="{774D154A-4894-488F-9B20-4A9307A53D2B}" type="pres">
      <dgm:prSet presAssocID="{7135C424-8C47-4C43-92BB-3CD5BC9A894A}" presName="Name0" presStyleCnt="0">
        <dgm:presLayoutVars>
          <dgm:animLvl val="lvl"/>
          <dgm:resizeHandles val="exact"/>
        </dgm:presLayoutVars>
      </dgm:prSet>
      <dgm:spPr/>
    </dgm:pt>
    <dgm:pt modelId="{E211D9BC-D4C0-4BD3-890F-DEAB1131CD94}" type="pres">
      <dgm:prSet presAssocID="{290E745C-899B-4AE8-AACF-C777FBFF7531}" presName="compositeNode" presStyleCnt="0">
        <dgm:presLayoutVars>
          <dgm:bulletEnabled val="1"/>
        </dgm:presLayoutVars>
      </dgm:prSet>
      <dgm:spPr/>
    </dgm:pt>
    <dgm:pt modelId="{9BF4DDE3-8976-4978-B821-15D616E8D10B}" type="pres">
      <dgm:prSet presAssocID="{290E745C-899B-4AE8-AACF-C777FBFF7531}" presName="bgRect" presStyleLbl="bgAccFollowNode1" presStyleIdx="0" presStyleCnt="3"/>
      <dgm:spPr/>
    </dgm:pt>
    <dgm:pt modelId="{50AEB078-A76C-408F-BC67-32842259B673}" type="pres">
      <dgm:prSet presAssocID="{6670676B-8213-44DE-8B29-BEB9608BB2C6}" presName="sibTransNodeCircle" presStyleLbl="alignNode1" presStyleIdx="0" presStyleCnt="6">
        <dgm:presLayoutVars>
          <dgm:chMax val="0"/>
          <dgm:bulletEnabled/>
        </dgm:presLayoutVars>
      </dgm:prSet>
      <dgm:spPr/>
    </dgm:pt>
    <dgm:pt modelId="{4B880078-CED1-4007-A3C2-D7610C4CF1A6}" type="pres">
      <dgm:prSet presAssocID="{290E745C-899B-4AE8-AACF-C777FBFF7531}" presName="bottomLine" presStyleLbl="alignNode1" presStyleIdx="1" presStyleCnt="6">
        <dgm:presLayoutVars/>
      </dgm:prSet>
      <dgm:spPr/>
    </dgm:pt>
    <dgm:pt modelId="{9985814C-C769-48E7-A292-E57037F503CA}" type="pres">
      <dgm:prSet presAssocID="{290E745C-899B-4AE8-AACF-C777FBFF7531}" presName="nodeText" presStyleLbl="bgAccFollowNode1" presStyleIdx="0" presStyleCnt="3">
        <dgm:presLayoutVars>
          <dgm:bulletEnabled val="1"/>
        </dgm:presLayoutVars>
      </dgm:prSet>
      <dgm:spPr/>
    </dgm:pt>
    <dgm:pt modelId="{DFC54A56-C1E3-4065-B6FB-FF7DCEF5B1EB}" type="pres">
      <dgm:prSet presAssocID="{6670676B-8213-44DE-8B29-BEB9608BB2C6}" presName="sibTrans" presStyleCnt="0"/>
      <dgm:spPr/>
    </dgm:pt>
    <dgm:pt modelId="{0C13B4CD-2C75-46BA-8750-A0C827463DF0}" type="pres">
      <dgm:prSet presAssocID="{EFE1DCB9-E7F4-4378-97E9-3A6175EF573E}" presName="compositeNode" presStyleCnt="0">
        <dgm:presLayoutVars>
          <dgm:bulletEnabled val="1"/>
        </dgm:presLayoutVars>
      </dgm:prSet>
      <dgm:spPr/>
    </dgm:pt>
    <dgm:pt modelId="{EA84E1BA-F3BF-4F10-8724-15AB61BBDB64}" type="pres">
      <dgm:prSet presAssocID="{EFE1DCB9-E7F4-4378-97E9-3A6175EF573E}" presName="bgRect" presStyleLbl="bgAccFollowNode1" presStyleIdx="1" presStyleCnt="3"/>
      <dgm:spPr/>
    </dgm:pt>
    <dgm:pt modelId="{E2A0B7A4-8B37-48E1-B381-8E6366D08FE1}" type="pres">
      <dgm:prSet presAssocID="{A0588D2C-221F-4C5D-B9D3-D8739627EC93}" presName="sibTransNodeCircle" presStyleLbl="alignNode1" presStyleIdx="2" presStyleCnt="6">
        <dgm:presLayoutVars>
          <dgm:chMax val="0"/>
          <dgm:bulletEnabled/>
        </dgm:presLayoutVars>
      </dgm:prSet>
      <dgm:spPr/>
    </dgm:pt>
    <dgm:pt modelId="{9A402D19-43D8-4B8C-846C-6A9A248B8DAC}" type="pres">
      <dgm:prSet presAssocID="{EFE1DCB9-E7F4-4378-97E9-3A6175EF573E}" presName="bottomLine" presStyleLbl="alignNode1" presStyleIdx="3" presStyleCnt="6">
        <dgm:presLayoutVars/>
      </dgm:prSet>
      <dgm:spPr/>
    </dgm:pt>
    <dgm:pt modelId="{AD6ABF85-D4F0-4E6C-A33F-08E81BADC8FD}" type="pres">
      <dgm:prSet presAssocID="{EFE1DCB9-E7F4-4378-97E9-3A6175EF573E}" presName="nodeText" presStyleLbl="bgAccFollowNode1" presStyleIdx="1" presStyleCnt="3">
        <dgm:presLayoutVars>
          <dgm:bulletEnabled val="1"/>
        </dgm:presLayoutVars>
      </dgm:prSet>
      <dgm:spPr/>
    </dgm:pt>
    <dgm:pt modelId="{8406DA39-1DAF-4311-9ABA-90109A73149B}" type="pres">
      <dgm:prSet presAssocID="{A0588D2C-221F-4C5D-B9D3-D8739627EC93}" presName="sibTrans" presStyleCnt="0"/>
      <dgm:spPr/>
    </dgm:pt>
    <dgm:pt modelId="{9E1DDC4E-0A4A-484E-8A7F-6BE2994F6D93}" type="pres">
      <dgm:prSet presAssocID="{F0BE935E-8A2E-40F1-B12C-5863873FDD37}" presName="compositeNode" presStyleCnt="0">
        <dgm:presLayoutVars>
          <dgm:bulletEnabled val="1"/>
        </dgm:presLayoutVars>
      </dgm:prSet>
      <dgm:spPr/>
    </dgm:pt>
    <dgm:pt modelId="{4CB6AFD9-216A-411F-9A6E-180B164AD583}" type="pres">
      <dgm:prSet presAssocID="{F0BE935E-8A2E-40F1-B12C-5863873FDD37}" presName="bgRect" presStyleLbl="bgAccFollowNode1" presStyleIdx="2" presStyleCnt="3"/>
      <dgm:spPr/>
    </dgm:pt>
    <dgm:pt modelId="{3F5D3AEE-E0CC-422B-AAB8-6D5A003A229E}" type="pres">
      <dgm:prSet presAssocID="{4AF32779-9038-48AE-BD0C-8C20AABAE27D}" presName="sibTransNodeCircle" presStyleLbl="alignNode1" presStyleIdx="4" presStyleCnt="6">
        <dgm:presLayoutVars>
          <dgm:chMax val="0"/>
          <dgm:bulletEnabled/>
        </dgm:presLayoutVars>
      </dgm:prSet>
      <dgm:spPr/>
    </dgm:pt>
    <dgm:pt modelId="{C0BC23C1-9629-4D47-A988-D5B0FC9AFC6E}" type="pres">
      <dgm:prSet presAssocID="{F0BE935E-8A2E-40F1-B12C-5863873FDD37}" presName="bottomLine" presStyleLbl="alignNode1" presStyleIdx="5" presStyleCnt="6">
        <dgm:presLayoutVars/>
      </dgm:prSet>
      <dgm:spPr/>
    </dgm:pt>
    <dgm:pt modelId="{89FE7175-AE90-47DE-8001-4092FF90110F}" type="pres">
      <dgm:prSet presAssocID="{F0BE935E-8A2E-40F1-B12C-5863873FDD37}" presName="nodeText" presStyleLbl="bgAccFollowNode1" presStyleIdx="2" presStyleCnt="3">
        <dgm:presLayoutVars>
          <dgm:bulletEnabled val="1"/>
        </dgm:presLayoutVars>
      </dgm:prSet>
      <dgm:spPr/>
    </dgm:pt>
  </dgm:ptLst>
  <dgm:cxnLst>
    <dgm:cxn modelId="{2A15A415-41C9-467E-A50D-48E4ACF77A7D}" type="presOf" srcId="{EFE1DCB9-E7F4-4378-97E9-3A6175EF573E}" destId="{AD6ABF85-D4F0-4E6C-A33F-08E81BADC8FD}" srcOrd="1" destOrd="0" presId="urn:microsoft.com/office/officeart/2016/7/layout/BasicLinearProcessNumbered"/>
    <dgm:cxn modelId="{B8A9AE15-3FB4-4850-B55F-04B05F5787FE}" srcId="{7135C424-8C47-4C43-92BB-3CD5BC9A894A}" destId="{EFE1DCB9-E7F4-4378-97E9-3A6175EF573E}" srcOrd="1" destOrd="0" parTransId="{2DE16BFE-8A7A-4397-B77A-33ACE1253EB9}" sibTransId="{A0588D2C-221F-4C5D-B9D3-D8739627EC93}"/>
    <dgm:cxn modelId="{592EF515-B39F-4319-B2B9-27E94E82C8DE}" type="presOf" srcId="{6670676B-8213-44DE-8B29-BEB9608BB2C6}" destId="{50AEB078-A76C-408F-BC67-32842259B673}" srcOrd="0" destOrd="0" presId="urn:microsoft.com/office/officeart/2016/7/layout/BasicLinearProcessNumbered"/>
    <dgm:cxn modelId="{BDE33A27-421A-4633-A592-1DC6BEFEDC1C}" type="presOf" srcId="{4AF32779-9038-48AE-BD0C-8C20AABAE27D}" destId="{3F5D3AEE-E0CC-422B-AAB8-6D5A003A229E}" srcOrd="0" destOrd="0" presId="urn:microsoft.com/office/officeart/2016/7/layout/BasicLinearProcessNumbered"/>
    <dgm:cxn modelId="{DAD28327-FB89-4C78-B748-C3908503106C}" type="presOf" srcId="{F0BE935E-8A2E-40F1-B12C-5863873FDD37}" destId="{4CB6AFD9-216A-411F-9A6E-180B164AD583}" srcOrd="0" destOrd="0" presId="urn:microsoft.com/office/officeart/2016/7/layout/BasicLinearProcessNumbered"/>
    <dgm:cxn modelId="{25FC312A-EC57-4C7B-84AC-BD4A86706975}" srcId="{7135C424-8C47-4C43-92BB-3CD5BC9A894A}" destId="{290E745C-899B-4AE8-AACF-C777FBFF7531}" srcOrd="0" destOrd="0" parTransId="{1897DD62-4709-4B1D-B193-49F862B25EF7}" sibTransId="{6670676B-8213-44DE-8B29-BEB9608BB2C6}"/>
    <dgm:cxn modelId="{12221692-A37A-4FC2-BE19-BE3B2D5BE188}" srcId="{7135C424-8C47-4C43-92BB-3CD5BC9A894A}" destId="{F0BE935E-8A2E-40F1-B12C-5863873FDD37}" srcOrd="2" destOrd="0" parTransId="{70516056-2108-440B-BCB7-2C4B5667A979}" sibTransId="{4AF32779-9038-48AE-BD0C-8C20AABAE27D}"/>
    <dgm:cxn modelId="{F228FC93-7436-4E05-8877-D176F2DDF240}" type="presOf" srcId="{F0BE935E-8A2E-40F1-B12C-5863873FDD37}" destId="{89FE7175-AE90-47DE-8001-4092FF90110F}" srcOrd="1" destOrd="0" presId="urn:microsoft.com/office/officeart/2016/7/layout/BasicLinearProcessNumbered"/>
    <dgm:cxn modelId="{A5516F9E-F57F-4E9E-A2F5-4846987CD51D}" type="presOf" srcId="{EFE1DCB9-E7F4-4378-97E9-3A6175EF573E}" destId="{EA84E1BA-F3BF-4F10-8724-15AB61BBDB64}" srcOrd="0" destOrd="0" presId="urn:microsoft.com/office/officeart/2016/7/layout/BasicLinearProcessNumbered"/>
    <dgm:cxn modelId="{3D3A0BB1-9425-410F-888E-E89B361C15BC}" type="presOf" srcId="{7135C424-8C47-4C43-92BB-3CD5BC9A894A}" destId="{774D154A-4894-488F-9B20-4A9307A53D2B}" srcOrd="0" destOrd="0" presId="urn:microsoft.com/office/officeart/2016/7/layout/BasicLinearProcessNumbered"/>
    <dgm:cxn modelId="{242244B4-DFE0-42CA-BAD4-EE30134F4FC9}" type="presOf" srcId="{290E745C-899B-4AE8-AACF-C777FBFF7531}" destId="{9985814C-C769-48E7-A292-E57037F503CA}" srcOrd="1" destOrd="0" presId="urn:microsoft.com/office/officeart/2016/7/layout/BasicLinearProcessNumbered"/>
    <dgm:cxn modelId="{6DEFDAC8-19A3-4E32-9FA6-A1AF4653EA96}" type="presOf" srcId="{A0588D2C-221F-4C5D-B9D3-D8739627EC93}" destId="{E2A0B7A4-8B37-48E1-B381-8E6366D08FE1}" srcOrd="0" destOrd="0" presId="urn:microsoft.com/office/officeart/2016/7/layout/BasicLinearProcessNumbered"/>
    <dgm:cxn modelId="{88AB6AFF-694A-4D9A-9C92-5B1709815D1A}" type="presOf" srcId="{290E745C-899B-4AE8-AACF-C777FBFF7531}" destId="{9BF4DDE3-8976-4978-B821-15D616E8D10B}" srcOrd="0" destOrd="0" presId="urn:microsoft.com/office/officeart/2016/7/layout/BasicLinearProcessNumbered"/>
    <dgm:cxn modelId="{374F4923-3F74-4ECD-BD99-C2A886CD1CB5}" type="presParOf" srcId="{774D154A-4894-488F-9B20-4A9307A53D2B}" destId="{E211D9BC-D4C0-4BD3-890F-DEAB1131CD94}" srcOrd="0" destOrd="0" presId="urn:microsoft.com/office/officeart/2016/7/layout/BasicLinearProcessNumbered"/>
    <dgm:cxn modelId="{FB3C5D80-9FA4-47CE-9338-7661F9FABFC8}" type="presParOf" srcId="{E211D9BC-D4C0-4BD3-890F-DEAB1131CD94}" destId="{9BF4DDE3-8976-4978-B821-15D616E8D10B}" srcOrd="0" destOrd="0" presId="urn:microsoft.com/office/officeart/2016/7/layout/BasicLinearProcessNumbered"/>
    <dgm:cxn modelId="{C955426F-3099-4F3D-A41D-C257B03A7152}" type="presParOf" srcId="{E211D9BC-D4C0-4BD3-890F-DEAB1131CD94}" destId="{50AEB078-A76C-408F-BC67-32842259B673}" srcOrd="1" destOrd="0" presId="urn:microsoft.com/office/officeart/2016/7/layout/BasicLinearProcessNumbered"/>
    <dgm:cxn modelId="{E7EEEAB1-3E23-4D1F-9E51-1CD04F5FEBAA}" type="presParOf" srcId="{E211D9BC-D4C0-4BD3-890F-DEAB1131CD94}" destId="{4B880078-CED1-4007-A3C2-D7610C4CF1A6}" srcOrd="2" destOrd="0" presId="urn:microsoft.com/office/officeart/2016/7/layout/BasicLinearProcessNumbered"/>
    <dgm:cxn modelId="{600E5283-2ED9-491C-BAFC-50093A0C8362}" type="presParOf" srcId="{E211D9BC-D4C0-4BD3-890F-DEAB1131CD94}" destId="{9985814C-C769-48E7-A292-E57037F503CA}" srcOrd="3" destOrd="0" presId="urn:microsoft.com/office/officeart/2016/7/layout/BasicLinearProcessNumbered"/>
    <dgm:cxn modelId="{96C38DC9-7CF8-4508-B79A-5671641EBEAC}" type="presParOf" srcId="{774D154A-4894-488F-9B20-4A9307A53D2B}" destId="{DFC54A56-C1E3-4065-B6FB-FF7DCEF5B1EB}" srcOrd="1" destOrd="0" presId="urn:microsoft.com/office/officeart/2016/7/layout/BasicLinearProcessNumbered"/>
    <dgm:cxn modelId="{3D5BF27C-041B-46E1-9E98-E56D1BBCDE34}" type="presParOf" srcId="{774D154A-4894-488F-9B20-4A9307A53D2B}" destId="{0C13B4CD-2C75-46BA-8750-A0C827463DF0}" srcOrd="2" destOrd="0" presId="urn:microsoft.com/office/officeart/2016/7/layout/BasicLinearProcessNumbered"/>
    <dgm:cxn modelId="{54509D3E-2C9B-48FB-8E62-F048F7CF8C63}" type="presParOf" srcId="{0C13B4CD-2C75-46BA-8750-A0C827463DF0}" destId="{EA84E1BA-F3BF-4F10-8724-15AB61BBDB64}" srcOrd="0" destOrd="0" presId="urn:microsoft.com/office/officeart/2016/7/layout/BasicLinearProcessNumbered"/>
    <dgm:cxn modelId="{4F297443-FB9E-4B71-A350-C4DC2A4AD230}" type="presParOf" srcId="{0C13B4CD-2C75-46BA-8750-A0C827463DF0}" destId="{E2A0B7A4-8B37-48E1-B381-8E6366D08FE1}" srcOrd="1" destOrd="0" presId="urn:microsoft.com/office/officeart/2016/7/layout/BasicLinearProcessNumbered"/>
    <dgm:cxn modelId="{E44DE625-5D4A-416C-B0B6-1109879D42B1}" type="presParOf" srcId="{0C13B4CD-2C75-46BA-8750-A0C827463DF0}" destId="{9A402D19-43D8-4B8C-846C-6A9A248B8DAC}" srcOrd="2" destOrd="0" presId="urn:microsoft.com/office/officeart/2016/7/layout/BasicLinearProcessNumbered"/>
    <dgm:cxn modelId="{0D9A9E3A-3CA7-4D34-A5FC-6D3AD098D905}" type="presParOf" srcId="{0C13B4CD-2C75-46BA-8750-A0C827463DF0}" destId="{AD6ABF85-D4F0-4E6C-A33F-08E81BADC8FD}" srcOrd="3" destOrd="0" presId="urn:microsoft.com/office/officeart/2016/7/layout/BasicLinearProcessNumbered"/>
    <dgm:cxn modelId="{2EF40E11-7CF8-41AE-B805-11F5AA8CA800}" type="presParOf" srcId="{774D154A-4894-488F-9B20-4A9307A53D2B}" destId="{8406DA39-1DAF-4311-9ABA-90109A73149B}" srcOrd="3" destOrd="0" presId="urn:microsoft.com/office/officeart/2016/7/layout/BasicLinearProcessNumbered"/>
    <dgm:cxn modelId="{9496FFDD-4A5A-4ED4-AAC7-177B035F14E5}" type="presParOf" srcId="{774D154A-4894-488F-9B20-4A9307A53D2B}" destId="{9E1DDC4E-0A4A-484E-8A7F-6BE2994F6D93}" srcOrd="4" destOrd="0" presId="urn:microsoft.com/office/officeart/2016/7/layout/BasicLinearProcessNumbered"/>
    <dgm:cxn modelId="{88B40166-83DF-4DF4-B113-16E32D0876C9}" type="presParOf" srcId="{9E1DDC4E-0A4A-484E-8A7F-6BE2994F6D93}" destId="{4CB6AFD9-216A-411F-9A6E-180B164AD583}" srcOrd="0" destOrd="0" presId="urn:microsoft.com/office/officeart/2016/7/layout/BasicLinearProcessNumbered"/>
    <dgm:cxn modelId="{618C5A16-82B4-4A56-8593-51DBCDEDCBC3}" type="presParOf" srcId="{9E1DDC4E-0A4A-484E-8A7F-6BE2994F6D93}" destId="{3F5D3AEE-E0CC-422B-AAB8-6D5A003A229E}" srcOrd="1" destOrd="0" presId="urn:microsoft.com/office/officeart/2016/7/layout/BasicLinearProcessNumbered"/>
    <dgm:cxn modelId="{129B2EEB-2482-4060-B2FF-C5D489A7156C}" type="presParOf" srcId="{9E1DDC4E-0A4A-484E-8A7F-6BE2994F6D93}" destId="{C0BC23C1-9629-4D47-A988-D5B0FC9AFC6E}" srcOrd="2" destOrd="0" presId="urn:microsoft.com/office/officeart/2016/7/layout/BasicLinearProcessNumbered"/>
    <dgm:cxn modelId="{28919843-86A2-4CA6-A2B7-E5A84BD80786}" type="presParOf" srcId="{9E1DDC4E-0A4A-484E-8A7F-6BE2994F6D93}" destId="{89FE7175-AE90-47DE-8001-4092FF90110F}" srcOrd="3" destOrd="0" presId="urn:microsoft.com/office/officeart/2016/7/layout/BasicLinear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BACC1-5D8D-4AA9-883D-93141BDC5553}" type="doc">
      <dgm:prSet loTypeId="urn:microsoft.com/office/officeart/2005/8/layout/vList2#1" loCatId="list" qsTypeId="urn:microsoft.com/office/officeart/2005/8/quickstyle/simple1#2" qsCatId="simple" csTypeId="urn:microsoft.com/office/officeart/2005/8/colors/accent1_2#1" csCatId="accent1" phldr="1"/>
      <dgm:spPr/>
      <dgm:t>
        <a:bodyPr/>
        <a:lstStyle/>
        <a:p>
          <a:endParaRPr lang="en-US"/>
        </a:p>
      </dgm:t>
    </dgm:pt>
    <dgm:pt modelId="{289F8AA6-57A5-488F-803C-3ABD2C97EAB8}">
      <dgm:prSet/>
      <dgm:spPr/>
      <dgm:t>
        <a:bodyPr/>
        <a:lstStyle/>
        <a:p>
          <a:r>
            <a:rPr lang="en-US"/>
            <a:t>“BaseShopCalculatorManager” isminde bir soyut sınıf ve sınıf içerisinde ekmek fiyatını hesaplayacak “breadBuy” isminde bir soyut metot oluşturalım.</a:t>
          </a:r>
        </a:p>
      </dgm:t>
    </dgm:pt>
    <dgm:pt modelId="{C72F1661-0391-46ED-8EFF-35560190C20B}" cxnId="{EDE2FC62-0D3D-4D1C-9160-5EC8F149C44C}" type="parTrans">
      <dgm:prSet/>
      <dgm:spPr/>
      <dgm:t>
        <a:bodyPr/>
        <a:lstStyle/>
        <a:p>
          <a:endParaRPr lang="en-US"/>
        </a:p>
      </dgm:t>
    </dgm:pt>
    <dgm:pt modelId="{064D6BF8-C36A-41AD-910C-B6E3F33B8A4E}" cxnId="{EDE2FC62-0D3D-4D1C-9160-5EC8F149C44C}" type="sibTrans">
      <dgm:prSet/>
      <dgm:spPr/>
      <dgm:t>
        <a:bodyPr/>
        <a:lstStyle/>
        <a:p>
          <a:endParaRPr lang="en-US"/>
        </a:p>
      </dgm:t>
    </dgm:pt>
    <dgm:pt modelId="{18BDA5CA-2BC9-412F-998E-E7549AFEDA00}">
      <dgm:prSet/>
      <dgm:spPr/>
      <dgm:t>
        <a:bodyPr/>
        <a:lstStyle/>
        <a:p>
          <a:r>
            <a:rPr lang="en-US" dirty="0"/>
            <a:t>“</a:t>
          </a:r>
          <a:r>
            <a:rPr lang="en-US" dirty="0" err="1"/>
            <a:t>MarketCalculatorManager</a:t>
          </a:r>
          <a:r>
            <a:rPr lang="en-US" dirty="0"/>
            <a:t>” </a:t>
          </a:r>
          <a:r>
            <a:rPr lang="en-US" dirty="0" err="1"/>
            <a:t>ve</a:t>
          </a:r>
          <a:r>
            <a:rPr lang="en-US" dirty="0"/>
            <a:t> “</a:t>
          </a:r>
          <a:r>
            <a:rPr lang="en-US" dirty="0" err="1"/>
            <a:t>SuperMarketCalculatorManager</a:t>
          </a:r>
          <a:r>
            <a:rPr lang="en-US" dirty="0"/>
            <a:t>” </a:t>
          </a:r>
          <a:r>
            <a:rPr lang="en-US" dirty="0" err="1"/>
            <a:t>isimli</a:t>
          </a:r>
          <a:r>
            <a:rPr lang="en-US" dirty="0"/>
            <a:t> </a:t>
          </a:r>
          <a:r>
            <a:rPr lang="en-US" dirty="0" err="1"/>
            <a:t>iki</a:t>
          </a:r>
          <a:r>
            <a:rPr lang="en-US" dirty="0"/>
            <a:t> </a:t>
          </a:r>
          <a:r>
            <a:rPr lang="en-US" dirty="0" err="1"/>
            <a:t>adet</a:t>
          </a:r>
          <a:r>
            <a:rPr lang="en-US" dirty="0"/>
            <a:t> subclass </a:t>
          </a:r>
          <a:r>
            <a:rPr lang="en-US" dirty="0" err="1"/>
            <a:t>oluşturalım</a:t>
          </a:r>
          <a:r>
            <a:rPr lang="en-US" dirty="0"/>
            <a:t>.</a:t>
          </a:r>
        </a:p>
      </dgm:t>
    </dgm:pt>
    <dgm:pt modelId="{581F702B-5392-4C19-9F6F-B206ED6AC1B1}" cxnId="{70DC5793-15F4-4669-8553-1A89B3EFC946}" type="parTrans">
      <dgm:prSet/>
      <dgm:spPr/>
      <dgm:t>
        <a:bodyPr/>
        <a:lstStyle/>
        <a:p>
          <a:endParaRPr lang="en-US"/>
        </a:p>
      </dgm:t>
    </dgm:pt>
    <dgm:pt modelId="{1C04221F-DC59-4AA7-89A7-83D2442E90A4}" cxnId="{70DC5793-15F4-4669-8553-1A89B3EFC946}" type="sibTrans">
      <dgm:prSet/>
      <dgm:spPr/>
      <dgm:t>
        <a:bodyPr/>
        <a:lstStyle/>
        <a:p>
          <a:endParaRPr lang="en-US"/>
        </a:p>
      </dgm:t>
    </dgm:pt>
    <dgm:pt modelId="{F16AC916-57C0-4449-9F2E-01285330AF3E}">
      <dgm:prSet/>
      <dgm:spPr/>
      <dgm:t>
        <a:bodyPr/>
        <a:lstStyle/>
        <a:p>
          <a:r>
            <a:rPr lang="en-US"/>
            <a:t>“CustomerManager” isimli bir sınıf oluşturarak içerisine kullanıcıdan kaç ekmek almak istediğini klavyeden gireceği değer ile tanımladıktan sonra ilgili işlem sonucunu ekrana yazdıracak bir “doTheShopping” metodu tanımlayalım. Bu metot içerisinde hesaplamalarda hangi subclassın kullanılacağına main metodunda karar verilmesini sağlayalım.</a:t>
          </a:r>
        </a:p>
      </dgm:t>
    </dgm:pt>
    <dgm:pt modelId="{0E9CE979-B85B-4DB3-B8A2-460DC6D4585D}" cxnId="{4B23CA56-7EAE-429A-8AE6-BB7E3CDD0328}" type="parTrans">
      <dgm:prSet/>
      <dgm:spPr/>
      <dgm:t>
        <a:bodyPr/>
        <a:lstStyle/>
        <a:p>
          <a:endParaRPr lang="en-US"/>
        </a:p>
      </dgm:t>
    </dgm:pt>
    <dgm:pt modelId="{2F652ED7-C251-4879-83BF-34ED2CB66B64}" cxnId="{4B23CA56-7EAE-429A-8AE6-BB7E3CDD0328}" type="sibTrans">
      <dgm:prSet/>
      <dgm:spPr/>
      <dgm:t>
        <a:bodyPr/>
        <a:lstStyle/>
        <a:p>
          <a:endParaRPr lang="en-US"/>
        </a:p>
      </dgm:t>
    </dgm:pt>
    <dgm:pt modelId="{B0972370-949A-4CDA-8DEF-4EE32496F5D6}">
      <dgm:prSet/>
      <dgm:spPr/>
      <dgm:t>
        <a:bodyPr/>
        <a:lstStyle/>
        <a:p>
          <a:r>
            <a:rPr lang="en-US"/>
            <a:t>Main metodu içerisinde “doTheShopping” metodunu çalıştıralım.</a:t>
          </a:r>
        </a:p>
      </dgm:t>
    </dgm:pt>
    <dgm:pt modelId="{E0E94FBF-BA24-45BD-80FE-91D28CC365D0}" cxnId="{89925DCA-C709-4D15-B2FE-AD3256377043}" type="parTrans">
      <dgm:prSet/>
      <dgm:spPr/>
      <dgm:t>
        <a:bodyPr/>
        <a:lstStyle/>
        <a:p>
          <a:endParaRPr lang="en-US"/>
        </a:p>
      </dgm:t>
    </dgm:pt>
    <dgm:pt modelId="{C8075F9B-5DF9-4390-B707-7D80BEE03C9A}" cxnId="{89925DCA-C709-4D15-B2FE-AD3256377043}" type="sibTrans">
      <dgm:prSet/>
      <dgm:spPr/>
      <dgm:t>
        <a:bodyPr/>
        <a:lstStyle/>
        <a:p>
          <a:endParaRPr lang="en-US"/>
        </a:p>
      </dgm:t>
    </dgm:pt>
    <dgm:pt modelId="{79F1E65F-A44C-4FEC-A13B-166120BA26DF}" type="pres">
      <dgm:prSet presAssocID="{52EBACC1-5D8D-4AA9-883D-93141BDC5553}" presName="linear" presStyleCnt="0">
        <dgm:presLayoutVars>
          <dgm:animLvl val="lvl"/>
          <dgm:resizeHandles val="exact"/>
        </dgm:presLayoutVars>
      </dgm:prSet>
      <dgm:spPr/>
    </dgm:pt>
    <dgm:pt modelId="{17403BB9-BDA2-4BE9-B6BE-A4EACA575496}" type="pres">
      <dgm:prSet presAssocID="{289F8AA6-57A5-488F-803C-3ABD2C97EAB8}" presName="parentText" presStyleLbl="node1" presStyleIdx="0" presStyleCnt="4">
        <dgm:presLayoutVars>
          <dgm:chMax val="0"/>
          <dgm:bulletEnabled val="1"/>
        </dgm:presLayoutVars>
      </dgm:prSet>
      <dgm:spPr/>
    </dgm:pt>
    <dgm:pt modelId="{BACFEF6D-0F0A-41E1-A9D3-91A753F647E3}" type="pres">
      <dgm:prSet presAssocID="{064D6BF8-C36A-41AD-910C-B6E3F33B8A4E}" presName="spacer" presStyleCnt="0"/>
      <dgm:spPr/>
    </dgm:pt>
    <dgm:pt modelId="{546E0952-4E87-4180-9473-ADB5D8328713}" type="pres">
      <dgm:prSet presAssocID="{18BDA5CA-2BC9-412F-998E-E7549AFEDA00}" presName="parentText" presStyleLbl="node1" presStyleIdx="1" presStyleCnt="4">
        <dgm:presLayoutVars>
          <dgm:chMax val="0"/>
          <dgm:bulletEnabled val="1"/>
        </dgm:presLayoutVars>
      </dgm:prSet>
      <dgm:spPr/>
    </dgm:pt>
    <dgm:pt modelId="{C94DE55A-CFAC-42B3-A6A7-A8CC5A3D56C5}" type="pres">
      <dgm:prSet presAssocID="{1C04221F-DC59-4AA7-89A7-83D2442E90A4}" presName="spacer" presStyleCnt="0"/>
      <dgm:spPr/>
    </dgm:pt>
    <dgm:pt modelId="{FBCC40F0-90B6-491C-825E-8568B17D51D6}" type="pres">
      <dgm:prSet presAssocID="{F16AC916-57C0-4449-9F2E-01285330AF3E}" presName="parentText" presStyleLbl="node1" presStyleIdx="2" presStyleCnt="4">
        <dgm:presLayoutVars>
          <dgm:chMax val="0"/>
          <dgm:bulletEnabled val="1"/>
        </dgm:presLayoutVars>
      </dgm:prSet>
      <dgm:spPr/>
    </dgm:pt>
    <dgm:pt modelId="{DF8C242F-6029-4DC8-B927-2A72FC2DA413}" type="pres">
      <dgm:prSet presAssocID="{2F652ED7-C251-4879-83BF-34ED2CB66B64}" presName="spacer" presStyleCnt="0"/>
      <dgm:spPr/>
    </dgm:pt>
    <dgm:pt modelId="{EE90D0C3-C147-4BD6-AE15-62277538D5D4}" type="pres">
      <dgm:prSet presAssocID="{B0972370-949A-4CDA-8DEF-4EE32496F5D6}" presName="parentText" presStyleLbl="node1" presStyleIdx="3" presStyleCnt="4">
        <dgm:presLayoutVars>
          <dgm:chMax val="0"/>
          <dgm:bulletEnabled val="1"/>
        </dgm:presLayoutVars>
      </dgm:prSet>
      <dgm:spPr/>
    </dgm:pt>
  </dgm:ptLst>
  <dgm:cxnLst>
    <dgm:cxn modelId="{EDE2FC62-0D3D-4D1C-9160-5EC8F149C44C}" srcId="{52EBACC1-5D8D-4AA9-883D-93141BDC5553}" destId="{289F8AA6-57A5-488F-803C-3ABD2C97EAB8}" srcOrd="0" destOrd="0" parTransId="{C72F1661-0391-46ED-8EFF-35560190C20B}" sibTransId="{064D6BF8-C36A-41AD-910C-B6E3F33B8A4E}"/>
    <dgm:cxn modelId="{4B23CA56-7EAE-429A-8AE6-BB7E3CDD0328}" srcId="{52EBACC1-5D8D-4AA9-883D-93141BDC5553}" destId="{F16AC916-57C0-4449-9F2E-01285330AF3E}" srcOrd="2" destOrd="0" parTransId="{0E9CE979-B85B-4DB3-B8A2-460DC6D4585D}" sibTransId="{2F652ED7-C251-4879-83BF-34ED2CB66B64}"/>
    <dgm:cxn modelId="{C2BF2358-B081-4F65-A2E0-A11DBA45B66A}" type="presOf" srcId="{18BDA5CA-2BC9-412F-998E-E7549AFEDA00}" destId="{546E0952-4E87-4180-9473-ADB5D8328713}" srcOrd="0" destOrd="0" presId="urn:microsoft.com/office/officeart/2005/8/layout/vList2#1"/>
    <dgm:cxn modelId="{70DC5793-15F4-4669-8553-1A89B3EFC946}" srcId="{52EBACC1-5D8D-4AA9-883D-93141BDC5553}" destId="{18BDA5CA-2BC9-412F-998E-E7549AFEDA00}" srcOrd="1" destOrd="0" parTransId="{581F702B-5392-4C19-9F6F-B206ED6AC1B1}" sibTransId="{1C04221F-DC59-4AA7-89A7-83D2442E90A4}"/>
    <dgm:cxn modelId="{B68D2BC0-0066-4B0A-B090-A11D02AD4303}" type="presOf" srcId="{289F8AA6-57A5-488F-803C-3ABD2C97EAB8}" destId="{17403BB9-BDA2-4BE9-B6BE-A4EACA575496}" srcOrd="0" destOrd="0" presId="urn:microsoft.com/office/officeart/2005/8/layout/vList2#1"/>
    <dgm:cxn modelId="{89925DCA-C709-4D15-B2FE-AD3256377043}" srcId="{52EBACC1-5D8D-4AA9-883D-93141BDC5553}" destId="{B0972370-949A-4CDA-8DEF-4EE32496F5D6}" srcOrd="3" destOrd="0" parTransId="{E0E94FBF-BA24-45BD-80FE-91D28CC365D0}" sibTransId="{C8075F9B-5DF9-4390-B707-7D80BEE03C9A}"/>
    <dgm:cxn modelId="{D340DEE5-AAB4-4BA4-805C-D253F6A9F8BA}" type="presOf" srcId="{F16AC916-57C0-4449-9F2E-01285330AF3E}" destId="{FBCC40F0-90B6-491C-825E-8568B17D51D6}" srcOrd="0" destOrd="0" presId="urn:microsoft.com/office/officeart/2005/8/layout/vList2#1"/>
    <dgm:cxn modelId="{F4BB00E7-0FB6-4406-9E41-F34FAF51783D}" type="presOf" srcId="{B0972370-949A-4CDA-8DEF-4EE32496F5D6}" destId="{EE90D0C3-C147-4BD6-AE15-62277538D5D4}" srcOrd="0" destOrd="0" presId="urn:microsoft.com/office/officeart/2005/8/layout/vList2#1"/>
    <dgm:cxn modelId="{6BA5A3EE-089B-4BC2-9722-42BE959737B9}" type="presOf" srcId="{52EBACC1-5D8D-4AA9-883D-93141BDC5553}" destId="{79F1E65F-A44C-4FEC-A13B-166120BA26DF}" srcOrd="0" destOrd="0" presId="urn:microsoft.com/office/officeart/2005/8/layout/vList2#1"/>
    <dgm:cxn modelId="{43046C73-1038-4BDF-88F0-F5A5DA1185E0}" type="presParOf" srcId="{79F1E65F-A44C-4FEC-A13B-166120BA26DF}" destId="{17403BB9-BDA2-4BE9-B6BE-A4EACA575496}" srcOrd="0" destOrd="0" presId="urn:microsoft.com/office/officeart/2005/8/layout/vList2#1"/>
    <dgm:cxn modelId="{DCFCECAD-CF6B-4788-976C-BAAF19ED53B1}" type="presParOf" srcId="{79F1E65F-A44C-4FEC-A13B-166120BA26DF}" destId="{BACFEF6D-0F0A-41E1-A9D3-91A753F647E3}" srcOrd="1" destOrd="0" presId="urn:microsoft.com/office/officeart/2005/8/layout/vList2#1"/>
    <dgm:cxn modelId="{76E2ADE1-3E6C-4DD8-A5F1-538DA1A9E4CF}" type="presParOf" srcId="{79F1E65F-A44C-4FEC-A13B-166120BA26DF}" destId="{546E0952-4E87-4180-9473-ADB5D8328713}" srcOrd="2" destOrd="0" presId="urn:microsoft.com/office/officeart/2005/8/layout/vList2#1"/>
    <dgm:cxn modelId="{9C5ADCF7-EDDE-4544-83B0-056326DE47DD}" type="presParOf" srcId="{79F1E65F-A44C-4FEC-A13B-166120BA26DF}" destId="{C94DE55A-CFAC-42B3-A6A7-A8CC5A3D56C5}" srcOrd="3" destOrd="0" presId="urn:microsoft.com/office/officeart/2005/8/layout/vList2#1"/>
    <dgm:cxn modelId="{0674661E-E8B9-4FB4-8675-701AC6FA0EC0}" type="presParOf" srcId="{79F1E65F-A44C-4FEC-A13B-166120BA26DF}" destId="{FBCC40F0-90B6-491C-825E-8568B17D51D6}" srcOrd="4" destOrd="0" presId="urn:microsoft.com/office/officeart/2005/8/layout/vList2#1"/>
    <dgm:cxn modelId="{059EA1D0-5A9B-488A-B132-90ACB48A3427}" type="presParOf" srcId="{79F1E65F-A44C-4FEC-A13B-166120BA26DF}" destId="{DF8C242F-6029-4DC8-B927-2A72FC2DA413}" srcOrd="5" destOrd="0" presId="urn:microsoft.com/office/officeart/2005/8/layout/vList2#1"/>
    <dgm:cxn modelId="{1C5AD2B1-416E-40DD-9B36-1C7C1EDF5234}" type="presParOf" srcId="{79F1E65F-A44C-4FEC-A13B-166120BA26DF}" destId="{EE90D0C3-C147-4BD6-AE15-62277538D5D4}" srcOrd="6"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2C495F-CD70-4748-BE86-C15B38762766}" type="doc">
      <dgm:prSet loTypeId="urn:microsoft.com/office/officeart/2005/8/layout/vList2#2" loCatId="list" qsTypeId="urn:microsoft.com/office/officeart/2005/8/quickstyle/simple1#3" qsCatId="simple" csTypeId="urn:microsoft.com/office/officeart/2005/8/colors/colorful2#1" csCatId="colorful"/>
      <dgm:spPr/>
      <dgm:t>
        <a:bodyPr/>
        <a:lstStyle/>
        <a:p>
          <a:endParaRPr lang="en-US"/>
        </a:p>
      </dgm:t>
    </dgm:pt>
    <dgm:pt modelId="{14CA4EE3-11C1-499F-ACDC-C7B73B213016}">
      <dgm:prSet/>
      <dgm:spPr/>
      <dgm:t>
        <a:bodyPr/>
        <a:lstStyle/>
        <a:p>
          <a:r>
            <a:rPr lang="en-US"/>
            <a:t>“MathematicalOperation” isimli bir interface oluşturalım. Bu interface içerisinde soyut “sum”, “difference”, “multiply”, “divide” metotlarını oluşturalım.</a:t>
          </a:r>
        </a:p>
      </dgm:t>
    </dgm:pt>
    <dgm:pt modelId="{D2B6A851-CC79-4BE0-A1E4-30025EBFE795}" cxnId="{E2F42DF1-CA75-4506-B9D8-2E1396CD4FE1}" type="parTrans">
      <dgm:prSet/>
      <dgm:spPr/>
      <dgm:t>
        <a:bodyPr/>
        <a:lstStyle/>
        <a:p>
          <a:endParaRPr lang="en-US"/>
        </a:p>
      </dgm:t>
    </dgm:pt>
    <dgm:pt modelId="{71CCCC96-85E3-4573-BBC5-0C5C8BD74B01}" cxnId="{E2F42DF1-CA75-4506-B9D8-2E1396CD4FE1}" type="sibTrans">
      <dgm:prSet/>
      <dgm:spPr/>
      <dgm:t>
        <a:bodyPr/>
        <a:lstStyle/>
        <a:p>
          <a:endParaRPr lang="en-US"/>
        </a:p>
      </dgm:t>
    </dgm:pt>
    <dgm:pt modelId="{5D4805BD-44A9-4520-BCE5-C381A53C6F80}">
      <dgm:prSet/>
      <dgm:spPr/>
      <dgm:t>
        <a:bodyPr/>
        <a:lstStyle/>
        <a:p>
          <a:r>
            <a:rPr lang="en-US"/>
            <a:t>“MathematicalOperationImplementation” isimli bir sınıf yazarak bu sınıfın “MathematicalOperation” sınıfını implemente etmesini sağlayalım. </a:t>
          </a:r>
        </a:p>
      </dgm:t>
    </dgm:pt>
    <dgm:pt modelId="{8B3B9EE7-DA6C-481C-BA3E-01D2C3731755}" cxnId="{EA0D409B-D993-4EDA-8AA2-A4DDBCA5384B}" type="parTrans">
      <dgm:prSet/>
      <dgm:spPr/>
      <dgm:t>
        <a:bodyPr/>
        <a:lstStyle/>
        <a:p>
          <a:endParaRPr lang="en-US"/>
        </a:p>
      </dgm:t>
    </dgm:pt>
    <dgm:pt modelId="{AECD9D8E-82ED-4396-94CF-8B982E79CC7B}" cxnId="{EA0D409B-D993-4EDA-8AA2-A4DDBCA5384B}" type="sibTrans">
      <dgm:prSet/>
      <dgm:spPr/>
      <dgm:t>
        <a:bodyPr/>
        <a:lstStyle/>
        <a:p>
          <a:endParaRPr lang="en-US"/>
        </a:p>
      </dgm:t>
    </dgm:pt>
    <dgm:pt modelId="{1C1B4BCF-C795-4D65-998C-54EB1F534CBE}">
      <dgm:prSet/>
      <dgm:spPr/>
      <dgm:t>
        <a:bodyPr/>
        <a:lstStyle/>
        <a:p>
          <a:r>
            <a:rPr lang="en-US"/>
            <a:t>Main metodu içerisinde “MathematicalOperationImplementation” sınıfından bir instance oluşturarak “sum”, “difference”, “multiply”, “divide” metotlarını çağıralım.</a:t>
          </a:r>
        </a:p>
      </dgm:t>
    </dgm:pt>
    <dgm:pt modelId="{BDA839A4-997B-46D2-8DAA-5B9906280361}" cxnId="{E4C55A79-12E4-4624-97D8-BE73EB3B057B}" type="parTrans">
      <dgm:prSet/>
      <dgm:spPr/>
      <dgm:t>
        <a:bodyPr/>
        <a:lstStyle/>
        <a:p>
          <a:endParaRPr lang="en-US"/>
        </a:p>
      </dgm:t>
    </dgm:pt>
    <dgm:pt modelId="{FB578C52-87B9-4F12-9383-F908F7AA1ADB}" cxnId="{E4C55A79-12E4-4624-97D8-BE73EB3B057B}" type="sibTrans">
      <dgm:prSet/>
      <dgm:spPr/>
      <dgm:t>
        <a:bodyPr/>
        <a:lstStyle/>
        <a:p>
          <a:endParaRPr lang="en-US"/>
        </a:p>
      </dgm:t>
    </dgm:pt>
    <dgm:pt modelId="{E6A2BB94-454E-4323-AFEF-E31492219E24}" type="pres">
      <dgm:prSet presAssocID="{1D2C495F-CD70-4748-BE86-C15B38762766}" presName="linear" presStyleCnt="0">
        <dgm:presLayoutVars>
          <dgm:animLvl val="lvl"/>
          <dgm:resizeHandles val="exact"/>
        </dgm:presLayoutVars>
      </dgm:prSet>
      <dgm:spPr/>
    </dgm:pt>
    <dgm:pt modelId="{0F7081F4-F201-475E-A1FF-7C512DC0A381}" type="pres">
      <dgm:prSet presAssocID="{14CA4EE3-11C1-499F-ACDC-C7B73B213016}" presName="parentText" presStyleLbl="node1" presStyleIdx="0" presStyleCnt="3">
        <dgm:presLayoutVars>
          <dgm:chMax val="0"/>
          <dgm:bulletEnabled val="1"/>
        </dgm:presLayoutVars>
      </dgm:prSet>
      <dgm:spPr/>
    </dgm:pt>
    <dgm:pt modelId="{344F287A-8E70-4732-80B4-A282185F0D05}" type="pres">
      <dgm:prSet presAssocID="{71CCCC96-85E3-4573-BBC5-0C5C8BD74B01}" presName="spacer" presStyleCnt="0"/>
      <dgm:spPr/>
    </dgm:pt>
    <dgm:pt modelId="{8ED57008-D314-412D-B497-7AAD2B13E8EB}" type="pres">
      <dgm:prSet presAssocID="{5D4805BD-44A9-4520-BCE5-C381A53C6F80}" presName="parentText" presStyleLbl="node1" presStyleIdx="1" presStyleCnt="3">
        <dgm:presLayoutVars>
          <dgm:chMax val="0"/>
          <dgm:bulletEnabled val="1"/>
        </dgm:presLayoutVars>
      </dgm:prSet>
      <dgm:spPr/>
    </dgm:pt>
    <dgm:pt modelId="{5425C069-2F7C-4EB1-B1B5-42A2A5DA43CD}" type="pres">
      <dgm:prSet presAssocID="{AECD9D8E-82ED-4396-94CF-8B982E79CC7B}" presName="spacer" presStyleCnt="0"/>
      <dgm:spPr/>
    </dgm:pt>
    <dgm:pt modelId="{69D75571-803E-49E0-85AE-71F28971A5F1}" type="pres">
      <dgm:prSet presAssocID="{1C1B4BCF-C795-4D65-998C-54EB1F534CBE}" presName="parentText" presStyleLbl="node1" presStyleIdx="2" presStyleCnt="3">
        <dgm:presLayoutVars>
          <dgm:chMax val="0"/>
          <dgm:bulletEnabled val="1"/>
        </dgm:presLayoutVars>
      </dgm:prSet>
      <dgm:spPr/>
    </dgm:pt>
  </dgm:ptLst>
  <dgm:cxnLst>
    <dgm:cxn modelId="{E4C55A79-12E4-4624-97D8-BE73EB3B057B}" srcId="{1D2C495F-CD70-4748-BE86-C15B38762766}" destId="{1C1B4BCF-C795-4D65-998C-54EB1F534CBE}" srcOrd="2" destOrd="0" parTransId="{BDA839A4-997B-46D2-8DAA-5B9906280361}" sibTransId="{FB578C52-87B9-4F12-9383-F908F7AA1ADB}"/>
    <dgm:cxn modelId="{EA0D409B-D993-4EDA-8AA2-A4DDBCA5384B}" srcId="{1D2C495F-CD70-4748-BE86-C15B38762766}" destId="{5D4805BD-44A9-4520-BCE5-C381A53C6F80}" srcOrd="1" destOrd="0" parTransId="{8B3B9EE7-DA6C-481C-BA3E-01D2C3731755}" sibTransId="{AECD9D8E-82ED-4396-94CF-8B982E79CC7B}"/>
    <dgm:cxn modelId="{6F9AF2A1-3BBD-4664-89D4-3D5C16C7B460}" type="presOf" srcId="{1C1B4BCF-C795-4D65-998C-54EB1F534CBE}" destId="{69D75571-803E-49E0-85AE-71F28971A5F1}" srcOrd="0" destOrd="0" presId="urn:microsoft.com/office/officeart/2005/8/layout/vList2#2"/>
    <dgm:cxn modelId="{4296C9A7-1FF8-4F00-A0A2-03D515BC7977}" type="presOf" srcId="{1D2C495F-CD70-4748-BE86-C15B38762766}" destId="{E6A2BB94-454E-4323-AFEF-E31492219E24}" srcOrd="0" destOrd="0" presId="urn:microsoft.com/office/officeart/2005/8/layout/vList2#2"/>
    <dgm:cxn modelId="{7CA23EEB-4E46-4CCC-9BFA-F46D5B0C97A6}" type="presOf" srcId="{5D4805BD-44A9-4520-BCE5-C381A53C6F80}" destId="{8ED57008-D314-412D-B497-7AAD2B13E8EB}" srcOrd="0" destOrd="0" presId="urn:microsoft.com/office/officeart/2005/8/layout/vList2#2"/>
    <dgm:cxn modelId="{E2F42DF1-CA75-4506-B9D8-2E1396CD4FE1}" srcId="{1D2C495F-CD70-4748-BE86-C15B38762766}" destId="{14CA4EE3-11C1-499F-ACDC-C7B73B213016}" srcOrd="0" destOrd="0" parTransId="{D2B6A851-CC79-4BE0-A1E4-30025EBFE795}" sibTransId="{71CCCC96-85E3-4573-BBC5-0C5C8BD74B01}"/>
    <dgm:cxn modelId="{A8B0BCF8-1A29-4E22-B049-16D9978A0E69}" type="presOf" srcId="{14CA4EE3-11C1-499F-ACDC-C7B73B213016}" destId="{0F7081F4-F201-475E-A1FF-7C512DC0A381}" srcOrd="0" destOrd="0" presId="urn:microsoft.com/office/officeart/2005/8/layout/vList2#2"/>
    <dgm:cxn modelId="{314F8C17-99BB-4F82-B0B3-DCDFF9F82C2E}" type="presParOf" srcId="{E6A2BB94-454E-4323-AFEF-E31492219E24}" destId="{0F7081F4-F201-475E-A1FF-7C512DC0A381}" srcOrd="0" destOrd="0" presId="urn:microsoft.com/office/officeart/2005/8/layout/vList2#2"/>
    <dgm:cxn modelId="{099254D3-B155-4D45-AF3A-517FC6A06275}" type="presParOf" srcId="{E6A2BB94-454E-4323-AFEF-E31492219E24}" destId="{344F287A-8E70-4732-80B4-A282185F0D05}" srcOrd="1" destOrd="0" presId="urn:microsoft.com/office/officeart/2005/8/layout/vList2#2"/>
    <dgm:cxn modelId="{48C874DC-6C71-4405-B281-3A80430D758E}" type="presParOf" srcId="{E6A2BB94-454E-4323-AFEF-E31492219E24}" destId="{8ED57008-D314-412D-B497-7AAD2B13E8EB}" srcOrd="2" destOrd="0" presId="urn:microsoft.com/office/officeart/2005/8/layout/vList2#2"/>
    <dgm:cxn modelId="{6FB9F93C-DB6E-4B00-AA88-CF5894F24A87}" type="presParOf" srcId="{E6A2BB94-454E-4323-AFEF-E31492219E24}" destId="{5425C069-2F7C-4EB1-B1B5-42A2A5DA43CD}" srcOrd="3" destOrd="0" presId="urn:microsoft.com/office/officeart/2005/8/layout/vList2#2"/>
    <dgm:cxn modelId="{B3EF99D4-2916-444A-B8BB-1636786CA2C4}" type="presParOf" srcId="{E6A2BB94-454E-4323-AFEF-E31492219E24}" destId="{69D75571-803E-49E0-85AE-71F28971A5F1}" srcOrd="4" destOrd="0" presId="urn:microsoft.com/office/officeart/2005/8/layout/v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47709" cy="5157049"/>
        <a:chOff x="0" y="0"/>
        <a:chExt cx="8347709" cy="5157049"/>
      </a:xfrm>
    </dsp:grpSpPr>
    <dsp:sp modelId="{9BF4DDE3-8976-4978-B821-15D616E8D10B}">
      <dsp:nvSpPr>
        <dsp:cNvPr id="3" name="Rectangles 2"/>
        <dsp:cNvSpPr/>
      </dsp:nvSpPr>
      <dsp:spPr bwMode="white">
        <a:xfrm>
          <a:off x="0" y="0"/>
          <a:ext cx="2608659" cy="5157049"/>
        </a:xfrm>
        <a:prstGeom prst="rect">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Xfrm>
        <a:off x="0" y="0"/>
        <a:ext cx="2608659" cy="5157049"/>
      </dsp:txXfrm>
    </dsp:sp>
    <dsp:sp modelId="{50AEB078-A76C-408F-BC67-32842259B673}">
      <dsp:nvSpPr>
        <dsp:cNvPr id="4" name="Oval 3"/>
        <dsp:cNvSpPr/>
      </dsp:nvSpPr>
      <dsp:spPr bwMode="white">
        <a:xfrm>
          <a:off x="530772" y="515705"/>
          <a:ext cx="1547115" cy="1547115"/>
        </a:xfrm>
        <a:prstGeom prst="ellipse">
          <a:avLst/>
        </a:prstGeom>
      </dsp:spPr>
      <dsp:style>
        <a:lnRef idx="2">
          <a:schemeClr val="accent2"/>
        </a:lnRef>
        <a:fillRef idx="1">
          <a:schemeClr val="accent2"/>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1</a:t>
          </a:r>
        </a:p>
      </dsp:txBody>
      <dsp:txXfrm>
        <a:off x="530772" y="515705"/>
        <a:ext cx="1547115" cy="1547115"/>
      </dsp:txXfrm>
    </dsp:sp>
    <dsp:sp modelId="{4B880078-CED1-4007-A3C2-D7610C4CF1A6}">
      <dsp:nvSpPr>
        <dsp:cNvPr id="5" name="Rectangles 4"/>
        <dsp:cNvSpPr/>
      </dsp:nvSpPr>
      <dsp:spPr bwMode="white">
        <a:xfrm>
          <a:off x="0" y="5156977"/>
          <a:ext cx="2608659" cy="72"/>
        </a:xfrm>
        <a:prstGeom prst="rect">
          <a:avLst/>
        </a:prstGeom>
      </dsp:spPr>
      <dsp:style>
        <a:lnRef idx="2">
          <a:schemeClr val="accent3"/>
        </a:lnRef>
        <a:fillRef idx="1">
          <a:schemeClr val="accent3"/>
        </a:fillRef>
        <a:effectRef idx="0">
          <a:scrgbClr r="0" g="0" b="0"/>
        </a:effectRef>
        <a:fontRef idx="minor">
          <a:schemeClr val="lt1"/>
        </a:fontRef>
      </dsp:style>
      <dsp:txXfrm>
        <a:off x="0" y="5156977"/>
        <a:ext cx="2608659" cy="72"/>
      </dsp:txXfrm>
    </dsp:sp>
    <dsp:sp modelId="{EA84E1BA-F3BF-4F10-8724-15AB61BBDB64}">
      <dsp:nvSpPr>
        <dsp:cNvPr id="7" name="Rectangles 6"/>
        <dsp:cNvSpPr/>
      </dsp:nvSpPr>
      <dsp:spPr bwMode="white">
        <a:xfrm>
          <a:off x="2869525" y="0"/>
          <a:ext cx="2608659" cy="5157049"/>
        </a:xfrm>
        <a:prstGeom prst="rect">
          <a:avLst/>
        </a:prstGeom>
      </dsp:spPr>
      <dsp:style>
        <a:lnRef idx="2">
          <a:schemeClr val="accent3">
            <a:tint val="40000"/>
            <a:alpha val="90000"/>
          </a:schemeClr>
        </a:lnRef>
        <a:fillRef idx="1">
          <a:schemeClr val="accent3">
            <a:tint val="40000"/>
            <a:alpha val="90000"/>
          </a:schemeClr>
        </a:fillRef>
        <a:effectRef idx="0">
          <a:scrgbClr r="0" g="0" b="0"/>
        </a:effectRef>
        <a:fontRef idx="minor"/>
      </dsp:style>
      <dsp:txXfrm>
        <a:off x="2869525" y="0"/>
        <a:ext cx="2608659" cy="5157049"/>
      </dsp:txXfrm>
    </dsp:sp>
    <dsp:sp modelId="{E2A0B7A4-8B37-48E1-B381-8E6366D08FE1}">
      <dsp:nvSpPr>
        <dsp:cNvPr id="8" name="Oval 7"/>
        <dsp:cNvSpPr/>
      </dsp:nvSpPr>
      <dsp:spPr bwMode="white">
        <a:xfrm>
          <a:off x="3400297" y="515705"/>
          <a:ext cx="1547115" cy="1547115"/>
        </a:xfrm>
        <a:prstGeom prst="ellipse">
          <a:avLst/>
        </a:prstGeom>
      </dsp:spPr>
      <dsp:style>
        <a:lnRef idx="2">
          <a:schemeClr val="accent4"/>
        </a:lnRef>
        <a:fillRef idx="1">
          <a:schemeClr val="accent4"/>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2</a:t>
          </a:r>
        </a:p>
      </dsp:txBody>
      <dsp:txXfrm>
        <a:off x="3400297" y="515705"/>
        <a:ext cx="1547115" cy="1547115"/>
      </dsp:txXfrm>
    </dsp:sp>
    <dsp:sp modelId="{9A402D19-43D8-4B8C-846C-6A9A248B8DAC}">
      <dsp:nvSpPr>
        <dsp:cNvPr id="9" name="Rectangles 8"/>
        <dsp:cNvSpPr/>
      </dsp:nvSpPr>
      <dsp:spPr bwMode="white">
        <a:xfrm>
          <a:off x="2869525" y="5156977"/>
          <a:ext cx="2608659" cy="72"/>
        </a:xfrm>
        <a:prstGeom prst="rect">
          <a:avLst/>
        </a:prstGeom>
      </dsp:spPr>
      <dsp:style>
        <a:lnRef idx="2">
          <a:schemeClr val="accent5"/>
        </a:lnRef>
        <a:fillRef idx="1">
          <a:schemeClr val="accent5"/>
        </a:fillRef>
        <a:effectRef idx="0">
          <a:scrgbClr r="0" g="0" b="0"/>
        </a:effectRef>
        <a:fontRef idx="minor">
          <a:schemeClr val="lt1"/>
        </a:fontRef>
      </dsp:style>
      <dsp:txXfrm>
        <a:off x="2869525" y="5156977"/>
        <a:ext cx="2608659" cy="72"/>
      </dsp:txXfrm>
    </dsp:sp>
    <dsp:sp modelId="{4CB6AFD9-216A-411F-9A6E-180B164AD583}">
      <dsp:nvSpPr>
        <dsp:cNvPr id="11" name="Rectangles 10"/>
        <dsp:cNvSpPr/>
      </dsp:nvSpPr>
      <dsp:spPr bwMode="white">
        <a:xfrm>
          <a:off x="5739050" y="0"/>
          <a:ext cx="2608659" cy="5157049"/>
        </a:xfrm>
        <a:prstGeom prst="rect">
          <a:avLst/>
        </a:prstGeom>
      </dsp:spPr>
      <dsp:style>
        <a:lnRef idx="2">
          <a:schemeClr val="accent4">
            <a:tint val="40000"/>
            <a:alpha val="90000"/>
          </a:schemeClr>
        </a:lnRef>
        <a:fillRef idx="1">
          <a:schemeClr val="accent4">
            <a:tint val="40000"/>
            <a:alpha val="90000"/>
          </a:schemeClr>
        </a:fillRef>
        <a:effectRef idx="0">
          <a:scrgbClr r="0" g="0" b="0"/>
        </a:effectRef>
        <a:fontRef idx="minor"/>
      </dsp:style>
      <dsp:txXfrm>
        <a:off x="5739050" y="0"/>
        <a:ext cx="2608659" cy="5157049"/>
      </dsp:txXfrm>
    </dsp:sp>
    <dsp:sp modelId="{3F5D3AEE-E0CC-422B-AAB8-6D5A003A229E}">
      <dsp:nvSpPr>
        <dsp:cNvPr id="12" name="Oval 11"/>
        <dsp:cNvSpPr/>
      </dsp:nvSpPr>
      <dsp:spPr bwMode="white">
        <a:xfrm>
          <a:off x="6269822" y="515705"/>
          <a:ext cx="1547115" cy="1547115"/>
        </a:xfrm>
        <a:prstGeom prst="ellipse">
          <a:avLst/>
        </a:prstGeom>
      </dsp:spPr>
      <dsp:style>
        <a:lnRef idx="2">
          <a:schemeClr val="accent6"/>
        </a:lnRef>
        <a:fillRef idx="1">
          <a:schemeClr val="accent6"/>
        </a:fillRef>
        <a:effectRef idx="0">
          <a:scrgbClr r="0" g="0" b="0"/>
        </a:effectRef>
        <a:fontRef idx="minor">
          <a:schemeClr val="lt1"/>
        </a:fontRef>
      </dsp:style>
      <dsp:txBody>
        <a:bodyPr lIns="120619" tIns="12700" rIns="120619"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t>3</a:t>
          </a:r>
        </a:p>
      </dsp:txBody>
      <dsp:txXfrm>
        <a:off x="6269822" y="515705"/>
        <a:ext cx="1547115" cy="1547115"/>
      </dsp:txXfrm>
    </dsp:sp>
    <dsp:sp modelId="{C0BC23C1-9629-4D47-A988-D5B0FC9AFC6E}">
      <dsp:nvSpPr>
        <dsp:cNvPr id="13" name="Rectangles 12"/>
        <dsp:cNvSpPr/>
      </dsp:nvSpPr>
      <dsp:spPr bwMode="white">
        <a:xfrm>
          <a:off x="5739050" y="5156977"/>
          <a:ext cx="2608659" cy="72"/>
        </a:xfrm>
        <a:prstGeom prst="rect">
          <a:avLst/>
        </a:prstGeom>
      </dsp:spPr>
      <dsp:style>
        <a:lnRef idx="2">
          <a:schemeClr val="accent2"/>
        </a:lnRef>
        <a:fillRef idx="1">
          <a:schemeClr val="accent2"/>
        </a:fillRef>
        <a:effectRef idx="0">
          <a:scrgbClr r="0" g="0" b="0"/>
        </a:effectRef>
        <a:fontRef idx="minor">
          <a:schemeClr val="lt1"/>
        </a:fontRef>
      </dsp:style>
      <dsp:txXfrm>
        <a:off x="5739050" y="5156977"/>
        <a:ext cx="2608659" cy="72"/>
      </dsp:txXfrm>
    </dsp:sp>
    <dsp:sp modelId="{9985814C-C769-48E7-A292-E57037F503CA}">
      <dsp:nvSpPr>
        <dsp:cNvPr id="6" name="Rectangles 5"/>
        <dsp:cNvSpPr/>
      </dsp:nvSpPr>
      <dsp:spPr bwMode="white">
        <a:xfrm>
          <a:off x="0" y="1959679"/>
          <a:ext cx="2608659" cy="3094229"/>
        </a:xfrm>
        <a:prstGeom prst="rect">
          <a:avLst/>
        </a:prstGeom>
        <a:noFill/>
        <a:ln>
          <a:noFill/>
        </a:ln>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dk1"/>
              </a:solidFill>
            </a:rPr>
            <a:t>İçerisinde soyut bir “message” metodunu içeren soyut bir super class oluşturun.</a:t>
          </a:r>
          <a:endParaRPr>
            <a:solidFill>
              <a:schemeClr val="dk1"/>
            </a:solidFill>
          </a:endParaRPr>
        </a:p>
      </dsp:txBody>
      <dsp:txXfrm>
        <a:off x="0" y="1959679"/>
        <a:ext cx="2608659" cy="3094229"/>
      </dsp:txXfrm>
    </dsp:sp>
    <dsp:sp modelId="{AD6ABF85-D4F0-4E6C-A33F-08E81BADC8FD}">
      <dsp:nvSpPr>
        <dsp:cNvPr id="10" name="Rectangles 9"/>
        <dsp:cNvSpPr/>
      </dsp:nvSpPr>
      <dsp:spPr bwMode="white">
        <a:xfrm>
          <a:off x="2869525" y="1959679"/>
          <a:ext cx="2608659" cy="3094229"/>
        </a:xfrm>
        <a:prstGeom prst="rect">
          <a:avLst/>
        </a:prstGeom>
        <a:noFill/>
        <a:ln>
          <a:noFill/>
        </a:ln>
      </dsp:spPr>
      <dsp:style>
        <a:lnRef idx="2">
          <a:schemeClr val="accent3">
            <a:tint val="40000"/>
            <a:alpha val="90000"/>
          </a:schemeClr>
        </a:lnRef>
        <a:fillRef idx="1">
          <a:schemeClr val="accent3">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err="1">
              <a:solidFill>
                <a:schemeClr val="dk1"/>
              </a:solidFill>
            </a:rPr>
            <a:t>Sırasıyla</a:t>
          </a:r>
          <a:r>
            <a:rPr lang="en-US" dirty="0">
              <a:solidFill>
                <a:schemeClr val="dk1"/>
              </a:solidFill>
            </a:rPr>
            <a:t> "Bu </a:t>
          </a:r>
          <a:r>
            <a:rPr lang="en-US" dirty="0" err="1">
              <a:solidFill>
                <a:schemeClr val="dk1"/>
              </a:solidFill>
            </a:rPr>
            <a:t>birinci</a:t>
          </a:r>
          <a:r>
            <a:rPr lang="en-US" dirty="0">
              <a:solidFill>
                <a:schemeClr val="dk1"/>
              </a:solidFill>
            </a:rPr>
            <a:t> alt </a:t>
          </a:r>
          <a:r>
            <a:rPr lang="en-US" dirty="0" err="1">
              <a:solidFill>
                <a:schemeClr val="dk1"/>
              </a:solidFill>
            </a:rPr>
            <a:t>sınıftır</a:t>
          </a:r>
          <a:r>
            <a:rPr lang="en-US" dirty="0">
              <a:solidFill>
                <a:schemeClr val="dk1"/>
              </a:solidFill>
            </a:rPr>
            <a:t>" </a:t>
          </a:r>
          <a:r>
            <a:rPr lang="en-US" dirty="0" err="1">
              <a:solidFill>
                <a:schemeClr val="dk1"/>
              </a:solidFill>
            </a:rPr>
            <a:t>ve</a:t>
          </a:r>
          <a:r>
            <a:rPr lang="en-US" dirty="0">
              <a:solidFill>
                <a:schemeClr val="dk1"/>
              </a:solidFill>
            </a:rPr>
            <a:t> "Bu </a:t>
          </a:r>
          <a:r>
            <a:rPr lang="en-US" dirty="0" err="1">
              <a:solidFill>
                <a:schemeClr val="dk1"/>
              </a:solidFill>
            </a:rPr>
            <a:t>ikinci</a:t>
          </a:r>
          <a:r>
            <a:rPr lang="en-US" dirty="0">
              <a:solidFill>
                <a:schemeClr val="dk1"/>
              </a:solidFill>
            </a:rPr>
            <a:t> alt </a:t>
          </a:r>
          <a:r>
            <a:rPr lang="en-US" dirty="0" err="1">
              <a:solidFill>
                <a:schemeClr val="dk1"/>
              </a:solidFill>
            </a:rPr>
            <a:t>sınıftır</a:t>
          </a:r>
          <a:r>
            <a:rPr lang="en-US" dirty="0">
              <a:solidFill>
                <a:schemeClr val="dk1"/>
              </a:solidFill>
            </a:rPr>
            <a:t>" </a:t>
          </a:r>
          <a:r>
            <a:rPr lang="en-US" dirty="0" err="1">
              <a:solidFill>
                <a:schemeClr val="dk1"/>
              </a:solidFill>
            </a:rPr>
            <a:t>yazan</a:t>
          </a:r>
          <a:r>
            <a:rPr lang="en-US" dirty="0">
              <a:solidFill>
                <a:schemeClr val="dk1"/>
              </a:solidFill>
            </a:rPr>
            <a:t> </a:t>
          </a:r>
          <a:r>
            <a:rPr lang="en-US" dirty="0" err="1">
              <a:solidFill>
                <a:schemeClr val="dk1"/>
              </a:solidFill>
            </a:rPr>
            <a:t>birer</a:t>
          </a:r>
          <a:r>
            <a:rPr lang="en-US" dirty="0">
              <a:solidFill>
                <a:schemeClr val="dk1"/>
              </a:solidFill>
            </a:rPr>
            <a:t> “message” </a:t>
          </a:r>
          <a:r>
            <a:rPr lang="en-US" dirty="0" err="1">
              <a:solidFill>
                <a:schemeClr val="dk1"/>
              </a:solidFill>
            </a:rPr>
            <a:t>metodu</a:t>
          </a:r>
          <a:r>
            <a:rPr lang="en-US" dirty="0">
              <a:solidFill>
                <a:schemeClr val="dk1"/>
              </a:solidFill>
            </a:rPr>
            <a:t> </a:t>
          </a:r>
          <a:r>
            <a:rPr lang="en-US" dirty="0" err="1">
              <a:solidFill>
                <a:schemeClr val="dk1"/>
              </a:solidFill>
            </a:rPr>
            <a:t>içeren</a:t>
          </a:r>
          <a:r>
            <a:rPr lang="en-US" dirty="0">
              <a:solidFill>
                <a:schemeClr val="dk1"/>
              </a:solidFill>
            </a:rPr>
            <a:t> </a:t>
          </a:r>
          <a:r>
            <a:rPr lang="en-US" dirty="0" err="1">
              <a:solidFill>
                <a:schemeClr val="dk1"/>
              </a:solidFill>
            </a:rPr>
            <a:t>iki</a:t>
          </a:r>
          <a:r>
            <a:rPr lang="en-US" dirty="0">
              <a:solidFill>
                <a:schemeClr val="dk1"/>
              </a:solidFill>
            </a:rPr>
            <a:t> alt </a:t>
          </a:r>
          <a:r>
            <a:rPr lang="en-US" dirty="0" err="1">
              <a:solidFill>
                <a:schemeClr val="dk1"/>
              </a:solidFill>
            </a:rPr>
            <a:t>sınıf</a:t>
          </a:r>
          <a:r>
            <a:rPr lang="en-US" dirty="0">
              <a:solidFill>
                <a:schemeClr val="dk1"/>
              </a:solidFill>
            </a:rPr>
            <a:t> </a:t>
          </a:r>
          <a:r>
            <a:rPr lang="en-US" dirty="0" err="1">
              <a:solidFill>
                <a:schemeClr val="dk1"/>
              </a:solidFill>
            </a:rPr>
            <a:t>oluşturun</a:t>
          </a:r>
          <a:r>
            <a:rPr lang="en-US" dirty="0">
              <a:solidFill>
                <a:schemeClr val="dk1"/>
              </a:solidFill>
            </a:rPr>
            <a:t>.</a:t>
          </a:r>
          <a:endParaRPr>
            <a:solidFill>
              <a:schemeClr val="dk1"/>
            </a:solidFill>
          </a:endParaRPr>
        </a:p>
      </dsp:txBody>
      <dsp:txXfrm>
        <a:off x="2869525" y="1959679"/>
        <a:ext cx="2608659" cy="3094229"/>
      </dsp:txXfrm>
    </dsp:sp>
    <dsp:sp modelId="{89FE7175-AE90-47DE-8001-4092FF90110F}">
      <dsp:nvSpPr>
        <dsp:cNvPr id="14" name="Rectangles 13"/>
        <dsp:cNvSpPr/>
      </dsp:nvSpPr>
      <dsp:spPr bwMode="white">
        <a:xfrm>
          <a:off x="5739050" y="1959679"/>
          <a:ext cx="2608659" cy="3094229"/>
        </a:xfrm>
        <a:prstGeom prst="rect">
          <a:avLst/>
        </a:prstGeom>
        <a:noFill/>
        <a:ln>
          <a:noFill/>
        </a:ln>
      </dsp:spPr>
      <dsp:style>
        <a:lnRef idx="2">
          <a:schemeClr val="accent4">
            <a:tint val="40000"/>
            <a:alpha val="90000"/>
          </a:schemeClr>
        </a:lnRef>
        <a:fillRef idx="1">
          <a:schemeClr val="accent4">
            <a:tint val="40000"/>
            <a:alpha val="90000"/>
          </a:schemeClr>
        </a:fillRef>
        <a:effectRef idx="0">
          <a:scrgbClr r="0" g="0" b="0"/>
        </a:effectRef>
        <a:fontRef idx="minor"/>
      </dsp:style>
      <dsp:txBody>
        <a:bodyPr lIns="203381" tIns="330200" rIns="203381" bIns="33020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dk1"/>
              </a:solidFill>
            </a:rPr>
            <a:t>Her alt </a:t>
          </a:r>
          <a:r>
            <a:rPr lang="en-US" dirty="0" err="1">
              <a:solidFill>
                <a:schemeClr val="dk1"/>
              </a:solidFill>
            </a:rPr>
            <a:t>sınıf</a:t>
          </a:r>
          <a:r>
            <a:rPr lang="en-US" dirty="0">
              <a:solidFill>
                <a:schemeClr val="dk1"/>
              </a:solidFill>
            </a:rPr>
            <a:t> </a:t>
          </a:r>
          <a:r>
            <a:rPr lang="en-US" dirty="0" err="1">
              <a:solidFill>
                <a:schemeClr val="dk1"/>
              </a:solidFill>
            </a:rPr>
            <a:t>için</a:t>
          </a:r>
          <a:r>
            <a:rPr lang="en-US" dirty="0">
              <a:solidFill>
                <a:schemeClr val="dk1"/>
              </a:solidFill>
            </a:rPr>
            <a:t> </a:t>
          </a:r>
          <a:r>
            <a:rPr lang="en-US" dirty="0" err="1">
              <a:solidFill>
                <a:schemeClr val="dk1"/>
              </a:solidFill>
            </a:rPr>
            <a:t>birer</a:t>
          </a:r>
          <a:r>
            <a:rPr lang="en-US" dirty="0">
              <a:solidFill>
                <a:schemeClr val="dk1"/>
              </a:solidFill>
            </a:rPr>
            <a:t> instance oluşturarak “message” </a:t>
          </a:r>
          <a:r>
            <a:rPr lang="en-US" dirty="0" err="1">
              <a:solidFill>
                <a:schemeClr val="dk1"/>
              </a:solidFill>
            </a:rPr>
            <a:t>metotlarını</a:t>
          </a:r>
          <a:r>
            <a:rPr lang="en-US" dirty="0">
              <a:solidFill>
                <a:schemeClr val="dk1"/>
              </a:solidFill>
            </a:rPr>
            <a:t> </a:t>
          </a:r>
          <a:r>
            <a:rPr lang="en-US" dirty="0" err="1">
              <a:solidFill>
                <a:schemeClr val="dk1"/>
              </a:solidFill>
            </a:rPr>
            <a:t>çağırıp</a:t>
          </a:r>
          <a:r>
            <a:rPr lang="en-US" dirty="0">
              <a:solidFill>
                <a:schemeClr val="dk1"/>
              </a:solidFill>
            </a:rPr>
            <a:t> </a:t>
          </a:r>
          <a:r>
            <a:rPr lang="en-US" dirty="0" err="1">
              <a:solidFill>
                <a:schemeClr val="dk1"/>
              </a:solidFill>
            </a:rPr>
            <a:t>çıktıların</a:t>
          </a:r>
          <a:r>
            <a:rPr lang="en-US" dirty="0">
              <a:solidFill>
                <a:schemeClr val="dk1"/>
              </a:solidFill>
            </a:rPr>
            <a:t> </a:t>
          </a:r>
          <a:r>
            <a:rPr lang="en-US" dirty="0" err="1">
              <a:solidFill>
                <a:schemeClr val="dk1"/>
              </a:solidFill>
            </a:rPr>
            <a:t>konsola</a:t>
          </a:r>
          <a:r>
            <a:rPr lang="en-US" dirty="0">
              <a:solidFill>
                <a:schemeClr val="dk1"/>
              </a:solidFill>
            </a:rPr>
            <a:t> </a:t>
          </a:r>
          <a:r>
            <a:rPr lang="en-US" dirty="0" err="1">
              <a:solidFill>
                <a:schemeClr val="dk1"/>
              </a:solidFill>
            </a:rPr>
            <a:t>basılmasını</a:t>
          </a:r>
          <a:r>
            <a:rPr lang="en-US" dirty="0">
              <a:solidFill>
                <a:schemeClr val="dk1"/>
              </a:solidFill>
            </a:rPr>
            <a:t> </a:t>
          </a:r>
          <a:r>
            <a:rPr lang="en-US" dirty="0" err="1">
              <a:solidFill>
                <a:schemeClr val="dk1"/>
              </a:solidFill>
            </a:rPr>
            <a:t>sağlayın</a:t>
          </a:r>
          <a:r>
            <a:rPr lang="en-US" dirty="0">
              <a:solidFill>
                <a:schemeClr val="dk1"/>
              </a:solidFill>
            </a:rPr>
            <a:t>.</a:t>
          </a:r>
          <a:endParaRPr>
            <a:solidFill>
              <a:schemeClr val="dk1"/>
            </a:solidFill>
          </a:endParaRPr>
        </a:p>
      </dsp:txBody>
      <dsp:txXfrm>
        <a:off x="5739050" y="1959679"/>
        <a:ext cx="2608659" cy="309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59110" cy="4351338"/>
        <a:chOff x="0" y="0"/>
        <a:chExt cx="10659110" cy="4351338"/>
      </a:xfrm>
    </dsp:grpSpPr>
    <dsp:sp modelId="{17403BB9-BDA2-4BE9-B6BE-A4EACA575496}">
      <dsp:nvSpPr>
        <dsp:cNvPr id="3" name="Rounded Rectangle 2"/>
        <dsp:cNvSpPr/>
      </dsp:nvSpPr>
      <dsp:spPr bwMode="white">
        <a:xfrm>
          <a:off x="0" y="94359"/>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“BaseShopCalculatorManager” isminde bir soyut sınıf ve sınıf içerisinde ekmek fiyatını hesaplayacak “breadBuy” isminde bir soyut metot oluşturalım.</a:t>
          </a:r>
        </a:p>
      </dsp:txBody>
      <dsp:txXfrm>
        <a:off x="0" y="94359"/>
        <a:ext cx="10659110" cy="1003935"/>
      </dsp:txXfrm>
    </dsp:sp>
    <dsp:sp modelId="{546E0952-4E87-4180-9473-ADB5D8328713}">
      <dsp:nvSpPr>
        <dsp:cNvPr id="4" name="Rounded Rectangle 3"/>
        <dsp:cNvSpPr/>
      </dsp:nvSpPr>
      <dsp:spPr bwMode="white">
        <a:xfrm>
          <a:off x="0" y="1147254"/>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a:t>
          </a:r>
          <a:r>
            <a:rPr lang="en-US" dirty="0" err="1"/>
            <a:t>MarketCalculatorManager</a:t>
          </a:r>
          <a:r>
            <a:rPr lang="en-US" dirty="0"/>
            <a:t>” </a:t>
          </a:r>
          <a:r>
            <a:rPr lang="en-US" dirty="0" err="1"/>
            <a:t>ve</a:t>
          </a:r>
          <a:r>
            <a:rPr lang="en-US" dirty="0"/>
            <a:t> “</a:t>
          </a:r>
          <a:r>
            <a:rPr lang="en-US" dirty="0" err="1"/>
            <a:t>SuperMarketCalculatorManager</a:t>
          </a:r>
          <a:r>
            <a:rPr lang="en-US" dirty="0"/>
            <a:t>” </a:t>
          </a:r>
          <a:r>
            <a:rPr lang="en-US" dirty="0" err="1"/>
            <a:t>isimli</a:t>
          </a:r>
          <a:r>
            <a:rPr lang="en-US" dirty="0"/>
            <a:t> </a:t>
          </a:r>
          <a:r>
            <a:rPr lang="en-US" dirty="0" err="1"/>
            <a:t>iki</a:t>
          </a:r>
          <a:r>
            <a:rPr lang="en-US" dirty="0"/>
            <a:t> </a:t>
          </a:r>
          <a:r>
            <a:rPr lang="en-US" dirty="0" err="1"/>
            <a:t>adet</a:t>
          </a:r>
          <a:r>
            <a:rPr lang="en-US" dirty="0"/>
            <a:t> subclass </a:t>
          </a:r>
          <a:r>
            <a:rPr lang="en-US" dirty="0" err="1"/>
            <a:t>oluşturalım</a:t>
          </a:r>
          <a:r>
            <a:rPr lang="en-US" dirty="0"/>
            <a:t>.</a:t>
          </a:r>
        </a:p>
      </dsp:txBody>
      <dsp:txXfrm>
        <a:off x="0" y="1147254"/>
        <a:ext cx="10659110" cy="1003935"/>
      </dsp:txXfrm>
    </dsp:sp>
    <dsp:sp modelId="{FBCC40F0-90B6-491C-825E-8568B17D51D6}">
      <dsp:nvSpPr>
        <dsp:cNvPr id="5" name="Rounded Rectangle 4"/>
        <dsp:cNvSpPr/>
      </dsp:nvSpPr>
      <dsp:spPr bwMode="white">
        <a:xfrm>
          <a:off x="0" y="2200149"/>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“CustomerManager” isimli bir sınıf oluşturarak içerisine kullanıcıdan kaç ekmek almak istediğini klavyeden gireceği değer ile tanımladıktan sonra ilgili işlem sonucunu ekrana yazdıracak bir “doTheShopping” metodu tanımlayalım. Bu metot içerisinde hesaplamalarda hangi subclassın kullanılacağına main metodunda karar verilmesini sağlayalım.</a:t>
          </a:r>
        </a:p>
      </dsp:txBody>
      <dsp:txXfrm>
        <a:off x="0" y="2200149"/>
        <a:ext cx="10659110" cy="1003935"/>
      </dsp:txXfrm>
    </dsp:sp>
    <dsp:sp modelId="{EE90D0C3-C147-4BD6-AE15-62277538D5D4}">
      <dsp:nvSpPr>
        <dsp:cNvPr id="6" name="Rounded Rectangle 5"/>
        <dsp:cNvSpPr/>
      </dsp:nvSpPr>
      <dsp:spPr bwMode="white">
        <a:xfrm>
          <a:off x="0" y="3253044"/>
          <a:ext cx="10659110" cy="1003935"/>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Main metodu içerisinde “doTheShopping” metodunu çalıştıralım.</a:t>
          </a:r>
        </a:p>
      </dsp:txBody>
      <dsp:txXfrm>
        <a:off x="0" y="3253044"/>
        <a:ext cx="10659110" cy="100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91471" cy="5157049"/>
        <a:chOff x="0" y="0"/>
        <a:chExt cx="5891471" cy="5157049"/>
      </a:xfrm>
    </dsp:grpSpPr>
    <dsp:sp modelId="{0F7081F4-F201-475E-A1FF-7C512DC0A381}">
      <dsp:nvSpPr>
        <dsp:cNvPr id="3" name="Rounded Rectangle 2"/>
        <dsp:cNvSpPr/>
      </dsp:nvSpPr>
      <dsp:spPr bwMode="white">
        <a:xfrm>
          <a:off x="0" y="123459"/>
          <a:ext cx="5891471" cy="159639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“MathematicalOperation” isimli bir interface oluşturalım. Bu interface içerisinde soyut “sum”, “difference”, “multiply”, “divide” metotlarını oluşturalım.</a:t>
          </a:r>
        </a:p>
      </dsp:txBody>
      <dsp:txXfrm>
        <a:off x="0" y="123459"/>
        <a:ext cx="5891471" cy="1596390"/>
      </dsp:txXfrm>
    </dsp:sp>
    <dsp:sp modelId="{8ED57008-D314-412D-B497-7AAD2B13E8EB}">
      <dsp:nvSpPr>
        <dsp:cNvPr id="4" name="Rounded Rectangle 3"/>
        <dsp:cNvSpPr/>
      </dsp:nvSpPr>
      <dsp:spPr bwMode="white">
        <a:xfrm>
          <a:off x="0" y="1780330"/>
          <a:ext cx="5891471" cy="1596390"/>
        </a:xfrm>
        <a:prstGeom prst="roundRect">
          <a:avLst/>
        </a:prstGeom>
      </dsp:spPr>
      <dsp:style>
        <a:lnRef idx="2">
          <a:schemeClr val="lt1"/>
        </a:lnRef>
        <a:fillRef idx="1">
          <a:schemeClr val="accent2">
            <a:hueOff val="-720000"/>
            <a:satOff val="-16274"/>
            <a:lumOff val="-3136"/>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“MathematicalOperationImplementation” isimli bir sınıf yazarak bu sınıfın “MathematicalOperation” sınıfını implemente etmesini sağlayalım. </a:t>
          </a:r>
        </a:p>
      </dsp:txBody>
      <dsp:txXfrm>
        <a:off x="0" y="1780330"/>
        <a:ext cx="5891471" cy="1596390"/>
      </dsp:txXfrm>
    </dsp:sp>
    <dsp:sp modelId="{69D75571-803E-49E0-85AE-71F28971A5F1}">
      <dsp:nvSpPr>
        <dsp:cNvPr id="5" name="Rounded Rectangle 4"/>
        <dsp:cNvSpPr/>
      </dsp:nvSpPr>
      <dsp:spPr bwMode="white">
        <a:xfrm>
          <a:off x="0" y="3437200"/>
          <a:ext cx="5891471" cy="1596390"/>
        </a:xfrm>
        <a:prstGeom prst="roundRect">
          <a:avLst/>
        </a:prstGeom>
      </dsp:spPr>
      <dsp:style>
        <a:lnRef idx="2">
          <a:schemeClr val="lt1"/>
        </a:lnRef>
        <a:fillRef idx="1">
          <a:schemeClr val="accent2">
            <a:hueOff val="-1440000"/>
            <a:satOff val="-32548"/>
            <a:lumOff val="-6274"/>
            <a:alpha val="100000"/>
          </a:schemeClr>
        </a:fillRef>
        <a:effectRef idx="0">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Main metodu içerisinde “MathematicalOperationImplementation” sınıfından bir instance oluşturarak “sum”, “difference”, “multiply”, “divide” metotlarını çağıralım.</a:t>
          </a:r>
        </a:p>
      </dsp:txBody>
      <dsp:txXfrm>
        <a:off x="0" y="3437200"/>
        <a:ext cx="5891471" cy="15963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hasCustomPrompt="1"/>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hasCustomPrompt="1"/>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hasCustomPrompt="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8" name="Text Placeholder 3"/>
          <p:cNvSpPr>
            <a:spLocks noGrp="1"/>
          </p:cNvSpPr>
          <p:nvPr>
            <p:ph type="body" sz="half" idx="15" hasCustomPrompt="1"/>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9" name="Text Placeholder 4"/>
          <p:cNvSpPr>
            <a:spLocks noGrp="1"/>
          </p:cNvSpPr>
          <p:nvPr>
            <p:ph type="body" sz="quarter" idx="3" hasCustomPrompt="1"/>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0" name="Text Placeholder 3"/>
          <p:cNvSpPr>
            <a:spLocks noGrp="1"/>
          </p:cNvSpPr>
          <p:nvPr>
            <p:ph type="body" sz="half" idx="16" hasCustomPrompt="1"/>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1" name="Text Placeholder 4"/>
          <p:cNvSpPr>
            <a:spLocks noGrp="1"/>
          </p:cNvSpPr>
          <p:nvPr>
            <p:ph type="body" sz="quarter" idx="13" hasCustomPrompt="1"/>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2" name="Text Placeholder 3"/>
          <p:cNvSpPr>
            <a:spLocks noGrp="1"/>
          </p:cNvSpPr>
          <p:nvPr>
            <p:ph type="body" sz="half" idx="17" hasCustomPrompt="1"/>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hasCustomPrompt="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Picture Placehold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hasCustomPrompt="1"/>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2" name="Text Placeholder 4"/>
          <p:cNvSpPr>
            <a:spLocks noGrp="1"/>
          </p:cNvSpPr>
          <p:nvPr>
            <p:ph type="body" sz="quarter" idx="3" hasCustomPrompt="1"/>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3" name="Picture Placehold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hasCustomPrompt="1"/>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5" name="Text Placeholder 4"/>
          <p:cNvSpPr>
            <a:spLocks noGrp="1"/>
          </p:cNvSpPr>
          <p:nvPr>
            <p:ph type="body" sz="quarter" idx="13" hasCustomPrompt="1"/>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6" name="Picture Placehold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hasCustomPrompt="1"/>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141410" y="609599"/>
            <a:ext cx="7748590" cy="5181601"/>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141410" y="2249486"/>
            <a:ext cx="4878389"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2249486"/>
            <a:ext cx="4875211"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141410" y="3073397"/>
            <a:ext cx="4878391"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3073397"/>
            <a:ext cx="4875210"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156200" y="592666"/>
            <a:ext cx="5891209" cy="5198534"/>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OOP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Pass-by-reference</a:t>
            </a:r>
            <a:endParaRPr lang="tr-TR" dirty="0"/>
          </a:p>
        </p:txBody>
      </p:sp>
      <p:sp>
        <p:nvSpPr>
          <p:cNvPr id="3" name="İçerik Yer Tutucusu 2"/>
          <p:cNvSpPr>
            <a:spLocks noGrp="1"/>
          </p:cNvSpPr>
          <p:nvPr>
            <p:ph idx="1"/>
          </p:nvPr>
        </p:nvSpPr>
        <p:spPr/>
        <p:txBody>
          <a:bodyPr/>
          <a:lstStyle/>
          <a:p>
            <a:r>
              <a:rPr lang="tr-TR" dirty="0"/>
              <a:t>Bir </a:t>
            </a:r>
            <a:r>
              <a:rPr lang="tr-TR" dirty="0" err="1"/>
              <a:t>reference</a:t>
            </a:r>
            <a:r>
              <a:rPr lang="tr-TR" dirty="0"/>
              <a:t> türü parametresiyle bir </a:t>
            </a:r>
            <a:r>
              <a:rPr lang="tr-TR" dirty="0" err="1"/>
              <a:t>method</a:t>
            </a:r>
            <a:r>
              <a:rPr lang="tr-TR" dirty="0"/>
              <a:t> çağrıldığında, nesnenin başvurusunun bir kopyası </a:t>
            </a:r>
            <a:r>
              <a:rPr lang="tr-TR" dirty="0" err="1"/>
              <a:t>method</a:t>
            </a:r>
            <a:r>
              <a:rPr lang="tr-TR" dirty="0"/>
              <a:t> a iletilir.</a:t>
            </a:r>
            <a:endParaRPr lang="tr-TR" dirty="0"/>
          </a:p>
          <a:p>
            <a:endParaRPr lang="tr-TR" dirty="0"/>
          </a:p>
          <a:p>
            <a:r>
              <a:rPr lang="tr-TR" dirty="0" err="1"/>
              <a:t>void</a:t>
            </a:r>
            <a:r>
              <a:rPr lang="tr-TR" dirty="0"/>
              <a:t> </a:t>
            </a:r>
            <a:r>
              <a:rPr lang="tr-TR" dirty="0" err="1"/>
              <a:t>someMethod</a:t>
            </a:r>
            <a:r>
              <a:rPr lang="tr-TR" dirty="0"/>
              <a:t>(){ </a:t>
            </a:r>
            <a:r>
              <a:rPr lang="tr-TR" dirty="0" err="1"/>
              <a:t>Student</a:t>
            </a:r>
            <a:r>
              <a:rPr lang="tr-TR" dirty="0"/>
              <a:t> s = </a:t>
            </a:r>
            <a:r>
              <a:rPr lang="tr-TR" dirty="0" err="1"/>
              <a:t>new</a:t>
            </a:r>
            <a:r>
              <a:rPr lang="tr-TR" dirty="0"/>
              <a:t> </a:t>
            </a:r>
            <a:r>
              <a:rPr lang="tr-TR" dirty="0" err="1"/>
              <a:t>Student</a:t>
            </a:r>
            <a:r>
              <a:rPr lang="tr-TR" dirty="0"/>
              <a:t>(); </a:t>
            </a:r>
            <a:r>
              <a:rPr lang="tr-TR" dirty="0" err="1"/>
              <a:t>changeValue</a:t>
            </a:r>
            <a:r>
              <a:rPr lang="tr-TR" dirty="0"/>
              <a:t>(s); </a:t>
            </a:r>
            <a:r>
              <a:rPr lang="tr-TR" dirty="0" err="1"/>
              <a:t>System.out.println</a:t>
            </a:r>
            <a:r>
              <a:rPr lang="tr-TR" dirty="0"/>
              <a:t>(“Name: ” + </a:t>
            </a:r>
            <a:r>
              <a:rPr lang="tr-TR" dirty="0" err="1"/>
              <a:t>s.getName</a:t>
            </a:r>
            <a:r>
              <a:rPr lang="tr-TR" dirty="0"/>
              <a:t>()); } </a:t>
            </a:r>
            <a:endParaRPr lang="tr-TR" dirty="0"/>
          </a:p>
          <a:p>
            <a:r>
              <a:rPr lang="tr-TR" dirty="0" err="1"/>
              <a:t>public</a:t>
            </a:r>
            <a:r>
              <a:rPr lang="tr-TR" dirty="0"/>
              <a:t> </a:t>
            </a:r>
            <a:r>
              <a:rPr lang="tr-TR" dirty="0" err="1"/>
              <a:t>void</a:t>
            </a:r>
            <a:r>
              <a:rPr lang="tr-TR" dirty="0"/>
              <a:t> </a:t>
            </a:r>
            <a:r>
              <a:rPr lang="tr-TR" dirty="0" err="1"/>
              <a:t>changeValue</a:t>
            </a:r>
            <a:r>
              <a:rPr lang="tr-TR" dirty="0"/>
              <a:t>(</a:t>
            </a:r>
            <a:r>
              <a:rPr lang="tr-TR" dirty="0" err="1"/>
              <a:t>Student</a:t>
            </a:r>
            <a:r>
              <a:rPr lang="tr-TR" dirty="0"/>
              <a:t> </a:t>
            </a:r>
            <a:r>
              <a:rPr lang="tr-TR" dirty="0" err="1"/>
              <a:t>stu</a:t>
            </a:r>
            <a:r>
              <a:rPr lang="tr-TR" dirty="0"/>
              <a:t>){ </a:t>
            </a:r>
            <a:r>
              <a:rPr lang="tr-TR" dirty="0" err="1"/>
              <a:t>stu.setName</a:t>
            </a:r>
            <a:r>
              <a:rPr lang="tr-TR" dirty="0"/>
              <a:t>(“Ali”); </a:t>
            </a:r>
            <a:r>
              <a:rPr lang="tr-TR" dirty="0" err="1"/>
              <a:t>System.out.println</a:t>
            </a:r>
            <a:r>
              <a:rPr lang="tr-TR" dirty="0"/>
              <a:t>(“Name: ” + </a:t>
            </a:r>
            <a:r>
              <a:rPr lang="tr-TR" dirty="0" err="1"/>
              <a:t>stu.getName</a:t>
            </a:r>
            <a:r>
              <a:rPr lang="tr-TR" dirty="0"/>
              <a:t>()); }</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Java genellikle </a:t>
            </a:r>
            <a:r>
              <a:rPr lang="tr-TR" dirty="0" err="1"/>
              <a:t>Pass-by-value</a:t>
            </a:r>
            <a:r>
              <a:rPr lang="tr-TR" dirty="0"/>
              <a:t> ile çalışır.</a:t>
            </a:r>
            <a:endParaRPr lang="tr-TR" dirty="0"/>
          </a:p>
          <a:p>
            <a:r>
              <a:rPr lang="tr-TR" dirty="0" err="1"/>
              <a:t>Javada</a:t>
            </a:r>
            <a:r>
              <a:rPr lang="tr-TR" dirty="0"/>
              <a:t> nesneler </a:t>
            </a:r>
            <a:r>
              <a:rPr lang="tr-TR" dirty="0" err="1"/>
              <a:t>pass-by-reference</a:t>
            </a:r>
            <a:r>
              <a:rPr lang="tr-TR" dirty="0"/>
              <a:t> ile çalışır. </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Strıng</a:t>
            </a:r>
            <a:endParaRPr lang="tr-TR" dirty="0"/>
          </a:p>
        </p:txBody>
      </p:sp>
      <p:sp>
        <p:nvSpPr>
          <p:cNvPr id="3" name="İçerik Yer Tutucusu 2"/>
          <p:cNvSpPr>
            <a:spLocks noGrp="1"/>
          </p:cNvSpPr>
          <p:nvPr>
            <p:ph idx="1"/>
          </p:nvPr>
        </p:nvSpPr>
        <p:spPr/>
        <p:txBody>
          <a:bodyPr/>
          <a:lstStyle/>
          <a:p>
            <a:r>
              <a:rPr lang="tr-TR" dirty="0"/>
              <a:t>Bir </a:t>
            </a:r>
            <a:r>
              <a:rPr lang="tr-TR" dirty="0" err="1"/>
              <a:t>String</a:t>
            </a:r>
            <a:r>
              <a:rPr lang="tr-TR" dirty="0"/>
              <a:t> </a:t>
            </a:r>
            <a:r>
              <a:rPr lang="tr-TR" dirty="0" err="1"/>
              <a:t>instance</a:t>
            </a:r>
            <a:r>
              <a:rPr lang="tr-TR" dirty="0"/>
              <a:t> oluşturmak için </a:t>
            </a:r>
            <a:r>
              <a:rPr lang="tr-TR" dirty="0" err="1"/>
              <a:t>constructer</a:t>
            </a:r>
            <a:r>
              <a:rPr lang="tr-TR" dirty="0"/>
              <a:t> çağırmak yerine, bir </a:t>
            </a:r>
            <a:r>
              <a:rPr lang="tr-TR" dirty="0" err="1"/>
              <a:t>string</a:t>
            </a:r>
            <a:r>
              <a:rPr lang="tr-TR" dirty="0"/>
              <a:t> ifadeyi doğrudan bir </a:t>
            </a:r>
            <a:r>
              <a:rPr lang="tr-TR" dirty="0" err="1"/>
              <a:t>String</a:t>
            </a:r>
            <a:r>
              <a:rPr lang="tr-TR" dirty="0"/>
              <a:t> değişkenine atayabilirsiniz.</a:t>
            </a:r>
            <a:endParaRPr lang="tr-TR" dirty="0"/>
          </a:p>
          <a:p>
            <a:r>
              <a:rPr lang="tr-TR" dirty="0" err="1"/>
              <a:t>String</a:t>
            </a:r>
            <a:r>
              <a:rPr lang="tr-TR" dirty="0"/>
              <a:t> is </a:t>
            </a:r>
            <a:r>
              <a:rPr lang="tr-TR" dirty="0" err="1"/>
              <a:t>immutable</a:t>
            </a:r>
            <a:r>
              <a:rPr lang="tr-TR" dirty="0"/>
              <a:t>.(</a:t>
            </a:r>
            <a:r>
              <a:rPr lang="tr-TR" dirty="0" err="1"/>
              <a:t>değişmez,sabit</a:t>
            </a:r>
            <a:r>
              <a:rPr lang="tr-TR" dirty="0"/>
              <a:t>) Örneğin, </a:t>
            </a:r>
            <a:r>
              <a:rPr lang="tr-TR" dirty="0" err="1"/>
              <a:t>toUpperCase</a:t>
            </a:r>
            <a:r>
              <a:rPr lang="tr-TR" dirty="0"/>
              <a:t>() yöntemi, mevcut içeriğini değiştirmek yerine yeni bir </a:t>
            </a:r>
            <a:r>
              <a:rPr lang="tr-TR" dirty="0" err="1"/>
              <a:t>String</a:t>
            </a:r>
            <a:r>
              <a:rPr lang="tr-TR" dirty="0"/>
              <a:t> oluşturur ve döndürür.</a:t>
            </a:r>
            <a:endParaRPr lang="tr-TR" dirty="0"/>
          </a:p>
          <a:p>
            <a:r>
              <a:rPr lang="tr-TR" dirty="0"/>
              <a:t>'+' operatörü, iki </a:t>
            </a:r>
            <a:r>
              <a:rPr lang="tr-TR" dirty="0" err="1"/>
              <a:t>String</a:t>
            </a:r>
            <a:r>
              <a:rPr lang="tr-TR" dirty="0"/>
              <a:t> işlenenini birleştirmek için </a:t>
            </a:r>
            <a:r>
              <a:rPr lang="tr-TR" dirty="0" err="1"/>
              <a:t>overloading</a:t>
            </a:r>
            <a:r>
              <a:rPr lang="tr-TR" dirty="0"/>
              <a:t> yapılmıştır.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Strıng</a:t>
            </a:r>
            <a:endParaRPr lang="tr-TR" dirty="0"/>
          </a:p>
        </p:txBody>
      </p:sp>
      <p:sp>
        <p:nvSpPr>
          <p:cNvPr id="3" name="İçerik Yer Tutucusu 2"/>
          <p:cNvSpPr>
            <a:spLocks noGrp="1"/>
          </p:cNvSpPr>
          <p:nvPr>
            <p:ph idx="1"/>
          </p:nvPr>
        </p:nvSpPr>
        <p:spPr>
          <a:xfrm>
            <a:off x="1141412" y="1619074"/>
            <a:ext cx="9905999" cy="4513277"/>
          </a:xfrm>
        </p:spPr>
        <p:txBody>
          <a:bodyPr>
            <a:normAutofit fontScale="92500" lnSpcReduction="20000"/>
          </a:bodyPr>
          <a:lstStyle/>
          <a:p>
            <a:r>
              <a:rPr lang="en-US" dirty="0"/>
              <a:t>// Length</a:t>
            </a:r>
            <a:endParaRPr lang="tr-TR" dirty="0"/>
          </a:p>
          <a:p>
            <a:r>
              <a:rPr lang="en-US" dirty="0"/>
              <a:t> • int length() // returns the length of the String</a:t>
            </a:r>
            <a:endParaRPr lang="tr-TR" dirty="0"/>
          </a:p>
          <a:p>
            <a:r>
              <a:rPr lang="en-US" dirty="0"/>
              <a:t> • </a:t>
            </a:r>
            <a:r>
              <a:rPr lang="en-US" dirty="0" err="1"/>
              <a:t>boolean</a:t>
            </a:r>
            <a:r>
              <a:rPr lang="en-US" dirty="0"/>
              <a:t> </a:t>
            </a:r>
            <a:r>
              <a:rPr lang="en-US" dirty="0" err="1"/>
              <a:t>isEmpty</a:t>
            </a:r>
            <a:r>
              <a:rPr lang="en-US" dirty="0"/>
              <a:t>() // same as </a:t>
            </a:r>
            <a:r>
              <a:rPr lang="en-US" dirty="0" err="1"/>
              <a:t>thisString.length</a:t>
            </a:r>
            <a:r>
              <a:rPr lang="en-US" dirty="0"/>
              <a:t> == 0 </a:t>
            </a:r>
            <a:endParaRPr lang="tr-TR" dirty="0"/>
          </a:p>
          <a:p>
            <a:r>
              <a:rPr lang="en-US" dirty="0"/>
              <a:t>// Comparison </a:t>
            </a:r>
            <a:endParaRPr lang="tr-TR" dirty="0"/>
          </a:p>
          <a:p>
            <a:r>
              <a:rPr lang="en-US" dirty="0"/>
              <a:t>• </a:t>
            </a:r>
            <a:r>
              <a:rPr lang="en-US" dirty="0" err="1"/>
              <a:t>boolean</a:t>
            </a:r>
            <a:r>
              <a:rPr lang="en-US" dirty="0"/>
              <a:t> equals(String another) // CANNOT use '==' or '!=' to compare two Strings in Java</a:t>
            </a:r>
            <a:endParaRPr lang="en-US" dirty="0"/>
          </a:p>
          <a:p>
            <a:r>
              <a:rPr lang="en-US" dirty="0"/>
              <a:t>• </a:t>
            </a:r>
            <a:r>
              <a:rPr lang="en-US" dirty="0" err="1"/>
              <a:t>boolean</a:t>
            </a:r>
            <a:r>
              <a:rPr lang="en-US" dirty="0"/>
              <a:t> </a:t>
            </a:r>
            <a:r>
              <a:rPr lang="en-US" dirty="0" err="1"/>
              <a:t>equalsIgnoreCase</a:t>
            </a:r>
            <a:r>
              <a:rPr lang="en-US" dirty="0"/>
              <a:t>(String another) </a:t>
            </a:r>
            <a:endParaRPr lang="tr-TR" dirty="0"/>
          </a:p>
          <a:p>
            <a:r>
              <a:rPr lang="en-US" dirty="0"/>
              <a:t>• </a:t>
            </a:r>
            <a:r>
              <a:rPr lang="en-US" dirty="0" err="1"/>
              <a:t>boolean</a:t>
            </a:r>
            <a:r>
              <a:rPr lang="en-US" dirty="0"/>
              <a:t> </a:t>
            </a:r>
            <a:r>
              <a:rPr lang="en-US" dirty="0" err="1"/>
              <a:t>startsWith</a:t>
            </a:r>
            <a:r>
              <a:rPr lang="en-US" dirty="0"/>
              <a:t>(String another) •</a:t>
            </a:r>
            <a:endParaRPr lang="tr-TR" dirty="0"/>
          </a:p>
          <a:p>
            <a:r>
              <a:rPr lang="en-US" dirty="0"/>
              <a:t> </a:t>
            </a:r>
            <a:r>
              <a:rPr lang="en-US" dirty="0" err="1"/>
              <a:t>boolean</a:t>
            </a:r>
            <a:r>
              <a:rPr lang="en-US" dirty="0"/>
              <a:t> </a:t>
            </a:r>
            <a:r>
              <a:rPr lang="en-US" dirty="0" err="1"/>
              <a:t>startsWith</a:t>
            </a:r>
            <a:r>
              <a:rPr lang="en-US" dirty="0"/>
              <a:t>(String another, int </a:t>
            </a:r>
            <a:r>
              <a:rPr lang="en-US" dirty="0" err="1"/>
              <a:t>fromIndex</a:t>
            </a:r>
            <a:r>
              <a:rPr lang="en-US" dirty="0"/>
              <a:t>) // search begins at </a:t>
            </a:r>
            <a:r>
              <a:rPr lang="en-US" dirty="0" err="1"/>
              <a:t>fromIndex</a:t>
            </a:r>
            <a:endParaRPr lang="tr-TR" dirty="0"/>
          </a:p>
          <a:p>
            <a:r>
              <a:rPr lang="en-US" dirty="0"/>
              <a:t> • </a:t>
            </a:r>
            <a:r>
              <a:rPr lang="en-US" dirty="0" err="1"/>
              <a:t>boolean</a:t>
            </a:r>
            <a:r>
              <a:rPr lang="en-US" dirty="0"/>
              <a:t> </a:t>
            </a:r>
            <a:r>
              <a:rPr lang="en-US" dirty="0" err="1"/>
              <a:t>endsWith</a:t>
            </a:r>
            <a:r>
              <a:rPr lang="en-US" dirty="0"/>
              <a:t>(String another) </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302004"/>
            <a:ext cx="9905999" cy="5489197"/>
          </a:xfrm>
        </p:spPr>
        <p:txBody>
          <a:bodyPr>
            <a:normAutofit/>
          </a:bodyPr>
          <a:lstStyle/>
          <a:p>
            <a:r>
              <a:rPr lang="en-US" dirty="0"/>
              <a:t>// Searching &amp; Indexing</a:t>
            </a:r>
            <a:endParaRPr lang="tr-TR" dirty="0"/>
          </a:p>
          <a:p>
            <a:r>
              <a:rPr lang="en-US" dirty="0"/>
              <a:t> • int </a:t>
            </a:r>
            <a:r>
              <a:rPr lang="en-US" dirty="0" err="1"/>
              <a:t>indexOf</a:t>
            </a:r>
            <a:r>
              <a:rPr lang="en-US" dirty="0"/>
              <a:t>(String search)</a:t>
            </a:r>
            <a:endParaRPr lang="tr-TR" dirty="0"/>
          </a:p>
          <a:p>
            <a:r>
              <a:rPr lang="en-US" dirty="0"/>
              <a:t> • int </a:t>
            </a:r>
            <a:r>
              <a:rPr lang="en-US" dirty="0" err="1"/>
              <a:t>indexOf</a:t>
            </a:r>
            <a:r>
              <a:rPr lang="en-US" dirty="0"/>
              <a:t>(String search, int </a:t>
            </a:r>
            <a:r>
              <a:rPr lang="en-US" dirty="0" err="1"/>
              <a:t>fromIndex</a:t>
            </a:r>
            <a:r>
              <a:rPr lang="en-US" dirty="0"/>
              <a:t>)</a:t>
            </a:r>
            <a:endParaRPr lang="tr-TR" dirty="0"/>
          </a:p>
          <a:p>
            <a:r>
              <a:rPr lang="en-US" dirty="0"/>
              <a:t>// Extracting part of the String (substring) </a:t>
            </a:r>
            <a:endParaRPr lang="tr-TR" dirty="0"/>
          </a:p>
          <a:p>
            <a:r>
              <a:rPr lang="en-US" dirty="0"/>
              <a:t>• String substring(int </a:t>
            </a:r>
            <a:r>
              <a:rPr lang="en-US" dirty="0" err="1"/>
              <a:t>fromIndex</a:t>
            </a:r>
            <a:r>
              <a:rPr lang="en-US" dirty="0"/>
              <a:t>) </a:t>
            </a:r>
            <a:endParaRPr lang="tr-TR" dirty="0"/>
          </a:p>
          <a:p>
            <a:r>
              <a:rPr lang="en-US" dirty="0"/>
              <a:t>• String substring(int </a:t>
            </a:r>
            <a:r>
              <a:rPr lang="en-US" dirty="0" err="1"/>
              <a:t>fromIndex</a:t>
            </a:r>
            <a:r>
              <a:rPr lang="en-US" dirty="0"/>
              <a:t>, int </a:t>
            </a:r>
            <a:r>
              <a:rPr lang="en-US" dirty="0" err="1"/>
              <a:t>endIndex</a:t>
            </a:r>
            <a:r>
              <a:rPr lang="en-US" dirty="0"/>
              <a:t>) // exclude </a:t>
            </a:r>
            <a:r>
              <a:rPr lang="en-US" dirty="0" err="1"/>
              <a:t>endIndex</a:t>
            </a:r>
            <a:r>
              <a:rPr lang="en-US" dirty="0"/>
              <a:t> </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822121"/>
            <a:ext cx="9905999" cy="4969080"/>
          </a:xfrm>
        </p:spPr>
        <p:txBody>
          <a:bodyPr>
            <a:normAutofit/>
          </a:bodyPr>
          <a:lstStyle/>
          <a:p>
            <a:r>
              <a:rPr lang="en-US" dirty="0"/>
              <a:t>// Creating a new String or char[] from the original (Strings are immutable!) </a:t>
            </a:r>
            <a:endParaRPr lang="tr-TR" dirty="0"/>
          </a:p>
          <a:p>
            <a:r>
              <a:rPr lang="en-US" dirty="0"/>
              <a:t>• String </a:t>
            </a:r>
            <a:r>
              <a:rPr lang="en-US" dirty="0" err="1"/>
              <a:t>toLowerCase</a:t>
            </a:r>
            <a:r>
              <a:rPr lang="en-US" dirty="0"/>
              <a:t>()</a:t>
            </a:r>
            <a:endParaRPr lang="tr-TR" dirty="0"/>
          </a:p>
          <a:p>
            <a:r>
              <a:rPr lang="en-US" dirty="0"/>
              <a:t> • String </a:t>
            </a:r>
            <a:r>
              <a:rPr lang="en-US" dirty="0" err="1"/>
              <a:t>toUpperCase</a:t>
            </a:r>
            <a:r>
              <a:rPr lang="en-US" dirty="0"/>
              <a:t>() </a:t>
            </a:r>
            <a:endParaRPr lang="tr-TR" dirty="0"/>
          </a:p>
          <a:p>
            <a:r>
              <a:rPr lang="en-US" dirty="0"/>
              <a:t>• String trim() // create a new String removing white spaces from front and back</a:t>
            </a:r>
            <a:endParaRPr lang="tr-TR" dirty="0"/>
          </a:p>
          <a:p>
            <a:r>
              <a:rPr lang="en-US" dirty="0"/>
              <a:t> • String replace(char </a:t>
            </a:r>
            <a:r>
              <a:rPr lang="en-US" dirty="0" err="1"/>
              <a:t>oldChar</a:t>
            </a:r>
            <a:r>
              <a:rPr lang="en-US" dirty="0"/>
              <a:t>, char </a:t>
            </a:r>
            <a:r>
              <a:rPr lang="en-US" dirty="0" err="1"/>
              <a:t>newChar</a:t>
            </a:r>
            <a:r>
              <a:rPr lang="en-US" dirty="0"/>
              <a:t>) // create a new String with </a:t>
            </a:r>
            <a:r>
              <a:rPr lang="en-US" dirty="0" err="1"/>
              <a:t>oldChar</a:t>
            </a:r>
            <a:r>
              <a:rPr lang="en-US" dirty="0"/>
              <a:t> replaced by </a:t>
            </a:r>
            <a:r>
              <a:rPr lang="en-US" dirty="0" err="1"/>
              <a:t>newChar</a:t>
            </a:r>
            <a:endParaRPr lang="tr-TR" dirty="0"/>
          </a:p>
          <a:p>
            <a:r>
              <a:rPr lang="en-US" dirty="0"/>
              <a:t> • String </a:t>
            </a:r>
            <a:r>
              <a:rPr lang="en-US" dirty="0" err="1"/>
              <a:t>concat</a:t>
            </a:r>
            <a:r>
              <a:rPr lang="en-US" dirty="0"/>
              <a:t>(String another) // same as </a:t>
            </a:r>
            <a:r>
              <a:rPr lang="en-US" dirty="0" err="1"/>
              <a:t>thisString</a:t>
            </a:r>
            <a:r>
              <a:rPr lang="en-US" dirty="0"/>
              <a:t> + another </a:t>
            </a:r>
            <a:endParaRPr lang="tr-TR" dirty="0"/>
          </a:p>
          <a:p>
            <a:r>
              <a:rPr lang="en-US" dirty="0"/>
              <a:t>• char[] </a:t>
            </a:r>
            <a:r>
              <a:rPr lang="en-US" dirty="0" err="1"/>
              <a:t>toCharArray</a:t>
            </a:r>
            <a:r>
              <a:rPr lang="en-US" dirty="0"/>
              <a:t>() // create a char[] from this string</a:t>
            </a:r>
            <a:endParaRPr lang="tr-TR" dirty="0"/>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Bir </a:t>
            </a:r>
            <a:r>
              <a:rPr lang="tr-TR" dirty="0" err="1"/>
              <a:t>String</a:t>
            </a:r>
            <a:r>
              <a:rPr lang="tr-TR" dirty="0"/>
              <a:t> şunlardan biri ile oluşturulabilir:</a:t>
            </a:r>
            <a:endParaRPr lang="tr-TR" dirty="0"/>
          </a:p>
          <a:p>
            <a:r>
              <a:rPr lang="tr-TR" dirty="0"/>
              <a:t>bir </a:t>
            </a:r>
            <a:r>
              <a:rPr lang="tr-TR" dirty="0" err="1"/>
              <a:t>String</a:t>
            </a:r>
            <a:r>
              <a:rPr lang="tr-TR" dirty="0"/>
              <a:t> referansına doğrudan bir </a:t>
            </a:r>
            <a:r>
              <a:rPr lang="tr-TR" dirty="0" err="1"/>
              <a:t>string</a:t>
            </a:r>
            <a:r>
              <a:rPr lang="tr-TR" dirty="0"/>
              <a:t> değişmezi atama - tıpkı ilkel gibi</a:t>
            </a:r>
            <a:endParaRPr lang="tr-TR" dirty="0"/>
          </a:p>
          <a:p>
            <a:r>
              <a:rPr lang="tr-TR" dirty="0"/>
              <a:t>diğer sınıflara benzer şekilde "yeni" operatör ve kurucu aracılığıyla. Ancak, bu yaygın olarak kullanılmaz ve önerilmez.</a:t>
            </a:r>
            <a:endParaRPr lang="tr-TR" dirty="0"/>
          </a:p>
          <a:p>
            <a:r>
              <a:rPr lang="en-US" dirty="0"/>
              <a:t>String str1 = "Java is Hot"; // Implicit construction via string literal </a:t>
            </a:r>
            <a:endParaRPr lang="tr-TR" dirty="0"/>
          </a:p>
          <a:p>
            <a:r>
              <a:rPr lang="en-US" dirty="0"/>
              <a:t>String str2 = new String("I'm cool"); // Explicit construction via new</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1902285" cy="6858001"/>
            <a:chOff x="0" y="0"/>
            <a:chExt cx="11902285" cy="6858001"/>
          </a:xfrm>
        </p:grpSpPr>
        <p:grpSp>
          <p:nvGrpSpPr>
            <p:cNvPr id="13" name="Group 12"/>
            <p:cNvGrpSpPr/>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p:cNvSpPr>
                <a:spLocks noChangeArrowheads="1"/>
              </p:cNvSpPr>
              <p:nvPr/>
            </p:nvSpPr>
            <p:spPr bwMode="auto">
              <a:xfrm>
                <a:off x="114300" y="4763"/>
                <a:ext cx="23813" cy="2181225"/>
              </a:xfrm>
              <a:prstGeom prst="rect">
                <a:avLst/>
              </a:prstGeom>
              <a:grpFill/>
              <a:ln>
                <a:noFill/>
              </a:ln>
            </p:spPr>
          </p:sp>
          <p:sp>
            <p:nvSpPr>
              <p:cNvPr id="26"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7"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8"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9"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30"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31"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32"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33"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4"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5"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6"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7"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8"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9"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0"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41" name="Rectangle 21"/>
              <p:cNvSpPr>
                <a:spLocks noChangeArrowheads="1"/>
              </p:cNvSpPr>
              <p:nvPr/>
            </p:nvSpPr>
            <p:spPr bwMode="auto">
              <a:xfrm>
                <a:off x="133350" y="4662488"/>
                <a:ext cx="23813" cy="2181225"/>
              </a:xfrm>
              <a:prstGeom prst="rect">
                <a:avLst/>
              </a:prstGeom>
              <a:grpFill/>
              <a:ln>
                <a:noFill/>
              </a:ln>
            </p:spPr>
          </p:sp>
          <p:sp>
            <p:nvSpPr>
              <p:cNvPr id="42"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43"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4"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5"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6"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7"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8"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9"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0"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51"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4" name="Group 13"/>
            <p:cNvGrpSpPr/>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6"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7"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20"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21"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2"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23"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Rectangle 41"/>
              <p:cNvSpPr>
                <a:spLocks noChangeArrowheads="1"/>
              </p:cNvSpPr>
              <p:nvPr/>
            </p:nvSpPr>
            <p:spPr bwMode="auto">
              <a:xfrm>
                <a:off x="11939587" y="6596063"/>
                <a:ext cx="23813" cy="252413"/>
              </a:xfrm>
              <a:prstGeom prst="rect">
                <a:avLst/>
              </a:prstGeom>
              <a:grpFill/>
              <a:ln>
                <a:noFill/>
              </a:ln>
            </p:spPr>
          </p:sp>
        </p:grpSp>
      </p:grpSp>
      <p:pic>
        <p:nvPicPr>
          <p:cNvPr id="53" name="Picture 2"/>
          <p:cNvPicPr>
            <a:picLocks noGrp="1" noRot="1" noChangeAspect="1" noMove="1" noResize="1" noEditPoints="1" noAdjustHandles="1" noChangeArrowheads="1" noChangeShapeType="1" noCrop="1"/>
          </p:cNvPicPr>
          <p:nvPr/>
        </p:nvPicPr>
        <p:blipFill>
          <a:blip r:embed="rId1">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p:spPr>
      </p:pic>
      <p:sp useBgFill="1">
        <p:nvSpPr>
          <p:cNvPr id="55" name="Round Diagonal Corner Rectangle 9"/>
          <p:cNvSpPr>
            <a:spLocks noGrp="1" noRot="1" noChangeAspect="1" noMove="1" noResize="1" noEditPoints="1" noAdjustHandles="1" noChangeArrowheads="1" noChangeShapeType="1" noTextEdit="1"/>
          </p:cNvSpPr>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2"/>
          <a:stretch>
            <a:fillRect/>
          </a:stretch>
        </p:blipFill>
        <p:spPr>
          <a:xfrm>
            <a:off x="1118988" y="2393820"/>
            <a:ext cx="4635583" cy="2074423"/>
          </a:xfrm>
          <a:prstGeom prst="rect">
            <a:avLst/>
          </a:prstGeom>
        </p:spPr>
      </p:pic>
      <p:sp>
        <p:nvSpPr>
          <p:cNvPr id="3" name="İçerik Yer Tutucusu 2"/>
          <p:cNvSpPr>
            <a:spLocks noGrp="1"/>
          </p:cNvSpPr>
          <p:nvPr>
            <p:ph idx="1"/>
          </p:nvPr>
        </p:nvSpPr>
        <p:spPr>
          <a:xfrm>
            <a:off x="6569957" y="718457"/>
            <a:ext cx="4747087" cy="5072744"/>
          </a:xfrm>
        </p:spPr>
        <p:txBody>
          <a:bodyPr>
            <a:normAutofit/>
          </a:bodyPr>
          <a:lstStyle/>
          <a:p>
            <a:pPr>
              <a:lnSpc>
                <a:spcPct val="110000"/>
              </a:lnSpc>
            </a:pPr>
            <a:r>
              <a:rPr lang="tr-TR" sz="2200" dirty="0" err="1">
                <a:solidFill>
                  <a:srgbClr val="FFFFFF"/>
                </a:solidFill>
              </a:rPr>
              <a:t>String</a:t>
            </a:r>
            <a:r>
              <a:rPr lang="tr-TR" sz="2200" dirty="0">
                <a:solidFill>
                  <a:srgbClr val="FFFFFF"/>
                </a:solidFill>
              </a:rPr>
              <a:t> değişmezleri </a:t>
            </a:r>
            <a:r>
              <a:rPr lang="tr-TR" sz="2200" dirty="0" err="1">
                <a:solidFill>
                  <a:srgbClr val="FFFFFF"/>
                </a:solidFill>
              </a:rPr>
              <a:t>common</a:t>
            </a:r>
            <a:r>
              <a:rPr lang="tr-TR" sz="2200" dirty="0">
                <a:solidFill>
                  <a:srgbClr val="FFFFFF"/>
                </a:solidFill>
              </a:rPr>
              <a:t> </a:t>
            </a:r>
            <a:r>
              <a:rPr lang="tr-TR" sz="2200" dirty="0" err="1">
                <a:solidFill>
                  <a:srgbClr val="FFFFFF"/>
                </a:solidFill>
              </a:rPr>
              <a:t>pool</a:t>
            </a:r>
            <a:r>
              <a:rPr lang="tr-TR" sz="2200" dirty="0">
                <a:solidFill>
                  <a:srgbClr val="FFFFFF"/>
                </a:solidFill>
              </a:rPr>
              <a:t> da saklanır. Bu, depolama alanından tasarruf etmek için </a:t>
            </a:r>
            <a:r>
              <a:rPr lang="tr-TR" sz="2200" dirty="0" err="1">
                <a:solidFill>
                  <a:srgbClr val="FFFFFF"/>
                </a:solidFill>
              </a:rPr>
              <a:t>String</a:t>
            </a:r>
            <a:r>
              <a:rPr lang="tr-TR" sz="2200" dirty="0">
                <a:solidFill>
                  <a:srgbClr val="FFFFFF"/>
                </a:solidFill>
              </a:rPr>
              <a:t> için aynı içerikle depolama paylaşımını kolaylaştırır.</a:t>
            </a:r>
            <a:endParaRPr lang="tr-TR" sz="2200" dirty="0">
              <a:solidFill>
                <a:srgbClr val="FFFFFF"/>
              </a:solidFill>
            </a:endParaRPr>
          </a:p>
          <a:p>
            <a:pPr>
              <a:lnSpc>
                <a:spcPct val="110000"/>
              </a:lnSpc>
            </a:pPr>
            <a:r>
              <a:rPr lang="tr-TR" sz="2200" dirty="0">
                <a:solidFill>
                  <a:srgbClr val="FFFFFF"/>
                </a:solidFill>
              </a:rPr>
              <a:t>Yeni operatör aracılığıyla tahsis edilen </a:t>
            </a:r>
            <a:r>
              <a:rPr lang="tr-TR" sz="2200" dirty="0" err="1">
                <a:solidFill>
                  <a:srgbClr val="FFFFFF"/>
                </a:solidFill>
              </a:rPr>
              <a:t>String</a:t>
            </a:r>
            <a:r>
              <a:rPr lang="tr-TR" sz="2200" dirty="0">
                <a:solidFill>
                  <a:srgbClr val="FFFFFF"/>
                </a:solidFill>
              </a:rPr>
              <a:t> nesneleri </a:t>
            </a:r>
            <a:r>
              <a:rPr lang="tr-TR" sz="2200" dirty="0" err="1">
                <a:solidFill>
                  <a:srgbClr val="FFFFFF"/>
                </a:solidFill>
              </a:rPr>
              <a:t>heap'de</a:t>
            </a:r>
            <a:r>
              <a:rPr lang="tr-TR" sz="2200" dirty="0">
                <a:solidFill>
                  <a:srgbClr val="FFFFFF"/>
                </a:solidFill>
              </a:rPr>
              <a:t> saklanır ve aynı içerikler için depolama paylaşımı yapılmaz.</a:t>
            </a:r>
            <a:endParaRPr lang="tr-TR" sz="22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r>
              <a:rPr lang="tr-TR" altLang="en-US"/>
              <a:t>(İçerme)</a:t>
            </a:r>
            <a:r>
              <a:rPr lang="en-US"/>
              <a:t> </a:t>
            </a:r>
            <a:endParaRPr lang="en-US"/>
          </a:p>
        </p:txBody>
      </p:sp>
      <p:sp>
        <p:nvSpPr>
          <p:cNvPr id="3" name="Content Placeholder 2"/>
          <p:cNvSpPr>
            <a:spLocks noGrp="1"/>
          </p:cNvSpPr>
          <p:nvPr>
            <p:ph idx="1"/>
          </p:nvPr>
        </p:nvSpPr>
        <p:spPr>
          <a:xfrm>
            <a:off x="1141095" y="1558290"/>
            <a:ext cx="9906000" cy="5147945"/>
          </a:xfrm>
        </p:spPr>
        <p:txBody>
          <a:bodyPr>
            <a:normAutofit fontScale="97500" lnSpcReduction="10000"/>
          </a:bodyPr>
          <a:lstStyle/>
          <a:p>
            <a:r>
              <a:rPr lang="en-US"/>
              <a:t>Bir classı oluşturduktan sonra başka bir class içerisinde kullanmamızı sağlayan yapıya composition denir. Bu sayede her kodlamada aynı kodu yazmak zorunda kalmayacak ve oluşabilecek kod kirliliğinin önüne geç</a:t>
            </a:r>
            <a:r>
              <a:rPr lang="tr-TR" altLang="en-US"/>
              <a:t>ilmiş olacaktır</a:t>
            </a:r>
            <a:r>
              <a:rPr lang="en-US"/>
              <a:t>.</a:t>
            </a:r>
            <a:endParaRPr lang="en-US"/>
          </a:p>
          <a:p>
            <a:r>
              <a:rPr lang="en-US"/>
              <a:t>Composition da sahiplik ilişkisi vardır. Burada ki temel yapı; oluşturulan sınıfların birbiri içerisinde kullanılabilirliğini sağlamaktır.</a:t>
            </a:r>
            <a:endParaRPr lang="en-US"/>
          </a:p>
          <a:p>
            <a:r>
              <a:rPr lang="tr-TR" altLang="en-US"/>
              <a:t>Örneğin: </a:t>
            </a:r>
            <a:r>
              <a:rPr lang="en-US"/>
              <a:t> masaüstü bilgisayarımızın olduğunu düşünelim. Bu bilgisayarı oluştururken kasa , monitor , anakart , ram vs. alıyoruz. Tüm bunları birleştirerek bir bilgisayar ortaya çıkarıyoruz. Bu bilgisayarı OOP ile tasarlayacağımızı düşünürsek bu bilgisayar objesinin içinde aslında bir tane kasa objesi , bir tane anakart objesi , bir tane ram objesi , bir tane monıtor objesi vs. olacak. Yani bunlar birleşerek bir tane bilgisayar objesi oluşturuyorlar. Compositionun tam olarak anlamı bu.</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A ile B sınıfları arasında A has a B ilişkisi bulunması durumunu ifade eder.</a:t>
            </a:r>
            <a:endParaRPr lang="en-US"/>
          </a:p>
          <a:p>
            <a:r>
              <a:rPr lang="en-US"/>
              <a:t>A ile B nesnesinin ömrü hemen hemen aynı olmalıdır.</a:t>
            </a:r>
            <a:endParaRPr lang="en-US"/>
          </a:p>
        </p:txBody>
      </p:sp>
      <p:pic>
        <p:nvPicPr>
          <p:cNvPr id="4" name="Content Placeholder 3"/>
          <p:cNvPicPr>
            <a:picLocks noGrp="1" noChangeAspect="1"/>
          </p:cNvPicPr>
          <p:nvPr>
            <p:ph sz="half" idx="2"/>
          </p:nvPr>
        </p:nvPicPr>
        <p:blipFill>
          <a:blip r:embed="rId1"/>
          <a:stretch>
            <a:fillRect/>
          </a:stretch>
        </p:blipFill>
        <p:spPr>
          <a:xfrm>
            <a:off x="7099300" y="2291080"/>
            <a:ext cx="3019425"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Access </a:t>
            </a:r>
            <a:r>
              <a:rPr lang="tr-TR" dirty="0" err="1"/>
              <a:t>Modifier</a:t>
            </a:r>
            <a:endParaRPr lang="tr-TR" dirty="0"/>
          </a:p>
        </p:txBody>
      </p:sp>
      <p:sp>
        <p:nvSpPr>
          <p:cNvPr id="3" name="İçerik Yer Tutucusu 2"/>
          <p:cNvSpPr>
            <a:spLocks noGrp="1"/>
          </p:cNvSpPr>
          <p:nvPr>
            <p:ph idx="1"/>
          </p:nvPr>
        </p:nvSpPr>
        <p:spPr/>
        <p:txBody>
          <a:bodyPr/>
          <a:lstStyle/>
          <a:p>
            <a:r>
              <a:rPr lang="tr-TR" dirty="0" err="1"/>
              <a:t>public</a:t>
            </a:r>
            <a:endParaRPr lang="tr-TR" dirty="0"/>
          </a:p>
          <a:p>
            <a:r>
              <a:rPr lang="tr-TR" dirty="0" err="1"/>
              <a:t>private</a:t>
            </a:r>
            <a:endParaRPr lang="tr-TR" dirty="0"/>
          </a:p>
          <a:p>
            <a:r>
              <a:rPr lang="tr-TR" dirty="0" err="1"/>
              <a:t>protected</a:t>
            </a:r>
            <a:endParaRPr lang="tr-TR" dirty="0"/>
          </a:p>
          <a:p>
            <a:r>
              <a:rPr lang="tr-TR" dirty="0" err="1"/>
              <a:t>default</a:t>
            </a:r>
            <a:endParaRPr lang="tr-TR" dirty="0"/>
          </a:p>
          <a:p>
            <a:pPr marL="0" indent="0">
              <a:buNone/>
            </a:pPr>
            <a:r>
              <a:rPr lang="tr-TR" dirty="0"/>
              <a:t>Herhangi bir erişim değiştiricisi tanımlanmadıysa, sınıflar, </a:t>
            </a:r>
            <a:r>
              <a:rPr lang="tr-TR" dirty="0" err="1"/>
              <a:t>alanlarve</a:t>
            </a:r>
            <a:r>
              <a:rPr lang="tr-TR" dirty="0"/>
              <a:t> yöntemler korumalı gibi davranır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a:t>
            </a:r>
            <a:r>
              <a:rPr lang="tr-TR" altLang="en-US"/>
              <a:t>(Birleşme)</a:t>
            </a:r>
            <a:endParaRPr lang="tr-TR" altLang="en-US"/>
          </a:p>
        </p:txBody>
      </p:sp>
      <p:sp>
        <p:nvSpPr>
          <p:cNvPr id="3" name="Content Placeholder 2"/>
          <p:cNvSpPr>
            <a:spLocks noGrp="1"/>
          </p:cNvSpPr>
          <p:nvPr>
            <p:ph sz="half" idx="1"/>
          </p:nvPr>
        </p:nvSpPr>
        <p:spPr/>
        <p:txBody>
          <a:bodyPr/>
          <a:lstStyle/>
          <a:p>
            <a:r>
              <a:rPr lang="en-US"/>
              <a:t>A ile B sınıfları arasında “A holds a B” ilişkisi olması durumudur. Composition’a çok benzer. Temel fark parça-bütün ilişkisi olmamasıdır.</a:t>
            </a:r>
            <a:endParaRPr lang="en-US"/>
          </a:p>
          <a:p>
            <a:r>
              <a:rPr lang="tr-TR" altLang="en-US"/>
              <a:t>Örnek : Taxi ile driver class ı olabilir.</a:t>
            </a:r>
            <a:endParaRPr lang="tr-TR" altLang="en-US"/>
          </a:p>
        </p:txBody>
      </p:sp>
      <p:pic>
        <p:nvPicPr>
          <p:cNvPr id="5" name="Content Placeholder 4"/>
          <p:cNvPicPr>
            <a:picLocks noGrp="1" noChangeAspect="1"/>
          </p:cNvPicPr>
          <p:nvPr>
            <p:ph sz="half" idx="2"/>
          </p:nvPr>
        </p:nvPicPr>
        <p:blipFill>
          <a:blip r:embed="rId1"/>
          <a:stretch>
            <a:fillRect/>
          </a:stretch>
        </p:blipFill>
        <p:spPr>
          <a:xfrm>
            <a:off x="7647305" y="2367280"/>
            <a:ext cx="1924050" cy="33051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a:t>
            </a:r>
            <a:r>
              <a:rPr lang="tr-TR" altLang="en-US"/>
              <a:t>(Çağrışım)</a:t>
            </a:r>
            <a:endParaRPr lang="tr-TR" altLang="en-US"/>
          </a:p>
        </p:txBody>
      </p:sp>
      <p:sp>
        <p:nvSpPr>
          <p:cNvPr id="3" name="Content Placeholder 2"/>
          <p:cNvSpPr>
            <a:spLocks noGrp="1"/>
          </p:cNvSpPr>
          <p:nvPr>
            <p:ph sz="half" idx="1"/>
          </p:nvPr>
        </p:nvSpPr>
        <p:spPr/>
        <p:txBody>
          <a:bodyPr>
            <a:normAutofit lnSpcReduction="10000"/>
          </a:bodyPr>
          <a:lstStyle/>
          <a:p>
            <a:r>
              <a:rPr lang="en-US"/>
              <a:t>A sınıfının B sınıfını o an kullanıp bırakması şeklinde ifade edilebilir. Bütünsel olmayan kullanım söz konusudur.</a:t>
            </a:r>
            <a:endParaRPr lang="en-US"/>
          </a:p>
          <a:p>
            <a:r>
              <a:rPr lang="tr-TR" altLang="en-US"/>
              <a:t>Örnek : Taxi sınıfının take fonksiyonu parametre olarak Client alıyor ancak Client , Taxi sınıfının bir veri elemanı değil o an kullanılıyor. </a:t>
            </a:r>
            <a:endParaRPr lang="tr-TR" altLang="en-US"/>
          </a:p>
        </p:txBody>
      </p:sp>
      <p:pic>
        <p:nvPicPr>
          <p:cNvPr id="5" name="Content Placeholder 4"/>
          <p:cNvPicPr>
            <a:picLocks noGrp="1" noChangeAspect="1"/>
          </p:cNvPicPr>
          <p:nvPr>
            <p:ph sz="half" idx="2"/>
          </p:nvPr>
        </p:nvPicPr>
        <p:blipFill>
          <a:blip r:embed="rId1"/>
          <a:stretch>
            <a:fillRect/>
          </a:stretch>
        </p:blipFill>
        <p:spPr>
          <a:xfrm>
            <a:off x="7442200" y="2357755"/>
            <a:ext cx="2333625" cy="3324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UML Class Notation</a:t>
            </a:r>
            <a:endParaRPr lang="tr-TR" altLang="en-US"/>
          </a:p>
        </p:txBody>
      </p:sp>
      <p:sp>
        <p:nvSpPr>
          <p:cNvPr id="3" name="Content Placeholder 2"/>
          <p:cNvSpPr>
            <a:spLocks noGrp="1"/>
          </p:cNvSpPr>
          <p:nvPr>
            <p:ph sz="half" idx="1"/>
          </p:nvPr>
        </p:nvSpPr>
        <p:spPr>
          <a:xfrm>
            <a:off x="1141095" y="2249170"/>
            <a:ext cx="9906000" cy="3542030"/>
          </a:xfrm>
        </p:spPr>
        <p:txBody>
          <a:bodyPr/>
          <a:lstStyle/>
          <a:p>
            <a:r>
              <a:rPr lang="en-US"/>
              <a:t>Bir sınıf, üç bölüme ayrılmış bir dikdörtgendir</a:t>
            </a:r>
            <a:endParaRPr lang="en-US"/>
          </a:p>
          <a:p>
            <a:pPr marL="0" indent="0">
              <a:buNone/>
            </a:pPr>
            <a:r>
              <a:rPr lang="tr-TR" altLang="en-US"/>
              <a:t>- </a:t>
            </a:r>
            <a:r>
              <a:rPr lang="en-US"/>
              <a:t>Class name</a:t>
            </a:r>
            <a:endParaRPr lang="en-US"/>
          </a:p>
          <a:p>
            <a:pPr marL="0" indent="0">
              <a:buNone/>
            </a:pPr>
            <a:r>
              <a:rPr lang="tr-TR" altLang="en-US"/>
              <a:t>- </a:t>
            </a:r>
            <a:r>
              <a:rPr lang="en-US"/>
              <a:t>Class attributes (i.e. data members, variables)</a:t>
            </a:r>
            <a:endParaRPr lang="en-US"/>
          </a:p>
          <a:p>
            <a:pPr marL="0" indent="0">
              <a:buNone/>
            </a:pPr>
            <a:r>
              <a:rPr lang="tr-TR" altLang="en-US"/>
              <a:t>- </a:t>
            </a:r>
            <a:r>
              <a:rPr lang="en-US"/>
              <a:t>Class operations (i.e. methods)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662940"/>
            <a:ext cx="4878705" cy="5128260"/>
          </a:xfrm>
        </p:spPr>
        <p:txBody>
          <a:bodyPr/>
          <a:lstStyle/>
          <a:p>
            <a:r>
              <a:rPr lang="en-US"/>
              <a:t>Modifiers</a:t>
            </a:r>
            <a:endParaRPr lang="en-US"/>
          </a:p>
          <a:p>
            <a:pPr marL="0" indent="0">
              <a:buNone/>
            </a:pPr>
            <a:r>
              <a:rPr lang="tr-TR" altLang="en-US"/>
              <a:t>- </a:t>
            </a:r>
            <a:r>
              <a:rPr lang="en-US"/>
              <a:t>Private: - </a:t>
            </a:r>
            <a:endParaRPr lang="en-US"/>
          </a:p>
          <a:p>
            <a:pPr marL="0" indent="0">
              <a:buNone/>
            </a:pPr>
            <a:r>
              <a:rPr lang="tr-TR" altLang="en-US"/>
              <a:t>- </a:t>
            </a:r>
            <a:r>
              <a:rPr lang="en-US"/>
              <a:t>Public: +</a:t>
            </a:r>
            <a:endParaRPr lang="en-US"/>
          </a:p>
          <a:p>
            <a:pPr marL="0" indent="0">
              <a:buNone/>
            </a:pPr>
            <a:r>
              <a:rPr lang="tr-TR" altLang="en-US"/>
              <a:t>- </a:t>
            </a:r>
            <a:r>
              <a:rPr lang="en-US"/>
              <a:t>Protected: #</a:t>
            </a:r>
            <a:endParaRPr lang="en-US"/>
          </a:p>
          <a:p>
            <a:pPr marL="0" indent="0">
              <a:buNone/>
            </a:pPr>
            <a:r>
              <a:rPr lang="tr-TR" altLang="en-US"/>
              <a:t>- </a:t>
            </a:r>
            <a:r>
              <a:rPr lang="en-US"/>
              <a:t>Static: Underlined (i.e. shared among all members of the class)</a:t>
            </a:r>
            <a:endParaRPr lang="en-US"/>
          </a:p>
          <a:p>
            <a:r>
              <a:rPr lang="en-US"/>
              <a:t>Abstract class: Name in italics</a:t>
            </a:r>
            <a:endParaRPr lang="en-US"/>
          </a:p>
        </p:txBody>
      </p:sp>
      <p:pic>
        <p:nvPicPr>
          <p:cNvPr id="5" name="Content Placeholder 4"/>
          <p:cNvPicPr>
            <a:picLocks noGrp="1" noChangeAspect="1"/>
          </p:cNvPicPr>
          <p:nvPr>
            <p:ph sz="half" idx="2"/>
          </p:nvPr>
        </p:nvPicPr>
        <p:blipFill>
          <a:blip r:embed="rId1"/>
          <a:stretch>
            <a:fillRect/>
          </a:stretch>
        </p:blipFill>
        <p:spPr>
          <a:xfrm>
            <a:off x="6366510" y="662940"/>
            <a:ext cx="4874895" cy="33743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1141095" y="775970"/>
            <a:ext cx="10243820" cy="43935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352425" y="308610"/>
            <a:ext cx="11538585" cy="62445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Java OOP Özellikleri Nelerdir?</a:t>
            </a:r>
            <a:endParaRPr lang="en-US"/>
          </a:p>
        </p:txBody>
      </p:sp>
      <p:sp>
        <p:nvSpPr>
          <p:cNvPr id="3" name="Content Placeholder 2"/>
          <p:cNvSpPr>
            <a:spLocks noGrp="1"/>
          </p:cNvSpPr>
          <p:nvPr>
            <p:ph sz="half" idx="1"/>
          </p:nvPr>
        </p:nvSpPr>
        <p:spPr>
          <a:xfrm>
            <a:off x="1141095" y="2249170"/>
            <a:ext cx="9906000" cy="3542030"/>
          </a:xfrm>
        </p:spPr>
        <p:txBody>
          <a:bodyPr/>
          <a:lstStyle/>
          <a:p>
            <a:r>
              <a:rPr lang="en-US">
                <a:sym typeface="+mn-ea"/>
              </a:rPr>
              <a:t>Encapsulation (Kapsülleme)</a:t>
            </a:r>
            <a:endParaRPr lang="en-US"/>
          </a:p>
          <a:p>
            <a:r>
              <a:rPr lang="en-US">
                <a:sym typeface="+mn-ea"/>
              </a:rPr>
              <a:t>Inheritance (Miras Alma)</a:t>
            </a:r>
            <a:endParaRPr lang="en-US">
              <a:sym typeface="+mn-ea"/>
            </a:endParaRPr>
          </a:p>
          <a:p>
            <a:r>
              <a:rPr lang="en-US">
                <a:sym typeface="+mn-ea"/>
              </a:rPr>
              <a:t>Abstraction (Soyutlama)</a:t>
            </a:r>
            <a:endParaRPr lang="en-US"/>
          </a:p>
          <a:p>
            <a:r>
              <a:rPr lang="en-US">
                <a:sym typeface="+mn-ea"/>
              </a:rPr>
              <a:t>Polymorphism (Çok Biçimlilik)</a:t>
            </a: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Encapsulation (Kapsülleme)</a:t>
            </a:r>
            <a:br>
              <a:rPr lang="en-US"/>
            </a:br>
            <a:endParaRPr lang="en-US"/>
          </a:p>
        </p:txBody>
      </p:sp>
      <p:sp>
        <p:nvSpPr>
          <p:cNvPr id="3" name="Content Placeholder 2"/>
          <p:cNvSpPr>
            <a:spLocks noGrp="1"/>
          </p:cNvSpPr>
          <p:nvPr>
            <p:ph sz="half" idx="1"/>
          </p:nvPr>
        </p:nvSpPr>
        <p:spPr>
          <a:xfrm>
            <a:off x="1141095" y="1703705"/>
            <a:ext cx="10176510" cy="4846320"/>
          </a:xfrm>
        </p:spPr>
        <p:txBody>
          <a:bodyPr/>
          <a:lstStyle/>
          <a:p>
            <a:r>
              <a:rPr lang="en-US"/>
              <a:t>Bir bileşenin iç mekanizmalarının ve veri yapılarının (durumunun) gizlenmesidir. </a:t>
            </a:r>
            <a:endParaRPr lang="en-US"/>
          </a:p>
          <a:p>
            <a:r>
              <a:rPr lang="en-US"/>
              <a:t>Bileşenin kullanıcılarının yalnızca bileşenin ne yaptığını bilmeleri gerekir ve kendilerini nasıl yaptığının ayrıntılarına bağımlı hale getiremezler.</a:t>
            </a:r>
            <a:endParaRPr lang="en-US"/>
          </a:p>
          <a:p>
            <a:r>
              <a:rPr lang="tr-TR" altLang="en-US"/>
              <a:t>B</a:t>
            </a:r>
            <a:r>
              <a:rPr lang="en-US"/>
              <a:t>ir sınıf içerisinde bulunan metot ve değişkenlere dışarıdan erişmenin istenilmediği durumlarda kullanılan bir yöntemdir.</a:t>
            </a:r>
            <a:endParaRPr lang="en-US"/>
          </a:p>
          <a:p>
            <a:r>
              <a:rPr lang="tr-TR" altLang="en-US"/>
              <a:t>Nesnenin bütünlüğünü korur ve esneklik sağlar.</a:t>
            </a:r>
            <a:endParaRPr lang="tr-TR" altLang="en-US"/>
          </a:p>
          <a:p>
            <a:r>
              <a:rPr lang="tr-TR" altLang="en-US"/>
              <a:t>Bir sınıfın, içerisinde bulunan metotların ve değişkenleri koruması işlemidir.</a:t>
            </a:r>
            <a:endParaRPr lang="tr-TR" altLang="en-US"/>
          </a:p>
          <a:p>
            <a:r>
              <a:rPr lang="tr-TR" altLang="en-US"/>
              <a:t>Örnek :  Driver only needs to know how to drive the car</a:t>
            </a:r>
            <a:endParaRPr lang="tr-T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478790" y="310515"/>
            <a:ext cx="10974070" cy="61042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getter ve setter </a:t>
            </a:r>
            <a:endParaRPr lang="en-US"/>
          </a:p>
        </p:txBody>
      </p:sp>
      <p:sp>
        <p:nvSpPr>
          <p:cNvPr id="3" name="Content Placeholder 2"/>
          <p:cNvSpPr>
            <a:spLocks noGrp="1"/>
          </p:cNvSpPr>
          <p:nvPr>
            <p:ph sz="half" idx="1"/>
          </p:nvPr>
        </p:nvSpPr>
        <p:spPr>
          <a:xfrm>
            <a:off x="1141095" y="2249170"/>
            <a:ext cx="9906000" cy="4281805"/>
          </a:xfrm>
        </p:spPr>
        <p:txBody>
          <a:bodyPr/>
          <a:lstStyle/>
          <a:p>
            <a:r>
              <a:rPr lang="tr-TR" altLang="en-US"/>
              <a:t>Getter Method’ları:</a:t>
            </a:r>
            <a:endParaRPr lang="tr-TR" altLang="en-US"/>
          </a:p>
          <a:p>
            <a:pPr marL="0" indent="0">
              <a:buNone/>
            </a:pPr>
            <a:r>
              <a:rPr lang="tr-TR" altLang="en-US"/>
              <a:t>Class’taki verileri okumak için yazılan method’lardır.</a:t>
            </a:r>
            <a:endParaRPr lang="tr-TR" altLang="en-US"/>
          </a:p>
          <a:p>
            <a:pPr marL="0" indent="0">
              <a:buNone/>
            </a:pPr>
            <a:r>
              <a:rPr lang="tr-TR" altLang="en-US"/>
              <a:t>syntax : access_modifier return_degeri getDegiskenAdi(){return degisken;}</a:t>
            </a:r>
            <a:endParaRPr lang="tr-TR" altLang="en-US"/>
          </a:p>
          <a:p>
            <a:r>
              <a:rPr lang="tr-TR" altLang="en-US"/>
              <a:t>Setter Method’ları</a:t>
            </a:r>
            <a:endParaRPr lang="tr-TR" altLang="en-US"/>
          </a:p>
          <a:p>
            <a:pPr marL="0" indent="0">
              <a:buNone/>
            </a:pPr>
            <a:r>
              <a:rPr lang="tr-TR" altLang="en-US"/>
              <a:t>Class içindeki verileri değiştirmek için yazılan methodlardır.</a:t>
            </a:r>
            <a:endParaRPr lang="tr-TR" altLang="en-US"/>
          </a:p>
          <a:p>
            <a:pPr marL="0" indent="0">
              <a:buNone/>
            </a:pPr>
            <a:r>
              <a:rPr lang="tr-TR" altLang="en-US"/>
              <a:t>syntax: </a:t>
            </a:r>
            <a:r>
              <a:rPr lang="tr-TR" altLang="en-US">
                <a:sym typeface="+mn-ea"/>
              </a:rPr>
              <a:t>access_modifier void setDegiskenAdi(int degisken){this.degisken=degisken;}</a:t>
            </a:r>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tablo içeren bir resim&#10;&#10;Açıklama otomatik olarak oluşturuldu"/>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3467" y="1125304"/>
            <a:ext cx="10905066" cy="4607391"/>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Shadowing</a:t>
            </a:r>
            <a:endParaRPr lang="tr-TR" altLang="en-US"/>
          </a:p>
        </p:txBody>
      </p:sp>
      <p:sp>
        <p:nvSpPr>
          <p:cNvPr id="3" name="Content Placeholder 2"/>
          <p:cNvSpPr>
            <a:spLocks noGrp="1"/>
          </p:cNvSpPr>
          <p:nvPr>
            <p:ph sz="half" idx="1"/>
          </p:nvPr>
        </p:nvSpPr>
        <p:spPr/>
        <p:txBody>
          <a:bodyPr>
            <a:normAutofit fontScale="92500"/>
          </a:bodyPr>
          <a:lstStyle/>
          <a:p>
            <a:r>
              <a:rPr lang="en-US"/>
              <a:t>Bir </a:t>
            </a:r>
            <a:r>
              <a:rPr lang="tr-TR" altLang="en-US"/>
              <a:t>method da</a:t>
            </a:r>
            <a:r>
              <a:rPr lang="en-US"/>
              <a:t>, bazı örnek değişkenlerin aynı tanımlayıcılarıyla kendi yerel değişkenlerini bildirdiğinde, iç değişken dış değişkeni gölgeler.</a:t>
            </a:r>
            <a:endParaRPr lang="en-US"/>
          </a:p>
          <a:p>
            <a:r>
              <a:rPr lang="en-US"/>
              <a:t>Gölgelemenin üstesinden gelmek için, sınıfın örnek değişkenlerine atıfta bulunmak için </a:t>
            </a:r>
            <a:r>
              <a:rPr lang="tr-TR" altLang="en-US"/>
              <a:t>this </a:t>
            </a:r>
            <a:r>
              <a:rPr lang="en-US"/>
              <a:t>anahtar sözcüğü kullanırız.</a:t>
            </a:r>
            <a:endParaRPr lang="en-US"/>
          </a:p>
        </p:txBody>
      </p:sp>
      <p:pic>
        <p:nvPicPr>
          <p:cNvPr id="5" name="Content Placeholder 4"/>
          <p:cNvPicPr>
            <a:picLocks noGrp="1" noChangeAspect="1"/>
          </p:cNvPicPr>
          <p:nvPr>
            <p:ph sz="half" idx="2"/>
          </p:nvPr>
        </p:nvPicPr>
        <p:blipFill>
          <a:blip r:embed="rId1"/>
          <a:stretch>
            <a:fillRect/>
          </a:stretch>
        </p:blipFill>
        <p:spPr>
          <a:xfrm>
            <a:off x="6172200" y="1304290"/>
            <a:ext cx="4874895" cy="4613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Thıs Keyword’ü</a:t>
            </a:r>
            <a:endParaRPr lang="tr-TR" altLang="en-US"/>
          </a:p>
        </p:txBody>
      </p:sp>
      <p:sp>
        <p:nvSpPr>
          <p:cNvPr id="3" name="Content Placeholder 2"/>
          <p:cNvSpPr>
            <a:spLocks noGrp="1"/>
          </p:cNvSpPr>
          <p:nvPr>
            <p:ph sz="half" idx="1"/>
          </p:nvPr>
        </p:nvSpPr>
        <p:spPr>
          <a:xfrm>
            <a:off x="1141095" y="1734185"/>
            <a:ext cx="9484360" cy="4933315"/>
          </a:xfrm>
        </p:spPr>
        <p:txBody>
          <a:bodyPr/>
          <a:lstStyle/>
          <a:p>
            <a:r>
              <a:rPr lang="en-US"/>
              <a:t>this anahtar kelimesi o anda hangi nesne üzerinde işlem yapılıyorsa o nesnenin referansını döndürür.</a:t>
            </a:r>
            <a:endParaRPr lang="en-US"/>
          </a:p>
          <a:p>
            <a:r>
              <a:rPr lang="tr-TR" altLang="en-US"/>
              <a:t>aynı sınıf içerisindeki method değişken leri this ile çağırabiliriz. Ayrıca aynı sınıf içerisindeki diğer yapıcı metotları da çağırabiliriz.</a:t>
            </a:r>
            <a:endParaRPr lang="tr-TR" altLang="en-US"/>
          </a:p>
          <a:p>
            <a:r>
              <a:rPr lang="tr-TR" altLang="en-US"/>
              <a:t>this recursive olarak çağırılamaz.</a:t>
            </a:r>
            <a:endParaRPr lang="tr-TR" altLang="en-US"/>
          </a:p>
          <a:p>
            <a:r>
              <a:rPr lang="tr-TR" altLang="en-US"/>
              <a:t>static ile this kullanılamaz. </a:t>
            </a:r>
            <a:endParaRPr lang="tr-T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0" y="2097405"/>
            <a:ext cx="4712970" cy="3101975"/>
          </a:xfrm>
          <a:prstGeom prst="rect">
            <a:avLst/>
          </a:prstGeom>
        </p:spPr>
      </p:pic>
      <p:pic>
        <p:nvPicPr>
          <p:cNvPr id="6" name="Content Placeholder 5"/>
          <p:cNvPicPr>
            <a:picLocks noGrp="1" noChangeAspect="1"/>
          </p:cNvPicPr>
          <p:nvPr>
            <p:ph sz="half" idx="2"/>
          </p:nvPr>
        </p:nvPicPr>
        <p:blipFill>
          <a:blip r:embed="rId2"/>
          <a:stretch>
            <a:fillRect/>
          </a:stretch>
        </p:blipFill>
        <p:spPr>
          <a:xfrm>
            <a:off x="4283075" y="69850"/>
            <a:ext cx="7814945" cy="64890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Inheritance </a:t>
            </a:r>
            <a:endParaRPr lang="en-US"/>
          </a:p>
        </p:txBody>
      </p:sp>
      <p:sp>
        <p:nvSpPr>
          <p:cNvPr id="3" name="Content Placeholder 2"/>
          <p:cNvSpPr>
            <a:spLocks noGrp="1"/>
          </p:cNvSpPr>
          <p:nvPr>
            <p:ph sz="half" idx="1"/>
          </p:nvPr>
        </p:nvSpPr>
        <p:spPr>
          <a:xfrm>
            <a:off x="1141095" y="2249170"/>
            <a:ext cx="9906000" cy="4232275"/>
          </a:xfrm>
        </p:spPr>
        <p:txBody>
          <a:bodyPr/>
          <a:lstStyle/>
          <a:p>
            <a:r>
              <a:rPr lang="en-US"/>
              <a:t>Nesne Yönelimli Programlama dillerinde kalıtım olgusu, bir sınıfta (class) tanımlanmış değişkenlerin ve/veya metotların (fonksiyon, procedure) yeniden tanımlanmasına gerek olmaksızın yeni bir sınıfa taşınabilmesidir. Bunun için yapılan iş, bir sınıftan bir alt-sınıf (subclass) türetmektir. Türetilen alt-sınıf, üst-sınıfta tanımlı olan bütün değişkenlere ve metotlara sahip olur. Bu özeliğe kalıtım özeliği (inheritance) </a:t>
            </a:r>
            <a:r>
              <a:rPr lang="tr-TR" altLang="en-US"/>
              <a:t>denir</a:t>
            </a:r>
            <a:r>
              <a:rPr lang="en-US"/>
              <a: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555625"/>
            <a:ext cx="10419080" cy="5896610"/>
          </a:xfrm>
        </p:spPr>
        <p:txBody>
          <a:bodyPr/>
          <a:lstStyle/>
          <a:p>
            <a:r>
              <a:rPr lang="en-US"/>
              <a:t>Programcı, yeni alt-sınıfları tanımlarken, üst-sınıftan (superclass) kalıtsal olarak geleceklere ek olarak, kendisine gerekli olan başka değişken ve metotları da tanımlayabilir.</a:t>
            </a:r>
            <a:endParaRPr lang="en-US"/>
          </a:p>
          <a:p>
            <a:r>
              <a:rPr lang="en-US"/>
              <a:t>Bu yolla, bir kez kurulmuş olan sınıfın tekrar tekrar kullanılması olanaklı olur. Böylece, programlar daha kısa olur, programın yazılma zamanı azalır ve gerektiğinde değiştirilmesi ve onarılması (debug) kolay olur.</a:t>
            </a:r>
            <a:endParaRPr lang="en-US"/>
          </a:p>
          <a:p>
            <a:r>
              <a:rPr lang="en-US"/>
              <a:t>Alt-sınıf türetme hiyerarşik bir yapıda olur. Bir alt-sınıfın türetildiği sınıf, o alt-sınıfın üst-sınıfıdır. Java’da bir alt-sınıfın ancak bir tane üst-sınıfı olabilir (C++ ‘dakinden farklı olduğuna dikkat ediniz). Ama bir sınıftan birden çok alt-sınıf türetilebilir.</a:t>
            </a:r>
            <a:endParaRPr lang="en-US"/>
          </a:p>
          <a:p>
            <a:r>
              <a:rPr lang="en-US"/>
              <a:t>Üst-sınıfa ata (parent</a:t>
            </a:r>
            <a:r>
              <a:rPr lang="tr-TR" altLang="en-US"/>
              <a:t>,superclass</a:t>
            </a:r>
            <a:r>
              <a:rPr lang="en-US"/>
              <a:t>), alt-sınıfa da oğul (child</a:t>
            </a:r>
            <a:r>
              <a:rPr lang="tr-TR" altLang="en-US"/>
              <a:t>,subclass</a:t>
            </a:r>
            <a:r>
              <a:rPr lang="en-US"/>
              <a:t>) denir.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095" y="2249170"/>
            <a:ext cx="9906000" cy="3542030"/>
          </a:xfrm>
        </p:spPr>
        <p:txBody>
          <a:bodyPr>
            <a:normAutofit fontScale="90000" lnSpcReduction="20000"/>
          </a:bodyPr>
          <a:lstStyle/>
          <a:p>
            <a:r>
              <a:rPr lang="en-US"/>
              <a:t>Bir sınıf üzerinden miras almak istediğimiz zaman kullanmamız gereken kelime extends‘dir. Temel şablonumuz şu şekilde olacaktır:</a:t>
            </a:r>
            <a:endParaRPr lang="en-US"/>
          </a:p>
          <a:p>
            <a:pPr marL="0" indent="0">
              <a:buNone/>
            </a:pPr>
            <a:r>
              <a:rPr lang="en-US"/>
              <a:t>class Ustsinif{</a:t>
            </a:r>
            <a:endParaRPr lang="en-US"/>
          </a:p>
          <a:p>
            <a:pPr marL="0" indent="0">
              <a:buNone/>
            </a:pPr>
            <a:r>
              <a:rPr lang="en-US"/>
              <a:t>    // Kullanılacak kod satırları.</a:t>
            </a:r>
            <a:endParaRPr lang="en-US"/>
          </a:p>
          <a:p>
            <a:pPr marL="0" indent="0">
              <a:buNone/>
            </a:pPr>
            <a:r>
              <a:rPr lang="en-US"/>
              <a:t>}</a:t>
            </a:r>
            <a:endParaRPr lang="en-US"/>
          </a:p>
          <a:p>
            <a:pPr marL="0" indent="0">
              <a:buNone/>
            </a:pPr>
            <a:r>
              <a:rPr lang="en-US"/>
              <a:t>class Altsinif extends Ustsinif {</a:t>
            </a:r>
            <a:endParaRPr lang="en-US"/>
          </a:p>
          <a:p>
            <a:pPr marL="0" indent="0">
              <a:buNone/>
            </a:pPr>
            <a:r>
              <a:rPr lang="en-US"/>
              <a:t>    // Kullanılacak kod satırları.</a:t>
            </a:r>
            <a:endParaRPr lang="en-US"/>
          </a:p>
          <a:p>
            <a:pPr marL="0" indent="0">
              <a:buNone/>
            </a:pPr>
            <a:r>
              <a:rPr lang="en-US"/>
              <a: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730" y="681355"/>
            <a:ext cx="4878705" cy="5109845"/>
          </a:xfrm>
        </p:spPr>
        <p:txBody>
          <a:bodyPr>
            <a:normAutofit lnSpcReduction="20000"/>
          </a:bodyPr>
          <a:lstStyle/>
          <a:p>
            <a:r>
              <a:rPr lang="tr-TR" altLang="en-US"/>
              <a:t>Örnek 1- Vehicle ve Car gibi iki tane class oluşturun ve Car class ını da Vehicle classının alt class ı olarak tanımlayınız.</a:t>
            </a:r>
            <a:endParaRPr lang="tr-TR" altLang="en-US"/>
          </a:p>
          <a:p>
            <a:r>
              <a:rPr lang="tr-TR" altLang="en-US">
                <a:sym typeface="+mn-ea"/>
              </a:rPr>
              <a:t>Örnek 2- Örnek 1 de tanımlanan class da erişim belirteçlerini beraber test edelim.</a:t>
            </a:r>
            <a:endParaRPr lang="tr-TR" altLang="en-US"/>
          </a:p>
          <a:p>
            <a:r>
              <a:rPr lang="tr-TR" altLang="en-US"/>
              <a:t>Örnek 3- Hospital doctor , patient ve person adında 4 class oluşturunuz. Hospital objesi içerisinde doctor, patient objesi,name fieldları olsun ve doctor,patient ‘ın parentı da person olsun.</a:t>
            </a:r>
            <a:endParaRPr lang="tr-TR" altLang="en-US"/>
          </a:p>
        </p:txBody>
      </p:sp>
      <p:pic>
        <p:nvPicPr>
          <p:cNvPr id="5" name="Content Placeholder 4"/>
          <p:cNvPicPr>
            <a:picLocks noChangeAspect="1"/>
          </p:cNvPicPr>
          <p:nvPr>
            <p:ph sz="half" idx="2"/>
          </p:nvPr>
        </p:nvPicPr>
        <p:blipFill>
          <a:blip r:embed="rId1"/>
          <a:stretch>
            <a:fillRect/>
          </a:stretch>
        </p:blipFill>
        <p:spPr>
          <a:xfrm>
            <a:off x="6172200" y="2324100"/>
            <a:ext cx="4874895" cy="31191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345565" y="1226820"/>
            <a:ext cx="2520950" cy="4584065"/>
          </a:xfrm>
          <a:prstGeom prst="rect">
            <a:avLst/>
          </a:prstGeom>
        </p:spPr>
      </p:pic>
      <p:pic>
        <p:nvPicPr>
          <p:cNvPr id="6" name="Content Placeholder 5"/>
          <p:cNvPicPr>
            <a:picLocks noChangeAspect="1"/>
          </p:cNvPicPr>
          <p:nvPr>
            <p:ph sz="half" idx="2"/>
          </p:nvPr>
        </p:nvPicPr>
        <p:blipFill>
          <a:blip r:embed="rId2"/>
          <a:stretch>
            <a:fillRect/>
          </a:stretch>
        </p:blipFill>
        <p:spPr>
          <a:xfrm>
            <a:off x="4683760" y="1167130"/>
            <a:ext cx="6750685" cy="46437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41095" y="1035050"/>
            <a:ext cx="9162415" cy="53651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Java’da Kalıtımın Avantajları</a:t>
            </a:r>
            <a:endParaRPr lang="en-US"/>
          </a:p>
        </p:txBody>
      </p:sp>
      <p:sp>
        <p:nvSpPr>
          <p:cNvPr id="3" name="Content Placeholder 2"/>
          <p:cNvSpPr>
            <a:spLocks noGrp="1"/>
          </p:cNvSpPr>
          <p:nvPr>
            <p:ph sz="half" idx="1"/>
          </p:nvPr>
        </p:nvSpPr>
        <p:spPr>
          <a:xfrm>
            <a:off x="1141095" y="1889760"/>
            <a:ext cx="9981565" cy="4465955"/>
          </a:xfrm>
        </p:spPr>
        <p:txBody>
          <a:bodyPr/>
          <a:lstStyle/>
          <a:p>
            <a:r>
              <a:rPr lang="en-US"/>
              <a:t>Kalıtım, yazmış olduğumuz kodun yeniden kullanılabilirliğini sağlar. Bununla birlikte zaman ve emek tasarrufu sağlar.</a:t>
            </a:r>
            <a:endParaRPr lang="en-US"/>
          </a:p>
          <a:p>
            <a:r>
              <a:rPr lang="en-US"/>
              <a:t>Kalıtım, anlaşılması kolay bir model yapısını sağlar.</a:t>
            </a:r>
            <a:endParaRPr lang="en-US"/>
          </a:p>
          <a:p>
            <a:r>
              <a:rPr lang="en-US"/>
              <a:t>Kalıtım kavramıyla, kodlarımızı değiştirmek istediğimizde daha esnek bir kullanım kolaylığı sağlar.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statIc</a:t>
            </a:r>
            <a:r>
              <a:rPr lang="tr-TR" dirty="0"/>
              <a:t> </a:t>
            </a:r>
            <a:r>
              <a:rPr lang="tr-TR" dirty="0" err="1"/>
              <a:t>method’lar</a:t>
            </a:r>
            <a:endParaRPr lang="tr-TR" dirty="0"/>
          </a:p>
        </p:txBody>
      </p:sp>
      <p:sp>
        <p:nvSpPr>
          <p:cNvPr id="3" name="İçerik Yer Tutucusu 2"/>
          <p:cNvSpPr>
            <a:spLocks noGrp="1"/>
          </p:cNvSpPr>
          <p:nvPr>
            <p:ph idx="1"/>
          </p:nvPr>
        </p:nvSpPr>
        <p:spPr/>
        <p:txBody>
          <a:bodyPr/>
          <a:lstStyle/>
          <a:p>
            <a:r>
              <a:rPr lang="tr-TR" dirty="0"/>
              <a:t>Sınıfın belirli bir nesnesi yerine bir bütün olarak sınıfa uygulanır</a:t>
            </a:r>
            <a:endParaRPr lang="tr-TR" dirty="0"/>
          </a:p>
          <a:p>
            <a:r>
              <a:rPr lang="tr-TR" dirty="0" err="1"/>
              <a:t>Static</a:t>
            </a:r>
            <a:r>
              <a:rPr lang="tr-TR" dirty="0"/>
              <a:t> </a:t>
            </a:r>
            <a:r>
              <a:rPr lang="tr-TR" dirty="0" err="1"/>
              <a:t>method</a:t>
            </a:r>
            <a:r>
              <a:rPr lang="tr-TR" dirty="0"/>
              <a:t> </a:t>
            </a:r>
            <a:r>
              <a:rPr lang="tr-TR" dirty="0" err="1"/>
              <a:t>lar</a:t>
            </a:r>
            <a:r>
              <a:rPr lang="tr-TR" dirty="0"/>
              <a:t> aşağıdaki gibi çağrılır:</a:t>
            </a:r>
            <a:endParaRPr lang="tr-TR" dirty="0"/>
          </a:p>
          <a:p>
            <a:pPr marL="0" indent="0">
              <a:buNone/>
            </a:pPr>
            <a:r>
              <a:rPr lang="tr-TR" dirty="0" err="1"/>
              <a:t>Sınıfadı.methodAdı</a:t>
            </a:r>
            <a:endParaRPr lang="tr-TR" dirty="0"/>
          </a:p>
          <a:p>
            <a:pPr marL="0" indent="0">
              <a:buNone/>
            </a:pPr>
            <a:r>
              <a:rPr lang="tr-TR" dirty="0"/>
              <a:t>Mesela :  </a:t>
            </a:r>
            <a:r>
              <a:rPr lang="tr-TR" dirty="0" err="1"/>
              <a:t>Math.sqrt</a:t>
            </a:r>
            <a:r>
              <a:rPr lang="tr-TR" dirty="0"/>
              <a:t>( 900.0 )</a:t>
            </a:r>
            <a:endParaRPr lang="tr-TR" dirty="0"/>
          </a:p>
          <a:p>
            <a:pPr marL="0" indent="0">
              <a:buNone/>
            </a:pPr>
            <a:r>
              <a:rPr lang="tr-TR" dirty="0" err="1"/>
              <a:t>Static</a:t>
            </a:r>
            <a:r>
              <a:rPr lang="tr-TR" dirty="0"/>
              <a:t> </a:t>
            </a:r>
            <a:r>
              <a:rPr lang="tr-TR" dirty="0" err="1"/>
              <a:t>method</a:t>
            </a:r>
            <a:r>
              <a:rPr lang="tr-TR" dirty="0"/>
              <a:t> </a:t>
            </a:r>
            <a:r>
              <a:rPr lang="tr-TR" dirty="0" err="1"/>
              <a:t>lar</a:t>
            </a:r>
            <a:r>
              <a:rPr lang="tr-TR" dirty="0"/>
              <a:t>, aynı sınıfın statik olmayan yöntemlerini/alanlarını doğrudan çağıramaz</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1095" y="720725"/>
            <a:ext cx="4878705" cy="5070475"/>
          </a:xfrm>
        </p:spPr>
        <p:txBody>
          <a:bodyPr/>
          <a:lstStyle/>
          <a:p>
            <a:r>
              <a:rPr lang="en-US"/>
              <a:t>Üst sınıfın birden fazla alt sınıfı bulunabilir. Fakat bir alt (sub) sınıfın birden fazla üst (super) sınıfı bulunamaz.</a:t>
            </a:r>
            <a:endParaRPr lang="en-US"/>
          </a:p>
          <a:p>
            <a:r>
              <a:rPr lang="en-US"/>
              <a:t>Bazı durumlarda bir sınıfın hiçbir değişikliğe uğratılmadan korunması gerekir. Bu durumlarda, o sınıfın hiçbir </a:t>
            </a:r>
            <a:r>
              <a:rPr lang="tr-TR" altLang="en-US"/>
              <a:t>a</a:t>
            </a:r>
            <a:r>
              <a:rPr lang="en-US"/>
              <a:t>lt-sınıfının yaratılmaması gerekir. Bunu yapmak için, sınıf tanımında final nitelemini kullanırız.</a:t>
            </a:r>
            <a:endParaRPr lang="en-US"/>
          </a:p>
        </p:txBody>
      </p:sp>
      <p:sp>
        <p:nvSpPr>
          <p:cNvPr id="4" name="Content Placeholder 3"/>
          <p:cNvSpPr>
            <a:spLocks noGrp="1"/>
          </p:cNvSpPr>
          <p:nvPr>
            <p:ph sz="half" idx="2"/>
          </p:nvPr>
        </p:nvSpPr>
        <p:spPr>
          <a:xfrm>
            <a:off x="6172200" y="720725"/>
            <a:ext cx="4874895" cy="5070475"/>
          </a:xfrm>
        </p:spPr>
        <p:txBody>
          <a:bodyPr/>
          <a:lstStyle/>
          <a:p>
            <a:r>
              <a:rPr lang="en-US"/>
              <a:t> Bağlı olunan üst sınıf içerisinden bir veriyi işlemek için</a:t>
            </a:r>
            <a:r>
              <a:rPr lang="tr-TR" altLang="en-US"/>
              <a:t> alt sınıftan</a:t>
            </a:r>
            <a:r>
              <a:rPr lang="en-US"/>
              <a:t> çekmek istediğimiz zaman super tanımını kullanır.</a:t>
            </a:r>
            <a:endParaRPr lang="en-US"/>
          </a:p>
          <a:p>
            <a:r>
              <a:rPr lang="en-US"/>
              <a:t>private </a:t>
            </a:r>
            <a:r>
              <a:rPr lang="tr-TR" altLang="en-US"/>
              <a:t>üyelere alt sınıflardan ulaşılamaz.</a:t>
            </a:r>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a:t>protected </a:t>
            </a:r>
            <a:r>
              <a:rPr lang="tr-TR" altLang="en-US"/>
              <a:t>erişim : üst sınıfın korumalı üyelerine, devralan sınıf miras alınan sınıfla aynı pakette olmasa bile alt sınıf üyeleri tarafından erişilebilir.Üst sınıf üyesine alt sınıf erişimi super anahtar kelimesi veya bir nokta (.) ile sağlanır.</a:t>
            </a:r>
            <a:endParaRPr lang="tr-TR" altLang="en-US"/>
          </a:p>
        </p:txBody>
      </p:sp>
      <p:sp>
        <p:nvSpPr>
          <p:cNvPr id="4" name="Content Placeholder 3"/>
          <p:cNvSpPr>
            <a:spLocks noGrp="1"/>
          </p:cNvSpPr>
          <p:nvPr>
            <p:ph sz="half" idx="2"/>
          </p:nvPr>
        </p:nvSpPr>
        <p:spPr/>
        <p:txBody>
          <a:bodyPr/>
          <a:lstStyle/>
          <a:p>
            <a:r>
              <a:rPr lang="en-US"/>
              <a:t>default</a:t>
            </a:r>
            <a:r>
              <a:rPr lang="tr-TR" altLang="en-US"/>
              <a:t> erişim: devralan sınıf, devralınan sınıfla aynı pakette değilse, üst sınıfın üyelerine alt sınıf üyeleri tarafından erişilemez</a:t>
            </a:r>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1141095" y="2249170"/>
            <a:ext cx="4878705" cy="4349750"/>
          </a:xfrm>
        </p:spPr>
        <p:txBody>
          <a:bodyPr>
            <a:normAutofit/>
          </a:bodyPr>
          <a:lstStyle/>
          <a:p>
            <a:r>
              <a:rPr lang="en-US"/>
              <a:t>Constructor</a:t>
            </a:r>
            <a:r>
              <a:rPr lang="tr-TR" altLang="en-US"/>
              <a:t>’lar alt sınıflara kalıtım ile alınmaz.</a:t>
            </a:r>
            <a:endParaRPr lang="tr-TR" altLang="en-US"/>
          </a:p>
          <a:p>
            <a:r>
              <a:rPr lang="tr-TR" altLang="en-US"/>
              <a:t>Herhangi bir alt sınıf yapıcısının ilk görevi, doğrudan üst sınıfının yapıcısını çağırmaktır.</a:t>
            </a:r>
            <a:endParaRPr lang="tr-TR" altLang="en-US"/>
          </a:p>
          <a:p>
            <a:r>
              <a:rPr lang="tr-TR" altLang="en-US"/>
              <a:t>Kod, üst sınıf yapıcısına açık bir çağrı içermiyorsa, Java, üst sınıfın argümansız yapıcısını örtük olarak çağırır.</a:t>
            </a:r>
            <a:endParaRPr lang="tr-TR" altLang="en-US"/>
          </a:p>
        </p:txBody>
      </p:sp>
      <p:sp>
        <p:nvSpPr>
          <p:cNvPr id="4" name="Content Placeholder 3"/>
          <p:cNvSpPr>
            <a:spLocks noGrp="1"/>
          </p:cNvSpPr>
          <p:nvPr>
            <p:ph sz="half" idx="2"/>
          </p:nvPr>
        </p:nvSpPr>
        <p:spPr/>
        <p:txBody>
          <a:bodyPr/>
          <a:lstStyle/>
          <a:p>
            <a:r>
              <a:rPr lang="en-US"/>
              <a:t>Üst sınıfın yapıcısını açıkça çağırmak için şunu kullanın:</a:t>
            </a:r>
            <a:r>
              <a:rPr lang="tr-TR" altLang="en-US"/>
              <a:t> super()</a:t>
            </a:r>
            <a:endParaRPr lang="tr-TR" altLang="en-US"/>
          </a:p>
          <a:p>
            <a:r>
              <a:rPr lang="tr-TR" altLang="en-US"/>
              <a:t>Bir sınıf kullanımındaki kuruculardan birini çağırmak için: this()</a:t>
            </a:r>
            <a:endParaRPr lang="tr-TR" altLang="en-US"/>
          </a:p>
          <a:p>
            <a:r>
              <a:rPr lang="tr-TR" altLang="en-US"/>
              <a:t>Yapıcı çağrısı (super() veya this()), yapıcıdaki ilk ifade olmalıdır</a:t>
            </a:r>
            <a:endParaRPr lang="tr-TR"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5"/>
          </p:nvPr>
        </p:nvPicPr>
        <p:blipFill>
          <a:blip r:embed="rId1"/>
          <a:stretch>
            <a:fillRect/>
          </a:stretch>
        </p:blipFill>
        <p:spPr>
          <a:xfrm>
            <a:off x="2037080" y="592455"/>
            <a:ext cx="1607185" cy="3141345"/>
          </a:xfrm>
          <a:prstGeom prst="rect">
            <a:avLst/>
          </a:prstGeom>
        </p:spPr>
      </p:pic>
      <p:pic>
        <p:nvPicPr>
          <p:cNvPr id="6" name="Picture Placeholder 5"/>
          <p:cNvPicPr>
            <a:picLocks noGrp="1" noChangeAspect="1"/>
          </p:cNvPicPr>
          <p:nvPr>
            <p:ph type="pic" idx="21"/>
          </p:nvPr>
        </p:nvPicPr>
        <p:blipFill>
          <a:blip r:embed="rId2"/>
          <a:stretch>
            <a:fillRect/>
          </a:stretch>
        </p:blipFill>
        <p:spPr>
          <a:xfrm>
            <a:off x="4371975" y="1871345"/>
            <a:ext cx="5438140" cy="1195705"/>
          </a:xfrm>
          <a:prstGeom prst="rect">
            <a:avLst/>
          </a:prstGeom>
        </p:spPr>
      </p:pic>
      <p:pic>
        <p:nvPicPr>
          <p:cNvPr id="8" name="Picture Placeholder 7"/>
          <p:cNvPicPr>
            <a:picLocks noGrp="1" noChangeAspect="1"/>
          </p:cNvPicPr>
          <p:nvPr>
            <p:ph type="pic" idx="22"/>
          </p:nvPr>
        </p:nvPicPr>
        <p:blipFill>
          <a:blip r:embed="rId3"/>
          <a:stretch>
            <a:fillRect/>
          </a:stretch>
        </p:blipFill>
        <p:spPr>
          <a:xfrm>
            <a:off x="5646420" y="3903345"/>
            <a:ext cx="4225925" cy="28625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Inheritance UML</a:t>
            </a:r>
            <a:endParaRPr lang="tr-TR" alt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1"/>
          <a:stretch>
            <a:fillRect/>
          </a:stretch>
        </p:blipFill>
        <p:spPr>
          <a:xfrm>
            <a:off x="1141095" y="1943735"/>
            <a:ext cx="9464675" cy="46869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Overrıdıng</a:t>
            </a:r>
            <a:endParaRPr lang="tr-TR" altLang="en-US"/>
          </a:p>
        </p:txBody>
      </p:sp>
      <p:sp>
        <p:nvSpPr>
          <p:cNvPr id="3" name="Content Placeholder 2"/>
          <p:cNvSpPr>
            <a:spLocks noGrp="1"/>
          </p:cNvSpPr>
          <p:nvPr>
            <p:ph sz="half" idx="1"/>
          </p:nvPr>
        </p:nvSpPr>
        <p:spPr/>
        <p:txBody>
          <a:bodyPr/>
          <a:lstStyle/>
          <a:p>
            <a:r>
              <a:rPr lang="en-US"/>
              <a:t>Üst sınıftaki bir yöntemin davranışı,</a:t>
            </a:r>
            <a:r>
              <a:rPr lang="tr-TR" altLang="en-US"/>
              <a:t> </a:t>
            </a:r>
            <a:r>
              <a:rPr lang="en-US"/>
              <a:t>alt sınıfta değiştirilebilir</a:t>
            </a:r>
            <a:endParaRPr lang="en-US"/>
          </a:p>
        </p:txBody>
      </p:sp>
      <p:pic>
        <p:nvPicPr>
          <p:cNvPr id="5" name="Content Placeholder 4"/>
          <p:cNvPicPr>
            <a:picLocks noGrp="1" noChangeAspect="1"/>
          </p:cNvPicPr>
          <p:nvPr>
            <p:ph sz="half" idx="2"/>
          </p:nvPr>
        </p:nvPicPr>
        <p:blipFill>
          <a:blip r:embed="rId1"/>
          <a:stretch>
            <a:fillRect/>
          </a:stretch>
        </p:blipFill>
        <p:spPr>
          <a:xfrm>
            <a:off x="6172200" y="1858645"/>
            <a:ext cx="4874895" cy="39331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Rules ( Kurallar)</a:t>
            </a:r>
            <a:endParaRPr lang="tr-TR" altLang="en-US"/>
          </a:p>
        </p:txBody>
      </p:sp>
      <p:sp>
        <p:nvSpPr>
          <p:cNvPr id="3" name="Content Placeholder 2"/>
          <p:cNvSpPr>
            <a:spLocks noGrp="1"/>
          </p:cNvSpPr>
          <p:nvPr>
            <p:ph sz="half" idx="1"/>
          </p:nvPr>
        </p:nvSpPr>
        <p:spPr/>
        <p:txBody>
          <a:bodyPr/>
          <a:lstStyle/>
          <a:p>
            <a:r>
              <a:rPr lang="en-US"/>
              <a:t>Bağımsız değişken listesi, </a:t>
            </a:r>
            <a:r>
              <a:rPr lang="tr-TR" altLang="en-US"/>
              <a:t>override</a:t>
            </a:r>
            <a:r>
              <a:rPr lang="en-US"/>
              <a:t> </a:t>
            </a:r>
            <a:r>
              <a:rPr lang="tr-TR" altLang="en-US"/>
              <a:t>methoduyla </a:t>
            </a:r>
            <a:r>
              <a:rPr lang="en-US"/>
              <a:t>tam olarak eşleşmelidir.</a:t>
            </a:r>
            <a:endParaRPr lang="en-US"/>
          </a:p>
          <a:p>
            <a:r>
              <a:rPr lang="en-US"/>
              <a:t>Dönüş türü, orijinal yöntemdeki dönüş türüyle aynı veya bunun bir alt türü olmalıdır.</a:t>
            </a:r>
            <a:endParaRPr lang="en-US"/>
          </a:p>
        </p:txBody>
      </p:sp>
      <p:sp>
        <p:nvSpPr>
          <p:cNvPr id="4" name="Content Placeholder 3"/>
          <p:cNvSpPr>
            <a:spLocks noGrp="1"/>
          </p:cNvSpPr>
          <p:nvPr>
            <p:ph sz="half" idx="2"/>
          </p:nvPr>
        </p:nvSpPr>
        <p:spPr/>
        <p:txBody>
          <a:bodyPr/>
          <a:lstStyle/>
          <a:p>
            <a:r>
              <a:rPr lang="en-US"/>
              <a:t>Erişim düzeyi daha kısıtlayıcı olamaz (ancak daha az kısıtlayıcı olabilir)</a:t>
            </a:r>
            <a:endParaRPr lang="en-US"/>
          </a:p>
          <a:p>
            <a:r>
              <a:rPr lang="tr-TR" altLang="en-US"/>
              <a:t>private</a:t>
            </a:r>
            <a:r>
              <a:rPr lang="en-US"/>
              <a:t>, </a:t>
            </a:r>
            <a:r>
              <a:rPr lang="tr-TR" altLang="en-US"/>
              <a:t>final</a:t>
            </a:r>
            <a:r>
              <a:rPr lang="en-US"/>
              <a:t> ve stati</a:t>
            </a:r>
            <a:r>
              <a:rPr lang="tr-TR" altLang="en-US"/>
              <a:t>c</a:t>
            </a:r>
            <a:r>
              <a:rPr lang="en-US"/>
              <a:t> </a:t>
            </a:r>
            <a:r>
              <a:rPr lang="tr-TR" altLang="en-US"/>
              <a:t>methodlar</a:t>
            </a:r>
            <a:r>
              <a:rPr lang="en-US"/>
              <a:t> </a:t>
            </a:r>
            <a:r>
              <a:rPr lang="tr-TR" altLang="en-US"/>
              <a:t>override edilemez</a:t>
            </a:r>
            <a:r>
              <a:rPr lang="en-US"/>
              <a:t> (ancak yeniden tanımlanabilir)</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tr-TR" altLang="en-US" dirty="0"/>
              <a:t> </a:t>
            </a:r>
            <a:r>
              <a:rPr lang="tr-TR" altLang="en-US" dirty="0" err="1"/>
              <a:t>ClASs</a:t>
            </a:r>
            <a:endParaRPr lang="tr-TR" altLang="en-US" dirty="0"/>
          </a:p>
        </p:txBody>
      </p:sp>
      <p:sp>
        <p:nvSpPr>
          <p:cNvPr id="3" name="Content Placeholder 2"/>
          <p:cNvSpPr>
            <a:spLocks noGrp="1"/>
          </p:cNvSpPr>
          <p:nvPr>
            <p:ph sz="half" idx="1"/>
          </p:nvPr>
        </p:nvSpPr>
        <p:spPr/>
        <p:txBody>
          <a:bodyPr/>
          <a:lstStyle/>
          <a:p>
            <a:r>
              <a:rPr lang="tr-TR" altLang="en-US" dirty="0"/>
              <a:t>Java da oluşturulan her </a:t>
            </a:r>
            <a:r>
              <a:rPr lang="tr-TR" altLang="en-US" dirty="0" err="1"/>
              <a:t>class</a:t>
            </a:r>
            <a:r>
              <a:rPr lang="tr-TR" altLang="en-US" dirty="0"/>
              <a:t> </a:t>
            </a:r>
            <a:r>
              <a:rPr lang="tr-TR" altLang="en-US" dirty="0" err="1"/>
              <a:t>object</a:t>
            </a:r>
            <a:r>
              <a:rPr lang="tr-TR" altLang="en-US" dirty="0"/>
              <a:t> </a:t>
            </a:r>
            <a:r>
              <a:rPr lang="tr-TR" altLang="en-US" dirty="0" err="1"/>
              <a:t>classın</a:t>
            </a:r>
            <a:r>
              <a:rPr lang="tr-TR" altLang="en-US" dirty="0"/>
              <a:t> alt </a:t>
            </a:r>
            <a:r>
              <a:rPr lang="tr-TR" altLang="en-US" dirty="0" err="1"/>
              <a:t>class’ıdır</a:t>
            </a:r>
            <a:r>
              <a:rPr lang="tr-TR" altLang="en-US" dirty="0"/>
              <a:t>.</a:t>
            </a:r>
            <a:endParaRPr lang="tr-TR" altLang="en-US" dirty="0"/>
          </a:p>
          <a:p>
            <a:r>
              <a:rPr lang="tr-TR" altLang="en-US" dirty="0" err="1"/>
              <a:t>Javada</a:t>
            </a:r>
            <a:r>
              <a:rPr lang="tr-TR" altLang="en-US" dirty="0"/>
              <a:t> genelde oluşturulan </a:t>
            </a:r>
            <a:r>
              <a:rPr lang="tr-TR" altLang="en-US" dirty="0" err="1"/>
              <a:t>class</a:t>
            </a:r>
            <a:r>
              <a:rPr lang="tr-TR" altLang="en-US" dirty="0"/>
              <a:t> </a:t>
            </a:r>
            <a:r>
              <a:rPr lang="tr-TR" altLang="en-US" dirty="0" err="1"/>
              <a:t>larda</a:t>
            </a:r>
            <a:r>
              <a:rPr lang="tr-TR" altLang="en-US" dirty="0"/>
              <a:t> yandaki </a:t>
            </a:r>
            <a:r>
              <a:rPr lang="tr-TR" altLang="en-US" dirty="0" err="1"/>
              <a:t>methodlar</a:t>
            </a:r>
            <a:r>
              <a:rPr lang="tr-TR" altLang="en-US" dirty="0"/>
              <a:t> </a:t>
            </a:r>
            <a:r>
              <a:rPr lang="tr-TR" altLang="en-US" dirty="0" err="1"/>
              <a:t>override</a:t>
            </a:r>
            <a:r>
              <a:rPr lang="tr-TR" altLang="en-US" dirty="0"/>
              <a:t> yapılır.</a:t>
            </a:r>
            <a:endParaRPr lang="tr-TR" altLang="en-US" dirty="0"/>
          </a:p>
        </p:txBody>
      </p:sp>
      <p:sp>
        <p:nvSpPr>
          <p:cNvPr id="4" name="Content Placeholder 3"/>
          <p:cNvSpPr>
            <a:spLocks noGrp="1"/>
          </p:cNvSpPr>
          <p:nvPr>
            <p:ph sz="half" idx="2"/>
          </p:nvPr>
        </p:nvSpPr>
        <p:spPr/>
        <p:txBody>
          <a:bodyPr/>
          <a:lstStyle/>
          <a:p>
            <a:r>
              <a:rPr lang="tr-TR" altLang="en-US"/>
              <a:t>equals :sınıfın örnek eşitliğini test etmesine izin verir</a:t>
            </a:r>
            <a:endParaRPr lang="tr-TR" altLang="en-US"/>
          </a:p>
          <a:p>
            <a:r>
              <a:rPr lang="tr-TR" altLang="en-US"/>
              <a:t>toString: sınıfın kendisini bir String'e dönüştürmesine izin verir</a:t>
            </a:r>
            <a:endParaRPr lang="tr-T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Abstractıon</a:t>
            </a:r>
            <a:endParaRPr lang="tr-TR" dirty="0"/>
          </a:p>
        </p:txBody>
      </p:sp>
      <p:sp>
        <p:nvSpPr>
          <p:cNvPr id="3" name="İçerik Yer Tutucusu 2"/>
          <p:cNvSpPr>
            <a:spLocks noGrp="1"/>
          </p:cNvSpPr>
          <p:nvPr>
            <p:ph sz="half" idx="1"/>
          </p:nvPr>
        </p:nvSpPr>
        <p:spPr/>
        <p:txBody>
          <a:bodyPr>
            <a:normAutofit lnSpcReduction="10000"/>
          </a:bodyPr>
          <a:lstStyle/>
          <a:p>
            <a:r>
              <a:rPr lang="tr-TR" i="0" dirty="0"/>
              <a:t>Java’da soyutlama (</a:t>
            </a:r>
            <a:r>
              <a:rPr lang="tr-TR" i="0" dirty="0" err="1"/>
              <a:t>Abstraction</a:t>
            </a:r>
            <a:r>
              <a:rPr lang="tr-TR" i="0" dirty="0"/>
              <a:t>), nesne yönelimli programlamanın yapı taşlarından biridir. Java’da soyutlama, gereksiz ayrıntıları göz ardı ederek bir nesnenin yalnızca gerekli özelliklerini belirleme işlevi olarak da nitelendirilebilir.</a:t>
            </a:r>
            <a:endParaRPr lang="en-US" dirty="0"/>
          </a:p>
          <a:p>
            <a:endParaRPr lang="tr-TR" dirty="0"/>
          </a:p>
        </p:txBody>
      </p:sp>
      <p:sp>
        <p:nvSpPr>
          <p:cNvPr id="4" name="İçerik Yer Tutucusu 3"/>
          <p:cNvSpPr>
            <a:spLocks noGrp="1"/>
          </p:cNvSpPr>
          <p:nvPr>
            <p:ph sz="half" idx="2"/>
          </p:nvPr>
        </p:nvSpPr>
        <p:spPr/>
        <p:txBody>
          <a:bodyPr>
            <a:normAutofit lnSpcReduction="10000"/>
          </a:bodyPr>
          <a:lstStyle/>
          <a:p>
            <a:pPr lvl="0">
              <a:lnSpc>
                <a:spcPct val="100000"/>
              </a:lnSpc>
              <a:spcBef>
                <a:spcPct val="0"/>
              </a:spcBef>
              <a:spcAft>
                <a:spcPct val="35000"/>
              </a:spcAft>
            </a:pPr>
            <a:r>
              <a:rPr lang="tr-TR" i="0" dirty="0"/>
              <a:t>Bir bilgisayarı kullanan bir kişiyi düşünün, bilgisayarı kullanan kişi yalnızca bilgisayarı kullanır ancak arka planda ne gibi işlemlerin döndüğünü bilemez. </a:t>
            </a:r>
            <a:r>
              <a:rPr lang="tr-TR" b="1" i="0" dirty="0"/>
              <a:t>Soyutlama</a:t>
            </a:r>
            <a:r>
              <a:rPr lang="tr-TR" i="0" dirty="0"/>
              <a:t> aslında bunun gibidir. </a:t>
            </a:r>
            <a:r>
              <a:rPr lang="tr-TR" b="1" i="0" dirty="0"/>
              <a:t>Java’da soyutlama işlemini</a:t>
            </a:r>
            <a:r>
              <a:rPr lang="tr-TR" i="0" dirty="0"/>
              <a:t> yapmak için </a:t>
            </a:r>
            <a:r>
              <a:rPr lang="tr-TR" b="1" i="0" dirty="0"/>
              <a:t>soyut sınıf (</a:t>
            </a:r>
            <a:r>
              <a:rPr lang="tr-TR" b="1" i="0" dirty="0" err="1"/>
              <a:t>abstract</a:t>
            </a:r>
            <a:r>
              <a:rPr lang="tr-TR" b="1" i="0" dirty="0"/>
              <a:t> </a:t>
            </a:r>
            <a:r>
              <a:rPr lang="tr-TR" b="1" i="0" dirty="0" err="1"/>
              <a:t>class</a:t>
            </a:r>
            <a:r>
              <a:rPr lang="tr-TR" b="1" i="0" dirty="0"/>
              <a:t>)</a:t>
            </a:r>
            <a:r>
              <a:rPr lang="tr-TR" i="0" dirty="0"/>
              <a:t> ve </a:t>
            </a:r>
            <a:r>
              <a:rPr lang="tr-TR" b="1" i="0" dirty="0" err="1"/>
              <a:t>arayüzler</a:t>
            </a:r>
            <a:r>
              <a:rPr lang="tr-TR" b="1" i="0" dirty="0"/>
              <a:t> (</a:t>
            </a:r>
            <a:r>
              <a:rPr lang="tr-TR" b="1" i="0" dirty="0" err="1"/>
              <a:t>interface</a:t>
            </a:r>
            <a:r>
              <a:rPr lang="tr-TR" b="1" i="0" dirty="0"/>
              <a:t>)</a:t>
            </a:r>
            <a:r>
              <a:rPr lang="tr-TR" i="0" dirty="0"/>
              <a:t> yapılarını kullanırız.</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i="0" dirty="0" err="1">
                <a:effectLst/>
                <a:latin typeface="Segoe UI" panose="020B0502040204020203" pitchFamily="34" charset="0"/>
                <a:ea typeface="SimSun" panose="02010600030101010101" pitchFamily="2" charset="-122"/>
                <a:cs typeface="Times New Roman" panose="02020603050405020304" pitchFamily="18" charset="0"/>
              </a:rPr>
              <a:t>AbstractIon’ın</a:t>
            </a:r>
            <a:r>
              <a:rPr lang="tr-TR" i="0" dirty="0">
                <a:effectLst/>
                <a:latin typeface="Segoe UI" panose="020B0502040204020203" pitchFamily="34" charset="0"/>
                <a:ea typeface="SimSun" panose="02010600030101010101" pitchFamily="2" charset="-122"/>
                <a:cs typeface="Times New Roman" panose="02020603050405020304" pitchFamily="18" charset="0"/>
              </a:rPr>
              <a:t> avantajları nelerdir?</a:t>
            </a:r>
            <a:endParaRPr lang="tr-TR" dirty="0"/>
          </a:p>
        </p:txBody>
      </p:sp>
      <p:sp>
        <p:nvSpPr>
          <p:cNvPr id="3" name="İçerik Yer Tutucusu 2"/>
          <p:cNvSpPr>
            <a:spLocks noGrp="1"/>
          </p:cNvSpPr>
          <p:nvPr>
            <p:ph sz="half" idx="1"/>
          </p:nvPr>
        </p:nvSpPr>
        <p:spPr/>
        <p:txBody>
          <a:bodyPr/>
          <a:lstStyle/>
          <a:p>
            <a:r>
              <a:rPr lang="tr-TR" dirty="0"/>
              <a:t>Kod tekrarını önler ve tekrar kullanılabilirliğini artırır.</a:t>
            </a:r>
            <a:endParaRPr lang="tr-TR" dirty="0"/>
          </a:p>
          <a:p>
            <a:r>
              <a:rPr lang="tr-TR" dirty="0"/>
              <a:t>Koddaki karmaşıklığı azaltır.</a:t>
            </a:r>
            <a:endParaRPr lang="tr-TR" dirty="0"/>
          </a:p>
        </p:txBody>
      </p:sp>
      <p:sp>
        <p:nvSpPr>
          <p:cNvPr id="4" name="İçerik Yer Tutucusu 3"/>
          <p:cNvSpPr>
            <a:spLocks noGrp="1"/>
          </p:cNvSpPr>
          <p:nvPr>
            <p:ph sz="half" idx="2"/>
          </p:nvPr>
        </p:nvSpPr>
        <p:spPr/>
        <p:txBody>
          <a:bodyPr/>
          <a:lstStyle/>
          <a:p>
            <a:r>
              <a:rPr lang="tr-TR" i="0" dirty="0">
                <a:effectLst/>
                <a:latin typeface="Segoe UI" panose="020B0502040204020203" pitchFamily="34" charset="0"/>
                <a:ea typeface="SimSun" panose="02010600030101010101" pitchFamily="2" charset="-122"/>
                <a:cs typeface="Times New Roman" panose="02020603050405020304" pitchFamily="18" charset="0"/>
              </a:rPr>
              <a:t>Kodlardaki karmaşıklığı azaltır.</a:t>
            </a:r>
            <a:endParaRPr lang="tr-TR" dirty="0">
              <a:effectLst/>
              <a:latin typeface="Calibri" panose="020F0502020204030204" charset="0"/>
              <a:ea typeface="SimSun" panose="02010600030101010101" pitchFamily="2" charset="-122"/>
              <a:cs typeface="Times New Roman" panose="02020603050405020304" pitchFamily="18" charset="0"/>
            </a:endParaRPr>
          </a:p>
          <a:p>
            <a:r>
              <a:rPr lang="tr-TR" i="0" dirty="0">
                <a:effectLst/>
                <a:latin typeface="Segoe UI" panose="020B0502040204020203" pitchFamily="34" charset="0"/>
                <a:ea typeface="SimSun" panose="02010600030101010101" pitchFamily="2" charset="-122"/>
                <a:cs typeface="Times New Roman" panose="02020603050405020304" pitchFamily="18" charset="0"/>
              </a:rPr>
              <a:t>Ortak özellikleri olan nesneleri bir çatı altında toplamayı sağlar.</a:t>
            </a:r>
            <a:endParaRPr lang="tr-TR" dirty="0">
              <a:effectLst/>
              <a:latin typeface="Calibri" panose="020F050202020403020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statıc</a:t>
            </a:r>
            <a:r>
              <a:rPr lang="tr-TR" dirty="0"/>
              <a:t> </a:t>
            </a:r>
            <a:r>
              <a:rPr lang="tr-TR" dirty="0" err="1"/>
              <a:t>fıelds</a:t>
            </a:r>
            <a:endParaRPr lang="tr-TR" dirty="0"/>
          </a:p>
        </p:txBody>
      </p:sp>
      <p:sp>
        <p:nvSpPr>
          <p:cNvPr id="3" name="İçerik Yer Tutucusu 2"/>
          <p:cNvSpPr>
            <a:spLocks noGrp="1"/>
          </p:cNvSpPr>
          <p:nvPr>
            <p:ph idx="1"/>
          </p:nvPr>
        </p:nvSpPr>
        <p:spPr/>
        <p:txBody>
          <a:bodyPr/>
          <a:lstStyle/>
          <a:p>
            <a:r>
              <a:rPr lang="tr-TR" dirty="0"/>
              <a:t>Değişkenin bir kopyasının sınıfın tüm nesneleri arasında paylaşıldığı alanlardır.</a:t>
            </a:r>
            <a:endParaRPr lang="tr-TR" dirty="0"/>
          </a:p>
          <a:p>
            <a:r>
              <a:rPr lang="tr-TR" dirty="0"/>
              <a:t>Mesela : </a:t>
            </a:r>
            <a:r>
              <a:rPr lang="tr-TR" dirty="0" err="1"/>
              <a:t>Math.PI</a:t>
            </a:r>
            <a:endParaRPr lang="tr-TR" dirty="0"/>
          </a:p>
          <a:p>
            <a:r>
              <a:rPr lang="tr-TR" dirty="0"/>
              <a:t>Ne zaman Kullanılır?</a:t>
            </a:r>
            <a:endParaRPr lang="tr-TR" dirty="0"/>
          </a:p>
          <a:p>
            <a:pPr>
              <a:buFontTx/>
              <a:buChar char="-"/>
            </a:pPr>
            <a:r>
              <a:rPr lang="tr-TR" dirty="0"/>
              <a:t>sınıfın tüm nesneleri bu değişkenin aynı kopyasını paylaşacağı zaman</a:t>
            </a:r>
            <a:endParaRPr lang="tr-TR" dirty="0"/>
          </a:p>
          <a:p>
            <a:pPr>
              <a:buFontTx/>
              <a:buChar char="-"/>
            </a:pPr>
            <a:r>
              <a:rPr lang="tr-TR" dirty="0"/>
              <a:t>bu değişken, sınıfın hiçbir nesnesi olmadığında bile erişilebilir olması istendiği zaman</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i="0" dirty="0">
                <a:effectLst/>
                <a:latin typeface="Segoe UI" panose="020B0502040204020203" pitchFamily="34" charset="0"/>
                <a:ea typeface="SimSun" panose="02010600030101010101" pitchFamily="2" charset="-122"/>
                <a:cs typeface="Times New Roman" panose="02020603050405020304" pitchFamily="18" charset="0"/>
              </a:rPr>
              <a:t>Java’da </a:t>
            </a:r>
            <a:r>
              <a:rPr lang="tr-TR" sz="36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3600" i="0" dirty="0">
                <a:effectLst/>
                <a:latin typeface="Segoe UI" panose="020B0502040204020203" pitchFamily="34" charset="0"/>
                <a:ea typeface="SimSun" panose="02010600030101010101" pitchFamily="2" charset="-122"/>
                <a:cs typeface="Times New Roman" panose="02020603050405020304" pitchFamily="18" charset="0"/>
              </a:rPr>
              <a:t> Class</a:t>
            </a:r>
            <a:r>
              <a:rPr lang="tr-TR" sz="3600" i="0" dirty="0">
                <a:latin typeface="Calibri" panose="020F0502020204030204" charset="0"/>
                <a:ea typeface="SimSun" panose="02010600030101010101" pitchFamily="2" charset="-122"/>
                <a:cs typeface="Times New Roman" panose="02020603050405020304" pitchFamily="18" charset="0"/>
              </a:rPr>
              <a:t> </a:t>
            </a:r>
            <a:r>
              <a:rPr lang="tr-TR" sz="3600" i="0" dirty="0">
                <a:effectLst/>
                <a:latin typeface="Segoe UI" panose="020B0502040204020203" pitchFamily="34" charset="0"/>
                <a:ea typeface="SimSun" panose="02010600030101010101" pitchFamily="2" charset="-122"/>
                <a:cs typeface="Times New Roman" panose="02020603050405020304" pitchFamily="18" charset="0"/>
              </a:rPr>
              <a:t> nasıl yazılır ve nelere dikkat edilmelidir?</a:t>
            </a:r>
            <a:br>
              <a:rPr lang="tr-TR" sz="3600" dirty="0">
                <a:effectLst/>
                <a:latin typeface="Calibri" panose="020F0502020204030204" charset="0"/>
                <a:ea typeface="SimSun" panose="02010600030101010101" pitchFamily="2" charset="-122"/>
                <a:cs typeface="Times New Roman" panose="02020603050405020304" pitchFamily="18" charset="0"/>
              </a:rPr>
            </a:br>
            <a:br>
              <a:rPr lang="tr-TR" sz="3600" dirty="0"/>
            </a:br>
            <a:endParaRPr lang="tr-TR" dirty="0"/>
          </a:p>
        </p:txBody>
      </p:sp>
      <p:sp>
        <p:nvSpPr>
          <p:cNvPr id="3" name="İçerik Yer Tutucusu 2"/>
          <p:cNvSpPr>
            <a:spLocks noGrp="1"/>
          </p:cNvSpPr>
          <p:nvPr>
            <p:ph sz="half" idx="1"/>
          </p:nvPr>
        </p:nvSpPr>
        <p:spPr/>
        <p:txBody>
          <a:bodyPr>
            <a:normAutofit fontScale="92500"/>
          </a:bodyPr>
          <a:lstStyle/>
          <a:p>
            <a:pPr marL="342900" indent="-342900" fontAlgn="base">
              <a:spcBef>
                <a:spcPts val="0"/>
              </a:spcBef>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sınıflar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anahtar kelimeleri ile oluşturulur.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bir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olarak tanımlandıysa, bu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bir metot içerebilir veya içermez.</a:t>
            </a:r>
            <a:endParaRPr lang="tr-TR" dirty="0">
              <a:latin typeface="Segoe UI" panose="020B0502040204020203" pitchFamily="34" charset="0"/>
              <a:ea typeface="SimSun" panose="02010600030101010101" pitchFamily="2" charset="-122"/>
              <a:cs typeface="Times New Roman" panose="02020603050405020304" pitchFamily="18" charset="0"/>
            </a:endParaRPr>
          </a:p>
          <a:p>
            <a:pPr marL="342900" marR="0" lvl="0" indent="-342900" fontAlgn="base">
              <a:spcBef>
                <a:spcPts val="0"/>
              </a:spcBef>
              <a:spcAft>
                <a:spcPts val="0"/>
              </a:spcAft>
              <a:buFont typeface="Symbol" panose="05050102010706020507" pitchFamily="18" charset="2"/>
              <a:buChar char=""/>
            </a:pPr>
            <a:r>
              <a:rPr lang="tr-TR" dirty="0">
                <a:latin typeface="Segoe UI" panose="020B0502040204020203" pitchFamily="34" charset="0"/>
                <a:ea typeface="SimSun" panose="02010600030101010101" pitchFamily="2" charset="-122"/>
                <a:cs typeface="Times New Roman" panose="02020603050405020304" pitchFamily="18" charset="0"/>
              </a:rPr>
              <a:t>Java’da bir sınıf içerisinde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metot varsa o sınıf </a:t>
            </a:r>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 olmak zorundadır</a:t>
            </a:r>
            <a:endParaRPr lang="tr-TR"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
        <p:nvSpPr>
          <p:cNvPr id="4" name="İçerik Yer Tutucusu 3"/>
          <p:cNvSpPr>
            <a:spLocks noGrp="1"/>
          </p:cNvSpPr>
          <p:nvPr>
            <p:ph sz="half" idx="2"/>
          </p:nvPr>
        </p:nvSpPr>
        <p:spPr/>
        <p:txBody>
          <a:bodyPr>
            <a:normAutofit fontScale="92500"/>
          </a:bodyPr>
          <a:lstStyle/>
          <a:p>
            <a:r>
              <a:rPr lang="tr-TR" i="0" dirty="0">
                <a:effectLst/>
                <a:latin typeface="Segoe UI" panose="020B0502040204020203" pitchFamily="34" charset="0"/>
                <a:ea typeface="SimSun" panose="02010600030101010101" pitchFamily="2" charset="-122"/>
                <a:cs typeface="Times New Roman" panose="02020603050405020304" pitchFamily="18" charset="0"/>
              </a:rPr>
              <a:t>Java’da tanımlanan </a:t>
            </a:r>
            <a:r>
              <a:rPr lang="tr-TR"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i="0" dirty="0">
                <a:effectLst/>
                <a:latin typeface="Segoe UI" panose="020B0502040204020203" pitchFamily="34" charset="0"/>
                <a:ea typeface="SimSun" panose="02010600030101010101" pitchFamily="2" charset="-122"/>
                <a:cs typeface="Times New Roman" panose="02020603050405020304" pitchFamily="18" charset="0"/>
              </a:rPr>
              <a:t> metotların gövdeleri (içeriği) olmaz</a:t>
            </a:r>
            <a:endParaRPr lang="tr-TR" i="0" dirty="0">
              <a:effectLst/>
              <a:latin typeface="Segoe UI" panose="020B0502040204020203" pitchFamily="34" charset="0"/>
              <a:ea typeface="SimSun" panose="02010600030101010101" pitchFamily="2" charset="-122"/>
              <a:cs typeface="Times New Roman" panose="02020603050405020304" pitchFamily="18" charset="0"/>
            </a:endParaRPr>
          </a:p>
          <a:p>
            <a:r>
              <a:rPr lang="tr-TR" dirty="0" err="1">
                <a:latin typeface="Segoe UI" panose="020B0502040204020203" pitchFamily="34" charset="0"/>
                <a:ea typeface="SimSun" panose="02010600030101010101" pitchFamily="2" charset="-122"/>
                <a:cs typeface="Times New Roman" panose="02020603050405020304" pitchFamily="18" charset="0"/>
              </a:rPr>
              <a:t>Abstract</a:t>
            </a:r>
            <a:r>
              <a:rPr lang="tr-TR" dirty="0">
                <a:latin typeface="Segoe UI" panose="020B0502040204020203" pitchFamily="34" charset="0"/>
                <a:ea typeface="SimSun" panose="02010600030101010101" pitchFamily="2" charset="-122"/>
                <a:cs typeface="Times New Roman" panose="02020603050405020304" pitchFamily="18" charset="0"/>
              </a:rPr>
              <a:t> sınıflarda katılım </a:t>
            </a:r>
            <a:r>
              <a:rPr lang="tr-TR" dirty="0" err="1">
                <a:latin typeface="Segoe UI" panose="020B0502040204020203" pitchFamily="34" charset="0"/>
                <a:ea typeface="SimSun" panose="02010600030101010101" pitchFamily="2" charset="-122"/>
                <a:cs typeface="Times New Roman" panose="02020603050405020304" pitchFamily="18" charset="0"/>
              </a:rPr>
              <a:t>extends</a:t>
            </a:r>
            <a:r>
              <a:rPr lang="tr-TR" dirty="0">
                <a:latin typeface="Segoe UI" panose="020B0502040204020203" pitchFamily="34" charset="0"/>
                <a:ea typeface="SimSun" panose="02010600030101010101" pitchFamily="2" charset="-122"/>
                <a:cs typeface="Times New Roman" panose="02020603050405020304" pitchFamily="18" charset="0"/>
              </a:rPr>
              <a:t> kelimesi ile yapılır.</a:t>
            </a:r>
            <a:endParaRPr lang="tr-TR" dirty="0">
              <a:effectLst/>
              <a:latin typeface="Calibri" panose="020F050202020403020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pPr>
              <a:lnSpc>
                <a:spcPct val="90000"/>
              </a:lnSpc>
            </a:pPr>
            <a:r>
              <a:rPr lang="tr-TR" sz="2400" i="0" dirty="0">
                <a:effectLst/>
                <a:latin typeface="Segoe UI" panose="020B0502040204020203" pitchFamily="34" charset="0"/>
                <a:ea typeface="SimSun" panose="02010600030101010101" pitchFamily="2" charset="-122"/>
                <a:cs typeface="Times New Roman" panose="02020603050405020304" pitchFamily="18" charset="0"/>
              </a:rPr>
              <a:t>Java’da tanımlanan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sınıfların içerisindeki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olmayan metotların gövdeleri olmalıdır.</a:t>
            </a:r>
            <a:endParaRPr lang="tr-TR" sz="2400" dirty="0">
              <a:effectLst/>
              <a:latin typeface="Calibri" panose="020F0502020204030204" charset="0"/>
              <a:ea typeface="SimSun" panose="02010600030101010101" pitchFamily="2" charset="-122"/>
              <a:cs typeface="Times New Roman" panose="02020603050405020304" pitchFamily="18" charset="0"/>
            </a:endParaRPr>
          </a:p>
          <a:p>
            <a:pPr>
              <a:lnSpc>
                <a:spcPct val="90000"/>
              </a:lnSpc>
            </a:pPr>
            <a:r>
              <a:rPr lang="tr-TR" sz="2400" i="0" dirty="0">
                <a:effectLst/>
                <a:latin typeface="Segoe UI" panose="020B0502040204020203" pitchFamily="34" charset="0"/>
                <a:ea typeface="SimSun" panose="02010600030101010101" pitchFamily="2" charset="-122"/>
                <a:cs typeface="Times New Roman" panose="02020603050405020304" pitchFamily="18" charset="0"/>
              </a:rPr>
              <a:t>Java’da tanımlanan bir sınıf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bir sınıf tarafından genişletilirse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extend</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edilirse)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sınıfın tüm </a:t>
            </a:r>
            <a:r>
              <a:rPr lang="tr-TR" sz="2400" i="0" dirty="0" err="1">
                <a:effectLst/>
                <a:latin typeface="Segoe UI" panose="020B0502040204020203" pitchFamily="34" charset="0"/>
                <a:ea typeface="SimSun" panose="02010600030101010101" pitchFamily="2" charset="-122"/>
                <a:cs typeface="Times New Roman" panose="02020603050405020304" pitchFamily="18" charset="0"/>
              </a:rPr>
              <a:t>abstract</a:t>
            </a:r>
            <a:r>
              <a:rPr lang="tr-TR" sz="2400" i="0" dirty="0">
                <a:effectLst/>
                <a:latin typeface="Segoe UI" panose="020B0502040204020203" pitchFamily="34" charset="0"/>
                <a:ea typeface="SimSun" panose="02010600030101010101" pitchFamily="2" charset="-122"/>
                <a:cs typeface="Times New Roman" panose="02020603050405020304" pitchFamily="18" charset="0"/>
              </a:rPr>
              <a:t> </a:t>
            </a:r>
            <a:r>
              <a:rPr lang="tr-TR" sz="2400" dirty="0">
                <a:latin typeface="Segoe UI" panose="020B0502040204020203" pitchFamily="34" charset="0"/>
                <a:ea typeface="SimSun" panose="02010600030101010101" pitchFamily="2" charset="-122"/>
                <a:cs typeface="Times New Roman" panose="02020603050405020304" pitchFamily="18" charset="0"/>
              </a:rPr>
              <a:t>metotlarını </a:t>
            </a:r>
            <a:r>
              <a:rPr lang="tr-TR" sz="2400" dirty="0" err="1">
                <a:latin typeface="Segoe UI" panose="020B0502040204020203" pitchFamily="34" charset="0"/>
                <a:ea typeface="SimSun" panose="02010600030101010101" pitchFamily="2" charset="-122"/>
                <a:cs typeface="Times New Roman" panose="02020603050405020304" pitchFamily="18" charset="0"/>
              </a:rPr>
              <a:t>implement</a:t>
            </a:r>
            <a:r>
              <a:rPr lang="tr-TR" sz="2400" dirty="0">
                <a:latin typeface="Segoe UI" panose="020B0502040204020203" pitchFamily="34" charset="0"/>
                <a:ea typeface="SimSun" panose="02010600030101010101" pitchFamily="2" charset="-122"/>
                <a:cs typeface="Times New Roman" panose="02020603050405020304" pitchFamily="18" charset="0"/>
              </a:rPr>
              <a:t> etmek yani kendi bünyesinde bu metotlara gövde oluşturmak zorundadır. Eğer bu metotlara sınıf içerisinde gövde yazılmayacaksa tanımlanan sınıfın yapısı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a:t>
            </a:r>
            <a:r>
              <a:rPr lang="tr-TR" sz="2400" dirty="0" err="1">
                <a:latin typeface="Segoe UI" panose="020B0502040204020203" pitchFamily="34" charset="0"/>
                <a:ea typeface="SimSun" panose="02010600030101010101" pitchFamily="2" charset="-122"/>
                <a:cs typeface="Times New Roman" panose="02020603050405020304" pitchFamily="18" charset="0"/>
              </a:rPr>
              <a:t>class</a:t>
            </a:r>
            <a:r>
              <a:rPr lang="tr-TR" sz="2400" dirty="0">
                <a:latin typeface="Segoe UI" panose="020B0502040204020203" pitchFamily="34" charset="0"/>
                <a:ea typeface="SimSun" panose="02010600030101010101" pitchFamily="2" charset="-122"/>
                <a:cs typeface="Times New Roman" panose="02020603050405020304" pitchFamily="18" charset="0"/>
              </a:rPr>
              <a:t> olarak tanımlanmalıdır.</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marR="0" lvl="0">
              <a:lnSpc>
                <a:spcPct val="90000"/>
              </a:lnSpc>
              <a:spcAft>
                <a:spcPts val="0"/>
              </a:spcAft>
            </a:pP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 içerisine tanımlamasını yaptığımız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metot alt sınıf içerisinde </a:t>
            </a:r>
            <a:r>
              <a:rPr lang="tr-TR" sz="2400" dirty="0" err="1">
                <a:latin typeface="Segoe UI" panose="020B0502040204020203" pitchFamily="34" charset="0"/>
                <a:ea typeface="SimSun" panose="02010600030101010101" pitchFamily="2" charset="-122"/>
                <a:cs typeface="Times New Roman" panose="02020603050405020304" pitchFamily="18" charset="0"/>
              </a:rPr>
              <a:t>override</a:t>
            </a:r>
            <a:r>
              <a:rPr lang="tr-TR" sz="2400" dirty="0">
                <a:latin typeface="Segoe UI" panose="020B0502040204020203" pitchFamily="34" charset="0"/>
                <a:ea typeface="SimSun" panose="02010600030101010101" pitchFamily="2" charset="-122"/>
                <a:cs typeface="Times New Roman" panose="02020603050405020304" pitchFamily="18" charset="0"/>
              </a:rPr>
              <a:t> edilmezse, kod derleme esnasında hata ile </a:t>
            </a:r>
            <a:r>
              <a:rPr lang="tr-TR" sz="2400" dirty="0" err="1">
                <a:latin typeface="Segoe UI" panose="020B0502040204020203" pitchFamily="34" charset="0"/>
                <a:ea typeface="SimSun" panose="02010600030101010101" pitchFamily="2" charset="-122"/>
                <a:cs typeface="Times New Roman" panose="02020603050405020304" pitchFamily="18" charset="0"/>
              </a:rPr>
              <a:t>karşılanılır</a:t>
            </a:r>
            <a:r>
              <a:rPr lang="tr-TR" sz="2400" dirty="0">
                <a:latin typeface="Segoe UI" panose="020B0502040204020203" pitchFamily="34" charset="0"/>
                <a:ea typeface="SimSun" panose="02010600030101010101" pitchFamily="2" charset="-122"/>
                <a:cs typeface="Times New Roman" panose="02020603050405020304" pitchFamily="18" charset="0"/>
              </a:rPr>
              <a:t>.</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pPr marR="0" lvl="0">
              <a:lnSpc>
                <a:spcPct val="90000"/>
              </a:lnSpc>
              <a:spcAft>
                <a:spcPts val="0"/>
              </a:spcAft>
            </a:pPr>
            <a:r>
              <a:rPr lang="tr-TR" sz="2400" dirty="0">
                <a:latin typeface="Segoe UI" panose="020B0502040204020203" pitchFamily="34" charset="0"/>
                <a:ea typeface="SimSun" panose="02010600030101010101" pitchFamily="2" charset="-122"/>
                <a:cs typeface="Times New Roman" panose="02020603050405020304" pitchFamily="18" charset="0"/>
              </a:rPr>
              <a:t>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sınıfa sadece 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 kalıtım yapılabilir. Normal bir sınıf ise sadece bir </a:t>
            </a:r>
            <a:r>
              <a:rPr lang="tr-TR" sz="2400" dirty="0" err="1">
                <a:latin typeface="Segoe UI" panose="020B0502040204020203" pitchFamily="34" charset="0"/>
                <a:ea typeface="SimSun" panose="02010600030101010101" pitchFamily="2" charset="-122"/>
                <a:cs typeface="Times New Roman" panose="02020603050405020304" pitchFamily="18" charset="0"/>
              </a:rPr>
              <a:t>abstract</a:t>
            </a:r>
            <a:r>
              <a:rPr lang="tr-TR" sz="2400" dirty="0">
                <a:latin typeface="Segoe UI" panose="020B0502040204020203" pitchFamily="34" charset="0"/>
                <a:ea typeface="SimSun" panose="02010600030101010101" pitchFamily="2" charset="-122"/>
                <a:cs typeface="Times New Roman" panose="02020603050405020304" pitchFamily="18" charset="0"/>
              </a:rPr>
              <a:t> sınıfı kalıtım alabilir.</a:t>
            </a:r>
            <a:endParaRPr lang="tr-TR" sz="2400" dirty="0">
              <a:latin typeface="Segoe UI" panose="020B0502040204020203" pitchFamily="34" charset="0"/>
              <a:ea typeface="SimSun" panose="02010600030101010101" pitchFamily="2" charset="-122"/>
              <a:cs typeface="Times New Roman" panose="02020603050405020304" pitchFamily="18" charset="0"/>
            </a:endParaRPr>
          </a:p>
          <a:p>
            <a:pPr>
              <a:lnSpc>
                <a:spcPct val="90000"/>
              </a:lnSpc>
            </a:pPr>
            <a:r>
              <a:rPr lang="tr-TR" i="0" dirty="0"/>
              <a:t>“</a:t>
            </a:r>
            <a:r>
              <a:rPr lang="tr-TR" i="0" dirty="0" err="1"/>
              <a:t>new</a:t>
            </a:r>
            <a:r>
              <a:rPr lang="tr-TR" i="0" dirty="0"/>
              <a:t>” ile sınıfın objesi oluşturulamaz.</a:t>
            </a:r>
            <a:endParaRPr lang="en-US" dirty="0"/>
          </a:p>
          <a:p>
            <a:pPr>
              <a:lnSpc>
                <a:spcPct val="90000"/>
              </a:lnSpc>
            </a:pPr>
            <a:r>
              <a:rPr lang="en-US" i="0" dirty="0"/>
              <a:t>Abstract class da constructors and destructors </a:t>
            </a:r>
            <a:r>
              <a:rPr lang="en-US" i="0" dirty="0" err="1"/>
              <a:t>yapıları</a:t>
            </a:r>
            <a:r>
              <a:rPr lang="en-US" i="0" dirty="0"/>
              <a:t> </a:t>
            </a:r>
            <a:r>
              <a:rPr lang="en-US" i="0" dirty="0" err="1"/>
              <a:t>kullanılabilir</a:t>
            </a:r>
            <a:r>
              <a:rPr lang="en-US" i="0" dirty="0"/>
              <a:t>.</a:t>
            </a:r>
            <a:endParaRPr lang="en-US" dirty="0"/>
          </a:p>
          <a:p>
            <a:pPr lvl="0">
              <a:lnSpc>
                <a:spcPct val="100000"/>
              </a:lnSpc>
              <a:spcBef>
                <a:spcPct val="0"/>
              </a:spcBef>
              <a:spcAft>
                <a:spcPct val="35000"/>
              </a:spcAft>
            </a:pPr>
            <a:r>
              <a:rPr lang="tr-TR" i="0" dirty="0" err="1"/>
              <a:t>Abstract</a:t>
            </a:r>
            <a:r>
              <a:rPr lang="tr-TR" i="0" dirty="0"/>
              <a:t> sınıflarda erişim belirleyicisi kullanılabilir. </a:t>
            </a:r>
            <a:endParaRPr lang="tr-TR" i="0" dirty="0"/>
          </a:p>
          <a:p>
            <a:pPr lvl="0">
              <a:lnSpc>
                <a:spcPct val="100000"/>
              </a:lnSpc>
              <a:spcBef>
                <a:spcPct val="0"/>
              </a:spcBef>
              <a:spcAft>
                <a:spcPct val="35000"/>
              </a:spcAft>
            </a:pPr>
            <a:r>
              <a:rPr lang="tr-TR" i="0" dirty="0"/>
              <a:t>( </a:t>
            </a:r>
            <a:r>
              <a:rPr lang="tr-TR" i="0" dirty="0" err="1"/>
              <a:t>access</a:t>
            </a:r>
            <a:r>
              <a:rPr lang="tr-TR" i="0" dirty="0"/>
              <a:t> </a:t>
            </a:r>
            <a:r>
              <a:rPr lang="tr-TR" i="0" dirty="0" err="1"/>
              <a:t>modifier</a:t>
            </a:r>
            <a:r>
              <a:rPr lang="tr-TR" i="0" dirty="0"/>
              <a:t> (</a:t>
            </a:r>
            <a:r>
              <a:rPr lang="tr-TR" i="0" dirty="0" err="1"/>
              <a:t>public,protected</a:t>
            </a:r>
            <a:r>
              <a:rPr lang="tr-TR" i="0" dirty="0"/>
              <a:t>)- </a:t>
            </a:r>
            <a:r>
              <a:rPr lang="tr-TR" i="0" dirty="0" err="1"/>
              <a:t>non-access</a:t>
            </a:r>
            <a:r>
              <a:rPr lang="tr-TR" i="0" dirty="0"/>
              <a:t> </a:t>
            </a:r>
            <a:r>
              <a:rPr lang="tr-TR" i="0" dirty="0" err="1"/>
              <a:t>modifier</a:t>
            </a:r>
            <a:r>
              <a:rPr lang="tr-TR" i="0" dirty="0"/>
              <a:t> (</a:t>
            </a:r>
            <a:r>
              <a:rPr lang="tr-TR" i="0" dirty="0" err="1"/>
              <a:t>static,final</a:t>
            </a:r>
            <a:r>
              <a:rPr lang="tr-TR" i="0" dirty="0"/>
              <a:t> veya </a:t>
            </a:r>
            <a:r>
              <a:rPr lang="tr-TR" i="0" dirty="0" err="1"/>
              <a:t>none</a:t>
            </a:r>
            <a:r>
              <a:rPr lang="tr-TR" i="0" dirty="0"/>
              <a:t> </a:t>
            </a:r>
            <a:r>
              <a:rPr lang="tr-TR" i="0" dirty="0" err="1"/>
              <a:t>ları</a:t>
            </a:r>
            <a:r>
              <a:rPr lang="tr-TR" i="0" dirty="0"/>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5" name="Resim 4"/>
          <p:cNvPicPr>
            <a:picLocks noChangeAspect="1"/>
          </p:cNvPicPr>
          <p:nvPr/>
        </p:nvPicPr>
        <p:blipFill>
          <a:blip r:embed="rId1"/>
          <a:stretch>
            <a:fillRect/>
          </a:stretch>
        </p:blipFill>
        <p:spPr>
          <a:xfrm>
            <a:off x="3915162" y="739451"/>
            <a:ext cx="4905375" cy="1040363"/>
          </a:xfrm>
          <a:prstGeom prst="rect">
            <a:avLst/>
          </a:prstGeom>
        </p:spPr>
      </p:pic>
      <p:pic>
        <p:nvPicPr>
          <p:cNvPr id="7" name="Resim 6"/>
          <p:cNvPicPr>
            <a:picLocks noChangeAspect="1"/>
          </p:cNvPicPr>
          <p:nvPr/>
        </p:nvPicPr>
        <p:blipFill>
          <a:blip r:embed="rId2"/>
          <a:stretch>
            <a:fillRect/>
          </a:stretch>
        </p:blipFill>
        <p:spPr>
          <a:xfrm>
            <a:off x="3643311" y="2680413"/>
            <a:ext cx="6088518" cy="2917954"/>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1"/>
          <a:stretch>
            <a:fillRect/>
          </a:stretch>
        </p:blipFill>
        <p:spPr>
          <a:xfrm>
            <a:off x="2200148" y="643466"/>
            <a:ext cx="7791703" cy="557106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dirty="0" err="1">
                <a:latin typeface="Segoe UI" panose="020B0502040204020203" pitchFamily="34" charset="0"/>
                <a:ea typeface="SimSun" panose="02010600030101010101" pitchFamily="2" charset="-122"/>
                <a:cs typeface="Times New Roman" panose="02020603050405020304" pitchFamily="18" charset="0"/>
              </a:rPr>
              <a:t>Arayüz</a:t>
            </a:r>
            <a:r>
              <a:rPr lang="tr-TR" sz="3200" dirty="0">
                <a:latin typeface="Segoe UI" panose="020B0502040204020203" pitchFamily="34" charset="0"/>
                <a:ea typeface="SimSun" panose="02010600030101010101" pitchFamily="2" charset="-122"/>
                <a:cs typeface="Times New Roman" panose="02020603050405020304" pitchFamily="18" charset="0"/>
              </a:rPr>
              <a:t> (</a:t>
            </a:r>
            <a:r>
              <a:rPr lang="tr-TR" sz="3200" dirty="0" err="1">
                <a:latin typeface="Segoe UI" panose="020B0502040204020203" pitchFamily="34" charset="0"/>
                <a:ea typeface="SimSun" panose="02010600030101010101" pitchFamily="2" charset="-122"/>
                <a:cs typeface="Times New Roman" panose="02020603050405020304" pitchFamily="18" charset="0"/>
              </a:rPr>
              <a:t>Interface</a:t>
            </a:r>
            <a:r>
              <a:rPr lang="tr-TR" sz="3200" dirty="0">
                <a:latin typeface="Segoe UI" panose="020B0502040204020203" pitchFamily="34" charset="0"/>
                <a:ea typeface="SimSun" panose="02010600030101010101" pitchFamily="2" charset="-122"/>
                <a:cs typeface="Times New Roman" panose="02020603050405020304" pitchFamily="18" charset="0"/>
              </a:rPr>
              <a:t>)</a:t>
            </a:r>
            <a:endParaRPr lang="tr-TR" sz="3200" dirty="0">
              <a:latin typeface="Segoe UI" panose="020B0502040204020203" pitchFamily="34" charset="0"/>
              <a:ea typeface="SimSun" panose="02010600030101010101" pitchFamily="2" charset="-122"/>
              <a:cs typeface="Times New Roman" panose="02020603050405020304" pitchFamily="18" charset="0"/>
            </a:endParaRPr>
          </a:p>
        </p:txBody>
      </p:sp>
      <p:sp>
        <p:nvSpPr>
          <p:cNvPr id="3" name="İçerik Yer Tutucusu 2"/>
          <p:cNvSpPr>
            <a:spLocks noGrp="1"/>
          </p:cNvSpPr>
          <p:nvPr>
            <p:ph idx="1"/>
          </p:nvPr>
        </p:nvSpPr>
        <p:spPr/>
        <p:txBody>
          <a:bodyPr>
            <a:normAutofit fontScale="70000" lnSpcReduction="20000"/>
          </a:bodyPr>
          <a:lstStyle/>
          <a:p>
            <a:pPr rtl="0" fontAlgn="base">
              <a:spcBef>
                <a:spcPts val="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a:t>
            </a:r>
            <a:r>
              <a:rPr lang="tr-TR" dirty="0" err="1">
                <a:latin typeface="Segoe UI" panose="020B0502040204020203" pitchFamily="34" charset="0"/>
                <a:ea typeface="SimSun" panose="02010600030101010101" pitchFamily="2" charset="-122"/>
                <a:cs typeface="Times New Roman" panose="02020603050405020304" pitchFamily="18" charset="0"/>
              </a:rPr>
              <a:t>ler</a:t>
            </a:r>
            <a:r>
              <a:rPr lang="tr-TR" dirty="0">
                <a:latin typeface="Segoe UI" panose="020B0502040204020203" pitchFamily="34" charset="0"/>
                <a:ea typeface="SimSun" panose="02010600030101010101" pitchFamily="2" charset="-122"/>
                <a:cs typeface="Times New Roman" panose="02020603050405020304" pitchFamily="18" charset="0"/>
              </a:rPr>
              <a:t>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anahtar kelimesi ile oluşturulur.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sınıfın bir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”’I dahil edebilmesi için “</a:t>
            </a:r>
            <a:r>
              <a:rPr lang="tr-TR" dirty="0" err="1">
                <a:latin typeface="Segoe UI" panose="020B0502040204020203" pitchFamily="34" charset="0"/>
                <a:ea typeface="SimSun" panose="02010600030101010101" pitchFamily="2" charset="-122"/>
                <a:cs typeface="Times New Roman" panose="02020603050405020304" pitchFamily="18" charset="0"/>
              </a:rPr>
              <a:t>implements</a:t>
            </a:r>
            <a:r>
              <a:rPr lang="tr-TR" dirty="0">
                <a:latin typeface="Segoe UI" panose="020B0502040204020203" pitchFamily="34" charset="0"/>
                <a:ea typeface="SimSun" panose="02010600030101010101" pitchFamily="2" charset="-122"/>
                <a:cs typeface="Times New Roman" panose="02020603050405020304" pitchFamily="18" charset="0"/>
              </a:rPr>
              <a:t>” anahtar kelimesini kullanması gerekir.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sınıf birden fazla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kullanabilir.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içerisinde tanımlanan değerler final değerlerdir. “</a:t>
            </a:r>
            <a:r>
              <a:rPr lang="tr-TR" dirty="0" err="1">
                <a:latin typeface="Segoe UI" panose="020B0502040204020203" pitchFamily="34" charset="0"/>
                <a:ea typeface="SimSun" panose="02010600030101010101" pitchFamily="2" charset="-122"/>
                <a:cs typeface="Times New Roman" panose="02020603050405020304" pitchFamily="18" charset="0"/>
              </a:rPr>
              <a:t>implements</a:t>
            </a:r>
            <a:r>
              <a:rPr lang="tr-TR" dirty="0">
                <a:latin typeface="Segoe UI" panose="020B0502040204020203" pitchFamily="34" charset="0"/>
                <a:ea typeface="SimSun" panose="02010600030101010101" pitchFamily="2" charset="-122"/>
                <a:cs typeface="Times New Roman" panose="02020603050405020304" pitchFamily="18" charset="0"/>
              </a:rPr>
              <a:t>” anahtar kelimesi ile kullanan sınıflar tarafından içerikleri değiştirilemez.</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a:latin typeface="Segoe UI" panose="020B0502040204020203" pitchFamily="34" charset="0"/>
                <a:ea typeface="SimSun" panose="02010600030101010101" pitchFamily="2" charset="-122"/>
                <a:cs typeface="Times New Roman" panose="02020603050405020304" pitchFamily="18" charset="0"/>
              </a:rPr>
              <a:t>bir “</a:t>
            </a: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”’i birden fazla sınıf çağırarak kullanabilir.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üzerinde tanımlanan metotlar Java8’e kadar sadece gövdesiz olarak yazılabiliyordu. Java 8 ile birlikte </a:t>
            </a:r>
            <a:r>
              <a:rPr lang="tr-TR" dirty="0" err="1">
                <a:latin typeface="Segoe UI" panose="020B0502040204020203" pitchFamily="34" charset="0"/>
                <a:ea typeface="SimSun" panose="02010600030101010101" pitchFamily="2" charset="-122"/>
                <a:cs typeface="Times New Roman" panose="02020603050405020304" pitchFamily="18" charset="0"/>
              </a:rPr>
              <a:t>default</a:t>
            </a:r>
            <a:r>
              <a:rPr lang="tr-TR" dirty="0">
                <a:latin typeface="Segoe UI" panose="020B0502040204020203" pitchFamily="34" charset="0"/>
                <a:ea typeface="SimSun" panose="02010600030101010101" pitchFamily="2" charset="-122"/>
                <a:cs typeface="Times New Roman" panose="02020603050405020304" pitchFamily="18" charset="0"/>
              </a:rPr>
              <a:t> ve </a:t>
            </a:r>
            <a:r>
              <a:rPr lang="tr-TR" dirty="0" err="1">
                <a:latin typeface="Segoe UI" panose="020B0502040204020203" pitchFamily="34" charset="0"/>
                <a:ea typeface="SimSun" panose="02010600030101010101" pitchFamily="2" charset="-122"/>
                <a:cs typeface="Times New Roman" panose="02020603050405020304" pitchFamily="18" charset="0"/>
              </a:rPr>
              <a:t>static</a:t>
            </a:r>
            <a:r>
              <a:rPr lang="tr-TR" dirty="0">
                <a:latin typeface="Segoe UI" panose="020B0502040204020203" pitchFamily="34" charset="0"/>
                <a:ea typeface="SimSun" panose="02010600030101010101" pitchFamily="2" charset="-122"/>
                <a:cs typeface="Times New Roman" panose="02020603050405020304" pitchFamily="18" charset="0"/>
              </a:rPr>
              <a:t> anahtar kelimesi verilerek bu </a:t>
            </a:r>
            <a:r>
              <a:rPr lang="tr-TR" dirty="0" err="1">
                <a:latin typeface="Segoe UI" panose="020B0502040204020203" pitchFamily="34" charset="0"/>
                <a:ea typeface="SimSun" panose="02010600030101010101" pitchFamily="2" charset="-122"/>
                <a:cs typeface="Times New Roman" panose="02020603050405020304" pitchFamily="18" charset="0"/>
              </a:rPr>
              <a:t>metodlar</a:t>
            </a:r>
            <a:r>
              <a:rPr lang="tr-TR" dirty="0">
                <a:latin typeface="Segoe UI" panose="020B0502040204020203" pitchFamily="34" charset="0"/>
                <a:ea typeface="SimSun" panose="02010600030101010101" pitchFamily="2" charset="-122"/>
                <a:cs typeface="Times New Roman" panose="02020603050405020304" pitchFamily="18" charset="0"/>
              </a:rPr>
              <a:t> için gövde yazılabilir.</a:t>
            </a:r>
            <a:endParaRPr lang="tr-TR"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dirty="0" err="1">
                <a:latin typeface="Segoe UI" panose="020B0502040204020203" pitchFamily="34" charset="0"/>
                <a:ea typeface="SimSun" panose="02010600030101010101" pitchFamily="2" charset="-122"/>
                <a:cs typeface="Times New Roman" panose="02020603050405020304" pitchFamily="18" charset="0"/>
              </a:rPr>
              <a:t>Interface</a:t>
            </a:r>
            <a:r>
              <a:rPr lang="tr-TR" dirty="0">
                <a:latin typeface="Segoe UI" panose="020B0502040204020203" pitchFamily="34" charset="0"/>
                <a:ea typeface="SimSun" panose="02010600030101010101" pitchFamily="2" charset="-122"/>
                <a:cs typeface="Times New Roman" panose="02020603050405020304" pitchFamily="18" charset="0"/>
              </a:rPr>
              <a:t> üzerinden “</a:t>
            </a:r>
            <a:r>
              <a:rPr lang="tr-TR" dirty="0" err="1">
                <a:latin typeface="Segoe UI" panose="020B0502040204020203" pitchFamily="34" charset="0"/>
                <a:ea typeface="SimSun" panose="02010600030101010101" pitchFamily="2" charset="-122"/>
                <a:cs typeface="Times New Roman" panose="02020603050405020304" pitchFamily="18" charset="0"/>
              </a:rPr>
              <a:t>new</a:t>
            </a:r>
            <a:r>
              <a:rPr lang="tr-TR" dirty="0">
                <a:latin typeface="Segoe UI" panose="020B0502040204020203" pitchFamily="34" charset="0"/>
                <a:ea typeface="SimSun" panose="02010600030101010101" pitchFamily="2" charset="-122"/>
                <a:cs typeface="Times New Roman" panose="02020603050405020304" pitchFamily="18" charset="0"/>
              </a:rPr>
              <a:t>” anahtar kelimesiyle örnek (</a:t>
            </a:r>
            <a:r>
              <a:rPr lang="tr-TR" dirty="0" err="1">
                <a:latin typeface="Segoe UI" panose="020B0502040204020203" pitchFamily="34" charset="0"/>
                <a:ea typeface="SimSun" panose="02010600030101010101" pitchFamily="2" charset="-122"/>
                <a:cs typeface="Times New Roman" panose="02020603050405020304" pitchFamily="18" charset="0"/>
              </a:rPr>
              <a:t>instance</a:t>
            </a:r>
            <a:r>
              <a:rPr lang="tr-TR" dirty="0">
                <a:latin typeface="Segoe UI" panose="020B0502040204020203" pitchFamily="34" charset="0"/>
                <a:ea typeface="SimSun" panose="02010600030101010101" pitchFamily="2" charset="-122"/>
                <a:cs typeface="Times New Roman" panose="02020603050405020304" pitchFamily="18" charset="0"/>
              </a:rPr>
              <a:t>) oluşturulamaz</a:t>
            </a:r>
            <a:endParaRPr lang="tr-TR" dirty="0">
              <a:latin typeface="Segoe UI" panose="020B0502040204020203" pitchFamily="34" charset="0"/>
              <a:ea typeface="SimSun" panose="02010600030101010101" pitchFamily="2" charset="-122"/>
              <a:cs typeface="Times New Roman" panose="02020603050405020304" pitchFamily="18" charset="0"/>
            </a:endParaRPr>
          </a:p>
          <a:p>
            <a:endParaRPr lang="tr-T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426128"/>
            <a:ext cx="9905999" cy="4365073"/>
          </a:xfrm>
        </p:spPr>
        <p:txBody>
          <a:bodyPr>
            <a:normAutofit/>
          </a:bodyPr>
          <a:lstStyle/>
          <a:p>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yalnızca </a:t>
            </a:r>
            <a:r>
              <a:rPr 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sz="1700" dirty="0">
                <a:latin typeface="Segoe UI" panose="020B0502040204020203" pitchFamily="34" charset="0"/>
                <a:ea typeface="SimSun" panose="02010600030101010101" pitchFamily="2" charset="-122"/>
                <a:cs typeface="Times New Roman" panose="02020603050405020304" pitchFamily="18" charset="0"/>
              </a:rPr>
              <a:t> ve ön-tanımlı (</a:t>
            </a:r>
            <a:r>
              <a:rPr lang="tr-TR" sz="1700" dirty="0" err="1">
                <a:latin typeface="Segoe UI" panose="020B0502040204020203" pitchFamily="34" charset="0"/>
                <a:ea typeface="SimSun" panose="02010600030101010101" pitchFamily="2" charset="-122"/>
                <a:cs typeface="Times New Roman" panose="02020603050405020304" pitchFamily="18" charset="0"/>
              </a:rPr>
              <a:t>dafault</a:t>
            </a:r>
            <a:r>
              <a:rPr lang="tr-TR" sz="1700" dirty="0">
                <a:latin typeface="Segoe UI" panose="020B0502040204020203" pitchFamily="34" charset="0"/>
                <a:ea typeface="SimSun" panose="02010600030101010101" pitchFamily="2" charset="-122"/>
                <a:cs typeface="Times New Roman" panose="02020603050405020304" pitchFamily="18" charset="0"/>
              </a:rPr>
              <a:t>) erişim belirtkesi alabilir, başka erişim belirtkesi alamaz.</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damgalı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damgalı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class</a:t>
            </a:r>
            <a:r>
              <a:rPr lang="tr-TR" altLang="tr-TR" sz="1700" dirty="0">
                <a:latin typeface="Segoe UI" panose="020B0502040204020203" pitchFamily="34" charset="0"/>
                <a:ea typeface="SimSun" panose="02010600030101010101" pitchFamily="2" charset="-122"/>
                <a:cs typeface="Times New Roman" panose="02020603050405020304" pitchFamily="18" charset="0"/>
              </a:rPr>
              <a:t> gibidir. Her kod ona erişebilir. </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a:latin typeface="Segoe UI" panose="020B0502040204020203" pitchFamily="34" charset="0"/>
                <a:ea typeface="SimSun" panose="02010600030101010101" pitchFamily="2" charset="-122"/>
                <a:cs typeface="Times New Roman" panose="02020603050405020304" pitchFamily="18" charset="0"/>
              </a:rPr>
              <a:t>Erişim damgasız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erişim damgasız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class</a:t>
            </a:r>
            <a:r>
              <a:rPr lang="tr-TR" altLang="tr-TR" sz="1700" dirty="0">
                <a:latin typeface="Segoe UI" panose="020B0502040204020203" pitchFamily="34" charset="0"/>
                <a:ea typeface="SimSun" panose="02010600030101010101" pitchFamily="2" charset="-122"/>
                <a:cs typeface="Times New Roman" panose="02020603050405020304" pitchFamily="18" charset="0"/>
              </a:rPr>
              <a:t> gibidir. Bu durumda,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arayüze</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ait olduğu paket içindeki bütün kodlar ona erişebilir. Paket dışındaki kodlar erişemez.</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alt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altLang="tr-TR" sz="1700" dirty="0">
                <a:latin typeface="Segoe UI" panose="020B0502040204020203" pitchFamily="34" charset="0"/>
                <a:ea typeface="SimSun" panose="02010600030101010101" pitchFamily="2" charset="-122"/>
                <a:cs typeface="Times New Roman" panose="02020603050405020304" pitchFamily="18" charset="0"/>
              </a:rPr>
              <a:t>,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erişim belirtkesi ile nitelenmişse, içindeki bütün metotlar ve değişkenler otomatik olarak </a:t>
            </a:r>
            <a:r>
              <a:rPr lang="tr-TR" altLang="tr-TR" sz="1700" dirty="0" err="1">
                <a:latin typeface="Segoe UI" panose="020B0502040204020203" pitchFamily="34" charset="0"/>
                <a:ea typeface="SimSun" panose="02010600030101010101" pitchFamily="2" charset="-122"/>
                <a:cs typeface="Times New Roman" panose="02020603050405020304" pitchFamily="18" charset="0"/>
              </a:rPr>
              <a:t>public</a:t>
            </a:r>
            <a:r>
              <a:rPr lang="tr-TR" altLang="tr-TR" sz="1700" dirty="0">
                <a:latin typeface="Segoe UI" panose="020B0502040204020203" pitchFamily="34" charset="0"/>
                <a:ea typeface="SimSun" panose="02010600030101010101" pitchFamily="2" charset="-122"/>
                <a:cs typeface="Times New Roman" panose="02020603050405020304" pitchFamily="18" charset="0"/>
              </a:rPr>
              <a:t> nitelemesine sahip olur.</a:t>
            </a: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tr-TR" altLang="tr-TR" sz="1700" dirty="0">
              <a:latin typeface="Segoe UI" panose="020B0502040204020203" pitchFamily="34" charset="0"/>
              <a:ea typeface="SimSun" panose="02010600030101010101" pitchFamily="2" charset="-122"/>
              <a:cs typeface="Times New Roman" panose="02020603050405020304" pitchFamily="18" charset="0"/>
            </a:endParaRPr>
          </a:p>
          <a:p>
            <a:pPr eaLnBrk="0" fontAlgn="base" hangingPunct="0">
              <a:lnSpc>
                <a:spcPct val="100000"/>
              </a:lnSpc>
              <a:spcBef>
                <a:spcPct val="0"/>
              </a:spcBef>
              <a:spcAft>
                <a:spcPct val="0"/>
              </a:spcAft>
              <a:buSzTx/>
            </a:pPr>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anlık (</a:t>
            </a:r>
            <a:r>
              <a:rPr lang="tr-TR" sz="1700" dirty="0" err="1">
                <a:latin typeface="Segoe UI" panose="020B0502040204020203" pitchFamily="34" charset="0"/>
                <a:ea typeface="SimSun" panose="02010600030101010101" pitchFamily="2" charset="-122"/>
                <a:cs typeface="Times New Roman" panose="02020603050405020304" pitchFamily="18" charset="0"/>
              </a:rPr>
              <a:t>instance</a:t>
            </a:r>
            <a:r>
              <a:rPr lang="tr-TR" sz="1700" dirty="0">
                <a:latin typeface="Segoe UI" panose="020B0502040204020203" pitchFamily="34" charset="0"/>
                <a:ea typeface="SimSun" panose="02010600030101010101" pitchFamily="2" charset="-122"/>
                <a:cs typeface="Times New Roman" panose="02020603050405020304" pitchFamily="18" charset="0"/>
              </a:rPr>
              <a:t>) değişkenler içeremez. Ancak, belirtkeleri konmamış olsa bile, </a:t>
            </a:r>
            <a:r>
              <a:rPr lang="tr-TR" sz="1700" dirty="0" err="1">
                <a:latin typeface="Segoe UI" panose="020B0502040204020203" pitchFamily="34" charset="0"/>
                <a:ea typeface="SimSun" panose="02010600030101010101" pitchFamily="2" charset="-122"/>
                <a:cs typeface="Times New Roman" panose="02020603050405020304" pitchFamily="18" charset="0"/>
              </a:rPr>
              <a:t>arayüz</a:t>
            </a:r>
            <a:r>
              <a:rPr lang="tr-TR" sz="1700" dirty="0">
                <a:latin typeface="Segoe UI" panose="020B0502040204020203" pitchFamily="34" charset="0"/>
                <a:ea typeface="SimSun" panose="02010600030101010101" pitchFamily="2" charset="-122"/>
                <a:cs typeface="Times New Roman" panose="02020603050405020304" pitchFamily="18" charset="0"/>
              </a:rPr>
              <a:t> içindeki  değişkenler final ve </a:t>
            </a:r>
            <a:r>
              <a:rPr lang="tr-TR" sz="1700" dirty="0" err="1">
                <a:latin typeface="Segoe UI" panose="020B0502040204020203" pitchFamily="34" charset="0"/>
                <a:ea typeface="SimSun" panose="02010600030101010101" pitchFamily="2" charset="-122"/>
                <a:cs typeface="Times New Roman" panose="02020603050405020304" pitchFamily="18" charset="0"/>
              </a:rPr>
              <a:t>static</a:t>
            </a:r>
            <a:r>
              <a:rPr lang="tr-TR" sz="1700" dirty="0">
                <a:latin typeface="Segoe UI" panose="020B0502040204020203" pitchFamily="34" charset="0"/>
                <a:ea typeface="SimSun" panose="02010600030101010101" pitchFamily="2" charset="-122"/>
                <a:cs typeface="Times New Roman" panose="02020603050405020304" pitchFamily="18" charset="0"/>
              </a:rPr>
              <a:t> olur. Bu demektir ki, </a:t>
            </a:r>
            <a:r>
              <a:rPr lang="tr-TR" sz="1700" dirty="0" err="1">
                <a:latin typeface="Segoe UI" panose="020B0502040204020203" pitchFamily="34" charset="0"/>
                <a:ea typeface="SimSun" panose="02010600030101010101" pitchFamily="2" charset="-122"/>
                <a:cs typeface="Times New Roman" panose="02020603050405020304" pitchFamily="18" charset="0"/>
              </a:rPr>
              <a:t>arayüzde</a:t>
            </a:r>
            <a:r>
              <a:rPr lang="tr-TR" sz="1700" dirty="0">
                <a:latin typeface="Segoe UI" panose="020B0502040204020203" pitchFamily="34" charset="0"/>
                <a:ea typeface="SimSun" panose="02010600030101010101" pitchFamily="2" charset="-122"/>
                <a:cs typeface="Times New Roman" panose="02020603050405020304" pitchFamily="18" charset="0"/>
              </a:rPr>
              <a:t> tanımlanan değişkenler, onu çağıran sınıflar tarafından değiştirilemez.</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tr-TR" altLang="tr-TR"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38200" y="562271"/>
            <a:ext cx="10515600" cy="1128417"/>
          </a:xfrm>
        </p:spPr>
        <p:txBody>
          <a:bodyPr vert="horz" lIns="91440" tIns="45720" rIns="91440" bIns="45720" rtlCol="0" anchor="ctr">
            <a:normAutofit/>
          </a:bodyPr>
          <a:lstStyle/>
          <a:p>
            <a:endParaRPr lang="en-US" sz="5200"/>
          </a:p>
        </p:txBody>
      </p:sp>
      <p:pic>
        <p:nvPicPr>
          <p:cNvPr id="5" name="İçerik Yer Tutucusu 4" descr="metin içeren bir resim&#10;&#10;Açıklama otomatik olarak oluşturuldu"/>
          <p:cNvPicPr>
            <a:picLocks noGrp="1" noChangeAspect="1"/>
          </p:cNvPicPr>
          <p:nvPr>
            <p:ph idx="1"/>
          </p:nvPr>
        </p:nvPicPr>
        <p:blipFill rotWithShape="1">
          <a:blip r:embed="rId1"/>
          <a:srcRect r="3448" b="-2"/>
          <a:stretch>
            <a:fillRect/>
          </a:stretch>
        </p:blipFill>
        <p:spPr>
          <a:xfrm>
            <a:off x="838200" y="1845426"/>
            <a:ext cx="10512547" cy="445030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1"/>
          <a:stretch>
            <a:fillRect/>
          </a:stretch>
        </p:blipFill>
        <p:spPr>
          <a:xfrm>
            <a:off x="2657070" y="643466"/>
            <a:ext cx="6877860" cy="557106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rtl="0">
              <a:spcBef>
                <a:spcPts val="0"/>
              </a:spcBef>
              <a:spcAft>
                <a:spcPts val="0"/>
              </a:spcAft>
            </a:pPr>
            <a:r>
              <a:rPr lang="tr-TR" sz="3200" dirty="0" err="1">
                <a:latin typeface="Segoe UI" panose="020B0502040204020203" pitchFamily="34" charset="0"/>
                <a:ea typeface="SimSun" panose="02010600030101010101" pitchFamily="2" charset="-122"/>
                <a:cs typeface="Times New Roman" panose="02020603050405020304" pitchFamily="18" charset="0"/>
              </a:rPr>
              <a:t>Arayüz</a:t>
            </a:r>
            <a:r>
              <a:rPr lang="tr-TR" sz="3200" dirty="0">
                <a:latin typeface="Segoe UI" panose="020B0502040204020203" pitchFamily="34" charset="0"/>
                <a:ea typeface="SimSun" panose="02010600030101010101" pitchFamily="2" charset="-122"/>
                <a:cs typeface="Times New Roman" panose="02020603050405020304" pitchFamily="18" charset="0"/>
              </a:rPr>
              <a:t> (</a:t>
            </a:r>
            <a:r>
              <a:rPr lang="tr-TR" sz="3200" dirty="0" err="1">
                <a:latin typeface="Segoe UI" panose="020B0502040204020203" pitchFamily="34" charset="0"/>
                <a:ea typeface="SimSun" panose="02010600030101010101" pitchFamily="2" charset="-122"/>
                <a:cs typeface="Times New Roman" panose="02020603050405020304" pitchFamily="18" charset="0"/>
              </a:rPr>
              <a:t>Interface</a:t>
            </a:r>
            <a:r>
              <a:rPr lang="tr-TR" sz="3200" dirty="0">
                <a:latin typeface="Segoe UI" panose="020B0502040204020203" pitchFamily="34" charset="0"/>
                <a:ea typeface="SimSun" panose="02010600030101010101" pitchFamily="2" charset="-122"/>
                <a:cs typeface="Times New Roman" panose="02020603050405020304" pitchFamily="18" charset="0"/>
              </a:rPr>
              <a:t>) varken Soyut sınıflara (</a:t>
            </a:r>
            <a:r>
              <a:rPr lang="tr-TR" sz="3200" dirty="0" err="1">
                <a:latin typeface="Segoe UI" panose="020B0502040204020203" pitchFamily="34" charset="0"/>
                <a:ea typeface="SimSun" panose="02010600030101010101" pitchFamily="2" charset="-122"/>
                <a:cs typeface="Times New Roman" panose="02020603050405020304" pitchFamily="18" charset="0"/>
              </a:rPr>
              <a:t>Abstract</a:t>
            </a:r>
            <a:r>
              <a:rPr lang="tr-TR" sz="3200" dirty="0">
                <a:latin typeface="Segoe UI" panose="020B0502040204020203" pitchFamily="34" charset="0"/>
                <a:ea typeface="SimSun" panose="02010600030101010101" pitchFamily="2" charset="-122"/>
                <a:cs typeface="Times New Roman" panose="02020603050405020304" pitchFamily="18" charset="0"/>
              </a:rPr>
              <a:t> Class) neden gerek var?</a:t>
            </a:r>
            <a:endParaRPr lang="tr-TR" sz="3200" dirty="0">
              <a:latin typeface="Segoe UI" panose="020B0502040204020203" pitchFamily="34" charset="0"/>
              <a:ea typeface="SimSun" panose="02010600030101010101" pitchFamily="2" charset="-122"/>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Soyut sınıflar kalıtım oluşturmak için kullanılmalıdır. Kalıtım alt sınıfın (</a:t>
            </a:r>
            <a:r>
              <a:rPr lang="tr-TR" sz="1700" dirty="0" err="1">
                <a:latin typeface="Segoe UI" panose="020B0502040204020203" pitchFamily="34" charset="0"/>
                <a:ea typeface="SimSun" panose="02010600030101010101" pitchFamily="2" charset="-122"/>
                <a:cs typeface="Times New Roman" panose="02020603050405020304" pitchFamily="18" charset="0"/>
              </a:rPr>
              <a:t>subclass</a:t>
            </a:r>
            <a:r>
              <a:rPr lang="tr-TR" sz="1700" dirty="0">
                <a:latin typeface="Segoe UI" panose="020B0502040204020203" pitchFamily="34" charset="0"/>
                <a:ea typeface="SimSun" panose="02010600030101010101" pitchFamily="2" charset="-122"/>
                <a:cs typeface="Times New Roman" panose="02020603050405020304" pitchFamily="18" charset="0"/>
              </a:rPr>
              <a:t>) üst sınıfı (</a:t>
            </a:r>
            <a:r>
              <a:rPr lang="tr-TR" sz="1700" dirty="0" err="1">
                <a:latin typeface="Segoe UI" panose="020B0502040204020203" pitchFamily="34" charset="0"/>
                <a:ea typeface="SimSun" panose="02010600030101010101" pitchFamily="2" charset="-122"/>
                <a:cs typeface="Times New Roman" panose="02020603050405020304" pitchFamily="18" charset="0"/>
              </a:rPr>
              <a:t>superclass</a:t>
            </a:r>
            <a:r>
              <a:rPr lang="tr-TR" sz="1700" dirty="0">
                <a:latin typeface="Segoe UI" panose="020B0502040204020203" pitchFamily="34" charset="0"/>
                <a:ea typeface="SimSun" panose="02010600030101010101" pitchFamily="2" charset="-122"/>
                <a:cs typeface="Times New Roman" panose="02020603050405020304" pitchFamily="18" charset="0"/>
              </a:rPr>
              <a:t>) genişletmesi ile oluşur.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Alt sınıflar, üst sınıfların belli konularda uzmanlaşmış bir versiyonu olarak düşünülebilir.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Daha genel (</a:t>
            </a:r>
            <a:r>
              <a:rPr lang="tr-TR" sz="1700" dirty="0" err="1">
                <a:latin typeface="Segoe UI" panose="020B0502040204020203" pitchFamily="34" charset="0"/>
                <a:ea typeface="SimSun" panose="02010600030101010101" pitchFamily="2" charset="-122"/>
                <a:cs typeface="Times New Roman" panose="02020603050405020304" pitchFamily="18" charset="0"/>
              </a:rPr>
              <a:t>base</a:t>
            </a:r>
            <a:r>
              <a:rPr lang="tr-TR" sz="1700" dirty="0">
                <a:latin typeface="Segoe UI" panose="020B0502040204020203" pitchFamily="34" charset="0"/>
                <a:ea typeface="SimSun" panose="02010600030101010101" pitchFamily="2" charset="-122"/>
                <a:cs typeface="Times New Roman" panose="02020603050405020304" pitchFamily="18" charset="0"/>
              </a:rPr>
              <a:t>, </a:t>
            </a:r>
            <a:r>
              <a:rPr lang="tr-TR" sz="1700" dirty="0" err="1">
                <a:latin typeface="Segoe UI" panose="020B0502040204020203" pitchFamily="34" charset="0"/>
                <a:ea typeface="SimSun" panose="02010600030101010101" pitchFamily="2" charset="-122"/>
                <a:cs typeface="Times New Roman" panose="02020603050405020304" pitchFamily="18" charset="0"/>
              </a:rPr>
              <a:t>core</a:t>
            </a:r>
            <a:r>
              <a:rPr lang="tr-TR" sz="1700" dirty="0">
                <a:latin typeface="Segoe UI" panose="020B0502040204020203" pitchFamily="34" charset="0"/>
                <a:ea typeface="SimSun" panose="02010600030101010101" pitchFamily="2" charset="-122"/>
                <a:cs typeface="Times New Roman" panose="02020603050405020304" pitchFamily="18" charset="0"/>
              </a:rPr>
              <a:t>) içerik </a:t>
            </a:r>
            <a:r>
              <a:rPr lang="tr-TR" sz="1700" dirty="0" err="1">
                <a:latin typeface="Segoe UI" panose="020B0502040204020203" pitchFamily="34" charset="0"/>
                <a:ea typeface="SimSun" panose="02010600030101010101" pitchFamily="2" charset="-122"/>
                <a:cs typeface="Times New Roman" panose="02020603050405020304" pitchFamily="18" charset="0"/>
              </a:rPr>
              <a:t>superclass</a:t>
            </a:r>
            <a:r>
              <a:rPr lang="tr-TR" sz="1700" dirty="0">
                <a:latin typeface="Segoe UI" panose="020B0502040204020203" pitchFamily="34" charset="0"/>
                <a:ea typeface="SimSun" panose="02010600030101010101" pitchFamily="2" charset="-122"/>
                <a:cs typeface="Times New Roman" panose="02020603050405020304" pitchFamily="18" charset="0"/>
              </a:rPr>
              <a:t> içerisinde yazılırken bununla ilgili özelleştirmeler </a:t>
            </a:r>
            <a:r>
              <a:rPr lang="tr-TR" sz="1700" dirty="0" err="1">
                <a:latin typeface="Segoe UI" panose="020B0502040204020203" pitchFamily="34" charset="0"/>
                <a:ea typeface="SimSun" panose="02010600030101010101" pitchFamily="2" charset="-122"/>
                <a:cs typeface="Times New Roman" panose="02020603050405020304" pitchFamily="18" charset="0"/>
              </a:rPr>
              <a:t>subclass</a:t>
            </a:r>
            <a:r>
              <a:rPr lang="tr-TR" sz="1700" dirty="0">
                <a:latin typeface="Segoe UI" panose="020B0502040204020203" pitchFamily="34" charset="0"/>
                <a:ea typeface="SimSun" panose="02010600030101010101" pitchFamily="2" charset="-122"/>
                <a:cs typeface="Times New Roman" panose="02020603050405020304" pitchFamily="18" charset="0"/>
              </a:rPr>
              <a:t> içerisinde yapılır.</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tr-TR" sz="1700" dirty="0" err="1">
                <a:latin typeface="Segoe UI" panose="020B0502040204020203" pitchFamily="34" charset="0"/>
                <a:ea typeface="SimSun" panose="02010600030101010101" pitchFamily="2" charset="-122"/>
                <a:cs typeface="Times New Roman" panose="02020603050405020304" pitchFamily="18" charset="0"/>
              </a:rPr>
              <a:t>Interface</a:t>
            </a:r>
            <a:r>
              <a:rPr lang="tr-TR" sz="1700" dirty="0">
                <a:latin typeface="Segoe UI" panose="020B0502040204020203" pitchFamily="34" charset="0"/>
                <a:ea typeface="SimSun" panose="02010600030101010101" pitchFamily="2" charset="-122"/>
                <a:cs typeface="Times New Roman" panose="02020603050405020304" pitchFamily="18" charset="0"/>
              </a:rPr>
              <a:t> bir sözleşmedir.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a:t>
            </a:r>
            <a:r>
              <a:rPr lang="tr-TR" sz="1700" dirty="0" err="1">
                <a:latin typeface="Segoe UI" panose="020B0502040204020203" pitchFamily="34" charset="0"/>
                <a:ea typeface="SimSun" panose="02010600030101010101" pitchFamily="2" charset="-122"/>
                <a:cs typeface="Times New Roman" panose="02020603050405020304" pitchFamily="18" charset="0"/>
              </a:rPr>
              <a:t>Implement</a:t>
            </a:r>
            <a:r>
              <a:rPr lang="tr-TR" sz="1700" dirty="0">
                <a:latin typeface="Segoe UI" panose="020B0502040204020203" pitchFamily="34" charset="0"/>
                <a:ea typeface="SimSun" panose="02010600030101010101" pitchFamily="2" charset="-122"/>
                <a:cs typeface="Times New Roman" panose="02020603050405020304" pitchFamily="18" charset="0"/>
              </a:rPr>
              <a:t>” eden bütün </a:t>
            </a:r>
            <a:r>
              <a:rPr lang="tr-TR" sz="1700" dirty="0" err="1">
                <a:latin typeface="Segoe UI" panose="020B0502040204020203" pitchFamily="34" charset="0"/>
                <a:ea typeface="SimSun" panose="02010600030101010101" pitchFamily="2" charset="-122"/>
                <a:cs typeface="Times New Roman" panose="02020603050405020304" pitchFamily="18" charset="0"/>
              </a:rPr>
              <a:t>classların</a:t>
            </a:r>
            <a:r>
              <a:rPr lang="tr-TR" sz="1700" dirty="0">
                <a:latin typeface="Segoe UI" panose="020B0502040204020203" pitchFamily="34" charset="0"/>
                <a:ea typeface="SimSun" panose="02010600030101010101" pitchFamily="2" charset="-122"/>
                <a:cs typeface="Times New Roman" panose="02020603050405020304" pitchFamily="18" charset="0"/>
              </a:rPr>
              <a:t> sözleşmede bulunan şartları yerine getirdiğini belirtir.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tr-TR" sz="1700" dirty="0">
                <a:latin typeface="Segoe UI" panose="020B0502040204020203" pitchFamily="34" charset="0"/>
                <a:ea typeface="SimSun" panose="02010600030101010101" pitchFamily="2" charset="-122"/>
                <a:cs typeface="Times New Roman" panose="02020603050405020304" pitchFamily="18" charset="0"/>
              </a:rPr>
              <a:t>Bir çok nesne için ortaklaştırılmak istenen </a:t>
            </a:r>
            <a:r>
              <a:rPr lang="tr-TR" sz="1700" dirty="0" err="1">
                <a:latin typeface="Segoe UI" panose="020B0502040204020203" pitchFamily="34" charset="0"/>
                <a:ea typeface="SimSun" panose="02010600030101010101" pitchFamily="2" charset="-122"/>
                <a:cs typeface="Times New Roman" panose="02020603050405020304" pitchFamily="18" charset="0"/>
              </a:rPr>
              <a:t>metodlar</a:t>
            </a:r>
            <a:r>
              <a:rPr lang="tr-TR" sz="1700" dirty="0">
                <a:latin typeface="Segoe UI" panose="020B0502040204020203" pitchFamily="34" charset="0"/>
                <a:ea typeface="SimSun" panose="02010600030101010101" pitchFamily="2" charset="-122"/>
                <a:cs typeface="Times New Roman" panose="02020603050405020304" pitchFamily="18" charset="0"/>
              </a:rPr>
              <a:t> ve alanların o sınıf tarafından mecburen uygulanması için kullanılır.  </a:t>
            </a:r>
            <a:endParaRPr lang="tr-TR" sz="1700" dirty="0">
              <a:latin typeface="Segoe UI" panose="020B0502040204020203"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Maın</a:t>
            </a:r>
            <a:r>
              <a:rPr lang="tr-TR" dirty="0"/>
              <a:t> </a:t>
            </a:r>
            <a:r>
              <a:rPr lang="tr-TR" dirty="0" err="1"/>
              <a:t>method</a:t>
            </a:r>
            <a:r>
              <a:rPr lang="tr-TR" dirty="0"/>
              <a:t> neden </a:t>
            </a:r>
            <a:r>
              <a:rPr lang="tr-TR" dirty="0" err="1"/>
              <a:t>Statıc’tır</a:t>
            </a:r>
            <a:r>
              <a:rPr lang="tr-TR" dirty="0"/>
              <a:t>?</a:t>
            </a:r>
            <a:endParaRPr lang="tr-TR" dirty="0"/>
          </a:p>
        </p:txBody>
      </p:sp>
      <p:sp>
        <p:nvSpPr>
          <p:cNvPr id="3" name="İçerik Yer Tutucusu 2"/>
          <p:cNvSpPr>
            <a:spLocks noGrp="1"/>
          </p:cNvSpPr>
          <p:nvPr>
            <p:ph idx="1"/>
          </p:nvPr>
        </p:nvSpPr>
        <p:spPr/>
        <p:txBody>
          <a:bodyPr/>
          <a:lstStyle/>
          <a:p>
            <a:r>
              <a:rPr lang="tr-TR" dirty="0"/>
              <a:t>main statik olarak bildirilir, böylece </a:t>
            </a:r>
            <a:r>
              <a:rPr lang="tr-TR" dirty="0" err="1"/>
              <a:t>main'i</a:t>
            </a:r>
            <a:r>
              <a:rPr lang="tr-TR" dirty="0"/>
              <a:t> içeren sınıfın bir nesnesi oluşturulmadan çağrılabilir.</a:t>
            </a:r>
            <a:endParaRPr lang="tr-TR" dirty="0"/>
          </a:p>
          <a:p>
            <a:r>
              <a:rPr lang="sv-SE" dirty="0"/>
              <a:t>Herhangi bir sınıf bir ana yöntem içerebilir</a:t>
            </a:r>
            <a:endParaRPr lang="tr-TR" dirty="0"/>
          </a:p>
          <a:p>
            <a:pPr marL="0" indent="0">
              <a:buNone/>
            </a:pPr>
            <a:r>
              <a:rPr lang="tr-TR" dirty="0"/>
              <a:t>- JVM, Java komutuna ilk komut satırı argümanı tarafından belirtilen sınıfa ait main </a:t>
            </a:r>
            <a:r>
              <a:rPr lang="tr-TR" dirty="0" err="1"/>
              <a:t>method</a:t>
            </a:r>
            <a:r>
              <a:rPr lang="tr-TR" dirty="0"/>
              <a:t> ‘u çağırır.</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810895" y="2909183"/>
            <a:ext cx="10570210" cy="1039633"/>
          </a:xfrm>
        </p:spPr>
        <p:txBody>
          <a:bodyPr>
            <a:normAutofit/>
          </a:bodyPr>
          <a:lstStyle/>
          <a:p>
            <a:pPr algn="ctr"/>
            <a:r>
              <a:rPr lang="en-US" dirty="0" err="1"/>
              <a:t>Sorular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6" name="Başlık 5"/>
          <p:cNvSpPr>
            <a:spLocks noGrp="1"/>
          </p:cNvSpPr>
          <p:nvPr>
            <p:ph type="title"/>
          </p:nvPr>
        </p:nvSpPr>
        <p:spPr>
          <a:xfrm>
            <a:off x="770878" y="952022"/>
            <a:ext cx="4606280" cy="5157049"/>
          </a:xfrm>
        </p:spPr>
        <p:txBody>
          <a:bodyPr anchor="ctr">
            <a:normAutofit/>
          </a:bodyPr>
          <a:lstStyle/>
          <a:p>
            <a:r>
              <a:rPr lang="en-US" sz="4400"/>
              <a:t>Soru 1</a:t>
            </a:r>
            <a:endParaRPr lang="en-US" sz="4400"/>
          </a:p>
        </p:txBody>
      </p:sp>
      <p:grpSp>
        <p:nvGrpSpPr>
          <p:cNvPr id="17"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18" name="Oval 17"/>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9" name="İçerik Yer Tutucusu 6"/>
          <p:cNvGraphicFramePr>
            <a:graphicFrameLocks noGrp="1"/>
          </p:cNvGraphicFramePr>
          <p:nvPr>
            <p:ph idx="1"/>
          </p:nvPr>
        </p:nvGraphicFramePr>
        <p:xfrm>
          <a:off x="3088640" y="952022"/>
          <a:ext cx="8347709"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2</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3</a:t>
            </a:r>
            <a:endParaRPr lang="en-US" dirty="0"/>
          </a:p>
        </p:txBody>
      </p:sp>
      <p:sp>
        <p:nvSpPr>
          <p:cNvPr id="3" name="İçerik Yer Tutucusu 2"/>
          <p:cNvSpPr>
            <a:spLocks noGrp="1"/>
          </p:cNvSpPr>
          <p:nvPr>
            <p:ph idx="1"/>
          </p:nvPr>
        </p:nvSpPr>
        <p:spPr/>
        <p:txBody>
          <a:bodyPr>
            <a:normAutofit fontScale="55000" lnSpcReduction="20000"/>
          </a:bodyPr>
          <a:lstStyle/>
          <a:p>
            <a:r>
              <a:rPr lang="en-US" dirty="0" err="1"/>
              <a:t>Çeşitli</a:t>
            </a:r>
            <a:r>
              <a:rPr lang="en-US" dirty="0"/>
              <a:t> </a:t>
            </a:r>
            <a:r>
              <a:rPr lang="en-US" dirty="0" err="1"/>
              <a:t>markaların</a:t>
            </a:r>
            <a:r>
              <a:rPr lang="en-US" dirty="0"/>
              <a:t> </a:t>
            </a:r>
            <a:r>
              <a:rPr lang="en-US" dirty="0" err="1"/>
              <a:t>özelliklerini</a:t>
            </a:r>
            <a:r>
              <a:rPr lang="en-US" dirty="0"/>
              <a:t> </a:t>
            </a:r>
            <a:r>
              <a:rPr lang="en-US" dirty="0" err="1"/>
              <a:t>tutmamız</a:t>
            </a:r>
            <a:r>
              <a:rPr lang="en-US" dirty="0"/>
              <a:t> </a:t>
            </a:r>
            <a:r>
              <a:rPr lang="en-US" dirty="0" err="1"/>
              <a:t>için</a:t>
            </a:r>
            <a:r>
              <a:rPr lang="en-US" dirty="0"/>
              <a:t> “</a:t>
            </a:r>
            <a:r>
              <a:rPr lang="en-US" dirty="0" err="1"/>
              <a:t>BasePhoneManager</a:t>
            </a:r>
            <a:r>
              <a:rPr lang="en-US" dirty="0"/>
              <a:t>” </a:t>
            </a:r>
            <a:r>
              <a:rPr lang="en-US" dirty="0" err="1"/>
              <a:t>isminde</a:t>
            </a:r>
            <a:r>
              <a:rPr lang="en-US" dirty="0"/>
              <a:t> </a:t>
            </a:r>
            <a:r>
              <a:rPr lang="en-US" dirty="0" err="1"/>
              <a:t>bir</a:t>
            </a:r>
            <a:r>
              <a:rPr lang="en-US" dirty="0"/>
              <a:t> </a:t>
            </a:r>
            <a:r>
              <a:rPr lang="en-US" dirty="0" err="1"/>
              <a:t>soyut</a:t>
            </a:r>
            <a:r>
              <a:rPr lang="en-US" dirty="0"/>
              <a:t> </a:t>
            </a:r>
            <a:r>
              <a:rPr lang="en-US" dirty="0" err="1"/>
              <a:t>üst</a:t>
            </a:r>
            <a:r>
              <a:rPr lang="en-US" dirty="0"/>
              <a:t> </a:t>
            </a:r>
            <a:r>
              <a:rPr lang="en-US" dirty="0" err="1"/>
              <a:t>sınıf</a:t>
            </a:r>
            <a:r>
              <a:rPr lang="en-US" dirty="0"/>
              <a:t> </a:t>
            </a:r>
            <a:r>
              <a:rPr lang="en-US" dirty="0" err="1"/>
              <a:t>tanımlaması</a:t>
            </a:r>
            <a:r>
              <a:rPr lang="en-US" dirty="0"/>
              <a:t> </a:t>
            </a:r>
            <a:r>
              <a:rPr lang="en-US" dirty="0" err="1"/>
              <a:t>gerçekleştirelim</a:t>
            </a:r>
            <a:r>
              <a:rPr lang="en-US" dirty="0"/>
              <a:t>. Bu </a:t>
            </a:r>
            <a:r>
              <a:rPr lang="en-US" dirty="0" err="1"/>
              <a:t>soyut</a:t>
            </a:r>
            <a:r>
              <a:rPr lang="en-US" dirty="0"/>
              <a:t> </a:t>
            </a:r>
            <a:r>
              <a:rPr lang="en-US" dirty="0" err="1"/>
              <a:t>sınıfın</a:t>
            </a:r>
            <a:r>
              <a:rPr lang="en-US" dirty="0"/>
              <a:t> </a:t>
            </a:r>
            <a:r>
              <a:rPr lang="en-US" dirty="0" err="1"/>
              <a:t>içerisinde</a:t>
            </a:r>
            <a:r>
              <a:rPr lang="en-US" dirty="0"/>
              <a:t> “</a:t>
            </a:r>
            <a:r>
              <a:rPr lang="en-US" dirty="0" err="1"/>
              <a:t>phoneBrand</a:t>
            </a:r>
            <a:r>
              <a:rPr lang="en-US" dirty="0"/>
              <a:t>” </a:t>
            </a:r>
            <a:r>
              <a:rPr lang="en-US" dirty="0" err="1"/>
              <a:t>ve</a:t>
            </a:r>
            <a:r>
              <a:rPr lang="en-US" dirty="0"/>
              <a:t> “</a:t>
            </a:r>
            <a:r>
              <a:rPr lang="en-US" dirty="0" err="1"/>
              <a:t>phoneModel</a:t>
            </a:r>
            <a:r>
              <a:rPr lang="en-US" dirty="0"/>
              <a:t>” </a:t>
            </a:r>
            <a:r>
              <a:rPr lang="en-US" dirty="0" err="1"/>
              <a:t>alanlarını</a:t>
            </a:r>
            <a:r>
              <a:rPr lang="en-US" dirty="0"/>
              <a:t> </a:t>
            </a:r>
            <a:r>
              <a:rPr lang="en-US" dirty="0" err="1"/>
              <a:t>saklamasını</a:t>
            </a:r>
            <a:r>
              <a:rPr lang="en-US" dirty="0"/>
              <a:t> </a:t>
            </a:r>
            <a:r>
              <a:rPr lang="en-US" dirty="0" err="1"/>
              <a:t>sağlayalım</a:t>
            </a:r>
            <a:r>
              <a:rPr lang="en-US" dirty="0"/>
              <a:t>.</a:t>
            </a:r>
            <a:endParaRPr lang="en-US" dirty="0"/>
          </a:p>
          <a:p>
            <a:r>
              <a:rPr lang="en-US" dirty="0"/>
              <a:t>“</a:t>
            </a:r>
            <a:r>
              <a:rPr lang="en-US" dirty="0" err="1"/>
              <a:t>BasePhoneManager</a:t>
            </a:r>
            <a:r>
              <a:rPr lang="en-US" dirty="0"/>
              <a:t>” </a:t>
            </a:r>
            <a:r>
              <a:rPr lang="en-US" dirty="0" err="1"/>
              <a:t>soyut</a:t>
            </a:r>
            <a:r>
              <a:rPr lang="en-US" dirty="0"/>
              <a:t> </a:t>
            </a:r>
            <a:r>
              <a:rPr lang="en-US" dirty="0" err="1"/>
              <a:t>sınıfı</a:t>
            </a:r>
            <a:r>
              <a:rPr lang="en-US" dirty="0"/>
              <a:t> </a:t>
            </a:r>
            <a:r>
              <a:rPr lang="en-US" dirty="0" err="1"/>
              <a:t>içerisinde</a:t>
            </a:r>
            <a:r>
              <a:rPr lang="en-US" dirty="0"/>
              <a:t> abstract “</a:t>
            </a:r>
            <a:r>
              <a:rPr lang="en-US" dirty="0" err="1"/>
              <a:t>buyTelephone</a:t>
            </a:r>
            <a:r>
              <a:rPr lang="en-US" dirty="0"/>
              <a:t>” </a:t>
            </a:r>
            <a:r>
              <a:rPr lang="en-US" dirty="0" err="1"/>
              <a:t>isimli</a:t>
            </a:r>
            <a:r>
              <a:rPr lang="en-US" dirty="0"/>
              <a:t> </a:t>
            </a:r>
            <a:r>
              <a:rPr lang="en-US" dirty="0" err="1"/>
              <a:t>bir</a:t>
            </a:r>
            <a:r>
              <a:rPr lang="en-US" dirty="0"/>
              <a:t> </a:t>
            </a:r>
            <a:r>
              <a:rPr lang="en-US" dirty="0" err="1"/>
              <a:t>soyut</a:t>
            </a:r>
            <a:r>
              <a:rPr lang="en-US" dirty="0"/>
              <a:t> </a:t>
            </a:r>
            <a:r>
              <a:rPr lang="en-US" dirty="0" err="1"/>
              <a:t>metot</a:t>
            </a:r>
            <a:r>
              <a:rPr lang="en-US" dirty="0"/>
              <a:t> </a:t>
            </a:r>
            <a:r>
              <a:rPr lang="en-US" dirty="0" err="1"/>
              <a:t>oluşturalım</a:t>
            </a:r>
            <a:r>
              <a:rPr lang="en-US" dirty="0"/>
              <a:t>. Bu </a:t>
            </a:r>
            <a:r>
              <a:rPr lang="en-US" dirty="0" err="1"/>
              <a:t>metod</a:t>
            </a:r>
            <a:r>
              <a:rPr lang="en-US" dirty="0"/>
              <a:t> </a:t>
            </a:r>
            <a:r>
              <a:rPr lang="en-US" dirty="0" err="1"/>
              <a:t>fiyat</a:t>
            </a:r>
            <a:r>
              <a:rPr lang="en-US" dirty="0"/>
              <a:t> </a:t>
            </a:r>
            <a:r>
              <a:rPr lang="en-US" dirty="0" err="1"/>
              <a:t>ve</a:t>
            </a:r>
            <a:r>
              <a:rPr lang="en-US" dirty="0"/>
              <a:t> </a:t>
            </a:r>
            <a:r>
              <a:rPr lang="en-US" dirty="0" err="1"/>
              <a:t>ötv</a:t>
            </a:r>
            <a:r>
              <a:rPr lang="en-US" dirty="0"/>
              <a:t> </a:t>
            </a:r>
            <a:r>
              <a:rPr lang="en-US" dirty="0" err="1"/>
              <a:t>oranı</a:t>
            </a:r>
            <a:r>
              <a:rPr lang="en-US" dirty="0"/>
              <a:t> </a:t>
            </a:r>
            <a:r>
              <a:rPr lang="en-US" dirty="0" err="1"/>
              <a:t>parametrelerini</a:t>
            </a:r>
            <a:r>
              <a:rPr lang="en-US" dirty="0"/>
              <a:t> </a:t>
            </a:r>
            <a:r>
              <a:rPr lang="en-US" dirty="0" err="1"/>
              <a:t>alacak</a:t>
            </a:r>
            <a:r>
              <a:rPr lang="en-US" dirty="0"/>
              <a:t> </a:t>
            </a:r>
            <a:r>
              <a:rPr lang="en-US" dirty="0" err="1"/>
              <a:t>şekilde</a:t>
            </a:r>
            <a:r>
              <a:rPr lang="en-US" dirty="0"/>
              <a:t> </a:t>
            </a:r>
            <a:r>
              <a:rPr lang="en-US" dirty="0" err="1"/>
              <a:t>oluşturulmalıdır</a:t>
            </a:r>
            <a:r>
              <a:rPr lang="en-US" dirty="0"/>
              <a:t>.</a:t>
            </a:r>
            <a:endParaRPr lang="en-US" dirty="0"/>
          </a:p>
          <a:p>
            <a:r>
              <a:rPr lang="en-US" b="0" i="0" dirty="0" err="1">
                <a:effectLst/>
                <a:latin typeface="-apple-system"/>
              </a:rPr>
              <a:t>Üst</a:t>
            </a:r>
            <a:r>
              <a:rPr lang="en-US" b="0" i="0" dirty="0">
                <a:effectLst/>
                <a:latin typeface="-apple-system"/>
              </a:rPr>
              <a:t> </a:t>
            </a:r>
            <a:r>
              <a:rPr lang="en-US" b="0" i="0" dirty="0" err="1">
                <a:effectLst/>
                <a:latin typeface="-apple-system"/>
              </a:rPr>
              <a:t>sınıftan</a:t>
            </a:r>
            <a:r>
              <a:rPr lang="en-US" b="0" i="0" dirty="0">
                <a:effectLst/>
                <a:latin typeface="-apple-system"/>
              </a:rPr>
              <a:t> </a:t>
            </a:r>
            <a:r>
              <a:rPr lang="en-US" b="0" i="0" dirty="0" err="1">
                <a:effectLst/>
                <a:latin typeface="-apple-system"/>
              </a:rPr>
              <a:t>iki</a:t>
            </a:r>
            <a:r>
              <a:rPr lang="en-US" dirty="0">
                <a:latin typeface="-apple-system"/>
              </a:rPr>
              <a:t> </a:t>
            </a:r>
            <a:r>
              <a:rPr lang="en-US" b="0" i="0" dirty="0" err="1">
                <a:effectLst/>
                <a:latin typeface="-apple-system"/>
              </a:rPr>
              <a:t>marka</a:t>
            </a:r>
            <a:r>
              <a:rPr lang="en-US" b="0" i="0" dirty="0">
                <a:effectLst/>
                <a:latin typeface="-apple-system"/>
              </a:rPr>
              <a:t> </a:t>
            </a:r>
            <a:r>
              <a:rPr lang="en-US" b="0" i="0" dirty="0" err="1">
                <a:effectLst/>
                <a:latin typeface="-apple-system"/>
              </a:rPr>
              <a:t>için</a:t>
            </a:r>
            <a:r>
              <a:rPr lang="en-US" b="0" i="0" dirty="0">
                <a:effectLst/>
                <a:latin typeface="-apple-system"/>
              </a:rPr>
              <a:t> alt </a:t>
            </a:r>
            <a:r>
              <a:rPr lang="en-US" b="0" i="0" dirty="0" err="1">
                <a:effectLst/>
                <a:latin typeface="-apple-system"/>
              </a:rPr>
              <a:t>sınıflar</a:t>
            </a:r>
            <a:r>
              <a:rPr lang="en-US" b="0" i="0" dirty="0">
                <a:effectLst/>
                <a:latin typeface="-apple-system"/>
              </a:rPr>
              <a:t> </a:t>
            </a:r>
            <a:r>
              <a:rPr lang="en-US" b="0" i="0" dirty="0" err="1">
                <a:effectLst/>
                <a:latin typeface="-apple-system"/>
              </a:rPr>
              <a:t>türetelim</a:t>
            </a:r>
            <a:r>
              <a:rPr lang="en-US" b="0" i="0" dirty="0">
                <a:effectLst/>
                <a:latin typeface="-apple-system"/>
              </a:rPr>
              <a:t> </a:t>
            </a:r>
            <a:r>
              <a:rPr lang="en-US" b="0" i="0" dirty="0" err="1">
                <a:effectLst/>
                <a:latin typeface="-apple-system"/>
              </a:rPr>
              <a:t>ve</a:t>
            </a:r>
            <a:r>
              <a:rPr lang="en-US" b="0" i="0" dirty="0">
                <a:effectLst/>
                <a:latin typeface="-apple-system"/>
              </a:rPr>
              <a:t> </a:t>
            </a:r>
            <a:r>
              <a:rPr lang="en-US" b="0" i="0" dirty="0" err="1">
                <a:effectLst/>
                <a:latin typeface="-apple-system"/>
              </a:rPr>
              <a:t>bu</a:t>
            </a:r>
            <a:r>
              <a:rPr lang="en-US" b="0" i="0" dirty="0">
                <a:effectLst/>
                <a:latin typeface="-apple-system"/>
              </a:rPr>
              <a:t> </a:t>
            </a:r>
            <a:r>
              <a:rPr lang="en-US" b="0" i="0" dirty="0" err="1">
                <a:effectLst/>
                <a:latin typeface="-apple-system"/>
              </a:rPr>
              <a:t>sınıflarda</a:t>
            </a:r>
            <a:r>
              <a:rPr lang="en-US" b="0" i="0" dirty="0">
                <a:effectLst/>
                <a:latin typeface="-apple-system"/>
              </a:rPr>
              <a:t> </a:t>
            </a:r>
            <a:r>
              <a:rPr lang="en-US" b="0" i="0" dirty="0" err="1">
                <a:effectLst/>
                <a:latin typeface="-apple-system"/>
              </a:rPr>
              <a:t>consturctorlar</a:t>
            </a:r>
            <a:r>
              <a:rPr lang="en-US" b="0" i="0" dirty="0">
                <a:effectLst/>
                <a:latin typeface="-apple-system"/>
              </a:rPr>
              <a:t> </a:t>
            </a:r>
            <a:r>
              <a:rPr lang="en-US" b="0" i="0" dirty="0" err="1">
                <a:effectLst/>
                <a:latin typeface="-apple-system"/>
              </a:rPr>
              <a:t>kullanarak</a:t>
            </a:r>
            <a:r>
              <a:rPr lang="en-US" dirty="0">
                <a:latin typeface="-apple-system"/>
              </a:rPr>
              <a:t> “</a:t>
            </a:r>
            <a:r>
              <a:rPr lang="en-US" dirty="0" err="1">
                <a:latin typeface="-apple-system"/>
              </a:rPr>
              <a:t>phoneBrand</a:t>
            </a:r>
            <a:r>
              <a:rPr lang="en-US" dirty="0">
                <a:latin typeface="-apple-system"/>
              </a:rPr>
              <a:t>” </a:t>
            </a:r>
            <a:r>
              <a:rPr lang="en-US" dirty="0" err="1">
                <a:latin typeface="-apple-system"/>
              </a:rPr>
              <a:t>ve</a:t>
            </a:r>
            <a:r>
              <a:rPr lang="en-US" dirty="0">
                <a:latin typeface="-apple-system"/>
              </a:rPr>
              <a:t> “</a:t>
            </a:r>
            <a:r>
              <a:rPr lang="en-US" dirty="0" err="1">
                <a:latin typeface="-apple-system"/>
              </a:rPr>
              <a:t>phoneModel</a:t>
            </a:r>
            <a:r>
              <a:rPr lang="en-US" dirty="0">
                <a:latin typeface="-apple-system"/>
              </a:rPr>
              <a:t>” </a:t>
            </a:r>
            <a:r>
              <a:rPr lang="en-US" dirty="0" err="1">
                <a:latin typeface="-apple-system"/>
              </a:rPr>
              <a:t>alanlarını</a:t>
            </a:r>
            <a:r>
              <a:rPr lang="en-US" dirty="0">
                <a:latin typeface="-apple-system"/>
              </a:rPr>
              <a:t> </a:t>
            </a:r>
            <a:r>
              <a:rPr lang="en-US" dirty="0" err="1">
                <a:latin typeface="-apple-system"/>
              </a:rPr>
              <a:t>güncellemesini</a:t>
            </a:r>
            <a:r>
              <a:rPr lang="en-US" dirty="0">
                <a:latin typeface="-apple-system"/>
              </a:rPr>
              <a:t> </a:t>
            </a:r>
            <a:r>
              <a:rPr lang="en-US" dirty="0" err="1">
                <a:latin typeface="-apple-system"/>
              </a:rPr>
              <a:t>sağlayalım</a:t>
            </a:r>
            <a:r>
              <a:rPr lang="en-US" dirty="0">
                <a:latin typeface="-apple-system"/>
              </a:rPr>
              <a:t>. Bu </a:t>
            </a:r>
            <a:r>
              <a:rPr lang="en-US" dirty="0" err="1">
                <a:latin typeface="-apple-system"/>
              </a:rPr>
              <a:t>sınıflardan</a:t>
            </a:r>
            <a:r>
              <a:rPr lang="en-US" dirty="0">
                <a:latin typeface="-apple-system"/>
              </a:rPr>
              <a:t> </a:t>
            </a:r>
            <a:r>
              <a:rPr lang="en-US" dirty="0" err="1">
                <a:latin typeface="-apple-system"/>
              </a:rPr>
              <a:t>birisinde</a:t>
            </a:r>
            <a:r>
              <a:rPr lang="en-US" dirty="0">
                <a:latin typeface="-apple-system"/>
              </a:rPr>
              <a:t> “</a:t>
            </a:r>
            <a:r>
              <a:rPr lang="en-US" dirty="0" err="1">
                <a:latin typeface="-apple-system"/>
              </a:rPr>
              <a:t>buyTelephone</a:t>
            </a:r>
            <a:r>
              <a:rPr lang="en-US" dirty="0">
                <a:latin typeface="-apple-system"/>
              </a:rPr>
              <a:t>” </a:t>
            </a:r>
            <a:r>
              <a:rPr lang="en-US" dirty="0" err="1">
                <a:latin typeface="-apple-system"/>
              </a:rPr>
              <a:t>metodunu</a:t>
            </a:r>
            <a:r>
              <a:rPr lang="en-US" dirty="0">
                <a:latin typeface="-apple-system"/>
              </a:rPr>
              <a:t> </a:t>
            </a:r>
            <a:r>
              <a:rPr lang="en-US" dirty="0" err="1">
                <a:latin typeface="-apple-system"/>
              </a:rPr>
              <a:t>implemente</a:t>
            </a:r>
            <a:r>
              <a:rPr lang="en-US" dirty="0">
                <a:latin typeface="-apple-system"/>
              </a:rPr>
              <a:t> </a:t>
            </a:r>
            <a:r>
              <a:rPr lang="en-US" dirty="0" err="1">
                <a:latin typeface="-apple-system"/>
              </a:rPr>
              <a:t>ederken</a:t>
            </a:r>
            <a:r>
              <a:rPr lang="en-US" dirty="0">
                <a:latin typeface="-apple-system"/>
              </a:rPr>
              <a:t> </a:t>
            </a:r>
            <a:r>
              <a:rPr lang="en-US" dirty="0" err="1">
                <a:latin typeface="-apple-system"/>
              </a:rPr>
              <a:t>bir</a:t>
            </a:r>
            <a:r>
              <a:rPr lang="en-US" dirty="0">
                <a:latin typeface="-apple-system"/>
              </a:rPr>
              <a:t> </a:t>
            </a:r>
            <a:r>
              <a:rPr lang="en-US" dirty="0" err="1">
                <a:latin typeface="-apple-system"/>
              </a:rPr>
              <a:t>miktar</a:t>
            </a:r>
            <a:r>
              <a:rPr lang="en-US" dirty="0">
                <a:latin typeface="-apple-system"/>
              </a:rPr>
              <a:t> </a:t>
            </a:r>
            <a:r>
              <a:rPr lang="en-US" dirty="0" err="1">
                <a:latin typeface="-apple-system"/>
              </a:rPr>
              <a:t>indirim</a:t>
            </a:r>
            <a:r>
              <a:rPr lang="en-US" dirty="0">
                <a:latin typeface="-apple-system"/>
              </a:rPr>
              <a:t> </a:t>
            </a:r>
            <a:r>
              <a:rPr lang="en-US" dirty="0" err="1">
                <a:latin typeface="-apple-system"/>
              </a:rPr>
              <a:t>yapmasını</a:t>
            </a:r>
            <a:r>
              <a:rPr lang="en-US" dirty="0">
                <a:latin typeface="-apple-system"/>
              </a:rPr>
              <a:t> </a:t>
            </a:r>
            <a:r>
              <a:rPr lang="en-US" dirty="0" err="1">
                <a:latin typeface="-apple-system"/>
              </a:rPr>
              <a:t>sağlayalım</a:t>
            </a:r>
            <a:r>
              <a:rPr lang="en-US" dirty="0">
                <a:latin typeface="-apple-system"/>
              </a:rPr>
              <a:t>.</a:t>
            </a:r>
            <a:endParaRPr lang="en-US" dirty="0">
              <a:latin typeface="-apple-system"/>
            </a:endParaRPr>
          </a:p>
          <a:p>
            <a:r>
              <a:rPr lang="en-US" dirty="0">
                <a:latin typeface="-apple-system"/>
              </a:rPr>
              <a:t>“</a:t>
            </a:r>
            <a:r>
              <a:rPr lang="en-US" dirty="0" err="1">
                <a:latin typeface="-apple-system"/>
              </a:rPr>
              <a:t>CustomManager</a:t>
            </a:r>
            <a:r>
              <a:rPr lang="en-US" dirty="0">
                <a:latin typeface="-apple-system"/>
              </a:rPr>
              <a:t>” </a:t>
            </a:r>
            <a:r>
              <a:rPr lang="en-US" dirty="0" err="1">
                <a:latin typeface="-apple-system"/>
              </a:rPr>
              <a:t>isimli</a:t>
            </a:r>
            <a:r>
              <a:rPr lang="en-US" dirty="0">
                <a:latin typeface="-apple-system"/>
              </a:rPr>
              <a:t> </a:t>
            </a:r>
            <a:r>
              <a:rPr lang="en-US" dirty="0" err="1">
                <a:latin typeface="-apple-system"/>
              </a:rPr>
              <a:t>bir</a:t>
            </a:r>
            <a:r>
              <a:rPr lang="en-US" dirty="0">
                <a:latin typeface="-apple-system"/>
              </a:rPr>
              <a:t> </a:t>
            </a:r>
            <a:r>
              <a:rPr lang="en-US" dirty="0" err="1">
                <a:latin typeface="-apple-system"/>
              </a:rPr>
              <a:t>sınıf</a:t>
            </a:r>
            <a:r>
              <a:rPr lang="en-US" dirty="0">
                <a:latin typeface="-apple-system"/>
              </a:rPr>
              <a:t> oluşturarak “</a:t>
            </a:r>
            <a:r>
              <a:rPr lang="en-US" dirty="0" err="1">
                <a:latin typeface="-apple-system"/>
              </a:rPr>
              <a:t>phonePrice</a:t>
            </a:r>
            <a:r>
              <a:rPr lang="en-US" dirty="0">
                <a:latin typeface="-apple-system"/>
              </a:rPr>
              <a:t>” </a:t>
            </a:r>
            <a:r>
              <a:rPr lang="en-US" dirty="0" err="1">
                <a:latin typeface="-apple-system"/>
              </a:rPr>
              <a:t>ve</a:t>
            </a:r>
            <a:r>
              <a:rPr lang="en-US" dirty="0">
                <a:latin typeface="-apple-system"/>
              </a:rPr>
              <a:t> “</a:t>
            </a:r>
            <a:r>
              <a:rPr lang="en-US" dirty="0" err="1">
                <a:latin typeface="-apple-system"/>
              </a:rPr>
              <a:t>PhoneOtv</a:t>
            </a:r>
            <a:r>
              <a:rPr lang="en-US" dirty="0">
                <a:latin typeface="-apple-system"/>
              </a:rPr>
              <a:t>” </a:t>
            </a:r>
            <a:r>
              <a:rPr lang="en-US" dirty="0" err="1">
                <a:latin typeface="-apple-system"/>
              </a:rPr>
              <a:t>alanlarını</a:t>
            </a:r>
            <a:r>
              <a:rPr lang="en-US" dirty="0">
                <a:latin typeface="-apple-system"/>
              </a:rPr>
              <a:t> </a:t>
            </a:r>
            <a:r>
              <a:rPr lang="en-US" dirty="0" err="1">
                <a:latin typeface="-apple-system"/>
              </a:rPr>
              <a:t>ekleyelim</a:t>
            </a:r>
            <a:r>
              <a:rPr lang="en-US" dirty="0">
                <a:latin typeface="-apple-system"/>
              </a:rPr>
              <a:t>. “</a:t>
            </a:r>
            <a:r>
              <a:rPr lang="en-US" dirty="0" err="1">
                <a:latin typeface="-apple-system"/>
              </a:rPr>
              <a:t>infoMessage</a:t>
            </a:r>
            <a:r>
              <a:rPr lang="en-US" dirty="0">
                <a:latin typeface="-apple-system"/>
              </a:rPr>
              <a:t>” </a:t>
            </a:r>
            <a:r>
              <a:rPr lang="en-US" dirty="0" err="1">
                <a:latin typeface="-apple-system"/>
              </a:rPr>
              <a:t>ve</a:t>
            </a:r>
            <a:r>
              <a:rPr lang="en-US" dirty="0">
                <a:latin typeface="-apple-system"/>
              </a:rPr>
              <a:t> “</a:t>
            </a:r>
            <a:r>
              <a:rPr lang="en-US" dirty="0" err="1">
                <a:latin typeface="-apple-system"/>
              </a:rPr>
              <a:t>doTheShopping</a:t>
            </a:r>
            <a:r>
              <a:rPr lang="en-US" dirty="0">
                <a:latin typeface="-apple-system"/>
              </a:rPr>
              <a:t>” </a:t>
            </a:r>
            <a:r>
              <a:rPr lang="en-US" dirty="0" err="1">
                <a:latin typeface="-apple-system"/>
              </a:rPr>
              <a:t>isimli</a:t>
            </a:r>
            <a:r>
              <a:rPr lang="en-US" dirty="0">
                <a:latin typeface="-apple-system"/>
              </a:rPr>
              <a:t> </a:t>
            </a:r>
            <a:r>
              <a:rPr lang="en-US" dirty="0" err="1">
                <a:latin typeface="-apple-system"/>
              </a:rPr>
              <a:t>iki</a:t>
            </a:r>
            <a:r>
              <a:rPr lang="en-US" dirty="0">
                <a:latin typeface="-apple-system"/>
              </a:rPr>
              <a:t> </a:t>
            </a:r>
            <a:r>
              <a:rPr lang="en-US" dirty="0" err="1">
                <a:latin typeface="-apple-system"/>
              </a:rPr>
              <a:t>adet</a:t>
            </a:r>
            <a:r>
              <a:rPr lang="en-US" dirty="0">
                <a:latin typeface="-apple-system"/>
              </a:rPr>
              <a:t> </a:t>
            </a:r>
            <a:r>
              <a:rPr lang="en-US" dirty="0" err="1">
                <a:latin typeface="-apple-system"/>
              </a:rPr>
              <a:t>metot</a:t>
            </a:r>
            <a:r>
              <a:rPr lang="en-US" dirty="0">
                <a:latin typeface="-apple-system"/>
              </a:rPr>
              <a:t> </a:t>
            </a:r>
            <a:r>
              <a:rPr lang="en-US" dirty="0" err="1">
                <a:latin typeface="-apple-system"/>
              </a:rPr>
              <a:t>ekleyelim</a:t>
            </a:r>
            <a:r>
              <a:rPr lang="en-US" dirty="0">
                <a:latin typeface="-apple-system"/>
              </a:rPr>
              <a:t>.</a:t>
            </a:r>
            <a:endParaRPr lang="en-US" dirty="0">
              <a:latin typeface="-apple-system"/>
            </a:endParaRPr>
          </a:p>
          <a:p>
            <a:r>
              <a:rPr lang="en-US" dirty="0">
                <a:latin typeface="-apple-system"/>
              </a:rPr>
              <a:t>“</a:t>
            </a:r>
            <a:r>
              <a:rPr lang="en-US" dirty="0" err="1">
                <a:latin typeface="-apple-system"/>
              </a:rPr>
              <a:t>infoMessage</a:t>
            </a:r>
            <a:r>
              <a:rPr lang="en-US" dirty="0">
                <a:latin typeface="-apple-system"/>
              </a:rPr>
              <a:t>” </a:t>
            </a:r>
            <a:r>
              <a:rPr lang="en-US" dirty="0" err="1">
                <a:latin typeface="-apple-system"/>
              </a:rPr>
              <a:t>metodu</a:t>
            </a:r>
            <a:r>
              <a:rPr lang="en-US" dirty="0">
                <a:latin typeface="-apple-system"/>
              </a:rPr>
              <a:t> </a:t>
            </a:r>
            <a:r>
              <a:rPr lang="en-US" dirty="0" err="1">
                <a:latin typeface="-apple-system"/>
              </a:rPr>
              <a:t>içerisinde</a:t>
            </a:r>
            <a:r>
              <a:rPr lang="en-US" dirty="0">
                <a:latin typeface="-apple-system"/>
              </a:rPr>
              <a:t> </a:t>
            </a:r>
            <a:r>
              <a:rPr lang="en-US" dirty="0" err="1">
                <a:latin typeface="-apple-system"/>
              </a:rPr>
              <a:t>kullanıcıdan</a:t>
            </a:r>
            <a:r>
              <a:rPr lang="en-US" dirty="0">
                <a:latin typeface="-apple-system"/>
              </a:rPr>
              <a:t> “</a:t>
            </a:r>
            <a:r>
              <a:rPr lang="en-US" dirty="0" err="1">
                <a:latin typeface="-apple-system"/>
              </a:rPr>
              <a:t>phonePrice</a:t>
            </a:r>
            <a:r>
              <a:rPr lang="en-US" dirty="0">
                <a:latin typeface="-apple-system"/>
              </a:rPr>
              <a:t>” </a:t>
            </a:r>
            <a:r>
              <a:rPr lang="en-US" dirty="0" err="1">
                <a:latin typeface="-apple-system"/>
              </a:rPr>
              <a:t>alanının</a:t>
            </a:r>
            <a:r>
              <a:rPr lang="en-US" dirty="0">
                <a:latin typeface="-apple-system"/>
              </a:rPr>
              <a:t> </a:t>
            </a:r>
            <a:r>
              <a:rPr lang="en-US" dirty="0" err="1">
                <a:latin typeface="-apple-system"/>
              </a:rPr>
              <a:t>değerini</a:t>
            </a:r>
            <a:r>
              <a:rPr lang="en-US" dirty="0">
                <a:latin typeface="-apple-system"/>
              </a:rPr>
              <a:t> </a:t>
            </a:r>
            <a:r>
              <a:rPr lang="en-US" dirty="0" err="1">
                <a:latin typeface="-apple-system"/>
              </a:rPr>
              <a:t>alarak</a:t>
            </a:r>
            <a:r>
              <a:rPr lang="en-US" dirty="0">
                <a:latin typeface="-apple-system"/>
              </a:rPr>
              <a:t> </a:t>
            </a:r>
            <a:r>
              <a:rPr lang="en-US" dirty="0" err="1">
                <a:latin typeface="-apple-system"/>
              </a:rPr>
              <a:t>ötv</a:t>
            </a:r>
            <a:r>
              <a:rPr lang="en-US" dirty="0">
                <a:latin typeface="-apple-system"/>
              </a:rPr>
              <a:t> </a:t>
            </a:r>
            <a:r>
              <a:rPr lang="en-US" dirty="0" err="1">
                <a:latin typeface="-apple-system"/>
              </a:rPr>
              <a:t>miktarını</a:t>
            </a:r>
            <a:r>
              <a:rPr lang="en-US" dirty="0">
                <a:latin typeface="-apple-system"/>
              </a:rPr>
              <a:t> </a:t>
            </a:r>
            <a:r>
              <a:rPr lang="en-US" dirty="0" err="1">
                <a:latin typeface="-apple-system"/>
              </a:rPr>
              <a:t>aşağıdaki</a:t>
            </a:r>
            <a:r>
              <a:rPr lang="en-US" dirty="0">
                <a:latin typeface="-apple-system"/>
              </a:rPr>
              <a:t> </a:t>
            </a:r>
            <a:r>
              <a:rPr lang="en-US" dirty="0" err="1">
                <a:latin typeface="-apple-system"/>
              </a:rPr>
              <a:t>şartlara</a:t>
            </a:r>
            <a:r>
              <a:rPr lang="en-US" dirty="0">
                <a:latin typeface="-apple-system"/>
              </a:rPr>
              <a:t> </a:t>
            </a:r>
            <a:r>
              <a:rPr lang="en-US" dirty="0" err="1">
                <a:latin typeface="-apple-system"/>
              </a:rPr>
              <a:t>göre</a:t>
            </a:r>
            <a:r>
              <a:rPr lang="en-US" dirty="0">
                <a:latin typeface="-apple-system"/>
              </a:rPr>
              <a:t> </a:t>
            </a:r>
            <a:r>
              <a:rPr lang="en-US" dirty="0" err="1">
                <a:latin typeface="-apple-system"/>
              </a:rPr>
              <a:t>belirleyip</a:t>
            </a:r>
            <a:r>
              <a:rPr lang="en-US" dirty="0">
                <a:latin typeface="-apple-system"/>
              </a:rPr>
              <a:t> </a:t>
            </a:r>
            <a:r>
              <a:rPr lang="en-US" dirty="0" err="1">
                <a:latin typeface="-apple-system"/>
              </a:rPr>
              <a:t>kullanıcıya</a:t>
            </a:r>
            <a:r>
              <a:rPr lang="en-US" dirty="0">
                <a:latin typeface="-apple-system"/>
              </a:rPr>
              <a:t> </a:t>
            </a:r>
            <a:r>
              <a:rPr lang="en-US" dirty="0" err="1">
                <a:latin typeface="-apple-system"/>
              </a:rPr>
              <a:t>yüzde</a:t>
            </a:r>
            <a:r>
              <a:rPr lang="en-US" dirty="0">
                <a:latin typeface="-apple-system"/>
              </a:rPr>
              <a:t> </a:t>
            </a:r>
            <a:r>
              <a:rPr lang="en-US" dirty="0" err="1">
                <a:latin typeface="-apple-system"/>
              </a:rPr>
              <a:t>olarak</a:t>
            </a:r>
            <a:r>
              <a:rPr lang="en-US" dirty="0">
                <a:latin typeface="-apple-system"/>
              </a:rPr>
              <a:t> </a:t>
            </a:r>
            <a:r>
              <a:rPr lang="en-US" dirty="0" err="1">
                <a:latin typeface="-apple-system"/>
              </a:rPr>
              <a:t>ötv</a:t>
            </a:r>
            <a:r>
              <a:rPr lang="en-US" dirty="0">
                <a:latin typeface="-apple-system"/>
              </a:rPr>
              <a:t> </a:t>
            </a:r>
            <a:r>
              <a:rPr lang="en-US" dirty="0" err="1">
                <a:latin typeface="-apple-system"/>
              </a:rPr>
              <a:t>miktarının</a:t>
            </a:r>
            <a:r>
              <a:rPr lang="en-US" dirty="0">
                <a:latin typeface="-apple-system"/>
              </a:rPr>
              <a:t> </a:t>
            </a:r>
            <a:r>
              <a:rPr lang="en-US" dirty="0" err="1">
                <a:latin typeface="-apple-system"/>
              </a:rPr>
              <a:t>bilgisini</a:t>
            </a:r>
            <a:r>
              <a:rPr lang="en-US" dirty="0">
                <a:latin typeface="-apple-system"/>
              </a:rPr>
              <a:t> </a:t>
            </a:r>
            <a:r>
              <a:rPr lang="en-US" dirty="0" err="1">
                <a:latin typeface="-apple-system"/>
              </a:rPr>
              <a:t>iletiniz</a:t>
            </a:r>
            <a:r>
              <a:rPr lang="en-US" dirty="0">
                <a:latin typeface="-apple-system"/>
              </a:rPr>
              <a:t>.</a:t>
            </a:r>
            <a:endParaRPr lang="en-US" dirty="0">
              <a:latin typeface="-apple-system"/>
            </a:endParaRPr>
          </a:p>
          <a:p>
            <a:r>
              <a:rPr lang="en-US" dirty="0" err="1">
                <a:latin typeface="-apple-system"/>
              </a:rPr>
              <a:t>Telefon</a:t>
            </a:r>
            <a:r>
              <a:rPr lang="en-US" dirty="0">
                <a:latin typeface="-apple-system"/>
              </a:rPr>
              <a:t> </a:t>
            </a:r>
            <a:r>
              <a:rPr lang="en-US" dirty="0" err="1">
                <a:latin typeface="-apple-system"/>
              </a:rPr>
              <a:t>fiyatı</a:t>
            </a:r>
            <a:r>
              <a:rPr lang="en-US" dirty="0">
                <a:latin typeface="-apple-system"/>
              </a:rPr>
              <a:t> 3000 TL </a:t>
            </a:r>
            <a:r>
              <a:rPr lang="en-US" dirty="0" err="1">
                <a:latin typeface="-apple-system"/>
              </a:rPr>
              <a:t>üzeri</a:t>
            </a:r>
            <a:r>
              <a:rPr lang="en-US" dirty="0">
                <a:latin typeface="-apple-system"/>
              </a:rPr>
              <a:t> </a:t>
            </a:r>
            <a:r>
              <a:rPr lang="en-US" dirty="0" err="1">
                <a:latin typeface="-apple-system"/>
              </a:rPr>
              <a:t>ise</a:t>
            </a:r>
            <a:r>
              <a:rPr lang="en-US" dirty="0">
                <a:latin typeface="-apple-system"/>
              </a:rPr>
              <a:t> </a:t>
            </a:r>
            <a:r>
              <a:rPr lang="en-US" dirty="0" err="1">
                <a:latin typeface="-apple-system"/>
              </a:rPr>
              <a:t>ötv</a:t>
            </a:r>
            <a:r>
              <a:rPr lang="en-US" dirty="0">
                <a:latin typeface="-apple-system"/>
              </a:rPr>
              <a:t> </a:t>
            </a:r>
            <a:r>
              <a:rPr lang="en-US" dirty="0" err="1">
                <a:latin typeface="-apple-system"/>
              </a:rPr>
              <a:t>oranı</a:t>
            </a:r>
            <a:r>
              <a:rPr lang="en-US" dirty="0">
                <a:latin typeface="-apple-system"/>
              </a:rPr>
              <a:t> 0.4, 3000 </a:t>
            </a:r>
            <a:r>
              <a:rPr lang="en-US" dirty="0" err="1">
                <a:latin typeface="-apple-system"/>
              </a:rPr>
              <a:t>tl</a:t>
            </a:r>
            <a:r>
              <a:rPr lang="en-US" dirty="0">
                <a:latin typeface="-apple-system"/>
              </a:rPr>
              <a:t> </a:t>
            </a:r>
            <a:r>
              <a:rPr lang="en-US" dirty="0" err="1">
                <a:latin typeface="-apple-system"/>
              </a:rPr>
              <a:t>ile</a:t>
            </a:r>
            <a:r>
              <a:rPr lang="en-US" dirty="0">
                <a:latin typeface="-apple-system"/>
              </a:rPr>
              <a:t> 1500 </a:t>
            </a:r>
            <a:r>
              <a:rPr lang="en-US" dirty="0" err="1">
                <a:latin typeface="-apple-system"/>
              </a:rPr>
              <a:t>tl</a:t>
            </a:r>
            <a:r>
              <a:rPr lang="en-US" dirty="0">
                <a:latin typeface="-apple-system"/>
              </a:rPr>
              <a:t> </a:t>
            </a:r>
            <a:r>
              <a:rPr lang="en-US" dirty="0" err="1">
                <a:latin typeface="-apple-system"/>
              </a:rPr>
              <a:t>arasında</a:t>
            </a:r>
            <a:r>
              <a:rPr lang="en-US" dirty="0">
                <a:latin typeface="-apple-system"/>
              </a:rPr>
              <a:t> </a:t>
            </a:r>
            <a:r>
              <a:rPr lang="en-US" dirty="0" err="1">
                <a:latin typeface="-apple-system"/>
              </a:rPr>
              <a:t>ise</a:t>
            </a:r>
            <a:r>
              <a:rPr lang="en-US" dirty="0">
                <a:latin typeface="-apple-system"/>
              </a:rPr>
              <a:t> 0.25, </a:t>
            </a:r>
            <a:r>
              <a:rPr lang="en-US" dirty="0" err="1">
                <a:latin typeface="-apple-system"/>
              </a:rPr>
              <a:t>diğer</a:t>
            </a:r>
            <a:r>
              <a:rPr lang="en-US" dirty="0">
                <a:latin typeface="-apple-system"/>
              </a:rPr>
              <a:t> </a:t>
            </a:r>
            <a:r>
              <a:rPr lang="en-US" dirty="0" err="1">
                <a:latin typeface="-apple-system"/>
              </a:rPr>
              <a:t>durumlarda</a:t>
            </a:r>
            <a:r>
              <a:rPr lang="en-US" dirty="0">
                <a:latin typeface="-apple-system"/>
              </a:rPr>
              <a:t> </a:t>
            </a:r>
            <a:r>
              <a:rPr lang="en-US" dirty="0" err="1">
                <a:latin typeface="-apple-system"/>
              </a:rPr>
              <a:t>ise</a:t>
            </a:r>
            <a:r>
              <a:rPr lang="en-US" dirty="0">
                <a:latin typeface="-apple-system"/>
              </a:rPr>
              <a:t> 0.15 </a:t>
            </a:r>
            <a:r>
              <a:rPr lang="en-US" dirty="0" err="1">
                <a:latin typeface="-apple-system"/>
              </a:rPr>
              <a:t>olarak</a:t>
            </a:r>
            <a:r>
              <a:rPr lang="en-US" dirty="0">
                <a:latin typeface="-apple-system"/>
              </a:rPr>
              <a:t> </a:t>
            </a:r>
            <a:r>
              <a:rPr lang="en-US" dirty="0" err="1">
                <a:latin typeface="-apple-system"/>
              </a:rPr>
              <a:t>ayarlayalım</a:t>
            </a:r>
            <a:r>
              <a:rPr lang="en-US" dirty="0">
                <a:latin typeface="-apple-system"/>
              </a:rPr>
              <a:t>.</a:t>
            </a:r>
            <a:endParaRPr lang="en-US" dirty="0">
              <a:latin typeface="-apple-system"/>
            </a:endParaRPr>
          </a:p>
          <a:p>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Soru</a:t>
            </a:r>
            <a:r>
              <a:rPr lang="en-US" dirty="0"/>
              <a:t> 3</a:t>
            </a:r>
            <a:endParaRPr lang="en-US" dirty="0"/>
          </a:p>
        </p:txBody>
      </p:sp>
      <p:sp>
        <p:nvSpPr>
          <p:cNvPr id="3" name="İçerik Yer Tutucusu 2"/>
          <p:cNvSpPr>
            <a:spLocks noGrp="1"/>
          </p:cNvSpPr>
          <p:nvPr>
            <p:ph idx="1"/>
          </p:nvPr>
        </p:nvSpPr>
        <p:spPr/>
        <p:txBody>
          <a:bodyPr/>
          <a:lstStyle/>
          <a:p>
            <a:r>
              <a:rPr lang="en-US" dirty="0"/>
              <a:t>“</a:t>
            </a:r>
            <a:r>
              <a:rPr lang="en-US" dirty="0" err="1"/>
              <a:t>doTheShopping</a:t>
            </a:r>
            <a:r>
              <a:rPr lang="en-US" dirty="0"/>
              <a:t>” </a:t>
            </a:r>
            <a:r>
              <a:rPr lang="en-US" dirty="0" err="1"/>
              <a:t>metodu</a:t>
            </a:r>
            <a:r>
              <a:rPr lang="en-US" dirty="0"/>
              <a:t> </a:t>
            </a:r>
            <a:r>
              <a:rPr lang="en-US" dirty="0" err="1"/>
              <a:t>içerisinde</a:t>
            </a:r>
            <a:r>
              <a:rPr lang="en-US" dirty="0"/>
              <a:t> “</a:t>
            </a:r>
            <a:r>
              <a:rPr lang="en-US" dirty="0" err="1"/>
              <a:t>phoneBrand</a:t>
            </a:r>
            <a:r>
              <a:rPr lang="en-US" dirty="0"/>
              <a:t>” </a:t>
            </a:r>
            <a:r>
              <a:rPr lang="en-US" dirty="0" err="1"/>
              <a:t>ve</a:t>
            </a:r>
            <a:r>
              <a:rPr lang="en-US" dirty="0"/>
              <a:t> “</a:t>
            </a:r>
            <a:r>
              <a:rPr lang="en-US" dirty="0" err="1"/>
              <a:t>phoneModel</a:t>
            </a:r>
            <a:r>
              <a:rPr lang="en-US" dirty="0"/>
              <a:t>” </a:t>
            </a:r>
            <a:r>
              <a:rPr lang="en-US" dirty="0" err="1"/>
              <a:t>bilgilerini</a:t>
            </a:r>
            <a:r>
              <a:rPr lang="en-US" dirty="0"/>
              <a:t> </a:t>
            </a:r>
            <a:r>
              <a:rPr lang="en-US" dirty="0" err="1"/>
              <a:t>konsola</a:t>
            </a:r>
            <a:r>
              <a:rPr lang="en-US" dirty="0"/>
              <a:t> </a:t>
            </a:r>
            <a:r>
              <a:rPr lang="en-US" dirty="0" err="1"/>
              <a:t>yazdıralım</a:t>
            </a:r>
            <a:r>
              <a:rPr lang="en-US" dirty="0"/>
              <a:t>. “</a:t>
            </a:r>
            <a:r>
              <a:rPr lang="en-US" dirty="0" err="1"/>
              <a:t>buyTelephone</a:t>
            </a:r>
            <a:r>
              <a:rPr lang="en-US" dirty="0"/>
              <a:t>” </a:t>
            </a:r>
            <a:r>
              <a:rPr lang="en-US" dirty="0" err="1"/>
              <a:t>metodunu</a:t>
            </a:r>
            <a:r>
              <a:rPr lang="en-US" dirty="0"/>
              <a:t> </a:t>
            </a:r>
            <a:r>
              <a:rPr lang="en-US" dirty="0" err="1"/>
              <a:t>çağırarak</a:t>
            </a:r>
            <a:r>
              <a:rPr lang="en-US" dirty="0"/>
              <a:t> </a:t>
            </a:r>
            <a:r>
              <a:rPr lang="en-US" dirty="0" err="1"/>
              <a:t>dönüşten</a:t>
            </a:r>
            <a:r>
              <a:rPr lang="en-US" dirty="0"/>
              <a:t> </a:t>
            </a:r>
            <a:r>
              <a:rPr lang="en-US" dirty="0" err="1"/>
              <a:t>aldığınız</a:t>
            </a:r>
            <a:r>
              <a:rPr lang="en-US" dirty="0"/>
              <a:t> </a:t>
            </a:r>
            <a:r>
              <a:rPr lang="en-US" dirty="0" err="1"/>
              <a:t>ücreti</a:t>
            </a:r>
            <a:r>
              <a:rPr lang="en-US" dirty="0"/>
              <a:t> </a:t>
            </a:r>
            <a:r>
              <a:rPr lang="en-US" dirty="0" err="1"/>
              <a:t>bu</a:t>
            </a:r>
            <a:r>
              <a:rPr lang="en-US" dirty="0"/>
              <a:t> </a:t>
            </a:r>
            <a:r>
              <a:rPr lang="en-US" dirty="0" err="1"/>
              <a:t>metod</a:t>
            </a:r>
            <a:r>
              <a:rPr lang="en-US" dirty="0"/>
              <a:t> </a:t>
            </a:r>
            <a:r>
              <a:rPr lang="en-US" dirty="0" err="1"/>
              <a:t>içerisinde</a:t>
            </a:r>
            <a:r>
              <a:rPr lang="en-US" dirty="0"/>
              <a:t> </a:t>
            </a:r>
            <a:r>
              <a:rPr lang="en-US" dirty="0" err="1"/>
              <a:t>konsola</a:t>
            </a:r>
            <a:r>
              <a:rPr lang="en-US" dirty="0"/>
              <a:t> </a:t>
            </a:r>
            <a:r>
              <a:rPr lang="en-US" dirty="0" err="1"/>
              <a:t>yazdırınız</a:t>
            </a:r>
            <a:r>
              <a:rPr lang="en-US" dirty="0"/>
              <a:t>.</a:t>
            </a:r>
            <a:endParaRPr lang="en-US" dirty="0"/>
          </a:p>
          <a:p>
            <a:r>
              <a:rPr lang="en-US" dirty="0"/>
              <a:t>Main </a:t>
            </a:r>
            <a:r>
              <a:rPr lang="en-US" dirty="0" err="1"/>
              <a:t>metodu</a:t>
            </a:r>
            <a:r>
              <a:rPr lang="en-US" dirty="0"/>
              <a:t> </a:t>
            </a:r>
            <a:r>
              <a:rPr lang="en-US" dirty="0" err="1"/>
              <a:t>içerisinde</a:t>
            </a:r>
            <a:r>
              <a:rPr lang="en-US" dirty="0"/>
              <a:t> “</a:t>
            </a:r>
            <a:r>
              <a:rPr lang="en-US" dirty="0" err="1"/>
              <a:t>CustomManager</a:t>
            </a:r>
            <a:r>
              <a:rPr lang="en-US" dirty="0"/>
              <a:t>” </a:t>
            </a:r>
            <a:r>
              <a:rPr lang="en-US" dirty="0" err="1"/>
              <a:t>sınıfından</a:t>
            </a:r>
            <a:r>
              <a:rPr lang="en-US" dirty="0"/>
              <a:t> </a:t>
            </a:r>
            <a:r>
              <a:rPr lang="en-US" dirty="0" err="1"/>
              <a:t>bir</a:t>
            </a:r>
            <a:r>
              <a:rPr lang="en-US" dirty="0"/>
              <a:t> instance oluşturarak “</a:t>
            </a:r>
            <a:r>
              <a:rPr lang="en-US" dirty="0" err="1"/>
              <a:t>infoMessage</a:t>
            </a:r>
            <a:r>
              <a:rPr lang="en-US" dirty="0"/>
              <a:t>” </a:t>
            </a:r>
            <a:r>
              <a:rPr lang="en-US" dirty="0" err="1"/>
              <a:t>ve</a:t>
            </a:r>
            <a:r>
              <a:rPr lang="en-US" dirty="0"/>
              <a:t> “</a:t>
            </a:r>
            <a:r>
              <a:rPr lang="en-US" dirty="0" err="1"/>
              <a:t>doTheShopping</a:t>
            </a:r>
            <a:r>
              <a:rPr lang="en-US" dirty="0"/>
              <a:t>” </a:t>
            </a:r>
            <a:r>
              <a:rPr lang="en-US" dirty="0" err="1"/>
              <a:t>metodlarını</a:t>
            </a:r>
            <a:r>
              <a:rPr lang="en-US" dirty="0"/>
              <a:t> </a:t>
            </a:r>
            <a:r>
              <a:rPr lang="en-US" dirty="0" err="1"/>
              <a:t>çalıştırınız</a:t>
            </a:r>
            <a:r>
              <a:rPr lang="en-US" dirty="0"/>
              <a: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p:cNvSpPr>
            <a:spLocks noGrp="1"/>
          </p:cNvSpPr>
          <p:nvPr>
            <p:ph type="title"/>
          </p:nvPr>
        </p:nvSpPr>
        <p:spPr>
          <a:xfrm>
            <a:off x="770878" y="952022"/>
            <a:ext cx="4606280" cy="5157049"/>
          </a:xfrm>
        </p:spPr>
        <p:txBody>
          <a:bodyPr anchor="ctr">
            <a:normAutofit/>
          </a:bodyPr>
          <a:lstStyle/>
          <a:p>
            <a:r>
              <a:rPr lang="en-US" sz="4400"/>
              <a:t>Soru 4</a:t>
            </a:r>
            <a:endParaRPr lang="en-US" sz="4400"/>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14" name="Oval 13"/>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İçerik Yer Tutucusu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Başlık 1"/>
          <p:cNvSpPr>
            <a:spLocks noGrp="1"/>
          </p:cNvSpPr>
          <p:nvPr>
            <p:ph type="title"/>
          </p:nvPr>
        </p:nvSpPr>
        <p:spPr>
          <a:xfrm>
            <a:off x="777240" y="777240"/>
            <a:ext cx="4606280" cy="2493876"/>
          </a:xfrm>
        </p:spPr>
        <p:txBody>
          <a:bodyPr anchor="b">
            <a:normAutofit/>
          </a:bodyPr>
          <a:lstStyle/>
          <a:p>
            <a:r>
              <a:rPr lang="en-US" sz="4400" dirty="0" err="1"/>
              <a:t>Soru</a:t>
            </a:r>
            <a:r>
              <a:rPr lang="en-US" sz="4400" dirty="0"/>
              <a:t> 5</a:t>
            </a:r>
            <a:endParaRPr lang="en-US" sz="4400" dirty="0"/>
          </a:p>
        </p:txBody>
      </p:sp>
      <p:sp>
        <p:nvSpPr>
          <p:cNvPr id="9" name="Content Placeholder 8"/>
          <p:cNvSpPr>
            <a:spLocks noGrp="1"/>
          </p:cNvSpPr>
          <p:nvPr>
            <p:ph idx="1"/>
          </p:nvPr>
        </p:nvSpPr>
        <p:spPr>
          <a:xfrm>
            <a:off x="777240" y="3428999"/>
            <a:ext cx="4606280" cy="2747963"/>
          </a:xfrm>
        </p:spPr>
        <p:txBody>
          <a:bodyPr anchor="t">
            <a:normAutofit/>
          </a:bodyPr>
          <a:lstStyle/>
          <a:p>
            <a:r>
              <a:rPr lang="en-US" sz="1800" dirty="0"/>
              <a:t>Yan </a:t>
            </a:r>
            <a:r>
              <a:rPr lang="en-US" sz="1800" dirty="0" err="1"/>
              <a:t>tarafta</a:t>
            </a:r>
            <a:r>
              <a:rPr lang="en-US" sz="1800" dirty="0"/>
              <a:t> </a:t>
            </a:r>
            <a:r>
              <a:rPr lang="en-US" sz="1800" dirty="0" err="1"/>
              <a:t>bulunan</a:t>
            </a:r>
            <a:r>
              <a:rPr lang="en-US" sz="1800" dirty="0"/>
              <a:t> </a:t>
            </a:r>
            <a:r>
              <a:rPr lang="en-US" sz="1800" dirty="0" err="1"/>
              <a:t>şemayı</a:t>
            </a:r>
            <a:r>
              <a:rPr lang="en-US" sz="1800" dirty="0"/>
              <a:t> </a:t>
            </a:r>
            <a:r>
              <a:rPr lang="en-US" sz="1800" dirty="0" err="1"/>
              <a:t>implemente</a:t>
            </a:r>
            <a:r>
              <a:rPr lang="en-US" sz="1800" dirty="0"/>
              <a:t> </a:t>
            </a:r>
            <a:r>
              <a:rPr lang="en-US" sz="1800" dirty="0" err="1"/>
              <a:t>eden</a:t>
            </a:r>
            <a:r>
              <a:rPr lang="en-US" sz="1800" dirty="0"/>
              <a:t> </a:t>
            </a:r>
            <a:r>
              <a:rPr lang="en-US" sz="1800" dirty="0" err="1"/>
              <a:t>kodu</a:t>
            </a:r>
            <a:r>
              <a:rPr lang="en-US" sz="1800" dirty="0"/>
              <a:t> </a:t>
            </a:r>
            <a:r>
              <a:rPr lang="en-US" sz="1800" dirty="0" err="1"/>
              <a:t>yazınız</a:t>
            </a:r>
            <a:r>
              <a:rPr lang="en-US" sz="1800" dirty="0"/>
              <a:t>.</a:t>
            </a:r>
            <a:endParaRPr lang="en-US" sz="1800" dirty="0"/>
          </a:p>
          <a:p>
            <a:r>
              <a:rPr lang="en-US" sz="1800" dirty="0"/>
              <a:t>Main </a:t>
            </a:r>
            <a:r>
              <a:rPr lang="en-US" sz="1800" dirty="0" err="1"/>
              <a:t>metodunda</a:t>
            </a:r>
            <a:r>
              <a:rPr lang="en-US" sz="1800" dirty="0"/>
              <a:t> “Baseball” </a:t>
            </a:r>
            <a:r>
              <a:rPr lang="en-US" sz="1800" dirty="0" err="1"/>
              <a:t>ve</a:t>
            </a:r>
            <a:r>
              <a:rPr lang="en-US" sz="1800" dirty="0"/>
              <a:t> “Football” </a:t>
            </a:r>
            <a:r>
              <a:rPr lang="en-US" sz="1800" dirty="0" err="1"/>
              <a:t>sınıfılarından</a:t>
            </a:r>
            <a:r>
              <a:rPr lang="en-US" sz="1800" dirty="0"/>
              <a:t> instance oluşturarak “toss” </a:t>
            </a:r>
            <a:r>
              <a:rPr lang="en-US" sz="1800" dirty="0" err="1"/>
              <a:t>ve</a:t>
            </a:r>
            <a:r>
              <a:rPr lang="en-US" sz="1800" dirty="0"/>
              <a:t> “bounce” </a:t>
            </a:r>
            <a:r>
              <a:rPr lang="en-US" sz="1800" dirty="0" err="1"/>
              <a:t>metodlarını</a:t>
            </a:r>
            <a:r>
              <a:rPr lang="en-US" sz="1800" dirty="0"/>
              <a:t> </a:t>
            </a:r>
            <a:r>
              <a:rPr lang="en-US" sz="1800" dirty="0" err="1"/>
              <a:t>çağırınız</a:t>
            </a:r>
            <a:r>
              <a:rPr lang="en-US" sz="1800" dirty="0"/>
              <a:t>.</a:t>
            </a:r>
            <a:endParaRPr lang="en-US" sz="1800" dirty="0"/>
          </a:p>
        </p:txBody>
      </p:sp>
      <p:sp>
        <p:nvSpPr>
          <p:cNvPr id="16" name="Oval 1"/>
          <p:cNvSpPr>
            <a:spLocks noGrp="1" noRot="1" noChangeAspect="1" noMove="1" noResize="1" noEditPoints="1" noAdjustHandles="1" noChangeArrowheads="1" noChangeShapeType="1" noTextEdit="1"/>
          </p:cNvSpPr>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decorative circles"/>
          <p:cNvGrpSpPr>
            <a:grpSpLocks noGrp="1" noRot="1" noChangeAspect="1" noMove="1" noResize="1" noUngrp="1"/>
          </p:cNvGrpSpPr>
          <p:nvPr/>
        </p:nvGrpSpPr>
        <p:grpSpPr>
          <a:xfrm>
            <a:off x="6870062" y="289695"/>
            <a:ext cx="4971115" cy="6138399"/>
            <a:chOff x="6870062" y="289695"/>
            <a:chExt cx="4971115" cy="6138399"/>
          </a:xfrm>
        </p:grpSpPr>
        <p:sp>
          <p:nvSpPr>
            <p:cNvPr id="19" name="Oval 18"/>
            <p:cNvSpPr/>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çerik Yer Tutucusu 4"/>
          <p:cNvPicPr>
            <a:picLocks noChangeAspect="1"/>
          </p:cNvPicPr>
          <p:nvPr/>
        </p:nvPicPr>
        <p:blipFill>
          <a:blip r:embed="rId1"/>
          <a:stretch>
            <a:fillRect/>
          </a:stretch>
        </p:blipFill>
        <p:spPr>
          <a:xfrm>
            <a:off x="6774024" y="1787800"/>
            <a:ext cx="4754832" cy="292313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Dinlediğiniz için teşekkürler</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Constants</a:t>
            </a:r>
            <a:endParaRPr lang="tr-TR" dirty="0"/>
          </a:p>
        </p:txBody>
      </p:sp>
      <p:sp>
        <p:nvSpPr>
          <p:cNvPr id="3" name="İçerik Yer Tutucusu 2"/>
          <p:cNvSpPr>
            <a:spLocks noGrp="1"/>
          </p:cNvSpPr>
          <p:nvPr>
            <p:ph idx="1"/>
          </p:nvPr>
        </p:nvSpPr>
        <p:spPr/>
        <p:txBody>
          <a:bodyPr/>
          <a:lstStyle/>
          <a:p>
            <a:r>
              <a:rPr lang="tr-TR" dirty="0"/>
              <a:t>final </a:t>
            </a:r>
            <a:r>
              <a:rPr lang="tr-TR" dirty="0" err="1"/>
              <a:t>keyword</a:t>
            </a:r>
            <a:r>
              <a:rPr lang="tr-TR" dirty="0"/>
              <a:t> ‘ü kullanılarak yapılır.</a:t>
            </a:r>
            <a:endParaRPr lang="tr-TR" dirty="0"/>
          </a:p>
          <a:p>
            <a:r>
              <a:rPr lang="tr-TR" dirty="0"/>
              <a:t>Uygulama başladıktan sonra değiştirilemez</a:t>
            </a:r>
            <a:endParaRPr lang="tr-TR" dirty="0"/>
          </a:p>
          <a:p>
            <a:r>
              <a:rPr lang="tr-TR" dirty="0"/>
              <a:t>Bildirimde veya </a:t>
            </a:r>
            <a:r>
              <a:rPr lang="tr-TR" dirty="0" err="1"/>
              <a:t>constructor’da</a:t>
            </a:r>
            <a:r>
              <a:rPr lang="tr-TR" dirty="0"/>
              <a:t> bir değer atanmalıdır</a:t>
            </a:r>
            <a:endParaRPr lang="tr-TR" dirty="0"/>
          </a:p>
          <a:p>
            <a:r>
              <a:rPr lang="tr-TR" dirty="0"/>
              <a:t>Mesela : </a:t>
            </a:r>
            <a:r>
              <a:rPr lang="en-US" dirty="0" err="1"/>
              <a:t>Math.PI</a:t>
            </a:r>
            <a:r>
              <a:rPr lang="en-US" dirty="0"/>
              <a:t> </a:t>
            </a:r>
            <a:r>
              <a:rPr lang="tr-TR" dirty="0"/>
              <a:t>ve </a:t>
            </a:r>
            <a:r>
              <a:rPr lang="en-US" dirty="0" err="1"/>
              <a:t>Math.E</a:t>
            </a:r>
            <a:r>
              <a:rPr lang="en-US" dirty="0"/>
              <a:t> final static</a:t>
            </a:r>
            <a:r>
              <a:rPr lang="tr-TR" dirty="0"/>
              <a:t> </a:t>
            </a:r>
            <a:r>
              <a:rPr lang="tr-TR" dirty="0" err="1"/>
              <a:t>fields</a:t>
            </a:r>
            <a:r>
              <a:rPr lang="tr-TR" dirty="0"/>
              <a:t> ‘</a:t>
            </a:r>
            <a:r>
              <a:rPr lang="tr-TR" dirty="0" err="1"/>
              <a:t>dır</a:t>
            </a:r>
            <a:r>
              <a:rPr lang="tr-TR" dirty="0"/>
              <a:t>.</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1413" y="618517"/>
            <a:ext cx="9905998" cy="5505445"/>
          </a:xfrm>
        </p:spPr>
        <p:txBody>
          <a:bodyPr/>
          <a:lstStyle/>
          <a:p>
            <a:r>
              <a:rPr lang="tr-TR" dirty="0" err="1"/>
              <a:t>Pass-by-value</a:t>
            </a:r>
            <a:r>
              <a:rPr lang="tr-TR" dirty="0"/>
              <a:t> / </a:t>
            </a:r>
            <a:r>
              <a:rPr lang="tr-TR" dirty="0" err="1"/>
              <a:t>Pass</a:t>
            </a:r>
            <a:r>
              <a:rPr lang="tr-TR" dirty="0"/>
              <a:t>-</a:t>
            </a:r>
            <a:r>
              <a:rPr lang="tr-TR" dirty="0" err="1"/>
              <a:t>by</a:t>
            </a:r>
            <a:r>
              <a:rPr lang="tr-TR" dirty="0"/>
              <a:t>-Reference</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Pass-by-value</a:t>
            </a:r>
            <a:endParaRPr lang="tr-TR" dirty="0"/>
          </a:p>
        </p:txBody>
      </p:sp>
      <p:sp>
        <p:nvSpPr>
          <p:cNvPr id="3" name="İçerik Yer Tutucusu 2"/>
          <p:cNvSpPr>
            <a:spLocks noGrp="1"/>
          </p:cNvSpPr>
          <p:nvPr>
            <p:ph idx="1"/>
          </p:nvPr>
        </p:nvSpPr>
        <p:spPr/>
        <p:txBody>
          <a:bodyPr/>
          <a:lstStyle/>
          <a:p>
            <a:r>
              <a:rPr lang="tr-TR" dirty="0" err="1"/>
              <a:t>Primitive</a:t>
            </a:r>
            <a:r>
              <a:rPr lang="tr-TR" dirty="0"/>
              <a:t> tür parametresiyle bir </a:t>
            </a:r>
            <a:r>
              <a:rPr lang="tr-TR" dirty="0" err="1"/>
              <a:t>method</a:t>
            </a:r>
            <a:r>
              <a:rPr lang="tr-TR" dirty="0"/>
              <a:t> çağrıldığında, değişkenin değeri kopyalanır ve </a:t>
            </a:r>
            <a:r>
              <a:rPr lang="tr-TR" dirty="0" err="1"/>
              <a:t>method</a:t>
            </a:r>
            <a:r>
              <a:rPr lang="tr-TR" dirty="0"/>
              <a:t> a iletilir, orijinal değişken etkilenmez</a:t>
            </a:r>
            <a:endParaRPr lang="tr-TR" dirty="0"/>
          </a:p>
          <a:p>
            <a:endParaRPr lang="tr-TR" dirty="0"/>
          </a:p>
          <a:p>
            <a:r>
              <a:rPr lang="tr-TR" dirty="0" err="1"/>
              <a:t>void</a:t>
            </a:r>
            <a:r>
              <a:rPr lang="tr-TR" dirty="0"/>
              <a:t> </a:t>
            </a:r>
            <a:r>
              <a:rPr lang="tr-TR" dirty="0" err="1"/>
              <a:t>someMethod</a:t>
            </a:r>
            <a:r>
              <a:rPr lang="tr-TR" dirty="0"/>
              <a:t>(){ </a:t>
            </a:r>
            <a:r>
              <a:rPr lang="tr-TR" dirty="0" err="1"/>
              <a:t>int</a:t>
            </a:r>
            <a:r>
              <a:rPr lang="tr-TR" dirty="0"/>
              <a:t> x = 3; </a:t>
            </a:r>
            <a:r>
              <a:rPr lang="tr-TR" dirty="0" err="1"/>
              <a:t>changeValue</a:t>
            </a:r>
            <a:r>
              <a:rPr lang="tr-TR" dirty="0"/>
              <a:t>(x); </a:t>
            </a:r>
            <a:r>
              <a:rPr lang="tr-TR" dirty="0" err="1"/>
              <a:t>System.out.println</a:t>
            </a:r>
            <a:r>
              <a:rPr lang="tr-TR" dirty="0"/>
              <a:t>(“x= ” + x); } </a:t>
            </a:r>
            <a:r>
              <a:rPr lang="tr-TR" dirty="0" err="1"/>
              <a:t>public</a:t>
            </a:r>
            <a:r>
              <a:rPr lang="tr-TR" dirty="0"/>
              <a:t> </a:t>
            </a:r>
            <a:r>
              <a:rPr lang="tr-TR" dirty="0" err="1"/>
              <a:t>void</a:t>
            </a:r>
            <a:r>
              <a:rPr lang="tr-TR" dirty="0"/>
              <a:t> </a:t>
            </a:r>
            <a:r>
              <a:rPr lang="tr-TR" dirty="0" err="1"/>
              <a:t>changeValue</a:t>
            </a:r>
            <a:r>
              <a:rPr lang="tr-TR" dirty="0"/>
              <a:t>(</a:t>
            </a:r>
            <a:r>
              <a:rPr lang="tr-TR" dirty="0" err="1"/>
              <a:t>int</a:t>
            </a:r>
            <a:r>
              <a:rPr lang="tr-TR" dirty="0"/>
              <a:t> x){ x += 2; </a:t>
            </a:r>
            <a:r>
              <a:rPr lang="tr-TR" dirty="0" err="1"/>
              <a:t>System.out.println</a:t>
            </a:r>
            <a:r>
              <a:rPr lang="tr-TR" dirty="0"/>
              <a:t>(“x= ” + x); }</a:t>
            </a:r>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0</TotalTime>
  <Words>17565</Words>
  <Application>WPS Presentation</Application>
  <PresentationFormat>Geniş ekran</PresentationFormat>
  <Paragraphs>340</Paragraphs>
  <Slides>67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67</vt:i4>
      </vt:variant>
    </vt:vector>
  </HeadingPairs>
  <TitlesOfParts>
    <vt:vector size="81" baseType="lpstr">
      <vt:lpstr>Arial</vt:lpstr>
      <vt:lpstr>SimSun</vt:lpstr>
      <vt:lpstr>Wingdings</vt:lpstr>
      <vt:lpstr>Trebuchet MS</vt:lpstr>
      <vt:lpstr>Tw Cen MT</vt:lpstr>
      <vt:lpstr>Microsoft YaHei</vt:lpstr>
      <vt:lpstr>Arial Unicode MS</vt:lpstr>
      <vt:lpstr>Calibri</vt:lpstr>
      <vt:lpstr>Segoe UI</vt:lpstr>
      <vt:lpstr>Times New Roman</vt:lpstr>
      <vt:lpstr>Symbol</vt:lpstr>
      <vt:lpstr>-apple-system</vt:lpstr>
      <vt:lpstr>Segoe Print</vt:lpstr>
      <vt:lpstr>Devre</vt:lpstr>
      <vt:lpstr>OOP</vt:lpstr>
      <vt:lpstr>Access Modifier</vt:lpstr>
      <vt:lpstr>PowerPoint 演示文稿</vt:lpstr>
      <vt:lpstr>statIc method’lar</vt:lpstr>
      <vt:lpstr>statıc fıelds</vt:lpstr>
      <vt:lpstr>Maın method neden Statıc’tır?</vt:lpstr>
      <vt:lpstr>Constants</vt:lpstr>
      <vt:lpstr>Pass-by-value / Pass-by-Reference</vt:lpstr>
      <vt:lpstr>Pass-by-value</vt:lpstr>
      <vt:lpstr>Pass-by-reference</vt:lpstr>
      <vt:lpstr>PowerPoint 演示文稿</vt:lpstr>
      <vt:lpstr>Strıng</vt:lpstr>
      <vt:lpstr>Strıng</vt:lpstr>
      <vt:lpstr>PowerPoint 演示文稿</vt:lpstr>
      <vt:lpstr>PowerPoint 演示文稿</vt:lpstr>
      <vt:lpstr>PowerPoint 演示文稿</vt:lpstr>
      <vt:lpstr>PowerPoint 演示文稿</vt:lpstr>
      <vt:lpstr>Composition(İçerme) </vt:lpstr>
      <vt:lpstr>PowerPoint 演示文稿</vt:lpstr>
      <vt:lpstr>Aggregation(Birleşme)</vt:lpstr>
      <vt:lpstr>Association(Çağrışım)</vt:lpstr>
      <vt:lpstr>UML Class Notation</vt:lpstr>
      <vt:lpstr>PowerPoint 演示文稿</vt:lpstr>
      <vt:lpstr>PowerPoint 演示文稿</vt:lpstr>
      <vt:lpstr>PowerPoint 演示文稿</vt:lpstr>
      <vt:lpstr>Java OOP Özellikleri Nelerdir?</vt:lpstr>
      <vt:lpstr>Encapsulation (Kapsülleme) </vt:lpstr>
      <vt:lpstr>PowerPoint 演示文稿</vt:lpstr>
      <vt:lpstr>getter ve setter </vt:lpstr>
      <vt:lpstr>Shadowing</vt:lpstr>
      <vt:lpstr>Thıs Keyword’ü</vt:lpstr>
      <vt:lpstr>PowerPoint 演示文稿</vt:lpstr>
      <vt:lpstr>Inheritance </vt:lpstr>
      <vt:lpstr>PowerPoint 演示文稿</vt:lpstr>
      <vt:lpstr>PowerPoint 演示文稿</vt:lpstr>
      <vt:lpstr>PowerPoint 演示文稿</vt:lpstr>
      <vt:lpstr>PowerPoint 演示文稿</vt:lpstr>
      <vt:lpstr>PowerPoint 演示文稿</vt:lpstr>
      <vt:lpstr>Java’da Kalıtımın Avantajları</vt:lpstr>
      <vt:lpstr>PowerPoint 演示文稿</vt:lpstr>
      <vt:lpstr>PowerPoint 演示文稿</vt:lpstr>
      <vt:lpstr>PowerPoint 演示文稿</vt:lpstr>
      <vt:lpstr>PowerPoint 演示文稿</vt:lpstr>
      <vt:lpstr>Inheritance UML</vt:lpstr>
      <vt:lpstr>Overrıdıng</vt:lpstr>
      <vt:lpstr>Rules ( Kurallar)</vt:lpstr>
      <vt:lpstr>Object ClASs</vt:lpstr>
      <vt:lpstr>Abstractıon</vt:lpstr>
      <vt:lpstr>AbstractIon’ın avantajları nelerdir?</vt:lpstr>
      <vt:lpstr>Java’da AbstracT Class  nasıl yazılır ve nelere dikkat edilmelidir?  </vt:lpstr>
      <vt:lpstr>PowerPoint 演示文稿</vt:lpstr>
      <vt:lpstr>PowerPoint 演示文稿</vt:lpstr>
      <vt:lpstr>PowerPoint 演示文稿</vt:lpstr>
      <vt:lpstr>PowerPoint 演示文稿</vt:lpstr>
      <vt:lpstr>Arayüz (Interface)</vt:lpstr>
      <vt:lpstr>PowerPoint 演示文稿</vt:lpstr>
      <vt:lpstr>PowerPoint 演示文稿</vt:lpstr>
      <vt:lpstr>PowerPoint 演示文稿</vt:lpstr>
      <vt:lpstr>Arayüz (Interface) varken Soyut sınıflara (Abstract Class) neden gerek var?</vt:lpstr>
      <vt:lpstr>Sorular</vt:lpstr>
      <vt:lpstr>Soru 1</vt:lpstr>
      <vt:lpstr>Soru 2</vt:lpstr>
      <vt:lpstr>Soru 3</vt:lpstr>
      <vt:lpstr>Soru 3</vt:lpstr>
      <vt:lpstr>Soru 4</vt:lpstr>
      <vt:lpstr>Soru 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cp:lastModifiedBy>
  <cp:revision>36</cp:revision>
  <dcterms:created xsi:type="dcterms:W3CDTF">2022-03-18T20:28:00Z</dcterms:created>
  <dcterms:modified xsi:type="dcterms:W3CDTF">2022-03-26T22:48:02Z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BA7BBB46616A4B0E89C7CB1718DDC756</vt:lpwstr>
  </property>
  <property fmtid="{D5CDD505-2E9C-101B-9397-08002B2CF9AE}" pid="3" name="KSOProductBuildVer">
    <vt:lpwstr>1033-11.2.0.11042</vt:lpwstr>
  </property>
</Properties>
</file>