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7" r:id="rId24"/>
    <p:sldId id="279" r:id="rId25"/>
    <p:sldId id="281" r:id="rId26"/>
    <p:sldId id="280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7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Pass-by-reference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reference</a:t>
            </a:r>
            <a:r>
              <a:rPr lang="tr-TR" dirty="0"/>
              <a:t> türü parametresiyle bir </a:t>
            </a:r>
            <a:r>
              <a:rPr lang="tr-TR" dirty="0" err="1"/>
              <a:t>method</a:t>
            </a:r>
            <a:r>
              <a:rPr lang="tr-TR" dirty="0"/>
              <a:t> çağrıldığında, nesnenin başvurusunun bir kopyası </a:t>
            </a:r>
            <a:r>
              <a:rPr lang="tr-TR" dirty="0" err="1"/>
              <a:t>method</a:t>
            </a:r>
            <a:r>
              <a:rPr lang="tr-TR" dirty="0"/>
              <a:t> a iletilir.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someMethod</a:t>
            </a:r>
            <a:r>
              <a:rPr lang="tr-TR" dirty="0"/>
              <a:t>(){ </a:t>
            </a:r>
            <a:r>
              <a:rPr lang="tr-TR" dirty="0" err="1"/>
              <a:t>Student</a:t>
            </a:r>
            <a:r>
              <a:rPr lang="tr-TR" dirty="0"/>
              <a:t> s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(); </a:t>
            </a:r>
            <a:r>
              <a:rPr lang="tr-TR" dirty="0" err="1"/>
              <a:t>changeValue</a:t>
            </a:r>
            <a:r>
              <a:rPr lang="tr-TR" dirty="0"/>
              <a:t>(s); </a:t>
            </a:r>
            <a:r>
              <a:rPr lang="tr-TR" dirty="0" err="1"/>
              <a:t>System.out.println</a:t>
            </a:r>
            <a:r>
              <a:rPr lang="tr-TR" dirty="0"/>
              <a:t>(“Name: ” + </a:t>
            </a:r>
            <a:r>
              <a:rPr lang="tr-TR" dirty="0" err="1"/>
              <a:t>s.getName</a:t>
            </a:r>
            <a:r>
              <a:rPr lang="tr-TR" dirty="0"/>
              <a:t>()); } </a:t>
            </a:r>
            <a:endParaRPr lang="tr-TR" dirty="0"/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changeValue</a:t>
            </a:r>
            <a:r>
              <a:rPr lang="tr-TR" dirty="0"/>
              <a:t>(</a:t>
            </a:r>
            <a:r>
              <a:rPr lang="tr-TR" dirty="0" err="1"/>
              <a:t>Student</a:t>
            </a:r>
            <a:r>
              <a:rPr lang="tr-TR" dirty="0"/>
              <a:t> </a:t>
            </a:r>
            <a:r>
              <a:rPr lang="tr-TR" dirty="0" err="1"/>
              <a:t>stu</a:t>
            </a:r>
            <a:r>
              <a:rPr lang="tr-TR" dirty="0"/>
              <a:t>){ </a:t>
            </a:r>
            <a:r>
              <a:rPr lang="tr-TR" dirty="0" err="1"/>
              <a:t>stu.setName</a:t>
            </a:r>
            <a:r>
              <a:rPr lang="tr-TR" dirty="0"/>
              <a:t>(“Ali”); </a:t>
            </a:r>
            <a:r>
              <a:rPr lang="tr-TR" dirty="0" err="1"/>
              <a:t>System.out.println</a:t>
            </a:r>
            <a:r>
              <a:rPr lang="tr-TR" dirty="0"/>
              <a:t>(“Name: ” + </a:t>
            </a:r>
            <a:r>
              <a:rPr lang="tr-TR" dirty="0" err="1"/>
              <a:t>stu.getName</a:t>
            </a:r>
            <a:r>
              <a:rPr lang="tr-TR" dirty="0"/>
              <a:t>()); }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genellikle </a:t>
            </a:r>
            <a:r>
              <a:rPr lang="tr-TR" dirty="0" err="1"/>
              <a:t>Pass-by-value</a:t>
            </a:r>
            <a:r>
              <a:rPr lang="tr-TR" dirty="0"/>
              <a:t> ile çalışır.</a:t>
            </a:r>
            <a:endParaRPr lang="tr-TR" dirty="0"/>
          </a:p>
          <a:p>
            <a:r>
              <a:rPr lang="tr-TR" dirty="0" err="1"/>
              <a:t>Javada</a:t>
            </a:r>
            <a:r>
              <a:rPr lang="tr-TR" dirty="0"/>
              <a:t> nesneler </a:t>
            </a:r>
            <a:r>
              <a:rPr lang="tr-TR" dirty="0" err="1"/>
              <a:t>pass-by-reference</a:t>
            </a:r>
            <a:r>
              <a:rPr lang="tr-TR" dirty="0"/>
              <a:t> ile çalışır. 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Strıng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instance</a:t>
            </a:r>
            <a:r>
              <a:rPr lang="tr-TR" dirty="0"/>
              <a:t> oluşturmak için </a:t>
            </a:r>
            <a:r>
              <a:rPr lang="tr-TR" dirty="0" err="1"/>
              <a:t>constructer</a:t>
            </a:r>
            <a:r>
              <a:rPr lang="tr-TR" dirty="0"/>
              <a:t> çağırmak yerine, bir </a:t>
            </a:r>
            <a:r>
              <a:rPr lang="tr-TR" dirty="0" err="1"/>
              <a:t>string</a:t>
            </a:r>
            <a:r>
              <a:rPr lang="tr-TR" dirty="0"/>
              <a:t> ifadeyi doğrudan bir </a:t>
            </a:r>
            <a:r>
              <a:rPr lang="tr-TR" dirty="0" err="1"/>
              <a:t>String</a:t>
            </a:r>
            <a:r>
              <a:rPr lang="tr-TR" dirty="0"/>
              <a:t> değişkenine atayabilirsiniz.</a:t>
            </a:r>
            <a:endParaRPr lang="tr-TR" dirty="0"/>
          </a:p>
          <a:p>
            <a:r>
              <a:rPr lang="tr-TR" dirty="0" err="1"/>
              <a:t>String</a:t>
            </a:r>
            <a:r>
              <a:rPr lang="tr-TR" dirty="0"/>
              <a:t> is </a:t>
            </a:r>
            <a:r>
              <a:rPr lang="tr-TR" dirty="0" err="1"/>
              <a:t>immutable</a:t>
            </a:r>
            <a:r>
              <a:rPr lang="tr-TR" dirty="0"/>
              <a:t>.(</a:t>
            </a:r>
            <a:r>
              <a:rPr lang="tr-TR" dirty="0" err="1"/>
              <a:t>değişmez,sabit</a:t>
            </a:r>
            <a:r>
              <a:rPr lang="tr-TR" dirty="0"/>
              <a:t>) Örneğin, </a:t>
            </a:r>
            <a:r>
              <a:rPr lang="tr-TR" dirty="0" err="1"/>
              <a:t>toUpperCase</a:t>
            </a:r>
            <a:r>
              <a:rPr lang="tr-TR" dirty="0"/>
              <a:t>() yöntemi, mevcut içeriğini değiştirmek yerine yeni bir </a:t>
            </a:r>
            <a:r>
              <a:rPr lang="tr-TR" dirty="0" err="1"/>
              <a:t>String</a:t>
            </a:r>
            <a:r>
              <a:rPr lang="tr-TR" dirty="0"/>
              <a:t> oluşturur ve döndürür.</a:t>
            </a:r>
            <a:endParaRPr lang="tr-TR" dirty="0"/>
          </a:p>
          <a:p>
            <a:r>
              <a:rPr lang="tr-TR" dirty="0"/>
              <a:t>'+' operatörü, iki </a:t>
            </a:r>
            <a:r>
              <a:rPr lang="tr-TR" dirty="0" err="1"/>
              <a:t>String</a:t>
            </a:r>
            <a:r>
              <a:rPr lang="tr-TR" dirty="0"/>
              <a:t> işlenenini birleştirmek için </a:t>
            </a:r>
            <a:r>
              <a:rPr lang="tr-TR" dirty="0" err="1"/>
              <a:t>overloading</a:t>
            </a:r>
            <a:r>
              <a:rPr lang="tr-TR" dirty="0"/>
              <a:t> yapılmıştır.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Strıng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1619074"/>
            <a:ext cx="9905999" cy="45132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// Length</a:t>
            </a:r>
            <a:endParaRPr lang="tr-TR" dirty="0"/>
          </a:p>
          <a:p>
            <a:r>
              <a:rPr lang="en-US" dirty="0"/>
              <a:t> • int length() // returns the length of the String</a:t>
            </a:r>
            <a:endParaRPr lang="tr-TR" dirty="0"/>
          </a:p>
          <a:p>
            <a:r>
              <a:rPr lang="en-US" dirty="0"/>
              <a:t> •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 // same as </a:t>
            </a:r>
            <a:r>
              <a:rPr lang="en-US" dirty="0" err="1"/>
              <a:t>thisString.length</a:t>
            </a:r>
            <a:r>
              <a:rPr lang="en-US" dirty="0"/>
              <a:t> == 0 </a:t>
            </a:r>
            <a:endParaRPr lang="tr-TR" dirty="0"/>
          </a:p>
          <a:p>
            <a:r>
              <a:rPr lang="en-US" dirty="0"/>
              <a:t>// Comparison </a:t>
            </a:r>
            <a:endParaRPr lang="tr-TR" dirty="0"/>
          </a:p>
          <a:p>
            <a:r>
              <a:rPr lang="en-US" dirty="0"/>
              <a:t>• </a:t>
            </a:r>
            <a:r>
              <a:rPr lang="en-US" dirty="0" err="1"/>
              <a:t>boolean</a:t>
            </a:r>
            <a:r>
              <a:rPr lang="en-US" dirty="0"/>
              <a:t> equals(String another) // CANNOT use '==' or '!=' to compare two Strings in Java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equalsIgnoreCase</a:t>
            </a:r>
            <a:r>
              <a:rPr lang="en-US" dirty="0"/>
              <a:t>(String another) </a:t>
            </a:r>
            <a:endParaRPr lang="tr-TR" dirty="0"/>
          </a:p>
          <a:p>
            <a:r>
              <a:rPr lang="en-US" dirty="0"/>
              <a:t>•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startsWith</a:t>
            </a:r>
            <a:r>
              <a:rPr lang="en-US" dirty="0"/>
              <a:t>(String another) •</a:t>
            </a:r>
            <a:endParaRPr lang="tr-TR" dirty="0"/>
          </a:p>
          <a:p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startsWith</a:t>
            </a:r>
            <a:r>
              <a:rPr lang="en-US" dirty="0"/>
              <a:t>(String another, int </a:t>
            </a:r>
            <a:r>
              <a:rPr lang="en-US" dirty="0" err="1"/>
              <a:t>fromIndex</a:t>
            </a:r>
            <a:r>
              <a:rPr lang="en-US" dirty="0"/>
              <a:t>) // search begins at </a:t>
            </a:r>
            <a:r>
              <a:rPr lang="en-US" dirty="0" err="1"/>
              <a:t>fromIndex</a:t>
            </a:r>
            <a:endParaRPr lang="tr-TR" dirty="0"/>
          </a:p>
          <a:p>
            <a:r>
              <a:rPr lang="en-US" dirty="0"/>
              <a:t> •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endsWith</a:t>
            </a:r>
            <a:r>
              <a:rPr lang="en-US" dirty="0"/>
              <a:t>(String another) 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302004"/>
            <a:ext cx="9905999" cy="5489197"/>
          </a:xfrm>
        </p:spPr>
        <p:txBody>
          <a:bodyPr>
            <a:normAutofit/>
          </a:bodyPr>
          <a:lstStyle/>
          <a:p>
            <a:r>
              <a:rPr lang="en-US" dirty="0"/>
              <a:t>// Searching &amp; Indexing</a:t>
            </a:r>
            <a:endParaRPr lang="tr-TR" dirty="0"/>
          </a:p>
          <a:p>
            <a:r>
              <a:rPr lang="en-US" dirty="0"/>
              <a:t> • int </a:t>
            </a:r>
            <a:r>
              <a:rPr lang="en-US" dirty="0" err="1"/>
              <a:t>indexOf</a:t>
            </a:r>
            <a:r>
              <a:rPr lang="en-US" dirty="0"/>
              <a:t>(String search)</a:t>
            </a:r>
            <a:endParaRPr lang="tr-TR" dirty="0"/>
          </a:p>
          <a:p>
            <a:r>
              <a:rPr lang="en-US" dirty="0"/>
              <a:t> • int </a:t>
            </a:r>
            <a:r>
              <a:rPr lang="en-US" dirty="0" err="1"/>
              <a:t>indexOf</a:t>
            </a:r>
            <a:r>
              <a:rPr lang="en-US" dirty="0"/>
              <a:t>(String search, int </a:t>
            </a:r>
            <a:r>
              <a:rPr lang="en-US" dirty="0" err="1"/>
              <a:t>fromIndex</a:t>
            </a:r>
            <a:r>
              <a:rPr lang="en-US" dirty="0"/>
              <a:t>)</a:t>
            </a:r>
            <a:endParaRPr lang="tr-TR" dirty="0"/>
          </a:p>
          <a:p>
            <a:r>
              <a:rPr lang="en-US" dirty="0"/>
              <a:t>// Extracting part of the String (substring) </a:t>
            </a:r>
            <a:endParaRPr lang="tr-TR" dirty="0"/>
          </a:p>
          <a:p>
            <a:r>
              <a:rPr lang="en-US" dirty="0"/>
              <a:t>• String substring(int </a:t>
            </a:r>
            <a:r>
              <a:rPr lang="en-US" dirty="0" err="1"/>
              <a:t>fromIndex</a:t>
            </a:r>
            <a:r>
              <a:rPr lang="en-US" dirty="0"/>
              <a:t>) </a:t>
            </a:r>
            <a:endParaRPr lang="tr-TR" dirty="0"/>
          </a:p>
          <a:p>
            <a:r>
              <a:rPr lang="en-US" dirty="0"/>
              <a:t>• String substring(int </a:t>
            </a:r>
            <a:r>
              <a:rPr lang="en-US" dirty="0" err="1"/>
              <a:t>fromIndex</a:t>
            </a:r>
            <a:r>
              <a:rPr lang="en-US" dirty="0"/>
              <a:t>, int </a:t>
            </a:r>
            <a:r>
              <a:rPr lang="en-US" dirty="0" err="1"/>
              <a:t>endIndex</a:t>
            </a:r>
            <a:r>
              <a:rPr lang="en-US" dirty="0"/>
              <a:t>) // exclude </a:t>
            </a:r>
            <a:r>
              <a:rPr lang="en-US" dirty="0" err="1"/>
              <a:t>endIndex</a:t>
            </a:r>
            <a:r>
              <a:rPr lang="en-US" dirty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822121"/>
            <a:ext cx="9905999" cy="4969080"/>
          </a:xfrm>
        </p:spPr>
        <p:txBody>
          <a:bodyPr>
            <a:normAutofit/>
          </a:bodyPr>
          <a:lstStyle/>
          <a:p>
            <a:r>
              <a:rPr lang="en-US" dirty="0"/>
              <a:t>// Creating a new String or char[] from the original (Strings are immutable!) </a:t>
            </a:r>
            <a:endParaRPr lang="tr-TR" dirty="0"/>
          </a:p>
          <a:p>
            <a:r>
              <a:rPr lang="en-US" dirty="0"/>
              <a:t>• String </a:t>
            </a:r>
            <a:r>
              <a:rPr lang="en-US" dirty="0" err="1"/>
              <a:t>toLowerCase</a:t>
            </a:r>
            <a:r>
              <a:rPr lang="en-US" dirty="0"/>
              <a:t>()</a:t>
            </a:r>
            <a:endParaRPr lang="tr-TR" dirty="0"/>
          </a:p>
          <a:p>
            <a:r>
              <a:rPr lang="en-US" dirty="0"/>
              <a:t> • String </a:t>
            </a:r>
            <a:r>
              <a:rPr lang="en-US" dirty="0" err="1"/>
              <a:t>toUpperCase</a:t>
            </a:r>
            <a:r>
              <a:rPr lang="en-US" dirty="0"/>
              <a:t>() </a:t>
            </a:r>
            <a:endParaRPr lang="tr-TR" dirty="0"/>
          </a:p>
          <a:p>
            <a:r>
              <a:rPr lang="en-US" dirty="0"/>
              <a:t>• String trim() // create a new String removing white spaces from front and back</a:t>
            </a:r>
            <a:endParaRPr lang="tr-TR" dirty="0"/>
          </a:p>
          <a:p>
            <a:r>
              <a:rPr lang="en-US" dirty="0"/>
              <a:t> • String replace(char </a:t>
            </a:r>
            <a:r>
              <a:rPr lang="en-US" dirty="0" err="1"/>
              <a:t>oldChar</a:t>
            </a:r>
            <a:r>
              <a:rPr lang="en-US" dirty="0"/>
              <a:t>, char </a:t>
            </a:r>
            <a:r>
              <a:rPr lang="en-US" dirty="0" err="1"/>
              <a:t>newChar</a:t>
            </a:r>
            <a:r>
              <a:rPr lang="en-US" dirty="0"/>
              <a:t>) // create a new String with </a:t>
            </a:r>
            <a:r>
              <a:rPr lang="en-US" dirty="0" err="1"/>
              <a:t>oldChar</a:t>
            </a:r>
            <a:r>
              <a:rPr lang="en-US" dirty="0"/>
              <a:t> replaced by </a:t>
            </a:r>
            <a:r>
              <a:rPr lang="en-US" dirty="0" err="1"/>
              <a:t>newChar</a:t>
            </a:r>
            <a:endParaRPr lang="tr-TR" dirty="0"/>
          </a:p>
          <a:p>
            <a:r>
              <a:rPr lang="en-US" dirty="0"/>
              <a:t> • String </a:t>
            </a:r>
            <a:r>
              <a:rPr lang="en-US" dirty="0" err="1"/>
              <a:t>concat</a:t>
            </a:r>
            <a:r>
              <a:rPr lang="en-US" dirty="0"/>
              <a:t>(String another) // same as </a:t>
            </a:r>
            <a:r>
              <a:rPr lang="en-US" dirty="0" err="1"/>
              <a:t>thisString</a:t>
            </a:r>
            <a:r>
              <a:rPr lang="en-US" dirty="0"/>
              <a:t> + another </a:t>
            </a:r>
            <a:endParaRPr lang="tr-TR" dirty="0"/>
          </a:p>
          <a:p>
            <a:r>
              <a:rPr lang="en-US" dirty="0"/>
              <a:t>• char[] </a:t>
            </a:r>
            <a:r>
              <a:rPr lang="en-US" dirty="0" err="1"/>
              <a:t>toCharArray</a:t>
            </a:r>
            <a:r>
              <a:rPr lang="en-US" dirty="0"/>
              <a:t>() // create a char[] from this string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String</a:t>
            </a:r>
            <a:r>
              <a:rPr lang="tr-TR" dirty="0"/>
              <a:t> şunlardan biri ile oluşturulabilir:</a:t>
            </a:r>
            <a:endParaRPr lang="tr-TR" dirty="0"/>
          </a:p>
          <a:p>
            <a:r>
              <a:rPr lang="tr-TR" dirty="0"/>
              <a:t>bir </a:t>
            </a:r>
            <a:r>
              <a:rPr lang="tr-TR" dirty="0" err="1"/>
              <a:t>String</a:t>
            </a:r>
            <a:r>
              <a:rPr lang="tr-TR" dirty="0"/>
              <a:t> referansına doğrudan bir </a:t>
            </a:r>
            <a:r>
              <a:rPr lang="tr-TR" dirty="0" err="1"/>
              <a:t>string</a:t>
            </a:r>
            <a:r>
              <a:rPr lang="tr-TR" dirty="0"/>
              <a:t> değişmezi atama - tıpkı ilkel gibi</a:t>
            </a:r>
            <a:endParaRPr lang="tr-TR" dirty="0"/>
          </a:p>
          <a:p>
            <a:r>
              <a:rPr lang="tr-TR" dirty="0"/>
              <a:t>diğer sınıflara benzer şekilde "yeni" operatör ve kurucu aracılığıyla. Ancak, bu yaygın olarak kullanılmaz ve önerilmez.</a:t>
            </a:r>
            <a:endParaRPr lang="tr-TR" dirty="0"/>
          </a:p>
          <a:p>
            <a:r>
              <a:rPr lang="en-US" dirty="0"/>
              <a:t>String str1 = "Java is Hot"; // Implicit construction via string literal </a:t>
            </a:r>
            <a:endParaRPr lang="tr-TR" dirty="0"/>
          </a:p>
          <a:p>
            <a:r>
              <a:rPr lang="en-US" dirty="0"/>
              <a:t>String str2 = new String("I'm cool"); // Explicit construction via new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6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3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7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8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42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8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9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0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1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4" name="Group 13"/>
            <p:cNvGrpSpPr/>
            <p:nvPr/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1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2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pic>
        <p:nvPicPr>
          <p:cNvPr id="5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sp useBgFill="1">
        <p:nvSpPr>
          <p:cNvPr id="55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8" y="2393820"/>
            <a:ext cx="4635583" cy="2074423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569957" y="718457"/>
            <a:ext cx="4747087" cy="50727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2200" dirty="0" err="1">
                <a:solidFill>
                  <a:srgbClr val="FFFFFF"/>
                </a:solidFill>
              </a:rPr>
              <a:t>String</a:t>
            </a:r>
            <a:r>
              <a:rPr lang="tr-TR" sz="2200" dirty="0">
                <a:solidFill>
                  <a:srgbClr val="FFFFFF"/>
                </a:solidFill>
              </a:rPr>
              <a:t> değişmezleri </a:t>
            </a:r>
            <a:r>
              <a:rPr lang="tr-TR" sz="2200" dirty="0" err="1">
                <a:solidFill>
                  <a:srgbClr val="FFFFFF"/>
                </a:solidFill>
              </a:rPr>
              <a:t>common</a:t>
            </a:r>
            <a:r>
              <a:rPr lang="tr-TR" sz="2200" dirty="0">
                <a:solidFill>
                  <a:srgbClr val="FFFFFF"/>
                </a:solidFill>
              </a:rPr>
              <a:t> </a:t>
            </a:r>
            <a:r>
              <a:rPr lang="tr-TR" sz="2200" dirty="0" err="1">
                <a:solidFill>
                  <a:srgbClr val="FFFFFF"/>
                </a:solidFill>
              </a:rPr>
              <a:t>pool</a:t>
            </a:r>
            <a:r>
              <a:rPr lang="tr-TR" sz="2200" dirty="0">
                <a:solidFill>
                  <a:srgbClr val="FFFFFF"/>
                </a:solidFill>
              </a:rPr>
              <a:t> da saklanır. Bu, depolama alanından tasarruf etmek için </a:t>
            </a:r>
            <a:r>
              <a:rPr lang="tr-TR" sz="2200" dirty="0" err="1">
                <a:solidFill>
                  <a:srgbClr val="FFFFFF"/>
                </a:solidFill>
              </a:rPr>
              <a:t>String</a:t>
            </a:r>
            <a:r>
              <a:rPr lang="tr-TR" sz="2200" dirty="0">
                <a:solidFill>
                  <a:srgbClr val="FFFFFF"/>
                </a:solidFill>
              </a:rPr>
              <a:t> için aynı içerikle depolama paylaşımını kolaylaştırır.</a:t>
            </a:r>
            <a:endParaRPr lang="tr-TR" sz="2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tr-TR" sz="2200" dirty="0">
                <a:solidFill>
                  <a:srgbClr val="FFFFFF"/>
                </a:solidFill>
              </a:rPr>
              <a:t>Yeni operatör aracılığıyla tahsis edilen </a:t>
            </a:r>
            <a:r>
              <a:rPr lang="tr-TR" sz="2200" dirty="0" err="1">
                <a:solidFill>
                  <a:srgbClr val="FFFFFF"/>
                </a:solidFill>
              </a:rPr>
              <a:t>String</a:t>
            </a:r>
            <a:r>
              <a:rPr lang="tr-TR" sz="2200" dirty="0">
                <a:solidFill>
                  <a:srgbClr val="FFFFFF"/>
                </a:solidFill>
              </a:rPr>
              <a:t> nesneleri </a:t>
            </a:r>
            <a:r>
              <a:rPr lang="tr-TR" sz="2200" dirty="0" err="1">
                <a:solidFill>
                  <a:srgbClr val="FFFFFF"/>
                </a:solidFill>
              </a:rPr>
              <a:t>heap'de</a:t>
            </a:r>
            <a:r>
              <a:rPr lang="tr-TR" sz="2200" dirty="0">
                <a:solidFill>
                  <a:srgbClr val="FFFFFF"/>
                </a:solidFill>
              </a:rPr>
              <a:t> saklanır ve aynı içerikler için depolama paylaşımı yapılmaz.</a:t>
            </a:r>
            <a:endParaRPr lang="tr-TR" sz="22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Composition</a:t>
            </a:r>
            <a:r>
              <a:rPr lang="tr-TR" altLang="en-US"/>
              <a:t>(İçerme)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095" y="1558290"/>
            <a:ext cx="9906000" cy="5147945"/>
          </a:xfrm>
        </p:spPr>
        <p:txBody>
          <a:bodyPr>
            <a:normAutofit fontScale="90000"/>
          </a:bodyPr>
          <a:p>
            <a:r>
              <a:rPr lang="en-US"/>
              <a:t>Bir classı oluşturduktan sonra başka bir class içerisinde kullanmamızı sağlayan yapıya composition denir. Bu sayede her kodlamada aynı kodu yazmak zorunda kalmayacak ve oluşabilecek kod kirliliğinin önüne geç</a:t>
            </a:r>
            <a:r>
              <a:rPr lang="tr-TR" altLang="en-US"/>
              <a:t>ilmiş olacaktır</a:t>
            </a:r>
            <a:r>
              <a:rPr lang="en-US"/>
              <a:t>.</a:t>
            </a:r>
            <a:endParaRPr lang="en-US"/>
          </a:p>
          <a:p>
            <a:r>
              <a:rPr lang="en-US"/>
              <a:t>Composition da sahiplik ilişkisi vardır. Burada ki temel yapı; oluşturulan sınıfların birbiri içerisinde kullanılabilirliğini sağlamaktır.</a:t>
            </a:r>
            <a:endParaRPr lang="en-US"/>
          </a:p>
          <a:p>
            <a:r>
              <a:rPr lang="tr-TR" altLang="en-US"/>
              <a:t>Örneğin: </a:t>
            </a:r>
            <a:r>
              <a:rPr lang="en-US"/>
              <a:t> masaüstü bilgisayarımızın olduğunu düşünelim. Bu bilgisayarı oluştururken kasa , monitor , anakart , ram vs. alıyoruz. Tüm bunları birleştirerek bir bilgisayar ortaya çıkarıyoruz. Bu bilgisayarı OOP ile tasarlayacağımızı düşünürsek bu bilgisayar objesinin içinde aslında bir tane kasa objesi , bir tane anakart objesi , bir tane ram objesi , bir tane monıtor objesi vs. olacak. Yani bunlar birleşerek bir tane bilgisayar objesi oluşturuyorlar. Compositionun tam olarak anlamı bu.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 ile B sınıfları arasında A has a B ilişkisi bulunması durumunu ifade eder.</a:t>
            </a:r>
            <a:endParaRPr lang="en-US"/>
          </a:p>
          <a:p>
            <a:r>
              <a:rPr lang="en-US"/>
              <a:t>A ile B nesnesinin ömrü hemen hemen aynı olmalıdır.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99300" y="2291080"/>
            <a:ext cx="301942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Access </a:t>
            </a:r>
            <a:r>
              <a:rPr lang="tr-TR" dirty="0" err="1"/>
              <a:t>Modifier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public</a:t>
            </a:r>
            <a:endParaRPr lang="tr-TR" dirty="0"/>
          </a:p>
          <a:p>
            <a:r>
              <a:rPr lang="tr-TR" dirty="0" err="1"/>
              <a:t>private</a:t>
            </a:r>
            <a:endParaRPr lang="tr-TR" dirty="0"/>
          </a:p>
          <a:p>
            <a:r>
              <a:rPr lang="tr-TR" dirty="0" err="1"/>
              <a:t>protected</a:t>
            </a:r>
            <a:endParaRPr lang="tr-TR" dirty="0"/>
          </a:p>
          <a:p>
            <a:r>
              <a:rPr lang="tr-TR" dirty="0" err="1"/>
              <a:t>default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Herhangi bir erişim değiştiricisi tanımlanmadıysa, sınıflar, </a:t>
            </a:r>
            <a:r>
              <a:rPr lang="tr-TR" dirty="0" err="1"/>
              <a:t>alanlarve</a:t>
            </a:r>
            <a:r>
              <a:rPr lang="tr-TR" dirty="0"/>
              <a:t> yöntemler korumalı gibi davranır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Aggregation</a:t>
            </a:r>
            <a:r>
              <a:rPr lang="tr-TR" altLang="en-US"/>
              <a:t>(Birleşme)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 ile B sınıfları arasında “A holds a B” ilişkisi olması durumudur. Composition’a çok benzer. Temel fark parça-bütün ilişkisi olmamasıdır.</a:t>
            </a:r>
            <a:endParaRPr lang="en-US"/>
          </a:p>
          <a:p>
            <a:r>
              <a:rPr lang="tr-TR" altLang="en-US"/>
              <a:t>Örnek : Taxi ile driver class ı olabilir.</a:t>
            </a:r>
            <a:endParaRPr lang="tr-TR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47305" y="2367280"/>
            <a:ext cx="192405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Association</a:t>
            </a:r>
            <a:r>
              <a:rPr lang="tr-TR" altLang="en-US"/>
              <a:t>(Çağrışım)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 sınıfının B sınıfını o an kullanıp bırakması şeklinde ifade edilebilir. Bütünsel olmayan kullanım söz konusudur.</a:t>
            </a:r>
            <a:endParaRPr lang="en-US"/>
          </a:p>
          <a:p>
            <a:r>
              <a:rPr lang="tr-TR" altLang="en-US"/>
              <a:t>Örnek : Taxi sınıfının take fonksiyonu parametre olarak Client alıyor ancak Client , Taxi sınıfının bir veri elemanı değil o an kullanılıyor. </a:t>
            </a:r>
            <a:endParaRPr lang="tr-TR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42200" y="2357755"/>
            <a:ext cx="233362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r-TR" altLang="en-US"/>
              <a:t>UML Class Notation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2249170"/>
            <a:ext cx="9906000" cy="3542030"/>
          </a:xfrm>
        </p:spPr>
        <p:txBody>
          <a:bodyPr/>
          <a:p>
            <a:r>
              <a:rPr lang="en-US"/>
              <a:t>Bir sınıf, üç bölüme ayrılmış bir dikdörtgendir</a:t>
            </a:r>
            <a:endParaRPr lang="en-US"/>
          </a:p>
          <a:p>
            <a:pPr marL="0" indent="0">
              <a:buNone/>
            </a:pPr>
            <a:r>
              <a:rPr lang="tr-TR" altLang="en-US"/>
              <a:t>- </a:t>
            </a:r>
            <a:r>
              <a:rPr lang="en-US"/>
              <a:t>Class name</a:t>
            </a:r>
            <a:endParaRPr lang="en-US"/>
          </a:p>
          <a:p>
            <a:pPr marL="0" indent="0">
              <a:buNone/>
            </a:pPr>
            <a:r>
              <a:rPr lang="tr-TR" altLang="en-US"/>
              <a:t>- </a:t>
            </a:r>
            <a:r>
              <a:rPr lang="en-US"/>
              <a:t>Class attributes (i.e. data members, variables)</a:t>
            </a:r>
            <a:endParaRPr lang="en-US"/>
          </a:p>
          <a:p>
            <a:pPr marL="0" indent="0">
              <a:buNone/>
            </a:pPr>
            <a:r>
              <a:rPr lang="tr-TR" altLang="en-US"/>
              <a:t>- </a:t>
            </a:r>
            <a:r>
              <a:rPr lang="en-US"/>
              <a:t>Class operations (i.e. methods)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662940"/>
            <a:ext cx="4878705" cy="5128260"/>
          </a:xfrm>
        </p:spPr>
        <p:txBody>
          <a:bodyPr/>
          <a:p>
            <a:r>
              <a:rPr lang="en-US"/>
              <a:t>Modifiers</a:t>
            </a:r>
            <a:endParaRPr lang="en-US"/>
          </a:p>
          <a:p>
            <a:pPr marL="0" indent="0">
              <a:buNone/>
            </a:pPr>
            <a:r>
              <a:rPr lang="tr-TR" altLang="en-US"/>
              <a:t>- </a:t>
            </a:r>
            <a:r>
              <a:rPr lang="en-US"/>
              <a:t>Private: - </a:t>
            </a:r>
            <a:endParaRPr lang="en-US"/>
          </a:p>
          <a:p>
            <a:pPr marL="0" indent="0">
              <a:buNone/>
            </a:pPr>
            <a:r>
              <a:rPr lang="tr-TR" altLang="en-US"/>
              <a:t>- </a:t>
            </a:r>
            <a:r>
              <a:rPr lang="en-US"/>
              <a:t>Public: +</a:t>
            </a:r>
            <a:endParaRPr lang="en-US"/>
          </a:p>
          <a:p>
            <a:pPr marL="0" indent="0">
              <a:buNone/>
            </a:pPr>
            <a:r>
              <a:rPr lang="tr-TR" altLang="en-US"/>
              <a:t>- </a:t>
            </a:r>
            <a:r>
              <a:rPr lang="en-US"/>
              <a:t>Protected: #</a:t>
            </a:r>
            <a:endParaRPr lang="en-US"/>
          </a:p>
          <a:p>
            <a:pPr marL="0" indent="0">
              <a:buNone/>
            </a:pPr>
            <a:r>
              <a:rPr lang="tr-TR" altLang="en-US"/>
              <a:t>- </a:t>
            </a:r>
            <a:r>
              <a:rPr lang="en-US"/>
              <a:t>Static: Underlined (i.e. shared among all members of the class)</a:t>
            </a:r>
            <a:endParaRPr lang="en-US"/>
          </a:p>
          <a:p>
            <a:r>
              <a:rPr lang="en-US"/>
              <a:t>Abstract class: Name in italics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66510" y="662940"/>
            <a:ext cx="4874895" cy="33743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41095" y="775970"/>
            <a:ext cx="1024382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52425" y="308610"/>
            <a:ext cx="11538585" cy="62445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Java OOP Özellikleri Nelerdir?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2249170"/>
            <a:ext cx="9906000" cy="3542030"/>
          </a:xfrm>
        </p:spPr>
        <p:txBody>
          <a:bodyPr/>
          <a:p>
            <a:r>
              <a:rPr lang="en-US">
                <a:sym typeface="+mn-ea"/>
              </a:rPr>
              <a:t>Encapsulation (Kapsülleme)</a:t>
            </a:r>
            <a:endParaRPr lang="en-US"/>
          </a:p>
          <a:p>
            <a:r>
              <a:rPr lang="en-US">
                <a:sym typeface="+mn-ea"/>
              </a:rPr>
              <a:t>Inheritance (Miras Alma)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Abstraction (Soyutlama)</a:t>
            </a:r>
            <a:endParaRPr lang="en-US"/>
          </a:p>
          <a:p>
            <a:r>
              <a:rPr lang="en-US">
                <a:sym typeface="+mn-ea"/>
              </a:rPr>
              <a:t>Polymorphism (Çok Biçimlilik)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Encapsulation (Kapsülleme)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1703705"/>
            <a:ext cx="10176510" cy="4846320"/>
          </a:xfrm>
        </p:spPr>
        <p:txBody>
          <a:bodyPr/>
          <a:p>
            <a:r>
              <a:rPr lang="en-US"/>
              <a:t>Bir bileşenin iç mekanizmalarının ve veri yapılarının (durumunun) gizlenmesidir. </a:t>
            </a:r>
            <a:endParaRPr lang="en-US"/>
          </a:p>
          <a:p>
            <a:r>
              <a:rPr lang="en-US"/>
              <a:t>Bileşenin kullanıcılarının yalnızca bileşenin ne yaptığını bilmeleri gerekir ve kendilerini nasıl yaptığının ayrıntılarına bağımlı hale getiremezler.</a:t>
            </a:r>
            <a:endParaRPr lang="en-US"/>
          </a:p>
          <a:p>
            <a:r>
              <a:rPr lang="tr-TR" altLang="en-US"/>
              <a:t>B</a:t>
            </a:r>
            <a:r>
              <a:rPr lang="en-US"/>
              <a:t>ir sınıf içerisinde bulunan metot ve değişkenlere dışarıdan erişmenin istenilmediği durumlarda kullanılan bir yöntemdir.</a:t>
            </a:r>
            <a:endParaRPr lang="en-US"/>
          </a:p>
          <a:p>
            <a:r>
              <a:rPr lang="tr-TR" altLang="en-US"/>
              <a:t>Nesnenin bütünlüğünü korur ve esneklik sağlar.</a:t>
            </a:r>
            <a:endParaRPr lang="tr-TR" altLang="en-US"/>
          </a:p>
          <a:p>
            <a:r>
              <a:rPr lang="tr-TR" altLang="en-US"/>
              <a:t>Bir sınıfın, içerisinde bulunan metotların ve değişkenleri koruması işlemidir.</a:t>
            </a:r>
            <a:endParaRPr lang="tr-TR" altLang="en-US"/>
          </a:p>
          <a:p>
            <a:r>
              <a:rPr lang="tr-TR" altLang="en-US"/>
              <a:t>Örnek :  Driver only needs to know how to drive the car</a:t>
            </a:r>
            <a:endParaRPr lang="tr-T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8790" y="310515"/>
            <a:ext cx="10974070" cy="61042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getter ve setter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2249170"/>
            <a:ext cx="9906000" cy="4281805"/>
          </a:xfrm>
        </p:spPr>
        <p:txBody>
          <a:bodyPr/>
          <a:p>
            <a:r>
              <a:rPr lang="tr-TR" altLang="en-US"/>
              <a:t>Getter Method’ları:</a:t>
            </a:r>
            <a:endParaRPr lang="tr-TR" altLang="en-US"/>
          </a:p>
          <a:p>
            <a:pPr marL="0" indent="0">
              <a:buNone/>
            </a:pPr>
            <a:r>
              <a:rPr lang="tr-TR" altLang="en-US"/>
              <a:t>Class’taki verileri okumak için yazılan method’lardır.</a:t>
            </a:r>
            <a:endParaRPr lang="tr-TR" altLang="en-US"/>
          </a:p>
          <a:p>
            <a:pPr marL="0" indent="0">
              <a:buNone/>
            </a:pPr>
            <a:r>
              <a:rPr lang="tr-TR" altLang="en-US"/>
              <a:t>syntax : access_modifier return_degeri getDegiskenAdi(){return degisken;}</a:t>
            </a:r>
            <a:endParaRPr lang="tr-TR" altLang="en-US"/>
          </a:p>
          <a:p>
            <a:r>
              <a:rPr lang="tr-TR" altLang="en-US"/>
              <a:t>Setter Method’ları</a:t>
            </a:r>
            <a:endParaRPr lang="tr-TR" altLang="en-US"/>
          </a:p>
          <a:p>
            <a:pPr marL="0" indent="0">
              <a:buNone/>
            </a:pPr>
            <a:r>
              <a:rPr lang="tr-TR" altLang="en-US"/>
              <a:t>Class içindeki verileri değiştirmek için yazılan methodlardır.</a:t>
            </a:r>
            <a:endParaRPr lang="tr-TR" altLang="en-US"/>
          </a:p>
          <a:p>
            <a:pPr marL="0" indent="0">
              <a:buNone/>
            </a:pPr>
            <a:r>
              <a:rPr lang="tr-TR" altLang="en-US"/>
              <a:t>syntax: </a:t>
            </a:r>
            <a:r>
              <a:rPr lang="tr-TR" altLang="en-US">
                <a:sym typeface="+mn-ea"/>
              </a:rPr>
              <a:t>access_modifier void setDegiskenAdi(int degisken){this.degisken=degisken;}</a:t>
            </a:r>
            <a:endParaRPr lang="tr-T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tablo içeren bir resim&#10;&#10;Açıklama otomatik olarak oluşturuldu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r-TR" altLang="en-US"/>
              <a:t>Shadowing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Bir </a:t>
            </a:r>
            <a:r>
              <a:rPr lang="tr-TR" altLang="en-US"/>
              <a:t>method da</a:t>
            </a:r>
            <a:r>
              <a:rPr lang="en-US"/>
              <a:t>, bazı örnek değişkenlerin aynı tanımlayıcılarıyla kendi yerel değişkenlerini bildirdiğinde, iç değişken dış değişkeni gölgeler.</a:t>
            </a:r>
            <a:endParaRPr lang="en-US"/>
          </a:p>
          <a:p>
            <a:r>
              <a:rPr lang="en-US"/>
              <a:t>Gölgelemenin üstesinden gelmek için, sınıfın örnek değişkenlerine atıfta bulunmak için </a:t>
            </a:r>
            <a:r>
              <a:rPr lang="tr-TR" altLang="en-US"/>
              <a:t>this </a:t>
            </a:r>
            <a:r>
              <a:rPr lang="en-US"/>
              <a:t>anahtar sözcüğü kullanırız.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304290"/>
            <a:ext cx="4874895" cy="46132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r-TR" altLang="en-US"/>
              <a:t>Thıs Keyword’ü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1734185"/>
            <a:ext cx="9484360" cy="4933315"/>
          </a:xfrm>
        </p:spPr>
        <p:txBody>
          <a:bodyPr/>
          <a:p>
            <a:r>
              <a:rPr lang="en-US"/>
              <a:t>this anahtar kelimesi o anda hangi nesne üzerinde işlem yapılıyorsa o nesnenin referansını döndürür.</a:t>
            </a:r>
            <a:endParaRPr lang="en-US"/>
          </a:p>
          <a:p>
            <a:r>
              <a:rPr lang="tr-TR" altLang="en-US"/>
              <a:t>aynı sınıf içerisindeki method değişken leri this ile çağırabiliriz. Ayrıca aynı sınıf içerisindeki diğer yapıcı metotları da çağırabiliriz.</a:t>
            </a:r>
            <a:endParaRPr lang="tr-TR" altLang="en-US"/>
          </a:p>
          <a:p>
            <a:r>
              <a:rPr lang="tr-TR" altLang="en-US"/>
              <a:t>this recursive olarak çağırılamaz.</a:t>
            </a:r>
            <a:endParaRPr lang="tr-TR" altLang="en-US"/>
          </a:p>
          <a:p>
            <a:r>
              <a:rPr lang="tr-TR" altLang="en-US"/>
              <a:t>static ile this kullanılamaz. </a:t>
            </a:r>
            <a:endParaRPr lang="tr-T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097405"/>
            <a:ext cx="4712970" cy="31019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83075" y="69850"/>
            <a:ext cx="7814945" cy="64890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Dinlediğiniz için teşekkürler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method’lar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Sınıfın belirli bir nesnesi yerine bir bütün olarak sınıfa uygulanır</a:t>
            </a:r>
            <a:endParaRPr lang="tr-TR" dirty="0"/>
          </a:p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lar</a:t>
            </a:r>
            <a:r>
              <a:rPr lang="tr-TR" dirty="0"/>
              <a:t> aşağıdaki gibi çağrılır: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Sınıfadı.methodAdı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Mesela :  </a:t>
            </a:r>
            <a:r>
              <a:rPr lang="tr-TR" dirty="0" err="1"/>
              <a:t>Math.sqrt</a:t>
            </a:r>
            <a:r>
              <a:rPr lang="tr-TR" dirty="0"/>
              <a:t>( 900.0 )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lar</a:t>
            </a:r>
            <a:r>
              <a:rPr lang="tr-TR" dirty="0"/>
              <a:t>, aynı sınıfın statik olmayan yöntemlerini/alanlarını doğrudan çağıramaz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statıc</a:t>
            </a:r>
            <a:r>
              <a:rPr lang="tr-TR" dirty="0"/>
              <a:t> </a:t>
            </a:r>
            <a:r>
              <a:rPr lang="tr-TR" dirty="0" err="1"/>
              <a:t>fıelds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Değişkenin bir kopyasının sınıfın tüm nesneleri arasında paylaşıldığı alanlardır.</a:t>
            </a:r>
            <a:endParaRPr lang="tr-TR" dirty="0"/>
          </a:p>
          <a:p>
            <a:r>
              <a:rPr lang="tr-TR" dirty="0"/>
              <a:t>Mesela : </a:t>
            </a:r>
            <a:r>
              <a:rPr lang="tr-TR" dirty="0" err="1"/>
              <a:t>Math.PI</a:t>
            </a:r>
            <a:endParaRPr lang="tr-TR" dirty="0"/>
          </a:p>
          <a:p>
            <a:r>
              <a:rPr lang="tr-TR" dirty="0"/>
              <a:t>Ne zaman Kullanılır?</a:t>
            </a:r>
            <a:endParaRPr lang="tr-TR" dirty="0"/>
          </a:p>
          <a:p>
            <a:pPr>
              <a:buFontTx/>
              <a:buChar char="-"/>
            </a:pPr>
            <a:r>
              <a:rPr lang="tr-TR" dirty="0"/>
              <a:t>sınıfın tüm nesneleri bu değişkenin aynı kopyasını paylaşacağı zaman</a:t>
            </a:r>
            <a:endParaRPr lang="tr-TR" dirty="0"/>
          </a:p>
          <a:p>
            <a:pPr>
              <a:buFontTx/>
              <a:buChar char="-"/>
            </a:pPr>
            <a:r>
              <a:rPr lang="tr-TR" dirty="0"/>
              <a:t>bu değişken, sınıfın hiçbir nesnesi olmadığında bile erişilebilir olması istendiği zaman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Maın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neden </a:t>
            </a:r>
            <a:r>
              <a:rPr lang="tr-TR" dirty="0" err="1"/>
              <a:t>Statıc’tır</a:t>
            </a:r>
            <a:r>
              <a:rPr lang="tr-TR" dirty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main statik olarak bildirilir, böylece </a:t>
            </a:r>
            <a:r>
              <a:rPr lang="tr-TR" dirty="0" err="1"/>
              <a:t>main'i</a:t>
            </a:r>
            <a:r>
              <a:rPr lang="tr-TR" dirty="0"/>
              <a:t> içeren sınıfın bir nesnesi oluşturulmadan çağrılabilir.</a:t>
            </a:r>
            <a:endParaRPr lang="tr-TR" dirty="0"/>
          </a:p>
          <a:p>
            <a:r>
              <a:rPr lang="sv-SE" dirty="0"/>
              <a:t>Herhangi bir sınıf bir ana yöntem içerebilir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- JVM, Java komutuna ilk komut satırı argümanı tarafından belirtilen sınıfa ait main </a:t>
            </a:r>
            <a:r>
              <a:rPr lang="tr-TR" dirty="0" err="1"/>
              <a:t>method</a:t>
            </a:r>
            <a:r>
              <a:rPr lang="tr-TR" dirty="0"/>
              <a:t> ‘u çağırır.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Constants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final </a:t>
            </a:r>
            <a:r>
              <a:rPr lang="tr-TR" dirty="0" err="1"/>
              <a:t>keyword</a:t>
            </a:r>
            <a:r>
              <a:rPr lang="tr-TR" dirty="0"/>
              <a:t> ‘ü kullanılarak yapılır.</a:t>
            </a:r>
            <a:endParaRPr lang="tr-TR" dirty="0"/>
          </a:p>
          <a:p>
            <a:r>
              <a:rPr lang="tr-TR" dirty="0"/>
              <a:t>Uygulama başladıktan sonra değiştirilemez</a:t>
            </a:r>
            <a:endParaRPr lang="tr-TR" dirty="0"/>
          </a:p>
          <a:p>
            <a:r>
              <a:rPr lang="tr-TR" dirty="0"/>
              <a:t>Bildirimde veya </a:t>
            </a:r>
            <a:r>
              <a:rPr lang="tr-TR" dirty="0" err="1"/>
              <a:t>constructor’da</a:t>
            </a:r>
            <a:r>
              <a:rPr lang="tr-TR" dirty="0"/>
              <a:t> bir değer atanmalıdır</a:t>
            </a:r>
            <a:endParaRPr lang="tr-TR" dirty="0"/>
          </a:p>
          <a:p>
            <a:r>
              <a:rPr lang="tr-TR" dirty="0"/>
              <a:t>Mesela : </a:t>
            </a:r>
            <a:r>
              <a:rPr lang="en-US" dirty="0" err="1"/>
              <a:t>Math.PI</a:t>
            </a:r>
            <a:r>
              <a:rPr lang="en-US" dirty="0"/>
              <a:t> </a:t>
            </a:r>
            <a:r>
              <a:rPr lang="tr-TR" dirty="0"/>
              <a:t>ve </a:t>
            </a:r>
            <a:r>
              <a:rPr lang="en-US" dirty="0" err="1"/>
              <a:t>Math.E</a:t>
            </a:r>
            <a:r>
              <a:rPr lang="en-US" dirty="0"/>
              <a:t> final static</a:t>
            </a:r>
            <a:r>
              <a:rPr lang="tr-TR" dirty="0"/>
              <a:t> </a:t>
            </a:r>
            <a:r>
              <a:rPr lang="tr-TR" dirty="0" err="1"/>
              <a:t>fields</a:t>
            </a:r>
            <a:r>
              <a:rPr lang="tr-TR" dirty="0"/>
              <a:t> ‘</a:t>
            </a:r>
            <a:r>
              <a:rPr lang="tr-TR" dirty="0" err="1"/>
              <a:t>dır</a:t>
            </a:r>
            <a:r>
              <a:rPr lang="tr-TR" dirty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05445"/>
          </a:xfrm>
        </p:spPr>
        <p:txBody>
          <a:bodyPr/>
          <a:lstStyle/>
          <a:p>
            <a:r>
              <a:rPr lang="tr-TR" dirty="0" err="1"/>
              <a:t>Pass-by-value</a:t>
            </a:r>
            <a:r>
              <a:rPr lang="tr-TR" dirty="0"/>
              <a:t> / </a:t>
            </a:r>
            <a:r>
              <a:rPr lang="tr-TR" dirty="0" err="1"/>
              <a:t>Pass</a:t>
            </a:r>
            <a:r>
              <a:rPr lang="tr-TR" dirty="0"/>
              <a:t>-</a:t>
            </a:r>
            <a:r>
              <a:rPr lang="tr-TR" dirty="0" err="1"/>
              <a:t>by</a:t>
            </a:r>
            <a:r>
              <a:rPr lang="tr-TR" dirty="0"/>
              <a:t>-Reference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Pass-by-value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Primitive</a:t>
            </a:r>
            <a:r>
              <a:rPr lang="tr-TR" dirty="0"/>
              <a:t> tür parametresiyle bir </a:t>
            </a:r>
            <a:r>
              <a:rPr lang="tr-TR" dirty="0" err="1"/>
              <a:t>method</a:t>
            </a:r>
            <a:r>
              <a:rPr lang="tr-TR" dirty="0"/>
              <a:t> çağrıldığında, değişkenin değeri kopyalanır ve </a:t>
            </a:r>
            <a:r>
              <a:rPr lang="tr-TR" dirty="0" err="1"/>
              <a:t>method</a:t>
            </a:r>
            <a:r>
              <a:rPr lang="tr-TR" dirty="0"/>
              <a:t> a iletilir, orijinal değişken etkilenmez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someMethod</a:t>
            </a:r>
            <a:r>
              <a:rPr lang="tr-TR" dirty="0"/>
              <a:t>(){ </a:t>
            </a:r>
            <a:r>
              <a:rPr lang="tr-TR" dirty="0" err="1"/>
              <a:t>int</a:t>
            </a:r>
            <a:r>
              <a:rPr lang="tr-TR" dirty="0"/>
              <a:t> x = 3; </a:t>
            </a:r>
            <a:r>
              <a:rPr lang="tr-TR" dirty="0" err="1"/>
              <a:t>changeValue</a:t>
            </a:r>
            <a:r>
              <a:rPr lang="tr-TR" dirty="0"/>
              <a:t>(x); </a:t>
            </a:r>
            <a:r>
              <a:rPr lang="tr-TR" dirty="0" err="1"/>
              <a:t>System.out.println</a:t>
            </a:r>
            <a:r>
              <a:rPr lang="tr-TR" dirty="0"/>
              <a:t>(“x= ” + x); }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changeValue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 x){ x += 2; </a:t>
            </a:r>
            <a:r>
              <a:rPr lang="tr-TR" dirty="0" err="1"/>
              <a:t>System.out.println</a:t>
            </a:r>
            <a:r>
              <a:rPr lang="tr-TR" dirty="0"/>
              <a:t>(“x= ” + x); }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0</TotalTime>
  <Words>7450</Words>
  <Application>WPS Presentation</Application>
  <PresentationFormat>Geniş ekran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SimSun</vt:lpstr>
      <vt:lpstr>Wingdings</vt:lpstr>
      <vt:lpstr>Trebuchet MS</vt:lpstr>
      <vt:lpstr>Tw Cen MT</vt:lpstr>
      <vt:lpstr>Microsoft YaHei</vt:lpstr>
      <vt:lpstr>Arial Unicode MS</vt:lpstr>
      <vt:lpstr>Calibri</vt:lpstr>
      <vt:lpstr>Devre</vt:lpstr>
      <vt:lpstr>OOP</vt:lpstr>
      <vt:lpstr>Access Modifier</vt:lpstr>
      <vt:lpstr>PowerPoint 演示文稿</vt:lpstr>
      <vt:lpstr>statIc method’lar</vt:lpstr>
      <vt:lpstr>statıc fıelds</vt:lpstr>
      <vt:lpstr>Maın method neden Statıc’tır?</vt:lpstr>
      <vt:lpstr>Constants</vt:lpstr>
      <vt:lpstr>Pass-by-value / Pass-by-Reference</vt:lpstr>
      <vt:lpstr>Pass-by-value</vt:lpstr>
      <vt:lpstr>Pass-by-reference</vt:lpstr>
      <vt:lpstr>PowerPoint 演示文稿</vt:lpstr>
      <vt:lpstr>Strıng</vt:lpstr>
      <vt:lpstr>Strıng</vt:lpstr>
      <vt:lpstr>PowerPoint 演示文稿</vt:lpstr>
      <vt:lpstr>PowerPoint 演示文稿</vt:lpstr>
      <vt:lpstr>PowerPoint 演示文稿</vt:lpstr>
      <vt:lpstr>PowerPoint 演示文稿</vt:lpstr>
      <vt:lpstr>Composition(İçerme) </vt:lpstr>
      <vt:lpstr>PowerPoint 演示文稿</vt:lpstr>
      <vt:lpstr>Aggregation(Birleşme)</vt:lpstr>
      <vt:lpstr>Association(Çağrışım)</vt:lpstr>
      <vt:lpstr>UML Class Notation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burak</dc:creator>
  <cp:lastModifiedBy>burak</cp:lastModifiedBy>
  <cp:revision>22</cp:revision>
  <dcterms:created xsi:type="dcterms:W3CDTF">2022-03-18T20:28:00Z</dcterms:created>
  <dcterms:modified xsi:type="dcterms:W3CDTF">2022-03-19T21:59:41Z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BA7BBB46616A4B0E89C7CB1718DDC756</vt:lpwstr>
  </property>
  <property fmtid="{D5CDD505-2E9C-101B-9397-08002B2CF9AE}" pid="3" name="KSOProductBuildVer">
    <vt:lpwstr>1033-11.2.0.11029</vt:lpwstr>
  </property>
</Properties>
</file>