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63" r:id="rId6"/>
    <p:sldId id="264" r:id="rId7"/>
    <p:sldId id="268" r:id="rId8"/>
    <p:sldId id="269" r:id="rId9"/>
    <p:sldId id="270" r:id="rId10"/>
    <p:sldId id="267" r:id="rId11"/>
    <p:sldId id="271" r:id="rId12"/>
    <p:sldId id="257" r:id="rId13"/>
    <p:sldId id="286" r:id="rId14"/>
    <p:sldId id="287" r:id="rId15"/>
    <p:sldId id="290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8" r:id="rId26"/>
    <p:sldId id="289" r:id="rId27"/>
    <p:sldId id="291" r:id="rId28"/>
    <p:sldId id="292" r:id="rId29"/>
    <p:sldId id="284" r:id="rId30"/>
    <p:sldId id="261" r:id="rId31"/>
    <p:sldId id="262" r:id="rId32"/>
    <p:sldId id="293" r:id="rId33"/>
    <p:sldId id="294" r:id="rId34"/>
    <p:sldId id="265" r:id="rId35"/>
    <p:sldId id="266" r:id="rId36"/>
    <p:sldId id="316" r:id="rId37"/>
    <p:sldId id="317" r:id="rId38"/>
    <p:sldId id="321" r:id="rId39"/>
    <p:sldId id="318" r:id="rId40"/>
    <p:sldId id="319" r:id="rId41"/>
    <p:sldId id="295" r:id="rId42"/>
    <p:sldId id="296" r:id="rId43"/>
    <p:sldId id="297" r:id="rId44"/>
    <p:sldId id="298" r:id="rId45"/>
    <p:sldId id="299" r:id="rId46"/>
    <p:sldId id="283" r:id="rId47"/>
    <p:sldId id="272" r:id="rId48"/>
    <p:sldId id="300" r:id="rId49"/>
    <p:sldId id="273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5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AF7720-293E-496F-BE6E-4009C43D8472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E1EB5DB-CC4C-4209-BFA4-89EE9B7A92F4}">
      <dgm:prSet/>
      <dgm:spPr/>
      <dgm:t>
        <a:bodyPr/>
        <a:lstStyle/>
        <a:p>
          <a:r>
            <a:rPr lang="en-US"/>
            <a:t>DataGrip aracılığı ile oluşturmuş olduğumu DB’I SQL sorgusu yardımı ile silebiliriz.</a:t>
          </a:r>
        </a:p>
      </dgm:t>
    </dgm:pt>
    <dgm:pt modelId="{E3C52918-5CCF-41C8-BC9A-1E7EAD80D49C}" type="parTrans" cxnId="{1196C428-43F1-4904-B418-47388D1FE544}">
      <dgm:prSet/>
      <dgm:spPr/>
      <dgm:t>
        <a:bodyPr/>
        <a:lstStyle/>
        <a:p>
          <a:endParaRPr lang="en-US"/>
        </a:p>
      </dgm:t>
    </dgm:pt>
    <dgm:pt modelId="{B4600186-6B78-46AF-80A3-A43E9D4D2AB2}" type="sibTrans" cxnId="{1196C428-43F1-4904-B418-47388D1FE544}">
      <dgm:prSet/>
      <dgm:spPr/>
      <dgm:t>
        <a:bodyPr/>
        <a:lstStyle/>
        <a:p>
          <a:endParaRPr lang="en-US"/>
        </a:p>
      </dgm:t>
    </dgm:pt>
    <dgm:pt modelId="{C47515EA-98DD-45AF-904B-D0A736E3E5D7}">
      <dgm:prSet/>
      <dgm:spPr/>
      <dgm:t>
        <a:bodyPr/>
        <a:lstStyle/>
        <a:p>
          <a:r>
            <a:rPr lang="en-US"/>
            <a:t>“drop database test” komutu ile database silinebilir.</a:t>
          </a:r>
        </a:p>
      </dgm:t>
    </dgm:pt>
    <dgm:pt modelId="{B1E2BE8A-BE6B-4466-9418-85BCE7595262}" type="parTrans" cxnId="{7336F2A7-938A-4452-9561-8F6E9F941E52}">
      <dgm:prSet/>
      <dgm:spPr/>
      <dgm:t>
        <a:bodyPr/>
        <a:lstStyle/>
        <a:p>
          <a:endParaRPr lang="en-US"/>
        </a:p>
      </dgm:t>
    </dgm:pt>
    <dgm:pt modelId="{61FD71DD-0026-464B-B36A-0D6B6A010C21}" type="sibTrans" cxnId="{7336F2A7-938A-4452-9561-8F6E9F941E52}">
      <dgm:prSet/>
      <dgm:spPr/>
      <dgm:t>
        <a:bodyPr/>
        <a:lstStyle/>
        <a:p>
          <a:endParaRPr lang="en-US"/>
        </a:p>
      </dgm:t>
    </dgm:pt>
    <dgm:pt modelId="{6ADA262E-60A3-4BBF-906E-FD9F08C48008}" type="pres">
      <dgm:prSet presAssocID="{17AF7720-293E-496F-BE6E-4009C43D8472}" presName="linear" presStyleCnt="0">
        <dgm:presLayoutVars>
          <dgm:animLvl val="lvl"/>
          <dgm:resizeHandles val="exact"/>
        </dgm:presLayoutVars>
      </dgm:prSet>
      <dgm:spPr/>
    </dgm:pt>
    <dgm:pt modelId="{9916E557-9C79-4CCD-8F56-54A9F058F580}" type="pres">
      <dgm:prSet presAssocID="{0E1EB5DB-CC4C-4209-BFA4-89EE9B7A92F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FE76626-E352-4A22-8158-5F69752A079C}" type="pres">
      <dgm:prSet presAssocID="{B4600186-6B78-46AF-80A3-A43E9D4D2AB2}" presName="spacer" presStyleCnt="0"/>
      <dgm:spPr/>
    </dgm:pt>
    <dgm:pt modelId="{0F54ED42-96A8-4EE7-A505-816F5F5A5E5E}" type="pres">
      <dgm:prSet presAssocID="{C47515EA-98DD-45AF-904B-D0A736E3E5D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196C428-43F1-4904-B418-47388D1FE544}" srcId="{17AF7720-293E-496F-BE6E-4009C43D8472}" destId="{0E1EB5DB-CC4C-4209-BFA4-89EE9B7A92F4}" srcOrd="0" destOrd="0" parTransId="{E3C52918-5CCF-41C8-BC9A-1E7EAD80D49C}" sibTransId="{B4600186-6B78-46AF-80A3-A43E9D4D2AB2}"/>
    <dgm:cxn modelId="{A8A00C57-8F23-439B-BF1B-CB34DA74DB89}" type="presOf" srcId="{17AF7720-293E-496F-BE6E-4009C43D8472}" destId="{6ADA262E-60A3-4BBF-906E-FD9F08C48008}" srcOrd="0" destOrd="0" presId="urn:microsoft.com/office/officeart/2005/8/layout/vList2"/>
    <dgm:cxn modelId="{7336F2A7-938A-4452-9561-8F6E9F941E52}" srcId="{17AF7720-293E-496F-BE6E-4009C43D8472}" destId="{C47515EA-98DD-45AF-904B-D0A736E3E5D7}" srcOrd="1" destOrd="0" parTransId="{B1E2BE8A-BE6B-4466-9418-85BCE7595262}" sibTransId="{61FD71DD-0026-464B-B36A-0D6B6A010C21}"/>
    <dgm:cxn modelId="{16B1F6AE-14BC-4F60-A97E-75637C342B1D}" type="presOf" srcId="{0E1EB5DB-CC4C-4209-BFA4-89EE9B7A92F4}" destId="{9916E557-9C79-4CCD-8F56-54A9F058F580}" srcOrd="0" destOrd="0" presId="urn:microsoft.com/office/officeart/2005/8/layout/vList2"/>
    <dgm:cxn modelId="{5E37FBB8-A379-47D4-93DE-CF0D1CD33208}" type="presOf" srcId="{C47515EA-98DD-45AF-904B-D0A736E3E5D7}" destId="{0F54ED42-96A8-4EE7-A505-816F5F5A5E5E}" srcOrd="0" destOrd="0" presId="urn:microsoft.com/office/officeart/2005/8/layout/vList2"/>
    <dgm:cxn modelId="{C3FE3B42-3303-4AD4-859D-5BE97488F419}" type="presParOf" srcId="{6ADA262E-60A3-4BBF-906E-FD9F08C48008}" destId="{9916E557-9C79-4CCD-8F56-54A9F058F580}" srcOrd="0" destOrd="0" presId="urn:microsoft.com/office/officeart/2005/8/layout/vList2"/>
    <dgm:cxn modelId="{7DC41B0C-F47D-496F-95D4-B3AB88A80704}" type="presParOf" srcId="{6ADA262E-60A3-4BBF-906E-FD9F08C48008}" destId="{DFE76626-E352-4A22-8158-5F69752A079C}" srcOrd="1" destOrd="0" presId="urn:microsoft.com/office/officeart/2005/8/layout/vList2"/>
    <dgm:cxn modelId="{27D2DF7D-483A-4B41-A683-FCF2228FC057}" type="presParOf" srcId="{6ADA262E-60A3-4BBF-906E-FD9F08C48008}" destId="{0F54ED42-96A8-4EE7-A505-816F5F5A5E5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6E557-9C79-4CCD-8F56-54A9F058F580}">
      <dsp:nvSpPr>
        <dsp:cNvPr id="0" name=""/>
        <dsp:cNvSpPr/>
      </dsp:nvSpPr>
      <dsp:spPr>
        <a:xfrm>
          <a:off x="0" y="320768"/>
          <a:ext cx="10659110" cy="17901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DataGrip aracılığı ile oluşturmuş olduğumu DB’I SQL sorgusu yardımı ile silebiliriz.</a:t>
          </a:r>
        </a:p>
      </dsp:txBody>
      <dsp:txXfrm>
        <a:off x="87385" y="408153"/>
        <a:ext cx="10484340" cy="1615330"/>
      </dsp:txXfrm>
    </dsp:sp>
    <dsp:sp modelId="{0F54ED42-96A8-4EE7-A505-816F5F5A5E5E}">
      <dsp:nvSpPr>
        <dsp:cNvPr id="0" name=""/>
        <dsp:cNvSpPr/>
      </dsp:nvSpPr>
      <dsp:spPr>
        <a:xfrm>
          <a:off x="0" y="2240469"/>
          <a:ext cx="10659110" cy="17901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“drop database test” komutu ile database silinebilir.</a:t>
          </a:r>
        </a:p>
      </dsp:txBody>
      <dsp:txXfrm>
        <a:off x="87385" y="2327854"/>
        <a:ext cx="10484340" cy="1615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8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7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4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8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7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17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6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1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94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4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6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8239F-46F2-440C-87B3-439CF39309D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34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r.wikipedia.org/wiki/Veri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si.org/search#q=sql&amp;sort=relevancy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457C1B-ED17-48D7-8C8C-CAE642D2B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PostgreSQL Veri </a:t>
            </a:r>
            <a:r>
              <a:rPr lang="en-US" dirty="0" err="1"/>
              <a:t>Tabanı</a:t>
            </a:r>
            <a:r>
              <a:rPr lang="en-US" dirty="0"/>
              <a:t> </a:t>
            </a:r>
            <a:r>
              <a:rPr lang="en-US" dirty="0" err="1"/>
              <a:t>Programlama</a:t>
            </a: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0FBB813-5754-4D90-BAD0-188F7B859B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SQL (Structured Query Language)</a:t>
            </a:r>
          </a:p>
        </p:txBody>
      </p:sp>
    </p:spTree>
    <p:extLst>
      <p:ext uri="{BB962C8B-B14F-4D97-AF65-F5344CB8AC3E}">
        <p14:creationId xmlns:p14="http://schemas.microsoft.com/office/powerpoint/2010/main" val="3269013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9703DC-541F-48A1-A319-5A6AA23B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+mn-lt"/>
              </a:rPr>
              <a:t>SQL </a:t>
            </a:r>
            <a:r>
              <a:rPr lang="en-US" sz="5400" b="1" dirty="0" err="1">
                <a:solidFill>
                  <a:schemeClr val="tx2"/>
                </a:solidFill>
                <a:latin typeface="+mn-lt"/>
              </a:rPr>
              <a:t>Veritabanları</a:t>
            </a:r>
            <a:r>
              <a:rPr lang="en-US" sz="54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5400" b="1" dirty="0" err="1">
                <a:solidFill>
                  <a:schemeClr val="tx2"/>
                </a:solidFill>
                <a:latin typeface="+mn-lt"/>
              </a:rPr>
              <a:t>Arasında</a:t>
            </a:r>
            <a:r>
              <a:rPr lang="en-US" sz="54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5400" b="1" dirty="0" err="1">
                <a:solidFill>
                  <a:schemeClr val="tx2"/>
                </a:solidFill>
                <a:latin typeface="+mn-lt"/>
              </a:rPr>
              <a:t>Nasıl</a:t>
            </a:r>
            <a:r>
              <a:rPr lang="en-US" sz="54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5400" b="1" dirty="0" err="1">
                <a:solidFill>
                  <a:schemeClr val="tx2"/>
                </a:solidFill>
                <a:latin typeface="+mn-lt"/>
              </a:rPr>
              <a:t>Seçim</a:t>
            </a:r>
            <a:r>
              <a:rPr lang="en-US" sz="54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5400" b="1" dirty="0" err="1">
                <a:solidFill>
                  <a:schemeClr val="tx2"/>
                </a:solidFill>
                <a:latin typeface="+mn-lt"/>
              </a:rPr>
              <a:t>Yapmalıyız</a:t>
            </a:r>
            <a:r>
              <a:rPr lang="en-US" sz="5400" b="1" dirty="0">
                <a:solidFill>
                  <a:schemeClr val="tx2"/>
                </a:solidFill>
                <a:latin typeface="+mn-lt"/>
              </a:rPr>
              <a:t>?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999B5D3-3098-4B89-8B09-5AFF35E03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Kurumsal</a:t>
            </a:r>
            <a:r>
              <a:rPr lang="en-US" dirty="0"/>
              <a:t> </a:t>
            </a:r>
            <a:r>
              <a:rPr lang="en-US" dirty="0" err="1"/>
              <a:t>sektörde</a:t>
            </a:r>
            <a:r>
              <a:rPr lang="en-US" dirty="0"/>
              <a:t> </a:t>
            </a:r>
            <a:r>
              <a:rPr lang="en-US" dirty="0" err="1"/>
              <a:t>ilerleyecekseniz</a:t>
            </a:r>
            <a:r>
              <a:rPr lang="en-US" dirty="0"/>
              <a:t> Oracle, SQL Server </a:t>
            </a:r>
            <a:r>
              <a:rPr lang="en-US" dirty="0" err="1"/>
              <a:t>sıklıkla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tabanı</a:t>
            </a:r>
            <a:r>
              <a:rPr lang="en-US" dirty="0"/>
              <a:t> </a:t>
            </a:r>
            <a:r>
              <a:rPr lang="en-US" dirty="0" err="1"/>
              <a:t>teknolojileri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karşınıza</a:t>
            </a:r>
            <a:r>
              <a:rPr lang="en-US" dirty="0"/>
              <a:t> </a:t>
            </a:r>
            <a:r>
              <a:rPr lang="en-US" dirty="0" err="1"/>
              <a:t>çıkacaktır</a:t>
            </a:r>
            <a:r>
              <a:rPr lang="en-US" dirty="0"/>
              <a:t>. Bunun </a:t>
            </a:r>
            <a:r>
              <a:rPr lang="en-US" dirty="0" err="1"/>
              <a:t>sebebi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teknolojilerin</a:t>
            </a:r>
            <a:r>
              <a:rPr lang="en-US" dirty="0"/>
              <a:t> </a:t>
            </a:r>
            <a:r>
              <a:rPr lang="en-US" dirty="0" err="1"/>
              <a:t>arkasında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bilinen</a:t>
            </a:r>
            <a:r>
              <a:rPr lang="en-US" dirty="0"/>
              <a:t> </a:t>
            </a:r>
            <a:r>
              <a:rPr lang="en-US" dirty="0" err="1"/>
              <a:t>firmaların</a:t>
            </a:r>
            <a:r>
              <a:rPr lang="en-US" dirty="0"/>
              <a:t> </a:t>
            </a:r>
            <a:r>
              <a:rPr lang="en-US" dirty="0" err="1"/>
              <a:t>olmasıdır</a:t>
            </a:r>
            <a:r>
              <a:rPr lang="en-US" dirty="0"/>
              <a:t>. </a:t>
            </a:r>
            <a:r>
              <a:rPr lang="en-US" dirty="0" err="1"/>
              <a:t>Kurumsal</a:t>
            </a:r>
            <a:r>
              <a:rPr lang="en-US" dirty="0"/>
              <a:t> </a:t>
            </a:r>
            <a:r>
              <a:rPr lang="en-US" dirty="0" err="1"/>
              <a:t>firmalarda</a:t>
            </a:r>
            <a:r>
              <a:rPr lang="en-US" dirty="0"/>
              <a:t> </a:t>
            </a:r>
            <a:r>
              <a:rPr lang="en-US" dirty="0" err="1"/>
              <a:t>işleyiş</a:t>
            </a:r>
            <a:r>
              <a:rPr lang="en-US" dirty="0"/>
              <a:t> </a:t>
            </a:r>
            <a:r>
              <a:rPr lang="en-US" dirty="0" err="1"/>
              <a:t>startuplara</a:t>
            </a:r>
            <a:r>
              <a:rPr lang="en-US" dirty="0"/>
              <a:t> </a:t>
            </a:r>
            <a:r>
              <a:rPr lang="en-US" dirty="0" err="1"/>
              <a:t>oranla</a:t>
            </a:r>
            <a:r>
              <a:rPr lang="en-US" dirty="0"/>
              <a:t> </a:t>
            </a:r>
            <a:r>
              <a:rPr lang="en-US" dirty="0" err="1"/>
              <a:t>yavaştır</a:t>
            </a:r>
            <a:r>
              <a:rPr lang="en-US" dirty="0"/>
              <a:t>. </a:t>
            </a:r>
            <a:r>
              <a:rPr lang="en-US" dirty="0" err="1"/>
              <a:t>Yıllar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yöndeki</a:t>
            </a:r>
            <a:r>
              <a:rPr lang="en-US" dirty="0"/>
              <a:t> </a:t>
            </a:r>
            <a:r>
              <a:rPr lang="en-US" dirty="0" err="1"/>
              <a:t>tercihlerin</a:t>
            </a:r>
            <a:r>
              <a:rPr lang="en-US" dirty="0"/>
              <a:t> </a:t>
            </a:r>
            <a:r>
              <a:rPr lang="en-US" dirty="0" err="1"/>
              <a:t>değişimi</a:t>
            </a:r>
            <a:r>
              <a:rPr lang="en-US" dirty="0"/>
              <a:t> </a:t>
            </a:r>
            <a:r>
              <a:rPr lang="en-US" dirty="0" err="1"/>
              <a:t>oldukça</a:t>
            </a:r>
            <a:r>
              <a:rPr lang="en-US" dirty="0"/>
              <a:t> </a:t>
            </a:r>
            <a:r>
              <a:rPr lang="en-US" dirty="0" err="1"/>
              <a:t>maliyetli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risklidir</a:t>
            </a:r>
            <a:r>
              <a:rPr lang="en-US" dirty="0"/>
              <a:t>. Bu </a:t>
            </a:r>
            <a:r>
              <a:rPr lang="en-US" dirty="0" err="1"/>
              <a:t>sebeple</a:t>
            </a:r>
            <a:r>
              <a:rPr lang="en-US" dirty="0"/>
              <a:t> </a:t>
            </a:r>
            <a:r>
              <a:rPr lang="en-US" dirty="0" err="1"/>
              <a:t>kurumsal</a:t>
            </a:r>
            <a:r>
              <a:rPr lang="en-US" dirty="0"/>
              <a:t> </a:t>
            </a:r>
            <a:r>
              <a:rPr lang="en-US" dirty="0" err="1"/>
              <a:t>firmalar</a:t>
            </a:r>
            <a:r>
              <a:rPr lang="en-US" dirty="0"/>
              <a:t> </a:t>
            </a:r>
            <a:r>
              <a:rPr lang="en-US" dirty="0" err="1"/>
              <a:t>teknoloji</a:t>
            </a:r>
            <a:r>
              <a:rPr lang="en-US" dirty="0"/>
              <a:t> </a:t>
            </a:r>
            <a:r>
              <a:rPr lang="en-US" dirty="0" err="1"/>
              <a:t>değişimi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 </a:t>
            </a:r>
            <a:r>
              <a:rPr lang="en-US" dirty="0" err="1"/>
              <a:t>istemezler</a:t>
            </a:r>
            <a:r>
              <a:rPr lang="en-US" dirty="0"/>
              <a:t>.</a:t>
            </a:r>
          </a:p>
          <a:p>
            <a:r>
              <a:rPr lang="en-US" dirty="0"/>
              <a:t>Oracle </a:t>
            </a:r>
            <a:r>
              <a:rPr lang="en-US" dirty="0" err="1"/>
              <a:t>uzun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süredir</a:t>
            </a:r>
            <a:r>
              <a:rPr lang="en-US" dirty="0"/>
              <a:t> </a:t>
            </a:r>
            <a:r>
              <a:rPr lang="en-US" dirty="0" err="1"/>
              <a:t>oldukça</a:t>
            </a:r>
            <a:r>
              <a:rPr lang="en-US" dirty="0"/>
              <a:t> </a:t>
            </a:r>
            <a:r>
              <a:rPr lang="en-US" dirty="0" err="1"/>
              <a:t>güvenilir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sorunsuz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bilinmektedir</a:t>
            </a:r>
            <a:r>
              <a:rPr lang="en-US" dirty="0"/>
              <a:t>. SQL Server </a:t>
            </a:r>
            <a:r>
              <a:rPr lang="en-US" dirty="0" err="1"/>
              <a:t>ise</a:t>
            </a:r>
            <a:r>
              <a:rPr lang="en-US" dirty="0"/>
              <a:t> 2017 </a:t>
            </a:r>
            <a:r>
              <a:rPr lang="en-US" dirty="0" err="1"/>
              <a:t>yılında</a:t>
            </a:r>
            <a:r>
              <a:rPr lang="en-US" dirty="0"/>
              <a:t> </a:t>
            </a:r>
            <a:r>
              <a:rPr lang="en-US" dirty="0" err="1"/>
              <a:t>çıkarılan</a:t>
            </a:r>
            <a:r>
              <a:rPr lang="en-US" dirty="0"/>
              <a:t> </a:t>
            </a:r>
            <a:r>
              <a:rPr lang="en-US" dirty="0" err="1"/>
              <a:t>sürümle</a:t>
            </a:r>
            <a:r>
              <a:rPr lang="en-US" dirty="0"/>
              <a:t> </a:t>
            </a:r>
            <a:r>
              <a:rPr lang="en-US" dirty="0" err="1"/>
              <a:t>birlikte</a:t>
            </a:r>
            <a:r>
              <a:rPr lang="en-US" dirty="0"/>
              <a:t> Cloud </a:t>
            </a:r>
            <a:r>
              <a:rPr lang="en-US" dirty="0" err="1"/>
              <a:t>ortamını</a:t>
            </a:r>
            <a:r>
              <a:rPr lang="en-US" dirty="0"/>
              <a:t> da </a:t>
            </a:r>
            <a:r>
              <a:rPr lang="en-US" dirty="0" err="1"/>
              <a:t>desteklemeye</a:t>
            </a:r>
            <a:r>
              <a:rPr lang="en-US" dirty="0"/>
              <a:t> </a:t>
            </a:r>
            <a:r>
              <a:rPr lang="en-US" dirty="0" err="1"/>
              <a:t>başlamasıyla</a:t>
            </a:r>
            <a:r>
              <a:rPr lang="en-US" dirty="0"/>
              <a:t> </a:t>
            </a:r>
            <a:r>
              <a:rPr lang="en-US" dirty="0" err="1"/>
              <a:t>Microsoft’un</a:t>
            </a:r>
            <a:r>
              <a:rPr lang="en-US" dirty="0"/>
              <a:t> </a:t>
            </a:r>
            <a:r>
              <a:rPr lang="en-US" dirty="0" err="1"/>
              <a:t>yatırımlarının</a:t>
            </a:r>
            <a:r>
              <a:rPr lang="en-US" dirty="0"/>
              <a:t> da </a:t>
            </a:r>
            <a:r>
              <a:rPr lang="en-US" dirty="0" err="1"/>
              <a:t>artmasıyla</a:t>
            </a:r>
            <a:r>
              <a:rPr lang="en-US" dirty="0"/>
              <a:t> </a:t>
            </a:r>
            <a:r>
              <a:rPr lang="en-US" dirty="0" err="1"/>
              <a:t>birlikte</a:t>
            </a:r>
            <a:r>
              <a:rPr lang="en-US" dirty="0"/>
              <a:t> </a:t>
            </a:r>
            <a:r>
              <a:rPr lang="en-US" dirty="0" err="1"/>
              <a:t>kurumsal</a:t>
            </a:r>
            <a:r>
              <a:rPr lang="en-US" dirty="0"/>
              <a:t> </a:t>
            </a:r>
            <a:r>
              <a:rPr lang="en-US" dirty="0" err="1"/>
              <a:t>tarafta</a:t>
            </a:r>
            <a:r>
              <a:rPr lang="en-US" dirty="0"/>
              <a:t> </a:t>
            </a:r>
            <a:r>
              <a:rPr lang="en-US" dirty="0" err="1"/>
              <a:t>oldukça</a:t>
            </a:r>
            <a:r>
              <a:rPr lang="en-US" dirty="0"/>
              <a:t> </a:t>
            </a:r>
            <a:r>
              <a:rPr lang="en-US" dirty="0" err="1"/>
              <a:t>ivme</a:t>
            </a:r>
            <a:r>
              <a:rPr lang="en-US" dirty="0"/>
              <a:t> </a:t>
            </a:r>
            <a:r>
              <a:rPr lang="en-US" dirty="0" err="1"/>
              <a:t>kazandı</a:t>
            </a:r>
            <a:r>
              <a:rPr lang="en-US" dirty="0"/>
              <a:t>.</a:t>
            </a:r>
          </a:p>
          <a:p>
            <a:r>
              <a:rPr lang="en-US" dirty="0" err="1"/>
              <a:t>Fakat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database </a:t>
            </a:r>
            <a:r>
              <a:rPr lang="en-US" dirty="0" err="1"/>
              <a:t>sistemlerinin</a:t>
            </a:r>
            <a:r>
              <a:rPr lang="en-US" dirty="0"/>
              <a:t> </a:t>
            </a:r>
            <a:r>
              <a:rPr lang="en-US" dirty="0" err="1"/>
              <a:t>kurumsal</a:t>
            </a:r>
            <a:r>
              <a:rPr lang="en-US" dirty="0"/>
              <a:t> </a:t>
            </a:r>
            <a:r>
              <a:rPr lang="en-US" dirty="0" err="1"/>
              <a:t>tarafta</a:t>
            </a:r>
            <a:r>
              <a:rPr lang="en-US" dirty="0"/>
              <a:t> </a:t>
            </a:r>
            <a:r>
              <a:rPr lang="en-US" dirty="0" err="1"/>
              <a:t>seçilme</a:t>
            </a:r>
            <a:r>
              <a:rPr lang="en-US" dirty="0"/>
              <a:t> </a:t>
            </a:r>
            <a:r>
              <a:rPr lang="en-US" dirty="0" err="1"/>
              <a:t>amacı</a:t>
            </a:r>
            <a:r>
              <a:rPr lang="en-US" dirty="0"/>
              <a:t> </a:t>
            </a:r>
            <a:r>
              <a:rPr lang="en-US" dirty="0" err="1"/>
              <a:t>güçlü</a:t>
            </a:r>
            <a:r>
              <a:rPr lang="en-US" dirty="0"/>
              <a:t> </a:t>
            </a:r>
            <a:r>
              <a:rPr lang="en-US" dirty="0" err="1"/>
              <a:t>oldukları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firmaların</a:t>
            </a:r>
            <a:r>
              <a:rPr lang="en-US" dirty="0"/>
              <a:t> </a:t>
            </a:r>
            <a:r>
              <a:rPr lang="en-US" dirty="0" err="1"/>
              <a:t>arkalarında</a:t>
            </a:r>
            <a:r>
              <a:rPr lang="en-US" dirty="0"/>
              <a:t> </a:t>
            </a:r>
            <a:r>
              <a:rPr lang="en-US" dirty="0" err="1"/>
              <a:t>bulunması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teknolojilere</a:t>
            </a:r>
            <a:r>
              <a:rPr lang="en-US" dirty="0"/>
              <a:t> </a:t>
            </a:r>
            <a:r>
              <a:rPr lang="en-US" dirty="0" err="1"/>
              <a:t>destek</a:t>
            </a:r>
            <a:r>
              <a:rPr lang="en-US" dirty="0"/>
              <a:t> </a:t>
            </a:r>
            <a:r>
              <a:rPr lang="en-US" dirty="0" err="1"/>
              <a:t>sağlamasıdır</a:t>
            </a:r>
            <a:r>
              <a:rPr lang="en-US" dirty="0"/>
              <a:t>.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teknolojilerin</a:t>
            </a:r>
            <a:r>
              <a:rPr lang="en-US" dirty="0"/>
              <a:t> </a:t>
            </a:r>
            <a:r>
              <a:rPr lang="en-US" dirty="0" err="1"/>
              <a:t>kurumsal</a:t>
            </a:r>
            <a:r>
              <a:rPr lang="en-US" dirty="0"/>
              <a:t> </a:t>
            </a:r>
            <a:r>
              <a:rPr lang="en-US" dirty="0" err="1"/>
              <a:t>taraf</a:t>
            </a:r>
            <a:r>
              <a:rPr lang="en-US" dirty="0"/>
              <a:t> </a:t>
            </a:r>
            <a:r>
              <a:rPr lang="en-US" dirty="0" err="1"/>
              <a:t>dışında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tercih</a:t>
            </a:r>
            <a:r>
              <a:rPr lang="en-US" dirty="0"/>
              <a:t> </a:t>
            </a:r>
            <a:r>
              <a:rPr lang="en-US" dirty="0" err="1"/>
              <a:t>edilmemesinin</a:t>
            </a:r>
            <a:r>
              <a:rPr lang="en-US" dirty="0"/>
              <a:t> </a:t>
            </a:r>
            <a:r>
              <a:rPr lang="en-US" dirty="0" err="1"/>
              <a:t>sebebi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oranda</a:t>
            </a:r>
            <a:r>
              <a:rPr lang="en-US" dirty="0"/>
              <a:t> </a:t>
            </a:r>
            <a:r>
              <a:rPr lang="en-US" dirty="0" err="1"/>
              <a:t>lisans</a:t>
            </a:r>
            <a:r>
              <a:rPr lang="en-US" dirty="0"/>
              <a:t> </a:t>
            </a:r>
            <a:r>
              <a:rPr lang="en-US" dirty="0" err="1"/>
              <a:t>ücretleridir</a:t>
            </a:r>
            <a:r>
              <a:rPr lang="en-US" dirty="0"/>
              <a:t>. Bu </a:t>
            </a:r>
            <a:r>
              <a:rPr lang="en-US" dirty="0" err="1"/>
              <a:t>yazılımlar</a:t>
            </a:r>
            <a:r>
              <a:rPr lang="en-US" dirty="0"/>
              <a:t> </a:t>
            </a:r>
            <a:r>
              <a:rPr lang="en-US" dirty="0" err="1"/>
              <a:t>oldukça</a:t>
            </a:r>
            <a:r>
              <a:rPr lang="en-US" dirty="0"/>
              <a:t> </a:t>
            </a:r>
            <a:r>
              <a:rPr lang="en-US" dirty="0" err="1"/>
              <a:t>pahalı</a:t>
            </a:r>
            <a:r>
              <a:rPr lang="en-US" dirty="0"/>
              <a:t> </a:t>
            </a:r>
            <a:r>
              <a:rPr lang="en-US" dirty="0" err="1"/>
              <a:t>yazılımlardır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kullanıcısını</a:t>
            </a:r>
            <a:r>
              <a:rPr lang="en-US" dirty="0"/>
              <a:t> </a:t>
            </a:r>
            <a:r>
              <a:rPr lang="en-US" dirty="0" err="1"/>
              <a:t>kendisine</a:t>
            </a:r>
            <a:r>
              <a:rPr lang="en-US" dirty="0"/>
              <a:t> </a:t>
            </a:r>
            <a:r>
              <a:rPr lang="en-US" dirty="0" err="1"/>
              <a:t>bağımlı</a:t>
            </a:r>
            <a:r>
              <a:rPr lang="en-US" dirty="0"/>
              <a:t> hale </a:t>
            </a:r>
            <a:r>
              <a:rPr lang="en-US" dirty="0" err="1"/>
              <a:t>getirerek</a:t>
            </a:r>
            <a:r>
              <a:rPr lang="en-US" dirty="0"/>
              <a:t> </a:t>
            </a:r>
            <a:r>
              <a:rPr lang="en-US" dirty="0" err="1"/>
              <a:t>orta</a:t>
            </a:r>
            <a:r>
              <a:rPr lang="en-US" dirty="0"/>
              <a:t> </a:t>
            </a:r>
            <a:r>
              <a:rPr lang="en-US" dirty="0" err="1"/>
              <a:t>vadede</a:t>
            </a:r>
            <a:r>
              <a:rPr lang="en-US" dirty="0"/>
              <a:t> de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maliyetin</a:t>
            </a:r>
            <a:r>
              <a:rPr lang="en-US" dirty="0"/>
              <a:t> </a:t>
            </a:r>
            <a:r>
              <a:rPr lang="en-US" dirty="0" err="1"/>
              <a:t>devam</a:t>
            </a:r>
            <a:r>
              <a:rPr lang="en-US" dirty="0"/>
              <a:t> </a:t>
            </a:r>
            <a:r>
              <a:rPr lang="en-US" dirty="0" err="1"/>
              <a:t>etmesini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452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28C676-0B7C-4BEC-A9EC-D8B4C665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+mn-lt"/>
              </a:rPr>
              <a:t>SQL </a:t>
            </a:r>
            <a:r>
              <a:rPr lang="en-US" sz="5400" b="1" dirty="0" err="1">
                <a:solidFill>
                  <a:schemeClr val="tx2"/>
                </a:solidFill>
                <a:latin typeface="+mn-lt"/>
              </a:rPr>
              <a:t>Veritabanları</a:t>
            </a:r>
            <a:r>
              <a:rPr lang="en-US" sz="54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5400" b="1" dirty="0" err="1">
                <a:solidFill>
                  <a:schemeClr val="tx2"/>
                </a:solidFill>
                <a:latin typeface="+mn-lt"/>
              </a:rPr>
              <a:t>Arasında</a:t>
            </a:r>
            <a:r>
              <a:rPr lang="en-US" sz="54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5400" b="1" dirty="0" err="1">
                <a:solidFill>
                  <a:schemeClr val="tx2"/>
                </a:solidFill>
                <a:latin typeface="+mn-lt"/>
              </a:rPr>
              <a:t>Nasıl</a:t>
            </a:r>
            <a:r>
              <a:rPr lang="en-US" sz="54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5400" b="1" dirty="0" err="1">
                <a:solidFill>
                  <a:schemeClr val="tx2"/>
                </a:solidFill>
                <a:latin typeface="+mn-lt"/>
              </a:rPr>
              <a:t>Seçim</a:t>
            </a:r>
            <a:r>
              <a:rPr lang="en-US" sz="54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5400" b="1" dirty="0" err="1">
                <a:solidFill>
                  <a:schemeClr val="tx2"/>
                </a:solidFill>
                <a:latin typeface="+mn-lt"/>
              </a:rPr>
              <a:t>Yapmalıyız</a:t>
            </a:r>
            <a:r>
              <a:rPr lang="en-US" sz="5400" b="1" dirty="0">
                <a:solidFill>
                  <a:schemeClr val="tx2"/>
                </a:solidFill>
                <a:latin typeface="+mn-lt"/>
              </a:rPr>
              <a:t>?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F867865-855A-4272-A0BF-1E450F97A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Burada</a:t>
            </a:r>
            <a:r>
              <a:rPr lang="en-US" dirty="0"/>
              <a:t> PostgreSQL hem </a:t>
            </a:r>
            <a:r>
              <a:rPr lang="en-US" dirty="0" err="1"/>
              <a:t>özgür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 hem de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Oracle </a:t>
            </a:r>
            <a:r>
              <a:rPr lang="en-US" dirty="0" err="1"/>
              <a:t>ve</a:t>
            </a:r>
            <a:r>
              <a:rPr lang="en-US" dirty="0"/>
              <a:t> SQL Server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güçlü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sebebi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sektör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oldukça</a:t>
            </a:r>
            <a:r>
              <a:rPr lang="en-US" dirty="0"/>
              <a:t> </a:t>
            </a:r>
            <a:r>
              <a:rPr lang="en-US" dirty="0" err="1"/>
              <a:t>tercih</a:t>
            </a:r>
            <a:r>
              <a:rPr lang="en-US" dirty="0"/>
              <a:t>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database </a:t>
            </a:r>
            <a:r>
              <a:rPr lang="en-US" dirty="0" err="1"/>
              <a:t>sistemidir</a:t>
            </a:r>
            <a:r>
              <a:rPr lang="en-US" dirty="0"/>
              <a:t>.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MySQL’in</a:t>
            </a:r>
            <a:r>
              <a:rPr lang="en-US" dirty="0"/>
              <a:t> </a:t>
            </a:r>
            <a:r>
              <a:rPr lang="en-US" dirty="0" err="1"/>
              <a:t>PostgreSQL’e</a:t>
            </a:r>
            <a:r>
              <a:rPr lang="en-US" dirty="0"/>
              <a:t> </a:t>
            </a:r>
            <a:r>
              <a:rPr lang="en-US" dirty="0" err="1"/>
              <a:t>oranla</a:t>
            </a:r>
            <a:r>
              <a:rPr lang="en-US" dirty="0"/>
              <a:t> </a:t>
            </a:r>
            <a:r>
              <a:rPr lang="en-US" dirty="0" err="1"/>
              <a:t>gücü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düşüktür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sebeple</a:t>
            </a:r>
            <a:r>
              <a:rPr lang="en-US" dirty="0"/>
              <a:t> </a:t>
            </a:r>
            <a:r>
              <a:rPr lang="en-US" dirty="0" err="1"/>
              <a:t>kullanımı</a:t>
            </a:r>
            <a:r>
              <a:rPr lang="en-US" dirty="0"/>
              <a:t> da </a:t>
            </a:r>
            <a:r>
              <a:rPr lang="en-US" dirty="0" err="1"/>
              <a:t>orta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ölçekli</a:t>
            </a:r>
            <a:r>
              <a:rPr lang="en-US" dirty="0"/>
              <a:t> </a:t>
            </a:r>
            <a:r>
              <a:rPr lang="en-US" dirty="0" err="1"/>
              <a:t>projelerde</a:t>
            </a:r>
            <a:r>
              <a:rPr lang="en-US" dirty="0"/>
              <a:t> </a:t>
            </a:r>
            <a:r>
              <a:rPr lang="en-US" dirty="0" err="1"/>
              <a:t>oldukça</a:t>
            </a:r>
            <a:r>
              <a:rPr lang="en-US" dirty="0"/>
              <a:t> </a:t>
            </a:r>
            <a:r>
              <a:rPr lang="en-US" dirty="0" err="1"/>
              <a:t>düşüktür</a:t>
            </a:r>
            <a:r>
              <a:rPr lang="en-US" dirty="0"/>
              <a:t>.</a:t>
            </a:r>
          </a:p>
          <a:p>
            <a:r>
              <a:rPr lang="en-US" dirty="0" err="1"/>
              <a:t>Fakat</a:t>
            </a:r>
            <a:r>
              <a:rPr lang="en-US" dirty="0"/>
              <a:t> biz </a:t>
            </a:r>
            <a:r>
              <a:rPr lang="en-US" dirty="0" err="1"/>
              <a:t>dersimizde</a:t>
            </a:r>
            <a:r>
              <a:rPr lang="en-US" dirty="0"/>
              <a:t> </a:t>
            </a:r>
            <a:r>
              <a:rPr lang="en-US" dirty="0" err="1"/>
              <a:t>sizleri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database </a:t>
            </a:r>
            <a:r>
              <a:rPr lang="en-US" dirty="0" err="1"/>
              <a:t>teknolojisinde</a:t>
            </a:r>
            <a:r>
              <a:rPr lang="en-US" dirty="0"/>
              <a:t> </a:t>
            </a:r>
            <a:r>
              <a:rPr lang="en-US" dirty="0" err="1"/>
              <a:t>uzmanlaştımak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ANSI SQL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uzmanlaştırarak</a:t>
            </a:r>
            <a:r>
              <a:rPr lang="en-US" dirty="0"/>
              <a:t> </a:t>
            </a:r>
            <a:r>
              <a:rPr lang="en-US" dirty="0" err="1"/>
              <a:t>ileride</a:t>
            </a:r>
            <a:r>
              <a:rPr lang="en-US" dirty="0"/>
              <a:t> </a:t>
            </a:r>
            <a:r>
              <a:rPr lang="en-US" dirty="0" err="1"/>
              <a:t>çalışacağınız</a:t>
            </a:r>
            <a:r>
              <a:rPr lang="en-US" dirty="0"/>
              <a:t> </a:t>
            </a:r>
            <a:r>
              <a:rPr lang="en-US" dirty="0" err="1"/>
              <a:t>firmlarda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databaselere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adapte</a:t>
            </a:r>
            <a:r>
              <a:rPr lang="en-US" dirty="0"/>
              <a:t> </a:t>
            </a:r>
            <a:r>
              <a:rPr lang="en-US" dirty="0" err="1"/>
              <a:t>olabilmenizi</a:t>
            </a:r>
            <a:r>
              <a:rPr lang="en-US" dirty="0"/>
              <a:t> </a:t>
            </a:r>
            <a:r>
              <a:rPr lang="en-US" dirty="0" err="1"/>
              <a:t>amaçlıyoruz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4371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SQL NEDİR?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/>
              <a:t>SQL, VERİTABANI SORGU DİLİDİR.</a:t>
            </a:r>
          </a:p>
          <a:p>
            <a:pPr>
              <a:lnSpc>
                <a:spcPct val="90000"/>
              </a:lnSpc>
            </a:pPr>
            <a:r>
              <a:rPr lang="tr-TR"/>
              <a:t>SQL İLE VERİTABANINA YENİ TABLOLAR, YENİ KAYITLAR EKLEYİP SİLEBİLİR, VAR OLAN ALANLAR ÜZERİNDE DÜZENLEMELER VE SORGULAR YAPABİLİRSİNİZ.</a:t>
            </a:r>
          </a:p>
          <a:p>
            <a:pPr>
              <a:lnSpc>
                <a:spcPct val="90000"/>
              </a:lnSpc>
            </a:pPr>
            <a:r>
              <a:rPr lang="tr-TR"/>
              <a:t>SQL İLE </a:t>
            </a:r>
            <a:r>
              <a:rPr lang="en-US"/>
              <a:t>Oracle, DB2, Sybase, Informix, Microsoft SQL Server, Access</a:t>
            </a:r>
            <a:r>
              <a:rPr lang="tr-TR"/>
              <a:t> GİBİ VERİTABANI YÖNETİM SİSTEMLERİNDE ÇALIŞABİLİRSİNİZ.</a:t>
            </a:r>
          </a:p>
        </p:txBody>
      </p:sp>
    </p:spTree>
    <p:extLst>
      <p:ext uri="{BB962C8B-B14F-4D97-AF65-F5344CB8AC3E}">
        <p14:creationId xmlns:p14="http://schemas.microsoft.com/office/powerpoint/2010/main" val="2605611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SQL BİR STANDARTTIR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SQL, STANDARD BİR VERİTABANI SORGU DİLİDİR.</a:t>
            </a:r>
          </a:p>
          <a:p>
            <a:r>
              <a:rPr lang="tr-TR"/>
              <a:t>BÜTÜN GELİŞMİŞ VERİTABANI UTGULAMALARINDA KULLANILIR.</a:t>
            </a:r>
          </a:p>
          <a:p>
            <a:r>
              <a:rPr lang="en-US"/>
              <a:t>Access, DB2, Informix, Microsoft SQL Server, Oracle, Sybase </a:t>
            </a:r>
            <a:r>
              <a:rPr lang="tr-TR"/>
              <a:t>GİBİ TİM GELİŞMİŞ VERİTABANI PROGRAMLARI İLE ÇALIŞIR.</a:t>
            </a:r>
          </a:p>
        </p:txBody>
      </p:sp>
    </p:spTree>
    <p:extLst>
      <p:ext uri="{BB962C8B-B14F-4D97-AF65-F5344CB8AC3E}">
        <p14:creationId xmlns:p14="http://schemas.microsoft.com/office/powerpoint/2010/main" val="3986630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SQL KOMUTLARI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SQL KOMUTLARI ÇEŞİTLİ BAŞLIKLAR ALTINDA DÜZENLENEBİLİR.</a:t>
            </a:r>
          </a:p>
          <a:p>
            <a:r>
              <a:rPr lang="tr-TR"/>
              <a:t>GENELDE SQL KOMUTLARI İKİYE AYRILIR:</a:t>
            </a:r>
          </a:p>
          <a:p>
            <a:pPr lvl="1"/>
            <a:r>
              <a:rPr lang="tr-TR"/>
              <a:t>DDL:VERİ TANIMLAMA KOMUTLARI.</a:t>
            </a:r>
          </a:p>
          <a:p>
            <a:pPr lvl="1"/>
            <a:r>
              <a:rPr lang="tr-TR"/>
              <a:t>DML:VERİ İŞLEME KOMUTLARI.</a:t>
            </a:r>
          </a:p>
        </p:txBody>
      </p:sp>
    </p:spTree>
    <p:extLst>
      <p:ext uri="{BB962C8B-B14F-4D97-AF65-F5344CB8AC3E}">
        <p14:creationId xmlns:p14="http://schemas.microsoft.com/office/powerpoint/2010/main" val="3898033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YARDIMCI DEYİMLER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2600"/>
              <a:t>YUKARIDA BAHSİ GEÇEN DEYİMLER TEK BAŞLARINA KULLANILAMAZLAR.</a:t>
            </a:r>
          </a:p>
          <a:p>
            <a:r>
              <a:rPr lang="tr-TR" sz="2600"/>
              <a:t>KOMUTLARIN İŞLEVLERİNİ YERİNE GETİRMELERİ İÇİN BAZI YARDIMCI DEYİMLER VARDIR. BUNLAR;</a:t>
            </a:r>
          </a:p>
          <a:p>
            <a:pPr lvl="1"/>
            <a:r>
              <a:rPr lang="tr-TR" sz="2200"/>
              <a:t>FROM</a:t>
            </a:r>
          </a:p>
          <a:p>
            <a:pPr lvl="1"/>
            <a:r>
              <a:rPr lang="tr-TR" sz="2200"/>
              <a:t>WHERE</a:t>
            </a:r>
          </a:p>
          <a:p>
            <a:pPr lvl="1"/>
            <a:r>
              <a:rPr lang="tr-TR" sz="2200"/>
              <a:t>GROUP BY</a:t>
            </a:r>
          </a:p>
          <a:p>
            <a:pPr lvl="1"/>
            <a:r>
              <a:rPr lang="tr-TR" sz="2200"/>
              <a:t>HAVING</a:t>
            </a:r>
          </a:p>
          <a:p>
            <a:pPr lvl="1"/>
            <a:r>
              <a:rPr lang="tr-TR" sz="2200"/>
              <a:t>ORDER BY</a:t>
            </a:r>
          </a:p>
        </p:txBody>
      </p:sp>
    </p:spTree>
    <p:extLst>
      <p:ext uri="{BB962C8B-B14F-4D97-AF65-F5344CB8AC3E}">
        <p14:creationId xmlns:p14="http://schemas.microsoft.com/office/powerpoint/2010/main" val="2380443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EA8721-BEF7-4607-9796-19FA00881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/>
          <a:p>
            <a:r>
              <a:rPr lang="en-US" dirty="0" err="1"/>
              <a:t>DataGrip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Tanıtım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7E125EA-C077-7EF6-88C9-C0E32FAF9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34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3F0A3E-2913-4275-9F52-924567655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Tablo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FA5E9DE5-EE92-4639-B680-13AF1574DF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173446"/>
              </p:ext>
            </p:extLst>
          </p:nvPr>
        </p:nvGraphicFramePr>
        <p:xfrm>
          <a:off x="777875" y="1825625"/>
          <a:ext cx="10658475" cy="1884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2825">
                  <a:extLst>
                    <a:ext uri="{9D8B030D-6E8A-4147-A177-3AD203B41FA5}">
                      <a16:colId xmlns:a16="http://schemas.microsoft.com/office/drawing/2014/main" val="4131519032"/>
                    </a:ext>
                  </a:extLst>
                </a:gridCol>
                <a:gridCol w="3552825">
                  <a:extLst>
                    <a:ext uri="{9D8B030D-6E8A-4147-A177-3AD203B41FA5}">
                      <a16:colId xmlns:a16="http://schemas.microsoft.com/office/drawing/2014/main" val="1440461960"/>
                    </a:ext>
                  </a:extLst>
                </a:gridCol>
                <a:gridCol w="3552825">
                  <a:extLst>
                    <a:ext uri="{9D8B030D-6E8A-4147-A177-3AD203B41FA5}">
                      <a16:colId xmlns:a16="http://schemas.microsoft.com/office/drawing/2014/main" val="584225702"/>
                    </a:ext>
                  </a:extLst>
                </a:gridCol>
              </a:tblGrid>
              <a:tr h="401108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626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Ağılkaya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35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Burak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Duman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6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Durmaz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946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Burak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Gül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268480"/>
                  </a:ext>
                </a:extLst>
              </a:tr>
            </a:tbl>
          </a:graphicData>
        </a:graphic>
      </p:graphicFrame>
      <p:sp>
        <p:nvSpPr>
          <p:cNvPr id="5" name="Metin kutusu 4">
            <a:extLst>
              <a:ext uri="{FF2B5EF4-FFF2-40B4-BE49-F238E27FC236}">
                <a16:creationId xmlns:a16="http://schemas.microsoft.com/office/drawing/2014/main" id="{ABA9CC59-AFC9-4E88-9C67-45B137971D5C}"/>
              </a:ext>
            </a:extLst>
          </p:cNvPr>
          <p:cNvSpPr txBox="1"/>
          <p:nvPr/>
        </p:nvSpPr>
        <p:spPr>
          <a:xfrm>
            <a:off x="811109" y="4351867"/>
            <a:ext cx="10659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tablolarının</a:t>
            </a:r>
            <a:r>
              <a:rPr lang="en-US" dirty="0"/>
              <a:t> </a:t>
            </a:r>
            <a:r>
              <a:rPr lang="en-US" dirty="0" err="1"/>
              <a:t>sıradan</a:t>
            </a:r>
            <a:r>
              <a:rPr lang="en-US" dirty="0"/>
              <a:t> </a:t>
            </a:r>
            <a:r>
              <a:rPr lang="en-US" dirty="0" err="1"/>
              <a:t>tablolardan</a:t>
            </a:r>
            <a:r>
              <a:rPr lang="en-US" dirty="0"/>
              <a:t> </a:t>
            </a:r>
            <a:r>
              <a:rPr lang="en-US" dirty="0" err="1"/>
              <a:t>mantık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farkı</a:t>
            </a:r>
            <a:r>
              <a:rPr lang="en-US" dirty="0"/>
              <a:t> </a:t>
            </a:r>
            <a:r>
              <a:rPr lang="en-US" dirty="0" err="1"/>
              <a:t>yoktur</a:t>
            </a:r>
            <a:r>
              <a:rPr lang="en-US" dirty="0"/>
              <a:t>. </a:t>
            </a:r>
            <a:r>
              <a:rPr lang="en-US" dirty="0" err="1"/>
              <a:t>Burada</a:t>
            </a:r>
            <a:r>
              <a:rPr lang="en-US" dirty="0"/>
              <a:t> Tablo “table”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adlandırılır</a:t>
            </a:r>
            <a:r>
              <a:rPr lang="en-US" dirty="0"/>
              <a:t>.</a:t>
            </a:r>
          </a:p>
          <a:p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her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satır</a:t>
            </a:r>
            <a:r>
              <a:rPr lang="en-US" dirty="0"/>
              <a:t> “row”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adlandırılır</a:t>
            </a:r>
            <a:r>
              <a:rPr lang="en-US" dirty="0"/>
              <a:t>. Her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sütün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“column”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adlandırılır</a:t>
            </a:r>
            <a:r>
              <a:rPr lang="en-US" dirty="0"/>
              <a:t>. </a:t>
            </a:r>
            <a:r>
              <a:rPr lang="en-US" dirty="0" err="1"/>
              <a:t>Yukarıda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tabloda</a:t>
            </a:r>
            <a:r>
              <a:rPr lang="en-US" dirty="0"/>
              <a:t> id, name </a:t>
            </a:r>
            <a:r>
              <a:rPr lang="en-US" dirty="0" err="1"/>
              <a:t>ve</a:t>
            </a:r>
            <a:r>
              <a:rPr lang="en-US" dirty="0"/>
              <a:t> surname </a:t>
            </a:r>
            <a:r>
              <a:rPr lang="en-US" dirty="0" err="1"/>
              <a:t>isimli</a:t>
            </a:r>
            <a:r>
              <a:rPr lang="en-US" dirty="0"/>
              <a:t> 3 </a:t>
            </a:r>
            <a:r>
              <a:rPr lang="en-US" dirty="0" err="1"/>
              <a:t>adet</a:t>
            </a:r>
            <a:r>
              <a:rPr lang="en-US" dirty="0"/>
              <a:t> “column” </a:t>
            </a:r>
            <a:r>
              <a:rPr lang="en-US" dirty="0" err="1"/>
              <a:t>bulunmaktadır</a:t>
            </a:r>
            <a:r>
              <a:rPr lang="en-US" dirty="0"/>
              <a:t>. 4 </a:t>
            </a:r>
            <a:r>
              <a:rPr lang="en-US" dirty="0" err="1"/>
              <a:t>adet’de</a:t>
            </a:r>
            <a:r>
              <a:rPr lang="en-US" dirty="0"/>
              <a:t> “row” </a:t>
            </a:r>
            <a:r>
              <a:rPr lang="en-US" dirty="0" err="1"/>
              <a:t>bulunmaktadır</a:t>
            </a:r>
            <a:r>
              <a:rPr lang="en-US" dirty="0"/>
              <a:t>.</a:t>
            </a:r>
          </a:p>
          <a:p>
            <a:r>
              <a:rPr lang="en-US" dirty="0"/>
              <a:t>Bu </a:t>
            </a:r>
            <a:r>
              <a:rPr lang="en-US" dirty="0" err="1"/>
              <a:t>tabloyu</a:t>
            </a:r>
            <a:r>
              <a:rPr lang="en-US" dirty="0"/>
              <a:t> </a:t>
            </a:r>
            <a:r>
              <a:rPr lang="en-US" dirty="0" err="1"/>
              <a:t>DataGrip</a:t>
            </a:r>
            <a:r>
              <a:rPr lang="en-US" dirty="0"/>
              <a:t> </a:t>
            </a:r>
            <a:r>
              <a:rPr lang="en-US" dirty="0" err="1"/>
              <a:t>aracılığı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oluşturalım</a:t>
            </a:r>
            <a:r>
              <a:rPr lang="en-US" dirty="0"/>
              <a:t>. </a:t>
            </a:r>
            <a:r>
              <a:rPr lang="en-US" dirty="0" err="1"/>
              <a:t>Sonrasında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tabloyu</a:t>
            </a:r>
            <a:r>
              <a:rPr lang="en-US" dirty="0"/>
              <a:t> </a:t>
            </a:r>
            <a:r>
              <a:rPr lang="en-US" dirty="0" err="1"/>
              <a:t>silelim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5205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D32FEE-B46F-40E4-9897-041B6FD4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Veri </a:t>
            </a:r>
            <a:r>
              <a:rPr lang="en-US" dirty="0" err="1"/>
              <a:t>Tipleri</a:t>
            </a:r>
            <a:endParaRPr lang="en-US" dirty="0"/>
          </a:p>
        </p:txBody>
      </p:sp>
      <p:graphicFrame>
        <p:nvGraphicFramePr>
          <p:cNvPr id="7" name="Tablo 7">
            <a:extLst>
              <a:ext uri="{FF2B5EF4-FFF2-40B4-BE49-F238E27FC236}">
                <a16:creationId xmlns:a16="http://schemas.microsoft.com/office/drawing/2014/main" id="{0C5DB5EA-3DF9-41CD-83D8-DFBEA6EEAF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4655593"/>
              </p:ext>
            </p:extLst>
          </p:nvPr>
        </p:nvGraphicFramePr>
        <p:xfrm>
          <a:off x="777875" y="1825625"/>
          <a:ext cx="10658475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125">
                  <a:extLst>
                    <a:ext uri="{9D8B030D-6E8A-4147-A177-3AD203B41FA5}">
                      <a16:colId xmlns:a16="http://schemas.microsoft.com/office/drawing/2014/main" val="521144321"/>
                    </a:ext>
                  </a:extLst>
                </a:gridCol>
                <a:gridCol w="9277350">
                  <a:extLst>
                    <a:ext uri="{9D8B030D-6E8A-4147-A177-3AD203B41FA5}">
                      <a16:colId xmlns:a16="http://schemas.microsoft.com/office/drawing/2014/main" val="803515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Açıklama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911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byte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saklamak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için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kullanılır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887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byte </a:t>
                      </a:r>
                      <a:r>
                        <a:rPr lang="en-US" dirty="0" err="1"/>
                        <a:t>veri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saklamak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için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kullanılır</a:t>
                      </a:r>
                      <a:r>
                        <a:rPr lang="en-US" dirty="0"/>
                        <a:t>. Bu n </a:t>
                      </a:r>
                      <a:r>
                        <a:rPr lang="en-US" dirty="0" err="1"/>
                        <a:t>ifadesi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sabittir</a:t>
                      </a:r>
                      <a:r>
                        <a:rPr lang="en-US" dirty="0"/>
                        <a:t>.</a:t>
                      </a:r>
                    </a:p>
                    <a:p>
                      <a:r>
                        <a:rPr lang="en-US" dirty="0"/>
                        <a:t>Char(n) </a:t>
                      </a:r>
                      <a:r>
                        <a:rPr lang="en-US" dirty="0" err="1"/>
                        <a:t>kullanımı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çok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senaryoda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mantıksızdır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Char(5) </a:t>
                      </a:r>
                      <a:r>
                        <a:rPr lang="en-US" dirty="0" err="1"/>
                        <a:t>olduğunu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hayal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edin</a:t>
                      </a:r>
                      <a:r>
                        <a:rPr lang="en-US" dirty="0"/>
                        <a:t>.</a:t>
                      </a:r>
                    </a:p>
                    <a:p>
                      <a:r>
                        <a:rPr lang="en-US" dirty="0" err="1"/>
                        <a:t>İçersine</a:t>
                      </a:r>
                      <a:r>
                        <a:rPr lang="en-US" dirty="0"/>
                        <a:t> “F” </a:t>
                      </a:r>
                      <a:r>
                        <a:rPr lang="en-US" dirty="0" err="1"/>
                        <a:t>ifadesini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yazıp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saklarsak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geriye</a:t>
                      </a:r>
                      <a:r>
                        <a:rPr lang="en-US" dirty="0"/>
                        <a:t> 4 </a:t>
                      </a:r>
                      <a:r>
                        <a:rPr lang="en-US" dirty="0" err="1"/>
                        <a:t>byte’lık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boş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kalacaktır</a:t>
                      </a:r>
                      <a:r>
                        <a:rPr lang="en-US" dirty="0"/>
                        <a:t>.</a:t>
                      </a:r>
                    </a:p>
                    <a:p>
                      <a:r>
                        <a:rPr lang="en-US" dirty="0"/>
                        <a:t>Char(n) </a:t>
                      </a:r>
                      <a:r>
                        <a:rPr lang="en-US" dirty="0" err="1"/>
                        <a:t>sabit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uzunlukta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veriler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saklanacağında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mantıklı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olabilir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51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Varchar(n)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</a:t>
                      </a:r>
                      <a:r>
                        <a:rPr lang="en-US" dirty="0" err="1"/>
                        <a:t>byte’a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kadar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veri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saklamak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amacıyla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kullanılır</a:t>
                      </a:r>
                      <a:r>
                        <a:rPr lang="en-US" dirty="0"/>
                        <a:t>. 1 GB </a:t>
                      </a:r>
                      <a:r>
                        <a:rPr lang="en-US" dirty="0" err="1"/>
                        <a:t>ile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sınırlıdır</a:t>
                      </a:r>
                      <a:r>
                        <a:rPr lang="en-US" dirty="0"/>
                        <a:t>.</a:t>
                      </a:r>
                    </a:p>
                    <a:p>
                      <a:r>
                        <a:rPr lang="en-US" dirty="0"/>
                        <a:t>Char(n) </a:t>
                      </a:r>
                      <a:r>
                        <a:rPr lang="en-US" dirty="0" err="1"/>
                        <a:t>yerine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bunu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kullanmak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çok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senaryoda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çok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daha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mantıklı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olacaktır</a:t>
                      </a:r>
                      <a:r>
                        <a:rPr lang="en-US" dirty="0"/>
                        <a:t>.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PostgreSQL’de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verileri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birbirine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etmek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için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operatörü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kullanılır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Aşağıdaki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gibi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kullanılır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'F'::varchar(5)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vc5; 'F'::char(5)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c5;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iki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verinin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boyutu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birbirinden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farklıdır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vc5’de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yalnızca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F’in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boyutu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kadar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alan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gerekli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iken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c5’de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sabit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değer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olan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 byte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kadar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alan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açılır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768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348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3F2605-298C-4367-9A34-F0079B546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Veri </a:t>
            </a:r>
            <a:r>
              <a:rPr lang="en-US" dirty="0" err="1"/>
              <a:t>Tipleri</a:t>
            </a:r>
            <a:endParaRPr lang="en-US" dirty="0"/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1998B17A-A1C6-4250-BD9D-B68C5F7DC9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8062220"/>
              </p:ext>
            </p:extLst>
          </p:nvPr>
        </p:nvGraphicFramePr>
        <p:xfrm>
          <a:off x="777875" y="1825625"/>
          <a:ext cx="10658474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525">
                  <a:extLst>
                    <a:ext uri="{9D8B030D-6E8A-4147-A177-3AD203B41FA5}">
                      <a16:colId xmlns:a16="http://schemas.microsoft.com/office/drawing/2014/main" val="2175554554"/>
                    </a:ext>
                  </a:extLst>
                </a:gridCol>
                <a:gridCol w="8616949">
                  <a:extLst>
                    <a:ext uri="{9D8B030D-6E8A-4147-A177-3AD203B41FA5}">
                      <a16:colId xmlns:a16="http://schemas.microsoft.com/office/drawing/2014/main" val="85858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Açıklama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126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GB’a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kadar</a:t>
                      </a:r>
                      <a:r>
                        <a:rPr lang="en-US" dirty="0"/>
                        <a:t> string </a:t>
                      </a:r>
                      <a:r>
                        <a:rPr lang="en-US" dirty="0" err="1"/>
                        <a:t>saklamak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amacıyla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kullanılır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18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int2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byte’lık</a:t>
                      </a:r>
                      <a:r>
                        <a:rPr lang="en-US" dirty="0"/>
                        <a:t> integer </a:t>
                      </a:r>
                      <a:r>
                        <a:rPr lang="en-US" dirty="0" err="1"/>
                        <a:t>veri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saklamak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amacıyla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kullanılır</a:t>
                      </a:r>
                      <a:r>
                        <a:rPr lang="en-US" dirty="0"/>
                        <a:t>.</a:t>
                      </a:r>
                    </a:p>
                    <a:p>
                      <a:r>
                        <a:rPr lang="en-US" dirty="0" err="1"/>
                        <a:t>smallint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ve</a:t>
                      </a:r>
                      <a:r>
                        <a:rPr lang="en-US" dirty="0"/>
                        <a:t> int2 </a:t>
                      </a:r>
                      <a:r>
                        <a:rPr lang="en-US" dirty="0" err="1"/>
                        <a:t>ifadeleri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birbirinin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alias’ı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durumundadır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488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integer, int4, 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r>
                        <a:rPr lang="en-US" dirty="0" err="1"/>
                        <a:t>byte’lık</a:t>
                      </a:r>
                      <a:r>
                        <a:rPr lang="en-US" dirty="0"/>
                        <a:t> integer </a:t>
                      </a:r>
                      <a:r>
                        <a:rPr lang="en-US" dirty="0" err="1"/>
                        <a:t>veri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saklamak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amacıyla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kullanılır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1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int8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r>
                        <a:rPr lang="en-US" dirty="0" err="1"/>
                        <a:t>byte’lık</a:t>
                      </a:r>
                      <a:r>
                        <a:rPr lang="en-US" dirty="0"/>
                        <a:t> integer </a:t>
                      </a:r>
                      <a:r>
                        <a:rPr lang="en-US" dirty="0" err="1"/>
                        <a:t>veri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saklamak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amacıyla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kullanılır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218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precission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byte </a:t>
                      </a:r>
                      <a:r>
                        <a:rPr lang="en-US" dirty="0" err="1"/>
                        <a:t>alan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kaplar</a:t>
                      </a:r>
                      <a:r>
                        <a:rPr lang="en-US" dirty="0"/>
                        <a:t>. 15 </a:t>
                      </a:r>
                      <a:r>
                        <a:rPr lang="en-US" dirty="0" err="1"/>
                        <a:t>ondalık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basamaklı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veri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saklamak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amacıyla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kullanılır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66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byte </a:t>
                      </a:r>
                      <a:r>
                        <a:rPr lang="en-US" dirty="0" err="1"/>
                        <a:t>alan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kaplar</a:t>
                      </a:r>
                      <a:r>
                        <a:rPr lang="en-US" dirty="0"/>
                        <a:t>. 6 </a:t>
                      </a:r>
                      <a:r>
                        <a:rPr lang="en-US" dirty="0" err="1"/>
                        <a:t>ondalıklı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basamaklı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747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</a:t>
                      </a:r>
                      <a:r>
                        <a:rPr lang="en-US" dirty="0" err="1"/>
                        <a:t>ondalık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basamaklı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saklamak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için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kullanılır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355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</a:t>
                      </a:r>
                      <a:r>
                        <a:rPr lang="en-US" dirty="0" err="1"/>
                        <a:t>ya</a:t>
                      </a:r>
                      <a:r>
                        <a:rPr lang="en-US" dirty="0"/>
                        <a:t> da false </a:t>
                      </a:r>
                      <a:r>
                        <a:rPr lang="en-US" dirty="0" err="1"/>
                        <a:t>değer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tutmak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için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kullanılır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Oluşturulurken</a:t>
                      </a:r>
                      <a:r>
                        <a:rPr lang="en-US" dirty="0"/>
                        <a:t>; Y, N, y, n, true, false, T, F, 1, 0 </a:t>
                      </a:r>
                      <a:r>
                        <a:rPr lang="en-US" dirty="0" err="1"/>
                        <a:t>verilebilir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içerde</a:t>
                      </a:r>
                      <a:r>
                        <a:rPr lang="en-US" dirty="0"/>
                        <a:t> true </a:t>
                      </a:r>
                      <a:r>
                        <a:rPr lang="en-US" dirty="0" err="1"/>
                        <a:t>ve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false’a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dönüştürülür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186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51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dirty="0" err="1"/>
              <a:t>Veritabanı</a:t>
            </a:r>
            <a:r>
              <a:rPr lang="tr-TR" sz="4000" dirty="0"/>
              <a:t> Teknolojilerine </a:t>
            </a:r>
            <a:br>
              <a:rPr lang="tr-TR" sz="4000" dirty="0"/>
            </a:br>
            <a:r>
              <a:rPr lang="tr-TR" sz="4000" dirty="0"/>
              <a:t>Genel Bakış</a:t>
            </a:r>
          </a:p>
        </p:txBody>
      </p:sp>
    </p:spTree>
    <p:extLst>
      <p:ext uri="{BB962C8B-B14F-4D97-AF65-F5344CB8AC3E}">
        <p14:creationId xmlns:p14="http://schemas.microsoft.com/office/powerpoint/2010/main" val="3701387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655A29-EFC6-433C-94B9-0238741ED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Veri </a:t>
            </a:r>
            <a:r>
              <a:rPr lang="en-US" dirty="0" err="1"/>
              <a:t>Tipleri</a:t>
            </a:r>
            <a:endParaRPr lang="en-US" dirty="0"/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CFFA9E1E-530B-4A32-8C21-EE3E01966F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0019894"/>
              </p:ext>
            </p:extLst>
          </p:nvPr>
        </p:nvGraphicFramePr>
        <p:xfrm>
          <a:off x="777875" y="1825625"/>
          <a:ext cx="1065847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4258">
                  <a:extLst>
                    <a:ext uri="{9D8B030D-6E8A-4147-A177-3AD203B41FA5}">
                      <a16:colId xmlns:a16="http://schemas.microsoft.com/office/drawing/2014/main" val="3870368755"/>
                    </a:ext>
                  </a:extLst>
                </a:gridCol>
                <a:gridCol w="9184216">
                  <a:extLst>
                    <a:ext uri="{9D8B030D-6E8A-4147-A177-3AD203B41FA5}">
                      <a16:colId xmlns:a16="http://schemas.microsoft.com/office/drawing/2014/main" val="2783790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Açıklama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23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Tarih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tutmak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amacıyla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kullanılır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Varsayılan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olarak</a:t>
                      </a:r>
                      <a:r>
                        <a:rPr lang="en-US" dirty="0"/>
                        <a:t> Y/M/D </a:t>
                      </a:r>
                      <a:r>
                        <a:rPr lang="en-US" dirty="0" err="1"/>
                        <a:t>formatındadır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Gösterim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şekli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değiştiribilir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874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saklamak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içindir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466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</a:t>
                      </a:r>
                      <a:r>
                        <a:rPr lang="en-US" dirty="0" err="1"/>
                        <a:t>ve</a:t>
                      </a:r>
                      <a:r>
                        <a:rPr lang="en-US" dirty="0"/>
                        <a:t> Time </a:t>
                      </a:r>
                      <a:r>
                        <a:rPr lang="en-US" dirty="0" err="1"/>
                        <a:t>saklamak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içindir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Timezone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bulunmaz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1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Timestamptz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Timestamp’a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Timezone’un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eklenmiş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halidir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98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915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302A42-54AE-436F-885F-001860BD0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Sorgular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Tablo </a:t>
            </a:r>
            <a:r>
              <a:rPr lang="en-US" dirty="0" err="1"/>
              <a:t>Oluşturma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7058D9-9FEE-4ACA-BEAF-DA08D99BD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öncesinde</a:t>
            </a:r>
            <a:r>
              <a:rPr lang="en-US" dirty="0"/>
              <a:t> </a:t>
            </a:r>
            <a:r>
              <a:rPr lang="en-US" dirty="0" err="1"/>
              <a:t>dataGrip</a:t>
            </a:r>
            <a:r>
              <a:rPr lang="en-US" dirty="0"/>
              <a:t> </a:t>
            </a:r>
            <a:r>
              <a:rPr lang="en-US" dirty="0" err="1"/>
              <a:t>aracılığıyla</a:t>
            </a:r>
            <a:r>
              <a:rPr lang="en-US" dirty="0"/>
              <a:t> Tablo </a:t>
            </a:r>
            <a:r>
              <a:rPr lang="en-US" dirty="0" err="1"/>
              <a:t>oluşturmuştuk</a:t>
            </a:r>
            <a:r>
              <a:rPr lang="en-US" dirty="0"/>
              <a:t> </a:t>
            </a:r>
            <a:r>
              <a:rPr lang="en-US" dirty="0" err="1"/>
              <a:t>şimdi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tabloyu</a:t>
            </a:r>
            <a:r>
              <a:rPr lang="en-US" dirty="0"/>
              <a:t> SQL </a:t>
            </a:r>
            <a:r>
              <a:rPr lang="en-US" dirty="0" err="1"/>
              <a:t>sorgusu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oluşturalım</a:t>
            </a:r>
            <a:r>
              <a:rPr lang="en-US" dirty="0"/>
              <a:t>.</a:t>
            </a:r>
          </a:p>
          <a:p>
            <a:r>
              <a:rPr lang="en-US" dirty="0"/>
              <a:t>“create table users(id integer primary key not null, name varchar(50) not null, surname varchar(50) not null)”</a:t>
            </a:r>
          </a:p>
          <a:p>
            <a:r>
              <a:rPr lang="en-US" dirty="0" err="1"/>
              <a:t>Yukarıda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SQL </a:t>
            </a:r>
            <a:r>
              <a:rPr lang="en-US" dirty="0" err="1"/>
              <a:t>Querysi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tabloyu</a:t>
            </a:r>
            <a:r>
              <a:rPr lang="en-US" dirty="0"/>
              <a:t> </a:t>
            </a:r>
            <a:r>
              <a:rPr lang="en-US" dirty="0" err="1"/>
              <a:t>sorgu</a:t>
            </a:r>
            <a:r>
              <a:rPr lang="en-US" dirty="0"/>
              <a:t> </a:t>
            </a:r>
            <a:r>
              <a:rPr lang="en-US" dirty="0" err="1"/>
              <a:t>çalıştırarak</a:t>
            </a:r>
            <a:r>
              <a:rPr lang="en-US" dirty="0"/>
              <a:t> da </a:t>
            </a:r>
            <a:r>
              <a:rPr lang="en-US" dirty="0" err="1"/>
              <a:t>oluşturabiliriz</a:t>
            </a:r>
            <a:r>
              <a:rPr lang="en-US" dirty="0"/>
              <a:t>. </a:t>
            </a:r>
            <a:r>
              <a:rPr lang="en-US" dirty="0" err="1"/>
              <a:t>Aslında</a:t>
            </a:r>
            <a:r>
              <a:rPr lang="en-US" dirty="0"/>
              <a:t> </a:t>
            </a:r>
            <a:r>
              <a:rPr lang="en-US" dirty="0" err="1"/>
              <a:t>DataGrip’de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yapmaktadır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8074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9CAA85-1547-4E62-9EEE-CE7802911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</a:t>
            </a:r>
            <a:r>
              <a:rPr lang="en-US" dirty="0" err="1"/>
              <a:t>Komutu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Tablo </a:t>
            </a:r>
            <a:r>
              <a:rPr lang="en-US" dirty="0" err="1"/>
              <a:t>Silme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A3E4B0-59C4-4622-918B-6A7CEECD4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en-US" dirty="0" err="1"/>
              <a:t>sorgusu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oluşturmuş</a:t>
            </a:r>
            <a:r>
              <a:rPr lang="en-US" dirty="0"/>
              <a:t> </a:t>
            </a:r>
            <a:r>
              <a:rPr lang="en-US" dirty="0" err="1"/>
              <a:t>olduğumuz</a:t>
            </a:r>
            <a:r>
              <a:rPr lang="en-US" dirty="0"/>
              <a:t> user </a:t>
            </a:r>
            <a:r>
              <a:rPr lang="en-US" dirty="0" err="1"/>
              <a:t>tablosunu</a:t>
            </a:r>
            <a:r>
              <a:rPr lang="en-US" dirty="0"/>
              <a:t>, SQL </a:t>
            </a:r>
            <a:r>
              <a:rPr lang="en-US" dirty="0" err="1"/>
              <a:t>sorgusu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silmemiz</a:t>
            </a:r>
            <a:r>
              <a:rPr lang="en-US" dirty="0"/>
              <a:t> </a:t>
            </a:r>
            <a:r>
              <a:rPr lang="en-US" dirty="0" err="1"/>
              <a:t>mümkündür</a:t>
            </a:r>
            <a:r>
              <a:rPr lang="en-US" dirty="0"/>
              <a:t>. Bunun </a:t>
            </a:r>
            <a:r>
              <a:rPr lang="en-US" dirty="0" err="1"/>
              <a:t>için</a:t>
            </a:r>
            <a:r>
              <a:rPr lang="en-US" dirty="0"/>
              <a:t>;</a:t>
            </a:r>
          </a:p>
          <a:p>
            <a:r>
              <a:rPr lang="en-US" dirty="0"/>
              <a:t>“DROP TABLE USERS;” </a:t>
            </a:r>
            <a:r>
              <a:rPr lang="en-US" dirty="0" err="1"/>
              <a:t>komutunu</a:t>
            </a:r>
            <a:r>
              <a:rPr lang="en-US" dirty="0"/>
              <a:t> </a:t>
            </a:r>
            <a:r>
              <a:rPr lang="en-US" dirty="0" err="1"/>
              <a:t>kullanabiliriz</a:t>
            </a:r>
            <a:r>
              <a:rPr lang="en-US" dirty="0"/>
              <a:t>. SQL </a:t>
            </a:r>
            <a:r>
              <a:rPr lang="en-US" dirty="0" err="1"/>
              <a:t>sorguları</a:t>
            </a:r>
            <a:r>
              <a:rPr lang="en-US" dirty="0"/>
              <a:t> non case-sensitive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harf</a:t>
            </a:r>
            <a:r>
              <a:rPr lang="en-US" dirty="0"/>
              <a:t> </a:t>
            </a:r>
            <a:r>
              <a:rPr lang="en-US" dirty="0" err="1"/>
              <a:t>duyarsızdır</a:t>
            </a:r>
            <a:r>
              <a:rPr lang="en-US" dirty="0"/>
              <a:t>. </a:t>
            </a:r>
            <a:r>
              <a:rPr lang="en-US" dirty="0" err="1"/>
              <a:t>İstediğiniz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halde</a:t>
            </a:r>
            <a:r>
              <a:rPr lang="en-US" dirty="0"/>
              <a:t> </a:t>
            </a:r>
            <a:r>
              <a:rPr lang="en-US" dirty="0" err="1"/>
              <a:t>yazabilirsiniz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8422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B6FCD0-014E-46A2-B0DF-C3F76F3E4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Drop </a:t>
            </a:r>
            <a:r>
              <a:rPr lang="en-US" dirty="0" err="1"/>
              <a:t>Komutu</a:t>
            </a:r>
            <a:r>
              <a:rPr lang="en-US" dirty="0"/>
              <a:t> İle DB </a:t>
            </a:r>
            <a:r>
              <a:rPr lang="en-US" dirty="0" err="1"/>
              <a:t>Silme</a:t>
            </a:r>
            <a:endParaRPr lang="en-US" dirty="0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1DB0A528-E621-46B8-08A3-02CB0D2697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7745178"/>
              </p:ext>
            </p:extLst>
          </p:nvPr>
        </p:nvGraphicFramePr>
        <p:xfrm>
          <a:off x="777240" y="1825625"/>
          <a:ext cx="1065911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161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050988-D9C7-4D4A-A8BC-62818283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Komutu</a:t>
            </a:r>
            <a:r>
              <a:rPr lang="en-US" dirty="0"/>
              <a:t> İle DB </a:t>
            </a:r>
            <a:r>
              <a:rPr lang="en-US" dirty="0" err="1"/>
              <a:t>Oluşturma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CD36085-42AF-4087-BAAD-85B1F0317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DataGrip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oluşturmuş</a:t>
            </a:r>
            <a:r>
              <a:rPr lang="en-US" dirty="0"/>
              <a:t> </a:t>
            </a:r>
            <a:r>
              <a:rPr lang="en-US" dirty="0" err="1"/>
              <a:t>olduğumuz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DB’yi</a:t>
            </a:r>
            <a:r>
              <a:rPr lang="en-US" dirty="0"/>
              <a:t> SQL </a:t>
            </a:r>
            <a:r>
              <a:rPr lang="en-US" dirty="0" err="1"/>
              <a:t>sorgusu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de </a:t>
            </a:r>
            <a:r>
              <a:rPr lang="en-US" dirty="0" err="1"/>
              <a:t>oluşturabiliriz</a:t>
            </a:r>
            <a:r>
              <a:rPr lang="en-US" dirty="0"/>
              <a:t>. Ne </a:t>
            </a:r>
            <a:r>
              <a:rPr lang="en-US" dirty="0" err="1"/>
              <a:t>demiştik</a:t>
            </a:r>
            <a:r>
              <a:rPr lang="en-US" dirty="0"/>
              <a:t> </a:t>
            </a:r>
            <a:r>
              <a:rPr lang="en-US" dirty="0" err="1"/>
              <a:t>DataGrip</a:t>
            </a:r>
            <a:r>
              <a:rPr lang="en-US" dirty="0"/>
              <a:t> </a:t>
            </a:r>
            <a:r>
              <a:rPr lang="en-US" dirty="0" err="1"/>
              <a:t>aslında</a:t>
            </a:r>
            <a:r>
              <a:rPr lang="en-US" dirty="0"/>
              <a:t> SQL </a:t>
            </a:r>
            <a:r>
              <a:rPr lang="en-US" dirty="0" err="1"/>
              <a:t>sorgusu</a:t>
            </a:r>
            <a:r>
              <a:rPr lang="en-US" dirty="0"/>
              <a:t> </a:t>
            </a:r>
            <a:r>
              <a:rPr lang="en-US" dirty="0" err="1"/>
              <a:t>oluşturur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bunu</a:t>
            </a:r>
            <a:r>
              <a:rPr lang="en-US" dirty="0"/>
              <a:t> PostgreSQL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çalıştırır</a:t>
            </a:r>
            <a:r>
              <a:rPr lang="en-US" dirty="0"/>
              <a:t>.</a:t>
            </a:r>
          </a:p>
          <a:p>
            <a:r>
              <a:rPr lang="en-US" dirty="0"/>
              <a:t>“create database test”</a:t>
            </a:r>
          </a:p>
          <a:p>
            <a:r>
              <a:rPr lang="en-US" dirty="0"/>
              <a:t>Bu </a:t>
            </a:r>
            <a:r>
              <a:rPr lang="en-US" dirty="0" err="1"/>
              <a:t>komutu</a:t>
            </a:r>
            <a:r>
              <a:rPr lang="en-US" dirty="0"/>
              <a:t> </a:t>
            </a:r>
            <a:r>
              <a:rPr lang="en-US" dirty="0" err="1"/>
              <a:t>çalıştırıp</a:t>
            </a:r>
            <a:r>
              <a:rPr lang="en-US" dirty="0"/>
              <a:t> </a:t>
            </a:r>
            <a:r>
              <a:rPr lang="en-US" dirty="0" err="1"/>
              <a:t>database’I</a:t>
            </a:r>
            <a:r>
              <a:rPr lang="en-US" dirty="0"/>
              <a:t> </a:t>
            </a:r>
            <a:r>
              <a:rPr lang="en-US" dirty="0" err="1"/>
              <a:t>oluşturduktan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database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sorgu</a:t>
            </a:r>
            <a:r>
              <a:rPr lang="en-US" dirty="0"/>
              <a:t> </a:t>
            </a:r>
            <a:r>
              <a:rPr lang="en-US" dirty="0" err="1"/>
              <a:t>çalıştırabilmek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database’e</a:t>
            </a:r>
            <a:r>
              <a:rPr lang="en-US" dirty="0"/>
              <a:t> </a:t>
            </a:r>
            <a:r>
              <a:rPr lang="en-US" dirty="0" err="1"/>
              <a:t>bağlanmamız</a:t>
            </a:r>
            <a:r>
              <a:rPr lang="en-US" dirty="0"/>
              <a:t> </a:t>
            </a:r>
            <a:r>
              <a:rPr lang="en-US" dirty="0" err="1"/>
              <a:t>gerekmektedir</a:t>
            </a:r>
            <a:r>
              <a:rPr lang="en-US" dirty="0"/>
              <a:t>. Bunun </a:t>
            </a:r>
            <a:r>
              <a:rPr lang="en-US" dirty="0" err="1"/>
              <a:t>DataGrip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yapıldığını</a:t>
            </a:r>
            <a:r>
              <a:rPr lang="en-US" dirty="0"/>
              <a:t> </a:t>
            </a:r>
            <a:r>
              <a:rPr lang="en-US" dirty="0" err="1"/>
              <a:t>görelim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8427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DDL KOMUTLARI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TABLO OLUŞTURMA, TABLO SİLME, TABLOYA YENİ ALANLAR EKLEME V.B. İŞLERİ YAPAN KOMUTLARDIR. BUNLAR;</a:t>
            </a:r>
          </a:p>
          <a:p>
            <a:pPr lvl="1"/>
            <a:r>
              <a:rPr lang="tr-TR"/>
              <a:t>CREATE TABLE</a:t>
            </a:r>
          </a:p>
          <a:p>
            <a:pPr lvl="1"/>
            <a:r>
              <a:rPr lang="tr-TR"/>
              <a:t>CREATE INDEX</a:t>
            </a:r>
          </a:p>
          <a:p>
            <a:pPr lvl="1"/>
            <a:r>
              <a:rPr lang="tr-TR"/>
              <a:t>DROP TABLE</a:t>
            </a:r>
          </a:p>
          <a:p>
            <a:pPr lvl="1"/>
            <a:r>
              <a:rPr lang="tr-TR"/>
              <a:t>ALTER TABLE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DML KOMUTLARI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TABLOLARDAKİ ALANLAR ÜZERİNDE İŞLEM YAPAN KOMUTLARDIR. BUNLAR;</a:t>
            </a:r>
          </a:p>
          <a:p>
            <a:pPr lvl="1"/>
            <a:r>
              <a:rPr lang="tr-TR"/>
              <a:t>SELECT</a:t>
            </a:r>
          </a:p>
          <a:p>
            <a:pPr lvl="1"/>
            <a:r>
              <a:rPr lang="tr-TR"/>
              <a:t>INSERT</a:t>
            </a:r>
          </a:p>
          <a:p>
            <a:pPr lvl="1"/>
            <a:r>
              <a:rPr lang="tr-TR"/>
              <a:t>UPDATE</a:t>
            </a:r>
          </a:p>
          <a:p>
            <a:pPr lvl="1"/>
            <a:r>
              <a:rPr lang="tr-TR"/>
              <a:t>DELETE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TEMEL YAPI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DML KOMUTLARINDA TEMEL YAPI AŞAĞIDAKİ GİBİDİR.</a:t>
            </a:r>
          </a:p>
          <a:p>
            <a:pPr lvl="1"/>
            <a:r>
              <a:rPr lang="tr-TR"/>
              <a:t>SELECT ALAN(LAR)</a:t>
            </a:r>
          </a:p>
          <a:p>
            <a:pPr lvl="2"/>
            <a:r>
              <a:rPr lang="tr-TR"/>
              <a:t>FROM TABLO ADI IN VERİTABANI</a:t>
            </a:r>
          </a:p>
          <a:p>
            <a:pPr lvl="2"/>
            <a:r>
              <a:rPr lang="tr-TR"/>
              <a:t>WHERE KOŞUL</a:t>
            </a:r>
          </a:p>
          <a:p>
            <a:pPr lvl="2"/>
            <a:r>
              <a:rPr lang="tr-TR"/>
              <a:t>GROUP BY ALAN LİSTESİ</a:t>
            </a:r>
          </a:p>
          <a:p>
            <a:pPr lvl="2"/>
            <a:r>
              <a:rPr lang="tr-TR"/>
              <a:t>HAVING GRUP KISTASI</a:t>
            </a:r>
          </a:p>
          <a:p>
            <a:pPr lvl="2"/>
            <a:r>
              <a:rPr lang="tr-TR"/>
              <a:t>ORDER BY ALAN LİSTESİ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SELECT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EN ÇOK KULLANILAN KOMUTLARDAN BİRİDİR.</a:t>
            </a:r>
          </a:p>
          <a:p>
            <a:r>
              <a:rPr lang="tr-TR"/>
              <a:t>VERİTABANINDAN BİR ALAN SEÇMEYE YARAR.</a:t>
            </a:r>
          </a:p>
          <a:p>
            <a:r>
              <a:rPr lang="tr-TR"/>
              <a:t>SEÇİLEN ALANI BİR SONUÇ TABLOSUNDA SAKLAR.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85B870-CB44-4906-B4D2-060F6A2C9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Sorgusu</a:t>
            </a:r>
            <a:r>
              <a:rPr lang="en-US" dirty="0"/>
              <a:t> İle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Getirmek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22D2A53-A6FC-4201-84D6-88B10747C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Tablolardan</a:t>
            </a:r>
            <a:r>
              <a:rPr lang="en-US" dirty="0"/>
              <a:t> </a:t>
            </a:r>
            <a:r>
              <a:rPr lang="en-US" dirty="0" err="1"/>
              <a:t>verilerimizi</a:t>
            </a:r>
            <a:r>
              <a:rPr lang="en-US" dirty="0"/>
              <a:t> </a:t>
            </a:r>
            <a:r>
              <a:rPr lang="en-US" dirty="0" err="1"/>
              <a:t>yani</a:t>
            </a:r>
            <a:r>
              <a:rPr lang="en-US" dirty="0"/>
              <a:t> “row” </a:t>
            </a:r>
            <a:r>
              <a:rPr lang="en-US" dirty="0" err="1"/>
              <a:t>larımızın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barındırmış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almak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select </a:t>
            </a:r>
            <a:r>
              <a:rPr lang="en-US" dirty="0" err="1"/>
              <a:t>sorgularını</a:t>
            </a:r>
            <a:r>
              <a:rPr lang="en-US" dirty="0"/>
              <a:t> </a:t>
            </a:r>
            <a:r>
              <a:rPr lang="en-US" dirty="0" err="1"/>
              <a:t>yazıyoruz</a:t>
            </a:r>
            <a:r>
              <a:rPr lang="en-US" dirty="0"/>
              <a:t>.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DataGrip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tablonun</a:t>
            </a:r>
            <a:r>
              <a:rPr lang="en-US" dirty="0"/>
              <a:t> </a:t>
            </a:r>
            <a:r>
              <a:rPr lang="en-US" dirty="0" err="1"/>
              <a:t>üzerine</a:t>
            </a:r>
            <a:r>
              <a:rPr lang="en-US" dirty="0"/>
              <a:t> </a:t>
            </a:r>
            <a:r>
              <a:rPr lang="en-US" dirty="0" err="1"/>
              <a:t>çift</a:t>
            </a:r>
            <a:r>
              <a:rPr lang="en-US" dirty="0"/>
              <a:t> </a:t>
            </a:r>
            <a:r>
              <a:rPr lang="en-US" dirty="0" err="1"/>
              <a:t>tıklayıp</a:t>
            </a:r>
            <a:r>
              <a:rPr lang="en-US" dirty="0"/>
              <a:t> </a:t>
            </a:r>
            <a:r>
              <a:rPr lang="en-US" dirty="0" err="1"/>
              <a:t>tablonun</a:t>
            </a:r>
            <a:r>
              <a:rPr lang="en-US" dirty="0"/>
              <a:t> </a:t>
            </a:r>
            <a:r>
              <a:rPr lang="en-US" dirty="0" err="1"/>
              <a:t>içeriğini</a:t>
            </a:r>
            <a:r>
              <a:rPr lang="en-US" dirty="0"/>
              <a:t> </a:t>
            </a:r>
            <a:r>
              <a:rPr lang="en-US" dirty="0" err="1"/>
              <a:t>görüntülediğimiz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aslında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select </a:t>
            </a:r>
            <a:r>
              <a:rPr lang="en-US" dirty="0" err="1"/>
              <a:t>sorgusuydu</a:t>
            </a:r>
            <a:r>
              <a:rPr lang="en-US" dirty="0"/>
              <a:t>. </a:t>
            </a:r>
            <a:r>
              <a:rPr lang="en-US" dirty="0" err="1"/>
              <a:t>Şimdi</a:t>
            </a:r>
            <a:r>
              <a:rPr lang="en-US" dirty="0"/>
              <a:t> </a:t>
            </a:r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sorgu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yazıyoruz</a:t>
            </a:r>
            <a:r>
              <a:rPr lang="en-US" dirty="0"/>
              <a:t> </a:t>
            </a:r>
            <a:r>
              <a:rPr lang="en-US" dirty="0" err="1"/>
              <a:t>birlikte</a:t>
            </a:r>
            <a:r>
              <a:rPr lang="en-US" dirty="0"/>
              <a:t> </a:t>
            </a:r>
            <a:r>
              <a:rPr lang="en-US" dirty="0" err="1"/>
              <a:t>bakalım</a:t>
            </a:r>
            <a:r>
              <a:rPr lang="en-US" dirty="0"/>
              <a:t>;</a:t>
            </a:r>
          </a:p>
          <a:p>
            <a:r>
              <a:rPr lang="en-US" dirty="0"/>
              <a:t>“select id, name, surname from users”</a:t>
            </a:r>
          </a:p>
          <a:p>
            <a:r>
              <a:rPr lang="en-US" dirty="0" err="1"/>
              <a:t>Yukarıda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sorguyu</a:t>
            </a:r>
            <a:r>
              <a:rPr lang="en-US" dirty="0"/>
              <a:t> </a:t>
            </a:r>
            <a:r>
              <a:rPr lang="en-US" dirty="0" err="1"/>
              <a:t>konsolda</a:t>
            </a:r>
            <a:r>
              <a:rPr lang="en-US" dirty="0"/>
              <a:t> </a:t>
            </a:r>
            <a:r>
              <a:rPr lang="en-US" dirty="0" err="1"/>
              <a:t>çalıştırdığımızda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tablodaki</a:t>
            </a:r>
            <a:r>
              <a:rPr lang="en-US" dirty="0"/>
              <a:t>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dataları</a:t>
            </a:r>
            <a:r>
              <a:rPr lang="en-US" dirty="0"/>
              <a:t> </a:t>
            </a:r>
            <a:r>
              <a:rPr lang="en-US" dirty="0" err="1"/>
              <a:t>görüntüleyebiliriz</a:t>
            </a:r>
            <a:r>
              <a:rPr lang="en-US" dirty="0"/>
              <a:t>.</a:t>
            </a:r>
          </a:p>
          <a:p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select’den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vermis </a:t>
            </a:r>
            <a:r>
              <a:rPr lang="en-US" dirty="0" err="1"/>
              <a:t>olduklarımız</a:t>
            </a:r>
            <a:r>
              <a:rPr lang="en-US" dirty="0"/>
              <a:t> “column” </a:t>
            </a:r>
            <a:r>
              <a:rPr lang="en-US" dirty="0" err="1"/>
              <a:t>isimleri</a:t>
            </a:r>
            <a:r>
              <a:rPr lang="en-US" dirty="0"/>
              <a:t> from dan </a:t>
            </a:r>
            <a:r>
              <a:rPr lang="en-US" dirty="0" err="1"/>
              <a:t>sonra</a:t>
            </a:r>
            <a:r>
              <a:rPr lang="en-US" dirty="0"/>
              <a:t> vermis </a:t>
            </a:r>
            <a:r>
              <a:rPr lang="en-US" dirty="0" err="1"/>
              <a:t>olduğumuz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tablonun</a:t>
            </a:r>
            <a:r>
              <a:rPr lang="en-US" dirty="0"/>
              <a:t> </a:t>
            </a:r>
            <a:r>
              <a:rPr lang="en-US" dirty="0" err="1"/>
              <a:t>adıdır</a:t>
            </a:r>
            <a:r>
              <a:rPr lang="en-US" dirty="0"/>
              <a:t>.</a:t>
            </a:r>
          </a:p>
          <a:p>
            <a:r>
              <a:rPr lang="en-US" dirty="0" err="1"/>
              <a:t>Burad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column’ları</a:t>
            </a:r>
            <a:r>
              <a:rPr lang="en-US" dirty="0"/>
              <a:t> </a:t>
            </a:r>
            <a:r>
              <a:rPr lang="en-US" dirty="0" err="1"/>
              <a:t>almak</a:t>
            </a:r>
            <a:r>
              <a:rPr lang="en-US" dirty="0"/>
              <a:t> </a:t>
            </a:r>
            <a:r>
              <a:rPr lang="en-US" dirty="0" err="1"/>
              <a:t>istediğimizde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yazmak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* </a:t>
            </a:r>
            <a:r>
              <a:rPr lang="en-US" dirty="0" err="1"/>
              <a:t>ifadesini</a:t>
            </a:r>
            <a:r>
              <a:rPr lang="en-US" dirty="0"/>
              <a:t> de </a:t>
            </a:r>
            <a:r>
              <a:rPr lang="en-US" dirty="0" err="1"/>
              <a:t>kullanabilir</a:t>
            </a:r>
            <a:r>
              <a:rPr lang="en-US" dirty="0"/>
              <a:t>.</a:t>
            </a:r>
          </a:p>
          <a:p>
            <a:r>
              <a:rPr lang="en-US" dirty="0"/>
              <a:t>“select * from users”</a:t>
            </a:r>
          </a:p>
        </p:txBody>
      </p:sp>
    </p:spTree>
    <p:extLst>
      <p:ext uri="{BB962C8B-B14F-4D97-AF65-F5344CB8AC3E}">
        <p14:creationId xmlns:p14="http://schemas.microsoft.com/office/powerpoint/2010/main" val="120979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Veri </a:t>
            </a:r>
            <a:r>
              <a:rPr lang="tr-TR" sz="3200" i="1" dirty="0"/>
              <a:t>ve</a:t>
            </a:r>
            <a:r>
              <a:rPr lang="tr-TR" sz="4000" dirty="0"/>
              <a:t> Bilgi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Veri</a:t>
            </a:r>
          </a:p>
          <a:p>
            <a:pPr lvl="1"/>
            <a:r>
              <a:rPr lang="tr-TR" sz="1600" b="1" dirty="0"/>
              <a:t>Veri</a:t>
            </a:r>
            <a:r>
              <a:rPr lang="tr-TR" sz="1600" i="1" dirty="0"/>
              <a:t>(</a:t>
            </a:r>
            <a:r>
              <a:rPr lang="tr-TR" sz="1600" i="1" dirty="0" err="1"/>
              <a:t>ing.</a:t>
            </a:r>
            <a:r>
              <a:rPr lang="tr-TR" sz="1600" i="1" dirty="0"/>
              <a:t> ve </a:t>
            </a:r>
            <a:r>
              <a:rPr lang="tr-TR" sz="1600" i="1" dirty="0" err="1"/>
              <a:t>lat.</a:t>
            </a:r>
            <a:r>
              <a:rPr lang="tr-TR" sz="1600" i="1" dirty="0"/>
              <a:t> </a:t>
            </a:r>
            <a:r>
              <a:rPr lang="tr-TR" sz="1600" i="1" dirty="0" err="1"/>
              <a:t>datum</a:t>
            </a:r>
            <a:r>
              <a:rPr lang="tr-TR" sz="1600" i="1" dirty="0"/>
              <a:t>; ç. data)</a:t>
            </a:r>
            <a:r>
              <a:rPr lang="tr-TR" sz="1600" dirty="0"/>
              <a:t>, </a:t>
            </a:r>
            <a:r>
              <a:rPr lang="tr-TR" sz="1600" b="1" dirty="0"/>
              <a:t>ham</a:t>
            </a:r>
            <a:r>
              <a:rPr lang="tr-TR" sz="1600" i="1" dirty="0"/>
              <a:t>(işlenmemiş)</a:t>
            </a:r>
            <a:r>
              <a:rPr lang="tr-TR" sz="1600" dirty="0"/>
              <a:t> gerçek enformasyon parçacığına verilen isimdir. Veriler ölçüm, sayım, deney, gözlem ya da araştırma yolu ile elde edilmektedir. </a:t>
            </a:r>
            <a:r>
              <a:rPr lang="tr-TR" sz="1600" i="1" dirty="0"/>
              <a:t>(</a:t>
            </a:r>
            <a:r>
              <a:rPr lang="tr-TR" sz="1600" i="1" dirty="0">
                <a:hlinkClick r:id="rId2"/>
              </a:rPr>
              <a:t>https://tr.wikipedia.org/wiki/Veri</a:t>
            </a:r>
            <a:r>
              <a:rPr lang="tr-TR" sz="1600" i="1" dirty="0"/>
              <a:t>)</a:t>
            </a:r>
          </a:p>
          <a:p>
            <a:r>
              <a:rPr lang="tr-TR" b="1" dirty="0"/>
              <a:t>Bilgi</a:t>
            </a:r>
          </a:p>
          <a:p>
            <a:pPr lvl="1"/>
            <a:r>
              <a:rPr lang="tr-TR" sz="1600" dirty="0"/>
              <a:t>Toplanan </a:t>
            </a:r>
            <a:r>
              <a:rPr lang="tr-TR" sz="1600" b="1" dirty="0"/>
              <a:t>verilerin işlenmesi sonucunda ortaya çıkan</a:t>
            </a:r>
            <a:r>
              <a:rPr lang="tr-TR" sz="1600" dirty="0"/>
              <a:t> anlamlandırılmış </a:t>
            </a:r>
            <a:r>
              <a:rPr lang="tr-TR" sz="1600" b="1" dirty="0"/>
              <a:t>veri bütünü</a:t>
            </a:r>
            <a:r>
              <a:rPr lang="tr-TR" sz="1600" dirty="0"/>
              <a:t>dür.</a:t>
            </a:r>
          </a:p>
        </p:txBody>
      </p:sp>
    </p:spTree>
    <p:extLst>
      <p:ext uri="{BB962C8B-B14F-4D97-AF65-F5344CB8AC3E}">
        <p14:creationId xmlns:p14="http://schemas.microsoft.com/office/powerpoint/2010/main" val="25903615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Sorgusu</a:t>
            </a:r>
            <a:r>
              <a:rPr lang="en-US" dirty="0"/>
              <a:t> İle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Getirmek</a:t>
            </a:r>
            <a:endParaRPr lang="tr-TR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SELECT ALAN(ALANLAR)  FROM TABLO</a:t>
            </a:r>
          </a:p>
          <a:p>
            <a:r>
              <a:rPr lang="tr-TR" dirty="0"/>
              <a:t>ÖRNEĞİN “</a:t>
            </a:r>
            <a:r>
              <a:rPr lang="en-US" dirty="0"/>
              <a:t>Employee</a:t>
            </a:r>
            <a:r>
              <a:rPr lang="tr-TR" dirty="0"/>
              <a:t>” İSİMLİ BİR TABLO OLDUĞUNU DÜŞÜNELİM.</a:t>
            </a:r>
          </a:p>
          <a:p>
            <a:r>
              <a:rPr lang="tr-TR" dirty="0"/>
              <a:t>BU TABLODA “</a:t>
            </a:r>
            <a:r>
              <a:rPr lang="en-US" dirty="0"/>
              <a:t>surname</a:t>
            </a:r>
            <a:r>
              <a:rPr lang="tr-TR" dirty="0"/>
              <a:t>”, “</a:t>
            </a:r>
            <a:r>
              <a:rPr lang="en-US" dirty="0"/>
              <a:t>name</a:t>
            </a:r>
            <a:r>
              <a:rPr lang="tr-TR" dirty="0"/>
              <a:t>”, “</a:t>
            </a:r>
            <a:r>
              <a:rPr lang="en-US" dirty="0"/>
              <a:t>address</a:t>
            </a:r>
            <a:r>
              <a:rPr lang="tr-TR" dirty="0"/>
              <a:t>” VE “</a:t>
            </a:r>
            <a:r>
              <a:rPr lang="en-US" dirty="0"/>
              <a:t>city</a:t>
            </a:r>
            <a:r>
              <a:rPr lang="tr-TR" dirty="0"/>
              <a:t>” ALANLARI OLSUN.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SELECT KULLANIMI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tr-TR" dirty="0"/>
              <a:t>u tabloda personelin sadece adlarını ve soyadlarını görmek istiyorsak şu kodu yazmalıyız.</a:t>
            </a:r>
          </a:p>
          <a:p>
            <a:pPr lvl="1"/>
            <a:r>
              <a:rPr lang="tr-TR" dirty="0" err="1"/>
              <a:t>select</a:t>
            </a:r>
            <a:r>
              <a:rPr lang="tr-TR" dirty="0"/>
              <a:t> </a:t>
            </a:r>
            <a:r>
              <a:rPr lang="en-US" dirty="0"/>
              <a:t>name</a:t>
            </a:r>
            <a:r>
              <a:rPr lang="tr-TR" dirty="0"/>
              <a:t>, </a:t>
            </a:r>
            <a:r>
              <a:rPr lang="en-US" dirty="0"/>
              <a:t>surname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en-US" dirty="0"/>
              <a:t>employee</a:t>
            </a:r>
            <a:endParaRPr lang="tr-TR" dirty="0"/>
          </a:p>
          <a:p>
            <a:r>
              <a:rPr lang="tr-TR" dirty="0"/>
              <a:t>tüm alanları seçmek için şu kodlar yazılmalı:</a:t>
            </a:r>
          </a:p>
          <a:p>
            <a:pPr lvl="1"/>
            <a:r>
              <a:rPr lang="tr-TR" dirty="0" err="1"/>
              <a:t>select</a:t>
            </a:r>
            <a:r>
              <a:rPr lang="tr-TR" dirty="0"/>
              <a:t> *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table</a:t>
            </a:r>
            <a:endParaRPr lang="tr-T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WHERE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tr-TR" dirty="0"/>
              <a:t>u komut alanlardan belli koşullara uyan verileri seçer.</a:t>
            </a:r>
          </a:p>
          <a:p>
            <a:pPr lvl="1"/>
            <a:r>
              <a:rPr lang="tr-TR" dirty="0" err="1"/>
              <a:t>select</a:t>
            </a:r>
            <a:r>
              <a:rPr lang="tr-TR" dirty="0"/>
              <a:t> alan(</a:t>
            </a:r>
            <a:r>
              <a:rPr lang="tr-TR" dirty="0" err="1"/>
              <a:t>lar</a:t>
            </a:r>
            <a:r>
              <a:rPr lang="tr-TR" dirty="0"/>
              <a:t>) </a:t>
            </a:r>
            <a:r>
              <a:rPr lang="tr-TR" dirty="0" err="1"/>
              <a:t>from</a:t>
            </a:r>
            <a:r>
              <a:rPr lang="tr-TR" dirty="0"/>
              <a:t> tablo </a:t>
            </a:r>
            <a:r>
              <a:rPr lang="tr-TR" dirty="0" err="1"/>
              <a:t>where</a:t>
            </a:r>
            <a:r>
              <a:rPr lang="tr-TR" dirty="0"/>
              <a:t> koşul</a:t>
            </a:r>
          </a:p>
          <a:p>
            <a:r>
              <a:rPr lang="tr-TR" dirty="0"/>
              <a:t>şeklinde kullanılır.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KULLANILAN İŞLEÇLER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=</a:t>
            </a:r>
          </a:p>
          <a:p>
            <a:r>
              <a:rPr lang="tr-TR" dirty="0"/>
              <a:t>&lt;&gt;</a:t>
            </a:r>
          </a:p>
          <a:p>
            <a:r>
              <a:rPr lang="tr-TR" dirty="0"/>
              <a:t>&lt;</a:t>
            </a:r>
          </a:p>
          <a:p>
            <a:r>
              <a:rPr lang="tr-TR" dirty="0"/>
              <a:t>&gt;</a:t>
            </a:r>
          </a:p>
          <a:p>
            <a:r>
              <a:rPr lang="tr-TR" dirty="0"/>
              <a:t>&gt;=</a:t>
            </a:r>
          </a:p>
          <a:p>
            <a:r>
              <a:rPr lang="tr-TR" dirty="0"/>
              <a:t>&lt;=</a:t>
            </a:r>
          </a:p>
          <a:p>
            <a:r>
              <a:rPr lang="tr-TR" dirty="0"/>
              <a:t>BEETWEEN</a:t>
            </a:r>
          </a:p>
          <a:p>
            <a:r>
              <a:rPr lang="tr-TR" dirty="0"/>
              <a:t>LIKE</a:t>
            </a:r>
            <a:endParaRPr lang="en-US" dirty="0"/>
          </a:p>
          <a:p>
            <a:r>
              <a:rPr lang="en-US" dirty="0"/>
              <a:t>IN</a:t>
            </a:r>
          </a:p>
          <a:p>
            <a:r>
              <a:rPr lang="en-US" dirty="0"/>
              <a:t>NOT IN</a:t>
            </a:r>
          </a:p>
          <a:p>
            <a:r>
              <a:rPr lang="en-US" dirty="0"/>
              <a:t>Is Null</a:t>
            </a:r>
          </a:p>
          <a:p>
            <a:r>
              <a:rPr lang="en-US" dirty="0"/>
              <a:t>Is Not Null</a:t>
            </a:r>
            <a:endParaRPr lang="tr-T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WHERE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Employee</a:t>
            </a:r>
            <a:r>
              <a:rPr lang="tr-TR" dirty="0"/>
              <a:t> </a:t>
            </a:r>
            <a:r>
              <a:rPr lang="en-US" dirty="0" err="1"/>
              <a:t>tablosunda</a:t>
            </a:r>
            <a:r>
              <a:rPr lang="tr-TR" dirty="0"/>
              <a:t> </a:t>
            </a:r>
            <a:r>
              <a:rPr lang="en-US" dirty="0" err="1"/>
              <a:t>Ankara’da</a:t>
            </a:r>
            <a:r>
              <a:rPr lang="tr-TR" dirty="0"/>
              <a:t> </a:t>
            </a:r>
            <a:r>
              <a:rPr lang="en-US" dirty="0" err="1"/>
              <a:t>oturan</a:t>
            </a:r>
            <a:r>
              <a:rPr lang="en-US" dirty="0"/>
              <a:t> </a:t>
            </a:r>
            <a:r>
              <a:rPr lang="en-US" dirty="0" err="1"/>
              <a:t>elemanları</a:t>
            </a:r>
            <a:r>
              <a:rPr lang="en-US" dirty="0"/>
              <a:t> </a:t>
            </a:r>
            <a:r>
              <a:rPr lang="en-US" dirty="0" err="1"/>
              <a:t>seçmek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tr-TR" dirty="0"/>
              <a:t>:</a:t>
            </a:r>
          </a:p>
          <a:p>
            <a:pPr lvl="1"/>
            <a:r>
              <a:rPr lang="tr-TR" dirty="0"/>
              <a:t>SELECT * FROM </a:t>
            </a:r>
            <a:r>
              <a:rPr lang="en-US" dirty="0"/>
              <a:t>employee</a:t>
            </a:r>
            <a:r>
              <a:rPr lang="tr-TR" dirty="0"/>
              <a:t> WHERE </a:t>
            </a:r>
            <a:r>
              <a:rPr lang="en-US" dirty="0"/>
              <a:t>city</a:t>
            </a:r>
            <a:r>
              <a:rPr lang="tr-TR" dirty="0"/>
              <a:t>=“</a:t>
            </a:r>
            <a:r>
              <a:rPr lang="en-US" dirty="0"/>
              <a:t>Ankara</a:t>
            </a:r>
            <a:r>
              <a:rPr lang="tr-TR" dirty="0"/>
              <a:t>”</a:t>
            </a:r>
            <a:r>
              <a:rPr lang="en-US" dirty="0"/>
              <a:t>;</a:t>
            </a:r>
            <a:endParaRPr lang="tr-TR" dirty="0"/>
          </a:p>
          <a:p>
            <a:r>
              <a:rPr lang="en-US" dirty="0" err="1"/>
              <a:t>Yazılmalıdır</a:t>
            </a:r>
            <a:r>
              <a:rPr lang="en-US" dirty="0"/>
              <a:t>.</a:t>
            </a:r>
            <a:endParaRPr lang="tr-T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AND &amp; OR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WHERE </a:t>
            </a:r>
            <a:r>
              <a:rPr lang="en-US" dirty="0" err="1"/>
              <a:t>komutunda</a:t>
            </a:r>
            <a:r>
              <a:rPr lang="tr-TR" dirty="0"/>
              <a:t>  2 </a:t>
            </a:r>
            <a:r>
              <a:rPr lang="en-US" dirty="0" err="1"/>
              <a:t>veya</a:t>
            </a:r>
            <a:r>
              <a:rPr lang="tr-TR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koşulun</a:t>
            </a:r>
            <a:r>
              <a:rPr lang="en-US" dirty="0"/>
              <a:t> </a:t>
            </a:r>
            <a:r>
              <a:rPr lang="en-US" dirty="0" err="1"/>
              <a:t>kullanılmasını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  <a:endParaRPr lang="tr-TR" dirty="0"/>
          </a:p>
          <a:p>
            <a:pPr lvl="1"/>
            <a:r>
              <a:rPr lang="tr-TR" dirty="0"/>
              <a:t>SELECT * FROM </a:t>
            </a:r>
            <a:r>
              <a:rPr lang="en-US" dirty="0"/>
              <a:t>Employee</a:t>
            </a:r>
            <a:endParaRPr lang="tr-TR" dirty="0"/>
          </a:p>
          <a:p>
            <a:pPr lvl="1"/>
            <a:r>
              <a:rPr lang="tr-TR" dirty="0"/>
              <a:t>WHERE </a:t>
            </a:r>
            <a:r>
              <a:rPr lang="en-US" dirty="0"/>
              <a:t>name</a:t>
            </a:r>
            <a:r>
              <a:rPr lang="tr-TR" dirty="0"/>
              <a:t>=“</a:t>
            </a:r>
            <a:r>
              <a:rPr lang="en-US" dirty="0"/>
              <a:t>Burak</a:t>
            </a:r>
            <a:r>
              <a:rPr lang="tr-TR" dirty="0"/>
              <a:t>” AND </a:t>
            </a:r>
            <a:r>
              <a:rPr lang="en-US" dirty="0" err="1"/>
              <a:t>soyad</a:t>
            </a:r>
            <a:r>
              <a:rPr lang="tr-TR" dirty="0"/>
              <a:t>=“</a:t>
            </a:r>
            <a:r>
              <a:rPr lang="en-US" dirty="0"/>
              <a:t>Gül</a:t>
            </a:r>
            <a:r>
              <a:rPr lang="tr-TR" dirty="0"/>
              <a:t>”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AF44CB-3766-48A1-B442-6A7D16D5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&amp; </a:t>
            </a:r>
            <a:r>
              <a:rPr lang="en-US" dirty="0" err="1"/>
              <a:t>ilike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19E269-567C-459E-AD5C-832025829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436158"/>
            <a:ext cx="10659110" cy="5704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LIKE  </a:t>
            </a:r>
            <a:r>
              <a:rPr lang="en-US" dirty="0" err="1"/>
              <a:t>ifadesi</a:t>
            </a:r>
            <a:r>
              <a:rPr lang="en-US" dirty="0"/>
              <a:t>  </a:t>
            </a:r>
            <a:r>
              <a:rPr lang="en-US" dirty="0" err="1"/>
              <a:t>verilerde</a:t>
            </a:r>
            <a:r>
              <a:rPr lang="en-US" dirty="0"/>
              <a:t> her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kelime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aratmak</a:t>
            </a:r>
            <a:r>
              <a:rPr lang="en-US" dirty="0"/>
              <a:t> </a:t>
            </a:r>
            <a:r>
              <a:rPr lang="en-US" dirty="0" err="1"/>
              <a:t>istersek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ifadeyi</a:t>
            </a:r>
            <a:r>
              <a:rPr lang="en-US" dirty="0"/>
              <a:t> </a:t>
            </a:r>
            <a:r>
              <a:rPr lang="en-US" dirty="0" err="1"/>
              <a:t>kullanırız</a:t>
            </a:r>
            <a:r>
              <a:rPr lang="en-US" dirty="0"/>
              <a:t>. ILIKE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bulunmayan</a:t>
            </a:r>
            <a:r>
              <a:rPr lang="en-US" dirty="0"/>
              <a:t> </a:t>
            </a:r>
            <a:r>
              <a:rPr lang="en-US" dirty="0" err="1"/>
              <a:t>değerleri</a:t>
            </a:r>
            <a:r>
              <a:rPr lang="en-US" dirty="0"/>
              <a:t> </a:t>
            </a:r>
            <a:r>
              <a:rPr lang="en-US" dirty="0" err="1"/>
              <a:t>getirir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F5C7836F-30EA-44AD-93DF-5264B8BD7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988547"/>
              </p:ext>
            </p:extLst>
          </p:nvPr>
        </p:nvGraphicFramePr>
        <p:xfrm>
          <a:off x="777240" y="2006600"/>
          <a:ext cx="1065911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9555">
                  <a:extLst>
                    <a:ext uri="{9D8B030D-6E8A-4147-A177-3AD203B41FA5}">
                      <a16:colId xmlns:a16="http://schemas.microsoft.com/office/drawing/2014/main" val="3791612312"/>
                    </a:ext>
                  </a:extLst>
                </a:gridCol>
                <a:gridCol w="5329555">
                  <a:extLst>
                    <a:ext uri="{9D8B030D-6E8A-4147-A177-3AD203B41FA5}">
                      <a16:colId xmlns:a16="http://schemas.microsoft.com/office/drawing/2014/main" val="918387644"/>
                    </a:ext>
                  </a:extLst>
                </a:gridCol>
              </a:tblGrid>
              <a:tr h="340018">
                <a:tc>
                  <a:txBody>
                    <a:bodyPr/>
                    <a:lstStyle/>
                    <a:p>
                      <a:r>
                        <a:rPr lang="en-US" dirty="0" err="1"/>
                        <a:t>Sorgu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Açıklama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658558"/>
                  </a:ext>
                </a:extLst>
              </a:tr>
              <a:tr h="340018">
                <a:tc>
                  <a:txBody>
                    <a:bodyPr/>
                    <a:lstStyle/>
                    <a:p>
                      <a:r>
                        <a:rPr lang="en-US" dirty="0"/>
                        <a:t>where  </a:t>
                      </a:r>
                      <a:r>
                        <a:rPr lang="en-US" dirty="0" err="1"/>
                        <a:t>metin</a:t>
                      </a:r>
                      <a:r>
                        <a:rPr lang="en-US" dirty="0"/>
                        <a:t> LIKE ‘% 200’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 </a:t>
                      </a:r>
                      <a:r>
                        <a:rPr lang="en-US" dirty="0" err="1"/>
                        <a:t>ile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başlayan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tüm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değerleri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bulur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784530"/>
                  </a:ext>
                </a:extLst>
              </a:tr>
              <a:tr h="340018">
                <a:tc>
                  <a:txBody>
                    <a:bodyPr/>
                    <a:lstStyle/>
                    <a:p>
                      <a:r>
                        <a:rPr lang="en-US" dirty="0"/>
                        <a:t>where  </a:t>
                      </a:r>
                      <a:r>
                        <a:rPr lang="en-US" dirty="0" err="1"/>
                        <a:t>metin</a:t>
                      </a:r>
                      <a:r>
                        <a:rPr lang="en-US" dirty="0"/>
                        <a:t> LIKE ‘% 200%’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Her </a:t>
                      </a:r>
                      <a:r>
                        <a:rPr lang="en-US" dirty="0" err="1"/>
                        <a:t>pozisyonda</a:t>
                      </a:r>
                      <a:r>
                        <a:rPr lang="en-US" dirty="0"/>
                        <a:t> 200 </a:t>
                      </a:r>
                      <a:r>
                        <a:rPr lang="en-US" dirty="0" err="1"/>
                        <a:t>olan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tüm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değerleri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bulur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76219"/>
                  </a:ext>
                </a:extLst>
              </a:tr>
              <a:tr h="595032">
                <a:tc>
                  <a:txBody>
                    <a:bodyPr/>
                    <a:lstStyle/>
                    <a:p>
                      <a:r>
                        <a:rPr lang="en-US" dirty="0"/>
                        <a:t>where </a:t>
                      </a:r>
                      <a:r>
                        <a:rPr lang="en-US" dirty="0" err="1"/>
                        <a:t>metin</a:t>
                      </a:r>
                      <a:r>
                        <a:rPr lang="en-US" dirty="0"/>
                        <a:t> LIKE ‘_00%’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İkinci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üçüncü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pozisyonlarda</a:t>
                      </a:r>
                      <a:r>
                        <a:rPr lang="en-US" dirty="0"/>
                        <a:t> 00 </a:t>
                      </a:r>
                      <a:r>
                        <a:rPr lang="en-US" dirty="0" err="1"/>
                        <a:t>olan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tüm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değerleri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bulur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140508"/>
                  </a:ext>
                </a:extLst>
              </a:tr>
              <a:tr h="595032">
                <a:tc>
                  <a:txBody>
                    <a:bodyPr/>
                    <a:lstStyle/>
                    <a:p>
                      <a:r>
                        <a:rPr lang="en-US" dirty="0"/>
                        <a:t>where  </a:t>
                      </a:r>
                      <a:r>
                        <a:rPr lang="en-US" dirty="0" err="1"/>
                        <a:t>metin</a:t>
                      </a:r>
                      <a:r>
                        <a:rPr lang="en-US" dirty="0"/>
                        <a:t> LIKE ‘2 _% _%’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ile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başlar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uzunluk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olarak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az</a:t>
                      </a:r>
                      <a:r>
                        <a:rPr lang="en-US" dirty="0"/>
                        <a:t> 3 </a:t>
                      </a:r>
                      <a:r>
                        <a:rPr lang="en-US" dirty="0" err="1"/>
                        <a:t>karakter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tüm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değerleri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bulur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40934"/>
                  </a:ext>
                </a:extLst>
              </a:tr>
              <a:tr h="340018">
                <a:tc>
                  <a:txBody>
                    <a:bodyPr/>
                    <a:lstStyle/>
                    <a:p>
                      <a:r>
                        <a:rPr lang="en-US" dirty="0"/>
                        <a:t>where </a:t>
                      </a:r>
                      <a:r>
                        <a:rPr lang="en-US" dirty="0" err="1"/>
                        <a:t>metin</a:t>
                      </a:r>
                      <a:r>
                        <a:rPr lang="en-US" dirty="0"/>
                        <a:t> LIKE ‘% 2’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ile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biten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tüm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değerleri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bulur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52033"/>
                  </a:ext>
                </a:extLst>
              </a:tr>
              <a:tr h="595032">
                <a:tc>
                  <a:txBody>
                    <a:bodyPr/>
                    <a:lstStyle/>
                    <a:p>
                      <a:r>
                        <a:rPr lang="en-US" dirty="0"/>
                        <a:t>where </a:t>
                      </a:r>
                      <a:r>
                        <a:rPr lang="en-US" dirty="0" err="1"/>
                        <a:t>metin</a:t>
                      </a:r>
                      <a:r>
                        <a:rPr lang="en-US" dirty="0"/>
                        <a:t> LIKE ‘_2% 3’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Ikinci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konumda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bir</a:t>
                      </a:r>
                      <a:r>
                        <a:rPr lang="en-US" dirty="0"/>
                        <a:t> 2 </a:t>
                      </a:r>
                      <a:r>
                        <a:rPr lang="en-US" dirty="0" err="1"/>
                        <a:t>ve</a:t>
                      </a:r>
                      <a:r>
                        <a:rPr lang="en-US" dirty="0"/>
                        <a:t> 3 </a:t>
                      </a:r>
                      <a:r>
                        <a:rPr lang="en-US" dirty="0" err="1"/>
                        <a:t>ile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sona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herhangi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değer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bulur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007539"/>
                  </a:ext>
                </a:extLst>
              </a:tr>
              <a:tr h="595032">
                <a:tc>
                  <a:txBody>
                    <a:bodyPr/>
                    <a:lstStyle/>
                    <a:p>
                      <a:r>
                        <a:rPr lang="en-US" dirty="0"/>
                        <a:t>where </a:t>
                      </a:r>
                      <a:r>
                        <a:rPr lang="en-US" dirty="0" err="1"/>
                        <a:t>metin</a:t>
                      </a:r>
                      <a:r>
                        <a:rPr lang="en-US" dirty="0"/>
                        <a:t> LIKE ‘2___3’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ile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başlayan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ve</a:t>
                      </a:r>
                      <a:r>
                        <a:rPr lang="en-US" dirty="0"/>
                        <a:t> 3 </a:t>
                      </a:r>
                      <a:r>
                        <a:rPr lang="en-US" dirty="0" err="1"/>
                        <a:t>ile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sona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beş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basamaklı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sayı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içindeki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tüm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değerleri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bulur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698468"/>
                  </a:ext>
                </a:extLst>
              </a:tr>
              <a:tr h="340018">
                <a:tc>
                  <a:txBody>
                    <a:bodyPr/>
                    <a:lstStyle/>
                    <a:p>
                      <a:r>
                        <a:rPr lang="en-US" dirty="0"/>
                        <a:t>where </a:t>
                      </a:r>
                      <a:r>
                        <a:rPr lang="en-US" dirty="0" err="1"/>
                        <a:t>adi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ilike</a:t>
                      </a:r>
                      <a:r>
                        <a:rPr lang="en-US" dirty="0"/>
                        <a:t> ‘</a:t>
                      </a:r>
                      <a:r>
                        <a:rPr lang="en-US" dirty="0" err="1"/>
                        <a:t>ahmet</a:t>
                      </a:r>
                      <a:r>
                        <a:rPr lang="en-US" dirty="0"/>
                        <a:t>%’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Ahmet </a:t>
                      </a:r>
                      <a:r>
                        <a:rPr lang="en-US" dirty="0" err="1"/>
                        <a:t>ile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başlayanları</a:t>
                      </a:r>
                      <a:r>
                        <a:rPr lang="en-US" dirty="0"/>
                        <a:t> arar.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024372"/>
                  </a:ext>
                </a:extLst>
              </a:tr>
              <a:tr h="340018">
                <a:tc>
                  <a:txBody>
                    <a:bodyPr/>
                    <a:lstStyle/>
                    <a:p>
                      <a:r>
                        <a:rPr lang="en-US" dirty="0"/>
                        <a:t> where </a:t>
                      </a:r>
                      <a:r>
                        <a:rPr lang="en-US" dirty="0" err="1"/>
                        <a:t>adi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ilike</a:t>
                      </a:r>
                      <a:r>
                        <a:rPr lang="en-US" dirty="0"/>
                        <a:t> ‘%</a:t>
                      </a:r>
                      <a:r>
                        <a:rPr lang="en-US" dirty="0" err="1"/>
                        <a:t>ahmet</a:t>
                      </a:r>
                      <a:r>
                        <a:rPr lang="en-US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Ahmet </a:t>
                      </a:r>
                      <a:r>
                        <a:rPr lang="en-US" dirty="0" err="1"/>
                        <a:t>ile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bitenleri</a:t>
                      </a:r>
                      <a:r>
                        <a:rPr lang="en-US" dirty="0"/>
                        <a:t> arar.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0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8167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847774-4654-48E1-83FE-52E09E78B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2AB0B07-EABA-4CBB-B8F4-FE52925F1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operatörü</a:t>
            </a:r>
            <a:r>
              <a:rPr lang="en-US" dirty="0"/>
              <a:t> bize </a:t>
            </a:r>
            <a:r>
              <a:rPr lang="en-US" dirty="0" err="1"/>
              <a:t>sorgularımızı</a:t>
            </a:r>
            <a:r>
              <a:rPr lang="en-US" dirty="0"/>
              <a:t> </a:t>
            </a:r>
            <a:r>
              <a:rPr lang="en-US" dirty="0" err="1"/>
              <a:t>yazarken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alanın</a:t>
            </a:r>
            <a:r>
              <a:rPr lang="en-US" dirty="0"/>
              <a:t> </a:t>
            </a:r>
            <a:r>
              <a:rPr lang="en-US" dirty="0" err="1"/>
              <a:t>içerisindeki</a:t>
            </a:r>
            <a:r>
              <a:rPr lang="en-US" dirty="0"/>
              <a:t> </a:t>
            </a:r>
            <a:r>
              <a:rPr lang="en-US" dirty="0" err="1"/>
              <a:t>değerleri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değerler</a:t>
            </a:r>
            <a:r>
              <a:rPr lang="en-US" dirty="0"/>
              <a:t> </a:t>
            </a:r>
            <a:r>
              <a:rPr lang="en-US" dirty="0" err="1"/>
              <a:t>kümesi</a:t>
            </a:r>
            <a:r>
              <a:rPr lang="en-US" dirty="0"/>
              <a:t> </a:t>
            </a:r>
            <a:r>
              <a:rPr lang="en-US" dirty="0" err="1"/>
              <a:t>içerisinden</a:t>
            </a:r>
            <a:r>
              <a:rPr lang="en-US" dirty="0"/>
              <a:t> </a:t>
            </a:r>
            <a:r>
              <a:rPr lang="en-US" dirty="0" err="1"/>
              <a:t>çekmemize</a:t>
            </a:r>
            <a:r>
              <a:rPr lang="en-US" dirty="0"/>
              <a:t> </a:t>
            </a:r>
            <a:r>
              <a:rPr lang="en-US" dirty="0" err="1"/>
              <a:t>imkân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en-US" dirty="0"/>
              <a:t>SELECT </a:t>
            </a:r>
            <a:r>
              <a:rPr lang="en-US" dirty="0" err="1"/>
              <a:t>kolon_isimleri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tablo_adi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kolon_adi</a:t>
            </a:r>
            <a:r>
              <a:rPr lang="en-US" dirty="0"/>
              <a:t> IN (değer1,değer2,…);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398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13B7B6-1316-496F-A78F-6901CF276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</a:t>
            </a:r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23B11192-FB0B-4046-9951-60133375C9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159344"/>
              </p:ext>
            </p:extLst>
          </p:nvPr>
        </p:nvGraphicFramePr>
        <p:xfrm>
          <a:off x="381000" y="2034540"/>
          <a:ext cx="5715000" cy="278892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512139037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02810401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2372158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ID</a:t>
                      </a:r>
                    </a:p>
                  </a:txBody>
                  <a:tcPr marL="142875" marR="142875" marT="95250" marB="95250" anchor="ctr">
                    <a:lnL>
                      <a:noFill/>
                    </a:lnL>
                    <a:lnR w="9525" cap="flat" cmpd="sng" algn="ctr">
                      <a:solidFill>
                        <a:srgbClr val="B04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604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ISIM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B04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4F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05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YAS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704F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57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405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788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1</a:t>
                      </a:r>
                    </a:p>
                  </a:txBody>
                  <a:tcPr marL="142875" marR="142875" marT="95250" marB="95250" anchor="ctr">
                    <a:lnL>
                      <a:noFill/>
                    </a:lnL>
                    <a:lnR w="9525" cap="flat" cmpd="sng" algn="ctr">
                      <a:solidFill>
                        <a:srgbClr val="105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4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5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Ali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105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5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22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2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D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5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5D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16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2</a:t>
                      </a:r>
                    </a:p>
                  </a:txBody>
                  <a:tcPr marL="142875" marR="142875" marT="95250" marB="95250" anchor="ctr">
                    <a:lnL>
                      <a:noFill/>
                    </a:lnL>
                    <a:lnR w="9525" cap="flat" cmpd="sng" algn="ctr">
                      <a:solidFill>
                        <a:srgbClr val="B05D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5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5F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Veli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B05D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5F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18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605F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75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5D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6C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136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3</a:t>
                      </a:r>
                    </a:p>
                  </a:txBody>
                  <a:tcPr marL="142875" marR="142875" marT="95250" marB="95250" anchor="ctr">
                    <a:lnL>
                      <a:noFill/>
                    </a:lnL>
                    <a:lnR w="9525" cap="flat" cmpd="sng" algn="ctr">
                      <a:solidFill>
                        <a:srgbClr val="702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5F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4E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Selami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702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7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76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19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D07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6C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6C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6C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821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4</a:t>
                      </a:r>
                    </a:p>
                  </a:txBody>
                  <a:tcPr marL="142875" marR="142875" marT="95250" marB="95250" anchor="ctr">
                    <a:lnL>
                      <a:noFill/>
                    </a:lnL>
                    <a:lnR w="9525" cap="flat" cmpd="sng" algn="ctr">
                      <a:solidFill>
                        <a:srgbClr val="307E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4E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81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Ayşe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307E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7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76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82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26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B07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8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6C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86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111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5</a:t>
                      </a:r>
                    </a:p>
                  </a:txBody>
                  <a:tcPr marL="142875" marR="142875" marT="95250" marB="95250" anchor="ctr">
                    <a:lnL>
                      <a:noFill/>
                    </a:lnL>
                    <a:lnR w="9525" cap="flat" cmpd="sng" algn="ctr">
                      <a:solidFill>
                        <a:srgbClr val="F08A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81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8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Ahmet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F08A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D5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82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C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18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00D5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D6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86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CA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767142"/>
                  </a:ext>
                </a:extLst>
              </a:tr>
            </a:tbl>
          </a:graphicData>
        </a:graphic>
      </p:graphicFrame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740AFB63-6B03-4290-9C75-8E23CF2A0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289266"/>
              </p:ext>
            </p:extLst>
          </p:nvPr>
        </p:nvGraphicFramePr>
        <p:xfrm>
          <a:off x="6106795" y="1592580"/>
          <a:ext cx="5715000" cy="3672840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1216206556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41102635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Select ISIM, YAS FROM UYE WHERE YAS IN(18,19)</a:t>
                      </a:r>
                    </a:p>
                    <a:p>
                      <a:pPr algn="l" fontAlgn="base"/>
                      <a:r>
                        <a:rPr lang="en-US" b="0" i="1">
                          <a:effectLst/>
                        </a:rPr>
                        <a:t>*Bu sorgu ile 18 ve 19 yaşında olan kişilerin isim ve yaş değerlerini öğreniyoruz.</a:t>
                      </a:r>
                      <a:endParaRPr lang="en-US" b="0">
                        <a:effectLst/>
                      </a:endParaRPr>
                    </a:p>
                  </a:txBody>
                  <a:tcPr marL="142875" marR="142875" marT="95250" marB="95250" anchor="ctr">
                    <a:lnL>
                      <a:noFill/>
                    </a:lnL>
                    <a:lnR w="9525" cap="flat" cmpd="sng" algn="ctr">
                      <a:solidFill>
                        <a:srgbClr val="204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4E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i-FI" b="0" dirty="0">
                          <a:effectLst/>
                        </a:rPr>
                        <a:t>Veli 18</a:t>
                      </a:r>
                    </a:p>
                    <a:p>
                      <a:pPr algn="l" fontAlgn="base"/>
                      <a:r>
                        <a:rPr lang="fi-FI" b="0" dirty="0">
                          <a:effectLst/>
                        </a:rPr>
                        <a:t>Selami 19</a:t>
                      </a:r>
                    </a:p>
                    <a:p>
                      <a:pPr algn="l" fontAlgn="base"/>
                      <a:r>
                        <a:rPr lang="fi-FI" b="0" dirty="0">
                          <a:effectLst/>
                        </a:rPr>
                        <a:t>Ahmet 18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204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50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704D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36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Select ISIM, YAS FROM UYE WHERE ISIM IN(‘Ali’,’Ahmet’)</a:t>
                      </a:r>
                    </a:p>
                    <a:p>
                      <a:pPr algn="l" fontAlgn="base"/>
                      <a:r>
                        <a:rPr lang="en-US" b="0" i="1">
                          <a:effectLst/>
                        </a:rPr>
                        <a:t>*Bu sorgu ile ismi Ali ve Ahmet olan kişilerin isim ve yaş değerlerini öğreniyoruz</a:t>
                      </a:r>
                      <a:endParaRPr lang="en-US" b="0">
                        <a:effectLst/>
                      </a:endParaRPr>
                    </a:p>
                  </a:txBody>
                  <a:tcPr marL="142875" marR="142875" marT="95250" marB="95250" anchor="ctr">
                    <a:lnL>
                      <a:noFill/>
                    </a:lnL>
                    <a:lnR w="9525" cap="flat" cmpd="sng" algn="ctr">
                      <a:solidFill>
                        <a:srgbClr val="405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4E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5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Ali 22</a:t>
                      </a:r>
                    </a:p>
                    <a:p>
                      <a:pPr algn="l" fontAlgn="base"/>
                      <a:r>
                        <a:rPr lang="en-US" b="0" dirty="0">
                          <a:effectLst/>
                        </a:rPr>
                        <a:t>Ahmet 18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405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5C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4D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5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250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9034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E8BA8C-1336-4CFD-BD9E-2116A9C50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In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54FA14E-568D-496A-AD47-D3D26868D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in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içerisine</a:t>
            </a:r>
            <a:r>
              <a:rPr lang="en-US" dirty="0"/>
              <a:t> </a:t>
            </a:r>
            <a:r>
              <a:rPr lang="en-US" dirty="0" err="1"/>
              <a:t>verilen</a:t>
            </a:r>
            <a:r>
              <a:rPr lang="en-US" dirty="0"/>
              <a:t> </a:t>
            </a:r>
            <a:r>
              <a:rPr lang="en-US" dirty="0" err="1"/>
              <a:t>değerler</a:t>
            </a:r>
            <a:r>
              <a:rPr lang="en-US" dirty="0"/>
              <a:t> </a:t>
            </a:r>
            <a:r>
              <a:rPr lang="en-US" dirty="0" err="1"/>
              <a:t>dışındaki</a:t>
            </a:r>
            <a:r>
              <a:rPr lang="en-US" dirty="0"/>
              <a:t>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değerleri</a:t>
            </a:r>
            <a:r>
              <a:rPr lang="en-US" dirty="0"/>
              <a:t> </a:t>
            </a:r>
            <a:r>
              <a:rPr lang="en-US" dirty="0" err="1"/>
              <a:t>getirmek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kolon_isimleri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tablo_adi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kolon_adi</a:t>
            </a:r>
            <a:r>
              <a:rPr lang="en-US" dirty="0"/>
              <a:t> NOT IN (değer1,değer2,…);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0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 err="1"/>
              <a:t>Veritabanı</a:t>
            </a:r>
            <a:r>
              <a:rPr lang="tr-TR" sz="4000" dirty="0"/>
              <a:t>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600" dirty="0"/>
              <a:t>Birbiriyle </a:t>
            </a:r>
            <a:r>
              <a:rPr lang="tr-TR" sz="1600" b="1" dirty="0"/>
              <a:t>ilişkili</a:t>
            </a:r>
            <a:r>
              <a:rPr lang="tr-TR" sz="1600" dirty="0"/>
              <a:t> ya da </a:t>
            </a:r>
            <a:r>
              <a:rPr lang="tr-TR" sz="1600" b="1" dirty="0"/>
              <a:t>ilişkisiz</a:t>
            </a:r>
            <a:r>
              <a:rPr lang="tr-TR" sz="1600" dirty="0"/>
              <a:t> verilerin </a:t>
            </a:r>
            <a:r>
              <a:rPr lang="tr-TR" sz="1600" b="1" dirty="0"/>
              <a:t>belirli bir düzen içerisinde depolandığı</a:t>
            </a:r>
            <a:r>
              <a:rPr lang="tr-TR" sz="1600" dirty="0"/>
              <a:t> özel yazılımlardır.</a:t>
            </a:r>
          </a:p>
          <a:p>
            <a:r>
              <a:rPr lang="tr-TR" sz="1600" dirty="0"/>
              <a:t>Ticari bir </a:t>
            </a:r>
            <a:r>
              <a:rPr lang="tr-TR" sz="1600" dirty="0" err="1"/>
              <a:t>veritabanı</a:t>
            </a:r>
            <a:r>
              <a:rPr lang="tr-TR" sz="1600" dirty="0"/>
              <a:t> yazılımı en temel seviyede </a:t>
            </a:r>
            <a:r>
              <a:rPr lang="tr-TR" sz="1600" b="1" dirty="0"/>
              <a:t>ANSI-SQL standardı</a:t>
            </a:r>
            <a:r>
              <a:rPr lang="tr-TR" sz="1600" dirty="0"/>
              <a:t>nı desteklemek zorundadır.</a:t>
            </a:r>
          </a:p>
          <a:p>
            <a:r>
              <a:rPr lang="tr-TR" sz="1600" dirty="0" err="1"/>
              <a:t>Veritabanlarındaki</a:t>
            </a:r>
            <a:r>
              <a:rPr lang="tr-TR" sz="1600" dirty="0"/>
              <a:t> veriler </a:t>
            </a:r>
            <a:r>
              <a:rPr lang="tr-TR" sz="1600" b="1" dirty="0"/>
              <a:t>sorgulanabilir</a:t>
            </a:r>
            <a:r>
              <a:rPr lang="tr-TR" sz="1600" dirty="0"/>
              <a:t>, </a:t>
            </a:r>
            <a:r>
              <a:rPr lang="tr-TR" sz="1600" b="1" dirty="0"/>
              <a:t>değiştirilebilir</a:t>
            </a:r>
            <a:r>
              <a:rPr lang="tr-TR" sz="1600" dirty="0"/>
              <a:t> ve </a:t>
            </a:r>
            <a:r>
              <a:rPr lang="tr-TR" sz="1600" b="1" dirty="0"/>
              <a:t>silinebilirlerdir</a:t>
            </a:r>
            <a:r>
              <a:rPr lang="tr-TR" sz="1600" dirty="0"/>
              <a:t>.</a:t>
            </a:r>
          </a:p>
          <a:p>
            <a:r>
              <a:rPr lang="tr-TR" sz="1600" dirty="0" err="1"/>
              <a:t>Veritabanı</a:t>
            </a:r>
            <a:r>
              <a:rPr lang="tr-TR" sz="1600" dirty="0"/>
              <a:t> veriyi </a:t>
            </a:r>
            <a:r>
              <a:rPr lang="tr-TR" sz="1600" b="1" dirty="0"/>
              <a:t>disk üzerinde tutar</a:t>
            </a:r>
            <a:r>
              <a:rPr lang="tr-TR" sz="1600" dirty="0"/>
              <a:t>. Yani </a:t>
            </a:r>
            <a:r>
              <a:rPr lang="tr-TR" sz="1600" b="1" dirty="0"/>
              <a:t>veriler bilgisayara kayıtlıdır</a:t>
            </a:r>
            <a:r>
              <a:rPr lang="tr-TR" sz="1600" dirty="0"/>
              <a:t>. Ancak bunlar normal dosya formatında olmadığı için kullanıcılar tarafından bu verilere erişilemez. Bu verilere sadece ilgili </a:t>
            </a:r>
            <a:r>
              <a:rPr lang="tr-TR" sz="1600" b="1" dirty="0" err="1"/>
              <a:t>veritabanı</a:t>
            </a:r>
            <a:r>
              <a:rPr lang="tr-TR" sz="1600" b="1" dirty="0"/>
              <a:t> yazılımının SQL motoru tarafından erişilebilir</a:t>
            </a:r>
            <a:r>
              <a:rPr lang="tr-TR" sz="1600" dirty="0"/>
              <a:t>.</a:t>
            </a:r>
          </a:p>
          <a:p>
            <a:r>
              <a:rPr lang="tr-TR" sz="1600" dirty="0"/>
              <a:t>Bir </a:t>
            </a:r>
            <a:r>
              <a:rPr lang="tr-TR" sz="1600" dirty="0" err="1"/>
              <a:t>veritabanı</a:t>
            </a:r>
            <a:r>
              <a:rPr lang="tr-TR" sz="1600" dirty="0"/>
              <a:t> sistemi kendi SQL sorgu betiğiyle sorgulanabileceği gibi, dış sistemlere entegre amacıyla geliştirilen erişim araçlarıyla</a:t>
            </a:r>
            <a:r>
              <a:rPr lang="tr-TR" sz="1600" i="1" dirty="0"/>
              <a:t>(</a:t>
            </a:r>
            <a:r>
              <a:rPr lang="tr-TR" sz="1600" i="1" dirty="0" err="1"/>
              <a:t>driver</a:t>
            </a:r>
            <a:r>
              <a:rPr lang="tr-TR" sz="1600" i="1" dirty="0"/>
              <a:t>)</a:t>
            </a:r>
            <a:r>
              <a:rPr lang="tr-TR" sz="1600" dirty="0"/>
              <a:t> da sorgulanabilir.</a:t>
            </a:r>
          </a:p>
          <a:p>
            <a:r>
              <a:rPr lang="tr-TR" sz="1600" dirty="0"/>
              <a:t>Bir </a:t>
            </a:r>
            <a:r>
              <a:rPr lang="tr-TR" sz="1600" dirty="0" err="1"/>
              <a:t>veritabanı</a:t>
            </a:r>
            <a:r>
              <a:rPr lang="tr-TR" sz="1600" dirty="0"/>
              <a:t> programlarken en temel nesnelerden birisi </a:t>
            </a:r>
            <a:r>
              <a:rPr lang="tr-TR" sz="1600" b="1" dirty="0" err="1"/>
              <a:t>connection</a:t>
            </a:r>
            <a:r>
              <a:rPr lang="tr-TR" sz="1600" dirty="0" err="1"/>
              <a:t>’dır</a:t>
            </a:r>
            <a:r>
              <a:rPr lang="tr-TR" sz="1600" dirty="0"/>
              <a:t>. Bu </a:t>
            </a:r>
            <a:r>
              <a:rPr lang="tr-TR" sz="1600" b="1" dirty="0"/>
              <a:t>bağlantı nesnesi</a:t>
            </a:r>
            <a:r>
              <a:rPr lang="tr-TR" sz="1600" dirty="0"/>
              <a:t> sayesinde </a:t>
            </a:r>
            <a:r>
              <a:rPr lang="tr-TR" sz="1600" b="1" dirty="0" err="1"/>
              <a:t>veritabanı</a:t>
            </a:r>
            <a:r>
              <a:rPr lang="tr-TR" sz="1600" b="1" dirty="0"/>
              <a:t> motoruna erişim iznine sahip oluruz</a:t>
            </a:r>
            <a:r>
              <a:rPr lang="tr-TR" sz="1600" dirty="0"/>
              <a:t>. Bu bir sorgu editörü de olabilir, harici ve kendi geliştirdiğiniz bir uygulama da olabilir. Hepsi </a:t>
            </a:r>
            <a:r>
              <a:rPr lang="tr-TR" sz="1600" dirty="0" err="1"/>
              <a:t>veritabanı</a:t>
            </a:r>
            <a:r>
              <a:rPr lang="tr-TR" sz="1600" dirty="0"/>
              <a:t> motoru üzerinde bir bağlantı açar ve tüm işlemler bu bağlantı üzerinden yönetilir.</a:t>
            </a:r>
          </a:p>
        </p:txBody>
      </p:sp>
    </p:spTree>
    <p:extLst>
      <p:ext uri="{BB962C8B-B14F-4D97-AF65-F5344CB8AC3E}">
        <p14:creationId xmlns:p14="http://schemas.microsoft.com/office/powerpoint/2010/main" val="9883148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FA12BE-62D2-4617-BD88-8F7E509D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Null &amp; Is Not Null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527E033-7E0D-4B45-83B7-990D94BB6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NULL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bulundurmayan</a:t>
            </a:r>
            <a:r>
              <a:rPr lang="en-US" dirty="0"/>
              <a:t> </a:t>
            </a:r>
            <a:r>
              <a:rPr lang="en-US" dirty="0" err="1"/>
              <a:t>sütunlardır</a:t>
            </a:r>
            <a:r>
              <a:rPr lang="en-US" dirty="0"/>
              <a:t>.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kayıt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sırasında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sütuna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girilmezse</a:t>
            </a:r>
            <a:r>
              <a:rPr lang="en-US" dirty="0"/>
              <a:t> o </a:t>
            </a:r>
            <a:r>
              <a:rPr lang="en-US" dirty="0" err="1"/>
              <a:t>sütunun</a:t>
            </a:r>
            <a:r>
              <a:rPr lang="en-US" dirty="0"/>
              <a:t> </a:t>
            </a:r>
            <a:r>
              <a:rPr lang="en-US" dirty="0" err="1"/>
              <a:t>değeri</a:t>
            </a:r>
            <a:r>
              <a:rPr lang="en-US" dirty="0"/>
              <a:t>  NULL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adlandırılır</a:t>
            </a:r>
            <a:r>
              <a:rPr lang="en-US" dirty="0"/>
              <a:t>. </a:t>
            </a:r>
            <a:r>
              <a:rPr lang="en-US" dirty="0" err="1"/>
              <a:t>Sütuna</a:t>
            </a:r>
            <a:r>
              <a:rPr lang="en-US" dirty="0"/>
              <a:t> </a:t>
            </a:r>
            <a:r>
              <a:rPr lang="en-US" dirty="0" err="1"/>
              <a:t>boşluk</a:t>
            </a:r>
            <a:r>
              <a:rPr lang="en-US" dirty="0"/>
              <a:t> </a:t>
            </a:r>
            <a:r>
              <a:rPr lang="en-US" dirty="0" err="1"/>
              <a:t>girilirse</a:t>
            </a:r>
            <a:r>
              <a:rPr lang="en-US" dirty="0"/>
              <a:t> </a:t>
            </a:r>
            <a:r>
              <a:rPr lang="en-US" dirty="0" err="1"/>
              <a:t>sütun</a:t>
            </a:r>
            <a:r>
              <a:rPr lang="en-US" dirty="0"/>
              <a:t> </a:t>
            </a:r>
            <a:r>
              <a:rPr lang="en-US" dirty="0" err="1"/>
              <a:t>boş</a:t>
            </a:r>
            <a:r>
              <a:rPr lang="en-US" dirty="0"/>
              <a:t> </a:t>
            </a:r>
            <a:r>
              <a:rPr lang="en-US" dirty="0" err="1"/>
              <a:t>görülse</a:t>
            </a:r>
            <a:r>
              <a:rPr lang="en-US" dirty="0"/>
              <a:t> </a:t>
            </a:r>
            <a:r>
              <a:rPr lang="en-US" dirty="0" err="1"/>
              <a:t>dahi</a:t>
            </a:r>
            <a:r>
              <a:rPr lang="en-US" dirty="0"/>
              <a:t> o </a:t>
            </a:r>
            <a:r>
              <a:rPr lang="en-US" dirty="0" err="1"/>
              <a:t>sütun</a:t>
            </a:r>
            <a:r>
              <a:rPr lang="en-US" dirty="0"/>
              <a:t> NULL  </a:t>
            </a:r>
            <a:r>
              <a:rPr lang="en-US" dirty="0" err="1"/>
              <a:t>olmaktan</a:t>
            </a:r>
            <a:r>
              <a:rPr lang="en-US" dirty="0"/>
              <a:t> </a:t>
            </a:r>
            <a:r>
              <a:rPr lang="en-US" dirty="0" err="1"/>
              <a:t>çıkacaktır</a:t>
            </a:r>
            <a:r>
              <a:rPr lang="en-US" dirty="0"/>
              <a:t>.  SQL de NULL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içeren</a:t>
            </a:r>
            <a:r>
              <a:rPr lang="en-US" dirty="0"/>
              <a:t> </a:t>
            </a:r>
            <a:r>
              <a:rPr lang="en-US" dirty="0" err="1"/>
              <a:t>kayıtları</a:t>
            </a:r>
            <a:r>
              <a:rPr lang="en-US" dirty="0"/>
              <a:t> </a:t>
            </a:r>
            <a:r>
              <a:rPr lang="en-US" dirty="0" err="1"/>
              <a:t>sorgulamada</a:t>
            </a:r>
            <a:r>
              <a:rPr lang="en-US" dirty="0"/>
              <a:t> </a:t>
            </a:r>
            <a:r>
              <a:rPr lang="en-US" dirty="0" err="1"/>
              <a:t>karşılaştırma</a:t>
            </a:r>
            <a:r>
              <a:rPr lang="en-US" dirty="0"/>
              <a:t> </a:t>
            </a:r>
            <a:r>
              <a:rPr lang="en-US" dirty="0" err="1"/>
              <a:t>operatörü</a:t>
            </a:r>
            <a:r>
              <a:rPr lang="en-US" dirty="0"/>
              <a:t> </a:t>
            </a:r>
            <a:r>
              <a:rPr lang="en-US" dirty="0" err="1"/>
              <a:t>kullanılmaz</a:t>
            </a:r>
            <a:r>
              <a:rPr lang="en-US" dirty="0"/>
              <a:t>. </a:t>
            </a:r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tabloda</a:t>
            </a:r>
            <a:r>
              <a:rPr lang="en-US" dirty="0"/>
              <a:t> NULL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içeren</a:t>
            </a:r>
            <a:r>
              <a:rPr lang="en-US" dirty="0"/>
              <a:t> </a:t>
            </a:r>
            <a:r>
              <a:rPr lang="en-US" dirty="0" err="1"/>
              <a:t>kayıtlar</a:t>
            </a:r>
            <a:r>
              <a:rPr lang="en-US" dirty="0"/>
              <a:t> </a:t>
            </a:r>
            <a:r>
              <a:rPr lang="en-US" dirty="0" err="1"/>
              <a:t>bulunmak</a:t>
            </a:r>
            <a:r>
              <a:rPr lang="en-US" dirty="0"/>
              <a:t> </a:t>
            </a:r>
            <a:r>
              <a:rPr lang="en-US" dirty="0" err="1"/>
              <a:t>isteniyorsa</a:t>
            </a:r>
            <a:r>
              <a:rPr lang="en-US" dirty="0"/>
              <a:t> </a:t>
            </a:r>
            <a:r>
              <a:rPr lang="en-US" dirty="0" err="1"/>
              <a:t>sorguda</a:t>
            </a:r>
            <a:r>
              <a:rPr lang="en-US" dirty="0"/>
              <a:t>  IS NULL </a:t>
            </a:r>
            <a:r>
              <a:rPr lang="en-US" dirty="0" err="1"/>
              <a:t>ifadesi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NULL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içermeyen</a:t>
            </a:r>
            <a:r>
              <a:rPr lang="en-US" dirty="0"/>
              <a:t> </a:t>
            </a:r>
            <a:r>
              <a:rPr lang="en-US" dirty="0" err="1"/>
              <a:t>kayıtlar</a:t>
            </a:r>
            <a:r>
              <a:rPr lang="en-US" dirty="0"/>
              <a:t> </a:t>
            </a:r>
            <a:r>
              <a:rPr lang="en-US" dirty="0" err="1"/>
              <a:t>listelenmek</a:t>
            </a:r>
            <a:r>
              <a:rPr lang="en-US" dirty="0"/>
              <a:t> </a:t>
            </a:r>
            <a:r>
              <a:rPr lang="en-US" dirty="0" err="1"/>
              <a:t>isteniyorsa</a:t>
            </a:r>
            <a:r>
              <a:rPr lang="en-US" dirty="0"/>
              <a:t> da IS NOT NULL </a:t>
            </a:r>
            <a:r>
              <a:rPr lang="en-US" dirty="0" err="1"/>
              <a:t>ifadesi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r>
              <a:rPr lang="en-US" dirty="0"/>
              <a:t>SELECT *FROM </a:t>
            </a:r>
            <a:r>
              <a:rPr lang="en-US" dirty="0" err="1"/>
              <a:t>tablo_adi</a:t>
            </a:r>
            <a:r>
              <a:rPr lang="en-US" dirty="0"/>
              <a:t> </a:t>
            </a:r>
          </a:p>
          <a:p>
            <a:r>
              <a:rPr lang="en-US" dirty="0"/>
              <a:t>WHERE </a:t>
            </a:r>
            <a:r>
              <a:rPr lang="en-US" dirty="0" err="1"/>
              <a:t>kolon_adi</a:t>
            </a:r>
            <a:r>
              <a:rPr lang="en-US" dirty="0"/>
              <a:t> IS NULL</a:t>
            </a:r>
          </a:p>
          <a:p>
            <a:r>
              <a:rPr lang="en-US" dirty="0" err="1"/>
              <a:t>Yukarıda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sorgu</a:t>
            </a:r>
            <a:r>
              <a:rPr lang="en-US" dirty="0"/>
              <a:t> </a:t>
            </a:r>
            <a:r>
              <a:rPr lang="en-US" dirty="0" err="1"/>
              <a:t>kolon_adi</a:t>
            </a:r>
            <a:r>
              <a:rPr lang="en-US" dirty="0"/>
              <a:t> </a:t>
            </a:r>
            <a:r>
              <a:rPr lang="en-US" dirty="0" err="1"/>
              <a:t>alanında</a:t>
            </a:r>
            <a:r>
              <a:rPr lang="en-US" dirty="0"/>
              <a:t> </a:t>
            </a:r>
            <a:r>
              <a:rPr lang="en-US" dirty="0" err="1"/>
              <a:t>verilen</a:t>
            </a:r>
            <a:r>
              <a:rPr lang="en-US" dirty="0"/>
              <a:t> </a:t>
            </a:r>
            <a:r>
              <a:rPr lang="en-US" dirty="0" err="1"/>
              <a:t>kolonu</a:t>
            </a:r>
            <a:r>
              <a:rPr lang="en-US" dirty="0"/>
              <a:t> null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kayıtları</a:t>
            </a:r>
            <a:r>
              <a:rPr lang="en-US" dirty="0"/>
              <a:t> </a:t>
            </a:r>
            <a:r>
              <a:rPr lang="en-US" dirty="0" err="1"/>
              <a:t>getirir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SELECT *FROM </a:t>
            </a:r>
            <a:r>
              <a:rPr lang="en-US" dirty="0" err="1"/>
              <a:t>tablo_adi</a:t>
            </a:r>
            <a:r>
              <a:rPr lang="en-US" dirty="0"/>
              <a:t> </a:t>
            </a:r>
          </a:p>
          <a:p>
            <a:r>
              <a:rPr lang="en-US" dirty="0"/>
              <a:t>WHERE </a:t>
            </a:r>
            <a:r>
              <a:rPr lang="en-US" dirty="0" err="1"/>
              <a:t>kolon_adi</a:t>
            </a:r>
            <a:r>
              <a:rPr lang="en-US" dirty="0"/>
              <a:t> IS NOT NULL</a:t>
            </a:r>
          </a:p>
          <a:p>
            <a:r>
              <a:rPr lang="en-US" dirty="0" err="1"/>
              <a:t>Yukarıda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sorgu</a:t>
            </a:r>
            <a:r>
              <a:rPr lang="en-US" dirty="0"/>
              <a:t> </a:t>
            </a:r>
            <a:r>
              <a:rPr lang="en-US" dirty="0" err="1"/>
              <a:t>kolon_adi</a:t>
            </a:r>
            <a:r>
              <a:rPr lang="en-US" dirty="0"/>
              <a:t> </a:t>
            </a:r>
            <a:r>
              <a:rPr lang="en-US" dirty="0" err="1"/>
              <a:t>alanında</a:t>
            </a:r>
            <a:r>
              <a:rPr lang="en-US" dirty="0"/>
              <a:t> </a:t>
            </a:r>
            <a:r>
              <a:rPr lang="en-US" dirty="0" err="1"/>
              <a:t>verilen</a:t>
            </a:r>
            <a:r>
              <a:rPr lang="en-US" dirty="0"/>
              <a:t> </a:t>
            </a:r>
            <a:r>
              <a:rPr lang="en-US" dirty="0" err="1"/>
              <a:t>kolonu</a:t>
            </a:r>
            <a:r>
              <a:rPr lang="en-US" dirty="0"/>
              <a:t> null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kayıtları</a:t>
            </a:r>
            <a:r>
              <a:rPr lang="en-US" dirty="0"/>
              <a:t> </a:t>
            </a:r>
            <a:r>
              <a:rPr lang="en-US" dirty="0" err="1"/>
              <a:t>getirir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04246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BETWEEN ... AND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B</a:t>
            </a:r>
            <a:r>
              <a:rPr lang="tr-TR" sz="2800" dirty="0" err="1"/>
              <a:t>elirtilen</a:t>
            </a:r>
            <a:r>
              <a:rPr lang="tr-TR" sz="2800" dirty="0"/>
              <a:t> değerler arasındaki verileri seçer.</a:t>
            </a:r>
          </a:p>
          <a:p>
            <a:r>
              <a:rPr lang="en-US" sz="2600" dirty="0"/>
              <a:t>Ö</a:t>
            </a:r>
            <a:r>
              <a:rPr lang="tr-TR" sz="2600" dirty="0" err="1"/>
              <a:t>rneğin</a:t>
            </a:r>
            <a:r>
              <a:rPr lang="tr-TR" sz="2600" dirty="0"/>
              <a:t> adı </a:t>
            </a:r>
            <a:r>
              <a:rPr lang="en-US" sz="2600" dirty="0" err="1"/>
              <a:t>burak</a:t>
            </a:r>
            <a:r>
              <a:rPr lang="tr-TR" sz="2600" dirty="0"/>
              <a:t>,..., </a:t>
            </a:r>
            <a:r>
              <a:rPr lang="en-US" sz="2600" dirty="0" err="1"/>
              <a:t>ziya</a:t>
            </a:r>
            <a:r>
              <a:rPr lang="tr-TR" sz="2600" dirty="0"/>
              <a:t> arasında olan elemanları seçmek için:</a:t>
            </a:r>
          </a:p>
          <a:p>
            <a:pPr lvl="1"/>
            <a:r>
              <a:rPr lang="tr-TR" sz="2200" dirty="0" err="1"/>
              <a:t>select</a:t>
            </a:r>
            <a:r>
              <a:rPr lang="tr-TR" sz="2200" dirty="0"/>
              <a:t> * </a:t>
            </a:r>
            <a:r>
              <a:rPr lang="tr-TR" sz="2200" dirty="0" err="1"/>
              <a:t>from</a:t>
            </a:r>
            <a:r>
              <a:rPr lang="tr-TR" sz="2200" dirty="0"/>
              <a:t> </a:t>
            </a:r>
            <a:r>
              <a:rPr lang="en-US" sz="2200" dirty="0"/>
              <a:t>employee</a:t>
            </a:r>
            <a:endParaRPr lang="tr-TR" sz="2200" dirty="0"/>
          </a:p>
          <a:p>
            <a:pPr lvl="1"/>
            <a:r>
              <a:rPr lang="tr-TR" sz="2200" dirty="0" err="1"/>
              <a:t>where</a:t>
            </a:r>
            <a:r>
              <a:rPr lang="tr-TR" sz="2200" dirty="0"/>
              <a:t> </a:t>
            </a:r>
            <a:r>
              <a:rPr lang="en-US" sz="2200" dirty="0"/>
              <a:t>name</a:t>
            </a:r>
            <a:r>
              <a:rPr lang="tr-TR" sz="2200" dirty="0"/>
              <a:t> </a:t>
            </a:r>
            <a:r>
              <a:rPr lang="tr-TR" sz="2200" dirty="0" err="1"/>
              <a:t>between</a:t>
            </a:r>
            <a:r>
              <a:rPr lang="tr-TR" sz="2200" dirty="0"/>
              <a:t> “</a:t>
            </a:r>
            <a:r>
              <a:rPr lang="en-US" sz="2200" dirty="0" err="1"/>
              <a:t>burak</a:t>
            </a:r>
            <a:r>
              <a:rPr lang="tr-TR" sz="2200" dirty="0"/>
              <a:t>” </a:t>
            </a:r>
            <a:r>
              <a:rPr lang="tr-TR" sz="2200" dirty="0" err="1"/>
              <a:t>and</a:t>
            </a:r>
            <a:r>
              <a:rPr lang="tr-TR" sz="2200" dirty="0"/>
              <a:t> “</a:t>
            </a:r>
            <a:r>
              <a:rPr lang="en-US" sz="2200" dirty="0" err="1"/>
              <a:t>ziya</a:t>
            </a:r>
            <a:r>
              <a:rPr lang="tr-TR" sz="2200" dirty="0"/>
              <a:t>”</a:t>
            </a:r>
          </a:p>
          <a:p>
            <a:r>
              <a:rPr lang="tr-TR" sz="2600" dirty="0"/>
              <a:t>ya da tam tersi için;</a:t>
            </a:r>
          </a:p>
          <a:p>
            <a:pPr lvl="1"/>
            <a:r>
              <a:rPr lang="tr-TR" sz="2200" dirty="0" err="1"/>
              <a:t>select</a:t>
            </a:r>
            <a:r>
              <a:rPr lang="tr-TR" sz="2200" dirty="0"/>
              <a:t> * </a:t>
            </a:r>
            <a:r>
              <a:rPr lang="tr-TR" sz="2200" dirty="0" err="1"/>
              <a:t>from</a:t>
            </a:r>
            <a:r>
              <a:rPr lang="tr-TR" sz="2200" dirty="0"/>
              <a:t> </a:t>
            </a:r>
            <a:r>
              <a:rPr lang="en-US" sz="2200" dirty="0"/>
              <a:t>employee</a:t>
            </a:r>
            <a:endParaRPr lang="tr-TR" sz="2200" dirty="0"/>
          </a:p>
          <a:p>
            <a:pPr lvl="1"/>
            <a:r>
              <a:rPr lang="tr-TR" sz="2200" dirty="0" err="1"/>
              <a:t>where</a:t>
            </a:r>
            <a:r>
              <a:rPr lang="tr-TR" sz="2200" dirty="0"/>
              <a:t> </a:t>
            </a:r>
            <a:r>
              <a:rPr lang="en-US" sz="2200" dirty="0"/>
              <a:t>name</a:t>
            </a:r>
            <a:r>
              <a:rPr lang="tr-TR" sz="2200" dirty="0"/>
              <a:t> not </a:t>
            </a:r>
            <a:r>
              <a:rPr lang="tr-TR" sz="2200" dirty="0" err="1"/>
              <a:t>between</a:t>
            </a:r>
            <a:r>
              <a:rPr lang="tr-TR" sz="2200" dirty="0"/>
              <a:t> “</a:t>
            </a:r>
            <a:r>
              <a:rPr lang="en-US" sz="2200" dirty="0" err="1"/>
              <a:t>burak</a:t>
            </a:r>
            <a:r>
              <a:rPr lang="tr-TR" sz="2200" dirty="0"/>
              <a:t>” </a:t>
            </a:r>
            <a:r>
              <a:rPr lang="tr-TR" sz="2200" dirty="0" err="1"/>
              <a:t>and</a:t>
            </a:r>
            <a:r>
              <a:rPr lang="tr-TR" sz="2200" dirty="0"/>
              <a:t> “</a:t>
            </a:r>
            <a:r>
              <a:rPr lang="en-US" sz="2200" dirty="0" err="1"/>
              <a:t>ziya</a:t>
            </a:r>
            <a:r>
              <a:rPr lang="tr-TR" sz="2200" dirty="0"/>
              <a:t>”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ORDER BY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tr-TR" dirty="0"/>
              <a:t>orgu sonucunun sıralanması için kullanılır.</a:t>
            </a:r>
          </a:p>
          <a:p>
            <a:pPr lvl="1"/>
            <a:r>
              <a:rPr lang="tr-TR" dirty="0" err="1"/>
              <a:t>select</a:t>
            </a:r>
            <a:r>
              <a:rPr lang="tr-TR" dirty="0"/>
              <a:t> </a:t>
            </a:r>
            <a:r>
              <a:rPr lang="en-US" dirty="0"/>
              <a:t>name</a:t>
            </a:r>
            <a:r>
              <a:rPr lang="tr-TR" dirty="0"/>
              <a:t>, </a:t>
            </a:r>
            <a:r>
              <a:rPr lang="en-US" dirty="0"/>
              <a:t>surname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en-US" dirty="0"/>
              <a:t> employee</a:t>
            </a:r>
            <a:endParaRPr lang="tr-TR" dirty="0"/>
          </a:p>
          <a:p>
            <a:pPr lvl="1"/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en-US" dirty="0"/>
              <a:t>name </a:t>
            </a:r>
            <a:r>
              <a:rPr lang="en-US" dirty="0" err="1"/>
              <a:t>asc</a:t>
            </a:r>
            <a:endParaRPr lang="tr-TR" dirty="0"/>
          </a:p>
          <a:p>
            <a:r>
              <a:rPr lang="tr-TR" dirty="0"/>
              <a:t>ya da iç içe sıralama için</a:t>
            </a:r>
          </a:p>
          <a:p>
            <a:pPr lvl="1"/>
            <a:r>
              <a:rPr lang="tr-TR" dirty="0" err="1"/>
              <a:t>select</a:t>
            </a:r>
            <a:r>
              <a:rPr lang="tr-TR" dirty="0"/>
              <a:t> </a:t>
            </a:r>
            <a:r>
              <a:rPr lang="en-US" dirty="0"/>
              <a:t>name, surname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en-US" dirty="0"/>
              <a:t>employee</a:t>
            </a:r>
            <a:endParaRPr lang="tr-TR" dirty="0"/>
          </a:p>
          <a:p>
            <a:pPr lvl="1"/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en-US" dirty="0"/>
              <a:t>name, surname </a:t>
            </a:r>
            <a:r>
              <a:rPr lang="en-US" dirty="0" err="1"/>
              <a:t>asc</a:t>
            </a:r>
            <a:endParaRPr lang="tr-TR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ORDER BY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tr-TR" dirty="0"/>
              <a:t>ıralamayı azalan yapmak için ufak bir ekleme yapılır;</a:t>
            </a:r>
          </a:p>
          <a:p>
            <a:pPr lvl="2"/>
            <a:r>
              <a:rPr lang="tr-TR" dirty="0" err="1"/>
              <a:t>select</a:t>
            </a:r>
            <a:r>
              <a:rPr lang="tr-TR" dirty="0"/>
              <a:t> </a:t>
            </a:r>
            <a:r>
              <a:rPr lang="en-US" dirty="0"/>
              <a:t>name, surname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en-US" dirty="0"/>
              <a:t>employee</a:t>
            </a:r>
            <a:endParaRPr lang="tr-TR" dirty="0"/>
          </a:p>
          <a:p>
            <a:pPr lvl="2"/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en-US" dirty="0"/>
              <a:t>name</a:t>
            </a:r>
            <a:r>
              <a:rPr lang="tr-TR" dirty="0"/>
              <a:t> </a:t>
            </a:r>
            <a:r>
              <a:rPr lang="tr-TR" dirty="0" err="1"/>
              <a:t>desc</a:t>
            </a:r>
            <a:endParaRPr lang="tr-TR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INSERT INTO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tabloya yeni kayıtlar ekler.</a:t>
            </a:r>
          </a:p>
          <a:p>
            <a:pPr lvl="1"/>
            <a:r>
              <a:rPr lang="en-US" dirty="0"/>
              <a:t>i</a:t>
            </a:r>
            <a:r>
              <a:rPr lang="tr-TR" dirty="0" err="1"/>
              <a:t>nsert</a:t>
            </a:r>
            <a:r>
              <a:rPr lang="tr-TR" dirty="0"/>
              <a:t> </a:t>
            </a:r>
            <a:r>
              <a:rPr lang="en-US" dirty="0"/>
              <a:t>i</a:t>
            </a:r>
            <a:r>
              <a:rPr lang="tr-TR" dirty="0" err="1"/>
              <a:t>nto</a:t>
            </a:r>
            <a:r>
              <a:rPr lang="tr-TR" dirty="0"/>
              <a:t> tablo</a:t>
            </a:r>
          </a:p>
          <a:p>
            <a:pPr lvl="1"/>
            <a:r>
              <a:rPr lang="tr-TR" dirty="0" err="1"/>
              <a:t>values</a:t>
            </a:r>
            <a:r>
              <a:rPr lang="tr-TR" dirty="0"/>
              <a:t> (deger1, deger2,..)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INSERT INTO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ayrıca yeni değerlerin hangi sütunlara ekleneceği belirtilebilir.</a:t>
            </a:r>
          </a:p>
          <a:p>
            <a:pPr lvl="1"/>
            <a:r>
              <a:rPr lang="en-US" dirty="0"/>
              <a:t>i</a:t>
            </a:r>
            <a:r>
              <a:rPr lang="tr-TR" dirty="0" err="1"/>
              <a:t>nsert</a:t>
            </a:r>
            <a:r>
              <a:rPr lang="tr-TR" dirty="0"/>
              <a:t> </a:t>
            </a:r>
            <a:r>
              <a:rPr lang="en-US" dirty="0"/>
              <a:t>i</a:t>
            </a:r>
            <a:r>
              <a:rPr lang="tr-TR" dirty="0" err="1"/>
              <a:t>nto</a:t>
            </a:r>
            <a:r>
              <a:rPr lang="tr-TR" dirty="0"/>
              <a:t> tablo (alan1, alan2,...)</a:t>
            </a:r>
          </a:p>
          <a:p>
            <a:pPr lvl="1"/>
            <a:r>
              <a:rPr lang="tr-TR" dirty="0" err="1"/>
              <a:t>values</a:t>
            </a:r>
            <a:r>
              <a:rPr lang="tr-TR" dirty="0"/>
              <a:t> (deger1, deger2,..)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732F4B-5197-4830-AB1F-EC539D01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/>
              <a:t>DataGrip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SQL </a:t>
            </a:r>
            <a:r>
              <a:rPr lang="en-US" dirty="0" err="1"/>
              <a:t>Sorgusu</a:t>
            </a:r>
            <a:r>
              <a:rPr lang="en-US" dirty="0"/>
              <a:t> İle </a:t>
            </a:r>
            <a:r>
              <a:rPr lang="en-US" dirty="0" err="1"/>
              <a:t>Tabloya</a:t>
            </a:r>
            <a:r>
              <a:rPr lang="en-US" dirty="0"/>
              <a:t> Veri </a:t>
            </a:r>
            <a:r>
              <a:rPr lang="en-US" dirty="0" err="1"/>
              <a:t>Girişi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641D618-68A9-4383-99F4-979278B33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DataGrip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tabloya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girişi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yapılıyor</a:t>
            </a:r>
            <a:r>
              <a:rPr lang="en-US" dirty="0"/>
              <a:t> </a:t>
            </a:r>
            <a:r>
              <a:rPr lang="en-US" dirty="0" err="1"/>
              <a:t>birlikte</a:t>
            </a:r>
            <a:r>
              <a:rPr lang="en-US" dirty="0"/>
              <a:t> </a:t>
            </a:r>
            <a:r>
              <a:rPr lang="en-US" dirty="0" err="1"/>
              <a:t>inceleyelim</a:t>
            </a:r>
            <a:r>
              <a:rPr lang="en-US" dirty="0"/>
              <a:t>.</a:t>
            </a:r>
          </a:p>
          <a:p>
            <a:r>
              <a:rPr lang="en-US" dirty="0"/>
              <a:t>SQL </a:t>
            </a:r>
            <a:r>
              <a:rPr lang="en-US" dirty="0" err="1"/>
              <a:t>Sorgusu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sorgu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yapılabilir</a:t>
            </a:r>
            <a:r>
              <a:rPr lang="en-US" dirty="0"/>
              <a:t>.</a:t>
            </a:r>
          </a:p>
          <a:p>
            <a:r>
              <a:rPr lang="en-US" dirty="0"/>
              <a:t>“insert into users (</a:t>
            </a:r>
            <a:r>
              <a:rPr lang="en-US" dirty="0" err="1"/>
              <a:t>id,name,surname</a:t>
            </a:r>
            <a:r>
              <a:rPr lang="en-US" dirty="0"/>
              <a:t>) values (1,’Burak’,Duman’);</a:t>
            </a:r>
          </a:p>
          <a:p>
            <a:r>
              <a:rPr lang="en-US" dirty="0"/>
              <a:t>“insert into users (</a:t>
            </a:r>
            <a:r>
              <a:rPr lang="en-US" dirty="0" err="1"/>
              <a:t>id,name,surname</a:t>
            </a:r>
            <a:r>
              <a:rPr lang="en-US" dirty="0"/>
              <a:t>) values (2,’Burak’,GÜL’);</a:t>
            </a:r>
          </a:p>
          <a:p>
            <a:r>
              <a:rPr lang="en-US" dirty="0"/>
              <a:t>“insert into users (</a:t>
            </a:r>
            <a:r>
              <a:rPr lang="en-US" dirty="0" err="1"/>
              <a:t>id,name,surname</a:t>
            </a:r>
            <a:r>
              <a:rPr lang="en-US" dirty="0"/>
              <a:t>) values (3,’Alp’,’Durmaz’);</a:t>
            </a:r>
          </a:p>
          <a:p>
            <a:r>
              <a:rPr lang="en-US" dirty="0"/>
              <a:t>“insert into users (</a:t>
            </a:r>
            <a:r>
              <a:rPr lang="en-US" dirty="0" err="1"/>
              <a:t>id,name,surname</a:t>
            </a:r>
            <a:r>
              <a:rPr lang="en-US" dirty="0"/>
              <a:t>) values (4,’Ahmet’,’Ağılkaya’);</a:t>
            </a:r>
          </a:p>
        </p:txBody>
      </p:sp>
    </p:spTree>
    <p:extLst>
      <p:ext uri="{BB962C8B-B14F-4D97-AF65-F5344CB8AC3E}">
        <p14:creationId xmlns:p14="http://schemas.microsoft.com/office/powerpoint/2010/main" val="14244771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INSERT INTO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tr-TR" dirty="0" err="1"/>
              <a:t>ınsert</a:t>
            </a:r>
            <a:r>
              <a:rPr lang="tr-TR" dirty="0"/>
              <a:t> </a:t>
            </a:r>
            <a:r>
              <a:rPr lang="tr-TR" dirty="0" err="1"/>
              <a:t>ınto</a:t>
            </a:r>
            <a:r>
              <a:rPr lang="tr-TR" dirty="0"/>
              <a:t> </a:t>
            </a:r>
            <a:r>
              <a:rPr lang="en-US" dirty="0"/>
              <a:t>users</a:t>
            </a:r>
            <a:r>
              <a:rPr lang="tr-TR" dirty="0"/>
              <a:t> (</a:t>
            </a:r>
            <a:r>
              <a:rPr lang="en-US" dirty="0"/>
              <a:t>id</a:t>
            </a:r>
            <a:r>
              <a:rPr lang="tr-TR" dirty="0"/>
              <a:t>, </a:t>
            </a:r>
            <a:r>
              <a:rPr lang="en-US" dirty="0"/>
              <a:t>name, surname</a:t>
            </a:r>
            <a:r>
              <a:rPr lang="tr-TR" dirty="0"/>
              <a:t>)</a:t>
            </a:r>
          </a:p>
          <a:p>
            <a:pPr lvl="1"/>
            <a:r>
              <a:rPr lang="tr-TR" dirty="0" err="1"/>
              <a:t>values</a:t>
            </a:r>
            <a:r>
              <a:rPr lang="tr-TR" dirty="0"/>
              <a:t> (</a:t>
            </a:r>
            <a:r>
              <a:rPr lang="en-US" dirty="0"/>
              <a:t>1,</a:t>
            </a:r>
            <a:r>
              <a:rPr lang="tr-TR" dirty="0"/>
              <a:t>“</a:t>
            </a:r>
            <a:r>
              <a:rPr lang="en-US" dirty="0" err="1"/>
              <a:t>burak</a:t>
            </a:r>
            <a:r>
              <a:rPr lang="tr-TR" dirty="0"/>
              <a:t>”, ”</a:t>
            </a:r>
            <a:r>
              <a:rPr lang="en-US" dirty="0" err="1"/>
              <a:t>duman</a:t>
            </a:r>
            <a:r>
              <a:rPr lang="tr-TR" dirty="0"/>
              <a:t>”)</a:t>
            </a:r>
          </a:p>
          <a:p>
            <a:r>
              <a:rPr lang="tr-TR" dirty="0"/>
              <a:t>veri girilmeyen alanlar boş kalır!!!!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UPDATE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tr-TR" dirty="0" err="1"/>
              <a:t>lanları</a:t>
            </a:r>
            <a:r>
              <a:rPr lang="tr-TR" dirty="0"/>
              <a:t> güncelleştirmeye veya değiştirmeye yarar.</a:t>
            </a:r>
          </a:p>
          <a:p>
            <a:pPr lvl="1"/>
            <a:r>
              <a:rPr lang="tr-TR" dirty="0" err="1"/>
              <a:t>update</a:t>
            </a:r>
            <a:r>
              <a:rPr lang="tr-TR" dirty="0"/>
              <a:t> </a:t>
            </a:r>
            <a:r>
              <a:rPr lang="tr-TR" dirty="0" err="1"/>
              <a:t>tabloadı</a:t>
            </a:r>
            <a:r>
              <a:rPr lang="tr-TR" dirty="0"/>
              <a:t> set alanadı1=deger1</a:t>
            </a:r>
          </a:p>
          <a:p>
            <a:pPr lvl="1"/>
            <a:r>
              <a:rPr lang="tr-TR" dirty="0" err="1"/>
              <a:t>where</a:t>
            </a:r>
            <a:r>
              <a:rPr lang="tr-TR" dirty="0"/>
              <a:t> alanadı2=değer2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UPDATE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tr-TR" dirty="0" err="1"/>
              <a:t>oyadı</a:t>
            </a:r>
            <a:r>
              <a:rPr lang="tr-TR" dirty="0"/>
              <a:t> </a:t>
            </a:r>
            <a:r>
              <a:rPr lang="en-US" dirty="0" err="1"/>
              <a:t>Duman</a:t>
            </a:r>
            <a:r>
              <a:rPr lang="tr-TR" dirty="0"/>
              <a:t> olan personelin adını </a:t>
            </a:r>
            <a:r>
              <a:rPr lang="en-US" dirty="0" err="1"/>
              <a:t>Merve</a:t>
            </a:r>
            <a:r>
              <a:rPr lang="tr-TR" dirty="0"/>
              <a:t> yapmak için;</a:t>
            </a:r>
          </a:p>
          <a:p>
            <a:pPr lvl="1"/>
            <a:r>
              <a:rPr lang="en-US" dirty="0"/>
              <a:t>update employee</a:t>
            </a:r>
            <a:endParaRPr lang="tr-TR" dirty="0"/>
          </a:p>
          <a:p>
            <a:pPr lvl="1"/>
            <a:r>
              <a:rPr lang="en-US" dirty="0"/>
              <a:t>set name = ‘</a:t>
            </a:r>
            <a:r>
              <a:rPr lang="en-US" dirty="0" err="1"/>
              <a:t>Merve</a:t>
            </a:r>
            <a:r>
              <a:rPr lang="en-US" dirty="0"/>
              <a:t>‘</a:t>
            </a:r>
            <a:endParaRPr lang="tr-TR" dirty="0"/>
          </a:p>
          <a:p>
            <a:pPr lvl="1"/>
            <a:r>
              <a:rPr lang="en-US" dirty="0"/>
              <a:t> where surname = ‘</a:t>
            </a:r>
            <a:r>
              <a:rPr lang="en-US" dirty="0" err="1"/>
              <a:t>Duman</a:t>
            </a:r>
            <a:r>
              <a:rPr lang="en-US" dirty="0"/>
              <a:t>’</a:t>
            </a:r>
            <a:endParaRPr lang="tr-T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Standart SQL </a:t>
            </a:r>
            <a:r>
              <a:rPr lang="tr-TR" i="1" dirty="0"/>
              <a:t>ve</a:t>
            </a:r>
            <a:r>
              <a:rPr lang="tr-TR" dirty="0"/>
              <a:t> Diğer SQL’ler Arasındaki Farklar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SQL</a:t>
            </a:r>
            <a:r>
              <a:rPr lang="tr-TR" dirty="0"/>
              <a:t> ve </a:t>
            </a:r>
            <a:r>
              <a:rPr lang="tr-TR" b="1" dirty="0"/>
              <a:t>SQL Standardı</a:t>
            </a:r>
            <a:r>
              <a:rPr lang="tr-TR" dirty="0"/>
              <a:t> Nedir?</a:t>
            </a:r>
            <a:endParaRPr lang="en-US" dirty="0"/>
          </a:p>
          <a:p>
            <a:pPr lvl="1"/>
            <a:r>
              <a:rPr lang="en-US" sz="2000" dirty="0"/>
              <a:t>ANSI(American National Standard Institute) </a:t>
            </a:r>
            <a:r>
              <a:rPr lang="en-US" sz="2000" dirty="0" err="1"/>
              <a:t>tarafından</a:t>
            </a:r>
            <a:r>
              <a:rPr lang="en-US" sz="2000" dirty="0"/>
              <a:t> </a:t>
            </a:r>
            <a:r>
              <a:rPr lang="en-US" sz="2000" dirty="0" err="1"/>
              <a:t>oluşturulan</a:t>
            </a:r>
            <a:r>
              <a:rPr lang="en-US" sz="2000" dirty="0"/>
              <a:t> </a:t>
            </a:r>
            <a:r>
              <a:rPr lang="en-US" sz="2000" dirty="0" err="1"/>
              <a:t>kurallar</a:t>
            </a:r>
            <a:r>
              <a:rPr lang="en-US" sz="2000" dirty="0"/>
              <a:t> </a:t>
            </a:r>
            <a:r>
              <a:rPr lang="en-US" sz="2000" dirty="0" err="1"/>
              <a:t>bütünü</a:t>
            </a:r>
            <a:r>
              <a:rPr lang="en-US" sz="2000" dirty="0"/>
              <a:t> SQL’I </a:t>
            </a:r>
            <a:r>
              <a:rPr lang="en-US" sz="2000" dirty="0" err="1"/>
              <a:t>ifade</a:t>
            </a:r>
            <a:r>
              <a:rPr lang="en-US" sz="2000" dirty="0"/>
              <a:t> </a:t>
            </a:r>
            <a:r>
              <a:rPr lang="en-US" sz="2000" dirty="0" err="1"/>
              <a:t>eder</a:t>
            </a:r>
            <a:r>
              <a:rPr lang="en-US" sz="2000" dirty="0"/>
              <a:t>. </a:t>
            </a:r>
            <a:r>
              <a:rPr lang="en-US" sz="2000" dirty="0">
                <a:hlinkClick r:id="rId2"/>
              </a:rPr>
              <a:t>https://www.ansi.org/search#q=sql&amp;sort=relevancy</a:t>
            </a:r>
            <a:r>
              <a:rPr lang="en-US" sz="2000" dirty="0"/>
              <a:t> </a:t>
            </a:r>
            <a:r>
              <a:rPr lang="en-US" sz="2000" dirty="0" err="1"/>
              <a:t>adresi</a:t>
            </a:r>
            <a:r>
              <a:rPr lang="en-US" sz="2000" dirty="0"/>
              <a:t> </a:t>
            </a:r>
            <a:r>
              <a:rPr lang="en-US" sz="2000" dirty="0" err="1"/>
              <a:t>üzerinden</a:t>
            </a:r>
            <a:r>
              <a:rPr lang="en-US" sz="2000" dirty="0"/>
              <a:t> </a:t>
            </a:r>
            <a:r>
              <a:rPr lang="en-US" sz="2000" dirty="0" err="1"/>
              <a:t>bu</a:t>
            </a:r>
            <a:r>
              <a:rPr lang="en-US" sz="2000" dirty="0"/>
              <a:t> </a:t>
            </a:r>
            <a:r>
              <a:rPr lang="en-US" sz="2000" dirty="0" err="1"/>
              <a:t>standart</a:t>
            </a:r>
            <a:r>
              <a:rPr lang="en-US" sz="2000" dirty="0"/>
              <a:t> </a:t>
            </a:r>
            <a:r>
              <a:rPr lang="en-US" sz="2000" dirty="0" err="1"/>
              <a:t>ile</a:t>
            </a:r>
            <a:r>
              <a:rPr lang="en-US" sz="2000" dirty="0"/>
              <a:t> </a:t>
            </a:r>
            <a:r>
              <a:rPr lang="en-US" sz="2000" dirty="0" err="1"/>
              <a:t>ilgili</a:t>
            </a:r>
            <a:r>
              <a:rPr lang="en-US" sz="2000" dirty="0"/>
              <a:t> </a:t>
            </a:r>
            <a:r>
              <a:rPr lang="en-US" sz="2000" dirty="0" err="1"/>
              <a:t>dökümanlara</a:t>
            </a:r>
            <a:r>
              <a:rPr lang="en-US" sz="2000" dirty="0"/>
              <a:t> </a:t>
            </a:r>
            <a:r>
              <a:rPr lang="en-US" sz="2000" dirty="0" err="1"/>
              <a:t>ulaşılabilir</a:t>
            </a:r>
            <a:r>
              <a:rPr lang="en-US" sz="2000" dirty="0"/>
              <a:t>.</a:t>
            </a:r>
            <a:endParaRPr lang="en-US" dirty="0"/>
          </a:p>
          <a:p>
            <a:pPr marL="0" indent="0">
              <a:buNone/>
            </a:pPr>
            <a:r>
              <a:rPr lang="tr-TR" dirty="0"/>
              <a:t>Diğer </a:t>
            </a:r>
            <a:r>
              <a:rPr lang="tr-TR" b="1" dirty="0"/>
              <a:t>SQL</a:t>
            </a:r>
            <a:r>
              <a:rPr lang="tr-TR" dirty="0"/>
              <a:t> türleri…</a:t>
            </a:r>
          </a:p>
          <a:p>
            <a:pPr lvl="1"/>
            <a:r>
              <a:rPr lang="tr-TR" sz="1600" b="1" dirty="0"/>
              <a:t>SQL Server	:</a:t>
            </a:r>
            <a:r>
              <a:rPr lang="tr-TR" sz="1600" dirty="0"/>
              <a:t> </a:t>
            </a:r>
            <a:r>
              <a:rPr lang="tr-TR" sz="1600" dirty="0" err="1"/>
              <a:t>Transact</a:t>
            </a:r>
            <a:r>
              <a:rPr lang="tr-TR" sz="1600" dirty="0"/>
              <a:t>-SQL </a:t>
            </a:r>
            <a:r>
              <a:rPr lang="tr-TR" sz="1600" i="1" dirty="0"/>
              <a:t>(T-SQL)</a:t>
            </a:r>
          </a:p>
          <a:p>
            <a:pPr lvl="1"/>
            <a:r>
              <a:rPr lang="tr-TR" sz="1600" b="1" dirty="0" err="1"/>
              <a:t>Oracle</a:t>
            </a:r>
            <a:r>
              <a:rPr lang="tr-TR" sz="1600" b="1" dirty="0"/>
              <a:t>	:</a:t>
            </a:r>
            <a:r>
              <a:rPr lang="tr-TR" sz="1600" dirty="0"/>
              <a:t> </a:t>
            </a:r>
            <a:r>
              <a:rPr lang="tr-TR" sz="1600" dirty="0" err="1"/>
              <a:t>Procedurel</a:t>
            </a:r>
            <a:r>
              <a:rPr lang="tr-TR" sz="1600" dirty="0"/>
              <a:t> SQL </a:t>
            </a:r>
            <a:r>
              <a:rPr lang="tr-TR" sz="1600" i="1" dirty="0"/>
              <a:t>(PL/SQL)</a:t>
            </a:r>
          </a:p>
          <a:p>
            <a:pPr lvl="1"/>
            <a:r>
              <a:rPr lang="tr-TR" sz="1600" b="1" dirty="0" err="1"/>
              <a:t>PostgreSQL</a:t>
            </a:r>
            <a:r>
              <a:rPr lang="tr-TR" sz="1600" b="1" dirty="0"/>
              <a:t>	:</a:t>
            </a:r>
            <a:r>
              <a:rPr lang="tr-TR" sz="1600" dirty="0"/>
              <a:t> PL/</a:t>
            </a:r>
            <a:r>
              <a:rPr lang="tr-TR" sz="1600" dirty="0" err="1"/>
              <a:t>pgSQL</a:t>
            </a: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600" dirty="0" err="1"/>
              <a:t>Burada</a:t>
            </a:r>
            <a:r>
              <a:rPr lang="en-US" sz="1600" dirty="0"/>
              <a:t> </a:t>
            </a:r>
            <a:r>
              <a:rPr lang="en-US" sz="1600" dirty="0" err="1"/>
              <a:t>bulunan</a:t>
            </a:r>
            <a:r>
              <a:rPr lang="en-US" sz="1600" dirty="0"/>
              <a:t> </a:t>
            </a:r>
            <a:r>
              <a:rPr lang="en-US" sz="1600" dirty="0" err="1"/>
              <a:t>diğer</a:t>
            </a:r>
            <a:r>
              <a:rPr lang="en-US" sz="1600" dirty="0"/>
              <a:t> </a:t>
            </a:r>
            <a:r>
              <a:rPr lang="en-US" sz="1600" dirty="0" err="1"/>
              <a:t>türler</a:t>
            </a:r>
            <a:r>
              <a:rPr lang="en-US" sz="1600" dirty="0"/>
              <a:t> </a:t>
            </a:r>
            <a:r>
              <a:rPr lang="en-US" sz="1600" dirty="0" err="1"/>
              <a:t>aslında</a:t>
            </a:r>
            <a:r>
              <a:rPr lang="en-US" sz="1600" dirty="0"/>
              <a:t> </a:t>
            </a:r>
            <a:r>
              <a:rPr lang="en-US" sz="1600" dirty="0" err="1"/>
              <a:t>standart</a:t>
            </a:r>
            <a:r>
              <a:rPr lang="en-US" sz="1600" dirty="0"/>
              <a:t> SQL’I </a:t>
            </a:r>
            <a:r>
              <a:rPr lang="en-US" sz="1600" dirty="0" err="1"/>
              <a:t>genişletmek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</a:t>
            </a:r>
            <a:r>
              <a:rPr lang="en-US" sz="1600" dirty="0" err="1"/>
              <a:t>oluşturulan</a:t>
            </a:r>
            <a:r>
              <a:rPr lang="en-US" sz="1600" dirty="0"/>
              <a:t> </a:t>
            </a:r>
            <a:r>
              <a:rPr lang="en-US" sz="1600" dirty="0" err="1"/>
              <a:t>dillerdir</a:t>
            </a:r>
            <a:r>
              <a:rPr lang="en-US" sz="1600" dirty="0"/>
              <a:t>. </a:t>
            </a:r>
            <a:r>
              <a:rPr lang="en-US" sz="1600" dirty="0" err="1"/>
              <a:t>Mesela</a:t>
            </a:r>
            <a:r>
              <a:rPr lang="en-US" sz="1600" dirty="0"/>
              <a:t> SQL </a:t>
            </a:r>
            <a:r>
              <a:rPr lang="en-US" sz="1600" dirty="0" err="1"/>
              <a:t>Server’da</a:t>
            </a:r>
            <a:r>
              <a:rPr lang="en-US" sz="1600" dirty="0"/>
              <a:t> hem T-SQL </a:t>
            </a:r>
            <a:r>
              <a:rPr lang="en-US" sz="1600" dirty="0" err="1"/>
              <a:t>yazılabilirken</a:t>
            </a:r>
            <a:r>
              <a:rPr lang="en-US" sz="1600" dirty="0"/>
              <a:t> hem de </a:t>
            </a:r>
            <a:r>
              <a:rPr lang="en-US" sz="1600" dirty="0" err="1"/>
              <a:t>Temel</a:t>
            </a:r>
            <a:r>
              <a:rPr lang="en-US" sz="1600" dirty="0"/>
              <a:t> SQL </a:t>
            </a:r>
            <a:r>
              <a:rPr lang="en-US" sz="1600" dirty="0" err="1"/>
              <a:t>yazılabilir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62627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UPDATE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tr-TR" dirty="0" err="1"/>
              <a:t>ğer</a:t>
            </a:r>
            <a:r>
              <a:rPr lang="tr-TR" dirty="0"/>
              <a:t> soyadı </a:t>
            </a:r>
            <a:r>
              <a:rPr lang="en-US" dirty="0" err="1"/>
              <a:t>Duman</a:t>
            </a:r>
            <a:r>
              <a:rPr lang="tr-TR" dirty="0"/>
              <a:t> olan personelin adres ve şehrini değiştirmek isterseniz;</a:t>
            </a:r>
          </a:p>
          <a:p>
            <a:pPr lvl="1"/>
            <a:r>
              <a:rPr lang="en-US" dirty="0"/>
              <a:t>update employee</a:t>
            </a:r>
            <a:endParaRPr lang="tr-TR" dirty="0"/>
          </a:p>
          <a:p>
            <a:pPr lvl="1"/>
            <a:r>
              <a:rPr lang="en-US" dirty="0"/>
              <a:t>set address = ‘</a:t>
            </a:r>
            <a:r>
              <a:rPr lang="en-US" dirty="0" err="1"/>
              <a:t>Ahlatlıbel</a:t>
            </a:r>
            <a:r>
              <a:rPr lang="en-US" dirty="0"/>
              <a:t>, 1746. Sk. No:1', </a:t>
            </a:r>
            <a:r>
              <a:rPr lang="tr-TR" dirty="0"/>
              <a:t>şehir</a:t>
            </a:r>
            <a:r>
              <a:rPr lang="en-US" dirty="0"/>
              <a:t> = ‘Ankara‘</a:t>
            </a:r>
            <a:endParaRPr lang="tr-TR" dirty="0"/>
          </a:p>
          <a:p>
            <a:pPr lvl="1"/>
            <a:r>
              <a:rPr lang="en-US" dirty="0"/>
              <a:t> where surname = ‘</a:t>
            </a:r>
            <a:r>
              <a:rPr lang="en-US" dirty="0" err="1"/>
              <a:t>Duman</a:t>
            </a:r>
            <a:r>
              <a:rPr lang="en-US" dirty="0"/>
              <a:t>‘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ad=“</a:t>
            </a:r>
            <a:r>
              <a:rPr lang="en-US" dirty="0"/>
              <a:t>Burak</a:t>
            </a:r>
            <a:r>
              <a:rPr lang="tr-TR" dirty="0"/>
              <a:t>”</a:t>
            </a:r>
            <a:r>
              <a:rPr lang="en-US" dirty="0"/>
              <a:t> </a:t>
            </a:r>
            <a:endParaRPr lang="tr-TR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DELETE </a:t>
            </a:r>
            <a:endParaRPr lang="tr-TR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tr-TR" dirty="0" err="1"/>
              <a:t>ablodan</a:t>
            </a:r>
            <a:r>
              <a:rPr lang="tr-TR" dirty="0"/>
              <a:t> satır silmek için kullanılır.</a:t>
            </a:r>
          </a:p>
          <a:p>
            <a:r>
              <a:rPr lang="en-US" dirty="0"/>
              <a:t>Gül</a:t>
            </a:r>
            <a:r>
              <a:rPr lang="tr-TR" dirty="0"/>
              <a:t> soyadlı personeli tablodan silmek için;</a:t>
            </a:r>
          </a:p>
          <a:p>
            <a:pPr lvl="1"/>
            <a:r>
              <a:rPr lang="en-US" dirty="0"/>
              <a:t>delete from employee</a:t>
            </a:r>
            <a:endParaRPr lang="tr-TR" dirty="0"/>
          </a:p>
          <a:p>
            <a:pPr lvl="1"/>
            <a:r>
              <a:rPr lang="en-US" dirty="0"/>
              <a:t>where surname = ‘GÜL' </a:t>
            </a:r>
            <a:endParaRPr lang="tr-TR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DDL İŞLEMLERİ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tr-TR" dirty="0"/>
              <a:t>u işlemler yardımıyla </a:t>
            </a:r>
            <a:r>
              <a:rPr lang="tr-TR" dirty="0" err="1"/>
              <a:t>veritabanı</a:t>
            </a:r>
            <a:r>
              <a:rPr lang="tr-TR" dirty="0"/>
              <a:t> içinde tabloların oluşturulması ve düzenlenmesi sağlanır.</a:t>
            </a:r>
          </a:p>
          <a:p>
            <a:r>
              <a:rPr lang="en-US" dirty="0"/>
              <a:t>T</a:t>
            </a:r>
            <a:r>
              <a:rPr lang="tr-TR" dirty="0" err="1"/>
              <a:t>abloların</a:t>
            </a:r>
            <a:r>
              <a:rPr lang="tr-TR" dirty="0"/>
              <a:t> silinmesi, yeni sütunların eklenmesi yada silinmesi, dizinlerin eklenmesi ve silinmesi işlemleri bu komutlarla yapılır.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CREATE TABLE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tr-TR" dirty="0" err="1"/>
              <a:t>ablo</a:t>
            </a:r>
            <a:r>
              <a:rPr lang="tr-TR" dirty="0"/>
              <a:t> oluşturmak için kullanıl</a:t>
            </a:r>
            <a:r>
              <a:rPr lang="en-US" dirty="0"/>
              <a:t>ı</a:t>
            </a:r>
            <a:r>
              <a:rPr lang="tr-TR" dirty="0"/>
              <a:t>r.</a:t>
            </a:r>
          </a:p>
          <a:p>
            <a:pPr lvl="1"/>
            <a:r>
              <a:rPr lang="tr-TR" dirty="0" err="1"/>
              <a:t>create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 </a:t>
            </a:r>
            <a:r>
              <a:rPr lang="tr-TR" dirty="0" err="1"/>
              <a:t>tabloadı</a:t>
            </a:r>
            <a:r>
              <a:rPr lang="tr-TR" dirty="0"/>
              <a:t>(</a:t>
            </a:r>
            <a:r>
              <a:rPr lang="tr-TR" dirty="0" err="1"/>
              <a:t>alanismi</a:t>
            </a:r>
            <a:r>
              <a:rPr lang="tr-TR" dirty="0"/>
              <a:t> ve tipi)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CREATE TABLE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employee</a:t>
            </a:r>
            <a:r>
              <a:rPr lang="tr-TR" dirty="0"/>
              <a:t> isimli bir tablo oluşturmak için aşağıdaki kodlar yazılmalıdır;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TABLE employee (</a:t>
            </a:r>
          </a:p>
          <a:p>
            <a:r>
              <a:rPr lang="en-US" dirty="0"/>
              <a:t>	id SERIAL PRIMARY KEY,</a:t>
            </a:r>
          </a:p>
          <a:p>
            <a:r>
              <a:rPr lang="en-US" dirty="0"/>
              <a:t>	</a:t>
            </a:r>
            <a:r>
              <a:rPr lang="en-US" dirty="0" err="1"/>
              <a:t>nameVARCHAR</a:t>
            </a:r>
            <a:r>
              <a:rPr lang="en-US" dirty="0"/>
              <a:t> (50),</a:t>
            </a:r>
          </a:p>
          <a:p>
            <a:r>
              <a:rPr lang="en-US" dirty="0"/>
              <a:t>	</a:t>
            </a:r>
            <a:r>
              <a:rPr lang="en-US" dirty="0" err="1"/>
              <a:t>surnameVARCHAR</a:t>
            </a:r>
            <a:r>
              <a:rPr lang="en-US" dirty="0"/>
              <a:t> (50),</a:t>
            </a:r>
          </a:p>
          <a:p>
            <a:r>
              <a:rPr lang="en-US" dirty="0"/>
              <a:t>	address VARCHAR (50),</a:t>
            </a:r>
          </a:p>
          <a:p>
            <a:r>
              <a:rPr lang="en-US" dirty="0"/>
              <a:t>            identity VARCHAR(13) UNIQUE</a:t>
            </a:r>
          </a:p>
          <a:p>
            <a:r>
              <a:rPr lang="en-US" dirty="0"/>
              <a:t>);</a:t>
            </a:r>
            <a:endParaRPr lang="tr-TR" dirty="0"/>
          </a:p>
          <a:p>
            <a:endParaRPr lang="tr-TR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CONSTRAIN</a:t>
            </a:r>
            <a:r>
              <a:rPr lang="en-US" dirty="0"/>
              <a:t>T</a:t>
            </a:r>
            <a:r>
              <a:rPr lang="tr-TR" dirty="0"/>
              <a:t> DEYİMİ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E</a:t>
            </a:r>
            <a:r>
              <a:rPr lang="tr-TR" sz="2600" dirty="0" err="1"/>
              <a:t>ğer</a:t>
            </a:r>
            <a:r>
              <a:rPr lang="tr-TR" sz="2600" dirty="0"/>
              <a:t> </a:t>
            </a:r>
            <a:r>
              <a:rPr lang="en-US" sz="2600" dirty="0"/>
              <a:t>employee</a:t>
            </a:r>
            <a:r>
              <a:rPr lang="tr-TR" sz="2600" dirty="0"/>
              <a:t> tablosunun “</a:t>
            </a:r>
            <a:r>
              <a:rPr lang="en-US" sz="2600" dirty="0"/>
              <a:t>identity</a:t>
            </a:r>
            <a:r>
              <a:rPr lang="tr-TR" sz="2600" dirty="0"/>
              <a:t>” isimli alanının tekrarlı kayıtlara izin vermeyen bir dizin alanı olarak tanımlanmasını istiyorsanız bu deyim kullanılır.</a:t>
            </a:r>
          </a:p>
          <a:p>
            <a:r>
              <a:rPr lang="en-US" sz="2600" dirty="0" err="1"/>
              <a:t>Çift</a:t>
            </a:r>
            <a:r>
              <a:rPr lang="en-US" sz="2600" dirty="0"/>
              <a:t> </a:t>
            </a:r>
            <a:r>
              <a:rPr lang="en-US" sz="2600" dirty="0" err="1"/>
              <a:t>kayıtlara</a:t>
            </a:r>
            <a:r>
              <a:rPr lang="en-US" sz="2600" dirty="0"/>
              <a:t> </a:t>
            </a:r>
            <a:r>
              <a:rPr lang="en-US" sz="2600" dirty="0" err="1"/>
              <a:t>izin</a:t>
            </a:r>
            <a:r>
              <a:rPr lang="en-US" sz="2600" dirty="0"/>
              <a:t> </a:t>
            </a:r>
            <a:r>
              <a:rPr lang="en-US" sz="2600" dirty="0" err="1"/>
              <a:t>vermemek</a:t>
            </a:r>
            <a:r>
              <a:rPr lang="en-US" sz="2600" dirty="0"/>
              <a:t> </a:t>
            </a:r>
            <a:r>
              <a:rPr lang="en-US" sz="2600" dirty="0" err="1"/>
              <a:t>için</a:t>
            </a:r>
            <a:r>
              <a:rPr lang="en-US" sz="2600" dirty="0"/>
              <a:t> UNIQUE </a:t>
            </a:r>
            <a:r>
              <a:rPr lang="en-US" sz="2600" dirty="0" err="1"/>
              <a:t>deyimi</a:t>
            </a:r>
            <a:r>
              <a:rPr lang="en-US" sz="2600" dirty="0"/>
              <a:t> </a:t>
            </a:r>
            <a:r>
              <a:rPr lang="en-US" sz="2600" dirty="0" err="1"/>
              <a:t>kullanılır</a:t>
            </a:r>
            <a:r>
              <a:rPr lang="en-US" sz="2600" dirty="0"/>
              <a:t>.</a:t>
            </a:r>
            <a:endParaRPr lang="tr-TR" sz="26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CONSTRAIN VE UNIQUE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TABLE employee (</a:t>
            </a:r>
          </a:p>
          <a:p>
            <a:r>
              <a:rPr lang="en-US" dirty="0"/>
              <a:t>	id SERIAL PRIMARY KEY,</a:t>
            </a:r>
          </a:p>
          <a:p>
            <a:r>
              <a:rPr lang="en-US" dirty="0"/>
              <a:t>	</a:t>
            </a:r>
            <a:r>
              <a:rPr lang="en-US" dirty="0" err="1"/>
              <a:t>nameVARCHAR</a:t>
            </a:r>
            <a:r>
              <a:rPr lang="en-US" dirty="0"/>
              <a:t> (50),</a:t>
            </a:r>
          </a:p>
          <a:p>
            <a:r>
              <a:rPr lang="en-US" dirty="0"/>
              <a:t>	</a:t>
            </a:r>
            <a:r>
              <a:rPr lang="en-US" dirty="0" err="1"/>
              <a:t>surnameVARCHAR</a:t>
            </a:r>
            <a:r>
              <a:rPr lang="en-US" dirty="0"/>
              <a:t> (50),</a:t>
            </a:r>
          </a:p>
          <a:p>
            <a:r>
              <a:rPr lang="en-US" dirty="0"/>
              <a:t>	address VARCHAR (50),</a:t>
            </a:r>
          </a:p>
          <a:p>
            <a:r>
              <a:rPr lang="en-US" dirty="0"/>
              <a:t>            identity VARCHAR(13) UNIQUE</a:t>
            </a:r>
          </a:p>
          <a:p>
            <a:r>
              <a:rPr lang="en-US" dirty="0"/>
              <a:t>);</a:t>
            </a:r>
            <a:endParaRPr lang="tr-TR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DROP TABLE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tabloyu silmek için kullanılır.</a:t>
            </a:r>
          </a:p>
          <a:p>
            <a:pPr lvl="1"/>
            <a:r>
              <a:rPr lang="tr-TR" dirty="0" err="1"/>
              <a:t>drop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 </a:t>
            </a:r>
            <a:r>
              <a:rPr lang="en-US" dirty="0"/>
              <a:t>employee</a:t>
            </a:r>
            <a:endParaRPr lang="tr-TR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YENİ ALAN EKLEME VEYA SİLME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bir tablo oluşturulduktan sonra bu tabloya yeni alanlar eklemek isteyebilirsiniz.</a:t>
            </a:r>
          </a:p>
          <a:p>
            <a:r>
              <a:rPr lang="tr-TR" dirty="0"/>
              <a:t>bununla birlikte var olan alanların tablodan çıkartılması da </a:t>
            </a:r>
            <a:r>
              <a:rPr lang="tr-TR" dirty="0" err="1"/>
              <a:t>sözkonusu</a:t>
            </a:r>
            <a:r>
              <a:rPr lang="tr-TR" dirty="0"/>
              <a:t> olabilir.</a:t>
            </a:r>
          </a:p>
          <a:p>
            <a:r>
              <a:rPr lang="tr-TR" dirty="0"/>
              <a:t>bu durumlarda “</a:t>
            </a:r>
            <a:r>
              <a:rPr lang="tr-TR" dirty="0" err="1"/>
              <a:t>alter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” komutu kullanılır.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ALTER TABLE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alter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 </a:t>
            </a:r>
            <a:r>
              <a:rPr lang="tr-TR" dirty="0" err="1"/>
              <a:t>tabloadı</a:t>
            </a:r>
            <a:r>
              <a:rPr lang="tr-TR" dirty="0"/>
              <a:t> </a:t>
            </a:r>
            <a:r>
              <a:rPr lang="tr-TR" dirty="0" err="1"/>
              <a:t>add</a:t>
            </a:r>
            <a:r>
              <a:rPr lang="tr-TR" dirty="0"/>
              <a:t>/</a:t>
            </a:r>
            <a:r>
              <a:rPr lang="tr-TR" dirty="0" err="1"/>
              <a:t>drop</a:t>
            </a:r>
            <a:r>
              <a:rPr lang="tr-TR" dirty="0"/>
              <a:t> </a:t>
            </a:r>
            <a:r>
              <a:rPr lang="tr-TR" dirty="0" err="1"/>
              <a:t>column</a:t>
            </a:r>
            <a:r>
              <a:rPr lang="tr-TR" dirty="0"/>
              <a:t> </a:t>
            </a:r>
            <a:r>
              <a:rPr lang="tr-TR" dirty="0" err="1"/>
              <a:t>alanadı</a:t>
            </a:r>
            <a:endParaRPr lang="tr-TR" dirty="0"/>
          </a:p>
          <a:p>
            <a:r>
              <a:rPr lang="tr-TR" dirty="0"/>
              <a:t>tabloya yeni bir alan eklenecekse “</a:t>
            </a:r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column</a:t>
            </a:r>
            <a:r>
              <a:rPr lang="tr-TR" dirty="0"/>
              <a:t>”, alan silinecekse “</a:t>
            </a:r>
            <a:r>
              <a:rPr lang="tr-TR" dirty="0" err="1"/>
              <a:t>drop</a:t>
            </a:r>
            <a:r>
              <a:rPr lang="tr-TR" dirty="0"/>
              <a:t> </a:t>
            </a:r>
            <a:r>
              <a:rPr lang="tr-TR" dirty="0" err="1"/>
              <a:t>column</a:t>
            </a:r>
            <a:r>
              <a:rPr lang="tr-TR" dirty="0"/>
              <a:t>” kullanılır.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tr-TR" sz="4000" b="1" dirty="0" err="1">
                <a:solidFill>
                  <a:schemeClr val="tx2"/>
                </a:solidFill>
                <a:latin typeface="+mn-lt"/>
              </a:rPr>
              <a:t>Veritabanı</a:t>
            </a:r>
            <a:r>
              <a:rPr lang="tr-TR" sz="4000" b="1" dirty="0">
                <a:solidFill>
                  <a:schemeClr val="tx2"/>
                </a:solidFill>
                <a:latin typeface="+mn-lt"/>
              </a:rPr>
              <a:t> Teknolojileri Üzerine</a:t>
            </a:r>
            <a:br>
              <a:rPr lang="tr-TR" sz="4000" b="1" dirty="0">
                <a:solidFill>
                  <a:schemeClr val="tx2"/>
                </a:solidFill>
                <a:latin typeface="+mn-lt"/>
              </a:rPr>
            </a:br>
            <a:r>
              <a:rPr lang="tr-TR" sz="4000" b="1" dirty="0">
                <a:solidFill>
                  <a:schemeClr val="tx2"/>
                </a:solidFill>
                <a:latin typeface="+mn-lt"/>
              </a:rPr>
              <a:t>Hangisi </a:t>
            </a:r>
            <a:r>
              <a:rPr lang="tr-TR" sz="3600" b="1" i="1" dirty="0">
                <a:solidFill>
                  <a:schemeClr val="tx2"/>
                </a:solidFill>
                <a:latin typeface="+mn-lt"/>
              </a:rPr>
              <a:t>ve</a:t>
            </a:r>
            <a:r>
              <a:rPr lang="tr-TR" sz="4000" b="1" dirty="0">
                <a:solidFill>
                  <a:schemeClr val="tx2"/>
                </a:solidFill>
                <a:latin typeface="+mn-lt"/>
              </a:rPr>
              <a:t> Ne zaman?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PostgreSQL</a:t>
            </a:r>
            <a:endParaRPr lang="tr-TR" dirty="0"/>
          </a:p>
          <a:p>
            <a:r>
              <a:rPr lang="tr-TR" dirty="0"/>
              <a:t>SQL Server</a:t>
            </a:r>
          </a:p>
          <a:p>
            <a:r>
              <a:rPr lang="tr-TR" dirty="0" err="1"/>
              <a:t>Oracle</a:t>
            </a:r>
            <a:endParaRPr lang="tr-TR" dirty="0"/>
          </a:p>
          <a:p>
            <a:r>
              <a:rPr lang="tr-TR" dirty="0" err="1"/>
              <a:t>MySQL</a:t>
            </a:r>
            <a:endParaRPr lang="tr-TR" dirty="0"/>
          </a:p>
          <a:p>
            <a:r>
              <a:rPr lang="tr-TR" dirty="0" err="1"/>
              <a:t>NoSQL</a:t>
            </a:r>
            <a:r>
              <a:rPr lang="tr-TR" dirty="0"/>
              <a:t> çözümleri…</a:t>
            </a:r>
          </a:p>
          <a:p>
            <a:r>
              <a:rPr lang="tr-TR" dirty="0"/>
              <a:t>Diğerleri…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Aslında</a:t>
            </a:r>
            <a:r>
              <a:rPr lang="en-US" dirty="0"/>
              <a:t>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tabanı</a:t>
            </a:r>
            <a:r>
              <a:rPr lang="en-US" dirty="0"/>
              <a:t> </a:t>
            </a:r>
            <a:r>
              <a:rPr lang="en-US" dirty="0" err="1"/>
              <a:t>çözümü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seçenek</a:t>
            </a:r>
            <a:r>
              <a:rPr lang="en-US" dirty="0"/>
              <a:t> </a:t>
            </a:r>
            <a:r>
              <a:rPr lang="en-US" dirty="0" err="1"/>
              <a:t>düşünülebilir</a:t>
            </a:r>
            <a:r>
              <a:rPr lang="en-US" dirty="0"/>
              <a:t> SQL </a:t>
            </a:r>
            <a:r>
              <a:rPr lang="en-US" dirty="0" err="1"/>
              <a:t>ve</a:t>
            </a:r>
            <a:r>
              <a:rPr lang="en-US" dirty="0"/>
              <a:t> NoSQL.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4936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ALTER TABLE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personel isimli tabloya “</a:t>
            </a:r>
            <a:r>
              <a:rPr lang="en-US" dirty="0"/>
              <a:t>address</a:t>
            </a:r>
            <a:r>
              <a:rPr lang="tr-TR" dirty="0"/>
              <a:t>” isimli bir alan eklemek için;</a:t>
            </a:r>
          </a:p>
          <a:p>
            <a:pPr lvl="1"/>
            <a:r>
              <a:rPr lang="tr-TR" dirty="0" err="1"/>
              <a:t>alter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 </a:t>
            </a:r>
            <a:r>
              <a:rPr lang="en-US" dirty="0"/>
              <a:t>employee</a:t>
            </a:r>
            <a:r>
              <a:rPr lang="tr-TR" dirty="0"/>
              <a:t> </a:t>
            </a:r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column</a:t>
            </a:r>
            <a:r>
              <a:rPr lang="tr-TR" dirty="0"/>
              <a:t> </a:t>
            </a:r>
            <a:r>
              <a:rPr lang="en-US" dirty="0"/>
              <a:t>address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(40)</a:t>
            </a:r>
          </a:p>
          <a:p>
            <a:r>
              <a:rPr lang="tr-TR" dirty="0"/>
              <a:t>aynı tabloda </a:t>
            </a:r>
            <a:r>
              <a:rPr lang="en-US" dirty="0" err="1"/>
              <a:t>start_date_of_work</a:t>
            </a:r>
            <a:r>
              <a:rPr lang="tr-TR" dirty="0"/>
              <a:t> isimli alanı silmek için;</a:t>
            </a:r>
          </a:p>
          <a:p>
            <a:pPr lvl="1"/>
            <a:r>
              <a:rPr lang="tr-TR" dirty="0" err="1"/>
              <a:t>alter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 </a:t>
            </a:r>
            <a:r>
              <a:rPr lang="en-US" dirty="0"/>
              <a:t>employee</a:t>
            </a:r>
            <a:r>
              <a:rPr lang="tr-TR" dirty="0"/>
              <a:t> </a:t>
            </a:r>
            <a:r>
              <a:rPr lang="tr-TR" dirty="0" err="1"/>
              <a:t>drop</a:t>
            </a:r>
            <a:r>
              <a:rPr lang="tr-TR" dirty="0"/>
              <a:t> </a:t>
            </a:r>
            <a:r>
              <a:rPr lang="tr-TR" dirty="0" err="1"/>
              <a:t>column</a:t>
            </a:r>
            <a:r>
              <a:rPr lang="tr-TR" dirty="0"/>
              <a:t> </a:t>
            </a:r>
            <a:r>
              <a:rPr lang="en-US" dirty="0" err="1"/>
              <a:t>start_date_of_work</a:t>
            </a:r>
            <a:r>
              <a:rPr lang="tr-TR" dirty="0"/>
              <a:t> </a:t>
            </a:r>
          </a:p>
          <a:p>
            <a:pPr lvl="2"/>
            <a:r>
              <a:rPr lang="tr-TR" dirty="0"/>
              <a:t>dikkat!!! silerken veri</a:t>
            </a:r>
            <a:r>
              <a:rPr lang="en-US" dirty="0"/>
              <a:t> </a:t>
            </a:r>
            <a:r>
              <a:rPr lang="tr-TR" dirty="0"/>
              <a:t>tipi gir</a:t>
            </a:r>
            <a:r>
              <a:rPr lang="en-US" dirty="0" err="1"/>
              <a:t>ilmesine</a:t>
            </a:r>
            <a:r>
              <a:rPr lang="en-US" dirty="0"/>
              <a:t> </a:t>
            </a:r>
            <a:r>
              <a:rPr lang="en-US" dirty="0" err="1"/>
              <a:t>gerek</a:t>
            </a:r>
            <a:r>
              <a:rPr lang="en-US" dirty="0"/>
              <a:t> </a:t>
            </a:r>
            <a:r>
              <a:rPr lang="en-US" dirty="0" err="1"/>
              <a:t>yoktur</a:t>
            </a:r>
            <a:r>
              <a:rPr lang="en-US" dirty="0"/>
              <a:t>.</a:t>
            </a:r>
            <a:endParaRPr lang="tr-TR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670B66-FD71-45A1-9523-F1FDE1AA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 Table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FE4FE6-B176-4A56-BBD2-8F3249E9B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personel isimli tablo</a:t>
            </a:r>
            <a:r>
              <a:rPr lang="en-US" dirty="0"/>
              <a:t>da </a:t>
            </a:r>
            <a:r>
              <a:rPr lang="en-US" dirty="0" err="1"/>
              <a:t>bulunan</a:t>
            </a:r>
            <a:r>
              <a:rPr lang="tr-TR" dirty="0"/>
              <a:t> “</a:t>
            </a:r>
            <a:r>
              <a:rPr lang="en-US" dirty="0"/>
              <a:t>address</a:t>
            </a:r>
            <a:r>
              <a:rPr lang="tr-TR" dirty="0"/>
              <a:t>” isimli </a:t>
            </a:r>
            <a:r>
              <a:rPr lang="en-US" dirty="0" err="1"/>
              <a:t>alanın</a:t>
            </a:r>
            <a:r>
              <a:rPr lang="en-US" dirty="0"/>
              <a:t> </a:t>
            </a:r>
            <a:r>
              <a:rPr lang="en-US" dirty="0" err="1"/>
              <a:t>adını</a:t>
            </a:r>
            <a:r>
              <a:rPr lang="en-US" dirty="0"/>
              <a:t> </a:t>
            </a:r>
            <a:r>
              <a:rPr lang="en-US" dirty="0" err="1"/>
              <a:t>short_address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değiştirmek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;</a:t>
            </a:r>
            <a:endParaRPr lang="tr-TR" dirty="0"/>
          </a:p>
          <a:p>
            <a:pPr lvl="1"/>
            <a:r>
              <a:rPr lang="tr-TR" dirty="0" err="1"/>
              <a:t>alter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 </a:t>
            </a:r>
            <a:r>
              <a:rPr lang="en-US" dirty="0"/>
              <a:t>employee</a:t>
            </a:r>
            <a:r>
              <a:rPr lang="tr-TR" dirty="0"/>
              <a:t> </a:t>
            </a:r>
            <a:r>
              <a:rPr lang="en-US" dirty="0"/>
              <a:t>rename</a:t>
            </a:r>
            <a:r>
              <a:rPr lang="tr-TR" dirty="0"/>
              <a:t> </a:t>
            </a:r>
            <a:r>
              <a:rPr lang="tr-TR" dirty="0" err="1"/>
              <a:t>column</a:t>
            </a:r>
            <a:r>
              <a:rPr lang="tr-TR" dirty="0"/>
              <a:t> </a:t>
            </a:r>
            <a:r>
              <a:rPr lang="en-US" dirty="0"/>
              <a:t>address</a:t>
            </a:r>
            <a:r>
              <a:rPr lang="tr-TR" dirty="0"/>
              <a:t> </a:t>
            </a:r>
            <a:r>
              <a:rPr lang="en-US" dirty="0"/>
              <a:t>to </a:t>
            </a:r>
            <a:r>
              <a:rPr lang="en-US" dirty="0" err="1"/>
              <a:t>short_address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99516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EC9660-D46C-45E5-827E-486C4540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 zaman SQL?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40F424C-D423-411F-BED8-5B30B2FDD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Peki</a:t>
            </a:r>
            <a:r>
              <a:rPr lang="en-US" dirty="0"/>
              <a:t> </a:t>
            </a:r>
            <a:r>
              <a:rPr lang="en-US" dirty="0" err="1"/>
              <a:t>neye</a:t>
            </a:r>
            <a:r>
              <a:rPr lang="en-US" dirty="0"/>
              <a:t> </a:t>
            </a:r>
            <a:r>
              <a:rPr lang="en-US" dirty="0" err="1"/>
              <a:t>ihtiyacımız</a:t>
            </a:r>
            <a:r>
              <a:rPr lang="en-US" dirty="0"/>
              <a:t> var? </a:t>
            </a:r>
            <a:r>
              <a:rPr lang="en-US" dirty="0" err="1"/>
              <a:t>Veritabanınızı</a:t>
            </a:r>
            <a:r>
              <a:rPr lang="en-US" dirty="0"/>
              <a:t> </a:t>
            </a:r>
            <a:r>
              <a:rPr lang="en-US" dirty="0" err="1"/>
              <a:t>seçerken</a:t>
            </a:r>
            <a:r>
              <a:rPr lang="en-US" dirty="0"/>
              <a:t> </a:t>
            </a:r>
            <a:r>
              <a:rPr lang="en-US" dirty="0" err="1"/>
              <a:t>kendinize</a:t>
            </a:r>
            <a:r>
              <a:rPr lang="en-US" dirty="0"/>
              <a:t> </a:t>
            </a:r>
            <a:r>
              <a:rPr lang="en-US" dirty="0" err="1"/>
              <a:t>şu</a:t>
            </a:r>
            <a:r>
              <a:rPr lang="en-US" dirty="0"/>
              <a:t> </a:t>
            </a:r>
            <a:r>
              <a:rPr lang="en-US" dirty="0" err="1"/>
              <a:t>soruları</a:t>
            </a:r>
            <a:r>
              <a:rPr lang="en-US" dirty="0"/>
              <a:t> </a:t>
            </a:r>
            <a:r>
              <a:rPr lang="en-US" dirty="0" err="1"/>
              <a:t>sorabilirsiniz</a:t>
            </a:r>
            <a:r>
              <a:rPr lang="en-US" dirty="0"/>
              <a:t>.</a:t>
            </a:r>
          </a:p>
          <a:p>
            <a:r>
              <a:rPr lang="en-US" dirty="0" err="1"/>
              <a:t>Verinize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paterniniz</a:t>
            </a:r>
            <a:r>
              <a:rPr lang="en-US" dirty="0"/>
              <a:t> belli </a:t>
            </a:r>
            <a:r>
              <a:rPr lang="en-US" dirty="0" err="1"/>
              <a:t>değil</a:t>
            </a:r>
            <a:r>
              <a:rPr lang="en-US" dirty="0"/>
              <a:t> mi?</a:t>
            </a:r>
          </a:p>
          <a:p>
            <a:r>
              <a:rPr lang="en-US" dirty="0" err="1"/>
              <a:t>Sorgulamalarınızın</a:t>
            </a:r>
            <a:r>
              <a:rPr lang="en-US" dirty="0"/>
              <a:t> </a:t>
            </a:r>
            <a:r>
              <a:rPr lang="en-US" dirty="0" err="1"/>
              <a:t>esnek</a:t>
            </a:r>
            <a:r>
              <a:rPr lang="en-US" dirty="0"/>
              <a:t> </a:t>
            </a:r>
            <a:r>
              <a:rPr lang="en-US" dirty="0" err="1"/>
              <a:t>olmasına</a:t>
            </a:r>
            <a:r>
              <a:rPr lang="en-US" dirty="0"/>
              <a:t> </a:t>
            </a:r>
            <a:r>
              <a:rPr lang="en-US" dirty="0" err="1"/>
              <a:t>mı</a:t>
            </a:r>
            <a:r>
              <a:rPr lang="en-US" dirty="0"/>
              <a:t> </a:t>
            </a:r>
            <a:r>
              <a:rPr lang="en-US" dirty="0" err="1"/>
              <a:t>ihtiyacınız</a:t>
            </a:r>
            <a:r>
              <a:rPr lang="en-US" dirty="0"/>
              <a:t> </a:t>
            </a:r>
            <a:r>
              <a:rPr lang="en-US" dirty="0" err="1"/>
              <a:t>olacak</a:t>
            </a:r>
            <a:r>
              <a:rPr lang="en-US" dirty="0"/>
              <a:t>?</a:t>
            </a:r>
          </a:p>
          <a:p>
            <a:r>
              <a:rPr lang="en-US" dirty="0" err="1"/>
              <a:t>İlişkisel</a:t>
            </a:r>
            <a:r>
              <a:rPr lang="en-US" dirty="0"/>
              <a:t> </a:t>
            </a:r>
            <a:r>
              <a:rPr lang="en-US" dirty="0" err="1"/>
              <a:t>sorgulara</a:t>
            </a:r>
            <a:r>
              <a:rPr lang="en-US" dirty="0"/>
              <a:t> </a:t>
            </a:r>
            <a:r>
              <a:rPr lang="en-US" dirty="0" err="1"/>
              <a:t>mı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duyuyorsunuz</a:t>
            </a:r>
            <a:r>
              <a:rPr lang="en-US" dirty="0"/>
              <a:t>?</a:t>
            </a:r>
          </a:p>
          <a:p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tablo</a:t>
            </a:r>
            <a:r>
              <a:rPr lang="en-US" dirty="0"/>
              <a:t> </a:t>
            </a:r>
            <a:r>
              <a:rPr lang="en-US" dirty="0" err="1"/>
              <a:t>satırı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tutarlılığa</a:t>
            </a:r>
            <a:r>
              <a:rPr lang="en-US" dirty="0"/>
              <a:t> </a:t>
            </a:r>
            <a:r>
              <a:rPr lang="en-US" dirty="0" err="1"/>
              <a:t>mı</a:t>
            </a:r>
            <a:r>
              <a:rPr lang="en-US" dirty="0"/>
              <a:t> </a:t>
            </a:r>
            <a:r>
              <a:rPr lang="en-US" dirty="0" err="1"/>
              <a:t>ihtiyacınız</a:t>
            </a:r>
            <a:r>
              <a:rPr lang="en-US" dirty="0"/>
              <a:t> var?(multi-row ACID transactions)</a:t>
            </a:r>
          </a:p>
          <a:p>
            <a:r>
              <a:rPr lang="en-US" dirty="0"/>
              <a:t>O zaman RDS </a:t>
            </a:r>
            <a:r>
              <a:rPr lang="en-US" dirty="0" err="1"/>
              <a:t>çözümlerini</a:t>
            </a:r>
            <a:r>
              <a:rPr lang="en-US" dirty="0"/>
              <a:t> </a:t>
            </a:r>
            <a:r>
              <a:rPr lang="en-US" dirty="0" err="1"/>
              <a:t>tercih</a:t>
            </a:r>
            <a:r>
              <a:rPr lang="en-US" dirty="0"/>
              <a:t> </a:t>
            </a:r>
            <a:r>
              <a:rPr lang="en-US" dirty="0" err="1"/>
              <a:t>edebilirsiniz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854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5E1BA2-EE86-492F-ACB9-1A778C121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 zaman NoSQL?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1D8274-F198-4349-A235-38B6E84B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Veriye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paterniniz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mi </a:t>
            </a:r>
            <a:r>
              <a:rPr lang="en-US" dirty="0" err="1"/>
              <a:t>tanımlanmış</a:t>
            </a:r>
            <a:r>
              <a:rPr lang="en-US" dirty="0"/>
              <a:t>?</a:t>
            </a:r>
          </a:p>
          <a:p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düşük</a:t>
            </a:r>
            <a:r>
              <a:rPr lang="en-US" dirty="0"/>
              <a:t> </a:t>
            </a:r>
            <a:r>
              <a:rPr lang="en-US" dirty="0" err="1"/>
              <a:t>gecikmeli</a:t>
            </a:r>
            <a:r>
              <a:rPr lang="en-US" dirty="0"/>
              <a:t> </a:t>
            </a:r>
            <a:r>
              <a:rPr lang="en-US" dirty="0" err="1"/>
              <a:t>sorgulara</a:t>
            </a:r>
            <a:r>
              <a:rPr lang="en-US" dirty="0"/>
              <a:t> </a:t>
            </a:r>
            <a:r>
              <a:rPr lang="en-US" dirty="0" err="1"/>
              <a:t>mı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duyuyorsunuz</a:t>
            </a:r>
            <a:r>
              <a:rPr lang="en-US" dirty="0"/>
              <a:t>?(High performance and Low Latency)</a:t>
            </a:r>
          </a:p>
          <a:p>
            <a:r>
              <a:rPr lang="en-US" dirty="0"/>
              <a:t>Veri </a:t>
            </a:r>
            <a:r>
              <a:rPr lang="en-US" dirty="0" err="1"/>
              <a:t>modeliniz</a:t>
            </a:r>
            <a:r>
              <a:rPr lang="en-US" dirty="0"/>
              <a:t> </a:t>
            </a:r>
            <a:r>
              <a:rPr lang="en-US" dirty="0" err="1"/>
              <a:t>Facebook’unki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‘</a:t>
            </a:r>
            <a:r>
              <a:rPr lang="en-US" dirty="0" err="1"/>
              <a:t>arkadaşım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arkadaşımın</a:t>
            </a:r>
            <a:r>
              <a:rPr lang="en-US" dirty="0"/>
              <a:t> </a:t>
            </a:r>
            <a:r>
              <a:rPr lang="en-US" dirty="0" err="1"/>
              <a:t>arkadaşları</a:t>
            </a:r>
            <a:r>
              <a:rPr lang="en-US" dirty="0"/>
              <a:t>’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yapıda</a:t>
            </a:r>
            <a:r>
              <a:rPr lang="en-US" dirty="0"/>
              <a:t> </a:t>
            </a:r>
            <a:r>
              <a:rPr lang="en-US" dirty="0" err="1"/>
              <a:t>mı</a:t>
            </a:r>
            <a:r>
              <a:rPr lang="en-US" dirty="0"/>
              <a:t>?(Graph Structured NoSQL </a:t>
            </a:r>
            <a:r>
              <a:rPr lang="en-US" dirty="0" err="1"/>
              <a:t>çözümleri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mükemmel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alanı</a:t>
            </a:r>
            <a:r>
              <a:rPr lang="en-US" dirty="0"/>
              <a:t>)</a:t>
            </a:r>
          </a:p>
          <a:p>
            <a:r>
              <a:rPr lang="en-US" dirty="0"/>
              <a:t>O zaman NoSQL </a:t>
            </a:r>
            <a:r>
              <a:rPr lang="en-US" dirty="0" err="1"/>
              <a:t>çözümleri</a:t>
            </a:r>
            <a:r>
              <a:rPr lang="en-US" dirty="0"/>
              <a:t> </a:t>
            </a:r>
            <a:r>
              <a:rPr lang="en-US" dirty="0" err="1"/>
              <a:t>tercih</a:t>
            </a:r>
            <a:r>
              <a:rPr lang="en-US" dirty="0"/>
              <a:t> </a:t>
            </a:r>
            <a:r>
              <a:rPr lang="en-US" dirty="0" err="1"/>
              <a:t>edebilirsiniz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716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EBF43E-EC38-4D94-AA57-3658438EF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mi NoSQL mi?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25A4BB2-29A6-4DB3-BB3F-1B267B48A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Kabaca</a:t>
            </a:r>
            <a:r>
              <a:rPr lang="en-US" dirty="0"/>
              <a:t> </a:t>
            </a:r>
            <a:r>
              <a:rPr lang="en-US" dirty="0" err="1"/>
              <a:t>şöyle</a:t>
            </a:r>
            <a:r>
              <a:rPr lang="en-US" dirty="0"/>
              <a:t> </a:t>
            </a:r>
            <a:r>
              <a:rPr lang="en-US" dirty="0" err="1"/>
              <a:t>formülize</a:t>
            </a:r>
            <a:r>
              <a:rPr lang="en-US" dirty="0"/>
              <a:t> </a:t>
            </a:r>
            <a:r>
              <a:rPr lang="en-US" dirty="0" err="1"/>
              <a:t>edebiliriz</a:t>
            </a:r>
            <a:r>
              <a:rPr lang="en-US" dirty="0"/>
              <a:t>. Ama </a:t>
            </a:r>
            <a:r>
              <a:rPr lang="en-US" dirty="0" err="1"/>
              <a:t>kabaca</a:t>
            </a:r>
            <a:r>
              <a:rPr lang="en-US" dirty="0"/>
              <a:t>! </a:t>
            </a:r>
            <a:r>
              <a:rPr lang="en-US" dirty="0" err="1"/>
              <a:t>Mutlaka</a:t>
            </a:r>
            <a:r>
              <a:rPr lang="en-US" dirty="0"/>
              <a:t> </a:t>
            </a:r>
            <a:r>
              <a:rPr lang="en-US" dirty="0" err="1"/>
              <a:t>istisnai</a:t>
            </a:r>
            <a:r>
              <a:rPr lang="en-US" dirty="0"/>
              <a:t> </a:t>
            </a:r>
            <a:r>
              <a:rPr lang="en-US" dirty="0" err="1"/>
              <a:t>durumlar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</a:t>
            </a:r>
          </a:p>
          <a:p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+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Ölçek</a:t>
            </a:r>
            <a:r>
              <a:rPr lang="en-US" dirty="0"/>
              <a:t>(Low Scale) + </a:t>
            </a:r>
            <a:r>
              <a:rPr lang="en-US" dirty="0" err="1"/>
              <a:t>Belirsiz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Paterni</a:t>
            </a:r>
            <a:r>
              <a:rPr lang="en-US" dirty="0"/>
              <a:t> =&gt; RDS</a:t>
            </a:r>
          </a:p>
          <a:p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+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Ölçek</a:t>
            </a:r>
            <a:r>
              <a:rPr lang="en-US" dirty="0"/>
              <a:t>(High Scale) + </a:t>
            </a:r>
            <a:r>
              <a:rPr lang="en-US" dirty="0" err="1"/>
              <a:t>İlişkisel</a:t>
            </a:r>
            <a:r>
              <a:rPr lang="en-US" dirty="0"/>
              <a:t> </a:t>
            </a:r>
            <a:r>
              <a:rPr lang="en-US" dirty="0" err="1"/>
              <a:t>Sorgular</a:t>
            </a:r>
            <a:r>
              <a:rPr lang="en-US" dirty="0"/>
              <a:t> =&gt; RDS</a:t>
            </a:r>
          </a:p>
          <a:p>
            <a:r>
              <a:rPr lang="en-US" dirty="0" err="1"/>
              <a:t>Orta</a:t>
            </a:r>
            <a:r>
              <a:rPr lang="en-US" dirty="0"/>
              <a:t>/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+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Ölçek</a:t>
            </a:r>
            <a:r>
              <a:rPr lang="en-US" dirty="0"/>
              <a:t>(High Scale) +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 =&gt; NoSQL</a:t>
            </a:r>
          </a:p>
        </p:txBody>
      </p:sp>
    </p:spTree>
    <p:extLst>
      <p:ext uri="{BB962C8B-B14F-4D97-AF65-F5344CB8AC3E}">
        <p14:creationId xmlns:p14="http://schemas.microsoft.com/office/powerpoint/2010/main" val="23872187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E1CC6644-30F1-4C30-9448-FFB0FC7EA224}" vid="{A8C0AA30-1B0D-4194-A1C6-47777ECE1B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317</TotalTime>
  <Words>3133</Words>
  <Application>Microsoft Office PowerPoint</Application>
  <PresentationFormat>Geniş ekran</PresentationFormat>
  <Paragraphs>402</Paragraphs>
  <Slides>61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61</vt:i4>
      </vt:variant>
    </vt:vector>
  </HeadingPairs>
  <TitlesOfParts>
    <vt:vector size="65" baseType="lpstr">
      <vt:lpstr>Arial</vt:lpstr>
      <vt:lpstr>Calibri</vt:lpstr>
      <vt:lpstr>Gill Sans Nova</vt:lpstr>
      <vt:lpstr>Tema1</vt:lpstr>
      <vt:lpstr>PostgreSQL Veri Tabanı Programlama</vt:lpstr>
      <vt:lpstr>Veritabanı Teknolojilerine  Genel Bakış</vt:lpstr>
      <vt:lpstr>Veri ve Bilgi Nedir?</vt:lpstr>
      <vt:lpstr>Veritabanı Nedir?</vt:lpstr>
      <vt:lpstr>Standart SQL ve Diğer SQL’ler Arasındaki Farklar</vt:lpstr>
      <vt:lpstr>Veritabanı Teknolojileri Üzerine Hangisi ve Ne zaman?</vt:lpstr>
      <vt:lpstr>Ne zaman SQL?</vt:lpstr>
      <vt:lpstr>Ne zaman NoSQL?</vt:lpstr>
      <vt:lpstr>SQL mi NoSQL mi?</vt:lpstr>
      <vt:lpstr>SQL Veritabanları Arasında Nasıl Seçim Yapmalıyız?</vt:lpstr>
      <vt:lpstr>SQL Veritabanları Arasında Nasıl Seçim Yapmalıyız?</vt:lpstr>
      <vt:lpstr>SQL NEDİR?</vt:lpstr>
      <vt:lpstr>SQL BİR STANDARTTIR</vt:lpstr>
      <vt:lpstr>SQL KOMUTLARI</vt:lpstr>
      <vt:lpstr>YARDIMCI DEYİMLER</vt:lpstr>
      <vt:lpstr>DataGrip Genel Tanıtım</vt:lpstr>
      <vt:lpstr>Tablo Nedir?</vt:lpstr>
      <vt:lpstr>Column Veri Tipleri</vt:lpstr>
      <vt:lpstr>Column Veri Tipleri</vt:lpstr>
      <vt:lpstr>Column Veri Tipleri</vt:lpstr>
      <vt:lpstr>Sorgular ile Tablo Oluşturma</vt:lpstr>
      <vt:lpstr>Drop Komutu Ve Tablo Silme</vt:lpstr>
      <vt:lpstr>Drop Komutu İle DB Silme</vt:lpstr>
      <vt:lpstr>Create Komutu İle DB Oluşturma</vt:lpstr>
      <vt:lpstr>DDL KOMUTLARI</vt:lpstr>
      <vt:lpstr>DML KOMUTLARI</vt:lpstr>
      <vt:lpstr>TEMEL YAPI</vt:lpstr>
      <vt:lpstr>SELECT</vt:lpstr>
      <vt:lpstr>Select Sorgusu İle Verileri Getirmek</vt:lpstr>
      <vt:lpstr>Select Sorgusu İle Verileri Getirmek</vt:lpstr>
      <vt:lpstr>SELECT KULLANIMI</vt:lpstr>
      <vt:lpstr>WHERE</vt:lpstr>
      <vt:lpstr>KULLANILAN İŞLEÇLER</vt:lpstr>
      <vt:lpstr>WHERE</vt:lpstr>
      <vt:lpstr>AND &amp; OR</vt:lpstr>
      <vt:lpstr>like &amp; ilike</vt:lpstr>
      <vt:lpstr>In</vt:lpstr>
      <vt:lpstr>In</vt:lpstr>
      <vt:lpstr>Not In</vt:lpstr>
      <vt:lpstr>Is Null &amp; Is Not Null</vt:lpstr>
      <vt:lpstr>BETWEEN ... AND</vt:lpstr>
      <vt:lpstr>ORDER BY</vt:lpstr>
      <vt:lpstr>ORDER BY</vt:lpstr>
      <vt:lpstr>INSERT INTO</vt:lpstr>
      <vt:lpstr>INSERT INTO</vt:lpstr>
      <vt:lpstr>DataGrip ve SQL Sorgusu İle Tabloya Veri Girişi</vt:lpstr>
      <vt:lpstr>INSERT INTO</vt:lpstr>
      <vt:lpstr>UPDATE</vt:lpstr>
      <vt:lpstr>UPDATE</vt:lpstr>
      <vt:lpstr>UPDATE</vt:lpstr>
      <vt:lpstr>DELETE </vt:lpstr>
      <vt:lpstr>DDL İŞLEMLERİ</vt:lpstr>
      <vt:lpstr>CREATE TABLE</vt:lpstr>
      <vt:lpstr>CREATE TABLE</vt:lpstr>
      <vt:lpstr>CONSTRAINT DEYİMİ</vt:lpstr>
      <vt:lpstr>CONSTRAIN VE UNIQUE</vt:lpstr>
      <vt:lpstr>DROP TABLE</vt:lpstr>
      <vt:lpstr>YENİ ALAN EKLEME VEYA SİLME</vt:lpstr>
      <vt:lpstr>ALTER TABLE</vt:lpstr>
      <vt:lpstr>ALTER TABLE</vt:lpstr>
      <vt:lpstr>Alter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Burak GÜL</dc:creator>
  <cp:lastModifiedBy>Burak GÜL</cp:lastModifiedBy>
  <cp:revision>14</cp:revision>
  <dcterms:created xsi:type="dcterms:W3CDTF">2022-02-12T14:21:12Z</dcterms:created>
  <dcterms:modified xsi:type="dcterms:W3CDTF">2022-04-28T19:54:01Z</dcterms:modified>
</cp:coreProperties>
</file>