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Gill Sans"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29"/>
        <p:cNvGrpSpPr/>
        <p:nvPr/>
      </p:nvGrpSpPr>
      <p:grpSpPr>
        <a:xfrm>
          <a:off x="0" y="0"/>
          <a:ext cx="0" cy="0"/>
          <a:chOff x="0" y="0"/>
          <a:chExt cx="0" cy="0"/>
        </a:xfrm>
      </p:grpSpPr>
      <p:sp>
        <p:nvSpPr>
          <p:cNvPr id="30" name="Google Shape;30;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2"/>
              </a:buClr>
              <a:buSzPts val="5400"/>
              <a:buFont typeface="Gill Sans" panose="020B0502020104020203"/>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26"/>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86"/>
        <p:cNvGrpSpPr/>
        <p:nvPr/>
      </p:nvGrpSpPr>
      <p:grpSpPr>
        <a:xfrm>
          <a:off x="0" y="0"/>
          <a:ext cx="0" cy="0"/>
          <a:chOff x="0" y="0"/>
          <a:chExt cx="0" cy="0"/>
        </a:xfrm>
      </p:grpSpPr>
      <p:sp>
        <p:nvSpPr>
          <p:cNvPr id="87" name="Google Shape;87;p35"/>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5"/>
          <p:cNvSpPr txBox="1">
            <a:spLocks noGrp="1"/>
          </p:cNvSpPr>
          <p:nvPr>
            <p:ph type="body" idx="1"/>
          </p:nvPr>
        </p:nvSpPr>
        <p:spPr>
          <a:xfrm rot="5400000">
            <a:off x="3931126" y="-1328261"/>
            <a:ext cx="4351338" cy="106591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35"/>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5"/>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5"/>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92"/>
        <p:cNvGrpSpPr/>
        <p:nvPr/>
      </p:nvGrpSpPr>
      <p:grpSpPr>
        <a:xfrm>
          <a:off x="0" y="0"/>
          <a:ext cx="0" cy="0"/>
          <a:chOff x="0" y="0"/>
          <a:chExt cx="0" cy="0"/>
        </a:xfrm>
      </p:grpSpPr>
      <p:sp>
        <p:nvSpPr>
          <p:cNvPr id="93" name="Google Shape;93;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36"/>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6"/>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6"/>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35"/>
        <p:cNvGrpSpPr/>
        <p:nvPr/>
      </p:nvGrpSpPr>
      <p:grpSpPr>
        <a:xfrm>
          <a:off x="0" y="0"/>
          <a:ext cx="0" cy="0"/>
          <a:chOff x="0" y="0"/>
          <a:chExt cx="0" cy="0"/>
        </a:xfrm>
      </p:grpSpPr>
      <p:sp>
        <p:nvSpPr>
          <p:cNvPr id="36" name="Google Shape;36;p27"/>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7"/>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7"/>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777240" y="457200"/>
            <a:ext cx="3994785" cy="25054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Gill Sans" panose="020B0502020104020203"/>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a:spLocks noGrp="1"/>
          </p:cNvSpPr>
          <p:nvPr>
            <p:ph type="pic" idx="2"/>
          </p:nvPr>
        </p:nvSpPr>
        <p:spPr>
          <a:xfrm>
            <a:off x="5183188" y="457201"/>
            <a:ext cx="6172200" cy="5403850"/>
          </a:xfrm>
          <a:prstGeom prst="rect">
            <a:avLst/>
          </a:prstGeom>
          <a:noFill/>
          <a:ln>
            <a:noFill/>
          </a:ln>
        </p:spPr>
      </p:sp>
      <p:sp>
        <p:nvSpPr>
          <p:cNvPr id="44" name="Google Shape;44;p28"/>
          <p:cNvSpPr txBox="1">
            <a:spLocks noGrp="1"/>
          </p:cNvSpPr>
          <p:nvPr>
            <p:ph type="body" idx="1"/>
          </p:nvPr>
        </p:nvSpPr>
        <p:spPr>
          <a:xfrm>
            <a:off x="777240" y="3081275"/>
            <a:ext cx="3994785" cy="27797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5" name="Google Shape;45;p28"/>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48"/>
        <p:cNvGrpSpPr/>
        <p:nvPr/>
      </p:nvGrpSpPr>
      <p:grpSpPr>
        <a:xfrm>
          <a:off x="0" y="0"/>
          <a:ext cx="0" cy="0"/>
          <a:chOff x="0" y="0"/>
          <a:chExt cx="0" cy="0"/>
        </a:xfrm>
      </p:grpSpPr>
      <p:sp>
        <p:nvSpPr>
          <p:cNvPr id="49" name="Google Shape;49;p29"/>
          <p:cNvSpPr txBox="1">
            <a:spLocks noGrp="1"/>
          </p:cNvSpPr>
          <p:nvPr>
            <p:ph type="title"/>
          </p:nvPr>
        </p:nvSpPr>
        <p:spPr>
          <a:xfrm>
            <a:off x="777240" y="457200"/>
            <a:ext cx="3994785" cy="2501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Gill Sans" panose="020B0502020104020203"/>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9"/>
          <p:cNvSpPr txBox="1">
            <a:spLocks noGrp="1"/>
          </p:cNvSpPr>
          <p:nvPr>
            <p:ph type="body" idx="1"/>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lvl1pPr>
            <a:lvl2pPr marL="914400" lvl="1" indent="-342900" algn="l">
              <a:lnSpc>
                <a:spcPct val="90000"/>
              </a:lnSpc>
              <a:spcBef>
                <a:spcPts val="500"/>
              </a:spcBef>
              <a:spcAft>
                <a:spcPts val="0"/>
              </a:spcAft>
              <a:buSzPts val="1800"/>
              <a:buChar char="•"/>
              <a:defRPr sz="1800"/>
            </a:lvl2pPr>
            <a:lvl3pPr marL="1371600" lvl="2" indent="-330200" algn="l">
              <a:lnSpc>
                <a:spcPct val="90000"/>
              </a:lnSpc>
              <a:spcBef>
                <a:spcPts val="500"/>
              </a:spcBef>
              <a:spcAft>
                <a:spcPts val="0"/>
              </a:spcAft>
              <a:buSzPts val="1600"/>
              <a:buChar char="•"/>
              <a:defRPr sz="1600"/>
            </a:lvl3pPr>
            <a:lvl4pPr marL="1828800" lvl="3" indent="-317500" algn="l">
              <a:lnSpc>
                <a:spcPct val="90000"/>
              </a:lnSpc>
              <a:spcBef>
                <a:spcPts val="500"/>
              </a:spcBef>
              <a:spcAft>
                <a:spcPts val="0"/>
              </a:spcAft>
              <a:buSzPts val="1400"/>
              <a:buChar char="•"/>
              <a:defRPr sz="1400"/>
            </a:lvl4pPr>
            <a:lvl5pPr marL="2286000" lvl="4" indent="-317500" algn="l">
              <a:lnSpc>
                <a:spcPct val="90000"/>
              </a:lnSpc>
              <a:spcBef>
                <a:spcPts val="500"/>
              </a:spcBef>
              <a:spcAft>
                <a:spcPts val="0"/>
              </a:spcAft>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 name="Google Shape;51;p29"/>
          <p:cNvSpPr txBox="1">
            <a:spLocks noGrp="1"/>
          </p:cNvSpPr>
          <p:nvPr>
            <p:ph type="body" idx="2"/>
          </p:nvPr>
        </p:nvSpPr>
        <p:spPr>
          <a:xfrm>
            <a:off x="777240" y="3092450"/>
            <a:ext cx="3994785" cy="27765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29"/>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777240" y="1709738"/>
            <a:ext cx="10570210" cy="275889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5400"/>
              <a:buFont typeface="Gill Sans" panose="020B0502020104020203"/>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0"/>
          <p:cNvSpPr txBox="1">
            <a:spLocks noGrp="1"/>
          </p:cNvSpPr>
          <p:nvPr>
            <p:ph type="body" idx="1"/>
          </p:nvPr>
        </p:nvSpPr>
        <p:spPr>
          <a:xfrm>
            <a:off x="777240" y="4589463"/>
            <a:ext cx="1057021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chemeClr val="dk2"/>
                </a:solidFill>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8" name="Google Shape;58;p30"/>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txBox="1">
            <a:spLocks noGrp="1"/>
          </p:cNvSpPr>
          <p:nvPr>
            <p:ph type="body" idx="1"/>
          </p:nvPr>
        </p:nvSpPr>
        <p:spPr>
          <a:xfrm>
            <a:off x="777240" y="1825625"/>
            <a:ext cx="524256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1"/>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777240" y="365125"/>
            <a:ext cx="1057814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a:off x="777240" y="1801812"/>
            <a:ext cx="5220335" cy="935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32"/>
          <p:cNvSpPr txBox="1">
            <a:spLocks noGrp="1"/>
          </p:cNvSpPr>
          <p:nvPr>
            <p:ph type="body" idx="2"/>
          </p:nvPr>
        </p:nvSpPr>
        <p:spPr>
          <a:xfrm>
            <a:off x="777240" y="2825749"/>
            <a:ext cx="5220335" cy="33639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32"/>
          <p:cNvSpPr txBox="1">
            <a:spLocks noGrp="1"/>
          </p:cNvSpPr>
          <p:nvPr>
            <p:ph type="body" idx="3"/>
          </p:nvPr>
        </p:nvSpPr>
        <p:spPr>
          <a:xfrm>
            <a:off x="6172200" y="1801812"/>
            <a:ext cx="5183188" cy="935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32"/>
          <p:cNvSpPr txBox="1">
            <a:spLocks noGrp="1"/>
          </p:cNvSpPr>
          <p:nvPr>
            <p:ph type="body" idx="4"/>
          </p:nvPr>
        </p:nvSpPr>
        <p:spPr>
          <a:xfrm>
            <a:off x="6172200" y="2825749"/>
            <a:ext cx="5183188" cy="33639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2"/>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2"/>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77"/>
        <p:cNvGrpSpPr/>
        <p:nvPr/>
      </p:nvGrpSpPr>
      <p:grpSpPr>
        <a:xfrm>
          <a:off x="0" y="0"/>
          <a:ext cx="0" cy="0"/>
          <a:chOff x="0" y="0"/>
          <a:chExt cx="0" cy="0"/>
        </a:xfrm>
      </p:grpSpPr>
      <p:sp>
        <p:nvSpPr>
          <p:cNvPr id="78" name="Google Shape;78;p33"/>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3"/>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3"/>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3"/>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2"/>
        <p:cNvGrpSpPr/>
        <p:nvPr/>
      </p:nvGrpSpPr>
      <p:grpSpPr>
        <a:xfrm>
          <a:off x="0" y="0"/>
          <a:ext cx="0" cy="0"/>
          <a:chOff x="0" y="0"/>
          <a:chExt cx="0" cy="0"/>
        </a:xfrm>
      </p:grpSpPr>
      <p:sp>
        <p:nvSpPr>
          <p:cNvPr id="83" name="Google Shape;83;p34"/>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4"/>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4"/>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p:nvPr/>
        </p:nvSpPr>
        <p:spPr>
          <a:xfrm>
            <a:off x="-1" y="-1"/>
            <a:ext cx="12192001"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 name="Google Shape;7;p25"/>
          <p:cNvSpPr/>
          <p:nvPr/>
        </p:nvSpPr>
        <p:spPr>
          <a:xfrm>
            <a:off x="-1" y="-1"/>
            <a:ext cx="12192001" cy="685800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grpSp>
        <p:nvGrpSpPr>
          <p:cNvPr id="8" name="Google Shape;8;p25"/>
          <p:cNvGrpSpPr/>
          <p:nvPr/>
        </p:nvGrpSpPr>
        <p:grpSpPr>
          <a:xfrm>
            <a:off x="-1" y="-1"/>
            <a:ext cx="12192001" cy="6858001"/>
            <a:chOff x="-1" y="-1"/>
            <a:chExt cx="12192001" cy="6858001"/>
          </a:xfrm>
        </p:grpSpPr>
        <p:sp>
          <p:nvSpPr>
            <p:cNvPr id="9" name="Google Shape;9;p25"/>
            <p:cNvSpPr/>
            <p:nvPr/>
          </p:nvSpPr>
          <p:spPr>
            <a:xfrm>
              <a:off x="209098" y="727602"/>
              <a:ext cx="172408" cy="172408"/>
            </a:xfrm>
            <a:prstGeom prst="ellipse">
              <a:avLst/>
            </a:prstGeom>
            <a:solidFill>
              <a:srgbClr val="FF74BC">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 name="Google Shape;10;p25"/>
            <p:cNvSpPr/>
            <p:nvPr/>
          </p:nvSpPr>
          <p:spPr>
            <a:xfrm>
              <a:off x="949947" y="136523"/>
              <a:ext cx="113367" cy="113367"/>
            </a:xfrm>
            <a:prstGeom prst="ellipse">
              <a:avLst/>
            </a:prstGeom>
            <a:solidFill>
              <a:srgbClr val="F39E29">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 name="Google Shape;11;p25"/>
            <p:cNvSpPr/>
            <p:nvPr/>
          </p:nvSpPr>
          <p:spPr>
            <a:xfrm>
              <a:off x="11575290" y="5859047"/>
              <a:ext cx="305780" cy="305780"/>
            </a:xfrm>
            <a:prstGeom prst="ellipse">
              <a:avLst/>
            </a:prstGeom>
            <a:solidFill>
              <a:srgbClr val="C885A7">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 name="Google Shape;12;p25"/>
            <p:cNvSpPr/>
            <p:nvPr/>
          </p:nvSpPr>
          <p:spPr>
            <a:xfrm>
              <a:off x="95730" y="1133938"/>
              <a:ext cx="226735" cy="226735"/>
            </a:xfrm>
            <a:prstGeom prst="ellipse">
              <a:avLst/>
            </a:prstGeom>
            <a:solidFill>
              <a:schemeClr val="accent3">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 name="Google Shape;13;p25"/>
            <p:cNvSpPr/>
            <p:nvPr/>
          </p:nvSpPr>
          <p:spPr>
            <a:xfrm>
              <a:off x="11536830" y="554419"/>
              <a:ext cx="382700" cy="382700"/>
            </a:xfrm>
            <a:prstGeom prst="ellipse">
              <a:avLst/>
            </a:prstGeom>
            <a:solidFill>
              <a:srgbClr val="FF2F9B">
                <a:alpha val="7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 name="Google Shape;14;p25"/>
            <p:cNvSpPr/>
            <p:nvPr/>
          </p:nvSpPr>
          <p:spPr>
            <a:xfrm>
              <a:off x="11224303" y="299808"/>
              <a:ext cx="113367" cy="113367"/>
            </a:xfrm>
            <a:prstGeom prst="ellipse">
              <a:avLst/>
            </a:prstGeom>
            <a:solidFill>
              <a:srgbClr val="F39E2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 name="Google Shape;15;p25"/>
            <p:cNvSpPr/>
            <p:nvPr/>
          </p:nvSpPr>
          <p:spPr>
            <a:xfrm>
              <a:off x="11629630" y="5482355"/>
              <a:ext cx="94160" cy="94160"/>
            </a:xfrm>
            <a:prstGeom prst="ellipse">
              <a:avLst/>
            </a:prstGeom>
            <a:solidFill>
              <a:srgbClr val="E3BEBE">
                <a:alpha val="2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 name="Google Shape;16;p25"/>
            <p:cNvSpPr/>
            <p:nvPr/>
          </p:nvSpPr>
          <p:spPr>
            <a:xfrm>
              <a:off x="10415328" y="6124958"/>
              <a:ext cx="113367" cy="11336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 name="Google Shape;17;p25"/>
            <p:cNvSpPr/>
            <p:nvPr/>
          </p:nvSpPr>
          <p:spPr>
            <a:xfrm>
              <a:off x="10120382" y="6255986"/>
              <a:ext cx="305780" cy="305780"/>
            </a:xfrm>
            <a:prstGeom prst="ellipse">
              <a:avLst/>
            </a:prstGeom>
            <a:solidFill>
              <a:srgbClr val="EDD5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 name="Google Shape;18;p25"/>
            <p:cNvSpPr/>
            <p:nvPr/>
          </p:nvSpPr>
          <p:spPr>
            <a:xfrm>
              <a:off x="9934343" y="6204350"/>
              <a:ext cx="113367" cy="113367"/>
            </a:xfrm>
            <a:prstGeom prst="ellipse">
              <a:avLst/>
            </a:prstGeom>
            <a:solidFill>
              <a:srgbClr val="F5C6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 name="Google Shape;19;p25"/>
            <p:cNvSpPr/>
            <p:nvPr/>
          </p:nvSpPr>
          <p:spPr>
            <a:xfrm>
              <a:off x="11642244" y="6317718"/>
              <a:ext cx="549756" cy="540282"/>
            </a:xfrm>
            <a:custGeom>
              <a:avLst/>
              <a:gdLst/>
              <a:ahLst/>
              <a:cxnLst/>
              <a:rect l="l" t="t" r="r" b="b"/>
              <a:pathLst>
                <a:path w="2115556" h="2079100" extrusionOk="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rgbClr val="F5C6B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0" name="Google Shape;20;p25"/>
            <p:cNvSpPr/>
            <p:nvPr/>
          </p:nvSpPr>
          <p:spPr>
            <a:xfrm>
              <a:off x="-1" y="-1"/>
              <a:ext cx="510196" cy="538336"/>
            </a:xfrm>
            <a:custGeom>
              <a:avLst/>
              <a:gdLst/>
              <a:ahLst/>
              <a:cxnLst/>
              <a:rect l="l" t="t" r="r" b="b"/>
              <a:pathLst>
                <a:path w="510196" h="538336" extrusionOk="0">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rgbClr val="EDD5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1" name="Google Shape;21;p25"/>
            <p:cNvSpPr/>
            <p:nvPr/>
          </p:nvSpPr>
          <p:spPr>
            <a:xfrm>
              <a:off x="10528695" y="1"/>
              <a:ext cx="554074" cy="282754"/>
            </a:xfrm>
            <a:custGeom>
              <a:avLst/>
              <a:gdLst/>
              <a:ahLst/>
              <a:cxnLst/>
              <a:rect l="l" t="t" r="r" b="b"/>
              <a:pathLst>
                <a:path w="309162" h="157771" extrusionOk="0">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rgbClr val="D6638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2" name="Google Shape;22;p25"/>
            <p:cNvSpPr/>
            <p:nvPr/>
          </p:nvSpPr>
          <p:spPr>
            <a:xfrm>
              <a:off x="504140" y="1132500"/>
              <a:ext cx="84680" cy="846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 name="Google Shape;23;p25"/>
            <p:cNvSpPr/>
            <p:nvPr/>
          </p:nvSpPr>
          <p:spPr>
            <a:xfrm>
              <a:off x="12051348" y="5576515"/>
              <a:ext cx="137603" cy="210490"/>
            </a:xfrm>
            <a:custGeom>
              <a:avLst/>
              <a:gdLst/>
              <a:ahLst/>
              <a:cxnLst/>
              <a:rect l="l" t="t" r="r" b="b"/>
              <a:pathLst>
                <a:path w="137603" h="210490" extrusionOk="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rgbClr val="A5E5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grpSp>
      <p:sp>
        <p:nvSpPr>
          <p:cNvPr id="24" name="Google Shape;24;p25"/>
          <p:cNvSpPr txBox="1">
            <a:spLocks noGrp="1"/>
          </p:cNvSpPr>
          <p:nvPr>
            <p:ph type="dt" idx="10"/>
          </p:nvPr>
        </p:nvSpPr>
        <p:spPr>
          <a:xfrm>
            <a:off x="777240" y="6488268"/>
            <a:ext cx="2743200" cy="23320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5" name="Google Shape;25;p25"/>
          <p:cNvSpPr txBox="1">
            <a:spLocks noGrp="1"/>
          </p:cNvSpPr>
          <p:nvPr>
            <p:ph type="ftr" idx="11"/>
          </p:nvPr>
        </p:nvSpPr>
        <p:spPr>
          <a:xfrm>
            <a:off x="4038600" y="6488268"/>
            <a:ext cx="4114800" cy="23320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6" name="Google Shape;26;p25"/>
          <p:cNvSpPr txBox="1">
            <a:spLocks noGrp="1"/>
          </p:cNvSpPr>
          <p:nvPr>
            <p:ph type="sldNum" idx="12"/>
          </p:nvPr>
        </p:nvSpPr>
        <p:spPr>
          <a:xfrm>
            <a:off x="8693150" y="6488268"/>
            <a:ext cx="2743200" cy="23320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27" name="Google Shape;27;p25"/>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5400"/>
              <a:buFont typeface="Gill Sans" panose="020B0502020104020203"/>
              <a:buNone/>
              <a:defRPr sz="54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25"/>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rgbClr val="B0005D"/>
              </a:buClr>
              <a:buSzPts val="2000"/>
              <a:buFont typeface="Arial" panose="020B0604020202020204"/>
              <a:buChar char="•"/>
              <a:defRPr sz="20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500"/>
              </a:spcBef>
              <a:spcAft>
                <a:spcPts val="0"/>
              </a:spcAft>
              <a:buClr>
                <a:srgbClr val="B0005D"/>
              </a:buClr>
              <a:buSzPts val="1800"/>
              <a:buFont typeface="Arial" panose="020B0604020202020204"/>
              <a:buChar char="•"/>
              <a:defRPr sz="1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L="1371600" marR="0" lvl="2" indent="-330200" algn="l" rtl="0">
              <a:lnSpc>
                <a:spcPct val="90000"/>
              </a:lnSpc>
              <a:spcBef>
                <a:spcPts val="500"/>
              </a:spcBef>
              <a:spcAft>
                <a:spcPts val="0"/>
              </a:spcAft>
              <a:buClr>
                <a:srgbClr val="B0005D"/>
              </a:buClr>
              <a:buSzPts val="1600"/>
              <a:buFont typeface="Arial" panose="020B0604020202020204"/>
              <a:buChar char="•"/>
              <a:defRPr sz="16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500"/>
              </a:spcBef>
              <a:spcAft>
                <a:spcPts val="0"/>
              </a:spcAft>
              <a:buClr>
                <a:srgbClr val="B0005D"/>
              </a:buClr>
              <a:buSzPts val="1400"/>
              <a:buFont typeface="Arial" panose="020B0604020202020204"/>
              <a:buChar char="•"/>
              <a:defRPr sz="1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500"/>
              </a:spcBef>
              <a:spcAft>
                <a:spcPts val="0"/>
              </a:spcAft>
              <a:buClr>
                <a:srgbClr val="B0005D"/>
              </a:buClr>
              <a:buSzPts val="1400"/>
              <a:buFont typeface="Arial" panose="020B0604020202020204"/>
              <a:buChar char="•"/>
              <a:defRPr sz="14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a:t>
            </a:r>
          </a:p>
        </p:txBody>
      </p:sp>
      <p:sp>
        <p:nvSpPr>
          <p:cNvPr id="103" name="Google Shape;103;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a:t>Jenerikler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Sınıflandırılmış Jenerikler</a:t>
            </a:r>
          </a:p>
        </p:txBody>
      </p:sp>
      <p:pic>
        <p:nvPicPr>
          <p:cNvPr id="159" name="Google Shape;159;p10" descr="metin içeren bir resim&#10;&#10;Açıklama otomatik olarak oluşturuldu"/>
          <p:cNvPicPr preferRelativeResize="0">
            <a:picLocks noGrp="1"/>
          </p:cNvPicPr>
          <p:nvPr>
            <p:ph type="body" idx="1"/>
          </p:nvPr>
        </p:nvPicPr>
        <p:blipFill rotWithShape="1">
          <a:blip r:embed="rId3"/>
          <a:srcRect/>
          <a:stretch>
            <a:fillRect/>
          </a:stretch>
        </p:blipFill>
        <p:spPr>
          <a:xfrm>
            <a:off x="777240" y="2375780"/>
            <a:ext cx="10659110" cy="32510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Wildcard argüman</a:t>
            </a:r>
          </a:p>
        </p:txBody>
      </p:sp>
      <p:sp>
        <p:nvSpPr>
          <p:cNvPr id="165" name="Google Shape;165;p11"/>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Daha önceki konuda gördüğümüz tek tipte tip argümanı kullanmak type safety için oldukça faydalı. Fakat özellik bizi tek tipte veri üzerinde işlem yapmaya zorluyor. Bazen farklı veri tipleri üzerinde işlem yapmak da gerekebilir, örneğin bir double değer ile bir float değeri karşılaştırmak gibi. Bu gibi durumlarda wildcard ? ifadesini kullanabiliriz.</a:t>
            </a:r>
          </a:p>
          <a:p>
            <a:pPr marL="228600" lvl="0" indent="-228600" algn="l" rtl="0">
              <a:lnSpc>
                <a:spcPct val="90000"/>
              </a:lnSpc>
              <a:spcBef>
                <a:spcPts val="1000"/>
              </a:spcBef>
              <a:spcAft>
                <a:spcPts val="0"/>
              </a:spcAft>
              <a:buSzPts val="2000"/>
              <a:buChar char="•"/>
            </a:pPr>
            <a:r>
              <a:rPr lang="en-US"/>
              <a:t>Daha önce gördüğümüz NumericOperation sınıfına iki sayısal değişkenin mutlak değerlerini karşılaştıran ve sonucunu dönen bir metod ekleyelim. Bu metod tüm Number sınıfından türeyen değerleri karşılaştırabilsin.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Wildcard Argüman</a:t>
            </a:r>
          </a:p>
        </p:txBody>
      </p:sp>
      <p:pic>
        <p:nvPicPr>
          <p:cNvPr id="171" name="Google Shape;171;p12"/>
          <p:cNvPicPr preferRelativeResize="0">
            <a:picLocks noGrp="1"/>
          </p:cNvPicPr>
          <p:nvPr>
            <p:ph type="body" idx="1"/>
          </p:nvPr>
        </p:nvPicPr>
        <p:blipFill rotWithShape="1">
          <a:blip r:embed="rId3"/>
          <a:srcRect/>
          <a:stretch>
            <a:fillRect/>
          </a:stretch>
        </p:blipFill>
        <p:spPr>
          <a:xfrm>
            <a:off x="2403528" y="1825625"/>
            <a:ext cx="7406534" cy="4351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Wildcard Argüman</a:t>
            </a:r>
          </a:p>
        </p:txBody>
      </p:sp>
      <p:pic>
        <p:nvPicPr>
          <p:cNvPr id="177" name="Google Shape;177;p13"/>
          <p:cNvPicPr preferRelativeResize="0">
            <a:picLocks noGrp="1"/>
          </p:cNvPicPr>
          <p:nvPr>
            <p:ph type="body" idx="1"/>
          </p:nvPr>
        </p:nvPicPr>
        <p:blipFill rotWithShape="1">
          <a:blip r:embed="rId3"/>
          <a:srcRect/>
          <a:stretch>
            <a:fillRect/>
          </a:stretch>
        </p:blipFill>
        <p:spPr>
          <a:xfrm>
            <a:off x="777240" y="2375780"/>
            <a:ext cx="10659110" cy="32510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Jenerik Metotlar</a:t>
            </a:r>
          </a:p>
        </p:txBody>
      </p:sp>
      <p:sp>
        <p:nvSpPr>
          <p:cNvPr id="191" name="Google Shape;19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200"/>
              <a:buNone/>
            </a:pPr>
            <a:r>
              <a:rPr lang="en-US" sz="2200"/>
              <a:t>Jenerik tip parametresinin sınıflara nasıl uygulandığını görmüştük. Bir sınıf jenerik parametre alırsa otomatikman sınıf içinde yeralan tüm metodlar bu jenerik tip üzerinde işlem yapabilme imkanına sahip oluyor. Bazen jenerik tipleri sadece belli metodlar üzerinde kullanmak gerekebilir. Bunun için metodun bulunduğu sınıfın tamamen jenerik olması gerekmez.</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xfrm>
            <a:off x="777240" y="457200"/>
            <a:ext cx="3994785" cy="2501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000"/>
              <a:buFont typeface="Gill Sans" panose="020B0502020104020203"/>
              <a:buNone/>
            </a:pPr>
            <a:r>
              <a:rPr lang="en-US"/>
              <a:t>Jenerik Metotlar</a:t>
            </a:r>
          </a:p>
        </p:txBody>
      </p:sp>
      <p:pic>
        <p:nvPicPr>
          <p:cNvPr id="197" name="Google Shape;197;p16" descr="metin içeren bir resim&#10;&#10;Açıklama otomatik olarak oluşturuldu"/>
          <p:cNvPicPr preferRelativeResize="0"/>
          <p:nvPr/>
        </p:nvPicPr>
        <p:blipFill rotWithShape="1">
          <a:blip r:embed="rId3"/>
          <a:srcRect/>
          <a:stretch>
            <a:fillRect/>
          </a:stretch>
        </p:blipFill>
        <p:spPr>
          <a:xfrm>
            <a:off x="5183188" y="1924686"/>
            <a:ext cx="6172200" cy="2468880"/>
          </a:xfrm>
          <a:prstGeom prst="rect">
            <a:avLst/>
          </a:prstGeom>
          <a:noFill/>
          <a:ln>
            <a:noFill/>
          </a:ln>
        </p:spPr>
      </p:pic>
      <p:sp>
        <p:nvSpPr>
          <p:cNvPr id="198" name="Google Shape;198;p16"/>
          <p:cNvSpPr txBox="1">
            <a:spLocks noGrp="1"/>
          </p:cNvSpPr>
          <p:nvPr>
            <p:ph type="body" idx="2"/>
          </p:nvPr>
        </p:nvSpPr>
        <p:spPr>
          <a:xfrm>
            <a:off x="777240" y="3092450"/>
            <a:ext cx="3994785" cy="27765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t>Örneğin jenerik olmayan bir sınıfta jenerik bir metodun nasıl yer alabileceğine bir bakalım. Bunun için iki arrayi karşılaştıran bir örnek yapalım;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Metotlar</a:t>
            </a:r>
          </a:p>
        </p:txBody>
      </p:sp>
      <p:pic>
        <p:nvPicPr>
          <p:cNvPr id="204" name="Google Shape;204;p17"/>
          <p:cNvPicPr preferRelativeResize="0">
            <a:picLocks noGrp="1"/>
          </p:cNvPicPr>
          <p:nvPr>
            <p:ph type="body" idx="1"/>
          </p:nvPr>
        </p:nvPicPr>
        <p:blipFill rotWithShape="1">
          <a:blip r:embed="rId3"/>
          <a:srcRect/>
          <a:stretch>
            <a:fillRect/>
          </a:stretch>
        </p:blipFill>
        <p:spPr>
          <a:xfrm>
            <a:off x="777240" y="2215893"/>
            <a:ext cx="10659110" cy="3570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Metotlar</a:t>
            </a:r>
          </a:p>
        </p:txBody>
      </p:sp>
      <p:sp>
        <p:nvSpPr>
          <p:cNvPr id="210" name="Google Shape;210;p18"/>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Bu örnekte jenerik parametre tanımının metodun dönüş tipinden önce yapıldığına dikkat edelim. Jenerik metodlarda metod imzasındaki bu sıralama zorunludur. Yani jenerik metod tanımını erişim belirleyiciden önce yada metodun dönüş tipinden sonra yapamayız.</a:t>
            </a:r>
          </a:p>
          <a:p>
            <a:pPr marL="228600" lvl="0" indent="-228600" algn="l" rtl="0">
              <a:lnSpc>
                <a:spcPct val="90000"/>
              </a:lnSpc>
              <a:spcBef>
                <a:spcPts val="1000"/>
              </a:spcBef>
              <a:spcAft>
                <a:spcPts val="0"/>
              </a:spcAft>
              <a:buSzPts val="2000"/>
              <a:buChar char="•"/>
            </a:pPr>
            <a:r>
              <a:rPr lang="en-US"/>
              <a:t>&lt;T extends Comparable, V extends T&gt; bu tanımda ilk tipimizin(T) Comparable interfacenden türemesi gerektiğini ve ikinci tipin (V) birinci tipten türemesi ya o tip ile aynı olması gerektiği belirttik. Bu durumda örneğin bir Integer arrayini bir Double array i ile karşılaştıramayız. Bu nedenle main metodu içinde yer alan son satırı yorum satırına çevirdik, aksi durumda compiler hata verecektir.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9"/>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Soru</a:t>
            </a:r>
          </a:p>
        </p:txBody>
      </p:sp>
      <p:grpSp>
        <p:nvGrpSpPr>
          <p:cNvPr id="216" name="Google Shape;216;p19"/>
          <p:cNvGrpSpPr/>
          <p:nvPr/>
        </p:nvGrpSpPr>
        <p:grpSpPr>
          <a:xfrm>
            <a:off x="777240" y="1827749"/>
            <a:ext cx="10659110" cy="4347088"/>
            <a:chOff x="0" y="2124"/>
            <a:chExt cx="10659110" cy="4347088"/>
          </a:xfrm>
        </p:grpSpPr>
        <p:cxnSp>
          <p:nvCxnSpPr>
            <p:cNvPr id="217" name="Google Shape;217;p19"/>
            <p:cNvCxnSpPr/>
            <p:nvPr/>
          </p:nvCxnSpPr>
          <p:spPr>
            <a:xfrm>
              <a:off x="0" y="2124"/>
              <a:ext cx="10659110" cy="0"/>
            </a:xfrm>
            <a:prstGeom prst="straightConnector1">
              <a:avLst/>
            </a:prstGeom>
            <a:solidFill>
              <a:srgbClr val="A40053"/>
            </a:solidFill>
            <a:ln w="12700" cap="flat" cmpd="sng">
              <a:solidFill>
                <a:srgbClr val="A40053"/>
              </a:solidFill>
              <a:prstDash val="solid"/>
              <a:miter lim="800000"/>
              <a:headEnd type="none" w="sm" len="sm"/>
              <a:tailEnd type="none" w="sm" len="sm"/>
            </a:ln>
          </p:spPr>
        </p:cxnSp>
        <p:sp>
          <p:nvSpPr>
            <p:cNvPr id="218" name="Google Shape;218;p19"/>
            <p:cNvSpPr/>
            <p:nvPr/>
          </p:nvSpPr>
          <p:spPr>
            <a:xfrm>
              <a:off x="0" y="2124"/>
              <a:ext cx="10659110" cy="14490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txBox="1"/>
            <p:nvPr/>
          </p:nvSpPr>
          <p:spPr>
            <a:xfrm>
              <a:off x="0" y="2124"/>
              <a:ext cx="10659110" cy="1449029"/>
            </a:xfrm>
            <a:prstGeom prst="rect">
              <a:avLst/>
            </a:prstGeom>
            <a:noFill/>
            <a:ln>
              <a:noFill/>
            </a:ln>
          </p:spPr>
          <p:txBody>
            <a:bodyPr spcFirstLastPara="1" wrap="square" lIns="110475" tIns="110475" rIns="110475" bIns="110475" anchor="t" anchorCtr="0">
              <a:noAutofit/>
            </a:bodyPr>
            <a:lstStyle/>
            <a:p>
              <a:pPr marL="0" marR="0" lvl="0" indent="0" algn="l" rtl="0">
                <a:lnSpc>
                  <a:spcPct val="90000"/>
                </a:lnSpc>
                <a:spcBef>
                  <a:spcPts val="0"/>
                </a:spcBef>
                <a:spcAft>
                  <a:spcPts val="0"/>
                </a:spcAft>
                <a:buClr>
                  <a:schemeClr val="dk1"/>
                </a:buClr>
                <a:buSzPts val="2900"/>
                <a:buFont typeface="Calibri" panose="020F0502020204030204"/>
                <a:buNone/>
              </a:pPr>
              <a:r>
                <a:rPr lang="en-US" sz="2900">
                  <a:solidFill>
                    <a:schemeClr val="dk1"/>
                  </a:solidFill>
                  <a:latin typeface="Calibri" panose="020F0502020204030204"/>
                  <a:ea typeface="Calibri" panose="020F0502020204030204"/>
                  <a:cs typeface="Calibri" panose="020F0502020204030204"/>
                  <a:sym typeface="Calibri" panose="020F0502020204030204"/>
                </a:rPr>
                <a:t>Number sınıfından türeyen sınıflardan oluşan her türlü diziyi küçükten büyüğe doğru sıralayan generic bir metot yazınız. (Array sıralama araştırılmalıdır.)</a:t>
              </a:r>
            </a:p>
          </p:txBody>
        </p:sp>
        <p:cxnSp>
          <p:nvCxnSpPr>
            <p:cNvPr id="220" name="Google Shape;220;p19"/>
            <p:cNvCxnSpPr/>
            <p:nvPr/>
          </p:nvCxnSpPr>
          <p:spPr>
            <a:xfrm>
              <a:off x="0" y="1451154"/>
              <a:ext cx="10659110" cy="0"/>
            </a:xfrm>
            <a:prstGeom prst="straightConnector1">
              <a:avLst/>
            </a:prstGeom>
            <a:solidFill>
              <a:srgbClr val="A40053"/>
            </a:solidFill>
            <a:ln w="12700" cap="flat" cmpd="sng">
              <a:solidFill>
                <a:srgbClr val="A40053"/>
              </a:solidFill>
              <a:prstDash val="solid"/>
              <a:miter lim="800000"/>
              <a:headEnd type="none" w="sm" len="sm"/>
              <a:tailEnd type="none" w="sm" len="sm"/>
            </a:ln>
          </p:spPr>
        </p:cxnSp>
        <p:sp>
          <p:nvSpPr>
            <p:cNvPr id="221" name="Google Shape;221;p19"/>
            <p:cNvSpPr/>
            <p:nvPr/>
          </p:nvSpPr>
          <p:spPr>
            <a:xfrm>
              <a:off x="0" y="1451154"/>
              <a:ext cx="10659110" cy="14490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txBox="1"/>
            <p:nvPr/>
          </p:nvSpPr>
          <p:spPr>
            <a:xfrm>
              <a:off x="0" y="1451154"/>
              <a:ext cx="10659110" cy="1449029"/>
            </a:xfrm>
            <a:prstGeom prst="rect">
              <a:avLst/>
            </a:prstGeom>
            <a:noFill/>
            <a:ln>
              <a:noFill/>
            </a:ln>
          </p:spPr>
          <p:txBody>
            <a:bodyPr spcFirstLastPara="1" wrap="square" lIns="110475" tIns="110475" rIns="110475" bIns="110475" anchor="t" anchorCtr="0">
              <a:noAutofit/>
            </a:bodyPr>
            <a:lstStyle/>
            <a:p>
              <a:pPr marL="0" marR="0" lvl="0" indent="0" algn="l" rtl="0">
                <a:lnSpc>
                  <a:spcPct val="90000"/>
                </a:lnSpc>
                <a:spcBef>
                  <a:spcPts val="0"/>
                </a:spcBef>
                <a:spcAft>
                  <a:spcPts val="0"/>
                </a:spcAft>
                <a:buClr>
                  <a:schemeClr val="dk1"/>
                </a:buClr>
                <a:buSzPts val="2900"/>
                <a:buFont typeface="Calibri" panose="020F0502020204030204"/>
                <a:buNone/>
              </a:pPr>
              <a:r>
                <a:rPr lang="en-US" sz="2900">
                  <a:solidFill>
                    <a:schemeClr val="dk1"/>
                  </a:solidFill>
                  <a:latin typeface="Calibri" panose="020F0502020204030204"/>
                  <a:ea typeface="Calibri" panose="020F0502020204030204"/>
                  <a:cs typeface="Calibri" panose="020F0502020204030204"/>
                  <a:sym typeface="Calibri" panose="020F0502020204030204"/>
                </a:rPr>
                <a:t>Herhangi tipteki herhangi bir diziyi ekrana yazdıran generic bir metot yazınız.</a:t>
              </a:r>
            </a:p>
          </p:txBody>
        </p:sp>
        <p:cxnSp>
          <p:nvCxnSpPr>
            <p:cNvPr id="223" name="Google Shape;223;p19"/>
            <p:cNvCxnSpPr/>
            <p:nvPr/>
          </p:nvCxnSpPr>
          <p:spPr>
            <a:xfrm>
              <a:off x="0" y="2900183"/>
              <a:ext cx="10659110" cy="0"/>
            </a:xfrm>
            <a:prstGeom prst="straightConnector1">
              <a:avLst/>
            </a:prstGeom>
            <a:solidFill>
              <a:srgbClr val="A40053"/>
            </a:solidFill>
            <a:ln w="12700" cap="flat" cmpd="sng">
              <a:solidFill>
                <a:srgbClr val="A40053"/>
              </a:solidFill>
              <a:prstDash val="solid"/>
              <a:miter lim="800000"/>
              <a:headEnd type="none" w="sm" len="sm"/>
              <a:tailEnd type="none" w="sm" len="sm"/>
            </a:ln>
          </p:spPr>
        </p:cxnSp>
        <p:sp>
          <p:nvSpPr>
            <p:cNvPr id="224" name="Google Shape;224;p19"/>
            <p:cNvSpPr/>
            <p:nvPr/>
          </p:nvSpPr>
          <p:spPr>
            <a:xfrm>
              <a:off x="0" y="2900183"/>
              <a:ext cx="10659110" cy="144902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txBox="1"/>
            <p:nvPr/>
          </p:nvSpPr>
          <p:spPr>
            <a:xfrm>
              <a:off x="0" y="2900183"/>
              <a:ext cx="10659110" cy="1449029"/>
            </a:xfrm>
            <a:prstGeom prst="rect">
              <a:avLst/>
            </a:prstGeom>
            <a:noFill/>
            <a:ln>
              <a:noFill/>
            </a:ln>
          </p:spPr>
          <p:txBody>
            <a:bodyPr spcFirstLastPara="1" wrap="square" lIns="110475" tIns="110475" rIns="110475" bIns="110475" anchor="t" anchorCtr="0">
              <a:noAutofit/>
            </a:bodyPr>
            <a:lstStyle/>
            <a:p>
              <a:pPr marL="0" marR="0" lvl="0" indent="0" algn="l" rtl="0">
                <a:lnSpc>
                  <a:spcPct val="90000"/>
                </a:lnSpc>
                <a:spcBef>
                  <a:spcPts val="0"/>
                </a:spcBef>
                <a:spcAft>
                  <a:spcPts val="0"/>
                </a:spcAft>
                <a:buClr>
                  <a:schemeClr val="dk1"/>
                </a:buClr>
                <a:buSzPts val="2900"/>
                <a:buFont typeface="Calibri" panose="020F0502020204030204"/>
                <a:buNone/>
              </a:pPr>
              <a:r>
                <a:rPr lang="en-US" sz="2900">
                  <a:solidFill>
                    <a:schemeClr val="dk1"/>
                  </a:solidFill>
                  <a:latin typeface="Calibri" panose="020F0502020204030204"/>
                  <a:ea typeface="Calibri" panose="020F0502020204030204"/>
                  <a:cs typeface="Calibri" panose="020F0502020204030204"/>
                  <a:sym typeface="Calibri" panose="020F0502020204030204"/>
                </a:rPr>
                <a:t>Bu metotları main thread içerisinde Double ve Integer tipleri kullanarak test ediniz.</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Jenerik Interface</a:t>
            </a:r>
          </a:p>
        </p:txBody>
      </p:sp>
      <p:sp>
        <p:nvSpPr>
          <p:cNvPr id="231" name="Google Shape;231;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b="0" i="0"/>
              <a:t>Jeneriklerin sınıflara ve metodlara uygulanabilir olduğunu gördük. Şimdi sıra geldi interfacelere. Jenerikliğin uygulanışı bakımından sınıf ve interface in hiçbir farkı yoktur.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ctrTitle"/>
          </p:nvPr>
        </p:nvSpPr>
        <p:spPr>
          <a:xfrm>
            <a:off x="1524000" y="1854201"/>
            <a:ext cx="9144000" cy="87278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p>
        </p:txBody>
      </p:sp>
      <p:sp>
        <p:nvSpPr>
          <p:cNvPr id="109" name="Google Shape;109;p2"/>
          <p:cNvSpPr txBox="1">
            <a:spLocks noGrp="1"/>
          </p:cNvSpPr>
          <p:nvPr>
            <p:ph type="subTitle" idx="1"/>
          </p:nvPr>
        </p:nvSpPr>
        <p:spPr>
          <a:xfrm>
            <a:off x="1358348" y="3119610"/>
            <a:ext cx="9475304" cy="253081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b="0" i="0"/>
              <a:t>Java dilinde pek çok özellik çoğunlukla 1.0 versiyonunda eklenmiştir. Eklenen diğer tüm özellikler dilin kapsamını genişletmiştir ki bunlardan biri olan Jenerikler dili en çok şekillendirenlerdendir.</a:t>
            </a:r>
          </a:p>
          <a:p>
            <a:pPr marL="0" lvl="0" indent="0" algn="ctr" rtl="0">
              <a:lnSpc>
                <a:spcPct val="90000"/>
              </a:lnSpc>
              <a:spcBef>
                <a:spcPts val="1000"/>
              </a:spcBef>
              <a:spcAft>
                <a:spcPts val="0"/>
              </a:spcAft>
              <a:buSzPts val="2400"/>
              <a:buNone/>
            </a:pPr>
            <a:r>
              <a:rPr lang="en-US" b="0" i="0"/>
              <a:t>Jenerikler temelde parametrik tip demektir. Yani parametrik bir sınıf, interface yada metod yaratırken aslında o kod parçasının hangi tip data üzerinde işlem yapacağını bildiriyoruz.</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1"/>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Interface</a:t>
            </a:r>
          </a:p>
        </p:txBody>
      </p:sp>
      <p:pic>
        <p:nvPicPr>
          <p:cNvPr id="237" name="Google Shape;237;p21"/>
          <p:cNvPicPr preferRelativeResize="0">
            <a:picLocks noGrp="1"/>
          </p:cNvPicPr>
          <p:nvPr>
            <p:ph type="body" idx="1"/>
          </p:nvPr>
        </p:nvPicPr>
        <p:blipFill rotWithShape="1">
          <a:blip r:embed="rId3"/>
          <a:srcRect/>
          <a:stretch>
            <a:fillRect/>
          </a:stretch>
        </p:blipFill>
        <p:spPr>
          <a:xfrm>
            <a:off x="1230110" y="3975893"/>
            <a:ext cx="2896004" cy="752580"/>
          </a:xfrm>
          <a:prstGeom prst="rect">
            <a:avLst/>
          </a:prstGeom>
          <a:noFill/>
          <a:ln>
            <a:noFill/>
          </a:ln>
        </p:spPr>
      </p:pic>
      <p:pic>
        <p:nvPicPr>
          <p:cNvPr id="238" name="Google Shape;238;p21"/>
          <p:cNvPicPr preferRelativeResize="0"/>
          <p:nvPr/>
        </p:nvPicPr>
        <p:blipFill rotWithShape="1">
          <a:blip r:embed="rId4"/>
          <a:srcRect/>
          <a:stretch>
            <a:fillRect/>
          </a:stretch>
        </p:blipFill>
        <p:spPr>
          <a:xfrm>
            <a:off x="5322305" y="2137311"/>
            <a:ext cx="5487166" cy="44297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Interface</a:t>
            </a:r>
          </a:p>
        </p:txBody>
      </p:sp>
      <p:pic>
        <p:nvPicPr>
          <p:cNvPr id="244" name="Google Shape;244;p22" descr="metin içeren bir resim&#10;&#10;Açıklama otomatik olarak oluşturuldu"/>
          <p:cNvPicPr preferRelativeResize="0">
            <a:picLocks noGrp="1"/>
          </p:cNvPicPr>
          <p:nvPr>
            <p:ph type="body" idx="1"/>
          </p:nvPr>
        </p:nvPicPr>
        <p:blipFill rotWithShape="1">
          <a:blip r:embed="rId3"/>
          <a:srcRect/>
          <a:stretch>
            <a:fillRect/>
          </a:stretch>
        </p:blipFill>
        <p:spPr>
          <a:xfrm>
            <a:off x="777240" y="1909443"/>
            <a:ext cx="10659110" cy="4183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3"/>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Jenerik Interface</a:t>
            </a:r>
          </a:p>
        </p:txBody>
      </p:sp>
      <p:sp>
        <p:nvSpPr>
          <p:cNvPr id="250" name="Google Shape;250;p23"/>
          <p:cNvSpPr txBox="1">
            <a:spLocks noGrp="1"/>
          </p:cNvSpPr>
          <p:nvPr>
            <p:ph type="body" idx="1"/>
          </p:nvPr>
        </p:nvSpPr>
        <p:spPr>
          <a:xfrm>
            <a:off x="777240" y="1825625"/>
            <a:ext cx="10659110" cy="13255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a:t>Jenerik interfacelerde dikkat edilmesi gereken birkaç nokta var.</a:t>
            </a:r>
          </a:p>
          <a:p>
            <a:pPr marL="228600" lvl="0" indent="-228600" algn="l" rtl="0">
              <a:lnSpc>
                <a:spcPct val="90000"/>
              </a:lnSpc>
              <a:spcBef>
                <a:spcPts val="1000"/>
              </a:spcBef>
              <a:spcAft>
                <a:spcPts val="0"/>
              </a:spcAft>
              <a:buSzPts val="2000"/>
              <a:buChar char="•"/>
            </a:pPr>
            <a:r>
              <a:rPr lang="en-US"/>
              <a:t>Birincisi jenerik interface i implemente eden sınıf belli bir tip kullanmadığı sürece jenerik olmalıdır ve tip parametresini aynen interface e de geçmelidir.</a:t>
            </a:r>
          </a:p>
        </p:txBody>
      </p:sp>
      <p:pic>
        <p:nvPicPr>
          <p:cNvPr id="251" name="Google Shape;251;p23"/>
          <p:cNvPicPr preferRelativeResize="0"/>
          <p:nvPr/>
        </p:nvPicPr>
        <p:blipFill rotWithShape="1">
          <a:blip r:embed="rId3"/>
          <a:srcRect/>
          <a:stretch>
            <a:fillRect/>
          </a:stretch>
        </p:blipFill>
        <p:spPr>
          <a:xfrm>
            <a:off x="777241" y="3151188"/>
            <a:ext cx="10659109" cy="771633"/>
          </a:xfrm>
          <a:prstGeom prst="rect">
            <a:avLst/>
          </a:prstGeom>
          <a:noFill/>
          <a:ln>
            <a:noFill/>
          </a:ln>
        </p:spPr>
      </p:pic>
      <p:sp>
        <p:nvSpPr>
          <p:cNvPr id="252" name="Google Shape;252;p23"/>
          <p:cNvSpPr txBox="1"/>
          <p:nvPr/>
        </p:nvSpPr>
        <p:spPr>
          <a:xfrm>
            <a:off x="777240" y="4153585"/>
            <a:ext cx="1089053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Bir diğer önemli nokta sınırlamadır, eğer jenerik bir interface tip parametresinde sınırlamaya gitmiş ise onu implemente eden sınıf da gitmek zorundadır.</a:t>
            </a:r>
          </a:p>
        </p:txBody>
      </p:sp>
      <p:pic>
        <p:nvPicPr>
          <p:cNvPr id="253" name="Google Shape;253;p23"/>
          <p:cNvPicPr preferRelativeResize="0"/>
          <p:nvPr/>
        </p:nvPicPr>
        <p:blipFill rotWithShape="1">
          <a:blip r:embed="rId4"/>
          <a:srcRect/>
          <a:stretch>
            <a:fillRect/>
          </a:stretch>
        </p:blipFill>
        <p:spPr>
          <a:xfrm>
            <a:off x="777240" y="5030680"/>
            <a:ext cx="10826402" cy="10907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4"/>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400"/>
              <a:buFont typeface="Gill Sans" panose="020B0502020104020203"/>
              <a:buNone/>
            </a:pPr>
            <a:r>
              <a:rPr lang="en-US"/>
              <a:t>Soru</a:t>
            </a:r>
          </a:p>
        </p:txBody>
      </p:sp>
      <p:sp>
        <p:nvSpPr>
          <p:cNvPr id="259" name="Google Shape;259;p24"/>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SzPct val="100000"/>
              <a:buChar char="•"/>
            </a:pPr>
            <a:r>
              <a:rPr lang="en-US"/>
              <a:t>Bir lig simülasyonu yapacak uygulamayı yazınız.</a:t>
            </a:r>
          </a:p>
          <a:p>
            <a:pPr marL="228600" lvl="0" indent="-228600" algn="l" rtl="0">
              <a:lnSpc>
                <a:spcPct val="90000"/>
              </a:lnSpc>
              <a:spcBef>
                <a:spcPts val="1000"/>
              </a:spcBef>
              <a:spcAft>
                <a:spcPts val="0"/>
              </a:spcAft>
              <a:buSzPct val="100000"/>
              <a:buChar char="•"/>
            </a:pPr>
            <a:r>
              <a:rPr lang="en-US"/>
              <a:t>Bir takım sınıfı oluşturun. Bu sınıf takımın kazandığı , kaybettiği, berabere kaldığı maç bilgilerini tutsun. </a:t>
            </a:r>
          </a:p>
          <a:p>
            <a:pPr marL="228600" lvl="0" indent="-228600" algn="l" rtl="0">
              <a:lnSpc>
                <a:spcPct val="90000"/>
              </a:lnSpc>
              <a:spcBef>
                <a:spcPts val="1000"/>
              </a:spcBef>
              <a:spcAft>
                <a:spcPts val="0"/>
              </a:spcAft>
              <a:buSzPct val="100000"/>
              <a:buChar char="•"/>
            </a:pPr>
            <a:r>
              <a:rPr lang="en-US"/>
              <a:t>Ayrıca bu takım sınıfı farklı türdeki oyuncuları da yani farklı tür spor takımlarını içerebilsin. </a:t>
            </a:r>
          </a:p>
          <a:p>
            <a:pPr marL="228600" lvl="0" indent="-228600" algn="l" rtl="0">
              <a:lnSpc>
                <a:spcPct val="90000"/>
              </a:lnSpc>
              <a:spcBef>
                <a:spcPts val="1000"/>
              </a:spcBef>
              <a:spcAft>
                <a:spcPts val="0"/>
              </a:spcAft>
              <a:buSzPct val="100000"/>
              <a:buChar char="•"/>
            </a:pPr>
            <a:r>
              <a:rPr lang="en-US"/>
              <a:t>Bu takım sınıfının oyuncu ekleme, takımdaki oyuncu sayısı ve de yapılacak maçların sonuçlarını verdiğiniz değerlere göre hesaplayacak yetenekleri olsun. </a:t>
            </a:r>
          </a:p>
          <a:p>
            <a:pPr marL="228600" lvl="0" indent="-228600" algn="l" rtl="0">
              <a:lnSpc>
                <a:spcPct val="90000"/>
              </a:lnSpc>
              <a:spcBef>
                <a:spcPts val="1000"/>
              </a:spcBef>
              <a:spcAft>
                <a:spcPts val="0"/>
              </a:spcAft>
              <a:buSzPct val="100000"/>
              <a:buChar char="•"/>
            </a:pPr>
            <a:r>
              <a:rPr lang="en-US"/>
              <a:t>Ve bu skorlara göre de o takımın puan,bilgisini saklayabilsin.</a:t>
            </a:r>
          </a:p>
          <a:p>
            <a:pPr marL="228600" lvl="0" indent="-228600" algn="l" rtl="0">
              <a:lnSpc>
                <a:spcPct val="90000"/>
              </a:lnSpc>
              <a:spcBef>
                <a:spcPts val="1000"/>
              </a:spcBef>
              <a:spcAft>
                <a:spcPts val="0"/>
              </a:spcAft>
              <a:buSzPct val="100000"/>
              <a:buChar char="•"/>
            </a:pPr>
            <a:r>
              <a:rPr lang="en-US"/>
              <a:t>Burda dikkat etmeniz gereken şey, bir takımda aynı türden oyuncular olmalı. Yani bir futbol takımına bir basketbol oyuncusu eklenmemelidir!</a:t>
            </a:r>
          </a:p>
          <a:p>
            <a:pPr marL="228600" lvl="0" indent="-228600" algn="l" rtl="0">
              <a:lnSpc>
                <a:spcPct val="90000"/>
              </a:lnSpc>
              <a:spcBef>
                <a:spcPts val="1000"/>
              </a:spcBef>
              <a:spcAft>
                <a:spcPts val="0"/>
              </a:spcAft>
              <a:buSzPct val="100000"/>
              <a:buChar char="•"/>
            </a:pPr>
            <a:r>
              <a:rPr lang="en-US"/>
              <a:t>Ayrıca iki takım maç yaparken de aynı tür takımlar birbiriyle karşılaşmalı. Bir futbol takımı ile bir basketbol takımı maç yapmamalıdır.</a:t>
            </a:r>
          </a:p>
          <a:p>
            <a:pPr marL="228600" lvl="0" indent="-228600" algn="l" rtl="0">
              <a:lnSpc>
                <a:spcPct val="90000"/>
              </a:lnSpc>
              <a:spcBef>
                <a:spcPts val="1000"/>
              </a:spcBef>
              <a:spcAft>
                <a:spcPts val="0"/>
              </a:spcAft>
              <a:buSzPct val="100000"/>
              <a:buChar char="•"/>
            </a:pPr>
            <a:r>
              <a:rPr lang="en-US"/>
              <a:t>Son olarak bir lig olusturup, bu lige yine aynı türdeki takımları ekleyip puan durumuna göre sıralama yapmaya çalışınız.</a:t>
            </a:r>
          </a:p>
          <a:p>
            <a:pPr marL="0" lvl="0" indent="0" algn="l" rtl="0">
              <a:lnSpc>
                <a:spcPct val="90000"/>
              </a:lnSpc>
              <a:spcBef>
                <a:spcPts val="1000"/>
              </a:spcBef>
              <a:spcAft>
                <a:spcPts val="0"/>
              </a:spcAft>
              <a:buSzPct val="100000"/>
              <a:buNone/>
            </a:pPr>
            <a:r>
              <a:rPr lang="en-US"/>
              <a:t>**Bu ödevi yaparken Generic Tip kullanmanız önerilir, takımları puan durumuna göre sıralarken Team sınıfı comparable interface'ini kullanırsa takımın puanına göre sıralama işlemini kolayca yapabilirsiniz.</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p>
        </p:txBody>
      </p:sp>
      <p:sp>
        <p:nvSpPr>
          <p:cNvPr id="115" name="Google Shape;115;p3"/>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t>Diyelim ki bir sıralama algoritması yazdınız ve bu algoritmanın int, String, Thread, Object gibi farklı tipler üzerinde çalışmasını istiyorsunuz. Jenerikler javaya eklenmeden önce bunu yapmanın iki yolu vardı, ya algoritmayı kullandığımız her obje tipi için yeniden yazmak, ki çok miktarda kod tekrarı demektir yada algoritmayı Object sınıfını baz alarak yazmaktı. Yani yaratacağınız sınıf, metodlar hepsi Object tipinde input alacak ve Object tipinde değer dönecek. Ancak bu şekilde genel bir algoritma implementasyonu mümkün oluyordu. Tabi çağırdığımız her metoddan sonra bize geri dönen Object tipindeki değeri de istediğimiz tipe cast etmemiz gerekiyordu. Bu beraberinde hem performans kaybı hemde runtime da hatalar almamıza neden oluyordu.</a:t>
            </a:r>
          </a:p>
          <a:p>
            <a:pPr marL="228600" lvl="0" indent="-228600" algn="l" rtl="0">
              <a:lnSpc>
                <a:spcPct val="90000"/>
              </a:lnSpc>
              <a:spcBef>
                <a:spcPts val="1000"/>
              </a:spcBef>
              <a:spcAft>
                <a:spcPts val="0"/>
              </a:spcAft>
              <a:buSzPts val="2000"/>
              <a:buChar char="•"/>
            </a:pPr>
            <a:r>
              <a:rPr lang="en-US" b="0" i="0"/>
              <a:t>İşte bu sorunlara çözüm olarak Java dilini tasarlayanlar Jenerikleri dile kazandırdı. Jenerikler sayesinde algoritmalarda veri tipinden bağımsız genelleme, kodun tekrar kullanılabilirliği ve güvenlik arttı.</a:t>
            </a:r>
          </a:p>
          <a:p>
            <a:pPr marL="228600" lvl="0" indent="-228600" algn="l" rtl="0">
              <a:lnSpc>
                <a:spcPct val="90000"/>
              </a:lnSpc>
              <a:spcBef>
                <a:spcPts val="1000"/>
              </a:spcBef>
              <a:spcAft>
                <a:spcPts val="0"/>
              </a:spcAft>
              <a:buSzPts val="2000"/>
              <a:buChar char="•"/>
            </a:pPr>
            <a:r>
              <a:rPr lang="en-US" b="0" i="0"/>
              <a:t>Şimdi basit bir jenerik implementasyonu görelim</a:t>
            </a:r>
            <a:r>
              <a:rPr lang="en-US"/>
              <a:t>.</a:t>
            </a:r>
            <a:endParaRPr b="0" i="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p>
        </p:txBody>
      </p:sp>
      <p:pic>
        <p:nvPicPr>
          <p:cNvPr id="121" name="Google Shape;121;p4"/>
          <p:cNvPicPr preferRelativeResize="0">
            <a:picLocks noGrp="1"/>
          </p:cNvPicPr>
          <p:nvPr>
            <p:ph type="body" idx="1"/>
          </p:nvPr>
        </p:nvPicPr>
        <p:blipFill rotWithShape="1">
          <a:blip r:embed="rId3"/>
          <a:srcRect/>
          <a:stretch>
            <a:fillRect/>
          </a:stretch>
        </p:blipFill>
        <p:spPr>
          <a:xfrm>
            <a:off x="1190028" y="1825625"/>
            <a:ext cx="9833534"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p>
        </p:txBody>
      </p:sp>
      <p:pic>
        <p:nvPicPr>
          <p:cNvPr id="127" name="Google Shape;127;p5"/>
          <p:cNvPicPr preferRelativeResize="0">
            <a:picLocks noGrp="1"/>
          </p:cNvPicPr>
          <p:nvPr>
            <p:ph type="body" idx="1"/>
          </p:nvPr>
        </p:nvPicPr>
        <p:blipFill rotWithShape="1">
          <a:blip r:embed="rId3"/>
          <a:srcRect/>
          <a:stretch>
            <a:fillRect/>
          </a:stretch>
        </p:blipFill>
        <p:spPr>
          <a:xfrm>
            <a:off x="2101586" y="1825625"/>
            <a:ext cx="8010417" cy="4351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Generics Nedir?</a:t>
            </a:r>
          </a:p>
        </p:txBody>
      </p:sp>
      <p:sp>
        <p:nvSpPr>
          <p:cNvPr id="133" name="Google Shape;133;p6"/>
          <p:cNvSpPr txBox="1">
            <a:spLocks noGrp="1"/>
          </p:cNvSpPr>
          <p:nvPr>
            <p:ph type="body" idx="1"/>
          </p:nvPr>
        </p:nvSpPr>
        <p:spPr>
          <a:xfrm>
            <a:off x="777240" y="1825625"/>
            <a:ext cx="1065911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örnekte dikkat etmemiz gereken bir kaç nokta var. Birincisi jenerik sınıfımıza parametre tipini nasıl geçtiğimiz. Sınıf isminden hemen sonra gelen &lt;&gt; sembolleri arasına tip ismini veriyoruz. Burada tek harflik bir isim seçmek ve T, V, E gibi çok kullanılan tip isimlerini seçmek iyi olacaktır. Daha sonra bu tip ismini sınıf içinde farklı yerlerde kullanacağız.</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Aynı T tipinde bir değişken tuttuğumuza ve sınıfın constructor unda bu değişkeni initialize ettiğimize dikkat edelim.</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Daha sonra bu değişkene erişebilmek için bir getter metodu ekledik, bu metod daha sonra yarattığımız jenerik değerine ulaşmak için kullanılacak.</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Jenerik sınıfın sonunda da bu parametre tipinin gerçek ismini ekrana basan bir metod ekledik.</a:t>
            </a:r>
          </a:p>
          <a:p>
            <a:pPr marL="228600" lvl="0" indent="-228600" algn="l" rtl="0">
              <a:lnSpc>
                <a:spcPct val="90000"/>
              </a:lnSpc>
              <a:spcBef>
                <a:spcPts val="1000"/>
              </a:spcBef>
              <a:spcAft>
                <a:spcPts val="0"/>
              </a:spcAft>
              <a:buSzPts val="2000"/>
              <a:buChar char="•"/>
            </a:pPr>
            <a:r>
              <a:rPr lang="en-US" b="0" i="0">
                <a:solidFill>
                  <a:srgbClr val="292929"/>
                </a:solidFill>
                <a:latin typeface="Arial" panose="020B0604020202020204"/>
                <a:ea typeface="Arial" panose="020B0604020202020204"/>
                <a:cs typeface="Arial" panose="020B0604020202020204"/>
                <a:sym typeface="Arial" panose="020B0604020202020204"/>
              </a:rPr>
              <a:t>Bu jenerik sınıftan obje yaratmak için Integer ve String tip parametrelerini ve bu tiplerden değerler kullandık. Bu jenerik sınıftan türettiğimiz objelerin değerlerine ulaşmak için getObj metodunu çağırdık ve type casting yapmadık.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777240" y="457200"/>
            <a:ext cx="3994785" cy="250545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2"/>
              </a:buClr>
              <a:buSzPts val="4000"/>
              <a:buFont typeface="Gill Sans" panose="020B0502020104020203"/>
              <a:buNone/>
            </a:pPr>
            <a:r>
              <a:rPr lang="en-US"/>
              <a:t>Birden Fazla Tiple Generic</a:t>
            </a:r>
          </a:p>
        </p:txBody>
      </p:sp>
      <p:pic>
        <p:nvPicPr>
          <p:cNvPr id="139" name="Google Shape;139;p7"/>
          <p:cNvPicPr preferRelativeResize="0"/>
          <p:nvPr/>
        </p:nvPicPr>
        <p:blipFill rotWithShape="1">
          <a:blip r:embed="rId3"/>
          <a:srcRect/>
          <a:stretch>
            <a:fillRect/>
          </a:stretch>
        </p:blipFill>
        <p:spPr>
          <a:xfrm>
            <a:off x="4772025" y="457200"/>
            <a:ext cx="5945381" cy="5970103"/>
          </a:xfrm>
          <a:prstGeom prst="rect">
            <a:avLst/>
          </a:prstGeom>
          <a:noFill/>
          <a:ln>
            <a:noFill/>
          </a:ln>
        </p:spPr>
      </p:pic>
      <p:sp>
        <p:nvSpPr>
          <p:cNvPr id="140" name="Google Shape;140;p7"/>
          <p:cNvSpPr txBox="1">
            <a:spLocks noGrp="1"/>
          </p:cNvSpPr>
          <p:nvPr>
            <p:ph type="body" idx="1"/>
          </p:nvPr>
        </p:nvSpPr>
        <p:spPr>
          <a:xfrm>
            <a:off x="777240" y="3081275"/>
            <a:ext cx="3994785" cy="277977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b="0" i="0"/>
              <a:t>Jenerik sınıflar birden fazla tip parametresi ile çalışabilir</a:t>
            </a:r>
            <a:r>
              <a:rPr lang="en-US"/>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777240" y="365125"/>
            <a:ext cx="1065911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5400"/>
              <a:buFont typeface="Gill Sans" panose="020B0502020104020203"/>
              <a:buNone/>
            </a:pPr>
            <a:r>
              <a:rPr lang="en-US"/>
              <a:t>Birden Fazla Tiple Generic</a:t>
            </a:r>
          </a:p>
        </p:txBody>
      </p:sp>
      <p:pic>
        <p:nvPicPr>
          <p:cNvPr id="146" name="Google Shape;146;p8"/>
          <p:cNvPicPr preferRelativeResize="0">
            <a:picLocks noGrp="1"/>
          </p:cNvPicPr>
          <p:nvPr>
            <p:ph type="body" idx="1"/>
          </p:nvPr>
        </p:nvPicPr>
        <p:blipFill rotWithShape="1">
          <a:blip r:embed="rId3"/>
          <a:srcRect/>
          <a:stretch>
            <a:fillRect/>
          </a:stretch>
        </p:blipFill>
        <p:spPr>
          <a:xfrm>
            <a:off x="777240" y="2082655"/>
            <a:ext cx="10659110" cy="38372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777240" y="457200"/>
            <a:ext cx="3994785" cy="2501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4000"/>
              <a:buFont typeface="Gill Sans" panose="020B0502020104020203"/>
              <a:buNone/>
            </a:pPr>
            <a:r>
              <a:rPr lang="en-US"/>
              <a:t>Sınıflandırılmış Jenerikler</a:t>
            </a:r>
          </a:p>
        </p:txBody>
      </p:sp>
      <p:pic>
        <p:nvPicPr>
          <p:cNvPr id="152" name="Google Shape;152;p9"/>
          <p:cNvPicPr preferRelativeResize="0"/>
          <p:nvPr/>
        </p:nvPicPr>
        <p:blipFill rotWithShape="1">
          <a:blip r:embed="rId3"/>
          <a:srcRect/>
          <a:stretch>
            <a:fillRect/>
          </a:stretch>
        </p:blipFill>
        <p:spPr>
          <a:xfrm>
            <a:off x="5183188" y="1662368"/>
            <a:ext cx="6172200" cy="2993516"/>
          </a:xfrm>
          <a:prstGeom prst="rect">
            <a:avLst/>
          </a:prstGeom>
          <a:noFill/>
          <a:ln>
            <a:noFill/>
          </a:ln>
        </p:spPr>
      </p:pic>
      <p:sp>
        <p:nvSpPr>
          <p:cNvPr id="153" name="Google Shape;153;p9"/>
          <p:cNvSpPr txBox="1">
            <a:spLocks noGrp="1"/>
          </p:cNvSpPr>
          <p:nvPr>
            <p:ph type="body" idx="2"/>
          </p:nvPr>
        </p:nvSpPr>
        <p:spPr>
          <a:xfrm>
            <a:off x="777240" y="3092450"/>
            <a:ext cx="3994785" cy="27765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900"/>
              <a:buNone/>
            </a:pPr>
            <a:r>
              <a:rPr lang="en-US" sz="1900" b="0" i="0"/>
              <a:t>Daha önceki örneklerde herhangi bir referans tipin bir jenerik sınıf için tip parametresi olabildiğini gördük. Bazı durumlarda bu bir avantaj olurken bazen de sadece belli tiplerde tip parametresi kabul etmek isteriz. Örneğin matematiksel işlemler yapan bir jenerik sınıf yaratacaksak sadece nümerik değerlerin parametre olmasını isteriz.</a:t>
            </a:r>
            <a:endParaRPr sz="1900"/>
          </a:p>
        </p:txBody>
      </p:sp>
    </p:spTree>
  </p:cSld>
  <p:clrMapOvr>
    <a:masterClrMapping/>
  </p:clrMapOvr>
</p:sld>
</file>

<file path=ppt/theme/theme1.xml><?xml version="1.0" encoding="utf-8"?>
<a:theme xmlns:a="http://schemas.openxmlformats.org/drawingml/2006/main" name="Tema1">
  <a:themeElements>
    <a:clrScheme name="Custom 30">
      <a:dk1>
        <a:srgbClr val="000000"/>
      </a:dk1>
      <a:lt1>
        <a:srgbClr val="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1010</Words>
  <Application>Microsoft Office PowerPoint</Application>
  <PresentationFormat>Geniş ekran</PresentationFormat>
  <Paragraphs>58</Paragraphs>
  <Slides>23</Slides>
  <Notes>23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23</vt:i4>
      </vt:variant>
    </vt:vector>
  </HeadingPairs>
  <TitlesOfParts>
    <vt:vector size="27" baseType="lpstr">
      <vt:lpstr>Gill Sans</vt:lpstr>
      <vt:lpstr>Calibri</vt:lpstr>
      <vt:lpstr>Arial</vt:lpstr>
      <vt:lpstr>Tema1</vt:lpstr>
      <vt:lpstr>Generics</vt:lpstr>
      <vt:lpstr>Generics nedir?</vt:lpstr>
      <vt:lpstr>Generics Nedir?</vt:lpstr>
      <vt:lpstr>Generics Nedir?</vt:lpstr>
      <vt:lpstr>Generics Nedir?</vt:lpstr>
      <vt:lpstr>Generics Nedir?</vt:lpstr>
      <vt:lpstr>Birden Fazla Tiple Generic</vt:lpstr>
      <vt:lpstr>Birden Fazla Tiple Generic</vt:lpstr>
      <vt:lpstr>Sınıflandırılmış Jenerikler</vt:lpstr>
      <vt:lpstr>Sınıflandırılmış Jenerikler</vt:lpstr>
      <vt:lpstr>Wildcard argüman</vt:lpstr>
      <vt:lpstr>Wildcard Argüman</vt:lpstr>
      <vt:lpstr>Wildcard Argüman</vt:lpstr>
      <vt:lpstr>Jenerik Metotlar</vt:lpstr>
      <vt:lpstr>Jenerik Metotlar</vt:lpstr>
      <vt:lpstr>Jenerik Metotlar</vt:lpstr>
      <vt:lpstr>Jenerik Metotlar</vt:lpstr>
      <vt:lpstr>Soru</vt:lpstr>
      <vt:lpstr>Jenerik Interface</vt:lpstr>
      <vt:lpstr>Jenerik Interface</vt:lpstr>
      <vt:lpstr>Jenerik Interface</vt:lpstr>
      <vt:lpstr>Jenerik Interface</vt:lpstr>
      <vt:lpstr>Soru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Burak GÜL</dc:creator>
  <cp:lastModifiedBy>Burak Duman (BilgeAdam Akademi)</cp:lastModifiedBy>
  <cp:revision>2</cp:revision>
  <dcterms:created xsi:type="dcterms:W3CDTF">2022-04-23T21:28:18Z</dcterms:created>
  <dcterms:modified xsi:type="dcterms:W3CDTF">2022-04-30T10:01:13Z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B9226071BA1F48958CAD0848CAC9D7D8</vt:lpwstr>
  </property>
  <property fmtid="{D5CDD505-2E9C-101B-9397-08002B2CF9AE}" pid="3" name="KSOProductBuildVer">
    <vt:lpwstr>1033-11.2.0.11074</vt:lpwstr>
  </property>
</Properties>
</file>