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8" r:id="rId15"/>
    <p:sldId id="277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298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CC1AF-97D3-4B72-B92F-71BD76C1A0A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54434B-170A-43D0-ADDF-1821FBFE9E70}">
      <dgm:prSet/>
      <dgm:spPr/>
      <dgm:t>
        <a:bodyPr/>
        <a:lstStyle/>
        <a:p>
          <a:r>
            <a:rPr lang="en-US"/>
            <a:t>Kurumsal Java uygulamaları için standard bir ORM konfigürasyonu sunar.</a:t>
          </a:r>
        </a:p>
      </dgm:t>
    </dgm:pt>
    <dgm:pt modelId="{236F4E11-5016-4796-9FF3-EF10B8F3CCEC}" cxnId="{F6595671-38D7-4EB5-8E5B-73C3384B6E85}" type="parTrans">
      <dgm:prSet/>
      <dgm:spPr/>
      <dgm:t>
        <a:bodyPr/>
        <a:lstStyle/>
        <a:p>
          <a:endParaRPr lang="en-US"/>
        </a:p>
      </dgm:t>
    </dgm:pt>
    <dgm:pt modelId="{43AAAF7F-B814-45C9-A438-C25DB27DFE0B}" cxnId="{F6595671-38D7-4EB5-8E5B-73C3384B6E85}" type="sibTrans">
      <dgm:prSet/>
      <dgm:spPr/>
      <dgm:t>
        <a:bodyPr/>
        <a:lstStyle/>
        <a:p>
          <a:endParaRPr lang="en-US"/>
        </a:p>
      </dgm:t>
    </dgm:pt>
    <dgm:pt modelId="{10390C7E-FAA2-4478-9B69-0D5CCAD2218E}">
      <dgm:prSet/>
      <dgm:spPr/>
      <dgm:t>
        <a:bodyPr/>
        <a:lstStyle/>
        <a:p>
          <a:r>
            <a:rPr lang="en-US"/>
            <a:t>Çalışma zamanındaki persistence işlemleri standart bir veri erişim arayüzü üzerinden gerçekleştirilir.</a:t>
          </a:r>
        </a:p>
      </dgm:t>
    </dgm:pt>
    <dgm:pt modelId="{1FB6EB97-9D2C-4544-A570-63D62B7B8A6C}" cxnId="{C1D66D6F-22D2-4D31-9897-64728869E5C4}" type="parTrans">
      <dgm:prSet/>
      <dgm:spPr/>
      <dgm:t>
        <a:bodyPr/>
        <a:lstStyle/>
        <a:p>
          <a:endParaRPr lang="en-US"/>
        </a:p>
      </dgm:t>
    </dgm:pt>
    <dgm:pt modelId="{C1C3203F-152A-4274-B432-C9513C68B6F7}" cxnId="{C1D66D6F-22D2-4D31-9897-64728869E5C4}" type="sibTrans">
      <dgm:prSet/>
      <dgm:spPr/>
      <dgm:t>
        <a:bodyPr/>
        <a:lstStyle/>
        <a:p>
          <a:endParaRPr lang="en-US"/>
        </a:p>
      </dgm:t>
    </dgm:pt>
    <dgm:pt modelId="{9314EA1C-05B7-4D08-B3DC-EF7C23521FE3}" type="pres">
      <dgm:prSet presAssocID="{B99CC1AF-97D3-4B72-B92F-71BD76C1A0AA}" presName="linear" presStyleCnt="0">
        <dgm:presLayoutVars>
          <dgm:animLvl val="lvl"/>
          <dgm:resizeHandles val="exact"/>
        </dgm:presLayoutVars>
      </dgm:prSet>
      <dgm:spPr/>
    </dgm:pt>
    <dgm:pt modelId="{AB597524-6A37-4373-9B12-298B4462BB1F}" type="pres">
      <dgm:prSet presAssocID="{7D54434B-170A-43D0-ADDF-1821FBFE9E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CBEB7D-D9DF-4250-848A-B51B24957458}" type="pres">
      <dgm:prSet presAssocID="{43AAAF7F-B814-45C9-A438-C25DB27DFE0B}" presName="spacer" presStyleCnt="0"/>
      <dgm:spPr/>
    </dgm:pt>
    <dgm:pt modelId="{EA318F80-2D81-4C73-A491-C48B89490314}" type="pres">
      <dgm:prSet presAssocID="{10390C7E-FAA2-4478-9B69-0D5CCAD221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D60D67-EC11-4CA9-A6C4-BA4CE8B397E7}" type="presOf" srcId="{10390C7E-FAA2-4478-9B69-0D5CCAD2218E}" destId="{EA318F80-2D81-4C73-A491-C48B89490314}" srcOrd="0" destOrd="0" presId="urn:microsoft.com/office/officeart/2005/8/layout/vList2"/>
    <dgm:cxn modelId="{C1D66D6F-22D2-4D31-9897-64728869E5C4}" srcId="{B99CC1AF-97D3-4B72-B92F-71BD76C1A0AA}" destId="{10390C7E-FAA2-4478-9B69-0D5CCAD2218E}" srcOrd="1" destOrd="0" parTransId="{1FB6EB97-9D2C-4544-A570-63D62B7B8A6C}" sibTransId="{C1C3203F-152A-4274-B432-C9513C68B6F7}"/>
    <dgm:cxn modelId="{F6595671-38D7-4EB5-8E5B-73C3384B6E85}" srcId="{B99CC1AF-97D3-4B72-B92F-71BD76C1A0AA}" destId="{7D54434B-170A-43D0-ADDF-1821FBFE9E70}" srcOrd="0" destOrd="0" parTransId="{236F4E11-5016-4796-9FF3-EF10B8F3CCEC}" sibTransId="{43AAAF7F-B814-45C9-A438-C25DB27DFE0B}"/>
    <dgm:cxn modelId="{B271DBD3-990A-4300-8F9E-ED6A8FD1D3D3}" type="presOf" srcId="{7D54434B-170A-43D0-ADDF-1821FBFE9E70}" destId="{AB597524-6A37-4373-9B12-298B4462BB1F}" srcOrd="0" destOrd="0" presId="urn:microsoft.com/office/officeart/2005/8/layout/vList2"/>
    <dgm:cxn modelId="{28C8F3D6-749D-488C-BDD2-CB02F5FA2679}" type="presOf" srcId="{B99CC1AF-97D3-4B72-B92F-71BD76C1A0AA}" destId="{9314EA1C-05B7-4D08-B3DC-EF7C23521FE3}" srcOrd="0" destOrd="0" presId="urn:microsoft.com/office/officeart/2005/8/layout/vList2"/>
    <dgm:cxn modelId="{CF2DA34E-5F7C-4239-93E2-35AF687E86DE}" type="presParOf" srcId="{9314EA1C-05B7-4D08-B3DC-EF7C23521FE3}" destId="{AB597524-6A37-4373-9B12-298B4462BB1F}" srcOrd="0" destOrd="0" presId="urn:microsoft.com/office/officeart/2005/8/layout/vList2"/>
    <dgm:cxn modelId="{882AF637-EE03-4054-9E98-62068E51A193}" type="presParOf" srcId="{9314EA1C-05B7-4D08-B3DC-EF7C23521FE3}" destId="{2CCBEB7D-D9DF-4250-848A-B51B24957458}" srcOrd="1" destOrd="0" presId="urn:microsoft.com/office/officeart/2005/8/layout/vList2"/>
    <dgm:cxn modelId="{29BF49AE-7CB3-4F5C-81F3-69E88BBDC963}" type="presParOf" srcId="{9314EA1C-05B7-4D08-B3DC-EF7C23521FE3}" destId="{EA318F80-2D81-4C73-A491-C48B894903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353675" cy="3695700"/>
        <a:chOff x="0" y="0"/>
        <a:chExt cx="10353675" cy="3695700"/>
      </a:xfrm>
    </dsp:grpSpPr>
    <dsp:sp modelId="{AB597524-6A37-4373-9B12-298B4462BB1F}">
      <dsp:nvSpPr>
        <dsp:cNvPr id="3" name="Rounded Rectangle 2"/>
        <dsp:cNvSpPr/>
      </dsp:nvSpPr>
      <dsp:spPr bwMode="white">
        <a:xfrm>
          <a:off x="0" y="449855"/>
          <a:ext cx="10353675" cy="135191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Kurumsal Java uygulamaları için standard bir ORM konfigürasyonu sunar.</a:t>
          </a:r>
        </a:p>
      </dsp:txBody>
      <dsp:txXfrm>
        <a:off x="0" y="449855"/>
        <a:ext cx="10353675" cy="1351915"/>
      </dsp:txXfrm>
    </dsp:sp>
    <dsp:sp modelId="{EA318F80-2D81-4C73-A491-C48B89490314}">
      <dsp:nvSpPr>
        <dsp:cNvPr id="4" name="Rounded Rectangle 3"/>
        <dsp:cNvSpPr/>
      </dsp:nvSpPr>
      <dsp:spPr bwMode="white">
        <a:xfrm>
          <a:off x="0" y="1893930"/>
          <a:ext cx="10353675" cy="135191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Çalışma zamanındaki persistence işlemleri standart bir veri erişim arayüzü üzerinden gerçekleştirilir.</a:t>
          </a:r>
        </a:p>
      </dsp:txBody>
      <dsp:txXfrm>
        <a:off x="0" y="1893930"/>
        <a:ext cx="10353675" cy="135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445" y="1949720"/>
            <a:ext cx="10659110" cy="2958560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2733166" y="2581042"/>
            <a:ext cx="5148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  <a:endParaRPr lang="en-US" sz="800" dirty="0"/>
          </a:p>
        </p:txBody>
      </p:sp>
      <p:sp>
        <p:nvSpPr>
          <p:cNvPr id="7" name="Dikdörtgen 6"/>
          <p:cNvSpPr/>
          <p:nvPr/>
        </p:nvSpPr>
        <p:spPr>
          <a:xfrm>
            <a:off x="2733166" y="3290771"/>
            <a:ext cx="5148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  <a:endParaRPr lang="en-US" sz="800" dirty="0"/>
          </a:p>
        </p:txBody>
      </p:sp>
      <p:sp>
        <p:nvSpPr>
          <p:cNvPr id="8" name="Dikdörtgen 7"/>
          <p:cNvSpPr/>
          <p:nvPr/>
        </p:nvSpPr>
        <p:spPr>
          <a:xfrm>
            <a:off x="2608976" y="4000500"/>
            <a:ext cx="63904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  <a:endParaRPr lang="en-US" sz="700" dirty="0"/>
          </a:p>
        </p:txBody>
      </p:sp>
      <p:sp>
        <p:nvSpPr>
          <p:cNvPr id="9" name="Dikdörtgen 8"/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  <a:endParaRPr lang="en-US" sz="800" dirty="0"/>
          </a:p>
        </p:txBody>
      </p:sp>
      <p:cxnSp>
        <p:nvCxnSpPr>
          <p:cNvPr id="13" name="Düz Ok Bağlayıcısı 12"/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8" idx="0"/>
            <a:endCxn id="7" idx="2"/>
          </p:cNvCxnSpPr>
          <p:nvPr/>
        </p:nvCxnSpPr>
        <p:spPr>
          <a:xfrm flipV="1">
            <a:off x="2928501" y="3567229"/>
            <a:ext cx="62095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7" idx="0"/>
            <a:endCxn id="6" idx="2"/>
          </p:cNvCxnSpPr>
          <p:nvPr/>
        </p:nvCxnSpPr>
        <p:spPr>
          <a:xfrm flipV="1">
            <a:off x="2990596" y="2857500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/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/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/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/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/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/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/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/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/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Metin kutusu 69"/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Metin kutusu 71"/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endParaRPr lang="en-US" sz="800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Granülarite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Her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Identity (</a:t>
            </a:r>
            <a:r>
              <a:rPr lang="en-US" dirty="0" err="1"/>
              <a:t>kimlik</a:t>
            </a:r>
            <a:r>
              <a:rPr lang="en-US" dirty="0"/>
              <a:t>)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PK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</a:t>
            </a:r>
            <a:r>
              <a:rPr lang="en-US" dirty="0" err="1"/>
              <a:t>bire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örtüşmez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ağında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Inheritance </a:t>
            </a:r>
            <a:r>
              <a:rPr lang="en-US" dirty="0" err="1"/>
              <a:t>ve</a:t>
            </a:r>
            <a:r>
              <a:rPr lang="en-US" dirty="0"/>
              <a:t> polymorphism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inheritance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tiplere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Çözümünün</a:t>
            </a:r>
            <a:r>
              <a:rPr lang="en-US" dirty="0"/>
              <a:t> </a:t>
            </a:r>
            <a:r>
              <a:rPr lang="en-US" dirty="0" err="1"/>
              <a:t>Bölümleri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Metadata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kabiliyeti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API.</a:t>
            </a:r>
            <a:endParaRPr lang="en-US" dirty="0"/>
          </a:p>
          <a:p>
            <a:pPr lvl="1"/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Query </a:t>
            </a:r>
            <a:r>
              <a:rPr lang="en-US" dirty="0" err="1"/>
              <a:t>veya</a:t>
            </a:r>
            <a:r>
              <a:rPr lang="en-US" dirty="0"/>
              <a:t> Criteria API.</a:t>
            </a:r>
            <a:endParaRPr lang="en-US" dirty="0"/>
          </a:p>
          <a:p>
            <a:pPr lvl="1"/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, </a:t>
            </a:r>
            <a:r>
              <a:rPr lang="en-US" dirty="0" err="1"/>
              <a:t>ilişkilerin</a:t>
            </a:r>
            <a:r>
              <a:rPr lang="en-US" dirty="0"/>
              <a:t> lazy </a:t>
            </a:r>
            <a:r>
              <a:rPr lang="en-US" dirty="0" err="1"/>
              <a:t>yüklenmesi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JPA, ORM </a:t>
            </a:r>
            <a:r>
              <a:rPr lang="en-US" dirty="0" err="1"/>
              <a:t>Frameworkleri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katmanıdır</a:t>
            </a:r>
            <a:r>
              <a:rPr lang="en-US" dirty="0"/>
              <a:t>.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JPA </a:t>
            </a:r>
            <a:r>
              <a:rPr lang="en-US" dirty="0" err="1"/>
              <a:t>Provider’lar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r>
              <a:rPr lang="en-US" dirty="0"/>
              <a:t>. Biz </a:t>
            </a:r>
            <a:r>
              <a:rPr lang="en-US" dirty="0" err="1"/>
              <a:t>sektörün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JPA </a:t>
            </a:r>
            <a:r>
              <a:rPr lang="en-US" dirty="0" err="1"/>
              <a:t>Provider’I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çalışacağız</a:t>
            </a:r>
            <a:r>
              <a:rPr lang="en-US" dirty="0"/>
              <a:t>. Spring Data JPA </a:t>
            </a:r>
            <a:r>
              <a:rPr lang="en-US" dirty="0" err="1"/>
              <a:t>bizlere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çalışabilmemiz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sorguların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kolaylaşır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13795" y="117446"/>
            <a:ext cx="10353761" cy="738231"/>
          </a:xfrm>
        </p:spPr>
        <p:txBody>
          <a:bodyPr/>
          <a:lstStyle/>
          <a:p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913795" y="855676"/>
            <a:ext cx="10353762" cy="5884877"/>
          </a:xfrm>
        </p:spPr>
        <p:txBody>
          <a:bodyPr>
            <a:normAutofit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spring-boot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oluşturacağımızı</a:t>
            </a:r>
            <a:r>
              <a:rPr lang="en-US" dirty="0"/>
              <a:t> </a:t>
            </a:r>
            <a:r>
              <a:rPr lang="en-US" dirty="0" err="1"/>
              <a:t>görmüştük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maven </a:t>
            </a:r>
            <a:r>
              <a:rPr lang="en-US" dirty="0" err="1"/>
              <a:t>projesine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/>
              <a:t> </a:t>
            </a:r>
            <a:r>
              <a:rPr lang="en-US" dirty="0" err="1"/>
              <a:t>eklenmelidir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sz="1300" dirty="0"/>
              <a:t>&lt;dependency&gt;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&lt;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r>
              <a:rPr lang="en-US" sz="1300" dirty="0" err="1"/>
              <a:t>org.springframework.boot</a:t>
            </a:r>
            <a:r>
              <a:rPr lang="en-US" sz="1300" dirty="0"/>
              <a:t>&lt;/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&lt;</a:t>
            </a:r>
            <a:r>
              <a:rPr lang="en-US" sz="1300" dirty="0" err="1"/>
              <a:t>artifactId</a:t>
            </a:r>
            <a:r>
              <a:rPr lang="en-US" sz="1300" dirty="0"/>
              <a:t>&gt;spring-boot-starter-data-</a:t>
            </a:r>
            <a:r>
              <a:rPr lang="en-US" sz="1300" dirty="0" err="1"/>
              <a:t>jpa</a:t>
            </a:r>
            <a:r>
              <a:rPr lang="en-US" sz="1300" dirty="0"/>
              <a:t>&lt;/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&lt;/dependency&gt;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&lt;dependency&gt;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        &lt;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r>
              <a:rPr lang="en-US" sz="1300" dirty="0" err="1"/>
              <a:t>org.postgresql</a:t>
            </a:r>
            <a:r>
              <a:rPr lang="en-US" sz="1300" dirty="0"/>
              <a:t>&lt;/</a:t>
            </a:r>
            <a:r>
              <a:rPr lang="en-US" sz="1300" dirty="0" err="1"/>
              <a:t>groupId</a:t>
            </a:r>
            <a:r>
              <a:rPr lang="en-US" sz="1300" dirty="0"/>
              <a:t>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        &lt;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  <a:r>
              <a:rPr lang="en-US" sz="1300" dirty="0" err="1"/>
              <a:t>postgresql</a:t>
            </a:r>
            <a:r>
              <a:rPr lang="en-US" sz="1300" dirty="0"/>
              <a:t>&lt;/</a:t>
            </a:r>
            <a:r>
              <a:rPr lang="en-US" sz="1300" dirty="0" err="1"/>
              <a:t>artifactId</a:t>
            </a:r>
            <a:r>
              <a:rPr lang="en-US" sz="1300" dirty="0"/>
              <a:t>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        &lt;version&gt;42.3.5&lt;/version&gt;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&lt;/dependency&gt;</a:t>
            </a:r>
            <a:endParaRPr lang="en-US" sz="1300" dirty="0"/>
          </a:p>
          <a:p>
            <a:r>
              <a:rPr lang="en-US" sz="1700" dirty="0" err="1"/>
              <a:t>Sonrasında</a:t>
            </a:r>
            <a:r>
              <a:rPr lang="en-US" sz="1700" dirty="0"/>
              <a:t> </a:t>
            </a:r>
            <a:r>
              <a:rPr lang="en-US" sz="1700" dirty="0" err="1"/>
              <a:t>application.properties</a:t>
            </a:r>
            <a:r>
              <a:rPr lang="en-US" sz="1700" dirty="0"/>
              <a:t> </a:t>
            </a:r>
            <a:r>
              <a:rPr lang="en-US" sz="1700" dirty="0" err="1"/>
              <a:t>dosyasına</a:t>
            </a:r>
            <a:r>
              <a:rPr lang="en-US" sz="1700" dirty="0"/>
              <a:t> </a:t>
            </a:r>
            <a:r>
              <a:rPr lang="en-US" sz="1700" dirty="0" err="1"/>
              <a:t>aşağıda</a:t>
            </a:r>
            <a:r>
              <a:rPr lang="en-US" sz="1700" dirty="0"/>
              <a:t> </a:t>
            </a:r>
            <a:r>
              <a:rPr lang="en-US" sz="1700" dirty="0" err="1"/>
              <a:t>bulunan</a:t>
            </a:r>
            <a:r>
              <a:rPr lang="en-US" sz="1700" dirty="0"/>
              <a:t> </a:t>
            </a:r>
            <a:r>
              <a:rPr lang="en-US" sz="1700" dirty="0" err="1"/>
              <a:t>propertyleri</a:t>
            </a:r>
            <a:r>
              <a:rPr lang="en-US" sz="1700" dirty="0"/>
              <a:t> </a:t>
            </a:r>
            <a:r>
              <a:rPr lang="en-US" sz="1700" dirty="0" err="1"/>
              <a:t>ekleyelim</a:t>
            </a:r>
            <a:r>
              <a:rPr lang="en-US" sz="1700" dirty="0"/>
              <a:t>.</a:t>
            </a:r>
            <a:endParaRPr lang="en-US" sz="1700" dirty="0"/>
          </a:p>
          <a:p>
            <a:pPr lvl="1"/>
            <a:r>
              <a:rPr lang="en-US" sz="1500" dirty="0"/>
              <a:t>spring.datasource.url=</a:t>
            </a:r>
            <a:r>
              <a:rPr lang="en-US" sz="1500" dirty="0" err="1"/>
              <a:t>jdbc:postgresql</a:t>
            </a:r>
            <a:r>
              <a:rPr lang="en-US" sz="1500" dirty="0"/>
              <a:t>://localhost:5432/database</a:t>
            </a:r>
            <a:endParaRPr lang="en-US" sz="1500" dirty="0"/>
          </a:p>
          <a:p>
            <a:pPr lvl="1"/>
            <a:r>
              <a:rPr lang="en-US" sz="1500" dirty="0" err="1"/>
              <a:t>spring.datasource.username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  <a:p>
            <a:pPr lvl="1"/>
            <a:r>
              <a:rPr lang="en-US" sz="1500" dirty="0" err="1"/>
              <a:t>spring.datasource.password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Model </a:t>
            </a:r>
            <a:r>
              <a:rPr lang="en-US" dirty="0" err="1"/>
              <a:t>ve</a:t>
            </a:r>
            <a:r>
              <a:rPr lang="en-US" dirty="0"/>
              <a:t> Metadata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924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model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tanımlarına</a:t>
            </a:r>
            <a:r>
              <a:rPr lang="en-US" dirty="0"/>
              <a:t> metadata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3136011" y="2782217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  <a:endParaRPr lang="en-US" sz="800" dirty="0"/>
          </a:p>
        </p:txBody>
      </p:sp>
      <p:sp>
        <p:nvSpPr>
          <p:cNvPr id="5" name="Dikdörtgen 4"/>
          <p:cNvSpPr/>
          <p:nvPr/>
        </p:nvSpPr>
        <p:spPr>
          <a:xfrm>
            <a:off x="3136011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  <a:endParaRPr lang="en-US" sz="800" dirty="0"/>
          </a:p>
        </p:txBody>
      </p:sp>
      <p:sp>
        <p:nvSpPr>
          <p:cNvPr id="6" name="Dikdörtgen 5"/>
          <p:cNvSpPr/>
          <p:nvPr/>
        </p:nvSpPr>
        <p:spPr>
          <a:xfrm>
            <a:off x="3136011" y="4201675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  <a:endParaRPr lang="en-US" sz="700" dirty="0"/>
          </a:p>
        </p:txBody>
      </p:sp>
      <p:sp>
        <p:nvSpPr>
          <p:cNvPr id="7" name="Dikdörtgen 6"/>
          <p:cNvSpPr/>
          <p:nvPr/>
        </p:nvSpPr>
        <p:spPr>
          <a:xfrm>
            <a:off x="4281224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  <a:endParaRPr lang="en-US" sz="800" dirty="0"/>
          </a:p>
        </p:txBody>
      </p:sp>
      <p:cxnSp>
        <p:nvCxnSpPr>
          <p:cNvPr id="8" name="Düz Ok Bağlayıcısı 7"/>
          <p:cNvCxnSpPr>
            <a:stCxn id="7" idx="1"/>
            <a:endCxn id="5" idx="3"/>
          </p:cNvCxnSpPr>
          <p:nvPr/>
        </p:nvCxnSpPr>
        <p:spPr>
          <a:xfrm flipH="1">
            <a:off x="3612261" y="3630175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>
            <a:stCxn id="6" idx="0"/>
            <a:endCxn id="5" idx="2"/>
          </p:cNvCxnSpPr>
          <p:nvPr/>
        </p:nvCxnSpPr>
        <p:spPr>
          <a:xfrm flipV="1">
            <a:off x="3374136" y="3768404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>
            <a:stCxn id="5" idx="0"/>
            <a:endCxn id="4" idx="2"/>
          </p:cNvCxnSpPr>
          <p:nvPr/>
        </p:nvCxnSpPr>
        <p:spPr>
          <a:xfrm flipV="1">
            <a:off x="3374136" y="3058675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k: Sol Sağ 10"/>
          <p:cNvSpPr/>
          <p:nvPr/>
        </p:nvSpPr>
        <p:spPr>
          <a:xfrm>
            <a:off x="5233725" y="3429000"/>
            <a:ext cx="958841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Metadata</a:t>
            </a:r>
            <a:endParaRPr lang="en-US" sz="1050" dirty="0"/>
          </a:p>
        </p:txBody>
      </p:sp>
      <p:sp>
        <p:nvSpPr>
          <p:cNvPr id="12" name="Dikdörtgen 11"/>
          <p:cNvSpPr/>
          <p:nvPr/>
        </p:nvSpPr>
        <p:spPr>
          <a:xfrm>
            <a:off x="6824473" y="2823358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13" name="Dikdörtgen 12"/>
          <p:cNvSpPr/>
          <p:nvPr/>
        </p:nvSpPr>
        <p:spPr>
          <a:xfrm>
            <a:off x="6824474" y="3533087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14" name="Dikdörtgen 13"/>
          <p:cNvSpPr/>
          <p:nvPr/>
        </p:nvSpPr>
        <p:spPr>
          <a:xfrm>
            <a:off x="7269192" y="4381045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15" name="Dikdörtgen 14"/>
          <p:cNvSpPr/>
          <p:nvPr/>
        </p:nvSpPr>
        <p:spPr>
          <a:xfrm>
            <a:off x="7969686" y="3533087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16" name="Bağlayıcı: Dirsek 15"/>
          <p:cNvCxnSpPr>
            <a:stCxn id="15" idx="2"/>
            <a:endCxn id="14" idx="3"/>
          </p:cNvCxnSpPr>
          <p:nvPr/>
        </p:nvCxnSpPr>
        <p:spPr>
          <a:xfrm rot="5400000">
            <a:off x="7827437" y="4042544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Dirsek 16"/>
          <p:cNvCxnSpPr>
            <a:stCxn id="14" idx="1"/>
            <a:endCxn id="13" idx="2"/>
          </p:cNvCxnSpPr>
          <p:nvPr/>
        </p:nvCxnSpPr>
        <p:spPr>
          <a:xfrm rot="10800000">
            <a:off x="7158954" y="3809546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>
            <a:stCxn id="13" idx="0"/>
            <a:endCxn id="12" idx="2"/>
          </p:cNvCxnSpPr>
          <p:nvPr/>
        </p:nvCxnSpPr>
        <p:spPr>
          <a:xfrm flipV="1">
            <a:off x="7158954" y="3099816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ağ Ayraç 18"/>
          <p:cNvSpPr/>
          <p:nvPr/>
        </p:nvSpPr>
        <p:spPr>
          <a:xfrm rot="5400000">
            <a:off x="7482734" y="4384857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ağ Ayraç 19"/>
          <p:cNvSpPr/>
          <p:nvPr/>
        </p:nvSpPr>
        <p:spPr>
          <a:xfrm rot="5400000">
            <a:off x="3145558" y="4338358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tin kutusu 20"/>
          <p:cNvSpPr txBox="1"/>
          <p:nvPr/>
        </p:nvSpPr>
        <p:spPr>
          <a:xfrm>
            <a:off x="1846313" y="5410163"/>
            <a:ext cx="305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6471031" y="5434043"/>
            <a:ext cx="24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4160356" y="3509109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endParaRPr lang="en-US" sz="800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3341881" y="3724553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bölümlerle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endParaRPr lang="en-US" dirty="0"/>
          </a:p>
          <a:p>
            <a:pPr lvl="1"/>
            <a:r>
              <a:rPr lang="en-US" dirty="0" err="1"/>
              <a:t>Property’ler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sütunlar</a:t>
            </a:r>
            <a:endParaRPr lang="en-US" dirty="0"/>
          </a:p>
          <a:p>
            <a:pPr lvl="1"/>
            <a:r>
              <a:rPr lang="en-US" dirty="0" err="1"/>
              <a:t>İlişkiler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foreign </a:t>
            </a:r>
            <a:r>
              <a:rPr lang="en-US" dirty="0" err="1"/>
              <a:t>key’ler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tipleri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Formatları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tanımları</a:t>
            </a:r>
            <a:r>
              <a:rPr lang="en-US" dirty="0"/>
              <a:t> 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anotasyonları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XML </a:t>
            </a:r>
            <a:r>
              <a:rPr lang="en-US" dirty="0" err="1"/>
              <a:t>dosyaları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implement </a:t>
            </a:r>
            <a:r>
              <a:rPr lang="en-US" dirty="0" err="1"/>
              <a:t>etmelerine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türemelerine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Serializable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değillerdir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Persistence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da </a:t>
            </a:r>
            <a:r>
              <a:rPr lang="en-US" dirty="0" err="1"/>
              <a:t>kullanılabilirler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Getter/setter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görünürlük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default no </a:t>
            </a:r>
            <a:r>
              <a:rPr lang="en-US" dirty="0" err="1"/>
              <a:t>arg</a:t>
            </a:r>
            <a:r>
              <a:rPr lang="en-US" dirty="0"/>
              <a:t> constructor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final </a:t>
            </a:r>
            <a:r>
              <a:rPr lang="en-US" dirty="0" err="1"/>
              <a:t>olmamalıdır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JPA/Hibernate </a:t>
            </a:r>
            <a:r>
              <a:rPr lang="en-US" dirty="0" err="1"/>
              <a:t>ile</a:t>
            </a:r>
            <a:r>
              <a:rPr lang="en-US" dirty="0"/>
              <a:t> Java</a:t>
            </a:r>
            <a:br>
              <a:rPr lang="en-US" dirty="0"/>
            </a:br>
            <a:r>
              <a:rPr lang="en-US" dirty="0"/>
              <a:t>Persistence</a:t>
            </a:r>
            <a:endParaRPr lang="en-US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ORM’e</a:t>
            </a:r>
            <a:r>
              <a:rPr lang="en-US" dirty="0"/>
              <a:t> </a:t>
            </a:r>
            <a:r>
              <a:rPr lang="en-US" dirty="0" err="1"/>
              <a:t>Giriş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@Entity: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tablosuna</a:t>
            </a:r>
            <a:r>
              <a:rPr lang="en-US" dirty="0"/>
              <a:t> (entity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adlandırılabilir</a:t>
            </a:r>
            <a:r>
              <a:rPr lang="en-US" dirty="0"/>
              <a:t>)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@Table: </a:t>
            </a:r>
            <a:r>
              <a:rPr lang="en-US" dirty="0" err="1"/>
              <a:t>Opsiyonel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 @Table(name=“pet”)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@Id: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primary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tanımlamamızı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Entity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mutalaka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id </a:t>
            </a:r>
            <a:r>
              <a:rPr lang="en-US" dirty="0" err="1"/>
              <a:t>fieldı</a:t>
            </a:r>
            <a:r>
              <a:rPr lang="en-US" dirty="0"/>
              <a:t> </a:t>
            </a:r>
            <a:r>
              <a:rPr lang="en-US" dirty="0" err="1"/>
              <a:t>bulundurmak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@GeneratedValue: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GenerationType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@Basic: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JPA’da</a:t>
            </a:r>
            <a:r>
              <a:rPr lang="en-US" dirty="0"/>
              <a:t> long, int, string, Boolean, char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kolonlarıyla</a:t>
            </a:r>
            <a:r>
              <a:rPr lang="en-US" dirty="0"/>
              <a:t> </a:t>
            </a:r>
            <a:r>
              <a:rPr lang="en-US" dirty="0" err="1"/>
              <a:t>eşleştirmek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Yazılmaması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JPA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alanıyla</a:t>
            </a:r>
            <a:r>
              <a:rPr lang="en-US" dirty="0"/>
              <a:t>, </a:t>
            </a:r>
            <a:r>
              <a:rPr lang="en-US" dirty="0" err="1"/>
              <a:t>field’da</a:t>
            </a:r>
            <a:r>
              <a:rPr lang="en-US" dirty="0"/>
              <a:t> </a:t>
            </a:r>
            <a:r>
              <a:rPr lang="en-US" dirty="0" err="1"/>
              <a:t>belirtmiş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tip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@Column: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parameter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eşleştirir</a:t>
            </a:r>
            <a:r>
              <a:rPr lang="en-US" dirty="0"/>
              <a:t>. 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Kullanılmaması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field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@Column(name=“pet_name”)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@MappedSuperclass – Entity </a:t>
            </a:r>
            <a:r>
              <a:rPr lang="en-US" dirty="0" err="1"/>
              <a:t>sınıflarında</a:t>
            </a:r>
            <a:r>
              <a:rPr lang="en-US" dirty="0"/>
              <a:t> </a:t>
            </a:r>
            <a:r>
              <a:rPr lang="en-US" dirty="0" err="1"/>
              <a:t>temel-ortak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elemanlarını</a:t>
            </a:r>
            <a:r>
              <a:rPr lang="en-US" dirty="0"/>
              <a:t> (id, soft-delete, </a:t>
            </a:r>
            <a:r>
              <a:rPr lang="en-US" dirty="0" err="1"/>
              <a:t>updatedate</a:t>
            </a:r>
            <a:r>
              <a:rPr lang="en-US" dirty="0"/>
              <a:t>, </a:t>
            </a:r>
            <a:r>
              <a:rPr lang="en-US" dirty="0" err="1"/>
              <a:t>insertdate</a:t>
            </a:r>
            <a:r>
              <a:rPr lang="en-US" dirty="0"/>
              <a:t> vs.)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Commons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en-US" dirty="0"/>
              <a:t>JDBC, JPA, LDAP, MongoDB, Redis, Apache </a:t>
            </a:r>
            <a:r>
              <a:rPr lang="en-US" dirty="0" err="1"/>
              <a:t>Solr</a:t>
            </a:r>
            <a:r>
              <a:rPr lang="en-US" dirty="0"/>
              <a:t>, Apache Cassandra, Elasticsearch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paketidir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Repository: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arayüzüdür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CrudRepository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CRUD(Create-Read-Update-Delete)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Sort: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sınıftır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Slice: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Page: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sayfalama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JPARepository: </a:t>
            </a:r>
            <a:r>
              <a:rPr lang="tr-TR" altLang="en-US" dirty="0"/>
              <a:t>Kalıcılık bağlamını temizleme ve bir toplu işteki kayıtları silme gibi JPA ile ilgili bazı yöntemler sağlar.</a:t>
            </a:r>
            <a:endParaRPr lang="tr-TR" altLang="en-US" dirty="0"/>
          </a:p>
          <a:p>
            <a:r>
              <a:rPr lang="en-US" dirty="0"/>
              <a:t>Spring Data </a:t>
            </a:r>
            <a:r>
              <a:rPr lang="en-US" dirty="0" err="1"/>
              <a:t>projeleri</a:t>
            </a:r>
            <a:r>
              <a:rPr lang="en-US" dirty="0"/>
              <a:t> Spring Data Commons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arabirim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Spring Data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(conventions, derived methods)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Spring Data </a:t>
            </a:r>
            <a:r>
              <a:rPr lang="en-US" dirty="0" err="1"/>
              <a:t>masaüstü</a:t>
            </a:r>
            <a:r>
              <a:rPr lang="en-US" dirty="0"/>
              <a:t>,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Java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Hibernate, </a:t>
            </a:r>
            <a:r>
              <a:rPr lang="en-US" dirty="0" err="1"/>
              <a:t>EclipseLink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Spring Data </a:t>
            </a:r>
            <a:r>
              <a:rPr lang="en-US" dirty="0" err="1"/>
              <a:t>projesidir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EntityManagerFactory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Bean’ini</a:t>
            </a:r>
            <a:r>
              <a:rPr lang="en-US" dirty="0"/>
              <a:t> Spring Boot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Spring Data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repository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, </a:t>
            </a:r>
            <a:r>
              <a:rPr lang="en-US" dirty="0" err="1"/>
              <a:t>çekme</a:t>
            </a:r>
            <a:r>
              <a:rPr lang="en-US" dirty="0"/>
              <a:t>,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Spring Data Commons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CrudRepository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CrudRepository</a:t>
            </a:r>
            <a:r>
              <a:rPr lang="en-US" dirty="0"/>
              <a:t>&lt;T, ID&gt; extends Repository&lt;T, ID&gt;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&lt;S extends T&gt; S save(S entity);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&lt;S extends T&gt; </a:t>
            </a:r>
            <a:r>
              <a:rPr lang="en-US" dirty="0" err="1"/>
              <a:t>Iterable</a:t>
            </a:r>
            <a:r>
              <a:rPr lang="en-US" dirty="0"/>
              <a:t>&lt;S&gt; </a:t>
            </a:r>
            <a:r>
              <a:rPr lang="en-US" dirty="0" err="1"/>
              <a:t>saveAll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&lt;S&gt; entities);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Optional&lt;T&gt; </a:t>
            </a:r>
            <a:r>
              <a:rPr lang="en-US" dirty="0" err="1"/>
              <a:t>findById</a:t>
            </a:r>
            <a:r>
              <a:rPr lang="en-US" dirty="0"/>
              <a:t>(ID id);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existsById</a:t>
            </a:r>
            <a:r>
              <a:rPr lang="en-US" dirty="0"/>
              <a:t>(ID id);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</a:t>
            </a:r>
            <a:r>
              <a:rPr lang="en-US" dirty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findAllById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&lt;ID&gt; ids);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long count();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deleteById</a:t>
            </a:r>
            <a:r>
              <a:rPr lang="en-US" dirty="0"/>
              <a:t>(ID id);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void delete(T entity);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&lt;? extends T&gt; entities);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deleteAll</a:t>
            </a:r>
            <a:r>
              <a:rPr lang="en-US" dirty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/generic </a:t>
            </a:r>
            <a:r>
              <a:rPr lang="en-US" dirty="0" err="1"/>
              <a:t>olduğundan</a:t>
            </a:r>
            <a:r>
              <a:rPr lang="en-US" dirty="0"/>
              <a:t> Entity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{}</a:t>
            </a:r>
            <a:endParaRPr lang="en-US" dirty="0"/>
          </a:p>
          <a:p>
            <a:r>
              <a:rPr lang="en-US" dirty="0"/>
              <a:t>Spring framework IoC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(@Autowired, constructor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@Service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@Autowired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//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@Service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PersonService</a:t>
            </a:r>
            <a:r>
              <a:rPr lang="en-US" dirty="0"/>
              <a:t>(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this.personRepository</a:t>
            </a:r>
            <a:r>
              <a:rPr lang="en-US" dirty="0"/>
              <a:t> =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65" y="84455"/>
            <a:ext cx="10353675" cy="597535"/>
          </a:xfrm>
        </p:spPr>
        <p:txBody>
          <a:bodyPr>
            <a:normAutofit/>
          </a:bodyPr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84300" y="681355"/>
            <a:ext cx="4203065" cy="510984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repository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App {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PersonRepository.class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Person burak = </a:t>
            </a:r>
            <a:r>
              <a:rPr lang="en-US" dirty="0" err="1"/>
              <a:t>Person.of</a:t>
            </a:r>
            <a:r>
              <a:rPr lang="en-US" dirty="0"/>
              <a:t>(“Burak", “DUMAN");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personRepository.saveAll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AAA</a:t>
            </a:r>
            <a:r>
              <a:rPr lang="en-US" dirty="0"/>
              <a:t>", “</a:t>
            </a:r>
            <a:r>
              <a:rPr lang="tr-TR" dirty="0"/>
              <a:t>AAA</a:t>
            </a:r>
            <a:r>
              <a:rPr lang="en-US" dirty="0"/>
              <a:t>"),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BBB</a:t>
            </a:r>
            <a:r>
              <a:rPr lang="en-US" dirty="0"/>
              <a:t>", </a:t>
            </a:r>
            <a:r>
              <a:rPr lang="tr-TR" dirty="0"/>
              <a:t>‘BBB</a:t>
            </a:r>
            <a:r>
              <a:rPr lang="en-US" dirty="0"/>
              <a:t>"),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CCC</a:t>
            </a:r>
            <a:r>
              <a:rPr lang="en-US" dirty="0"/>
              <a:t>", “</a:t>
            </a:r>
            <a:r>
              <a:rPr lang="tr-TR" dirty="0"/>
              <a:t>CCC</a:t>
            </a:r>
            <a:r>
              <a:rPr lang="en-US" dirty="0"/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burak.setFirstName</a:t>
            </a:r>
            <a:r>
              <a:rPr lang="en-US" dirty="0"/>
              <a:t>(“Burak");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personRepository.findById</a:t>
            </a:r>
            <a:r>
              <a:rPr lang="en-US" dirty="0"/>
              <a:t>(1L)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seçme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endParaRPr lang="en-US" dirty="0"/>
          </a:p>
        </p:txBody>
      </p:sp>
      <p:sp>
        <p:nvSpPr>
          <p:cNvPr id="4" name="İçerik Yer Tutucusu 2"/>
          <p:cNvSpPr>
            <a:spLocks noGrp="1"/>
          </p:cNvSpPr>
          <p:nvPr/>
        </p:nvSpPr>
        <p:spPr>
          <a:xfrm>
            <a:off x="6468110" y="749300"/>
            <a:ext cx="4203065" cy="5109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isExists</a:t>
            </a:r>
            <a:r>
              <a:rPr lang="en-US" dirty="0"/>
              <a:t> = </a:t>
            </a:r>
            <a:r>
              <a:rPr lang="en-US" dirty="0" err="1"/>
              <a:t>personRepository.existsById</a:t>
            </a:r>
            <a:r>
              <a:rPr lang="en-US" dirty="0"/>
              <a:t>(99L);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Kayıt</a:t>
            </a:r>
            <a:r>
              <a:rPr lang="en-US" dirty="0"/>
              <a:t> " + (</a:t>
            </a:r>
            <a:r>
              <a:rPr lang="en-US" dirty="0" err="1"/>
              <a:t>isExists</a:t>
            </a:r>
            <a:r>
              <a:rPr lang="en-US" dirty="0"/>
              <a:t> ? "</a:t>
            </a:r>
            <a:r>
              <a:rPr lang="en-US" dirty="0" err="1"/>
              <a:t>bulundu</a:t>
            </a:r>
            <a:r>
              <a:rPr lang="en-US" dirty="0"/>
              <a:t>" : "</a:t>
            </a:r>
            <a:r>
              <a:rPr lang="en-US" dirty="0" err="1"/>
              <a:t>bulunamadı</a:t>
            </a:r>
            <a:r>
              <a:rPr lang="en-US" dirty="0"/>
              <a:t>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listeleme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long count = </a:t>
            </a:r>
            <a:r>
              <a:rPr lang="en-US" dirty="0" err="1"/>
              <a:t>personRepository.count</a:t>
            </a:r>
            <a:r>
              <a:rPr lang="en-US" dirty="0"/>
              <a:t>(); //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(count + "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.");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try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personRepository.deleteById</a:t>
            </a:r>
            <a:r>
              <a:rPr lang="en-US" dirty="0"/>
              <a:t>(33L);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} catch (Exception e)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personRepository.deleteAll</a:t>
            </a:r>
            <a:r>
              <a:rPr lang="en-US" dirty="0"/>
              <a:t>(); 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2579064" y="2581042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  <a:endParaRPr lang="en-US" sz="800" dirty="0"/>
          </a:p>
        </p:txBody>
      </p:sp>
      <p:sp>
        <p:nvSpPr>
          <p:cNvPr id="7" name="Dikdörtgen 6"/>
          <p:cNvSpPr/>
          <p:nvPr/>
        </p:nvSpPr>
        <p:spPr>
          <a:xfrm>
            <a:off x="2608976" y="3290771"/>
            <a:ext cx="63904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  <a:endParaRPr lang="en-US" sz="800" dirty="0"/>
          </a:p>
        </p:txBody>
      </p:sp>
      <p:sp>
        <p:nvSpPr>
          <p:cNvPr id="8" name="Dikdörtgen 7"/>
          <p:cNvSpPr/>
          <p:nvPr/>
        </p:nvSpPr>
        <p:spPr>
          <a:xfrm>
            <a:off x="2516697" y="4000500"/>
            <a:ext cx="731328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  <a:endParaRPr lang="en-US" sz="700" dirty="0"/>
          </a:p>
        </p:txBody>
      </p:sp>
      <p:sp>
        <p:nvSpPr>
          <p:cNvPr id="9" name="Dikdörtgen 8"/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  <a:endParaRPr lang="en-US" sz="800" dirty="0"/>
          </a:p>
        </p:txBody>
      </p:sp>
      <p:cxnSp>
        <p:nvCxnSpPr>
          <p:cNvPr id="13" name="Düz Ok Bağlayıcısı 12"/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8" idx="0"/>
            <a:endCxn id="7" idx="2"/>
          </p:cNvCxnSpPr>
          <p:nvPr/>
        </p:nvCxnSpPr>
        <p:spPr>
          <a:xfrm flipV="1">
            <a:off x="2882361" y="3567229"/>
            <a:ext cx="4614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stCxn id="7" idx="0"/>
            <a:endCxn id="6" idx="2"/>
          </p:cNvCxnSpPr>
          <p:nvPr/>
        </p:nvCxnSpPr>
        <p:spPr>
          <a:xfrm flipH="1" flipV="1">
            <a:off x="2913545" y="2857500"/>
            <a:ext cx="14956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/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/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/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/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/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/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/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/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/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/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Metin kutusu 69"/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Metin kutusu 71"/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endParaRPr lang="en-US" sz="800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Arayüzde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NOT: 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Derived Query Methods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Spring Data 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hazırlanacaktır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findByFirstNameOrLastName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</a:t>
            </a:r>
            <a:r>
              <a:rPr lang="en-US" dirty="0"/>
              <a:t> = </a:t>
            </a:r>
            <a:r>
              <a:rPr lang="en-US" dirty="0" err="1"/>
              <a:t>personRepository.findByLastName</a:t>
            </a:r>
            <a:r>
              <a:rPr lang="en-US" dirty="0"/>
              <a:t>(“Burak");</a:t>
            </a:r>
            <a:endParaRPr lang="en-US" dirty="0"/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listBurakGul</a:t>
            </a:r>
            <a:r>
              <a:rPr lang="en-US" dirty="0"/>
              <a:t> = </a:t>
            </a:r>
            <a:r>
              <a:rPr lang="en-US" dirty="0" err="1"/>
              <a:t>personRepository.findByFirstNameOrLastName</a:t>
            </a:r>
            <a:r>
              <a:rPr lang="en-US" dirty="0"/>
              <a:t>(“Burak", “Duman");</a:t>
            </a:r>
            <a:endParaRPr lang="en-US" dirty="0"/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listBurakGul</a:t>
            </a:r>
            <a:r>
              <a:rPr lang="en-US" dirty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172201" y="3338521"/>
            <a:ext cx="5181600" cy="13255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Özelliğin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(conventions)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kelimeye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yapılarak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NOT: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find </a:t>
            </a:r>
            <a:r>
              <a:rPr lang="en-US" dirty="0" err="1"/>
              <a:t>yerine</a:t>
            </a:r>
            <a:r>
              <a:rPr lang="en-US" dirty="0"/>
              <a:t> get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başlayabilir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777240" y="1873566"/>
          <a:ext cx="5242561" cy="4255474"/>
        </p:xfrm>
        <a:graphic>
          <a:graphicData uri="http://schemas.openxmlformats.org/drawingml/2006/table">
            <a:tbl>
              <a:tblPr/>
              <a:tblGrid>
                <a:gridCol w="825373"/>
                <a:gridCol w="2451798"/>
                <a:gridCol w="1965390"/>
              </a:tblGrid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Anahtar kelime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Kullanım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JPQL karşılığı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Distinct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findDistinctByLastnameAndFirstname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select distinct … where x.lastname = ?1 and x.firstname = ?2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findByLastnameAndFirstname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and x.firstname = ?2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findByLastnameOrFirstname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or x.firstname = ?2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Is, Equals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findByFirstname,findByFirstnameIs,findByFirstnameEquals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=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findByStartDateBetween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between ?1 and ?2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LessThanEqual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findByAgeLessThanEqual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&lt;=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GreaterThanEqual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findByAgeGreaterThanEqual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&gt;=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findByStartDateAfter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&gt;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findByStartDateBefore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&lt;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IsNull, 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is 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IsNotNull, NotNull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findByAge(Is)NotNull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null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Like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findByFirstnameLike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NotLike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findByFirstnameNotLike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not like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StartingWith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findByFirstnameStartingWith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appended %)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EndingWith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findByFirstnameEndingWith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prepended %)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Containing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findByFirstnameContaining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wrapped in %)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OrderBy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findByAgeOrderByLastnameDesc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= ?1 order by x.lastname desc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findByLastnameNot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&lt;&gt;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findByAgeIn(Collection&lt;Age&gt; ages)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in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NotIn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findByAgeNotIn(Collection&lt;Age&gt; ages)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in ?1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findByActiveTrue()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true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findByActiveFalse()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false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IgnoreCase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findByFirstnameIgnoreCase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UPPER(x.firstname) = UPPER(?1)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Sınırlama</a:t>
            </a:r>
            <a:r>
              <a:rPr lang="en-US" dirty="0"/>
              <a:t> – Limit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findTopX</a:t>
            </a:r>
            <a:r>
              <a:rPr lang="en-US" dirty="0"/>
              <a:t>, </a:t>
            </a:r>
            <a:r>
              <a:rPr lang="en-US" dirty="0" err="1"/>
              <a:t>findFirstX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eki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findFirst3ByLastNameOrderByFirstNameAsc(String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personRepository.findFirst3ByLastName(“Duman");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personRepository.findFirst3ByLastNameOrderByFirstNameAsc(“Duman");</a:t>
            </a:r>
            <a:endParaRPr lang="en-US" dirty="0"/>
          </a:p>
          <a:p>
            <a:r>
              <a:rPr lang="en-US" dirty="0"/>
              <a:t>NOT: Spring Data JPA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isimlendirmesi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oluşturacaktır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– Count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isimlerinin</a:t>
            </a:r>
            <a:r>
              <a:rPr lang="en-US" dirty="0"/>
              <a:t> count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başlaması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</a:t>
            </a:r>
            <a:r>
              <a:rPr lang="tr-TR" altLang="en-US" dirty="0" err="1"/>
              <a:t>Duman</a:t>
            </a:r>
            <a:r>
              <a:rPr lang="en-US" dirty="0"/>
              <a:t> = </a:t>
            </a:r>
            <a:r>
              <a:rPr lang="en-US" dirty="0" err="1"/>
              <a:t>personRepository.countByLastName</a:t>
            </a:r>
            <a:r>
              <a:rPr lang="en-US" dirty="0"/>
              <a:t>(“</a:t>
            </a:r>
            <a:r>
              <a:rPr lang="tr-TR" altLang="en-US" dirty="0"/>
              <a:t>Duman</a:t>
            </a:r>
            <a:r>
              <a:rPr lang="en-US" dirty="0"/>
              <a:t>");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count</a:t>
            </a:r>
            <a:r>
              <a:rPr lang="tr-TR" altLang="en-US" dirty="0" err="1"/>
              <a:t>Duman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SQL COUNT </a:t>
            </a:r>
            <a:r>
              <a:rPr lang="en-US" dirty="0" err="1"/>
              <a:t>ifadesiyle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3765" y="0"/>
            <a:ext cx="10353675" cy="670560"/>
          </a:xfrm>
        </p:spPr>
        <p:txBody>
          <a:bodyPr/>
          <a:lstStyle/>
          <a:p>
            <a:r>
              <a:rPr lang="en-US" dirty="0" err="1"/>
              <a:t>Gösterim</a:t>
            </a:r>
            <a:r>
              <a:rPr lang="en-US" dirty="0"/>
              <a:t> – Projections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9480" y="669925"/>
            <a:ext cx="10353675" cy="5967730"/>
          </a:xfrm>
        </p:spPr>
        <p:txBody>
          <a:bodyPr>
            <a:normAutofit fontScale="85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metotlarının</a:t>
            </a:r>
            <a:r>
              <a:rPr lang="en-US" dirty="0"/>
              <a:t> </a:t>
            </a:r>
            <a:r>
              <a:rPr lang="en-US" dirty="0" err="1"/>
              <a:t>dönüşü</a:t>
            </a:r>
            <a:r>
              <a:rPr lang="en-US" dirty="0"/>
              <a:t> model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kaynağından</a:t>
            </a:r>
            <a:r>
              <a:rPr lang="en-US" dirty="0"/>
              <a:t> </a:t>
            </a:r>
            <a:r>
              <a:rPr lang="en-US" dirty="0" err="1"/>
              <a:t>alınacaktır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Spring Data projections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almayı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özelliğe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PersonInfo</a:t>
            </a:r>
            <a:r>
              <a:rPr lang="en-US" dirty="0"/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getFirstName</a:t>
            </a:r>
            <a:r>
              <a:rPr lang="en-US" dirty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getLastName</a:t>
            </a:r>
            <a:r>
              <a:rPr lang="en-US" dirty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PersonInfo</a:t>
            </a:r>
            <a:r>
              <a:rPr lang="en-US" dirty="0"/>
              <a:t>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ulaşılır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personRepository.findByLastName</a:t>
            </a:r>
            <a:r>
              <a:rPr lang="en-US" dirty="0"/>
              <a:t>(“Duman")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p.getFirstName</a:t>
            </a:r>
            <a:r>
              <a:rPr lang="en-US" dirty="0"/>
              <a:t>() + " " + </a:t>
            </a:r>
            <a:r>
              <a:rPr lang="en-US" dirty="0" err="1"/>
              <a:t>p.getLastName</a:t>
            </a:r>
            <a:r>
              <a:rPr lang="en-US" dirty="0"/>
              <a:t>()));</a:t>
            </a:r>
            <a:endParaRPr lang="en-US" dirty="0"/>
          </a:p>
          <a:p>
            <a:r>
              <a:rPr lang="en-US" dirty="0"/>
              <a:t>NOT: Spring Data </a:t>
            </a:r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sorguda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(</a:t>
            </a:r>
            <a:r>
              <a:rPr lang="en-US" dirty="0" err="1"/>
              <a:t>istenilen</a:t>
            </a:r>
            <a:r>
              <a:rPr lang="en-US" dirty="0"/>
              <a:t>)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edecektir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örneğe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desteklenmeyen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@Query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hazırlanabilir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@Entity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@NamedQuery(name="Person.grupla",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query ="SELECT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2 " 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Person {}</a:t>
            </a:r>
            <a:endParaRPr lang="en-US" dirty="0"/>
          </a:p>
          <a:p>
            <a:r>
              <a:rPr lang="en-US" dirty="0"/>
              <a:t>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ifadenin</a:t>
            </a:r>
            <a:r>
              <a:rPr lang="en-US" dirty="0"/>
              <a:t> name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();  //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/>
              <a:t>Spring Data JPA tarafından sağlanan @Query ifadesi metot ile tanılanarak @NamedQuery gibi kullanılır.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public interface PersonRepository extends PagingAndSortingRepository&lt;Person, Long&gt; {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    @Query("SELECT p.lastName, COUNT(p.id) FROM Person p GROUP BY p.lastName HAVING LENGTH(p.lastName) &gt; 2 ")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    Iterable&lt;Object[]&gt; grupla();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}</a:t>
            </a:r>
            <a:endParaRPr lang="nn-NO" dirty="0"/>
          </a:p>
          <a:p>
            <a:r>
              <a:rPr lang="nn-NO" dirty="0"/>
              <a:t>@Query ifadesi veri kaynağına özel komutları çalıştırmak için nativeQuery özelliğine sahiptir.</a:t>
            </a:r>
            <a:endParaRPr lang="nn-NO" dirty="0"/>
          </a:p>
          <a:p>
            <a:pPr marL="457200" lvl="1" indent="0">
              <a:buNone/>
            </a:pPr>
            <a:r>
              <a:rPr lang="en-US" dirty="0"/>
              <a:t>@Query(value = "SELECT 5+5", </a:t>
            </a:r>
            <a:r>
              <a:rPr lang="en-US" dirty="0" err="1"/>
              <a:t>nativeQuery</a:t>
            </a:r>
            <a:r>
              <a:rPr lang="en-US" dirty="0"/>
              <a:t> = true)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int </a:t>
            </a:r>
            <a:r>
              <a:rPr lang="en-US" dirty="0" err="1"/>
              <a:t>sonuc</a:t>
            </a:r>
            <a:r>
              <a:rPr lang="en-US" dirty="0"/>
              <a:t>();</a:t>
            </a:r>
            <a:endParaRPr lang="en-US" dirty="0"/>
          </a:p>
          <a:p>
            <a:r>
              <a:rPr lang="nn-NO" dirty="0"/>
              <a:t>Komut diğer metotlarda olduğu gibi aşağıdaki gibi kullanılır.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int sonuc = personRepository.sonuc();</a:t>
            </a:r>
            <a:endParaRPr lang="nn-NO" dirty="0"/>
          </a:p>
          <a:p>
            <a:pPr marL="457200" lvl="1" indent="0">
              <a:buNone/>
            </a:pPr>
            <a:r>
              <a:rPr lang="nn-NO" dirty="0"/>
              <a:t>System.out.println(sonuc);</a:t>
            </a:r>
            <a:endParaRPr lang="nn-NO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@Param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(@Param("min") int </a:t>
            </a:r>
            <a:r>
              <a:rPr lang="en-US" dirty="0" err="1"/>
              <a:t>minValue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isimlendirmeye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olduklarında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@Param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(int min);</a:t>
            </a:r>
            <a:endParaRPr lang="en-US" dirty="0"/>
          </a:p>
          <a:p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(4)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en-US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Atomicity, Consistency, Isolation, Durability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ORM’in</a:t>
            </a:r>
            <a:r>
              <a:rPr lang="en-US" dirty="0"/>
              <a:t> </a:t>
            </a:r>
            <a:r>
              <a:rPr lang="en-US" dirty="0" err="1"/>
              <a:t>Hedefi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odaklanmalarını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yazmalarını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endParaRPr lang="en-US" dirty="0"/>
          </a:p>
          <a:p>
            <a:r>
              <a:rPr lang="en-US" dirty="0" err="1"/>
              <a:t>Özellikle</a:t>
            </a:r>
            <a:r>
              <a:rPr lang="en-US" dirty="0"/>
              <a:t> CRUD </a:t>
            </a:r>
            <a:r>
              <a:rPr lang="en-US" dirty="0" err="1"/>
              <a:t>senaryolarında</a:t>
            </a:r>
            <a:r>
              <a:rPr lang="en-US" dirty="0"/>
              <a:t> </a:t>
            </a:r>
            <a:r>
              <a:rPr lang="en-US" dirty="0" err="1"/>
              <a:t>tekrarlayan</a:t>
            </a:r>
            <a:r>
              <a:rPr lang="en-US" dirty="0"/>
              <a:t> SQL </a:t>
            </a:r>
            <a:r>
              <a:rPr lang="en-US" dirty="0" err="1"/>
              <a:t>ifadelerinin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kaldırılması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hızlandırılması</a:t>
            </a:r>
            <a:r>
              <a:rPr lang="en-US" dirty="0"/>
              <a:t> da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endParaRPr lang="en-US" dirty="0"/>
          </a:p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da </a:t>
            </a:r>
            <a:r>
              <a:rPr lang="en-US" dirty="0" err="1"/>
              <a:t>mümkün</a:t>
            </a:r>
            <a:r>
              <a:rPr lang="en-US" dirty="0"/>
              <a:t> hale </a:t>
            </a:r>
            <a:r>
              <a:rPr lang="en-US" dirty="0" err="1"/>
              <a:t>gelmektedir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transaction /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kurallardır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ACID </a:t>
            </a:r>
            <a:r>
              <a:rPr lang="en-US" dirty="0" err="1"/>
              <a:t>kelimesi</a:t>
            </a:r>
            <a:r>
              <a:rPr lang="en-US" dirty="0"/>
              <a:t> Atomicity, Consistency, Isolation, Durability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harflerinden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Atomicity (</a:t>
            </a:r>
            <a:r>
              <a:rPr lang="en-US" dirty="0" err="1"/>
              <a:t>bütünlük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kesintiye</a:t>
            </a:r>
            <a:r>
              <a:rPr lang="en-US" dirty="0"/>
              <a:t> </a:t>
            </a:r>
            <a:r>
              <a:rPr lang="en-US" dirty="0" err="1"/>
              <a:t>uğradığında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Örneğin</a:t>
            </a:r>
            <a:r>
              <a:rPr lang="en-US" dirty="0"/>
              <a:t>; Bir </a:t>
            </a:r>
            <a:r>
              <a:rPr lang="en-US" dirty="0" err="1"/>
              <a:t>hesabtan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Consistency (</a:t>
            </a:r>
            <a:r>
              <a:rPr lang="en-US" dirty="0" err="1"/>
              <a:t>tutarlılık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Foreign Key, Trigger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Isolation (</a:t>
            </a:r>
            <a:r>
              <a:rPr lang="en-US" dirty="0" err="1"/>
              <a:t>bağımsızlık</a:t>
            </a:r>
            <a:r>
              <a:rPr lang="en-US" dirty="0"/>
              <a:t>):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silinme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yapılmamalıdır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Durability (</a:t>
            </a:r>
            <a:r>
              <a:rPr lang="en-US" dirty="0" err="1"/>
              <a:t>dayanıklılık</a:t>
            </a:r>
            <a:r>
              <a:rPr lang="en-US" dirty="0"/>
              <a:t>): </a:t>
            </a:r>
            <a:r>
              <a:rPr lang="en-US" dirty="0" err="1"/>
              <a:t>İşlem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getirmelidir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hesaptan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paranın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</a:t>
            </a:r>
            <a:r>
              <a:rPr lang="en-US" dirty="0" err="1"/>
              <a:t>yatırılmasıdır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Spring Data JPA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@Transactional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transaction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Transaction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model </a:t>
            </a:r>
            <a:r>
              <a:rPr lang="en-US" dirty="0" err="1"/>
              <a:t>sınıfına</a:t>
            </a:r>
            <a:r>
              <a:rPr lang="en-US" dirty="0"/>
              <a:t> unique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ekleyelim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@Entity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Person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@GeneratedValue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Long id;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@Column(unique = true)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// getter-setter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Repository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@Service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@Autowired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listele</a:t>
            </a:r>
            <a:r>
              <a:rPr lang="en-US" dirty="0"/>
              <a:t>()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transaction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save </a:t>
            </a:r>
            <a:r>
              <a:rPr lang="en-US" dirty="0" err="1"/>
              <a:t>metodu</a:t>
            </a:r>
            <a:r>
              <a:rPr lang="en-US" dirty="0"/>
              <a:t> ilk </a:t>
            </a:r>
            <a:r>
              <a:rPr lang="en-US" dirty="0" err="1"/>
              <a:t>kaydı</a:t>
            </a:r>
            <a:r>
              <a:rPr lang="en-US" dirty="0"/>
              <a:t> </a:t>
            </a:r>
            <a:r>
              <a:rPr lang="en-US" dirty="0" err="1"/>
              <a:t>ekledikten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fırlatacaktır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Spring Data JPA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metotlarda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transaction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özelliği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kullanımını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destekler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PersonService</a:t>
            </a:r>
            <a:r>
              <a:rPr lang="en-US" dirty="0"/>
              <a:t> </a:t>
            </a:r>
            <a:r>
              <a:rPr lang="en-US" dirty="0" err="1"/>
              <a:t>personService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PersonService.class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try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personService.kaydet</a:t>
            </a:r>
            <a:r>
              <a:rPr lang="en-US" dirty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 catch (Exception e)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personService.listele</a:t>
            </a:r>
            <a:r>
              <a:rPr lang="en-US" dirty="0"/>
              <a:t>();</a:t>
            </a:r>
            <a:endParaRPr lang="en-US" dirty="0"/>
          </a:p>
          <a:p>
            <a:r>
              <a:rPr lang="en-US" dirty="0"/>
              <a:t>@Transactional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metodunda</a:t>
            </a:r>
            <a:r>
              <a:rPr lang="en-US" dirty="0"/>
              <a:t> </a:t>
            </a:r>
            <a:r>
              <a:rPr lang="en-US" dirty="0" err="1"/>
              <a:t>kullanalım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@Transactional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transaction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karşılaşıldığında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(rollback) </a:t>
            </a:r>
            <a:r>
              <a:rPr lang="en-US" dirty="0" err="1"/>
              <a:t>uygulanacaktır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/>
              <a:t>İlişkileri</a:t>
            </a:r>
            <a:endParaRPr lang="en-US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İlişkiler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boyutlardan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Tekli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ilişkilerde</a:t>
            </a:r>
            <a:r>
              <a:rPr lang="en-US" dirty="0"/>
              <a:t> set, list, map </a:t>
            </a:r>
            <a:r>
              <a:rPr lang="en-US" dirty="0" err="1"/>
              <a:t>ve</a:t>
            </a:r>
            <a:r>
              <a:rPr lang="en-US" dirty="0"/>
              <a:t> bag </a:t>
            </a:r>
            <a:r>
              <a:rPr lang="en-US" dirty="0" err="1"/>
              <a:t>kullanımı</a:t>
            </a:r>
            <a:endParaRPr lang="en-US" dirty="0"/>
          </a:p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join column </a:t>
            </a:r>
            <a:r>
              <a:rPr lang="en-US" dirty="0" err="1"/>
              <a:t>veya</a:t>
            </a:r>
            <a:r>
              <a:rPr lang="en-US" dirty="0"/>
              <a:t> join table </a:t>
            </a:r>
            <a:r>
              <a:rPr lang="en-US" dirty="0" err="1"/>
              <a:t>kullanımı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ManyToOne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entity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Many </a:t>
            </a:r>
            <a:r>
              <a:rPr lang="en-US" dirty="0" err="1"/>
              <a:t>tarafının</a:t>
            </a:r>
            <a:r>
              <a:rPr lang="en-US" dirty="0"/>
              <a:t> </a:t>
            </a:r>
            <a:r>
              <a:rPr lang="en-US" dirty="0" err="1"/>
              <a:t>FroeignKey</a:t>
            </a:r>
            <a:r>
              <a:rPr lang="en-US" dirty="0"/>
              <a:t> </a:t>
            </a:r>
            <a:r>
              <a:rPr lang="en-US" dirty="0" err="1"/>
              <a:t>sütünunu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@Entity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Stock{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@ManyToOne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@JoinColumn(name=unit_id)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Unit </a:t>
            </a:r>
            <a:r>
              <a:rPr lang="en-US" dirty="0" err="1"/>
              <a:t>unit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To Many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oluşturulurken</a:t>
            </a:r>
            <a:r>
              <a:rPr lang="en-US" dirty="0"/>
              <a:t> Set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Private Set&lt;Stock&gt; stocks = new HashSet&lt;&gt;();</a:t>
            </a: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initialize </a:t>
            </a:r>
            <a:r>
              <a:rPr lang="en-US" dirty="0" err="1"/>
              <a:t>edilmesi</a:t>
            </a:r>
            <a:r>
              <a:rPr lang="en-US" dirty="0"/>
              <a:t> hibernate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null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zahmetinden</a:t>
            </a:r>
            <a:r>
              <a:rPr lang="en-US" dirty="0"/>
              <a:t> </a:t>
            </a:r>
            <a:r>
              <a:rPr lang="en-US" dirty="0" err="1"/>
              <a:t>kurtulmak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Hibernate default </a:t>
            </a:r>
            <a:r>
              <a:rPr lang="en-US" dirty="0" err="1"/>
              <a:t>olarak</a:t>
            </a:r>
            <a:r>
              <a:rPr lang="en-US" dirty="0"/>
              <a:t> one to many </a:t>
            </a:r>
            <a:r>
              <a:rPr lang="en-US" dirty="0" err="1"/>
              <a:t>ilişkileri</a:t>
            </a:r>
            <a:r>
              <a:rPr lang="en-US" dirty="0"/>
              <a:t> association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@Entity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Unit{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@OneToMany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@JoinColumn(name=“unit_id”)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List&lt;Stock&gt; stocks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Stock </a:t>
            </a:r>
            <a:r>
              <a:rPr lang="en-US" dirty="0" err="1"/>
              <a:t>entitymizde</a:t>
            </a:r>
            <a:r>
              <a:rPr lang="en-US" dirty="0"/>
              <a:t> one to many </a:t>
            </a:r>
            <a:r>
              <a:rPr lang="en-US" dirty="0" err="1"/>
              <a:t>olarak</a:t>
            </a:r>
            <a:r>
              <a:rPr lang="en-US" dirty="0"/>
              <a:t> unit </a:t>
            </a:r>
            <a:r>
              <a:rPr lang="en-US" dirty="0" err="1"/>
              <a:t>entitymize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Unit </a:t>
            </a:r>
            <a:r>
              <a:rPr lang="en-US" dirty="0" err="1"/>
              <a:t>entitymizde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Stock </a:t>
            </a:r>
            <a:r>
              <a:rPr lang="en-US" dirty="0" err="1"/>
              <a:t>entitymize</a:t>
            </a:r>
            <a:r>
              <a:rPr lang="en-US" dirty="0"/>
              <a:t> many to one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hibernate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entitylerin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anlayamıyor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de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yönetmeye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geçebiliyoruz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parametresine</a:t>
            </a:r>
            <a:r>
              <a:rPr lang="en-US" dirty="0"/>
              <a:t> </a:t>
            </a:r>
            <a:r>
              <a:rPr lang="en-US" dirty="0" err="1"/>
              <a:t>ilişkinin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field’ın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@JoinColumn </a:t>
            </a:r>
            <a:r>
              <a:rPr lang="en-US" dirty="0" err="1"/>
              <a:t>kullanamayız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@Entity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Unit{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@OneToMany(mappedBy=“unit”)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Set&lt;Stock&gt; stocks = new HashSet&lt;&gt;();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read only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 Unit </a:t>
            </a:r>
            <a:r>
              <a:rPr lang="en-US" dirty="0" err="1"/>
              <a:t>çekildiğinde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stoklar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görmezden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@OneToMany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List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@OrderColumn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name </a:t>
            </a:r>
            <a:r>
              <a:rPr lang="en-US" dirty="0" err="1"/>
              <a:t>parametresinde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string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eklenme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ORM</a:t>
            </a:r>
            <a:endParaRPr lang="en-US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5815" y="2157163"/>
            <a:ext cx="1390844" cy="3572374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@OrderColumn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yapılmış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M:1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geçememekteyiz</a:t>
            </a:r>
            <a:r>
              <a:rPr lang="en-US" dirty="0"/>
              <a:t>. Bunun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@JoinColumn</a:t>
            </a:r>
            <a:r>
              <a:rPr lang="en-US" dirty="0"/>
              <a:t> </a:t>
            </a:r>
            <a:r>
              <a:rPr lang="en-US" dirty="0" err="1"/>
              <a:t>anotasyonunun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insertable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updatable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false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geçmemiz</a:t>
            </a:r>
            <a:r>
              <a:rPr lang="en-US" dirty="0"/>
              <a:t> </a:t>
            </a:r>
            <a:r>
              <a:rPr lang="en-US" dirty="0" err="1"/>
              <a:t>gerekmekte</a:t>
            </a:r>
            <a:r>
              <a:rPr lang="en-US" dirty="0"/>
              <a:t>. Bu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update </a:t>
            </a:r>
            <a:r>
              <a:rPr lang="en-US" dirty="0" err="1"/>
              <a:t>ve</a:t>
            </a:r>
            <a:r>
              <a:rPr lang="en-US" dirty="0"/>
              <a:t> insert </a:t>
            </a:r>
            <a:r>
              <a:rPr lang="en-US" dirty="0" err="1"/>
              <a:t>sql’leri</a:t>
            </a:r>
            <a:r>
              <a:rPr lang="en-US" dirty="0"/>
              <a:t> </a:t>
            </a:r>
            <a:r>
              <a:rPr lang="en-US" dirty="0" err="1"/>
              <a:t>çalıştırmayacaktır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elemanlar</a:t>
            </a:r>
            <a:r>
              <a:rPr lang="en-US" dirty="0"/>
              <a:t> key value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key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Bu </a:t>
            </a:r>
            <a:r>
              <a:rPr lang="en-US" dirty="0" err="1"/>
              <a:t>gereksinim</a:t>
            </a:r>
            <a:r>
              <a:rPr lang="en-US" dirty="0"/>
              <a:t> one to many hibernate </a:t>
            </a:r>
            <a:r>
              <a:rPr lang="en-US" dirty="0" err="1"/>
              <a:t>ilişkilerinde</a:t>
            </a:r>
            <a:r>
              <a:rPr lang="en-US" dirty="0"/>
              <a:t> de </a:t>
            </a:r>
            <a:r>
              <a:rPr lang="en-US" dirty="0" err="1"/>
              <a:t>aynen</a:t>
            </a:r>
            <a:r>
              <a:rPr lang="en-US" dirty="0"/>
              <a:t> </a:t>
            </a:r>
            <a:r>
              <a:rPr lang="en-US" dirty="0" err="1"/>
              <a:t>geçerlidir</a:t>
            </a:r>
            <a:r>
              <a:rPr lang="en-US" dirty="0"/>
              <a:t>. Map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elemanların</a:t>
            </a:r>
            <a:r>
              <a:rPr lang="en-US" dirty="0"/>
              <a:t> key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entity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alandan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 Bu default </a:t>
            </a:r>
            <a:r>
              <a:rPr lang="en-US" dirty="0" err="1"/>
              <a:t>olarak</a:t>
            </a:r>
            <a:r>
              <a:rPr lang="en-US" dirty="0"/>
              <a:t> primary key </a:t>
            </a:r>
            <a:r>
              <a:rPr lang="en-US" dirty="0" err="1"/>
              <a:t>değeridir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attribute’da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Yeterki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attribute persistent </a:t>
            </a:r>
            <a:r>
              <a:rPr lang="en-US" dirty="0" err="1"/>
              <a:t>ve</a:t>
            </a:r>
            <a:r>
              <a:rPr lang="en-US" dirty="0"/>
              <a:t> unique </a:t>
            </a:r>
            <a:r>
              <a:rPr lang="en-US" dirty="0" err="1"/>
              <a:t>olsun</a:t>
            </a:r>
            <a:r>
              <a:rPr lang="en-US" dirty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Stock{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@OneToMany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@MapKey(name=“filePath”)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@JoinColumn(name=“stock_id”)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Stock{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@OneToMany(mappedBy=“stock”)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@MapKey(name="filePath")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Image{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String </a:t>
            </a:r>
            <a:r>
              <a:rPr lang="en-US" dirty="0" err="1"/>
              <a:t>filePath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@ManyToOne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@JoinColumn(name=“stock_id”)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Stock </a:t>
            </a:r>
            <a:r>
              <a:rPr lang="en-US" dirty="0" err="1"/>
              <a:t>stock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1:M </a:t>
            </a:r>
            <a:r>
              <a:rPr lang="en-US" dirty="0" err="1"/>
              <a:t>ve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@JoinColumn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association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engellemiştik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association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join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kurtulmaktı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@JoinColumn </a:t>
            </a:r>
            <a:r>
              <a:rPr lang="en-US" dirty="0" err="1"/>
              <a:t>anotasyonunun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M:N </a:t>
            </a:r>
            <a:r>
              <a:rPr lang="en-US" dirty="0" err="1"/>
              <a:t>ilişkiyi</a:t>
            </a:r>
            <a:r>
              <a:rPr lang="en-US" dirty="0"/>
              <a:t> entity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@JoinTable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database </a:t>
            </a:r>
            <a:r>
              <a:rPr lang="en-US" dirty="0" err="1"/>
              <a:t>tarafında</a:t>
            </a:r>
            <a:r>
              <a:rPr lang="en-US" dirty="0"/>
              <a:t> M:N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Customer{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@ManyToMany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Customer{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@ManyToMany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Order{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@ManyToMany(mappedBy=“orders”)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private List&lt;Customer&gt;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JPA, </a:t>
            </a:r>
            <a:r>
              <a:rPr lang="en-US" dirty="0" err="1"/>
              <a:t>kurumsal</a:t>
            </a:r>
            <a:r>
              <a:rPr lang="en-US" dirty="0"/>
              <a:t> Java </a:t>
            </a:r>
            <a:r>
              <a:rPr lang="en-US" dirty="0" err="1"/>
              <a:t>dünyasının</a:t>
            </a:r>
            <a:r>
              <a:rPr lang="en-US" dirty="0"/>
              <a:t> ORM </a:t>
            </a:r>
            <a:r>
              <a:rPr lang="en-US" dirty="0" err="1"/>
              <a:t>spesifikasyonudur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Hibernate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JPA </a:t>
            </a:r>
            <a:r>
              <a:rPr lang="en-US" dirty="0" err="1"/>
              <a:t>gerçekleştirimidir</a:t>
            </a:r>
            <a:r>
              <a:rPr lang="en-US" dirty="0"/>
              <a:t>. (JPA provider)</a:t>
            </a:r>
            <a:endParaRPr lang="en-US" dirty="0"/>
          </a:p>
          <a:p>
            <a:pPr lvl="1"/>
            <a:r>
              <a:rPr lang="en-US" sz="2000" err="1"/>
              <a:t>Eclipselink</a:t>
            </a:r>
            <a:r>
              <a:rPr lang="en-US" sz="2000"/>
              <a:t>, </a:t>
            </a:r>
            <a:r>
              <a:rPr lang="en-US" sz="2000" err="1"/>
              <a:t>OpenJPA</a:t>
            </a:r>
            <a:r>
              <a:rPr lang="en-US" sz="2000"/>
              <a:t>, </a:t>
            </a:r>
            <a:r>
              <a:rPr lang="en-US" sz="2000" err="1"/>
              <a:t>DataNucleus</a:t>
            </a:r>
            <a:r>
              <a:rPr lang="en-US" sz="2000"/>
              <a:t> </a:t>
            </a:r>
            <a:r>
              <a:rPr lang="en-US" sz="2000" err="1"/>
              <a:t>gibi</a:t>
            </a:r>
            <a:r>
              <a:rPr lang="en-US" sz="2000"/>
              <a:t>.</a:t>
            </a:r>
            <a:endParaRPr lang="en-US" sz="200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956324"/>
            <a:ext cx="5242560" cy="4089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Hibernate ve JPA Nasıl Ortaya Çıktı?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J2EE/</a:t>
            </a:r>
            <a:r>
              <a:rPr lang="en-US" dirty="0" err="1"/>
              <a:t>JavaEE</a:t>
            </a:r>
            <a:r>
              <a:rPr lang="en-US" dirty="0"/>
              <a:t> </a:t>
            </a:r>
            <a:r>
              <a:rPr lang="en-US" dirty="0" err="1"/>
              <a:t>dünyasının</a:t>
            </a:r>
            <a:r>
              <a:rPr lang="en-US" dirty="0"/>
              <a:t> ilk ORM </a:t>
            </a:r>
            <a:r>
              <a:rPr lang="en-US" dirty="0" err="1"/>
              <a:t>çözümü</a:t>
            </a:r>
            <a:r>
              <a:rPr lang="en-US" dirty="0"/>
              <a:t> Entity </a:t>
            </a:r>
            <a:r>
              <a:rPr lang="en-US" dirty="0" err="1"/>
              <a:t>Bean’lerdir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Hibernate Entity </a:t>
            </a:r>
            <a:r>
              <a:rPr lang="en-US" dirty="0" err="1"/>
              <a:t>EJB’lere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framework’tür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Zaman </a:t>
            </a:r>
            <a:r>
              <a:rPr lang="en-US" dirty="0" err="1"/>
              <a:t>içerisinde</a:t>
            </a:r>
            <a:r>
              <a:rPr lang="en-US" dirty="0"/>
              <a:t> Entity </a:t>
            </a:r>
            <a:r>
              <a:rPr lang="en-US" dirty="0" err="1"/>
              <a:t>Bean’lar</a:t>
            </a:r>
            <a:r>
              <a:rPr lang="en-US" dirty="0"/>
              <a:t> </a:t>
            </a:r>
            <a:r>
              <a:rPr lang="en-US" dirty="0" err="1"/>
              <a:t>tasviye</a:t>
            </a:r>
            <a:r>
              <a:rPr lang="en-US" dirty="0"/>
              <a:t> </a:t>
            </a:r>
            <a:r>
              <a:rPr lang="en-US" dirty="0" err="1"/>
              <a:t>edilip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JPA API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Hibernate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İlişkisi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1917" y="2300058"/>
            <a:ext cx="5658640" cy="328658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JPA’nın</a:t>
            </a:r>
            <a:r>
              <a:rPr lang="en-US" dirty="0"/>
              <a:t> </a:t>
            </a:r>
            <a:r>
              <a:rPr lang="en-US" dirty="0" err="1"/>
              <a:t>Faydaları</a:t>
            </a:r>
            <a:endParaRPr lang="en-US" dirty="0"/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24752</Words>
  <Application>WPS Presentation</Application>
  <PresentationFormat>Geniş ekran</PresentationFormat>
  <Paragraphs>745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SimSun</vt:lpstr>
      <vt:lpstr>Wingdings</vt:lpstr>
      <vt:lpstr>Microsoft YaHei</vt:lpstr>
      <vt:lpstr>Arial Unicode MS</vt:lpstr>
      <vt:lpstr>Bookman Old Style</vt:lpstr>
      <vt:lpstr>Rockwell</vt:lpstr>
      <vt:lpstr>Calibri</vt:lpstr>
      <vt:lpstr>system-ui</vt:lpstr>
      <vt:lpstr>Segoe Print</vt:lpstr>
      <vt:lpstr>Damask</vt:lpstr>
      <vt:lpstr>PowerPoint 演示文稿</vt:lpstr>
      <vt:lpstr>JPA/Hibernate ile Java Persistence</vt:lpstr>
      <vt:lpstr>ORM Nedir?</vt:lpstr>
      <vt:lpstr>ORM’in Hedefi</vt:lpstr>
      <vt:lpstr>Kurumsal Uygulamalar ve ORM</vt:lpstr>
      <vt:lpstr>JPA ve Hibernate Nedir?</vt:lpstr>
      <vt:lpstr>Hibernate ve JPA Nasıl Ortaya Çıktı?</vt:lpstr>
      <vt:lpstr>JPA Hibernate Versiyon İlişkisi</vt:lpstr>
      <vt:lpstr>JPA’nın Faydaları</vt:lpstr>
      <vt:lpstr>Nesne Model ile İlişkisel Model Arasındaki Paradigma Uyumsuzluğu</vt:lpstr>
      <vt:lpstr>Nesne Model ile İlişkisel Model Arasındaki Paradigma Uyumsuzluğu</vt:lpstr>
      <vt:lpstr>ORM Çözümünün Bölümleri</vt:lpstr>
      <vt:lpstr>Spring Data JPA Nedir?</vt:lpstr>
      <vt:lpstr>Geliştirme Ortamının Hazırlanması</vt:lpstr>
      <vt:lpstr>Domain Model ve Metadata</vt:lpstr>
      <vt:lpstr>ORM Metadata Nedir?</vt:lpstr>
      <vt:lpstr>ORM Metadata Nedir?</vt:lpstr>
      <vt:lpstr>ORM Metadata Formatları</vt:lpstr>
      <vt:lpstr>Domain Sınıflarının Oluşturulması</vt:lpstr>
      <vt:lpstr>Entity Yazılması, Basic Property ve Assigned PK Kullanımı</vt:lpstr>
      <vt:lpstr>Entity Yazılması, Basic Property ve Assigned PK Kullanımı</vt:lpstr>
      <vt:lpstr>Spring Data Commons</vt:lpstr>
      <vt:lpstr>Spring Data nasıl çalışır?</vt:lpstr>
      <vt:lpstr>Spring Data JPA nedir?</vt:lpstr>
      <vt:lpstr>Spring Data JPA kullanımı</vt:lpstr>
      <vt:lpstr>Repository kullanımı</vt:lpstr>
      <vt:lpstr>Repository kullanımı</vt:lpstr>
      <vt:lpstr>Repository kullanımı</vt:lpstr>
      <vt:lpstr>Repository kullanımı</vt:lpstr>
      <vt:lpstr>Repository kullanımı</vt:lpstr>
      <vt:lpstr>Türetilmiş sorgu metodları – Derived query methods</vt:lpstr>
      <vt:lpstr>Türetilmiş sorgu metodları – Derived query methods</vt:lpstr>
      <vt:lpstr>Sınırlama – Limit</vt:lpstr>
      <vt:lpstr>Kayıt sayısı – Count</vt:lpstr>
      <vt:lpstr>Gösterim – Projections</vt:lpstr>
      <vt:lpstr>Özel sorgu kullanımı – Declared queries</vt:lpstr>
      <vt:lpstr>Özel sorgu kullanımı – Declared queries</vt:lpstr>
      <vt:lpstr>Özel sorgu kullanımı – Declared queries</vt:lpstr>
      <vt:lpstr>ACID</vt:lpstr>
      <vt:lpstr>ACID</vt:lpstr>
      <vt:lpstr>İşlem – Transaction</vt:lpstr>
      <vt:lpstr>İşlem – Transaction</vt:lpstr>
      <vt:lpstr>İşlem – Transaction</vt:lpstr>
      <vt:lpstr>Entity İlişkileri</vt:lpstr>
      <vt:lpstr>Entity Sınıflar Arasında İlişkiler </vt:lpstr>
      <vt:lpstr>Tek Yönlü M:1 İlişki Kurmak</vt:lpstr>
      <vt:lpstr>Tek Yönlü 1:M İlişki Kurmak</vt:lpstr>
      <vt:lpstr>Çift Yönlü 1:M İlişki Kurmak</vt:lpstr>
      <vt:lpstr>Tek Yönlü 1:M İlişkilerde Sıralama</vt:lpstr>
      <vt:lpstr>Çift Yönlü M:1 İlişkilerde Sıralama</vt:lpstr>
      <vt:lpstr>Map Kullanarak Tek Yönlü 1:M İlişki Kurmak</vt:lpstr>
      <vt:lpstr>Map Kullanarak Çift Yönlü 1:M İlişki Kurmak</vt:lpstr>
      <vt:lpstr>Tek Yönlü M:N İlişki Kurmak</vt:lpstr>
      <vt:lpstr>Çift Yönlü M:N İlişki Kurmak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</cp:lastModifiedBy>
  <cp:revision>37</cp:revision>
  <dcterms:created xsi:type="dcterms:W3CDTF">2022-02-12T14:21:00Z</dcterms:created>
  <dcterms:modified xsi:type="dcterms:W3CDTF">2022-07-01T21:18:59Z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6C2D05F9886A43AB94FF144E6C975C77</vt:lpwstr>
  </property>
  <property fmtid="{D5CDD505-2E9C-101B-9397-08002B2CF9AE}" pid="3" name="KSOProductBuildVer">
    <vt:lpwstr>1033-11.2.0.11156</vt:lpwstr>
  </property>
</Properties>
</file>