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1" r:id="rId15"/>
    <p:sldId id="271" r:id="rId16"/>
    <p:sldId id="272"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EE42DCC-4D17-4064-A947-EC3301877B2C}" type="doc">
      <dgm:prSet loTypeId="urn:microsoft.com/office/officeart/2016/7/layout/LinearBlockProcessNumbered" loCatId="process" qsTypeId="urn:microsoft.com/office/officeart/2005/8/quickstyle/simple4" qsCatId="simple" csTypeId="urn:microsoft.com/office/officeart/2005/8/colors/colorful1" csCatId="colorful"/>
      <dgm:spPr/>
      <dgm:t>
        <a:bodyPr/>
        <a:lstStyle/>
        <a:p>
          <a:endParaRPr lang="en-US"/>
        </a:p>
      </dgm:t>
    </dgm:pt>
    <dgm:pt modelId="{76659C56-70E1-40A2-AF58-1BBF9731922B}">
      <dgm:prSet/>
      <dgm:spPr/>
      <dgm:t>
        <a:bodyPr/>
        <a:lstStyle/>
        <a:p>
          <a:r>
            <a:rPr lang="en-US" baseline="0"/>
            <a:t>Nesneye yönelik programlama ile oluşturulan nesneler bir sınıf içerisinde toplanır ve tüm projelerimizde kullanabilme olanağı sağlar.</a:t>
          </a:r>
          <a:endParaRPr lang="en-US"/>
        </a:p>
      </dgm:t>
    </dgm:pt>
    <dgm:pt modelId="{1CFCC199-C222-4127-AEEF-CE2FB33A7B38}" cxnId="{F3157F30-FE00-40A1-88DB-449D5014BBA1}" type="parTrans">
      <dgm:prSet/>
      <dgm:spPr/>
      <dgm:t>
        <a:bodyPr/>
        <a:lstStyle/>
        <a:p>
          <a:endParaRPr lang="en-US"/>
        </a:p>
      </dgm:t>
    </dgm:pt>
    <dgm:pt modelId="{A733EB06-6CD0-4E4C-BE20-21554273F02B}" cxnId="{F3157F30-FE00-40A1-88DB-449D5014BBA1}" type="sibTrans">
      <dgm:prSet phldrT="01" phldr="0"/>
      <dgm:spPr/>
      <dgm:t>
        <a:bodyPr/>
        <a:lstStyle/>
        <a:p>
          <a:r>
            <a:rPr lang="en-US"/>
            <a:t>01</a:t>
          </a:r>
        </a:p>
      </dgm:t>
    </dgm:pt>
    <dgm:pt modelId="{42E7763B-DBF1-4DA8-AFC8-C538742B32CC}">
      <dgm:prSet/>
      <dgm:spPr/>
      <dgm:t>
        <a:bodyPr/>
        <a:lstStyle/>
        <a:p>
          <a:r>
            <a:rPr lang="en-US" baseline="0"/>
            <a:t>Oluşturmuş olduğumuz sınıfların bir kez oluşturulması sayesinde tekrar eden </a:t>
          </a:r>
          <a:r>
            <a:rPr lang="tr-TR" baseline="0"/>
            <a:t>karışık </a:t>
          </a:r>
          <a:r>
            <a:rPr lang="en-US" baseline="0"/>
            <a:t>kod dizileri yazmak yerine kısa kodlamalar ile </a:t>
          </a:r>
          <a:r>
            <a:rPr lang="tr-TR" baseline="0"/>
            <a:t>çalışılmasını sağlar</a:t>
          </a:r>
          <a:r>
            <a:rPr lang="en-US" baseline="0"/>
            <a:t>.</a:t>
          </a:r>
          <a:endParaRPr lang="en-US"/>
        </a:p>
      </dgm:t>
    </dgm:pt>
    <dgm:pt modelId="{421E6D95-8060-48F8-BBEA-AC2AABD0EDFF}" cxnId="{087C9BA9-E4D8-45B1-AAA7-369B17293084}" type="parTrans">
      <dgm:prSet/>
      <dgm:spPr/>
      <dgm:t>
        <a:bodyPr/>
        <a:lstStyle/>
        <a:p>
          <a:endParaRPr lang="en-US"/>
        </a:p>
      </dgm:t>
    </dgm:pt>
    <dgm:pt modelId="{6E178102-E009-4251-8FB0-818CAC08A7E7}" cxnId="{087C9BA9-E4D8-45B1-AAA7-369B17293084}" type="sibTrans">
      <dgm:prSet phldrT="02" phldr="0"/>
      <dgm:spPr/>
      <dgm:t>
        <a:bodyPr/>
        <a:lstStyle/>
        <a:p>
          <a:r>
            <a:rPr lang="en-US"/>
            <a:t>02</a:t>
          </a:r>
        </a:p>
      </dgm:t>
    </dgm:pt>
    <dgm:pt modelId="{3AFE6CF3-D3C6-48BE-B567-6F5378A5926C}">
      <dgm:prSet/>
      <dgm:spPr/>
      <dgm:t>
        <a:bodyPr/>
        <a:lstStyle/>
        <a:p>
          <a:r>
            <a:rPr lang="en-US" baseline="0"/>
            <a:t>Program oluşturma süreci kısalır ve programın performansı artar.</a:t>
          </a:r>
          <a:endParaRPr lang="en-US"/>
        </a:p>
      </dgm:t>
    </dgm:pt>
    <dgm:pt modelId="{9D8D226A-B17D-4276-86EF-8805BB36EE26}" cxnId="{B3DD2CDB-E149-4226-9C90-1E8CF02E0799}" type="parTrans">
      <dgm:prSet/>
      <dgm:spPr/>
      <dgm:t>
        <a:bodyPr/>
        <a:lstStyle/>
        <a:p>
          <a:endParaRPr lang="en-US"/>
        </a:p>
      </dgm:t>
    </dgm:pt>
    <dgm:pt modelId="{6E360FBE-F215-465D-BD98-38FDA98F0EA0}" cxnId="{B3DD2CDB-E149-4226-9C90-1E8CF02E0799}" type="sibTrans">
      <dgm:prSet phldrT="03" phldr="0"/>
      <dgm:spPr/>
      <dgm:t>
        <a:bodyPr/>
        <a:lstStyle/>
        <a:p>
          <a:r>
            <a:rPr lang="en-US"/>
            <a:t>03</a:t>
          </a:r>
        </a:p>
      </dgm:t>
    </dgm:pt>
    <dgm:pt modelId="{6A266980-2014-43F1-B119-DA871A8B0083}">
      <dgm:prSet/>
      <dgm:spPr/>
      <dgm:t>
        <a:bodyPr/>
        <a:lstStyle/>
        <a:p>
          <a:r>
            <a:rPr lang="en-US" baseline="0"/>
            <a:t>Oluşturmuş olduğumuz nesneler birbirinden bağımsız olduğundan dolayı bilgi gizliliği oluşur.</a:t>
          </a:r>
          <a:endParaRPr lang="en-US"/>
        </a:p>
      </dgm:t>
    </dgm:pt>
    <dgm:pt modelId="{F3DE4C42-272B-467C-BFEB-666FBF76359A}" cxnId="{3FE403A5-41E4-4AA0-9B1C-5F702A8FE9C1}" type="parTrans">
      <dgm:prSet/>
      <dgm:spPr/>
      <dgm:t>
        <a:bodyPr/>
        <a:lstStyle/>
        <a:p>
          <a:endParaRPr lang="en-US"/>
        </a:p>
      </dgm:t>
    </dgm:pt>
    <dgm:pt modelId="{AEE5129F-0A4E-4E0E-B684-625CEF15EBA5}" cxnId="{3FE403A5-41E4-4AA0-9B1C-5F702A8FE9C1}" type="sibTrans">
      <dgm:prSet phldrT="04" phldr="0"/>
      <dgm:spPr/>
      <dgm:t>
        <a:bodyPr/>
        <a:lstStyle/>
        <a:p>
          <a:r>
            <a:rPr lang="en-US"/>
            <a:t>04</a:t>
          </a:r>
        </a:p>
      </dgm:t>
    </dgm:pt>
    <dgm:pt modelId="{02F2CDA8-E869-4E92-A9C7-B44C5FC387EB}">
      <dgm:prSet/>
      <dgm:spPr/>
      <dgm:t>
        <a:bodyPr/>
        <a:lstStyle/>
        <a:p>
          <a:r>
            <a:rPr lang="en-US" baseline="0"/>
            <a:t>OOP ile oluşturulan projelerin temelinde değişiklik gerçekleştirirken tek bir sınıfta değişiklik yapıp tüm proje içerisinde çalışması sağlanır.</a:t>
          </a:r>
          <a:endParaRPr lang="en-US"/>
        </a:p>
      </dgm:t>
    </dgm:pt>
    <dgm:pt modelId="{DE6ABAB1-3785-4019-8E89-2D7E043BEE68}" cxnId="{39836B11-4C27-4383-82B8-B402E157B116}" type="parTrans">
      <dgm:prSet/>
      <dgm:spPr/>
      <dgm:t>
        <a:bodyPr/>
        <a:lstStyle/>
        <a:p>
          <a:endParaRPr lang="en-US"/>
        </a:p>
      </dgm:t>
    </dgm:pt>
    <dgm:pt modelId="{F557694B-9198-4F26-A14C-D1506EB48B57}" cxnId="{39836B11-4C27-4383-82B8-B402E157B116}" type="sibTrans">
      <dgm:prSet phldrT="05" phldr="0"/>
      <dgm:spPr/>
      <dgm:t>
        <a:bodyPr/>
        <a:lstStyle/>
        <a:p>
          <a:r>
            <a:rPr lang="en-US"/>
            <a:t>05</a:t>
          </a:r>
        </a:p>
      </dgm:t>
    </dgm:pt>
    <dgm:pt modelId="{1D000C82-2763-48CA-BA01-2D14CEFF079F}" type="pres">
      <dgm:prSet presAssocID="{1EE42DCC-4D17-4064-A947-EC3301877B2C}" presName="Name0" presStyleCnt="0">
        <dgm:presLayoutVars>
          <dgm:animLvl val="lvl"/>
          <dgm:resizeHandles val="exact"/>
        </dgm:presLayoutVars>
      </dgm:prSet>
      <dgm:spPr/>
    </dgm:pt>
    <dgm:pt modelId="{17D5DA0E-A330-4730-8F48-D27236521157}" type="pres">
      <dgm:prSet presAssocID="{76659C56-70E1-40A2-AF58-1BBF9731922B}" presName="compositeNode" presStyleCnt="0">
        <dgm:presLayoutVars>
          <dgm:bulletEnabled val="1"/>
        </dgm:presLayoutVars>
      </dgm:prSet>
      <dgm:spPr/>
    </dgm:pt>
    <dgm:pt modelId="{BB546F51-65F0-4C78-81DE-2F1A58DC7CD5}" type="pres">
      <dgm:prSet presAssocID="{76659C56-70E1-40A2-AF58-1BBF9731922B}" presName="bgRect" presStyleLbl="alignNode1" presStyleIdx="0" presStyleCnt="5"/>
      <dgm:spPr/>
    </dgm:pt>
    <dgm:pt modelId="{2C023E87-30F8-4BEB-9FBC-F1640250A4B7}" type="pres">
      <dgm:prSet presAssocID="{A733EB06-6CD0-4E4C-BE20-21554273F02B}" presName="sibTransNodeRect" presStyleLbl="alignNode1" presStyleIdx="0" presStyleCnt="5">
        <dgm:presLayoutVars>
          <dgm:chMax val="0"/>
          <dgm:bulletEnabled val="1"/>
        </dgm:presLayoutVars>
      </dgm:prSet>
      <dgm:spPr/>
    </dgm:pt>
    <dgm:pt modelId="{61396711-2230-4E59-AF74-C7B4DE3BE518}" type="pres">
      <dgm:prSet presAssocID="{76659C56-70E1-40A2-AF58-1BBF9731922B}" presName="nodeRect" presStyleLbl="alignNode1" presStyleIdx="0" presStyleCnt="5">
        <dgm:presLayoutVars>
          <dgm:bulletEnabled val="1"/>
        </dgm:presLayoutVars>
      </dgm:prSet>
      <dgm:spPr/>
    </dgm:pt>
    <dgm:pt modelId="{E2F8656B-E0F4-43E7-A474-582D46DC090A}" type="pres">
      <dgm:prSet presAssocID="{A733EB06-6CD0-4E4C-BE20-21554273F02B}" presName="sibTrans" presStyleCnt="0"/>
      <dgm:spPr/>
    </dgm:pt>
    <dgm:pt modelId="{D2919631-3FA7-4CC0-851E-16FD7011C701}" type="pres">
      <dgm:prSet presAssocID="{42E7763B-DBF1-4DA8-AFC8-C538742B32CC}" presName="compositeNode" presStyleCnt="0">
        <dgm:presLayoutVars>
          <dgm:bulletEnabled val="1"/>
        </dgm:presLayoutVars>
      </dgm:prSet>
      <dgm:spPr/>
    </dgm:pt>
    <dgm:pt modelId="{038C53C5-CCB5-419A-B0AA-D3C39E5B7038}" type="pres">
      <dgm:prSet presAssocID="{42E7763B-DBF1-4DA8-AFC8-C538742B32CC}" presName="bgRect" presStyleLbl="alignNode1" presStyleIdx="1" presStyleCnt="5"/>
      <dgm:spPr/>
    </dgm:pt>
    <dgm:pt modelId="{9A1B84AA-802A-4C49-8CA3-0862295624CA}" type="pres">
      <dgm:prSet presAssocID="{6E178102-E009-4251-8FB0-818CAC08A7E7}" presName="sibTransNodeRect" presStyleLbl="alignNode1" presStyleIdx="1" presStyleCnt="5">
        <dgm:presLayoutVars>
          <dgm:chMax val="0"/>
          <dgm:bulletEnabled val="1"/>
        </dgm:presLayoutVars>
      </dgm:prSet>
      <dgm:spPr/>
    </dgm:pt>
    <dgm:pt modelId="{7BCB4DE0-6AAF-4B36-82B2-4A7AF8DFD8E8}" type="pres">
      <dgm:prSet presAssocID="{42E7763B-DBF1-4DA8-AFC8-C538742B32CC}" presName="nodeRect" presStyleLbl="alignNode1" presStyleIdx="1" presStyleCnt="5">
        <dgm:presLayoutVars>
          <dgm:bulletEnabled val="1"/>
        </dgm:presLayoutVars>
      </dgm:prSet>
      <dgm:spPr/>
    </dgm:pt>
    <dgm:pt modelId="{3376131F-0632-4CD0-906F-0573B478EEA6}" type="pres">
      <dgm:prSet presAssocID="{6E178102-E009-4251-8FB0-818CAC08A7E7}" presName="sibTrans" presStyleCnt="0"/>
      <dgm:spPr/>
    </dgm:pt>
    <dgm:pt modelId="{E75C4FAE-7DB8-4AB5-A522-B23B25FF1139}" type="pres">
      <dgm:prSet presAssocID="{3AFE6CF3-D3C6-48BE-B567-6F5378A5926C}" presName="compositeNode" presStyleCnt="0">
        <dgm:presLayoutVars>
          <dgm:bulletEnabled val="1"/>
        </dgm:presLayoutVars>
      </dgm:prSet>
      <dgm:spPr/>
    </dgm:pt>
    <dgm:pt modelId="{55465954-5DDB-4530-8D08-40E7E6C7CB95}" type="pres">
      <dgm:prSet presAssocID="{3AFE6CF3-D3C6-48BE-B567-6F5378A5926C}" presName="bgRect" presStyleLbl="alignNode1" presStyleIdx="2" presStyleCnt="5"/>
      <dgm:spPr/>
    </dgm:pt>
    <dgm:pt modelId="{314E6761-78BC-4DD6-8535-58D4BD592A7A}" type="pres">
      <dgm:prSet presAssocID="{6E360FBE-F215-465D-BD98-38FDA98F0EA0}" presName="sibTransNodeRect" presStyleLbl="alignNode1" presStyleIdx="2" presStyleCnt="5">
        <dgm:presLayoutVars>
          <dgm:chMax val="0"/>
          <dgm:bulletEnabled val="1"/>
        </dgm:presLayoutVars>
      </dgm:prSet>
      <dgm:spPr/>
    </dgm:pt>
    <dgm:pt modelId="{20D1A4E2-A605-4889-A65D-3DFAE0A431C8}" type="pres">
      <dgm:prSet presAssocID="{3AFE6CF3-D3C6-48BE-B567-6F5378A5926C}" presName="nodeRect" presStyleLbl="alignNode1" presStyleIdx="2" presStyleCnt="5">
        <dgm:presLayoutVars>
          <dgm:bulletEnabled val="1"/>
        </dgm:presLayoutVars>
      </dgm:prSet>
      <dgm:spPr/>
    </dgm:pt>
    <dgm:pt modelId="{C85B46F7-EF2B-4C2D-889F-9CB65CDDB946}" type="pres">
      <dgm:prSet presAssocID="{6E360FBE-F215-465D-BD98-38FDA98F0EA0}" presName="sibTrans" presStyleCnt="0"/>
      <dgm:spPr/>
    </dgm:pt>
    <dgm:pt modelId="{F7AAD005-608D-44A7-A101-15A3097C5DBF}" type="pres">
      <dgm:prSet presAssocID="{6A266980-2014-43F1-B119-DA871A8B0083}" presName="compositeNode" presStyleCnt="0">
        <dgm:presLayoutVars>
          <dgm:bulletEnabled val="1"/>
        </dgm:presLayoutVars>
      </dgm:prSet>
      <dgm:spPr/>
    </dgm:pt>
    <dgm:pt modelId="{6D65803E-C6A5-439F-8104-820A279E79EB}" type="pres">
      <dgm:prSet presAssocID="{6A266980-2014-43F1-B119-DA871A8B0083}" presName="bgRect" presStyleLbl="alignNode1" presStyleIdx="3" presStyleCnt="5"/>
      <dgm:spPr/>
    </dgm:pt>
    <dgm:pt modelId="{52539626-B79A-4454-97DE-7681C9260249}" type="pres">
      <dgm:prSet presAssocID="{AEE5129F-0A4E-4E0E-B684-625CEF15EBA5}" presName="sibTransNodeRect" presStyleLbl="alignNode1" presStyleIdx="3" presStyleCnt="5">
        <dgm:presLayoutVars>
          <dgm:chMax val="0"/>
          <dgm:bulletEnabled val="1"/>
        </dgm:presLayoutVars>
      </dgm:prSet>
      <dgm:spPr/>
    </dgm:pt>
    <dgm:pt modelId="{4DEF8CF7-095A-44A5-9DB6-83846EDB65D2}" type="pres">
      <dgm:prSet presAssocID="{6A266980-2014-43F1-B119-DA871A8B0083}" presName="nodeRect" presStyleLbl="alignNode1" presStyleIdx="3" presStyleCnt="5">
        <dgm:presLayoutVars>
          <dgm:bulletEnabled val="1"/>
        </dgm:presLayoutVars>
      </dgm:prSet>
      <dgm:spPr/>
    </dgm:pt>
    <dgm:pt modelId="{BEA17731-47EE-4CFA-B87A-C83CA5C4A0A0}" type="pres">
      <dgm:prSet presAssocID="{AEE5129F-0A4E-4E0E-B684-625CEF15EBA5}" presName="sibTrans" presStyleCnt="0"/>
      <dgm:spPr/>
    </dgm:pt>
    <dgm:pt modelId="{C86A9F7D-F124-4F54-BE22-4CDA44FCAFDE}" type="pres">
      <dgm:prSet presAssocID="{02F2CDA8-E869-4E92-A9C7-B44C5FC387EB}" presName="compositeNode" presStyleCnt="0">
        <dgm:presLayoutVars>
          <dgm:bulletEnabled val="1"/>
        </dgm:presLayoutVars>
      </dgm:prSet>
      <dgm:spPr/>
    </dgm:pt>
    <dgm:pt modelId="{63C23612-872B-468F-BE02-D386FBBA579E}" type="pres">
      <dgm:prSet presAssocID="{02F2CDA8-E869-4E92-A9C7-B44C5FC387EB}" presName="bgRect" presStyleLbl="alignNode1" presStyleIdx="4" presStyleCnt="5"/>
      <dgm:spPr/>
    </dgm:pt>
    <dgm:pt modelId="{3774F5FB-6320-4100-A1CF-EDDC7C17E146}" type="pres">
      <dgm:prSet presAssocID="{F557694B-9198-4F26-A14C-D1506EB48B57}" presName="sibTransNodeRect" presStyleLbl="alignNode1" presStyleIdx="4" presStyleCnt="5">
        <dgm:presLayoutVars>
          <dgm:chMax val="0"/>
          <dgm:bulletEnabled val="1"/>
        </dgm:presLayoutVars>
      </dgm:prSet>
      <dgm:spPr/>
    </dgm:pt>
    <dgm:pt modelId="{4FE30F90-515C-4BAB-B00D-FCD7546458F1}" type="pres">
      <dgm:prSet presAssocID="{02F2CDA8-E869-4E92-A9C7-B44C5FC387EB}" presName="nodeRect" presStyleLbl="alignNode1" presStyleIdx="4" presStyleCnt="5">
        <dgm:presLayoutVars>
          <dgm:bulletEnabled val="1"/>
        </dgm:presLayoutVars>
      </dgm:prSet>
      <dgm:spPr/>
    </dgm:pt>
  </dgm:ptLst>
  <dgm:cxnLst>
    <dgm:cxn modelId="{F0BC8003-62AD-4D49-9B08-A03A96CC8E99}" type="presOf" srcId="{76659C56-70E1-40A2-AF58-1BBF9731922B}" destId="{61396711-2230-4E59-AF74-C7B4DE3BE518}" srcOrd="1" destOrd="0" presId="urn:microsoft.com/office/officeart/2016/7/layout/LinearBlockProcessNumbered"/>
    <dgm:cxn modelId="{39836B11-4C27-4383-82B8-B402E157B116}" srcId="{1EE42DCC-4D17-4064-A947-EC3301877B2C}" destId="{02F2CDA8-E869-4E92-A9C7-B44C5FC387EB}" srcOrd="4" destOrd="0" parTransId="{DE6ABAB1-3785-4019-8E89-2D7E043BEE68}" sibTransId="{F557694B-9198-4F26-A14C-D1506EB48B57}"/>
    <dgm:cxn modelId="{28C7DC13-51CB-4125-AA0F-3300E6BBB0BE}" type="presOf" srcId="{02F2CDA8-E869-4E92-A9C7-B44C5FC387EB}" destId="{63C23612-872B-468F-BE02-D386FBBA579E}" srcOrd="0" destOrd="0" presId="urn:microsoft.com/office/officeart/2016/7/layout/LinearBlockProcessNumbered"/>
    <dgm:cxn modelId="{F3157F30-FE00-40A1-88DB-449D5014BBA1}" srcId="{1EE42DCC-4D17-4064-A947-EC3301877B2C}" destId="{76659C56-70E1-40A2-AF58-1BBF9731922B}" srcOrd="0" destOrd="0" parTransId="{1CFCC199-C222-4127-AEEF-CE2FB33A7B38}" sibTransId="{A733EB06-6CD0-4E4C-BE20-21554273F02B}"/>
    <dgm:cxn modelId="{4A128438-02D8-4206-9646-3B212892489B}" type="presOf" srcId="{6A266980-2014-43F1-B119-DA871A8B0083}" destId="{4DEF8CF7-095A-44A5-9DB6-83846EDB65D2}" srcOrd="1" destOrd="0" presId="urn:microsoft.com/office/officeart/2016/7/layout/LinearBlockProcessNumbered"/>
    <dgm:cxn modelId="{C35CF65E-6847-466F-B9E3-53934BDF69CC}" type="presOf" srcId="{3AFE6CF3-D3C6-48BE-B567-6F5378A5926C}" destId="{20D1A4E2-A605-4889-A65D-3DFAE0A431C8}" srcOrd="1" destOrd="0" presId="urn:microsoft.com/office/officeart/2016/7/layout/LinearBlockProcessNumbered"/>
    <dgm:cxn modelId="{9DC2BE43-ACE4-4177-BBD3-372A66FEEE36}" type="presOf" srcId="{3AFE6CF3-D3C6-48BE-B567-6F5378A5926C}" destId="{55465954-5DDB-4530-8D08-40E7E6C7CB95}" srcOrd="0" destOrd="0" presId="urn:microsoft.com/office/officeart/2016/7/layout/LinearBlockProcessNumbered"/>
    <dgm:cxn modelId="{FDDCDD46-4E45-4066-B3BB-F396099E136B}" type="presOf" srcId="{F557694B-9198-4F26-A14C-D1506EB48B57}" destId="{3774F5FB-6320-4100-A1CF-EDDC7C17E146}" srcOrd="0" destOrd="0" presId="urn:microsoft.com/office/officeart/2016/7/layout/LinearBlockProcessNumbered"/>
    <dgm:cxn modelId="{BFE23B50-63DF-44A0-B10F-B430F736DF09}" type="presOf" srcId="{6A266980-2014-43F1-B119-DA871A8B0083}" destId="{6D65803E-C6A5-439F-8104-820A279E79EB}" srcOrd="0" destOrd="0" presId="urn:microsoft.com/office/officeart/2016/7/layout/LinearBlockProcessNumbered"/>
    <dgm:cxn modelId="{0C9B087A-B738-4AC3-977D-028E4AE0E006}" type="presOf" srcId="{6E360FBE-F215-465D-BD98-38FDA98F0EA0}" destId="{314E6761-78BC-4DD6-8535-58D4BD592A7A}" srcOrd="0" destOrd="0" presId="urn:microsoft.com/office/officeart/2016/7/layout/LinearBlockProcessNumbered"/>
    <dgm:cxn modelId="{63D7847C-9883-4286-A2A9-84A5429651BF}" type="presOf" srcId="{1EE42DCC-4D17-4064-A947-EC3301877B2C}" destId="{1D000C82-2763-48CA-BA01-2D14CEFF079F}" srcOrd="0" destOrd="0" presId="urn:microsoft.com/office/officeart/2016/7/layout/LinearBlockProcessNumbered"/>
    <dgm:cxn modelId="{B5D43084-77C2-4313-BC5F-6D70F9E093AC}" type="presOf" srcId="{02F2CDA8-E869-4E92-A9C7-B44C5FC387EB}" destId="{4FE30F90-515C-4BAB-B00D-FCD7546458F1}" srcOrd="1" destOrd="0" presId="urn:microsoft.com/office/officeart/2016/7/layout/LinearBlockProcessNumbered"/>
    <dgm:cxn modelId="{8F885795-C52C-400A-9924-2E2D54B9DEE7}" type="presOf" srcId="{6E178102-E009-4251-8FB0-818CAC08A7E7}" destId="{9A1B84AA-802A-4C49-8CA3-0862295624CA}" srcOrd="0" destOrd="0" presId="urn:microsoft.com/office/officeart/2016/7/layout/LinearBlockProcessNumbered"/>
    <dgm:cxn modelId="{3FE403A5-41E4-4AA0-9B1C-5F702A8FE9C1}" srcId="{1EE42DCC-4D17-4064-A947-EC3301877B2C}" destId="{6A266980-2014-43F1-B119-DA871A8B0083}" srcOrd="3" destOrd="0" parTransId="{F3DE4C42-272B-467C-BFEB-666FBF76359A}" sibTransId="{AEE5129F-0A4E-4E0E-B684-625CEF15EBA5}"/>
    <dgm:cxn modelId="{087C9BA9-E4D8-45B1-AAA7-369B17293084}" srcId="{1EE42DCC-4D17-4064-A947-EC3301877B2C}" destId="{42E7763B-DBF1-4DA8-AFC8-C538742B32CC}" srcOrd="1" destOrd="0" parTransId="{421E6D95-8060-48F8-BBEA-AC2AABD0EDFF}" sibTransId="{6E178102-E009-4251-8FB0-818CAC08A7E7}"/>
    <dgm:cxn modelId="{7E1568CE-743F-417C-BE3E-90B952FD5C0F}" type="presOf" srcId="{AEE5129F-0A4E-4E0E-B684-625CEF15EBA5}" destId="{52539626-B79A-4454-97DE-7681C9260249}" srcOrd="0" destOrd="0" presId="urn:microsoft.com/office/officeart/2016/7/layout/LinearBlockProcessNumbered"/>
    <dgm:cxn modelId="{B3DD2CDB-E149-4226-9C90-1E8CF02E0799}" srcId="{1EE42DCC-4D17-4064-A947-EC3301877B2C}" destId="{3AFE6CF3-D3C6-48BE-B567-6F5378A5926C}" srcOrd="2" destOrd="0" parTransId="{9D8D226A-B17D-4276-86EF-8805BB36EE26}" sibTransId="{6E360FBE-F215-465D-BD98-38FDA98F0EA0}"/>
    <dgm:cxn modelId="{910EE1EB-4B86-4936-A3D9-C379C0466B86}" type="presOf" srcId="{42E7763B-DBF1-4DA8-AFC8-C538742B32CC}" destId="{7BCB4DE0-6AAF-4B36-82B2-4A7AF8DFD8E8}" srcOrd="1" destOrd="0" presId="urn:microsoft.com/office/officeart/2016/7/layout/LinearBlockProcessNumbered"/>
    <dgm:cxn modelId="{057576F0-E5CF-409F-A866-9E19B2A9827F}" type="presOf" srcId="{42E7763B-DBF1-4DA8-AFC8-C538742B32CC}" destId="{038C53C5-CCB5-419A-B0AA-D3C39E5B7038}" srcOrd="0" destOrd="0" presId="urn:microsoft.com/office/officeart/2016/7/layout/LinearBlockProcessNumbered"/>
    <dgm:cxn modelId="{3AB4F4F0-F299-489E-9AD8-2D9131205635}" type="presOf" srcId="{A733EB06-6CD0-4E4C-BE20-21554273F02B}" destId="{2C023E87-30F8-4BEB-9FBC-F1640250A4B7}" srcOrd="0" destOrd="0" presId="urn:microsoft.com/office/officeart/2016/7/layout/LinearBlockProcessNumbered"/>
    <dgm:cxn modelId="{ADC800F1-3DEA-432A-B681-CF6FF0079A47}" type="presOf" srcId="{76659C56-70E1-40A2-AF58-1BBF9731922B}" destId="{BB546F51-65F0-4C78-81DE-2F1A58DC7CD5}" srcOrd="0" destOrd="0" presId="urn:microsoft.com/office/officeart/2016/7/layout/LinearBlockProcessNumbered"/>
    <dgm:cxn modelId="{1F9A5F1E-7D8E-4F31-9FCF-CAAF999280A5}" type="presParOf" srcId="{1D000C82-2763-48CA-BA01-2D14CEFF079F}" destId="{17D5DA0E-A330-4730-8F48-D27236521157}" srcOrd="0" destOrd="0" presId="urn:microsoft.com/office/officeart/2016/7/layout/LinearBlockProcessNumbered"/>
    <dgm:cxn modelId="{ED808BCE-41F1-4CAE-9916-DF7A656E7F21}" type="presParOf" srcId="{17D5DA0E-A330-4730-8F48-D27236521157}" destId="{BB546F51-65F0-4C78-81DE-2F1A58DC7CD5}" srcOrd="0" destOrd="0" presId="urn:microsoft.com/office/officeart/2016/7/layout/LinearBlockProcessNumbered"/>
    <dgm:cxn modelId="{3A7EE90C-3B24-4D02-AF5B-26902784D52A}" type="presParOf" srcId="{17D5DA0E-A330-4730-8F48-D27236521157}" destId="{2C023E87-30F8-4BEB-9FBC-F1640250A4B7}" srcOrd="1" destOrd="0" presId="urn:microsoft.com/office/officeart/2016/7/layout/LinearBlockProcessNumbered"/>
    <dgm:cxn modelId="{BAF133CF-321C-4E4B-A831-B84FDEC47EB8}" type="presParOf" srcId="{17D5DA0E-A330-4730-8F48-D27236521157}" destId="{61396711-2230-4E59-AF74-C7B4DE3BE518}" srcOrd="2" destOrd="0" presId="urn:microsoft.com/office/officeart/2016/7/layout/LinearBlockProcessNumbered"/>
    <dgm:cxn modelId="{06861E63-CD25-471C-B53F-0798A1114766}" type="presParOf" srcId="{1D000C82-2763-48CA-BA01-2D14CEFF079F}" destId="{E2F8656B-E0F4-43E7-A474-582D46DC090A}" srcOrd="1" destOrd="0" presId="urn:microsoft.com/office/officeart/2016/7/layout/LinearBlockProcessNumbered"/>
    <dgm:cxn modelId="{7AA979B5-9EFD-4B85-BBCE-8DBA14A2EB61}" type="presParOf" srcId="{1D000C82-2763-48CA-BA01-2D14CEFF079F}" destId="{D2919631-3FA7-4CC0-851E-16FD7011C701}" srcOrd="2" destOrd="0" presId="urn:microsoft.com/office/officeart/2016/7/layout/LinearBlockProcessNumbered"/>
    <dgm:cxn modelId="{FB436EAC-3649-4A1F-A015-A9C5E91963BF}" type="presParOf" srcId="{D2919631-3FA7-4CC0-851E-16FD7011C701}" destId="{038C53C5-CCB5-419A-B0AA-D3C39E5B7038}" srcOrd="0" destOrd="0" presId="urn:microsoft.com/office/officeart/2016/7/layout/LinearBlockProcessNumbered"/>
    <dgm:cxn modelId="{06A996B0-555D-44FE-8155-9CCF6297CD15}" type="presParOf" srcId="{D2919631-3FA7-4CC0-851E-16FD7011C701}" destId="{9A1B84AA-802A-4C49-8CA3-0862295624CA}" srcOrd="1" destOrd="0" presId="urn:microsoft.com/office/officeart/2016/7/layout/LinearBlockProcessNumbered"/>
    <dgm:cxn modelId="{33D90CA8-E585-4833-B28E-2CE7387FA9EE}" type="presParOf" srcId="{D2919631-3FA7-4CC0-851E-16FD7011C701}" destId="{7BCB4DE0-6AAF-4B36-82B2-4A7AF8DFD8E8}" srcOrd="2" destOrd="0" presId="urn:microsoft.com/office/officeart/2016/7/layout/LinearBlockProcessNumbered"/>
    <dgm:cxn modelId="{C98A6E3F-EB0D-4381-B292-F9DA3F37C577}" type="presParOf" srcId="{1D000C82-2763-48CA-BA01-2D14CEFF079F}" destId="{3376131F-0632-4CD0-906F-0573B478EEA6}" srcOrd="3" destOrd="0" presId="urn:microsoft.com/office/officeart/2016/7/layout/LinearBlockProcessNumbered"/>
    <dgm:cxn modelId="{E99C495A-6F2E-414F-9FAC-228546E39576}" type="presParOf" srcId="{1D000C82-2763-48CA-BA01-2D14CEFF079F}" destId="{E75C4FAE-7DB8-4AB5-A522-B23B25FF1139}" srcOrd="4" destOrd="0" presId="urn:microsoft.com/office/officeart/2016/7/layout/LinearBlockProcessNumbered"/>
    <dgm:cxn modelId="{71709258-2A0A-4A6E-BF3D-24CDE35F7EE3}" type="presParOf" srcId="{E75C4FAE-7DB8-4AB5-A522-B23B25FF1139}" destId="{55465954-5DDB-4530-8D08-40E7E6C7CB95}" srcOrd="0" destOrd="0" presId="urn:microsoft.com/office/officeart/2016/7/layout/LinearBlockProcessNumbered"/>
    <dgm:cxn modelId="{282C5449-9310-446B-82A2-43925BE24D0A}" type="presParOf" srcId="{E75C4FAE-7DB8-4AB5-A522-B23B25FF1139}" destId="{314E6761-78BC-4DD6-8535-58D4BD592A7A}" srcOrd="1" destOrd="0" presId="urn:microsoft.com/office/officeart/2016/7/layout/LinearBlockProcessNumbered"/>
    <dgm:cxn modelId="{7DD95548-4E50-4CCE-B07A-6A3C1AD805B7}" type="presParOf" srcId="{E75C4FAE-7DB8-4AB5-A522-B23B25FF1139}" destId="{20D1A4E2-A605-4889-A65D-3DFAE0A431C8}" srcOrd="2" destOrd="0" presId="urn:microsoft.com/office/officeart/2016/7/layout/LinearBlockProcessNumbered"/>
    <dgm:cxn modelId="{E76E2E88-68F8-4C8F-B111-09DC80D69B5E}" type="presParOf" srcId="{1D000C82-2763-48CA-BA01-2D14CEFF079F}" destId="{C85B46F7-EF2B-4C2D-889F-9CB65CDDB946}" srcOrd="5" destOrd="0" presId="urn:microsoft.com/office/officeart/2016/7/layout/LinearBlockProcessNumbered"/>
    <dgm:cxn modelId="{7D128C36-76B9-4EA7-982E-9F18B278F282}" type="presParOf" srcId="{1D000C82-2763-48CA-BA01-2D14CEFF079F}" destId="{F7AAD005-608D-44A7-A101-15A3097C5DBF}" srcOrd="6" destOrd="0" presId="urn:microsoft.com/office/officeart/2016/7/layout/LinearBlockProcessNumbered"/>
    <dgm:cxn modelId="{48BE1C39-8A80-4B44-87F0-650FB143BA49}" type="presParOf" srcId="{F7AAD005-608D-44A7-A101-15A3097C5DBF}" destId="{6D65803E-C6A5-439F-8104-820A279E79EB}" srcOrd="0" destOrd="0" presId="urn:microsoft.com/office/officeart/2016/7/layout/LinearBlockProcessNumbered"/>
    <dgm:cxn modelId="{95CFD393-121D-4E4B-A451-1274F9E3CC26}" type="presParOf" srcId="{F7AAD005-608D-44A7-A101-15A3097C5DBF}" destId="{52539626-B79A-4454-97DE-7681C9260249}" srcOrd="1" destOrd="0" presId="urn:microsoft.com/office/officeart/2016/7/layout/LinearBlockProcessNumbered"/>
    <dgm:cxn modelId="{49FC488B-BE09-4939-9B85-E9D8354300D6}" type="presParOf" srcId="{F7AAD005-608D-44A7-A101-15A3097C5DBF}" destId="{4DEF8CF7-095A-44A5-9DB6-83846EDB65D2}" srcOrd="2" destOrd="0" presId="urn:microsoft.com/office/officeart/2016/7/layout/LinearBlockProcessNumbered"/>
    <dgm:cxn modelId="{8CB43955-DDF4-4FD7-8599-3CBD2007F0AE}" type="presParOf" srcId="{1D000C82-2763-48CA-BA01-2D14CEFF079F}" destId="{BEA17731-47EE-4CFA-B87A-C83CA5C4A0A0}" srcOrd="7" destOrd="0" presId="urn:microsoft.com/office/officeart/2016/7/layout/LinearBlockProcessNumbered"/>
    <dgm:cxn modelId="{ADA8ADEA-3C24-49BE-9867-6E90C753A881}" type="presParOf" srcId="{1D000C82-2763-48CA-BA01-2D14CEFF079F}" destId="{C86A9F7D-F124-4F54-BE22-4CDA44FCAFDE}" srcOrd="8" destOrd="0" presId="urn:microsoft.com/office/officeart/2016/7/layout/LinearBlockProcessNumbered"/>
    <dgm:cxn modelId="{5EA6D42C-3AA7-42BD-9BA2-0771C8F886FE}" type="presParOf" srcId="{C86A9F7D-F124-4F54-BE22-4CDA44FCAFDE}" destId="{63C23612-872B-468F-BE02-D386FBBA579E}" srcOrd="0" destOrd="0" presId="urn:microsoft.com/office/officeart/2016/7/layout/LinearBlockProcessNumbered"/>
    <dgm:cxn modelId="{5F73F6B4-E42D-4740-9E7C-07B45C239254}" type="presParOf" srcId="{C86A9F7D-F124-4F54-BE22-4CDA44FCAFDE}" destId="{3774F5FB-6320-4100-A1CF-EDDC7C17E146}" srcOrd="1" destOrd="0" presId="urn:microsoft.com/office/officeart/2016/7/layout/LinearBlockProcessNumbered"/>
    <dgm:cxn modelId="{D4A313B6-F003-4F12-9E0D-C9DE646AF8C1}" type="presParOf" srcId="{C86A9F7D-F124-4F54-BE22-4CDA44FCAFDE}" destId="{4FE30F90-515C-4BAB-B00D-FCD7546458F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46F51-65F0-4C78-81DE-2F1A58DC7CD5}">
      <dsp:nvSpPr>
        <dsp:cNvPr id="0" name=""/>
        <dsp:cNvSpPr/>
      </dsp:nvSpPr>
      <dsp:spPr>
        <a:xfrm>
          <a:off x="6482" y="738372"/>
          <a:ext cx="2026400" cy="2431680"/>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00163" tIns="0" rIns="200163" bIns="330200" numCol="1" spcCol="1270" anchor="t" anchorCtr="0">
          <a:noAutofit/>
        </a:bodyPr>
        <a:lstStyle/>
        <a:p>
          <a:pPr marL="0" lvl="0" indent="0" algn="l" defTabSz="488950">
            <a:lnSpc>
              <a:spcPct val="90000"/>
            </a:lnSpc>
            <a:spcBef>
              <a:spcPct val="0"/>
            </a:spcBef>
            <a:spcAft>
              <a:spcPct val="35000"/>
            </a:spcAft>
            <a:buNone/>
          </a:pPr>
          <a:r>
            <a:rPr lang="en-US" sz="1100" kern="1200" baseline="0"/>
            <a:t>Nesneye yönelik programlama ile oluşturulan nesneler bir sınıf içerisinde toplanır ve tüm projelerimizde kullanabilme olanağı sağlar.</a:t>
          </a:r>
          <a:endParaRPr lang="en-US" sz="1100" kern="1200"/>
        </a:p>
      </dsp:txBody>
      <dsp:txXfrm>
        <a:off x="6482" y="1711044"/>
        <a:ext cx="2026400" cy="1459008"/>
      </dsp:txXfrm>
    </dsp:sp>
    <dsp:sp modelId="{2C023E87-30F8-4BEB-9FBC-F1640250A4B7}">
      <dsp:nvSpPr>
        <dsp:cNvPr id="0" name=""/>
        <dsp:cNvSpPr/>
      </dsp:nvSpPr>
      <dsp:spPr>
        <a:xfrm>
          <a:off x="6482" y="738372"/>
          <a:ext cx="2026400" cy="972672"/>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00163" tIns="165100" rIns="200163"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6482" y="738372"/>
        <a:ext cx="2026400" cy="972672"/>
      </dsp:txXfrm>
    </dsp:sp>
    <dsp:sp modelId="{038C53C5-CCB5-419A-B0AA-D3C39E5B7038}">
      <dsp:nvSpPr>
        <dsp:cNvPr id="0" name=""/>
        <dsp:cNvSpPr/>
      </dsp:nvSpPr>
      <dsp:spPr>
        <a:xfrm>
          <a:off x="2194994" y="738372"/>
          <a:ext cx="2026400" cy="2431680"/>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00163" tIns="0" rIns="200163" bIns="330200" numCol="1" spcCol="1270" anchor="t" anchorCtr="0">
          <a:noAutofit/>
        </a:bodyPr>
        <a:lstStyle/>
        <a:p>
          <a:pPr marL="0" lvl="0" indent="0" algn="l" defTabSz="488950">
            <a:lnSpc>
              <a:spcPct val="90000"/>
            </a:lnSpc>
            <a:spcBef>
              <a:spcPct val="0"/>
            </a:spcBef>
            <a:spcAft>
              <a:spcPct val="35000"/>
            </a:spcAft>
            <a:buNone/>
          </a:pPr>
          <a:r>
            <a:rPr lang="en-US" sz="1100" kern="1200" baseline="0"/>
            <a:t>Oluşturmuş olduğumuz sınıfların bir kez oluşturulması sayesinde tekrar eden </a:t>
          </a:r>
          <a:r>
            <a:rPr lang="tr-TR" sz="1100" kern="1200" baseline="0"/>
            <a:t>karışık </a:t>
          </a:r>
          <a:r>
            <a:rPr lang="en-US" sz="1100" kern="1200" baseline="0"/>
            <a:t>kod dizileri yazmak yerine kısa kodlamalar ile </a:t>
          </a:r>
          <a:r>
            <a:rPr lang="tr-TR" sz="1100" kern="1200" baseline="0"/>
            <a:t>çalışılmasını sağlar</a:t>
          </a:r>
          <a:r>
            <a:rPr lang="en-US" sz="1100" kern="1200" baseline="0"/>
            <a:t>.</a:t>
          </a:r>
          <a:endParaRPr lang="en-US" sz="1100" kern="1200"/>
        </a:p>
      </dsp:txBody>
      <dsp:txXfrm>
        <a:off x="2194994" y="1711044"/>
        <a:ext cx="2026400" cy="1459008"/>
      </dsp:txXfrm>
    </dsp:sp>
    <dsp:sp modelId="{9A1B84AA-802A-4C49-8CA3-0862295624CA}">
      <dsp:nvSpPr>
        <dsp:cNvPr id="0" name=""/>
        <dsp:cNvSpPr/>
      </dsp:nvSpPr>
      <dsp:spPr>
        <a:xfrm>
          <a:off x="2194994" y="738372"/>
          <a:ext cx="2026400" cy="972672"/>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00163" tIns="165100" rIns="200163"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194994" y="738372"/>
        <a:ext cx="2026400" cy="972672"/>
      </dsp:txXfrm>
    </dsp:sp>
    <dsp:sp modelId="{55465954-5DDB-4530-8D08-40E7E6C7CB95}">
      <dsp:nvSpPr>
        <dsp:cNvPr id="0" name=""/>
        <dsp:cNvSpPr/>
      </dsp:nvSpPr>
      <dsp:spPr>
        <a:xfrm>
          <a:off x="4383506" y="738372"/>
          <a:ext cx="2026400" cy="2431680"/>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00163" tIns="0" rIns="200163" bIns="330200" numCol="1" spcCol="1270" anchor="t" anchorCtr="0">
          <a:noAutofit/>
        </a:bodyPr>
        <a:lstStyle/>
        <a:p>
          <a:pPr marL="0" lvl="0" indent="0" algn="l" defTabSz="488950">
            <a:lnSpc>
              <a:spcPct val="90000"/>
            </a:lnSpc>
            <a:spcBef>
              <a:spcPct val="0"/>
            </a:spcBef>
            <a:spcAft>
              <a:spcPct val="35000"/>
            </a:spcAft>
            <a:buNone/>
          </a:pPr>
          <a:r>
            <a:rPr lang="en-US" sz="1100" kern="1200" baseline="0"/>
            <a:t>Program oluşturma süreci kısalır ve programın performansı artar.</a:t>
          </a:r>
          <a:endParaRPr lang="en-US" sz="1100" kern="1200"/>
        </a:p>
      </dsp:txBody>
      <dsp:txXfrm>
        <a:off x="4383506" y="1711044"/>
        <a:ext cx="2026400" cy="1459008"/>
      </dsp:txXfrm>
    </dsp:sp>
    <dsp:sp modelId="{314E6761-78BC-4DD6-8535-58D4BD592A7A}">
      <dsp:nvSpPr>
        <dsp:cNvPr id="0" name=""/>
        <dsp:cNvSpPr/>
      </dsp:nvSpPr>
      <dsp:spPr>
        <a:xfrm>
          <a:off x="4383506" y="738372"/>
          <a:ext cx="2026400" cy="972672"/>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00163" tIns="165100" rIns="200163"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383506" y="738372"/>
        <a:ext cx="2026400" cy="972672"/>
      </dsp:txXfrm>
    </dsp:sp>
    <dsp:sp modelId="{6D65803E-C6A5-439F-8104-820A279E79EB}">
      <dsp:nvSpPr>
        <dsp:cNvPr id="0" name=""/>
        <dsp:cNvSpPr/>
      </dsp:nvSpPr>
      <dsp:spPr>
        <a:xfrm>
          <a:off x="6572018" y="738372"/>
          <a:ext cx="2026400" cy="2431680"/>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00163" tIns="0" rIns="200163" bIns="330200" numCol="1" spcCol="1270" anchor="t" anchorCtr="0">
          <a:noAutofit/>
        </a:bodyPr>
        <a:lstStyle/>
        <a:p>
          <a:pPr marL="0" lvl="0" indent="0" algn="l" defTabSz="488950">
            <a:lnSpc>
              <a:spcPct val="90000"/>
            </a:lnSpc>
            <a:spcBef>
              <a:spcPct val="0"/>
            </a:spcBef>
            <a:spcAft>
              <a:spcPct val="35000"/>
            </a:spcAft>
            <a:buNone/>
          </a:pPr>
          <a:r>
            <a:rPr lang="en-US" sz="1100" kern="1200" baseline="0"/>
            <a:t>Oluşturmuş olduğumuz nesneler birbirinden bağımsız olduğundan dolayı bilgi gizliliği oluşur.</a:t>
          </a:r>
          <a:endParaRPr lang="en-US" sz="1100" kern="1200"/>
        </a:p>
      </dsp:txBody>
      <dsp:txXfrm>
        <a:off x="6572018" y="1711044"/>
        <a:ext cx="2026400" cy="1459008"/>
      </dsp:txXfrm>
    </dsp:sp>
    <dsp:sp modelId="{52539626-B79A-4454-97DE-7681C9260249}">
      <dsp:nvSpPr>
        <dsp:cNvPr id="0" name=""/>
        <dsp:cNvSpPr/>
      </dsp:nvSpPr>
      <dsp:spPr>
        <a:xfrm>
          <a:off x="6572018" y="738372"/>
          <a:ext cx="2026400" cy="972672"/>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00163" tIns="165100" rIns="200163" bIns="165100" numCol="1" spcCol="1270" anchor="ctr" anchorCtr="0">
          <a:noAutofit/>
        </a:bodyPr>
        <a:lstStyle/>
        <a:p>
          <a:pPr marL="0" lvl="0" indent="0" algn="l" defTabSz="2000250">
            <a:lnSpc>
              <a:spcPct val="90000"/>
            </a:lnSpc>
            <a:spcBef>
              <a:spcPct val="0"/>
            </a:spcBef>
            <a:spcAft>
              <a:spcPct val="35000"/>
            </a:spcAft>
            <a:buNone/>
          </a:pPr>
          <a:r>
            <a:rPr lang="en-US" sz="4500" kern="1200"/>
            <a:t>04</a:t>
          </a:r>
        </a:p>
      </dsp:txBody>
      <dsp:txXfrm>
        <a:off x="6572018" y="738372"/>
        <a:ext cx="2026400" cy="972672"/>
      </dsp:txXfrm>
    </dsp:sp>
    <dsp:sp modelId="{63C23612-872B-468F-BE02-D386FBBA579E}">
      <dsp:nvSpPr>
        <dsp:cNvPr id="0" name=""/>
        <dsp:cNvSpPr/>
      </dsp:nvSpPr>
      <dsp:spPr>
        <a:xfrm>
          <a:off x="8760530" y="738372"/>
          <a:ext cx="2026400" cy="243168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00163" tIns="0" rIns="200163" bIns="330200" numCol="1" spcCol="1270" anchor="t" anchorCtr="0">
          <a:noAutofit/>
        </a:bodyPr>
        <a:lstStyle/>
        <a:p>
          <a:pPr marL="0" lvl="0" indent="0" algn="l" defTabSz="488950">
            <a:lnSpc>
              <a:spcPct val="90000"/>
            </a:lnSpc>
            <a:spcBef>
              <a:spcPct val="0"/>
            </a:spcBef>
            <a:spcAft>
              <a:spcPct val="35000"/>
            </a:spcAft>
            <a:buNone/>
          </a:pPr>
          <a:r>
            <a:rPr lang="en-US" sz="1100" kern="1200" baseline="0"/>
            <a:t>OOP ile oluşturulan projelerin temelinde değişiklik gerçekleştirirken tek bir sınıfta değişiklik yapıp tüm proje içerisinde çalışması sağlanır.</a:t>
          </a:r>
          <a:endParaRPr lang="en-US" sz="1100" kern="1200"/>
        </a:p>
      </dsp:txBody>
      <dsp:txXfrm>
        <a:off x="8760530" y="1711044"/>
        <a:ext cx="2026400" cy="1459008"/>
      </dsp:txXfrm>
    </dsp:sp>
    <dsp:sp modelId="{3774F5FB-6320-4100-A1CF-EDDC7C17E146}">
      <dsp:nvSpPr>
        <dsp:cNvPr id="0" name=""/>
        <dsp:cNvSpPr/>
      </dsp:nvSpPr>
      <dsp:spPr>
        <a:xfrm>
          <a:off x="8760530" y="738372"/>
          <a:ext cx="2026400" cy="972672"/>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00163" tIns="165100" rIns="200163" bIns="165100" numCol="1" spcCol="1270" anchor="ctr" anchorCtr="0">
          <a:noAutofit/>
        </a:bodyPr>
        <a:lstStyle/>
        <a:p>
          <a:pPr marL="0" lvl="0" indent="0" algn="l" defTabSz="2000250">
            <a:lnSpc>
              <a:spcPct val="90000"/>
            </a:lnSpc>
            <a:spcBef>
              <a:spcPct val="0"/>
            </a:spcBef>
            <a:spcAft>
              <a:spcPct val="35000"/>
            </a:spcAft>
            <a:buNone/>
          </a:pPr>
          <a:r>
            <a:rPr lang="en-US" sz="4500" kern="1200"/>
            <a:t>05</a:t>
          </a:r>
        </a:p>
      </dsp:txBody>
      <dsp:txXfrm>
        <a:off x="8760530" y="738372"/>
        <a:ext cx="2026400" cy="97267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01</a:t>
              </a:r>
            </a:p>
          </dgm:t>
        </dgm:pt>
        <dgm:pt modelId="201" cxnId="5" type="sibTrans">
          <dgm:prSet phldrT="2"/>
          <dgm:t>
            <a:bodyPr/>
            <a:lstStyle/>
            <a:p>
              <a:r>
                <a:rPr/>
                <a:t>02</a:t>
              </a:r>
            </a:p>
          </dgm:t>
        </dgm:pt>
        <dgm:pt modelId="301" cxnId="6" type="sibTrans">
          <dgm:prSet phldrT="3"/>
          <dgm:t>
            <a:bodyPr/>
            <a:lstStyle/>
            <a:p>
              <a:r>
                <a:rP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stBulletLvl" val="2"/>
            <dgm:param type="txAnchorVert" val="t"/>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hasCustomPrompt="1"/>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hasCustomPrompt="1"/>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hasCustomPrompt="1"/>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hasCustomPrompt="1"/>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hasCustomPrompt="1"/>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hasCustomPrompt="1"/>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10" name="Text Placeholder 3"/>
          <p:cNvSpPr>
            <a:spLocks noGrp="1"/>
          </p:cNvSpPr>
          <p:nvPr>
            <p:ph type="body" sz="half" idx="2" hasCustomPrompt="1"/>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hasCustomPrompt="1"/>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6" name="Text Placeholder 3"/>
          <p:cNvSpPr>
            <a:spLocks noGrp="1"/>
          </p:cNvSpPr>
          <p:nvPr>
            <p:ph type="body" sz="half" idx="15" hasCustomPrompt="1"/>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Text Placeholder 4"/>
          <p:cNvSpPr>
            <a:spLocks noGrp="1"/>
          </p:cNvSpPr>
          <p:nvPr>
            <p:ph type="body" sz="quarter" idx="3" hasCustomPrompt="1"/>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9" name="Text Placeholder 3"/>
          <p:cNvSpPr>
            <a:spLocks noGrp="1"/>
          </p:cNvSpPr>
          <p:nvPr>
            <p:ph type="body" sz="half" idx="16" hasCustomPrompt="1"/>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14" name="Text Placeholder 4"/>
          <p:cNvSpPr>
            <a:spLocks noGrp="1"/>
          </p:cNvSpPr>
          <p:nvPr>
            <p:ph type="body" sz="quarter" idx="13" hasCustomPrompt="1"/>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0" name="Text Placeholder 3"/>
          <p:cNvSpPr>
            <a:spLocks noGrp="1"/>
          </p:cNvSpPr>
          <p:nvPr>
            <p:ph type="body" sz="half" idx="17" hasCustomPrompt="1"/>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9" name="Picture Placeholder 2"/>
          <p:cNvSpPr>
            <a:spLocks noGrp="1" noChangeAspect="1"/>
          </p:cNvSpPr>
          <p:nvPr>
            <p:ph type="pic" idx="15" hasCustomPrompt="1"/>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hasCustomPrompt="1"/>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Text Placeholder 4"/>
          <p:cNvSpPr>
            <a:spLocks noGrp="1"/>
          </p:cNvSpPr>
          <p:nvPr>
            <p:ph type="body" sz="quarter" idx="3" hasCustomPrompt="1"/>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1" name="Picture Placeholder 2"/>
          <p:cNvSpPr>
            <a:spLocks noGrp="1" noChangeAspect="1"/>
          </p:cNvSpPr>
          <p:nvPr>
            <p:ph type="pic" idx="21" hasCustomPrompt="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hasCustomPrompt="1"/>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14" name="Text Placeholder 4"/>
          <p:cNvSpPr>
            <a:spLocks noGrp="1"/>
          </p:cNvSpPr>
          <p:nvPr>
            <p:ph type="body" sz="quarter" idx="13" hasCustomPrompt="1"/>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2" name="Picture Placeholder 2"/>
          <p:cNvSpPr>
            <a:spLocks noGrp="1" noChangeAspect="1"/>
          </p:cNvSpPr>
          <p:nvPr>
            <p:ph type="pic" idx="22" hasCustomPrompt="1"/>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hasCustomPrompt="1"/>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154954" y="2603500"/>
            <a:ext cx="8825659" cy="3416300"/>
          </a:xfrm>
        </p:spPr>
        <p:txBody>
          <a:bodyPr vert="eaVert" anchor="t" anchorCtr="0"/>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hasCustomPrompt="1"/>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154954" y="1278467"/>
            <a:ext cx="6256025" cy="4748590"/>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1154954" y="2603500"/>
            <a:ext cx="8825659" cy="3416300"/>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hasCustomPrompt="1"/>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154954" y="2603500"/>
            <a:ext cx="4825158" cy="3416301"/>
          </a:xfrm>
        </p:spPr>
        <p:txBody>
          <a:bodyPr>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208712" y="2603500"/>
            <a:ext cx="4825159" cy="3416300"/>
          </a:xfrm>
        </p:spPr>
        <p:txBody>
          <a:bodyPr>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1154954" y="3179762"/>
            <a:ext cx="4825158" cy="2840039"/>
          </a:xfrm>
        </p:spPr>
        <p:txBody>
          <a:bodyPr>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hasCustomPrompt="1"/>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5781146" y="1447800"/>
            <a:ext cx="5190066" cy="4572000"/>
          </a:xfrm>
        </p:spPr>
        <p:txBody>
          <a:bodyPr anchor="ctr">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hasCustomPrompt="1"/>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hasCustomPrompt="1"/>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altLang="en-US" dirty="0"/>
              <a:t>OOP Giriş</a:t>
            </a:r>
            <a:endParaRPr lang="tr-TR" alt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Örnek</a:t>
            </a:r>
            <a:endParaRPr lang="tr-TR" altLang="en-US"/>
          </a:p>
        </p:txBody>
      </p:sp>
      <p:sp>
        <p:nvSpPr>
          <p:cNvPr id="3" name="Content Placeholder 2"/>
          <p:cNvSpPr>
            <a:spLocks noGrp="1"/>
          </p:cNvSpPr>
          <p:nvPr>
            <p:ph idx="1"/>
          </p:nvPr>
        </p:nvSpPr>
        <p:spPr/>
        <p:txBody>
          <a:bodyPr/>
          <a:lstStyle/>
          <a:p>
            <a:r>
              <a:rPr lang="tr-TR" altLang="en-US"/>
              <a:t>Bir UserManager adında sınıf yaratınız. Sınıfta name,surname, dateOfBirth değişkenleri(özellikleri) olsun. Ayrıca kullanıcının ismini döndüren, soyismini döndüren, yaşını hesaplayan kodu yazınız.</a:t>
            </a:r>
            <a:endParaRPr lang="tr-TR"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930"/>
            <a:ext cx="10515600" cy="6469380"/>
          </a:xfrm>
        </p:spPr>
        <p:txBody>
          <a:bodyPr>
            <a:normAutofit fontScale="90000" lnSpcReduction="10000"/>
          </a:bodyPr>
          <a:lstStyle/>
          <a:p>
            <a:r>
              <a:rPr lang="en-US" dirty="0"/>
              <a:t>import </a:t>
            </a:r>
            <a:r>
              <a:rPr lang="en-US" dirty="0" err="1"/>
              <a:t>java.util.Calendar</a:t>
            </a:r>
            <a:r>
              <a:rPr lang="en-US" dirty="0"/>
              <a:t>;</a:t>
            </a:r>
            <a:endParaRPr lang="en-US" dirty="0"/>
          </a:p>
          <a:p>
            <a:r>
              <a:rPr lang="en-US" dirty="0">
                <a:solidFill>
                  <a:schemeClr val="bg1"/>
                </a:solidFill>
              </a:rPr>
              <a:t>public class </a:t>
            </a:r>
            <a:r>
              <a:rPr lang="en-US" dirty="0" err="1">
                <a:solidFill>
                  <a:schemeClr val="bg1"/>
                </a:solidFill>
              </a:rPr>
              <a:t>UserManager</a:t>
            </a:r>
            <a:r>
              <a:rPr lang="en-US" dirty="0">
                <a:solidFill>
                  <a:schemeClr val="bg1"/>
                </a:solidFill>
              </a:rPr>
              <a:t> {</a:t>
            </a:r>
            <a:endParaRPr lang="en-US" dirty="0">
              <a:solidFill>
                <a:schemeClr val="bg1"/>
              </a:solidFill>
            </a:endParaRPr>
          </a:p>
          <a:p>
            <a:r>
              <a:rPr lang="en-US" dirty="0">
                <a:solidFill>
                  <a:schemeClr val="bg1"/>
                </a:solidFill>
              </a:rPr>
              <a:t>    // </a:t>
            </a:r>
            <a:r>
              <a:rPr lang="en-US" dirty="0" err="1">
                <a:solidFill>
                  <a:schemeClr val="bg1"/>
                </a:solidFill>
              </a:rPr>
              <a:t>Yıl</a:t>
            </a:r>
            <a:r>
              <a:rPr lang="en-US" dirty="0">
                <a:solidFill>
                  <a:schemeClr val="bg1"/>
                </a:solidFill>
              </a:rPr>
              <a:t> </a:t>
            </a:r>
            <a:r>
              <a:rPr lang="en-US" dirty="0" err="1">
                <a:solidFill>
                  <a:schemeClr val="bg1"/>
                </a:solidFill>
              </a:rPr>
              <a:t>Verisini</a:t>
            </a:r>
            <a:r>
              <a:rPr lang="en-US" dirty="0">
                <a:solidFill>
                  <a:schemeClr val="bg1"/>
                </a:solidFill>
              </a:rPr>
              <a:t> Alma </a:t>
            </a:r>
            <a:r>
              <a:rPr lang="en-US" dirty="0" err="1">
                <a:solidFill>
                  <a:schemeClr val="bg1"/>
                </a:solidFill>
              </a:rPr>
              <a:t>İşlemi</a:t>
            </a:r>
            <a:r>
              <a:rPr lang="en-US" dirty="0">
                <a:solidFill>
                  <a:schemeClr val="bg1"/>
                </a:solidFill>
              </a:rPr>
              <a:t>:</a:t>
            </a:r>
            <a:endParaRPr lang="en-US" dirty="0">
              <a:solidFill>
                <a:schemeClr val="bg1"/>
              </a:solidFill>
            </a:endParaRPr>
          </a:p>
          <a:p>
            <a:r>
              <a:rPr lang="en-US" dirty="0">
                <a:solidFill>
                  <a:schemeClr val="bg1"/>
                </a:solidFill>
              </a:rPr>
              <a:t>    Calendar </a:t>
            </a:r>
            <a:r>
              <a:rPr lang="en-US" dirty="0" err="1">
                <a:solidFill>
                  <a:schemeClr val="bg1"/>
                </a:solidFill>
              </a:rPr>
              <a:t>takvim</a:t>
            </a:r>
            <a:r>
              <a:rPr lang="en-US" dirty="0">
                <a:solidFill>
                  <a:schemeClr val="bg1"/>
                </a:solidFill>
              </a:rPr>
              <a:t> = </a:t>
            </a:r>
            <a:r>
              <a:rPr lang="en-US" dirty="0" err="1">
                <a:solidFill>
                  <a:schemeClr val="bg1"/>
                </a:solidFill>
              </a:rPr>
              <a:t>Calendar.getInstance</a:t>
            </a:r>
            <a:r>
              <a:rPr lang="en-US" dirty="0">
                <a:solidFill>
                  <a:schemeClr val="bg1"/>
                </a:solidFill>
              </a:rPr>
              <a:t>(); // </a:t>
            </a:r>
            <a:r>
              <a:rPr lang="en-US" dirty="0" err="1">
                <a:solidFill>
                  <a:schemeClr val="bg1"/>
                </a:solidFill>
              </a:rPr>
              <a:t>Güncel</a:t>
            </a:r>
            <a:r>
              <a:rPr lang="en-US" dirty="0">
                <a:solidFill>
                  <a:schemeClr val="bg1"/>
                </a:solidFill>
              </a:rPr>
              <a:t> </a:t>
            </a:r>
            <a:r>
              <a:rPr lang="en-US" dirty="0" err="1">
                <a:solidFill>
                  <a:schemeClr val="bg1"/>
                </a:solidFill>
              </a:rPr>
              <a:t>Tarihi</a:t>
            </a:r>
            <a:r>
              <a:rPr lang="en-US" dirty="0">
                <a:solidFill>
                  <a:schemeClr val="bg1"/>
                </a:solidFill>
              </a:rPr>
              <a:t> </a:t>
            </a:r>
            <a:r>
              <a:rPr lang="en-US" dirty="0" err="1">
                <a:solidFill>
                  <a:schemeClr val="bg1"/>
                </a:solidFill>
              </a:rPr>
              <a:t>Almamız</a:t>
            </a:r>
            <a:r>
              <a:rPr lang="en-US" dirty="0">
                <a:solidFill>
                  <a:schemeClr val="bg1"/>
                </a:solidFill>
              </a:rPr>
              <a:t> </a:t>
            </a:r>
            <a:r>
              <a:rPr lang="en-US" dirty="0" err="1">
                <a:solidFill>
                  <a:schemeClr val="bg1"/>
                </a:solidFill>
              </a:rPr>
              <a:t>İçin</a:t>
            </a:r>
            <a:r>
              <a:rPr lang="en-US" dirty="0">
                <a:solidFill>
                  <a:schemeClr val="bg1"/>
                </a:solidFill>
              </a:rPr>
              <a:t> </a:t>
            </a:r>
            <a:r>
              <a:rPr lang="en-US" dirty="0" err="1">
                <a:solidFill>
                  <a:schemeClr val="bg1"/>
                </a:solidFill>
              </a:rPr>
              <a:t>Sınıf</a:t>
            </a:r>
            <a:r>
              <a:rPr lang="en-US" dirty="0">
                <a:solidFill>
                  <a:schemeClr val="bg1"/>
                </a:solidFill>
              </a:rPr>
              <a:t> </a:t>
            </a:r>
            <a:r>
              <a:rPr lang="en-US" dirty="0" err="1">
                <a:solidFill>
                  <a:schemeClr val="bg1"/>
                </a:solidFill>
              </a:rPr>
              <a:t>tanımlaması</a:t>
            </a:r>
            <a:r>
              <a:rPr lang="en-US" dirty="0">
                <a:solidFill>
                  <a:schemeClr val="bg1"/>
                </a:solidFill>
              </a:rPr>
              <a:t>.</a:t>
            </a:r>
            <a:endParaRPr lang="en-US" dirty="0">
              <a:solidFill>
                <a:schemeClr val="bg1"/>
              </a:solidFill>
            </a:endParaRPr>
          </a:p>
          <a:p>
            <a:r>
              <a:rPr lang="en-US" dirty="0">
                <a:solidFill>
                  <a:schemeClr val="bg1"/>
                </a:solidFill>
              </a:rPr>
              <a:t>    // </a:t>
            </a:r>
            <a:r>
              <a:rPr lang="en-US" dirty="0" err="1">
                <a:solidFill>
                  <a:schemeClr val="bg1"/>
                </a:solidFill>
              </a:rPr>
              <a:t>Değişken</a:t>
            </a:r>
            <a:r>
              <a:rPr lang="en-US" dirty="0">
                <a:solidFill>
                  <a:schemeClr val="bg1"/>
                </a:solidFill>
              </a:rPr>
              <a:t> </a:t>
            </a:r>
            <a:r>
              <a:rPr lang="en-US" dirty="0" err="1">
                <a:solidFill>
                  <a:schemeClr val="bg1"/>
                </a:solidFill>
              </a:rPr>
              <a:t>Tanımlaması</a:t>
            </a:r>
            <a:r>
              <a:rPr lang="en-US" dirty="0">
                <a:solidFill>
                  <a:schemeClr val="bg1"/>
                </a:solidFill>
              </a:rPr>
              <a:t>:</a:t>
            </a:r>
            <a:endParaRPr lang="en-US" dirty="0">
              <a:solidFill>
                <a:schemeClr val="bg1"/>
              </a:solidFill>
            </a:endParaRPr>
          </a:p>
          <a:p>
            <a:r>
              <a:rPr lang="en-US" dirty="0"/>
              <a:t>    String </a:t>
            </a:r>
            <a:r>
              <a:rPr lang="en-US" dirty="0" err="1">
                <a:solidFill>
                  <a:schemeClr val="accent5"/>
                </a:solidFill>
              </a:rPr>
              <a:t>userName,userSurName</a:t>
            </a:r>
            <a:r>
              <a:rPr lang="en-US" dirty="0"/>
              <a:t>;</a:t>
            </a:r>
            <a:endParaRPr lang="en-US" dirty="0"/>
          </a:p>
          <a:p>
            <a:r>
              <a:rPr lang="en-US" dirty="0"/>
              <a:t>    int </a:t>
            </a:r>
            <a:r>
              <a:rPr lang="en-US" dirty="0" err="1"/>
              <a:t>dateOfBirth</a:t>
            </a:r>
            <a:r>
              <a:rPr lang="en-US" dirty="0"/>
              <a:t>;</a:t>
            </a:r>
            <a:endParaRPr lang="en-US" dirty="0"/>
          </a:p>
          <a:p>
            <a:r>
              <a:rPr lang="en-US" dirty="0"/>
              <a:t>    // </a:t>
            </a:r>
            <a:r>
              <a:rPr lang="en-US" dirty="0" err="1"/>
              <a:t>Metot</a:t>
            </a:r>
            <a:r>
              <a:rPr lang="en-US" dirty="0"/>
              <a:t> </a:t>
            </a:r>
            <a:r>
              <a:rPr lang="en-US" dirty="0" err="1"/>
              <a:t>Tanımlamaları</a:t>
            </a:r>
            <a:r>
              <a:rPr lang="en-US" dirty="0"/>
              <a:t>:</a:t>
            </a:r>
            <a:endParaRPr lang="en-US" dirty="0"/>
          </a:p>
          <a:p>
            <a:r>
              <a:rPr lang="en-US" dirty="0"/>
              <a:t>    public String </a:t>
            </a:r>
            <a:r>
              <a:rPr lang="en-US" dirty="0" err="1"/>
              <a:t>writeName</a:t>
            </a:r>
            <a:r>
              <a:rPr lang="en-US" dirty="0"/>
              <a:t>(){</a:t>
            </a:r>
            <a:endParaRPr lang="en-US" dirty="0"/>
          </a:p>
          <a:p>
            <a:r>
              <a:rPr lang="en-US" dirty="0"/>
              <a:t>        return </a:t>
            </a:r>
            <a:r>
              <a:rPr lang="en-US" dirty="0" err="1"/>
              <a:t>userName</a:t>
            </a:r>
            <a:r>
              <a:rPr lang="en-US" dirty="0"/>
              <a:t>;</a:t>
            </a:r>
            <a:endParaRPr lang="en-US" dirty="0"/>
          </a:p>
          <a:p>
            <a:r>
              <a:rPr lang="en-US" dirty="0"/>
              <a:t>    }</a:t>
            </a:r>
            <a:endParaRPr lang="en-US" dirty="0"/>
          </a:p>
          <a:p>
            <a:r>
              <a:rPr lang="en-US" dirty="0"/>
              <a:t>    public String </a:t>
            </a:r>
            <a:r>
              <a:rPr lang="en-US" dirty="0" err="1"/>
              <a:t>writeSurName</a:t>
            </a:r>
            <a:r>
              <a:rPr lang="en-US" dirty="0"/>
              <a:t>(){</a:t>
            </a:r>
            <a:endParaRPr lang="en-US" dirty="0"/>
          </a:p>
          <a:p>
            <a:r>
              <a:rPr lang="en-US" dirty="0"/>
              <a:t>        return </a:t>
            </a:r>
            <a:r>
              <a:rPr lang="en-US" dirty="0" err="1"/>
              <a:t>userSurName</a:t>
            </a:r>
            <a:r>
              <a:rPr lang="en-US" dirty="0"/>
              <a:t>;</a:t>
            </a:r>
            <a:endParaRPr lang="en-US" dirty="0"/>
          </a:p>
          <a:p>
            <a:r>
              <a:rPr lang="en-US" dirty="0"/>
              <a:t>    }</a:t>
            </a:r>
            <a:endParaRPr lang="en-US" dirty="0"/>
          </a:p>
          <a:p>
            <a:r>
              <a:rPr lang="en-US" dirty="0"/>
              <a:t>    public int </a:t>
            </a:r>
            <a:r>
              <a:rPr lang="en-US" dirty="0" err="1"/>
              <a:t>writeAge</a:t>
            </a:r>
            <a:r>
              <a:rPr lang="en-US" dirty="0"/>
              <a:t>(){</a:t>
            </a:r>
            <a:endParaRPr lang="en-US" dirty="0"/>
          </a:p>
          <a:p>
            <a:r>
              <a:rPr lang="en-US" dirty="0"/>
              <a:t>        return </a:t>
            </a:r>
            <a:r>
              <a:rPr lang="en-US" dirty="0" err="1"/>
              <a:t>takvim.get</a:t>
            </a:r>
            <a:r>
              <a:rPr lang="en-US" dirty="0"/>
              <a:t>(</a:t>
            </a:r>
            <a:r>
              <a:rPr lang="en-US" dirty="0" err="1"/>
              <a:t>Calendar.YEAR</a:t>
            </a:r>
            <a:r>
              <a:rPr lang="en-US" dirty="0"/>
              <a:t>)-</a:t>
            </a:r>
            <a:r>
              <a:rPr lang="en-US" dirty="0" err="1"/>
              <a:t>dateOfBirth</a:t>
            </a:r>
            <a:r>
              <a:rPr lang="en-US" dirty="0"/>
              <a:t>; // </a:t>
            </a:r>
            <a:r>
              <a:rPr lang="en-US" dirty="0" err="1"/>
              <a:t>Günümüz</a:t>
            </a:r>
            <a:r>
              <a:rPr lang="en-US" dirty="0"/>
              <a:t> </a:t>
            </a:r>
            <a:r>
              <a:rPr lang="en-US" dirty="0" err="1"/>
              <a:t>Yıl</a:t>
            </a:r>
            <a:r>
              <a:rPr lang="en-US" dirty="0"/>
              <a:t> </a:t>
            </a:r>
            <a:r>
              <a:rPr lang="en-US" dirty="0" err="1"/>
              <a:t>Verisinden</a:t>
            </a:r>
            <a:r>
              <a:rPr lang="en-US" dirty="0"/>
              <a:t> </a:t>
            </a:r>
            <a:r>
              <a:rPr lang="en-US" dirty="0" err="1"/>
              <a:t>Doğum</a:t>
            </a:r>
            <a:r>
              <a:rPr lang="en-US" dirty="0"/>
              <a:t> </a:t>
            </a:r>
            <a:r>
              <a:rPr lang="en-US" dirty="0" err="1"/>
              <a:t>Yılımızı</a:t>
            </a:r>
            <a:r>
              <a:rPr lang="en-US" dirty="0"/>
              <a:t> </a:t>
            </a:r>
            <a:r>
              <a:rPr lang="en-US" dirty="0" err="1"/>
              <a:t>Çıkartıyor</a:t>
            </a:r>
            <a:r>
              <a:rPr lang="en-US" dirty="0"/>
              <a:t>.</a:t>
            </a:r>
            <a:endParaRPr lang="en-US" dirty="0"/>
          </a:p>
          <a:p>
            <a:r>
              <a:rPr lang="en-US" dirty="0"/>
              <a:t>    }</a:t>
            </a:r>
            <a:endParaRPr lang="en-US" dirty="0"/>
          </a:p>
          <a:p>
            <a:r>
              <a:rPr lang="en-US" dirty="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895"/>
            <a:ext cx="10515600" cy="5747385"/>
          </a:xfrm>
        </p:spPr>
        <p:txBody>
          <a:bodyPr>
            <a:normAutofit fontScale="95000"/>
          </a:bodyPr>
          <a:lstStyle/>
          <a:p>
            <a:r>
              <a:rPr lang="en-US" dirty="0">
                <a:solidFill>
                  <a:schemeClr val="bg1"/>
                </a:solidFill>
              </a:rPr>
              <a:t>public class Main {</a:t>
            </a:r>
            <a:endParaRPr lang="en-US" dirty="0">
              <a:solidFill>
                <a:schemeClr val="bg1"/>
              </a:solidFill>
            </a:endParaRPr>
          </a:p>
          <a:p>
            <a:r>
              <a:rPr lang="en-US" dirty="0">
                <a:solidFill>
                  <a:schemeClr val="bg1"/>
                </a:solidFill>
              </a:rPr>
              <a:t>    public static void main(String[] </a:t>
            </a:r>
            <a:r>
              <a:rPr lang="en-US" dirty="0" err="1">
                <a:solidFill>
                  <a:schemeClr val="bg1"/>
                </a:solidFill>
              </a:rPr>
              <a:t>args</a:t>
            </a:r>
            <a:r>
              <a:rPr lang="en-US" dirty="0">
                <a:solidFill>
                  <a:schemeClr val="bg1"/>
                </a:solidFill>
              </a:rPr>
              <a:t>) {</a:t>
            </a:r>
            <a:endParaRPr lang="en-US" dirty="0">
              <a:solidFill>
                <a:schemeClr val="bg1"/>
              </a:solidFill>
            </a:endParaRPr>
          </a:p>
          <a:p>
            <a:r>
              <a:rPr lang="en-US" dirty="0">
                <a:solidFill>
                  <a:schemeClr val="bg1"/>
                </a:solidFill>
              </a:rPr>
              <a:t>        // </a:t>
            </a:r>
            <a:r>
              <a:rPr lang="en-US" dirty="0" err="1">
                <a:solidFill>
                  <a:schemeClr val="bg1"/>
                </a:solidFill>
              </a:rPr>
              <a:t>Nesne</a:t>
            </a:r>
            <a:r>
              <a:rPr lang="en-US" dirty="0">
                <a:solidFill>
                  <a:schemeClr val="bg1"/>
                </a:solidFill>
              </a:rPr>
              <a:t> </a:t>
            </a:r>
            <a:r>
              <a:rPr lang="en-US" dirty="0" err="1">
                <a:solidFill>
                  <a:schemeClr val="bg1"/>
                </a:solidFill>
              </a:rPr>
              <a:t>Oluşturma</a:t>
            </a:r>
            <a:r>
              <a:rPr lang="en-US" dirty="0">
                <a:solidFill>
                  <a:schemeClr val="bg1"/>
                </a:solidFill>
              </a:rPr>
              <a:t>:</a:t>
            </a:r>
            <a:endParaRPr lang="en-US" dirty="0">
              <a:solidFill>
                <a:schemeClr val="bg1"/>
              </a:solidFill>
            </a:endParaRPr>
          </a:p>
          <a:p>
            <a:r>
              <a:rPr lang="en-US" dirty="0">
                <a:solidFill>
                  <a:schemeClr val="bg1"/>
                </a:solidFill>
              </a:rPr>
              <a:t>        </a:t>
            </a:r>
            <a:r>
              <a:rPr lang="en-US" dirty="0" err="1">
                <a:solidFill>
                  <a:schemeClr val="bg1"/>
                </a:solidFill>
              </a:rPr>
              <a:t>UserManager</a:t>
            </a:r>
            <a:r>
              <a:rPr lang="en-US" dirty="0">
                <a:solidFill>
                  <a:schemeClr val="bg1"/>
                </a:solidFill>
              </a:rPr>
              <a:t> </a:t>
            </a:r>
            <a:r>
              <a:rPr lang="en-US" dirty="0" err="1">
                <a:solidFill>
                  <a:schemeClr val="bg1"/>
                </a:solidFill>
              </a:rPr>
              <a:t>userManager</a:t>
            </a:r>
            <a:r>
              <a:rPr lang="en-US" dirty="0">
                <a:solidFill>
                  <a:schemeClr val="bg1"/>
                </a:solidFill>
              </a:rPr>
              <a:t> = new </a:t>
            </a:r>
            <a:r>
              <a:rPr lang="en-US" dirty="0" err="1">
                <a:solidFill>
                  <a:schemeClr val="bg1"/>
                </a:solidFill>
              </a:rPr>
              <a:t>UserManager</a:t>
            </a:r>
            <a:r>
              <a:rPr lang="en-US" dirty="0">
                <a:solidFill>
                  <a:schemeClr val="bg1"/>
                </a:solidFill>
              </a:rPr>
              <a:t>();</a:t>
            </a:r>
            <a:endParaRPr lang="en-US" dirty="0">
              <a:solidFill>
                <a:schemeClr val="bg1"/>
              </a:solidFill>
            </a:endParaRPr>
          </a:p>
          <a:p>
            <a:r>
              <a:rPr lang="en-US" dirty="0"/>
              <a:t>        // </a:t>
            </a:r>
            <a:r>
              <a:rPr lang="en-US" dirty="0" err="1"/>
              <a:t>Nesne</a:t>
            </a:r>
            <a:r>
              <a:rPr lang="en-US" dirty="0"/>
              <a:t> </a:t>
            </a:r>
            <a:r>
              <a:rPr lang="en-US" dirty="0" err="1"/>
              <a:t>İçerisindeki</a:t>
            </a:r>
            <a:r>
              <a:rPr lang="en-US" dirty="0"/>
              <a:t> </a:t>
            </a:r>
            <a:r>
              <a:rPr lang="en-US" dirty="0" err="1">
                <a:solidFill>
                  <a:schemeClr val="bg1"/>
                </a:solidFill>
              </a:rPr>
              <a:t>Özelliklere</a:t>
            </a:r>
            <a:r>
              <a:rPr lang="en-US" dirty="0">
                <a:solidFill>
                  <a:schemeClr val="bg1"/>
                </a:solidFill>
              </a:rPr>
              <a:t> Veri </a:t>
            </a:r>
            <a:r>
              <a:rPr lang="en-US" dirty="0" err="1">
                <a:solidFill>
                  <a:schemeClr val="bg1"/>
                </a:solidFill>
              </a:rPr>
              <a:t>Ekleme</a:t>
            </a:r>
            <a:r>
              <a:rPr lang="en-US" dirty="0">
                <a:solidFill>
                  <a:schemeClr val="bg1"/>
                </a:solidFill>
              </a:rPr>
              <a:t>:</a:t>
            </a:r>
            <a:endParaRPr lang="en-US" dirty="0">
              <a:solidFill>
                <a:schemeClr val="bg1"/>
              </a:solidFill>
            </a:endParaRPr>
          </a:p>
          <a:p>
            <a:r>
              <a:rPr lang="en-US" dirty="0"/>
              <a:t>        </a:t>
            </a:r>
            <a:r>
              <a:rPr lang="en-US" dirty="0" err="1"/>
              <a:t>userManager.userName</a:t>
            </a:r>
            <a:r>
              <a:rPr lang="en-US" dirty="0"/>
              <a:t> = "</a:t>
            </a:r>
            <a:r>
              <a:rPr lang="tr-TR" altLang="en-US" dirty="0"/>
              <a:t>Burak</a:t>
            </a:r>
            <a:r>
              <a:rPr lang="en-US" dirty="0"/>
              <a:t>";</a:t>
            </a:r>
            <a:endParaRPr lang="en-US" dirty="0"/>
          </a:p>
          <a:p>
            <a:r>
              <a:rPr lang="en-US" dirty="0"/>
              <a:t>        </a:t>
            </a:r>
            <a:r>
              <a:rPr lang="en-US" dirty="0" err="1"/>
              <a:t>userManager.userSurName</a:t>
            </a:r>
            <a:r>
              <a:rPr lang="en-US" dirty="0"/>
              <a:t> = "</a:t>
            </a:r>
            <a:r>
              <a:rPr lang="tr-TR" altLang="en-US" dirty="0"/>
              <a:t>Duman</a:t>
            </a:r>
            <a:r>
              <a:rPr lang="en-US" dirty="0"/>
              <a:t>";</a:t>
            </a:r>
            <a:endParaRPr lang="en-US" dirty="0"/>
          </a:p>
          <a:p>
            <a:r>
              <a:rPr lang="en-US" dirty="0"/>
              <a:t>        </a:t>
            </a:r>
            <a:r>
              <a:rPr lang="en-US" dirty="0" err="1"/>
              <a:t>userManager.dateOfBirth</a:t>
            </a:r>
            <a:r>
              <a:rPr lang="en-US" dirty="0"/>
              <a:t> = </a:t>
            </a:r>
            <a:r>
              <a:rPr lang="tr-TR" altLang="en-US" dirty="0"/>
              <a:t>1991</a:t>
            </a:r>
            <a:r>
              <a:rPr lang="en-US" dirty="0"/>
              <a:t>;</a:t>
            </a:r>
            <a:endParaRPr lang="en-US" dirty="0"/>
          </a:p>
          <a:p>
            <a:r>
              <a:rPr lang="en-US" dirty="0"/>
              <a:t>        // </a:t>
            </a:r>
            <a:r>
              <a:rPr lang="en-US" dirty="0" err="1"/>
              <a:t>Ekrana</a:t>
            </a:r>
            <a:r>
              <a:rPr lang="en-US" dirty="0"/>
              <a:t> </a:t>
            </a:r>
            <a:r>
              <a:rPr lang="en-US" dirty="0" err="1"/>
              <a:t>Yazdırma</a:t>
            </a:r>
            <a:r>
              <a:rPr lang="en-US" dirty="0"/>
              <a:t> </a:t>
            </a:r>
            <a:r>
              <a:rPr lang="en-US" dirty="0" err="1"/>
              <a:t>İşlemi</a:t>
            </a:r>
            <a:r>
              <a:rPr lang="en-US" dirty="0"/>
              <a:t>:</a:t>
            </a:r>
            <a:endParaRPr lang="en-US" dirty="0"/>
          </a:p>
          <a:p>
            <a:r>
              <a:rPr lang="en-US" dirty="0"/>
              <a:t>        </a:t>
            </a:r>
            <a:r>
              <a:rPr lang="en-US" dirty="0" err="1"/>
              <a:t>System.out.println</a:t>
            </a:r>
            <a:r>
              <a:rPr lang="en-US" dirty="0"/>
              <a:t>("</a:t>
            </a:r>
            <a:r>
              <a:rPr lang="en-US" dirty="0" err="1"/>
              <a:t>Kullanıcı</a:t>
            </a:r>
            <a:r>
              <a:rPr lang="en-US" dirty="0"/>
              <a:t> </a:t>
            </a:r>
            <a:r>
              <a:rPr lang="en-US" dirty="0" err="1"/>
              <a:t>Bilgileri</a:t>
            </a:r>
            <a:r>
              <a:rPr lang="en-US" dirty="0"/>
              <a:t>\n-----------\</a:t>
            </a:r>
            <a:r>
              <a:rPr lang="en-US" dirty="0" err="1"/>
              <a:t>nAdınız</a:t>
            </a:r>
            <a:r>
              <a:rPr lang="en-US" dirty="0"/>
              <a:t>: "+</a:t>
            </a:r>
            <a:r>
              <a:rPr lang="en-US" dirty="0" err="1"/>
              <a:t>userManager.writeName</a:t>
            </a:r>
            <a:r>
              <a:rPr lang="en-US" dirty="0"/>
              <a:t>()+"\</a:t>
            </a:r>
            <a:r>
              <a:rPr lang="en-US" dirty="0" err="1"/>
              <a:t>nSoyadınız</a:t>
            </a:r>
            <a:r>
              <a:rPr lang="en-US" dirty="0"/>
              <a:t>: "+</a:t>
            </a:r>
            <a:r>
              <a:rPr lang="en-US" dirty="0" err="1"/>
              <a:t>userManager.userSurName</a:t>
            </a:r>
            <a:r>
              <a:rPr lang="en-US" dirty="0"/>
              <a:t>+"\</a:t>
            </a:r>
            <a:r>
              <a:rPr lang="en-US" dirty="0" err="1"/>
              <a:t>nYaşınız</a:t>
            </a:r>
            <a:r>
              <a:rPr lang="en-US" dirty="0"/>
              <a:t>: "+</a:t>
            </a:r>
            <a:r>
              <a:rPr lang="en-US" dirty="0" err="1"/>
              <a:t>userManager.writeAge</a:t>
            </a:r>
            <a:r>
              <a:rPr lang="en-US" dirty="0"/>
              <a:t>()+"\n-----------");</a:t>
            </a:r>
            <a:endParaRPr lang="en-US" dirty="0"/>
          </a:p>
          <a:p>
            <a:r>
              <a:rPr lang="en-US" dirty="0"/>
              <a:t>    }</a:t>
            </a:r>
            <a:endParaRPr lang="en-US" dirty="0"/>
          </a:p>
          <a:p>
            <a:r>
              <a:rPr lang="en-US" dirty="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OOP Özellikleri Nelerdir?</a:t>
            </a:r>
            <a:endParaRPr lang="en-US"/>
          </a:p>
        </p:txBody>
      </p:sp>
      <p:sp>
        <p:nvSpPr>
          <p:cNvPr id="3" name="Content Placeholder 2"/>
          <p:cNvSpPr>
            <a:spLocks noGrp="1"/>
          </p:cNvSpPr>
          <p:nvPr>
            <p:ph idx="1"/>
          </p:nvPr>
        </p:nvSpPr>
        <p:spPr/>
        <p:txBody>
          <a:bodyPr/>
          <a:lstStyle/>
          <a:p>
            <a:r>
              <a:rPr lang="en-US"/>
              <a:t>Abstraction (Soyutlama)</a:t>
            </a:r>
            <a:endParaRPr lang="en-US"/>
          </a:p>
          <a:p>
            <a:r>
              <a:rPr lang="en-US"/>
              <a:t>Encapsulation (Kapsülleme)</a:t>
            </a:r>
            <a:endParaRPr lang="en-US"/>
          </a:p>
          <a:p>
            <a:r>
              <a:rPr lang="en-US"/>
              <a:t>Inheritance (Miras Alma)</a:t>
            </a:r>
            <a:endParaRPr lang="en-US"/>
          </a:p>
          <a:p>
            <a:r>
              <a:rPr lang="en-US"/>
              <a:t>Polymorphism (Çok Biçimlilik)</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Constructor Nedir</a:t>
            </a:r>
            <a:endParaRPr lang="en-US"/>
          </a:p>
        </p:txBody>
      </p:sp>
      <p:sp>
        <p:nvSpPr>
          <p:cNvPr id="3" name="Content Placeholder 2"/>
          <p:cNvSpPr>
            <a:spLocks noGrp="1"/>
          </p:cNvSpPr>
          <p:nvPr>
            <p:ph idx="1"/>
          </p:nvPr>
        </p:nvSpPr>
        <p:spPr/>
        <p:txBody>
          <a:bodyPr/>
          <a:p>
            <a:r>
              <a:rPr lang="en-US"/>
              <a:t>Yapılandırıcı(Constructor) Java’da nesne oluşturulduğu anda çalıştırılan özel bir metottur.</a:t>
            </a:r>
            <a:endParaRPr lang="en-US"/>
          </a:p>
          <a:p>
            <a:r>
              <a:rPr lang="en-US"/>
              <a:t>Java’da yapılandırıcı tanımlanmazsa default(otomatik, öntanımlı) yapılandırıcı çalışmaktadır.</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Bir sınıf tanımlandığında, bellekte henüz onu temsil edecek öğeler yoktur (static sınıflar hariç). Her sınıf için bu işi yapan özel bir metot vardır. Bu metoda kurucu (kurucu) diyoruz. Kurucunın görevi tür ait öğe(ler) yaratmaktır. Java dilinde bu öğelere nesne (object, instance of the class) denir. Kurucu (kurucu), yaratılan sınıfın doğal bir parçasıdır ve aksi istenmedikçe öntanımlı (default) olarak derleyici tarafından oluşturulur ve kendi işlevini yapar. Kurucu bir metot gibidir, ama javadaki öteki metotlardan tamamen farklıdır. Bu metodun bir değer-bölgesi yoktur; yani hiçbir değer almaz. Bir tek işlevi vardır: sınıftan nesne(ler) yaratmak.</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Constructor Özellikleri</a:t>
            </a:r>
            <a:endParaRPr lang="en-US"/>
          </a:p>
        </p:txBody>
      </p:sp>
      <p:sp>
        <p:nvSpPr>
          <p:cNvPr id="3" name="Content Placeholder 2"/>
          <p:cNvSpPr>
            <a:spLocks noGrp="1"/>
          </p:cNvSpPr>
          <p:nvPr>
            <p:ph idx="1"/>
          </p:nvPr>
        </p:nvSpPr>
        <p:spPr/>
        <p:txBody>
          <a:bodyPr/>
          <a:p>
            <a:r>
              <a:rPr lang="en-US"/>
              <a:t>Constructor (Kurucu / Yapıcı) metot yapılarının tanımlanması esnasında aşırı yükleme (overloading) yaparak birçok kullanım oluşumuna imkan sağlar ve böylelikle projemizin sınıfına erişmemizi esnek bir hale getirir.</a:t>
            </a:r>
            <a:endParaRPr lang="en-US"/>
          </a:p>
          <a:p>
            <a:r>
              <a:rPr lang="en-US"/>
              <a:t>Tanımlamış olduğumuz Constructor yapıları her ne kadar metot olarak literatür içerisinde tanımlansa da geriye herhangi bir değer döndüremezler.</a:t>
            </a:r>
            <a:endParaRPr lang="en-US"/>
          </a:p>
          <a:p>
            <a:r>
              <a:rPr lang="en-US"/>
              <a:t>Gerçekleştirilecek işlemleri, nesne oluşumu esnasında gerçekleşmesi için oluşturacağımız constructor yapıları sayesinde ilerleyen zamanlarda proje üzerinde genel değişiklikleri kolay bir şekilde gerçekleştirebiliriz.</a:t>
            </a:r>
            <a:endParaRPr lang="en-US"/>
          </a:p>
          <a:p>
            <a:r>
              <a:rPr lang="en-US"/>
              <a:t>Constructor metot yapıları oluşturulurken parametreye sahip veya parametresiz bir şekilde tanımlanabilir ve kullanır.</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tr-TR" altLang="en-US"/>
              <a:t>Dinlediğiniz için teşekkürler</a:t>
            </a:r>
            <a:endParaRPr lang="tr-TR" altLang="en-US"/>
          </a:p>
          <a:p>
            <a:pPr marL="0" indent="0">
              <a:buNone/>
            </a:pPr>
            <a:endParaRPr lang="tr-T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Java’da OOP kavramı veri ve metotları içeren, nesneler kavramına dayalı programlama yöntemi olarak ifade </a:t>
            </a:r>
            <a:r>
              <a:rPr lang="tr-TR" altLang="en-US"/>
              <a:t>edilebilir</a:t>
            </a:r>
            <a:r>
              <a:rPr lang="en-US"/>
              <a:t>. Java’da OOP yani nesneye yönelik programlamanın temel amacı programların esnekliğini, yeniden kullanılabilirliğini ve sürdürülebilirliğini sağlamaktadır.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duotone>
              <a:schemeClr val="bg1">
                <a:shade val="48000"/>
                <a:satMod val="110000"/>
                <a:lumMod val="40000"/>
              </a:schemeClr>
              <a:schemeClr val="bg1">
                <a:tint val="90000"/>
                <a:lumMod val="106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10792837" cy="1151965"/>
          </a:xfrm>
        </p:spPr>
        <p:txBody>
          <a:bodyPr>
            <a:normAutofit/>
          </a:bodyPr>
          <a:lstStyle/>
          <a:p>
            <a:r>
              <a:rPr lang="en-US"/>
              <a:t>Java OOP Faydaları</a:t>
            </a:r>
            <a:endParaRPr lang="en-US"/>
          </a:p>
        </p:txBody>
      </p:sp>
      <p:graphicFrame>
        <p:nvGraphicFramePr>
          <p:cNvPr id="5" name="Content Placeholder 2"/>
          <p:cNvGraphicFramePr>
            <a:graphicFrameLocks noGrp="1"/>
          </p:cNvGraphicFramePr>
          <p:nvPr>
            <p:ph idx="1"/>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Aslında nesneye yönelik programlamanın temelinde hiyerarşi sistemi yatar. Bu sistemi de sınıflar ve nesneler meydana getirir. Bu kavramı anlamlandırabilmek için bir işyeri düşünelim. Java OOP kavramına göre bu işyeri sınıfa karşılık gelir. Bu işyerinde bulunan her bir çalışan ise bir nesneye karşılık gelir. Bu iş yerinde bulunan her bir çalışanın diğer çalışanlar ile etkileşim içerisinde bulunması ve organize çalışması sonucunda ise nesneye yönelik programlama kavramı ortaya çıkar.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Nesne Nedir?</a:t>
            </a:r>
            <a:endParaRPr lang="en-US"/>
          </a:p>
        </p:txBody>
      </p:sp>
      <p:sp>
        <p:nvSpPr>
          <p:cNvPr id="3" name="Content Placeholder 2"/>
          <p:cNvSpPr>
            <a:spLocks noGrp="1"/>
          </p:cNvSpPr>
          <p:nvPr>
            <p:ph idx="1"/>
          </p:nvPr>
        </p:nvSpPr>
        <p:spPr/>
        <p:txBody>
          <a:bodyPr/>
          <a:lstStyle/>
          <a:p>
            <a:r>
              <a:rPr lang="en-US"/>
              <a:t>Nesnelerin durum ve davranış olmak üzere iki temel özelliği vardır.</a:t>
            </a:r>
            <a:endParaRPr lang="en-US"/>
          </a:p>
          <a:p>
            <a:r>
              <a:rPr lang="en-US"/>
              <a:t>Nesne kavramını anlayabilmek için durum ve davranış özelliklerini bilmemiz gerekmektedir. Bunları daha kolay anlayabilmek için örneklemeler ile anlatım gerçekleştireceğim. Bir arabayı ele alalım. Arabanın rengi, markası, fiyatı, modeli, üretim yılı gibi bazı özellikleri bulunur ve bu özellikler arabanın durumunu belirtir. Java Nesne kavramında durumlardan bahsederken </a:t>
            </a:r>
            <a:r>
              <a:rPr lang="en-US" b="1"/>
              <a:t>attribute (özellik)</a:t>
            </a:r>
            <a:r>
              <a:rPr lang="en-US"/>
              <a:t> kavramı olarak da telaffuz edebiliriz.</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tr-TR" altLang="en-US"/>
              <a:t>S</a:t>
            </a:r>
            <a:r>
              <a:rPr lang="en-US"/>
              <a:t>öz konusu arabanın hızlanması, yavaşlaması, vites değiştirmesi veya kaza yapması gibi özellikler ise davranışını belirtmektedir. Dolayısıyla içerisinde bir durum ve davranışı olan her şey bir nesnedir diyebiliriz. Bu örneğimiz üzerinden anlatımını gerçekleştirdiğim attribute ve davranış kavramı Java üzerinde karşılığı nesnedir. Arabamızın durumu olarak bahsettiğimiz attribute kavramı, Java OOP kavramında değişkenler üzerinde saklanır. Davranış olarak bahsettiğimiz kavram ise Java nesneye yönelik programlama kavramında karşılığı metotlardır.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Java’da Nesne Nasıl Oluşturulur?</a:t>
            </a:r>
            <a:endParaRPr lang="en-US"/>
          </a:p>
        </p:txBody>
      </p:sp>
      <p:sp>
        <p:nvSpPr>
          <p:cNvPr id="3" name="Content Placeholder 2"/>
          <p:cNvSpPr>
            <a:spLocks noGrp="1"/>
          </p:cNvSpPr>
          <p:nvPr>
            <p:ph idx="1"/>
          </p:nvPr>
        </p:nvSpPr>
        <p:spPr/>
        <p:txBody>
          <a:bodyPr>
            <a:normAutofit fontScale="92500" lnSpcReduction="10000"/>
          </a:bodyPr>
          <a:lstStyle/>
          <a:p>
            <a:r>
              <a:rPr lang="en-US"/>
              <a:t>Java’da Nesne oluştururken yazmamız gereken kod dizisi şu şekildedir;</a:t>
            </a:r>
            <a:endParaRPr lang="en-US"/>
          </a:p>
          <a:p>
            <a:pPr marL="0" indent="0">
              <a:buNone/>
            </a:pPr>
            <a:r>
              <a:rPr lang="en-US"/>
              <a:t>SinifAdi nesneAdi = new SinifAdi();</a:t>
            </a:r>
            <a:endParaRPr lang="en-US"/>
          </a:p>
          <a:p>
            <a:pPr marL="0" indent="0">
              <a:buNone/>
            </a:pPr>
            <a:r>
              <a:rPr lang="en-US"/>
              <a:t>şeklinde Java dilinde bir nesne oluşturabilir ve bu nesneyi kullanabiliriz.</a:t>
            </a:r>
            <a:endParaRPr lang="en-US"/>
          </a:p>
          <a:p>
            <a:pPr marL="0" indent="0">
              <a:buNone/>
            </a:pPr>
            <a:endParaRPr lang="en-US"/>
          </a:p>
          <a:p>
            <a:pPr marL="0" indent="0">
              <a:buNone/>
            </a:pPr>
            <a:r>
              <a:rPr lang="en-US"/>
              <a:t>Oluşturmuş olduğumuz her bir nesne, bellek üzerinde farklı bir alanda muhafıza edilir. Java’da nesnelerin bellekte tutulduğu alana heap adı verilir. Oluşturmuş olduğumuz bu nesnelere, nesnelerin referansı ile ulaşabiliriz. Oluşturulan bir nesnenin birden fazla referansı bulunabilir. Nesne oluştururken dikkatli olmamız gerekmektedir fazla cüretkâr davranarak gereğinden fazla nesne tanımlaması gerçekleştirirsek olası bir Exception (hata mesajı) ile karşılaşmamız kaçınılmaz olabilir.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3700"/>
            <a:ext cx="10515600" cy="1325563"/>
          </a:xfrm>
        </p:spPr>
        <p:txBody>
          <a:bodyPr/>
          <a:lstStyle/>
          <a:p>
            <a:r>
              <a:rPr lang="en-US"/>
              <a:t>Java Class (Sınıf) Nedir?</a:t>
            </a:r>
            <a:endParaRPr lang="en-US"/>
          </a:p>
        </p:txBody>
      </p:sp>
      <p:sp>
        <p:nvSpPr>
          <p:cNvPr id="3" name="Content Placeholder 2"/>
          <p:cNvSpPr>
            <a:spLocks noGrp="1"/>
          </p:cNvSpPr>
          <p:nvPr>
            <p:ph idx="1"/>
          </p:nvPr>
        </p:nvSpPr>
        <p:spPr/>
        <p:txBody>
          <a:bodyPr>
            <a:normAutofit/>
          </a:bodyPr>
          <a:lstStyle/>
          <a:p>
            <a:r>
              <a:rPr lang="en-US"/>
              <a:t>Java’da sınıflar nesnelerden oluşur. Bir personel nesnesi düşünelim. Bu nesnenin özellikleri olarak maaş, cinsiyet, uzmanlık alanı, yaşı, işe girim tarihi, yıllık izinleri gibi çeşitli özelliklerin ve davranışların bir arada tutulduğu yer sınıftır. Bu personel nesnesi olarak tanımladığımız sınıfa çalışan sınıfı diyebiliriz. Daha sonra her işe alımımızda kullanmak için çalışan sınıfı ile yeni bir personel nesnesi oluşturabiliriz.</a:t>
            </a:r>
            <a:endParaRPr lang="en-US"/>
          </a:p>
          <a:p>
            <a:endParaRPr lang="en-US"/>
          </a:p>
          <a:p>
            <a:r>
              <a:rPr lang="en-US"/>
              <a:t>Bu alana kadar </a:t>
            </a:r>
            <a:r>
              <a:rPr lang="tr-TR" altLang="en-US"/>
              <a:t>anlatılan </a:t>
            </a:r>
            <a:r>
              <a:rPr lang="en-US"/>
              <a:t>durum ve davranışlara, Java nesneye yönelik programlama kavramında field(alan) olarak geçmektedir.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Java’da Class (Sınıf) Nasıl Oluşturulur?</a:t>
            </a:r>
            <a:endParaRPr lang="en-US"/>
          </a:p>
        </p:txBody>
      </p:sp>
      <p:sp>
        <p:nvSpPr>
          <p:cNvPr id="3" name="Content Placeholder 2"/>
          <p:cNvSpPr>
            <a:spLocks noGrp="1"/>
          </p:cNvSpPr>
          <p:nvPr>
            <p:ph idx="1"/>
          </p:nvPr>
        </p:nvSpPr>
        <p:spPr/>
        <p:txBody>
          <a:bodyPr/>
          <a:lstStyle/>
          <a:p>
            <a:r>
              <a:rPr lang="en-US"/>
              <a:t>erişim_belirleyici(public, protected,private) + class + class_ismi {</a:t>
            </a:r>
            <a:endParaRPr lang="en-US"/>
          </a:p>
          <a:p>
            <a:r>
              <a:rPr lang="en-US"/>
              <a:t>//Class içerği</a:t>
            </a:r>
            <a:endParaRPr lang="en-US"/>
          </a:p>
          <a:p>
            <a:r>
              <a:rPr lang="en-US"/>
              <a:t>}</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6263</Words>
  <Application>WPS Presentation</Application>
  <PresentationFormat>Geniş ekran</PresentationFormat>
  <Paragraphs>96</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Wingdings 3</vt:lpstr>
      <vt:lpstr>Arial</vt:lpstr>
      <vt:lpstr>Century Gothic</vt:lpstr>
      <vt:lpstr>Microsoft YaHei</vt:lpstr>
      <vt:lpstr>Arial Unicode MS</vt:lpstr>
      <vt:lpstr>Calibri</vt:lpstr>
      <vt:lpstr>İyon Toplantı Odası</vt:lpstr>
      <vt:lpstr>OOP Giriş</vt:lpstr>
      <vt:lpstr>PowerPoint 演示文稿</vt:lpstr>
      <vt:lpstr>Java OOP Faydaları</vt:lpstr>
      <vt:lpstr>PowerPoint 演示文稿</vt:lpstr>
      <vt:lpstr>Nesne Nedir?</vt:lpstr>
      <vt:lpstr>PowerPoint 演示文稿</vt:lpstr>
      <vt:lpstr>Java’da Nesne Nasıl Oluşturulur?</vt:lpstr>
      <vt:lpstr>Java Class (Sınıf) Nedir?</vt:lpstr>
      <vt:lpstr>Java’da Class (Sınıf) Nasıl Oluşturulur?</vt:lpstr>
      <vt:lpstr>Örnek</vt:lpstr>
      <vt:lpstr>PowerPoint 演示文稿</vt:lpstr>
      <vt:lpstr>PowerPoint 演示文稿</vt:lpstr>
      <vt:lpstr>Java OOP Özellikleri Nelerdir?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Giriş</dc:title>
  <dc:creator>burak</dc:creator>
  <cp:lastModifiedBy>burak</cp:lastModifiedBy>
  <cp:revision>4</cp:revision>
  <dcterms:created xsi:type="dcterms:W3CDTF">2022-03-11T19:35:00Z</dcterms:created>
  <dcterms:modified xsi:type="dcterms:W3CDTF">2022-03-12T22:20:34Z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9FB051C2F52943C3AC7852EB9B9592D6</vt:lpwstr>
  </property>
  <property fmtid="{D5CDD505-2E9C-101B-9397-08002B2CF9AE}" pid="3" name="KSOProductBuildVer">
    <vt:lpwstr>1033-11.2.0.11029</vt:lpwstr>
  </property>
</Properties>
</file>