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2" r:id="rId5"/>
    <p:sldId id="257"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7" r:id="rId19"/>
    <p:sldId id="275" r:id="rId20"/>
    <p:sldId id="276" r:id="rId21"/>
    <p:sldId id="259" r:id="rId22"/>
    <p:sldId id="260" r:id="rId23"/>
    <p:sldId id="278" r:id="rId24"/>
    <p:sldId id="279" r:id="rId25"/>
    <p:sldId id="280" r:id="rId26"/>
    <p:sldId id="281" r:id="rId27"/>
    <p:sldId id="285" r:id="rId28"/>
    <p:sldId id="287" r:id="rId29"/>
    <p:sldId id="288" r:id="rId30"/>
    <p:sldId id="290" r:id="rId31"/>
    <p:sldId id="289" r:id="rId32"/>
    <p:sldId id="291" r:id="rId33"/>
    <p:sldId id="293" r:id="rId34"/>
    <p:sldId id="292" r:id="rId35"/>
    <p:sldId id="283" r:id="rId36"/>
    <p:sldId id="284" r:id="rId37"/>
    <p:sldId id="282" r:id="rId38"/>
    <p:sldId id="294" r:id="rId39"/>
    <p:sldId id="299" r:id="rId40"/>
    <p:sldId id="295" r:id="rId41"/>
    <p:sldId id="296" r:id="rId42"/>
    <p:sldId id="310" r:id="rId43"/>
    <p:sldId id="312" r:id="rId44"/>
    <p:sldId id="311" r:id="rId45"/>
    <p:sldId id="313" r:id="rId46"/>
    <p:sldId id="308" r:id="rId47"/>
    <p:sldId id="309" r:id="rId48"/>
    <p:sldId id="304" r:id="rId49"/>
    <p:sldId id="297" r:id="rId50"/>
    <p:sldId id="300" r:id="rId51"/>
    <p:sldId id="298" r:id="rId52"/>
    <p:sldId id="301" r:id="rId53"/>
    <p:sldId id="302" r:id="rId54"/>
    <p:sldId id="303" r:id="rId55"/>
    <p:sldId id="305" r:id="rId56"/>
    <p:sldId id="306" r:id="rId57"/>
    <p:sldId id="307" r:id="rId58"/>
    <p:sldId id="286"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4" d="100"/>
          <a:sy n="64" d="100"/>
        </p:scale>
        <p:origin x="7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5846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4162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5638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16017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67637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4/10/2022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56334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4/10/2022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17610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3066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6050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63A1C593-65D0-4073-BCC9-577B9352EA97}"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26326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43661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1474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5293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63A1C593-65D0-4073-BCC9-577B9352EA97}" type="datetimeFigureOut">
              <a:rPr lang="en-US" smtClean="0"/>
              <a:t>4/10/2022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8215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1C593-65D0-4073-BCC9-577B9352EA97}" type="datetimeFigureOut">
              <a:rPr lang="en-US" smtClean="0"/>
              <a:t>4/10/2022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9743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63A1C593-65D0-4073-BCC9-577B9352EA97}" type="datetimeFigureOut">
              <a:rPr lang="en-US" smtClean="0"/>
              <a:t>4/10/2022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2105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0874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1C593-65D0-4073-BCC9-577B9352EA97}" type="datetimeFigureOut">
              <a:rPr lang="en-US" smtClean="0"/>
              <a:t>4/10/2022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8359618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b="1" i="0" dirty="0">
                <a:effectLst/>
                <a:latin typeface="Poppins" panose="020B0502040204020203" pitchFamily="2" charset="-94"/>
              </a:rPr>
              <a:t>Java </a:t>
            </a:r>
            <a:r>
              <a:rPr lang="tr-TR" b="1" i="0" dirty="0" err="1">
                <a:effectLst/>
                <a:latin typeface="Poppins" panose="020B0502040204020203" pitchFamily="2" charset="-94"/>
              </a:rPr>
              <a:t>Collections</a:t>
            </a:r>
            <a:r>
              <a:rPr lang="tr-TR" b="1" i="0" dirty="0">
                <a:effectLst/>
                <a:latin typeface="Poppins" panose="020B0502040204020203" pitchFamily="2" charset="-94"/>
              </a:rPr>
              <a:t> </a:t>
            </a:r>
            <a:br>
              <a:rPr lang="tr-TR" b="1" i="0" dirty="0">
                <a:effectLst/>
                <a:latin typeface="Poppins" panose="020B0502040204020203" pitchFamily="2" charset="-94"/>
              </a:rPr>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61382E-843D-4E2B-836C-8AF3ACB17701}"/>
              </a:ext>
            </a:extLst>
          </p:cNvPr>
          <p:cNvSpPr>
            <a:spLocks noGrp="1"/>
          </p:cNvSpPr>
          <p:nvPr>
            <p:ph type="title"/>
          </p:nvPr>
        </p:nvSpPr>
        <p:spPr/>
        <p:txBody>
          <a:bodyPr/>
          <a:lstStyle/>
          <a:p>
            <a:r>
              <a:rPr lang="tr-TR" dirty="0" err="1"/>
              <a:t>Sets</a:t>
            </a:r>
            <a:endParaRPr lang="tr-TR" dirty="0"/>
          </a:p>
        </p:txBody>
      </p:sp>
      <p:sp>
        <p:nvSpPr>
          <p:cNvPr id="3" name="İçerik Yer Tutucusu 2">
            <a:extLst>
              <a:ext uri="{FF2B5EF4-FFF2-40B4-BE49-F238E27FC236}">
                <a16:creationId xmlns:a16="http://schemas.microsoft.com/office/drawing/2014/main" id="{5FB27505-163F-4DE6-976B-58AB916D443B}"/>
              </a:ext>
            </a:extLst>
          </p:cNvPr>
          <p:cNvSpPr>
            <a:spLocks noGrp="1"/>
          </p:cNvSpPr>
          <p:nvPr>
            <p:ph idx="1"/>
          </p:nvPr>
        </p:nvSpPr>
        <p:spPr/>
        <p:txBody>
          <a:bodyPr/>
          <a:lstStyle/>
          <a:p>
            <a:r>
              <a:rPr lang="tr-TR" dirty="0"/>
              <a:t>Küme (set) içindeki öğeler, bir dizi biçiminde değil, bir torbaya doldurulmuş biçimdedirler. </a:t>
            </a:r>
          </a:p>
          <a:p>
            <a:r>
              <a:rPr lang="tr-TR" dirty="0"/>
              <a:t>Matematikteki küme kavramından gelir. Hiç öğesi olmayan küme boş kümedir. Kümenin bir, iki, ya da çok sayıda öğesi olabilir. Ancak öğe sayısı sonlu olmalıdır. </a:t>
            </a:r>
          </a:p>
          <a:p>
            <a:r>
              <a:rPr lang="tr-TR" dirty="0"/>
              <a:t>Matematikte sonsuz öğeli kümeleri tanımlayabilir ve onlarla işlem yapabiliriz. Ancak, bilgisayarlarda öğeler ve işlemler sonlu sayıda olmak zorundadır. Bilgisayarlarda sonsuz sayıda öğe tanımlanamaz, sonsuz sayıda işlem yapılamaz. O nedenle, listeler için olduğu gibi, kümeler içinde öğe sayısının sonlu olma koşulu vardır.</a:t>
            </a:r>
          </a:p>
        </p:txBody>
      </p:sp>
    </p:spTree>
    <p:extLst>
      <p:ext uri="{BB962C8B-B14F-4D97-AF65-F5344CB8AC3E}">
        <p14:creationId xmlns:p14="http://schemas.microsoft.com/office/powerpoint/2010/main" val="1315509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2846B4-295C-4DC4-9670-7F86819D9F5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0E23596-DCF9-452F-87F6-737A2DDC06BA}"/>
              </a:ext>
            </a:extLst>
          </p:cNvPr>
          <p:cNvSpPr>
            <a:spLocks noGrp="1"/>
          </p:cNvSpPr>
          <p:nvPr>
            <p:ph idx="1"/>
          </p:nvPr>
        </p:nvSpPr>
        <p:spPr/>
        <p:txBody>
          <a:bodyPr/>
          <a:lstStyle/>
          <a:p>
            <a:r>
              <a:rPr lang="tr-TR" dirty="0"/>
              <a:t>Matematikte bir kümede aynı öğe birden çok kez yer alamaz.</a:t>
            </a:r>
          </a:p>
          <a:p>
            <a:r>
              <a:rPr lang="tr-TR" dirty="0" err="1"/>
              <a:t>Collections</a:t>
            </a:r>
            <a:r>
              <a:rPr lang="tr-TR" dirty="0"/>
              <a:t> içindeki Set topluluğu bu kurala uyar. Set içinde aynı öğe ancak bir kez yer alabilir (</a:t>
            </a:r>
            <a:r>
              <a:rPr lang="tr-TR" dirty="0" err="1"/>
              <a:t>duplikasyon</a:t>
            </a:r>
            <a:r>
              <a:rPr lang="tr-TR" dirty="0"/>
              <a:t> olamaz).</a:t>
            </a:r>
          </a:p>
          <a:p>
            <a:r>
              <a:rPr lang="tr-TR" dirty="0"/>
              <a:t>Matematikte bir kümenin öğeleri sıralı olmak zorunda değildir. </a:t>
            </a:r>
            <a:r>
              <a:rPr lang="tr-TR" dirty="0" err="1"/>
              <a:t>Collections</a:t>
            </a:r>
            <a:r>
              <a:rPr lang="tr-TR" dirty="0"/>
              <a:t> içindeki Set topluluğu bu kurala uyar. Eğer, öğelerin sıralanması gerekiyorsa, </a:t>
            </a:r>
            <a:r>
              <a:rPr lang="tr-TR" dirty="0" err="1"/>
              <a:t>SortedSets</a:t>
            </a:r>
            <a:r>
              <a:rPr lang="tr-TR" dirty="0"/>
              <a:t> </a:t>
            </a:r>
            <a:r>
              <a:rPr lang="tr-TR" dirty="0" err="1"/>
              <a:t>altkoleksiyonu</a:t>
            </a:r>
            <a:r>
              <a:rPr lang="tr-TR" dirty="0"/>
              <a:t> kullanılır.</a:t>
            </a:r>
          </a:p>
          <a:p>
            <a:r>
              <a:rPr lang="tr-TR" dirty="0"/>
              <a:t>Listelerde olduğu gibi, kümeye yeni öğeler eklendikçe, küme otomatik olarak büyür; programcının ayrı kod yazmasına gerek kalmaz.</a:t>
            </a:r>
          </a:p>
        </p:txBody>
      </p:sp>
    </p:spTree>
    <p:extLst>
      <p:ext uri="{BB962C8B-B14F-4D97-AF65-F5344CB8AC3E}">
        <p14:creationId xmlns:p14="http://schemas.microsoft.com/office/powerpoint/2010/main" val="303708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B0487C8F-7D6C-4EAF-A9A5-45D8E94FC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86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578DA0F-394A-417D-892B-8253831A2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a:extLst>
              <a:ext uri="{FF2B5EF4-FFF2-40B4-BE49-F238E27FC236}">
                <a16:creationId xmlns:a16="http://schemas.microsoft.com/office/drawing/2014/main" id="{1817839A-E49D-4E6D-8884-C76FABD4A60A}"/>
              </a:ext>
            </a:extLst>
          </p:cNvPr>
          <p:cNvPicPr>
            <a:picLocks noGrp="1" noChangeAspect="1"/>
          </p:cNvPicPr>
          <p:nvPr>
            <p:ph idx="1"/>
          </p:nvPr>
        </p:nvPicPr>
        <p:blipFill>
          <a:blip r:embed="rId6"/>
          <a:stretch>
            <a:fillRect/>
          </a:stretch>
        </p:blipFill>
        <p:spPr>
          <a:xfrm>
            <a:off x="1414431" y="643467"/>
            <a:ext cx="9363138" cy="5571066"/>
          </a:xfrm>
          <a:prstGeom prst="rect">
            <a:avLst/>
          </a:prstGeom>
        </p:spPr>
      </p:pic>
    </p:spTree>
    <p:extLst>
      <p:ext uri="{BB962C8B-B14F-4D97-AF65-F5344CB8AC3E}">
        <p14:creationId xmlns:p14="http://schemas.microsoft.com/office/powerpoint/2010/main" val="2074804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74802F-344C-4FDB-BE83-4630B8C44F5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37C3F0F-7DC2-40EE-A8C5-F4287E84D50E}"/>
              </a:ext>
            </a:extLst>
          </p:cNvPr>
          <p:cNvSpPr>
            <a:spLocks noGrp="1"/>
          </p:cNvSpPr>
          <p:nvPr>
            <p:ph idx="1"/>
          </p:nvPr>
        </p:nvSpPr>
        <p:spPr/>
        <p:txBody>
          <a:bodyPr/>
          <a:lstStyle/>
          <a:p>
            <a:r>
              <a:rPr lang="tr-TR" dirty="0" err="1"/>
              <a:t>List</a:t>
            </a:r>
            <a:r>
              <a:rPr lang="tr-TR" dirty="0"/>
              <a:t> için var olan işlemlerin (</a:t>
            </a:r>
            <a:r>
              <a:rPr lang="tr-TR" dirty="0" err="1"/>
              <a:t>operations</a:t>
            </a:r>
            <a:r>
              <a:rPr lang="tr-TR" dirty="0"/>
              <a:t>) çoğu kümeler için de geçerlidir. Ancak şu kısıtlar vardır: </a:t>
            </a:r>
          </a:p>
          <a:p>
            <a:r>
              <a:rPr lang="tr-TR" dirty="0"/>
              <a:t>• Kümenin öğeleri sıralı olmadığı için, yeni gelen bir öğeyi kümede belirli bir konuma yerleştiremeyiz. </a:t>
            </a:r>
          </a:p>
          <a:p>
            <a:r>
              <a:rPr lang="tr-TR" dirty="0"/>
              <a:t>• Aynı nedenle, bir öğe yerine başka bir öğe koyamayız (</a:t>
            </a:r>
            <a:r>
              <a:rPr lang="tr-TR" dirty="0" err="1"/>
              <a:t>replacement</a:t>
            </a:r>
            <a:r>
              <a:rPr lang="tr-TR" dirty="0"/>
              <a:t> olamaz). Ama, istenen öğe kümeden silinebilir ve istenen öğe kümeye eklenebilir. </a:t>
            </a:r>
          </a:p>
          <a:p>
            <a:r>
              <a:rPr lang="tr-TR" dirty="0"/>
              <a:t>• Kümedeki öğelere erişmek (</a:t>
            </a:r>
            <a:r>
              <a:rPr lang="tr-TR" dirty="0" err="1"/>
              <a:t>retrieving</a:t>
            </a:r>
            <a:r>
              <a:rPr lang="tr-TR" dirty="0"/>
              <a:t>) mümkündür, ama erişim sırası belirsizdir. </a:t>
            </a:r>
          </a:p>
          <a:p>
            <a:r>
              <a:rPr lang="tr-TR" dirty="0"/>
              <a:t>• Kümede bir öğenin yeri belirsizdir.</a:t>
            </a:r>
          </a:p>
        </p:txBody>
      </p:sp>
    </p:spTree>
    <p:extLst>
      <p:ext uri="{BB962C8B-B14F-4D97-AF65-F5344CB8AC3E}">
        <p14:creationId xmlns:p14="http://schemas.microsoft.com/office/powerpoint/2010/main" val="104791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7F9CCA-1363-445B-87C9-82B36095F307}"/>
              </a:ext>
            </a:extLst>
          </p:cNvPr>
          <p:cNvSpPr>
            <a:spLocks noGrp="1"/>
          </p:cNvSpPr>
          <p:nvPr>
            <p:ph type="title"/>
          </p:nvPr>
        </p:nvSpPr>
        <p:spPr/>
        <p:txBody>
          <a:bodyPr/>
          <a:lstStyle/>
          <a:p>
            <a:r>
              <a:rPr lang="tr-TR" dirty="0" err="1"/>
              <a:t>Maps</a:t>
            </a:r>
            <a:r>
              <a:rPr lang="tr-TR" dirty="0"/>
              <a:t> (Dönüşümler)</a:t>
            </a:r>
          </a:p>
        </p:txBody>
      </p:sp>
      <p:sp>
        <p:nvSpPr>
          <p:cNvPr id="3" name="İçerik Yer Tutucusu 2">
            <a:extLst>
              <a:ext uri="{FF2B5EF4-FFF2-40B4-BE49-F238E27FC236}">
                <a16:creationId xmlns:a16="http://schemas.microsoft.com/office/drawing/2014/main" id="{6536969E-CE92-4E17-9D51-7C31CE0D1FDF}"/>
              </a:ext>
            </a:extLst>
          </p:cNvPr>
          <p:cNvSpPr>
            <a:spLocks noGrp="1"/>
          </p:cNvSpPr>
          <p:nvPr>
            <p:ph idx="1"/>
          </p:nvPr>
        </p:nvSpPr>
        <p:spPr/>
        <p:txBody>
          <a:bodyPr/>
          <a:lstStyle/>
          <a:p>
            <a:r>
              <a:rPr lang="tr-TR" dirty="0"/>
              <a:t>Dönüşüm (</a:t>
            </a:r>
            <a:r>
              <a:rPr lang="tr-TR" dirty="0" err="1"/>
              <a:t>Map</a:t>
            </a:r>
            <a:r>
              <a:rPr lang="tr-TR" dirty="0"/>
              <a:t>)’</a:t>
            </a:r>
            <a:r>
              <a:rPr lang="tr-TR" dirty="0" err="1"/>
              <a:t>ler</a:t>
            </a:r>
            <a:r>
              <a:rPr lang="tr-TR" dirty="0"/>
              <a:t>, yapısal olarak, Listeler ve </a:t>
            </a:r>
            <a:r>
              <a:rPr lang="tr-TR" dirty="0" err="1"/>
              <a:t>Kümeler’den</a:t>
            </a:r>
            <a:r>
              <a:rPr lang="tr-TR" dirty="0"/>
              <a:t> çok farklıdır. Öğeleri tek tek depolamak yerine nesne çiftlerini depo ederler. Depolanmak istenen her öğeye bir anahtar verilir; böylece bir öğe yerine bir öğe çifti oluşur ve bu çiftler depo edilirler. Depodaki her öğeye kendi anahtarıyla erişilir. Öğe çifti “anahtar” ve “değer” olmak üzere iki nesneden oluşur. Anahtar, oluşan çifti belirleyen işaretçidir; değer ise anahtara ilişkilendirilen bilgiyi içeren bir nesnedir.</a:t>
            </a:r>
          </a:p>
        </p:txBody>
      </p:sp>
    </p:spTree>
    <p:extLst>
      <p:ext uri="{BB962C8B-B14F-4D97-AF65-F5344CB8AC3E}">
        <p14:creationId xmlns:p14="http://schemas.microsoft.com/office/powerpoint/2010/main" val="359436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CC0E42-4007-41B0-87C5-E3FDCDCCD10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9D79AA7-26F7-4A31-90AE-3118761696C9}"/>
              </a:ext>
            </a:extLst>
          </p:cNvPr>
          <p:cNvSpPr>
            <a:spLocks noGrp="1"/>
          </p:cNvSpPr>
          <p:nvPr>
            <p:ph idx="1"/>
          </p:nvPr>
        </p:nvSpPr>
        <p:spPr/>
        <p:txBody>
          <a:bodyPr/>
          <a:lstStyle/>
          <a:p>
            <a:r>
              <a:rPr lang="tr-TR" dirty="0"/>
              <a:t>Örnek: Bir adres defteri düşünelim. Defter </a:t>
            </a:r>
            <a:r>
              <a:rPr lang="tr-TR" dirty="0" err="1"/>
              <a:t>soyad</a:t>
            </a:r>
            <a:r>
              <a:rPr lang="tr-TR" dirty="0"/>
              <a:t> sırasıyla düzenlenebilir. O zaman </a:t>
            </a:r>
            <a:r>
              <a:rPr lang="tr-TR" dirty="0" err="1"/>
              <a:t>soyad</a:t>
            </a:r>
            <a:r>
              <a:rPr lang="tr-TR" dirty="0"/>
              <a:t> anahtar olur. Her </a:t>
            </a:r>
            <a:r>
              <a:rPr lang="tr-TR" dirty="0" err="1"/>
              <a:t>soyad</a:t>
            </a:r>
            <a:r>
              <a:rPr lang="tr-TR" dirty="0"/>
              <a:t> ile ilişkilendirilen ad, </a:t>
            </a:r>
            <a:r>
              <a:rPr lang="tr-TR" dirty="0" err="1"/>
              <a:t>telefon_numarası</a:t>
            </a:r>
            <a:r>
              <a:rPr lang="tr-TR" dirty="0"/>
              <a:t>, adres, </a:t>
            </a:r>
            <a:r>
              <a:rPr lang="tr-TR" dirty="0" err="1"/>
              <a:t>doğum_günü</a:t>
            </a:r>
            <a:r>
              <a:rPr lang="tr-TR" dirty="0"/>
              <a:t> gibi bilgileri içeren bir nesne “değer” nesnesidir. Her anahtara karşılık böyle bir ve yalnız bir tane “değer” nesnesi vardır; ama değer nesnesi birden çok bilgi (veri) içerebilir.</a:t>
            </a:r>
          </a:p>
        </p:txBody>
      </p:sp>
    </p:spTree>
    <p:extLst>
      <p:ext uri="{BB962C8B-B14F-4D97-AF65-F5344CB8AC3E}">
        <p14:creationId xmlns:p14="http://schemas.microsoft.com/office/powerpoint/2010/main" val="139435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DC5331E-DB96-4F65-8175-929CB2708685}"/>
              </a:ext>
            </a:extLst>
          </p:cNvPr>
          <p:cNvSpPr>
            <a:spLocks noGrp="1"/>
          </p:cNvSpPr>
          <p:nvPr>
            <p:ph idx="1"/>
          </p:nvPr>
        </p:nvSpPr>
        <p:spPr>
          <a:xfrm>
            <a:off x="1103312" y="369116"/>
            <a:ext cx="8946541" cy="5879283"/>
          </a:xfrm>
        </p:spPr>
        <p:txBody>
          <a:bodyPr/>
          <a:lstStyle/>
          <a:p>
            <a:r>
              <a:rPr lang="tr-TR" dirty="0" err="1"/>
              <a:t>Map</a:t>
            </a:r>
            <a:r>
              <a:rPr lang="tr-TR" dirty="0"/>
              <a:t> içinde anahtarlar tektir; yani aynı anahtar birden çok değeri işaret edemez. Ancak, farklı iki anahtarın işaret ettiği değerlerde aynı veriler olabilir. Örneğin, adres defterinde farklı iki kişi aynı telefonu kullanabilir ya da aynı adreste kalabilirler. Tabii, telefon defterinde </a:t>
            </a:r>
            <a:r>
              <a:rPr lang="tr-TR" dirty="0" err="1"/>
              <a:t>soyad</a:t>
            </a:r>
            <a:r>
              <a:rPr lang="tr-TR" dirty="0"/>
              <a:t> anahtar alınırsa, aynı soyadı taşıyan iki kişi </a:t>
            </a:r>
            <a:r>
              <a:rPr lang="tr-TR" dirty="0" err="1"/>
              <a:t>duplikasyon</a:t>
            </a:r>
            <a:r>
              <a:rPr lang="tr-TR" dirty="0"/>
              <a:t> yaratır. Bu durumda </a:t>
            </a:r>
            <a:r>
              <a:rPr lang="tr-TR" dirty="0" err="1"/>
              <a:t>soyad</a:t>
            </a:r>
            <a:r>
              <a:rPr lang="tr-TR" dirty="0"/>
              <a:t> anahtar olamaz. Böyle durumlarda başka bir anahtar düşünmek gerekir. Örneğin, defterde kayıtlı herkese bir sıra numarası verilebilir. Kümeler için olduğu gibi, bir </a:t>
            </a:r>
            <a:r>
              <a:rPr lang="tr-TR" dirty="0" err="1"/>
              <a:t>Map</a:t>
            </a:r>
            <a:r>
              <a:rPr lang="tr-TR" dirty="0"/>
              <a:t> öğeleri sıralamaz. Gerekiyorsa, anahtara göre sıralama yapan </a:t>
            </a:r>
            <a:r>
              <a:rPr lang="tr-TR" dirty="0" err="1"/>
              <a:t>SortedMap</a:t>
            </a:r>
            <a:r>
              <a:rPr lang="tr-TR" dirty="0"/>
              <a:t> </a:t>
            </a:r>
            <a:r>
              <a:rPr lang="tr-TR" dirty="0" err="1"/>
              <a:t>arayüzü</a:t>
            </a:r>
            <a:r>
              <a:rPr lang="tr-TR" dirty="0"/>
              <a:t> kullanılır. </a:t>
            </a:r>
          </a:p>
          <a:p>
            <a:r>
              <a:rPr lang="tr-TR" dirty="0"/>
              <a:t>Yeni öğeler geldikçe, </a:t>
            </a:r>
            <a:r>
              <a:rPr lang="tr-TR" dirty="0" err="1"/>
              <a:t>Map</a:t>
            </a:r>
            <a:r>
              <a:rPr lang="tr-TR" dirty="0"/>
              <a:t> kendi kendisinin boyunu (öğe sayısını) artırabilir. Tersine olarak, öğe silinirse, </a:t>
            </a:r>
            <a:r>
              <a:rPr lang="tr-TR" dirty="0" err="1"/>
              <a:t>Map</a:t>
            </a:r>
            <a:r>
              <a:rPr lang="tr-TR" dirty="0"/>
              <a:t> kendi boyunu küçültür.</a:t>
            </a:r>
          </a:p>
        </p:txBody>
      </p:sp>
    </p:spTree>
    <p:extLst>
      <p:ext uri="{BB962C8B-B14F-4D97-AF65-F5344CB8AC3E}">
        <p14:creationId xmlns:p14="http://schemas.microsoft.com/office/powerpoint/2010/main" val="3998258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a:extLst>
              <a:ext uri="{FF2B5EF4-FFF2-40B4-BE49-F238E27FC236}">
                <a16:creationId xmlns:a16="http://schemas.microsoft.com/office/drawing/2014/main" id="{45EAAF8B-C3DC-487E-B45F-A8E2027EDCF7}"/>
              </a:ext>
            </a:extLst>
          </p:cNvPr>
          <p:cNvPicPr>
            <a:picLocks noGrp="1" noChangeAspect="1"/>
          </p:cNvPicPr>
          <p:nvPr>
            <p:ph idx="1"/>
          </p:nvPr>
        </p:nvPicPr>
        <p:blipFill>
          <a:blip r:embed="rId7"/>
          <a:stretch>
            <a:fillRect/>
          </a:stretch>
        </p:blipFill>
        <p:spPr>
          <a:xfrm>
            <a:off x="2614083" y="643467"/>
            <a:ext cx="6963833" cy="5571066"/>
          </a:xfrm>
          <a:prstGeom prst="rect">
            <a:avLst/>
          </a:prstGeom>
        </p:spPr>
      </p:pic>
      <p:sp>
        <p:nvSpPr>
          <p:cNvPr id="33"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73337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3E832-971E-45AE-B73F-328D62310879}"/>
              </a:ext>
            </a:extLst>
          </p:cNvPr>
          <p:cNvSpPr>
            <a:spLocks noGrp="1"/>
          </p:cNvSpPr>
          <p:nvPr>
            <p:ph type="title"/>
          </p:nvPr>
        </p:nvSpPr>
        <p:spPr/>
        <p:txBody>
          <a:bodyPr/>
          <a:lstStyle/>
          <a:p>
            <a:r>
              <a:rPr lang="tr-TR" dirty="0"/>
              <a:t>Özellikler</a:t>
            </a:r>
          </a:p>
        </p:txBody>
      </p:sp>
      <p:sp>
        <p:nvSpPr>
          <p:cNvPr id="3" name="İçerik Yer Tutucusu 2">
            <a:extLst>
              <a:ext uri="{FF2B5EF4-FFF2-40B4-BE49-F238E27FC236}">
                <a16:creationId xmlns:a16="http://schemas.microsoft.com/office/drawing/2014/main" id="{29ABC948-681A-4CE0-AD41-DBC1219E30FB}"/>
              </a:ext>
            </a:extLst>
          </p:cNvPr>
          <p:cNvSpPr>
            <a:spLocks noGrp="1"/>
          </p:cNvSpPr>
          <p:nvPr>
            <p:ph idx="1"/>
          </p:nvPr>
        </p:nvSpPr>
        <p:spPr/>
        <p:txBody>
          <a:bodyPr>
            <a:normAutofit fontScale="47500" lnSpcReduction="20000"/>
          </a:bodyPr>
          <a:lstStyle/>
          <a:p>
            <a:pPr algn="l" fontAlgn="base">
              <a:buFont typeface="Arial" panose="020B0604020202020204" pitchFamily="34" charset="0"/>
              <a:buChar char="•"/>
            </a:pPr>
            <a:r>
              <a:rPr lang="tr-TR" sz="2900" dirty="0"/>
              <a:t>Collection: Nesne grupları ile çalışmamız yardımcı olur </a:t>
            </a:r>
            <a:r>
              <a:rPr lang="tr-TR" sz="2900" dirty="0" err="1"/>
              <a:t>hiyeraşik</a:t>
            </a:r>
            <a:r>
              <a:rPr lang="tr-TR" sz="2900" dirty="0"/>
              <a:t> olarak en tepede bulunmaktadır.</a:t>
            </a:r>
          </a:p>
          <a:p>
            <a:pPr algn="l" fontAlgn="base">
              <a:buFont typeface="Arial" panose="020B0604020202020204" pitchFamily="34" charset="0"/>
              <a:buChar char="•"/>
            </a:pPr>
            <a:r>
              <a:rPr lang="tr-TR" sz="2900" dirty="0" err="1"/>
              <a:t>List</a:t>
            </a:r>
            <a:r>
              <a:rPr lang="tr-TR" sz="2900" dirty="0"/>
              <a:t>: Koleksiyonu genişletir sıralı öge koleksiyonlarını barındırır. Liste yapısını örnek alır. İçerisinden bir elemandan fazla eleman bulundurulmasına olanak tanır. Elemanlarını sıralı bir biçimde barındırır</a:t>
            </a:r>
          </a:p>
          <a:p>
            <a:pPr algn="l" fontAlgn="base">
              <a:buFont typeface="Arial" panose="020B0604020202020204" pitchFamily="34" charset="0"/>
              <a:buChar char="•"/>
            </a:pPr>
            <a:r>
              <a:rPr lang="tr-TR" sz="2900" dirty="0"/>
              <a:t>Set: Kopyalanan ögeleri içermez. Matematiksel küme soyutlamasını modeller. Yalnızca miras alınan metotları içerir.</a:t>
            </a:r>
          </a:p>
          <a:p>
            <a:pPr algn="l" fontAlgn="base">
              <a:buFont typeface="Arial" panose="020B0604020202020204" pitchFamily="34" charset="0"/>
              <a:buChar char="•"/>
            </a:pPr>
            <a:r>
              <a:rPr lang="tr-TR" sz="2900" dirty="0" err="1"/>
              <a:t>SortedSet</a:t>
            </a:r>
            <a:r>
              <a:rPr lang="tr-TR" sz="2900" dirty="0"/>
              <a:t>: ögelerini artan düzende tutan bir türdür. Sıralamadan yararlanmak için birkaç ek işlem sağlanmaktadır. Sıralanmış kümeler veya kelime listeleri gibi genel olarak sıralı kümeler için kullanılır.</a:t>
            </a:r>
          </a:p>
          <a:p>
            <a:pPr algn="l" fontAlgn="base">
              <a:buFont typeface="Arial" panose="020B0604020202020204" pitchFamily="34" charset="0"/>
              <a:buChar char="•"/>
            </a:pPr>
            <a:r>
              <a:rPr lang="tr-TR" sz="2900" dirty="0"/>
              <a:t>Queue: Kuyruk veri yapısı işlemi sağlar. Yani kuyruk yapısındaki ekleme, silme gibi işlemleri kolaylaştıran metotlara sahiptir.</a:t>
            </a:r>
          </a:p>
          <a:p>
            <a:pPr algn="l" fontAlgn="base">
              <a:buFont typeface="Arial" panose="020B0604020202020204" pitchFamily="34" charset="0"/>
              <a:buChar char="•"/>
            </a:pPr>
            <a:r>
              <a:rPr lang="tr-TR" sz="2900" dirty="0" err="1"/>
              <a:t>Map</a:t>
            </a:r>
            <a:r>
              <a:rPr lang="tr-TR" sz="2900" dirty="0"/>
              <a:t>: Benzersiz anahtarları değerleri ile eşleştiren </a:t>
            </a:r>
            <a:r>
              <a:rPr lang="tr-TR" sz="2900" dirty="0" err="1"/>
              <a:t>arayüzdür</a:t>
            </a:r>
            <a:r>
              <a:rPr lang="tr-TR" sz="2900" dirty="0"/>
              <a:t>. Örneğin her sipariş numarasının ayrı bir numaraya sahip olması gibi. Collection </a:t>
            </a:r>
            <a:r>
              <a:rPr lang="tr-TR" sz="2900" dirty="0" err="1"/>
              <a:t>arayüzünü</a:t>
            </a:r>
            <a:r>
              <a:rPr lang="tr-TR" sz="2900" dirty="0"/>
              <a:t> kullanmazlar.</a:t>
            </a:r>
          </a:p>
          <a:p>
            <a:pPr algn="l" fontAlgn="base">
              <a:buFont typeface="Arial" panose="020B0604020202020204" pitchFamily="34" charset="0"/>
              <a:buChar char="•"/>
            </a:pPr>
            <a:r>
              <a:rPr lang="tr-TR" sz="2900" dirty="0" err="1"/>
              <a:t>SortedMap</a:t>
            </a:r>
            <a:r>
              <a:rPr lang="tr-TR" sz="2900" dirty="0"/>
              <a:t>: </a:t>
            </a:r>
            <a:r>
              <a:rPr lang="tr-TR" sz="2900" dirty="0" err="1"/>
              <a:t>Map</a:t>
            </a:r>
            <a:r>
              <a:rPr lang="tr-TR" sz="2900" dirty="0"/>
              <a:t> </a:t>
            </a:r>
            <a:r>
              <a:rPr lang="tr-TR" sz="2900" dirty="0" err="1"/>
              <a:t>arayüzünün</a:t>
            </a:r>
            <a:r>
              <a:rPr lang="tr-TR" sz="2900" dirty="0"/>
              <a:t> </a:t>
            </a:r>
            <a:r>
              <a:rPr lang="tr-TR" sz="2900" dirty="0" err="1"/>
              <a:t>özellikllerini</a:t>
            </a:r>
            <a:r>
              <a:rPr lang="tr-TR" sz="2900" dirty="0"/>
              <a:t> taşır. Anahtar değerleri aratan bir sırada saklanır.</a:t>
            </a:r>
          </a:p>
          <a:p>
            <a:pPr algn="l" fontAlgn="base">
              <a:buFont typeface="Arial" panose="020B0604020202020204" pitchFamily="34" charset="0"/>
              <a:buChar char="•"/>
            </a:pPr>
            <a:r>
              <a:rPr lang="tr-TR" sz="2900" dirty="0" err="1"/>
              <a:t>Iterator</a:t>
            </a:r>
            <a:r>
              <a:rPr lang="tr-TR" sz="2900" dirty="0"/>
              <a:t>: Koleksiyon ögelerini tekrarlamak için kullanılır.</a:t>
            </a:r>
          </a:p>
          <a:p>
            <a:pPr algn="l" fontAlgn="base">
              <a:buFont typeface="Arial" panose="020B0604020202020204" pitchFamily="34" charset="0"/>
              <a:buChar char="•"/>
            </a:pPr>
            <a:r>
              <a:rPr lang="tr-TR" sz="2900" dirty="0" err="1"/>
              <a:t>ListIterator</a:t>
            </a:r>
            <a:r>
              <a:rPr lang="tr-TR" sz="2900" dirty="0"/>
              <a:t>: Elemanlarımız arasında gezinmemizi sağlar. En önemli özelliği </a:t>
            </a:r>
            <a:r>
              <a:rPr lang="tr-TR" sz="2900" dirty="0" err="1"/>
              <a:t>collection</a:t>
            </a:r>
            <a:r>
              <a:rPr lang="tr-TR" sz="2900" dirty="0"/>
              <a:t> elemanlarını </a:t>
            </a:r>
            <a:r>
              <a:rPr lang="tr-TR" sz="2900" dirty="0" err="1"/>
              <a:t>remove</a:t>
            </a:r>
            <a:r>
              <a:rPr lang="tr-TR" sz="2900" dirty="0"/>
              <a:t> edebilmesidir.</a:t>
            </a:r>
          </a:p>
          <a:p>
            <a:endParaRPr lang="tr-TR" dirty="0"/>
          </a:p>
        </p:txBody>
      </p:sp>
    </p:spTree>
    <p:extLst>
      <p:ext uri="{BB962C8B-B14F-4D97-AF65-F5344CB8AC3E}">
        <p14:creationId xmlns:p14="http://schemas.microsoft.com/office/powerpoint/2010/main" val="2499535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BEC86B-6172-4856-8526-B9E30B5BC25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FD0D2DE-7848-4D3C-B657-7CFFBC6806D1}"/>
              </a:ext>
            </a:extLst>
          </p:cNvPr>
          <p:cNvSpPr>
            <a:spLocks noGrp="1"/>
          </p:cNvSpPr>
          <p:nvPr>
            <p:ph idx="1"/>
          </p:nvPr>
        </p:nvSpPr>
        <p:spPr/>
        <p:txBody>
          <a:bodyPr>
            <a:normAutofit fontScale="92500" lnSpcReduction="20000"/>
          </a:bodyPr>
          <a:lstStyle/>
          <a:p>
            <a:r>
              <a:rPr lang="tr-TR" dirty="0"/>
              <a:t>• </a:t>
            </a:r>
            <a:r>
              <a:rPr lang="tr-TR" dirty="0" err="1"/>
              <a:t>ArrayList</a:t>
            </a:r>
            <a:r>
              <a:rPr lang="tr-TR" dirty="0"/>
              <a:t> sınıfı </a:t>
            </a:r>
            <a:r>
              <a:rPr lang="tr-TR" dirty="0" err="1"/>
              <a:t>List</a:t>
            </a:r>
            <a:r>
              <a:rPr lang="tr-TR" dirty="0"/>
              <a:t> </a:t>
            </a:r>
            <a:r>
              <a:rPr lang="tr-TR" dirty="0" err="1"/>
              <a:t>arayüzünü</a:t>
            </a:r>
            <a:r>
              <a:rPr lang="tr-TR" dirty="0"/>
              <a:t> kurgular </a:t>
            </a:r>
          </a:p>
          <a:p>
            <a:pPr marL="0" indent="0">
              <a:buNone/>
            </a:pPr>
            <a:r>
              <a:rPr lang="tr-TR" dirty="0"/>
              <a:t>sıralı listelerde hızlı erişim sağlanır</a:t>
            </a:r>
          </a:p>
          <a:p>
            <a:r>
              <a:rPr lang="tr-TR" dirty="0"/>
              <a:t> • </a:t>
            </a:r>
            <a:r>
              <a:rPr lang="tr-TR" dirty="0" err="1"/>
              <a:t>LinkedList</a:t>
            </a:r>
            <a:r>
              <a:rPr lang="tr-TR" dirty="0"/>
              <a:t> sınıfı da </a:t>
            </a:r>
            <a:r>
              <a:rPr lang="tr-TR" dirty="0" err="1"/>
              <a:t>List</a:t>
            </a:r>
            <a:r>
              <a:rPr lang="tr-TR" dirty="0"/>
              <a:t> </a:t>
            </a:r>
            <a:r>
              <a:rPr lang="tr-TR" dirty="0" err="1"/>
              <a:t>arayüzünü</a:t>
            </a:r>
            <a:r>
              <a:rPr lang="tr-TR" dirty="0"/>
              <a:t> kurgular </a:t>
            </a:r>
          </a:p>
          <a:p>
            <a:pPr marL="0" indent="0">
              <a:buNone/>
            </a:pPr>
            <a:r>
              <a:rPr lang="tr-TR" dirty="0"/>
              <a:t> bazı özel durumlarda </a:t>
            </a:r>
            <a:r>
              <a:rPr lang="tr-TR" dirty="0" err="1"/>
              <a:t>ArrayList</a:t>
            </a:r>
            <a:r>
              <a:rPr lang="tr-TR" dirty="0"/>
              <a:t> ‘dekinden daha hızlı erişim sağlanır </a:t>
            </a:r>
          </a:p>
          <a:p>
            <a:r>
              <a:rPr lang="tr-TR" dirty="0"/>
              <a:t>• </a:t>
            </a:r>
            <a:r>
              <a:rPr lang="tr-TR" dirty="0" err="1"/>
              <a:t>HashSet</a:t>
            </a:r>
            <a:r>
              <a:rPr lang="tr-TR" dirty="0"/>
              <a:t> sınıfı Set </a:t>
            </a:r>
            <a:r>
              <a:rPr lang="tr-TR" dirty="0" err="1"/>
              <a:t>arayüzünü</a:t>
            </a:r>
            <a:r>
              <a:rPr lang="tr-TR" dirty="0"/>
              <a:t> kurgular</a:t>
            </a:r>
          </a:p>
          <a:p>
            <a:pPr marL="0" indent="0">
              <a:buNone/>
            </a:pPr>
            <a:r>
              <a:rPr lang="tr-TR" dirty="0"/>
              <a:t>hızlı erişim sağlar, ama öğeleri sırasızdır </a:t>
            </a:r>
          </a:p>
          <a:p>
            <a:r>
              <a:rPr lang="tr-TR" dirty="0"/>
              <a:t>• </a:t>
            </a:r>
            <a:r>
              <a:rPr lang="tr-TR" dirty="0" err="1"/>
              <a:t>TreeSet</a:t>
            </a:r>
            <a:r>
              <a:rPr lang="tr-TR" dirty="0"/>
              <a:t> sınıfı da Set </a:t>
            </a:r>
            <a:r>
              <a:rPr lang="tr-TR" dirty="0" err="1"/>
              <a:t>arayüzünü</a:t>
            </a:r>
            <a:r>
              <a:rPr lang="tr-TR" dirty="0"/>
              <a:t> kurgular </a:t>
            </a:r>
          </a:p>
          <a:p>
            <a:pPr marL="0" indent="0">
              <a:buNone/>
            </a:pPr>
            <a:r>
              <a:rPr lang="tr-TR" dirty="0" err="1"/>
              <a:t>HashSet</a:t>
            </a:r>
            <a:r>
              <a:rPr lang="tr-TR" dirty="0"/>
              <a:t> ‘den daha yavaştır, ama öğelerini sıraya koyar; bu demektir ki yapı bir </a:t>
            </a:r>
            <a:r>
              <a:rPr lang="tr-TR" dirty="0" err="1"/>
              <a:t>SortedSet</a:t>
            </a:r>
            <a:r>
              <a:rPr lang="tr-TR" dirty="0"/>
              <a:t> olur. </a:t>
            </a:r>
          </a:p>
          <a:p>
            <a:r>
              <a:rPr lang="tr-TR" dirty="0"/>
              <a:t>•</a:t>
            </a:r>
            <a:r>
              <a:rPr lang="tr-TR" b="0" i="0" dirty="0">
                <a:solidFill>
                  <a:srgbClr val="000000"/>
                </a:solidFill>
                <a:effectLst/>
                <a:latin typeface="inter-regular"/>
              </a:rPr>
              <a:t> </a:t>
            </a:r>
            <a:r>
              <a:rPr lang="tr-TR" dirty="0" err="1"/>
              <a:t>LinkedHashSet</a:t>
            </a:r>
            <a:r>
              <a:rPr lang="tr-TR" dirty="0"/>
              <a:t> sınıfı da Set </a:t>
            </a:r>
            <a:r>
              <a:rPr lang="tr-TR" dirty="0" err="1"/>
              <a:t>arayüzünü</a:t>
            </a:r>
            <a:r>
              <a:rPr lang="tr-TR" dirty="0"/>
              <a:t> kurgular</a:t>
            </a:r>
          </a:p>
          <a:p>
            <a:pPr marL="0" indent="0">
              <a:buNone/>
            </a:pPr>
            <a:r>
              <a:rPr lang="tr-TR" dirty="0" err="1"/>
              <a:t>LinkedHashSet</a:t>
            </a:r>
            <a:r>
              <a:rPr lang="tr-TR" dirty="0"/>
              <a:t>, öğelerin ekleme sırasını korur. yani öğeler eklendikleri gibi yerleştirilir. </a:t>
            </a:r>
            <a:r>
              <a:rPr lang="tr-TR" dirty="0" err="1"/>
              <a:t>TreeSet</a:t>
            </a:r>
            <a:r>
              <a:rPr lang="tr-TR" dirty="0"/>
              <a:t>, öğeleri sağlanan Karşılaştırıcıya göre sıralar</a:t>
            </a:r>
          </a:p>
          <a:p>
            <a:endParaRPr lang="tr-TR" dirty="0"/>
          </a:p>
        </p:txBody>
      </p:sp>
    </p:spTree>
    <p:extLst>
      <p:ext uri="{BB962C8B-B14F-4D97-AF65-F5344CB8AC3E}">
        <p14:creationId xmlns:p14="http://schemas.microsoft.com/office/powerpoint/2010/main" val="226161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858A02-33C5-4A02-8016-D213449862DC}"/>
              </a:ext>
            </a:extLst>
          </p:cNvPr>
          <p:cNvSpPr>
            <a:spLocks noGrp="1"/>
          </p:cNvSpPr>
          <p:nvPr>
            <p:ph type="title"/>
          </p:nvPr>
        </p:nvSpPr>
        <p:spPr/>
        <p:txBody>
          <a:bodyPr/>
          <a:lstStyle/>
          <a:p>
            <a:r>
              <a:rPr lang="tr-TR" b="1" i="0" dirty="0">
                <a:effectLst/>
                <a:latin typeface="-apple-system"/>
              </a:rPr>
              <a:t>Java </a:t>
            </a:r>
            <a:r>
              <a:rPr lang="tr-TR" b="1" i="0" dirty="0" err="1">
                <a:effectLst/>
                <a:latin typeface="-apple-system"/>
              </a:rPr>
              <a:t>Collections</a:t>
            </a:r>
            <a:r>
              <a:rPr lang="tr-TR" b="1" i="0" dirty="0">
                <a:effectLst/>
                <a:latin typeface="-apple-system"/>
              </a:rPr>
              <a:t> neden kullanılır?</a:t>
            </a:r>
            <a:endParaRPr lang="tr-TR" dirty="0"/>
          </a:p>
        </p:txBody>
      </p:sp>
      <p:sp>
        <p:nvSpPr>
          <p:cNvPr id="3" name="İçerik Yer Tutucusu 2">
            <a:extLst>
              <a:ext uri="{FF2B5EF4-FFF2-40B4-BE49-F238E27FC236}">
                <a16:creationId xmlns:a16="http://schemas.microsoft.com/office/drawing/2014/main" id="{C6455C89-709E-4C09-9C56-815BF686883D}"/>
              </a:ext>
            </a:extLst>
          </p:cNvPr>
          <p:cNvSpPr>
            <a:spLocks noGrp="1"/>
          </p:cNvSpPr>
          <p:nvPr>
            <p:ph idx="1"/>
          </p:nvPr>
        </p:nvSpPr>
        <p:spPr/>
        <p:txBody>
          <a:bodyPr/>
          <a:lstStyle/>
          <a:p>
            <a:r>
              <a:rPr lang="tr-TR" b="1" i="0" dirty="0">
                <a:effectLst/>
                <a:latin typeface="-apple-system"/>
              </a:rPr>
              <a:t>Java </a:t>
            </a:r>
            <a:r>
              <a:rPr lang="tr-TR" b="1" i="0" dirty="0" err="1">
                <a:effectLst/>
                <a:latin typeface="-apple-system"/>
              </a:rPr>
              <a:t>Collections</a:t>
            </a:r>
            <a:r>
              <a:rPr lang="tr-TR" b="1" i="0" dirty="0">
                <a:effectLst/>
                <a:latin typeface="-apple-system"/>
              </a:rPr>
              <a:t> (Koleksiyonlar)</a:t>
            </a:r>
            <a:r>
              <a:rPr lang="tr-TR" b="0" i="0" dirty="0">
                <a:effectLst/>
                <a:latin typeface="-apple-system"/>
              </a:rPr>
              <a:t> veri depolamak, veri silmek, veri ekleme ve depolanan verileri içerisinde veri aramak gibi işlemler için kullanılırlar. Bu gibi işlemler</a:t>
            </a:r>
            <a:r>
              <a:rPr lang="tr-TR" i="0" dirty="0">
                <a:effectLst/>
                <a:latin typeface="-apple-system"/>
              </a:rPr>
              <a:t> </a:t>
            </a:r>
            <a:r>
              <a:rPr lang="tr-TR" i="0" u="none" strike="noStrike" dirty="0">
                <a:effectLst/>
                <a:latin typeface="-apple-system"/>
              </a:rPr>
              <a:t>Java’da Diziler ile de yapılabilir ama </a:t>
            </a:r>
            <a:r>
              <a:rPr lang="tr-TR" i="0" u="none" strike="noStrike" dirty="0" err="1">
                <a:effectLst/>
                <a:latin typeface="-apple-system"/>
              </a:rPr>
              <a:t>Collections</a:t>
            </a:r>
            <a:r>
              <a:rPr lang="tr-TR" i="0" u="none" strike="noStrike" dirty="0">
                <a:effectLst/>
                <a:latin typeface="-apple-system"/>
              </a:rPr>
              <a:t> ile daha hızlı ve daha kolay bir şekilde yapıldığı için </a:t>
            </a:r>
            <a:r>
              <a:rPr lang="tr-TR" i="0" u="none" strike="noStrike" dirty="0" err="1">
                <a:effectLst/>
                <a:latin typeface="-apple-system"/>
              </a:rPr>
              <a:t>Collections</a:t>
            </a:r>
            <a:r>
              <a:rPr lang="tr-TR" i="0" u="none" strike="noStrike" dirty="0">
                <a:effectLst/>
                <a:latin typeface="-apple-system"/>
              </a:rPr>
              <a:t> kullanımı tercih edilir.</a:t>
            </a:r>
          </a:p>
          <a:p>
            <a:r>
              <a:rPr lang="tr-TR" b="0" i="0" dirty="0">
                <a:effectLst/>
                <a:latin typeface="-apple-system"/>
              </a:rPr>
              <a:t>Eleman sayımız daha önceden belirli ise standart bir dizi tanımlaması gerçekleştirip kullanabiliyorduk fakat söz konusu değerlerin belirsizliği durumunda ise </a:t>
            </a:r>
            <a:r>
              <a:rPr lang="tr-TR" b="0" i="0" dirty="0" err="1">
                <a:effectLst/>
                <a:latin typeface="-apple-system"/>
              </a:rPr>
              <a:t>collection</a:t>
            </a:r>
            <a:r>
              <a:rPr lang="tr-TR" b="0" i="0" dirty="0">
                <a:effectLst/>
                <a:latin typeface="-apple-system"/>
              </a:rPr>
              <a:t> </a:t>
            </a:r>
            <a:r>
              <a:rPr lang="tr-TR" b="0" i="0" dirty="0" err="1">
                <a:effectLst/>
                <a:latin typeface="-apple-system"/>
              </a:rPr>
              <a:t>framework</a:t>
            </a:r>
            <a:r>
              <a:rPr lang="tr-TR" b="0" i="0" dirty="0">
                <a:effectLst/>
                <a:latin typeface="-apple-system"/>
              </a:rPr>
              <a:t> kullanmamız işimizi daha da kolaylaştırır.</a:t>
            </a:r>
            <a:endParaRPr lang="tr-TR" dirty="0"/>
          </a:p>
        </p:txBody>
      </p:sp>
    </p:spTree>
    <p:extLst>
      <p:ext uri="{BB962C8B-B14F-4D97-AF65-F5344CB8AC3E}">
        <p14:creationId xmlns:p14="http://schemas.microsoft.com/office/powerpoint/2010/main" val="2633980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C08565-3DF9-4BD7-A36E-AC9EFC4040A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EFA144B-E991-4E7D-8C3B-0D08B479D681}"/>
              </a:ext>
            </a:extLst>
          </p:cNvPr>
          <p:cNvSpPr>
            <a:spLocks noGrp="1"/>
          </p:cNvSpPr>
          <p:nvPr>
            <p:ph idx="1"/>
          </p:nvPr>
        </p:nvSpPr>
        <p:spPr>
          <a:xfrm>
            <a:off x="1103312" y="285226"/>
            <a:ext cx="8946541" cy="5963173"/>
          </a:xfrm>
        </p:spPr>
        <p:txBody>
          <a:bodyPr>
            <a:normAutofit fontScale="92500" lnSpcReduction="10000"/>
          </a:bodyPr>
          <a:lstStyle/>
          <a:p>
            <a:r>
              <a:rPr lang="tr-TR" dirty="0"/>
              <a:t>• </a:t>
            </a:r>
            <a:r>
              <a:rPr lang="tr-TR" dirty="0" err="1"/>
              <a:t>HashMap</a:t>
            </a:r>
            <a:r>
              <a:rPr lang="tr-TR" dirty="0"/>
              <a:t> sınıfı </a:t>
            </a:r>
            <a:r>
              <a:rPr lang="tr-TR" dirty="0" err="1"/>
              <a:t>Map</a:t>
            </a:r>
            <a:r>
              <a:rPr lang="tr-TR" dirty="0"/>
              <a:t> </a:t>
            </a:r>
            <a:r>
              <a:rPr lang="tr-TR" dirty="0" err="1"/>
              <a:t>arayüzünü</a:t>
            </a:r>
            <a:r>
              <a:rPr lang="tr-TR" dirty="0"/>
              <a:t> kurgular </a:t>
            </a:r>
          </a:p>
          <a:p>
            <a:pPr marL="0" indent="0">
              <a:buNone/>
            </a:pPr>
            <a:r>
              <a:rPr lang="tr-TR" dirty="0"/>
              <a:t>hızlı erişim sağlar, ama öğeleri sırasızdır </a:t>
            </a:r>
          </a:p>
          <a:p>
            <a:r>
              <a:rPr lang="tr-TR" dirty="0"/>
              <a:t>•</a:t>
            </a:r>
            <a:r>
              <a:rPr lang="tr-TR" dirty="0" err="1"/>
              <a:t>TreeMap</a:t>
            </a:r>
            <a:r>
              <a:rPr lang="tr-TR" dirty="0"/>
              <a:t> sınıfı da </a:t>
            </a:r>
            <a:r>
              <a:rPr lang="tr-TR" dirty="0" err="1"/>
              <a:t>Map</a:t>
            </a:r>
            <a:r>
              <a:rPr lang="tr-TR" dirty="0"/>
              <a:t> </a:t>
            </a:r>
            <a:r>
              <a:rPr lang="tr-TR" dirty="0" err="1"/>
              <a:t>arayüzünü</a:t>
            </a:r>
            <a:r>
              <a:rPr lang="tr-TR" dirty="0"/>
              <a:t> kurgular</a:t>
            </a:r>
          </a:p>
          <a:p>
            <a:pPr marL="0" indent="0">
              <a:buNone/>
            </a:pPr>
            <a:r>
              <a:rPr lang="tr-TR" dirty="0" err="1"/>
              <a:t>HashMap</a:t>
            </a:r>
            <a:r>
              <a:rPr lang="tr-TR" dirty="0"/>
              <a:t>, tek bir boş anahtara ve birden çok boş değere izin verir. </a:t>
            </a:r>
            <a:r>
              <a:rPr lang="tr-TR" dirty="0" err="1"/>
              <a:t>TreeMap</a:t>
            </a:r>
            <a:r>
              <a:rPr lang="tr-TR" dirty="0"/>
              <a:t> boş anahtarlara izin vermez ancak birden çok boş değere sahip olabilir.</a:t>
            </a:r>
          </a:p>
          <a:p>
            <a:pPr marL="0" indent="0">
              <a:buNone/>
            </a:pPr>
            <a:r>
              <a:rPr lang="tr-TR" dirty="0" err="1"/>
              <a:t>TreeMap</a:t>
            </a:r>
            <a:r>
              <a:rPr lang="tr-TR" dirty="0"/>
              <a:t>, ağaç tabanlı bir haritalamadır. Put/</a:t>
            </a:r>
            <a:r>
              <a:rPr lang="tr-TR" dirty="0" err="1"/>
              <a:t>get</a:t>
            </a:r>
            <a:r>
              <a:rPr lang="tr-TR" dirty="0"/>
              <a:t> işlemleri O(</a:t>
            </a:r>
            <a:r>
              <a:rPr lang="tr-TR" dirty="0" err="1"/>
              <a:t>log</a:t>
            </a:r>
            <a:r>
              <a:rPr lang="tr-TR" dirty="0"/>
              <a:t> n) zaman alır. Öğelerin, Karşılaştırılabilir veya Karşılaştırıcı ile bazı karşılaştırma mekanizmalarına sahip olmasını gerektirir. Yineleme sırası bu mekanizma tarafından belirlenir.</a:t>
            </a:r>
          </a:p>
          <a:p>
            <a:r>
              <a:rPr lang="tr-TR" dirty="0" err="1"/>
              <a:t>LinkedHashMap</a:t>
            </a:r>
            <a:endParaRPr lang="tr-TR" dirty="0"/>
          </a:p>
          <a:p>
            <a:pPr marL="0" indent="0">
              <a:buNone/>
            </a:pPr>
            <a:r>
              <a:rPr lang="tr-TR" dirty="0" err="1"/>
              <a:t>HashMap</a:t>
            </a:r>
            <a:r>
              <a:rPr lang="tr-TR" dirty="0"/>
              <a:t> ve </a:t>
            </a:r>
            <a:r>
              <a:rPr lang="tr-TR" dirty="0" err="1"/>
              <a:t>LinkedHashMap</a:t>
            </a:r>
            <a:r>
              <a:rPr lang="tr-TR" dirty="0"/>
              <a:t> sınıfları </a:t>
            </a:r>
            <a:r>
              <a:rPr lang="tr-TR" dirty="0" err="1"/>
              <a:t>Map</a:t>
            </a:r>
            <a:r>
              <a:rPr lang="tr-TR" dirty="0"/>
              <a:t> arabirimini uygularken, </a:t>
            </a:r>
            <a:r>
              <a:rPr lang="tr-TR" dirty="0" err="1"/>
              <a:t>TreeMap</a:t>
            </a:r>
            <a:r>
              <a:rPr lang="tr-TR" dirty="0"/>
              <a:t> </a:t>
            </a:r>
            <a:r>
              <a:rPr lang="tr-TR" dirty="0" err="1"/>
              <a:t>Map</a:t>
            </a:r>
            <a:r>
              <a:rPr lang="tr-TR" dirty="0"/>
              <a:t> , </a:t>
            </a:r>
            <a:r>
              <a:rPr lang="tr-TR" dirty="0" err="1"/>
              <a:t>NavigableMap</a:t>
            </a:r>
            <a:r>
              <a:rPr lang="tr-TR" dirty="0"/>
              <a:t> ve </a:t>
            </a:r>
            <a:r>
              <a:rPr lang="tr-TR" dirty="0" err="1"/>
              <a:t>SortedMap</a:t>
            </a:r>
            <a:r>
              <a:rPr lang="tr-TR" dirty="0"/>
              <a:t> arabirimini uygular.</a:t>
            </a:r>
          </a:p>
          <a:p>
            <a:pPr marL="0" indent="0">
              <a:buNone/>
            </a:pPr>
            <a:r>
              <a:rPr lang="tr-TR" dirty="0"/>
              <a:t>LHM de put işlemi sırasında liste sırası yenilenir.</a:t>
            </a:r>
          </a:p>
          <a:p>
            <a:r>
              <a:rPr lang="tr-TR" dirty="0"/>
              <a:t>Uyarı </a:t>
            </a:r>
            <a:r>
              <a:rPr lang="tr-TR" dirty="0" err="1"/>
              <a:t>List</a:t>
            </a:r>
            <a:r>
              <a:rPr lang="tr-TR" dirty="0"/>
              <a:t> bir </a:t>
            </a:r>
            <a:r>
              <a:rPr lang="tr-TR" dirty="0" err="1"/>
              <a:t>arayüz</a:t>
            </a:r>
            <a:r>
              <a:rPr lang="tr-TR" dirty="0"/>
              <a:t> olduğu için bir </a:t>
            </a:r>
            <a:r>
              <a:rPr lang="tr-TR" dirty="0" err="1"/>
              <a:t>List</a:t>
            </a:r>
            <a:r>
              <a:rPr lang="tr-TR" dirty="0"/>
              <a:t> nesnesi yaratılamaz. Ama bir </a:t>
            </a:r>
            <a:r>
              <a:rPr lang="tr-TR" dirty="0" err="1"/>
              <a:t>ArrayList</a:t>
            </a:r>
            <a:r>
              <a:rPr lang="tr-TR" dirty="0"/>
              <a:t> ya da </a:t>
            </a:r>
            <a:r>
              <a:rPr lang="tr-TR" dirty="0" err="1"/>
              <a:t>LinkedList</a:t>
            </a:r>
            <a:r>
              <a:rPr lang="tr-TR" dirty="0"/>
              <a:t> nesnesi yaratılabilir. Bunların her ikisi de </a:t>
            </a:r>
            <a:r>
              <a:rPr lang="tr-TR" dirty="0" err="1"/>
              <a:t>List</a:t>
            </a:r>
            <a:r>
              <a:rPr lang="tr-TR" dirty="0"/>
              <a:t> </a:t>
            </a:r>
            <a:r>
              <a:rPr lang="tr-TR" dirty="0" err="1"/>
              <a:t>arayüzünün</a:t>
            </a:r>
            <a:r>
              <a:rPr lang="tr-TR" dirty="0"/>
              <a:t> işlevselliğine sahip olur.</a:t>
            </a:r>
          </a:p>
        </p:txBody>
      </p:sp>
    </p:spTree>
    <p:extLst>
      <p:ext uri="{BB962C8B-B14F-4D97-AF65-F5344CB8AC3E}">
        <p14:creationId xmlns:p14="http://schemas.microsoft.com/office/powerpoint/2010/main" val="952507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AECAEB-FC17-4147-AC96-A2C448E4E699}"/>
              </a:ext>
            </a:extLst>
          </p:cNvPr>
          <p:cNvSpPr>
            <a:spLocks noGrp="1"/>
          </p:cNvSpPr>
          <p:nvPr>
            <p:ph type="title"/>
          </p:nvPr>
        </p:nvSpPr>
        <p:spPr/>
        <p:txBody>
          <a:bodyPr/>
          <a:lstStyle/>
          <a:p>
            <a:r>
              <a:rPr lang="tr-TR" b="1" i="0" u="none" strike="noStrike" dirty="0">
                <a:solidFill>
                  <a:schemeClr val="tx1"/>
                </a:solidFill>
                <a:effectLst/>
                <a:latin typeface="inherit"/>
              </a:rPr>
              <a:t>Java </a:t>
            </a:r>
            <a:r>
              <a:rPr lang="tr-TR" b="1" i="0" u="none" strike="noStrike" dirty="0" err="1">
                <a:solidFill>
                  <a:schemeClr val="tx1"/>
                </a:solidFill>
                <a:effectLst/>
                <a:latin typeface="inherit"/>
              </a:rPr>
              <a:t>Collections</a:t>
            </a:r>
            <a:r>
              <a:rPr lang="tr-TR" b="1" i="0" u="none" strike="noStrike" dirty="0">
                <a:solidFill>
                  <a:schemeClr val="tx1"/>
                </a:solidFill>
                <a:effectLst/>
                <a:latin typeface="inherit"/>
              </a:rPr>
              <a:t> (Koleksiyonlar) Avantajları</a:t>
            </a:r>
            <a:r>
              <a:rPr lang="tr-TR" b="1" i="0" dirty="0">
                <a:effectLst/>
                <a:latin typeface="Poppins" panose="00000500000000000000" pitchFamily="2" charset="-94"/>
              </a:rPr>
              <a:t/>
            </a:r>
            <a:br>
              <a:rPr lang="tr-TR" b="1" i="0" dirty="0">
                <a:effectLst/>
                <a:latin typeface="Poppins" panose="00000500000000000000" pitchFamily="2" charset="-94"/>
              </a:rPr>
            </a:br>
            <a:endParaRPr lang="tr-TR" dirty="0"/>
          </a:p>
        </p:txBody>
      </p:sp>
      <p:sp>
        <p:nvSpPr>
          <p:cNvPr id="3" name="İçerik Yer Tutucusu 2">
            <a:extLst>
              <a:ext uri="{FF2B5EF4-FFF2-40B4-BE49-F238E27FC236}">
                <a16:creationId xmlns:a16="http://schemas.microsoft.com/office/drawing/2014/main" id="{BA17DE72-86B4-47D3-927E-00679BA4722F}"/>
              </a:ext>
            </a:extLst>
          </p:cNvPr>
          <p:cNvSpPr>
            <a:spLocks noGrp="1"/>
          </p:cNvSpPr>
          <p:nvPr>
            <p:ph idx="1"/>
          </p:nvPr>
        </p:nvSpPr>
        <p:spPr/>
        <p:txBody>
          <a:bodyPr/>
          <a:lstStyle/>
          <a:p>
            <a:pPr algn="l" fontAlgn="base">
              <a:buFont typeface="Wingdings" panose="05000000000000000000" pitchFamily="2" charset="2"/>
              <a:buChar char="ü"/>
            </a:pPr>
            <a:r>
              <a:rPr lang="tr-TR" i="0" u="none" strike="noStrike" dirty="0">
                <a:effectLst/>
                <a:latin typeface="inherit"/>
              </a:rPr>
              <a:t>Yeniden kullanılabilirlik ve düzenli çalışabilirlik sağlar.</a:t>
            </a:r>
            <a:endParaRPr lang="tr-TR" i="0" dirty="0">
              <a:effectLst/>
              <a:latin typeface="-apple-system"/>
            </a:endParaRPr>
          </a:p>
          <a:p>
            <a:pPr algn="l" fontAlgn="base">
              <a:buFont typeface="Wingdings" panose="05000000000000000000" pitchFamily="2" charset="2"/>
              <a:buChar char="ü"/>
            </a:pPr>
            <a:r>
              <a:rPr lang="tr-TR" i="0" u="none" strike="noStrike" dirty="0">
                <a:effectLst/>
                <a:latin typeface="inherit"/>
              </a:rPr>
              <a:t>Program hızını ve kalitesini arttırır.</a:t>
            </a:r>
            <a:endParaRPr lang="tr-TR" i="0" dirty="0">
              <a:effectLst/>
              <a:latin typeface="-apple-system"/>
            </a:endParaRPr>
          </a:p>
          <a:p>
            <a:pPr algn="l" fontAlgn="base">
              <a:buFont typeface="Wingdings" panose="05000000000000000000" pitchFamily="2" charset="2"/>
              <a:buChar char="ü"/>
            </a:pPr>
            <a:r>
              <a:rPr lang="tr-TR" i="0" u="none" strike="noStrike" dirty="0">
                <a:effectLst/>
                <a:latin typeface="inherit"/>
              </a:rPr>
              <a:t>Verilere toplu halde işlem yapmamızı sağlar.</a:t>
            </a:r>
            <a:endParaRPr lang="tr-TR" i="0" dirty="0">
              <a:effectLst/>
              <a:latin typeface="-apple-system"/>
            </a:endParaRPr>
          </a:p>
          <a:p>
            <a:pPr algn="l" fontAlgn="base">
              <a:buFont typeface="Wingdings" panose="05000000000000000000" pitchFamily="2" charset="2"/>
              <a:buChar char="ü"/>
            </a:pPr>
            <a:r>
              <a:rPr lang="tr-TR" i="0" u="none" strike="noStrike" dirty="0" err="1">
                <a:effectLst/>
                <a:latin typeface="inherit"/>
              </a:rPr>
              <a:t>API’lerin</a:t>
            </a:r>
            <a:r>
              <a:rPr lang="tr-TR" i="0" u="none" strike="noStrike" dirty="0">
                <a:effectLst/>
                <a:latin typeface="inherit"/>
              </a:rPr>
              <a:t> kullanılışında ortak bir dil oluşturur. </a:t>
            </a:r>
            <a:r>
              <a:rPr lang="tr-TR" dirty="0">
                <a:latin typeface="inherit"/>
              </a:rPr>
              <a:t>(</a:t>
            </a:r>
            <a:r>
              <a:rPr lang="tr-TR" dirty="0" err="1">
                <a:latin typeface="inherit"/>
              </a:rPr>
              <a:t>sıralama,listeleme</a:t>
            </a:r>
            <a:r>
              <a:rPr lang="tr-TR" dirty="0">
                <a:latin typeface="inherit"/>
              </a:rPr>
              <a:t> …</a:t>
            </a:r>
            <a:r>
              <a:rPr lang="tr-TR" dirty="0" err="1">
                <a:latin typeface="inherit"/>
              </a:rPr>
              <a:t>vs</a:t>
            </a:r>
            <a:r>
              <a:rPr lang="tr-TR" dirty="0">
                <a:latin typeface="inherit"/>
              </a:rPr>
              <a:t>)</a:t>
            </a:r>
            <a:endParaRPr lang="tr-TR" i="0" dirty="0">
              <a:effectLst/>
              <a:latin typeface="-apple-system"/>
            </a:endParaRPr>
          </a:p>
          <a:p>
            <a:pPr algn="l" fontAlgn="base">
              <a:buFont typeface="Wingdings" panose="05000000000000000000" pitchFamily="2" charset="2"/>
              <a:buChar char="ü"/>
            </a:pPr>
            <a:r>
              <a:rPr lang="tr-TR" i="0" u="none" strike="noStrike" dirty="0">
                <a:effectLst/>
                <a:latin typeface="inherit"/>
              </a:rPr>
              <a:t>Yerleşik veri yapıları ve algoritmalar kümesi sağlayarak programlama eforunu azaltır.</a:t>
            </a:r>
          </a:p>
          <a:p>
            <a:pPr algn="l" fontAlgn="base">
              <a:buFont typeface="Wingdings" panose="05000000000000000000" pitchFamily="2" charset="2"/>
              <a:buChar char="ü"/>
            </a:pPr>
            <a:r>
              <a:rPr lang="tr-TR" dirty="0">
                <a:latin typeface="inherit"/>
              </a:rPr>
              <a:t>Veri ekleyip çıkardıkça, koleksiyonların uzunluğu (büyüklüğü) kendi kendine değişir; programcının o değişimi ayarlaması gerekmez.</a:t>
            </a:r>
          </a:p>
          <a:p>
            <a:endParaRPr lang="tr-TR" dirty="0"/>
          </a:p>
        </p:txBody>
      </p:sp>
    </p:spTree>
    <p:extLst>
      <p:ext uri="{BB962C8B-B14F-4D97-AF65-F5344CB8AC3E}">
        <p14:creationId xmlns:p14="http://schemas.microsoft.com/office/powerpoint/2010/main" val="1942091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BBBDCB-3BC0-47BE-B3AD-111A63C18CC8}"/>
              </a:ext>
            </a:extLst>
          </p:cNvPr>
          <p:cNvSpPr>
            <a:spLocks noGrp="1"/>
          </p:cNvSpPr>
          <p:nvPr>
            <p:ph type="title"/>
          </p:nvPr>
        </p:nvSpPr>
        <p:spPr/>
        <p:txBody>
          <a:bodyPr/>
          <a:lstStyle/>
          <a:p>
            <a:r>
              <a:rPr lang="tr-TR" b="1" i="0" dirty="0">
                <a:effectLst/>
                <a:latin typeface="Poppins" panose="00000500000000000000" pitchFamily="2" charset="-94"/>
              </a:rPr>
              <a:t>Java </a:t>
            </a:r>
            <a:r>
              <a:rPr lang="tr-TR" b="1" i="0" dirty="0" err="1">
                <a:effectLst/>
                <a:latin typeface="Poppins" panose="00000500000000000000" pitchFamily="2" charset="-94"/>
              </a:rPr>
              <a:t>Collections</a:t>
            </a:r>
            <a:r>
              <a:rPr lang="tr-TR" b="1" i="0" dirty="0">
                <a:effectLst/>
                <a:latin typeface="Poppins" panose="00000500000000000000" pitchFamily="2" charset="-94"/>
              </a:rPr>
              <a:t> Dezavantajları</a:t>
            </a:r>
            <a:br>
              <a:rPr lang="tr-TR" b="1" i="0" dirty="0">
                <a:effectLst/>
                <a:latin typeface="Poppins" panose="00000500000000000000" pitchFamily="2" charset="-94"/>
              </a:rPr>
            </a:br>
            <a:endParaRPr lang="tr-TR" dirty="0"/>
          </a:p>
        </p:txBody>
      </p:sp>
      <p:sp>
        <p:nvSpPr>
          <p:cNvPr id="3" name="İçerik Yer Tutucusu 2">
            <a:extLst>
              <a:ext uri="{FF2B5EF4-FFF2-40B4-BE49-F238E27FC236}">
                <a16:creationId xmlns:a16="http://schemas.microsoft.com/office/drawing/2014/main" id="{9877C040-012C-4A88-9B6F-E2E2EF99A1E9}"/>
              </a:ext>
            </a:extLst>
          </p:cNvPr>
          <p:cNvSpPr>
            <a:spLocks noGrp="1"/>
          </p:cNvSpPr>
          <p:nvPr>
            <p:ph idx="1"/>
          </p:nvPr>
        </p:nvSpPr>
        <p:spPr/>
        <p:txBody>
          <a:bodyPr/>
          <a:lstStyle/>
          <a:p>
            <a:r>
              <a:rPr lang="tr-TR" dirty="0"/>
              <a:t>Derleme anında veri tipi denetimi yapamaz. </a:t>
            </a:r>
          </a:p>
          <a:p>
            <a:r>
              <a:rPr lang="tr-TR" dirty="0"/>
              <a:t>Veri tipini doğru seçmek gerekir.</a:t>
            </a:r>
          </a:p>
        </p:txBody>
      </p:sp>
    </p:spTree>
    <p:extLst>
      <p:ext uri="{BB962C8B-B14F-4D97-AF65-F5344CB8AC3E}">
        <p14:creationId xmlns:p14="http://schemas.microsoft.com/office/powerpoint/2010/main" val="1932815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İçerik Yer Tutucusu 4">
            <a:extLst>
              <a:ext uri="{FF2B5EF4-FFF2-40B4-BE49-F238E27FC236}">
                <a16:creationId xmlns:a16="http://schemas.microsoft.com/office/drawing/2014/main" id="{88AE7083-BF61-4434-ABED-AAC519636F16}"/>
              </a:ext>
            </a:extLst>
          </p:cNvPr>
          <p:cNvPicPr>
            <a:picLocks noGrp="1" noChangeAspect="1"/>
          </p:cNvPicPr>
          <p:nvPr>
            <p:ph idx="1"/>
          </p:nvPr>
        </p:nvPicPr>
        <p:blipFill rotWithShape="1">
          <a:blip r:embed="rId7"/>
          <a:srcRect t="1080" b="3581"/>
          <a:stretch/>
        </p:blipFill>
        <p:spPr>
          <a:xfrm>
            <a:off x="20" y="10"/>
            <a:ext cx="12191980" cy="6857990"/>
          </a:xfrm>
          <a:prstGeom prst="rect">
            <a:avLst/>
          </a:prstGeom>
        </p:spPr>
      </p:pic>
    </p:spTree>
    <p:extLst>
      <p:ext uri="{BB962C8B-B14F-4D97-AF65-F5344CB8AC3E}">
        <p14:creationId xmlns:p14="http://schemas.microsoft.com/office/powerpoint/2010/main" val="991174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55772F-D381-4636-AF86-98A6610CAE95}"/>
              </a:ext>
            </a:extLst>
          </p:cNvPr>
          <p:cNvSpPr>
            <a:spLocks noGrp="1"/>
          </p:cNvSpPr>
          <p:nvPr>
            <p:ph type="title"/>
          </p:nvPr>
        </p:nvSpPr>
        <p:spPr/>
        <p:txBody>
          <a:bodyPr/>
          <a:lstStyle/>
          <a:p>
            <a:endParaRPr lang="tr-TR"/>
          </a:p>
        </p:txBody>
      </p:sp>
      <p:pic>
        <p:nvPicPr>
          <p:cNvPr id="7" name="İçerik Yer Tutucusu 6">
            <a:extLst>
              <a:ext uri="{FF2B5EF4-FFF2-40B4-BE49-F238E27FC236}">
                <a16:creationId xmlns:a16="http://schemas.microsoft.com/office/drawing/2014/main" id="{69A57F67-4486-4792-A840-06B3E9FB7209}"/>
              </a:ext>
            </a:extLst>
          </p:cNvPr>
          <p:cNvPicPr>
            <a:picLocks noGrp="1" noChangeAspect="1"/>
          </p:cNvPicPr>
          <p:nvPr>
            <p:ph idx="1"/>
          </p:nvPr>
        </p:nvPicPr>
        <p:blipFill>
          <a:blip r:embed="rId2"/>
          <a:stretch>
            <a:fillRect/>
          </a:stretch>
        </p:blipFill>
        <p:spPr>
          <a:xfrm>
            <a:off x="5568238" y="304411"/>
            <a:ext cx="4962525" cy="4457700"/>
          </a:xfrm>
        </p:spPr>
      </p:pic>
      <p:pic>
        <p:nvPicPr>
          <p:cNvPr id="5" name="Resim 4">
            <a:extLst>
              <a:ext uri="{FF2B5EF4-FFF2-40B4-BE49-F238E27FC236}">
                <a16:creationId xmlns:a16="http://schemas.microsoft.com/office/drawing/2014/main" id="{098E3071-3085-47D0-AC38-13D5523569E0}"/>
              </a:ext>
            </a:extLst>
          </p:cNvPr>
          <p:cNvPicPr>
            <a:picLocks noChangeAspect="1"/>
          </p:cNvPicPr>
          <p:nvPr/>
        </p:nvPicPr>
        <p:blipFill>
          <a:blip r:embed="rId3"/>
          <a:stretch>
            <a:fillRect/>
          </a:stretch>
        </p:blipFill>
        <p:spPr>
          <a:xfrm>
            <a:off x="285652" y="304411"/>
            <a:ext cx="4772025" cy="4457700"/>
          </a:xfrm>
          <a:prstGeom prst="rect">
            <a:avLst/>
          </a:prstGeom>
        </p:spPr>
      </p:pic>
      <p:pic>
        <p:nvPicPr>
          <p:cNvPr id="9" name="Resim 8">
            <a:extLst>
              <a:ext uri="{FF2B5EF4-FFF2-40B4-BE49-F238E27FC236}">
                <a16:creationId xmlns:a16="http://schemas.microsoft.com/office/drawing/2014/main" id="{4423B97C-2A27-4574-861F-9B49617AF32A}"/>
              </a:ext>
            </a:extLst>
          </p:cNvPr>
          <p:cNvPicPr>
            <a:picLocks noChangeAspect="1"/>
          </p:cNvPicPr>
          <p:nvPr/>
        </p:nvPicPr>
        <p:blipFill>
          <a:blip r:embed="rId4"/>
          <a:stretch>
            <a:fillRect/>
          </a:stretch>
        </p:blipFill>
        <p:spPr>
          <a:xfrm>
            <a:off x="1991600" y="4910418"/>
            <a:ext cx="7153275" cy="1927938"/>
          </a:xfrm>
          <a:prstGeom prst="rect">
            <a:avLst/>
          </a:prstGeom>
        </p:spPr>
      </p:pic>
    </p:spTree>
    <p:extLst>
      <p:ext uri="{BB962C8B-B14F-4D97-AF65-F5344CB8AC3E}">
        <p14:creationId xmlns:p14="http://schemas.microsoft.com/office/powerpoint/2010/main" val="542795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F3FC718-FDE3-4EF7-921E-A5F374EAF8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9600830-899A-475F-A10C-D799DE5A8394}"/>
              </a:ext>
            </a:extLst>
          </p:cNvPr>
          <p:cNvSpPr>
            <a:spLocks noGrp="1"/>
          </p:cNvSpPr>
          <p:nvPr>
            <p:ph type="title"/>
          </p:nvPr>
        </p:nvSpPr>
        <p:spPr>
          <a:xfrm>
            <a:off x="643855" y="1447799"/>
            <a:ext cx="3108626" cy="1444752"/>
          </a:xfrm>
        </p:spPr>
        <p:txBody>
          <a:bodyPr anchor="b">
            <a:normAutofit/>
          </a:bodyPr>
          <a:lstStyle/>
          <a:p>
            <a:r>
              <a:rPr lang="tr-TR" sz="3200" dirty="0" err="1">
                <a:solidFill>
                  <a:srgbClr val="EBEBEB"/>
                </a:solidFill>
              </a:rPr>
              <a:t>HashSet</a:t>
            </a:r>
            <a:endParaRPr lang="tr-TR" sz="3200" dirty="0">
              <a:solidFill>
                <a:srgbClr val="EBEBEB"/>
              </a:solidFill>
            </a:endParaRPr>
          </a:p>
        </p:txBody>
      </p:sp>
      <p:sp>
        <p:nvSpPr>
          <p:cNvPr id="1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DCB61BE-FA0F-4EFB-BE0E-268BAD8E30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4B31EAA-7423-46F7-9B90-4AB2B09C35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85BA19DA-C51D-D790-E6DE-4B175AEE4C40}"/>
              </a:ext>
            </a:extLst>
          </p:cNvPr>
          <p:cNvSpPr>
            <a:spLocks noGrp="1"/>
          </p:cNvSpPr>
          <p:nvPr>
            <p:ph idx="1"/>
          </p:nvPr>
        </p:nvSpPr>
        <p:spPr>
          <a:xfrm>
            <a:off x="643855" y="3072385"/>
            <a:ext cx="3108057" cy="2947415"/>
          </a:xfrm>
        </p:spPr>
        <p:txBody>
          <a:bodyPr>
            <a:normAutofit/>
          </a:bodyPr>
          <a:lstStyle/>
          <a:p>
            <a:endParaRPr lang="en-US" sz="1400">
              <a:solidFill>
                <a:srgbClr val="FFFFFF"/>
              </a:solidFill>
            </a:endParaRPr>
          </a:p>
        </p:txBody>
      </p:sp>
      <p:pic>
        <p:nvPicPr>
          <p:cNvPr id="5" name="İçerik Yer Tutucusu 4">
            <a:extLst>
              <a:ext uri="{FF2B5EF4-FFF2-40B4-BE49-F238E27FC236}">
                <a16:creationId xmlns:a16="http://schemas.microsoft.com/office/drawing/2014/main" id="{C9E8E805-44A1-40DF-8C42-9F32F71B8941}"/>
              </a:ext>
            </a:extLst>
          </p:cNvPr>
          <p:cNvPicPr>
            <a:picLocks noChangeAspect="1"/>
          </p:cNvPicPr>
          <p:nvPr/>
        </p:nvPicPr>
        <p:blipFill>
          <a:blip r:embed="rId2"/>
          <a:stretch>
            <a:fillRect/>
          </a:stretch>
        </p:blipFill>
        <p:spPr>
          <a:xfrm>
            <a:off x="5048451" y="1640411"/>
            <a:ext cx="6495847" cy="4186776"/>
          </a:xfrm>
          <a:prstGeom prst="rect">
            <a:avLst/>
          </a:prstGeom>
          <a:effectLst/>
        </p:spPr>
      </p:pic>
    </p:spTree>
    <p:extLst>
      <p:ext uri="{BB962C8B-B14F-4D97-AF65-F5344CB8AC3E}">
        <p14:creationId xmlns:p14="http://schemas.microsoft.com/office/powerpoint/2010/main" val="112340396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C30F51-90DB-44CA-B926-EC345098575D}"/>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4480BE59-284E-4B11-96D7-F93FC166FF4E}"/>
              </a:ext>
            </a:extLst>
          </p:cNvPr>
          <p:cNvPicPr>
            <a:picLocks noGrp="1" noChangeAspect="1"/>
          </p:cNvPicPr>
          <p:nvPr>
            <p:ph idx="1"/>
          </p:nvPr>
        </p:nvPicPr>
        <p:blipFill>
          <a:blip r:embed="rId2"/>
          <a:stretch>
            <a:fillRect/>
          </a:stretch>
        </p:blipFill>
        <p:spPr>
          <a:xfrm>
            <a:off x="646110" y="223935"/>
            <a:ext cx="5297489" cy="5927712"/>
          </a:xfrm>
        </p:spPr>
      </p:pic>
      <p:pic>
        <p:nvPicPr>
          <p:cNvPr id="7" name="Resim 6">
            <a:extLst>
              <a:ext uri="{FF2B5EF4-FFF2-40B4-BE49-F238E27FC236}">
                <a16:creationId xmlns:a16="http://schemas.microsoft.com/office/drawing/2014/main" id="{751370E7-53FF-4F86-94E7-73A7A9944F9A}"/>
              </a:ext>
            </a:extLst>
          </p:cNvPr>
          <p:cNvPicPr>
            <a:picLocks noChangeAspect="1"/>
          </p:cNvPicPr>
          <p:nvPr/>
        </p:nvPicPr>
        <p:blipFill>
          <a:blip r:embed="rId3"/>
          <a:stretch>
            <a:fillRect/>
          </a:stretch>
        </p:blipFill>
        <p:spPr>
          <a:xfrm>
            <a:off x="6030394" y="223935"/>
            <a:ext cx="5972175" cy="5927712"/>
          </a:xfrm>
          <a:prstGeom prst="rect">
            <a:avLst/>
          </a:prstGeom>
        </p:spPr>
      </p:pic>
    </p:spTree>
    <p:extLst>
      <p:ext uri="{BB962C8B-B14F-4D97-AF65-F5344CB8AC3E}">
        <p14:creationId xmlns:p14="http://schemas.microsoft.com/office/powerpoint/2010/main" val="758937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a:extLst>
              <a:ext uri="{FF2B5EF4-FFF2-40B4-BE49-F238E27FC236}">
                <a16:creationId xmlns:a16="http://schemas.microsoft.com/office/drawing/2014/main" id="{29A64135-F376-4CB4-8C41-B964BCD42EC0}"/>
              </a:ext>
            </a:extLst>
          </p:cNvPr>
          <p:cNvPicPr>
            <a:picLocks noGrp="1" noChangeAspect="1"/>
          </p:cNvPicPr>
          <p:nvPr>
            <p:ph idx="1"/>
          </p:nvPr>
        </p:nvPicPr>
        <p:blipFill>
          <a:blip r:embed="rId7"/>
          <a:stretch>
            <a:fillRect/>
          </a:stretch>
        </p:blipFill>
        <p:spPr>
          <a:xfrm>
            <a:off x="879507" y="570703"/>
            <a:ext cx="9384166"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47645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2F6038-170A-4E5F-9D68-B9BF79957AAF}"/>
              </a:ext>
            </a:extLst>
          </p:cNvPr>
          <p:cNvSpPr>
            <a:spLocks noGrp="1"/>
          </p:cNvSpPr>
          <p:nvPr>
            <p:ph type="title"/>
          </p:nvPr>
        </p:nvSpPr>
        <p:spPr/>
        <p:txBody>
          <a:bodyPr/>
          <a:lstStyle/>
          <a:p>
            <a:r>
              <a:rPr lang="tr-TR" dirty="0"/>
              <a:t>Sorular</a:t>
            </a:r>
          </a:p>
        </p:txBody>
      </p:sp>
      <p:sp>
        <p:nvSpPr>
          <p:cNvPr id="3" name="İçerik Yer Tutucusu 2">
            <a:extLst>
              <a:ext uri="{FF2B5EF4-FFF2-40B4-BE49-F238E27FC236}">
                <a16:creationId xmlns:a16="http://schemas.microsoft.com/office/drawing/2014/main" id="{6A5EF8C1-A77C-45A4-BECA-ADE1F025D2E4}"/>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2211628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A976F-F5CC-45DD-AECD-744A6CDC49E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0AFA804-CE99-4842-8CA4-0098B039A063}"/>
              </a:ext>
            </a:extLst>
          </p:cNvPr>
          <p:cNvSpPr>
            <a:spLocks noGrp="1"/>
          </p:cNvSpPr>
          <p:nvPr>
            <p:ph idx="1"/>
          </p:nvPr>
        </p:nvSpPr>
        <p:spPr/>
        <p:txBody>
          <a:bodyPr/>
          <a:lstStyle/>
          <a:p>
            <a:r>
              <a:rPr lang="tr-TR" dirty="0"/>
              <a:t>Kullanıcıdan bir sayı alınız. Aldığınız sayı uzunluğunda bir </a:t>
            </a:r>
            <a:r>
              <a:rPr lang="tr-TR" dirty="0" err="1"/>
              <a:t>arraylist</a:t>
            </a:r>
            <a:r>
              <a:rPr lang="tr-TR" dirty="0"/>
              <a:t> e tam sayı türünde eleman ekleyiniz. </a:t>
            </a:r>
            <a:r>
              <a:rPr lang="tr-TR" dirty="0" err="1"/>
              <a:t>Arraylistteki</a:t>
            </a:r>
            <a:r>
              <a:rPr lang="tr-TR" dirty="0"/>
              <a:t> elemanların en büyüğünü, en küçüğünü ve ortalaması ayrı </a:t>
            </a:r>
            <a:r>
              <a:rPr lang="tr-TR" dirty="0" err="1"/>
              <a:t>methodlar</a:t>
            </a:r>
            <a:r>
              <a:rPr lang="tr-TR" dirty="0"/>
              <a:t> içerisinde bulan uygulamayı yazınız.</a:t>
            </a:r>
          </a:p>
          <a:p>
            <a:endParaRPr lang="tr-TR" dirty="0"/>
          </a:p>
          <a:p>
            <a:endParaRPr lang="tr-TR" dirty="0"/>
          </a:p>
          <a:p>
            <a:endParaRPr lang="tr-TR" dirty="0"/>
          </a:p>
        </p:txBody>
      </p:sp>
    </p:spTree>
    <p:extLst>
      <p:ext uri="{BB962C8B-B14F-4D97-AF65-F5344CB8AC3E}">
        <p14:creationId xmlns:p14="http://schemas.microsoft.com/office/powerpoint/2010/main" val="86654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CC9A04-409A-4506-9C42-A6B73E4C325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5312FDC-5768-4DD9-AECA-B8C4600CE9D3}"/>
              </a:ext>
            </a:extLst>
          </p:cNvPr>
          <p:cNvSpPr>
            <a:spLocks noGrp="1"/>
          </p:cNvSpPr>
          <p:nvPr>
            <p:ph idx="1"/>
          </p:nvPr>
        </p:nvSpPr>
        <p:spPr/>
        <p:txBody>
          <a:bodyPr/>
          <a:lstStyle/>
          <a:p>
            <a:r>
              <a:rPr lang="tr-TR" dirty="0"/>
              <a:t>Java’da bir koleksiyon (</a:t>
            </a:r>
            <a:r>
              <a:rPr lang="tr-TR" dirty="0" err="1"/>
              <a:t>collection</a:t>
            </a:r>
            <a:r>
              <a:rPr lang="tr-TR" dirty="0"/>
              <a:t> - bazen </a:t>
            </a:r>
            <a:r>
              <a:rPr lang="tr-TR" dirty="0" err="1"/>
              <a:t>container</a:t>
            </a:r>
            <a:r>
              <a:rPr lang="tr-TR" dirty="0"/>
              <a:t>, ambar diye adlandırılır) nesnelerden oluşan bir topluluğu bir arada tutan bir yapıdır. ‘</a:t>
            </a:r>
            <a:r>
              <a:rPr lang="tr-TR" dirty="0" err="1"/>
              <a:t>Collections</a:t>
            </a:r>
            <a:r>
              <a:rPr lang="tr-TR" dirty="0"/>
              <a:t> Framework’ ise </a:t>
            </a:r>
            <a:r>
              <a:rPr lang="tr-TR" dirty="0" err="1"/>
              <a:t>arayüzler</a:t>
            </a:r>
            <a:r>
              <a:rPr lang="tr-TR" dirty="0"/>
              <a:t> ve onların kurgularından (</a:t>
            </a:r>
            <a:r>
              <a:rPr lang="tr-TR" dirty="0" err="1"/>
              <a:t>implementations</a:t>
            </a:r>
            <a:r>
              <a:rPr lang="tr-TR" dirty="0"/>
              <a:t>) oluşur. ,</a:t>
            </a:r>
          </a:p>
          <a:p>
            <a:r>
              <a:rPr lang="tr-TR" dirty="0"/>
              <a:t>• Olabilir işlevleri </a:t>
            </a:r>
            <a:r>
              <a:rPr lang="tr-TR" dirty="0" err="1"/>
              <a:t>arayüzler</a:t>
            </a:r>
            <a:r>
              <a:rPr lang="tr-TR" dirty="0"/>
              <a:t> tanımlar </a:t>
            </a:r>
          </a:p>
          <a:p>
            <a:r>
              <a:rPr lang="tr-TR" dirty="0"/>
              <a:t>• Kılgı (</a:t>
            </a:r>
            <a:r>
              <a:rPr lang="tr-TR" dirty="0" err="1"/>
              <a:t>implementation</a:t>
            </a:r>
            <a:r>
              <a:rPr lang="tr-TR" dirty="0"/>
              <a:t>) ise, onarı hayata geçirir.</a:t>
            </a:r>
          </a:p>
        </p:txBody>
      </p:sp>
    </p:spTree>
    <p:extLst>
      <p:ext uri="{BB962C8B-B14F-4D97-AF65-F5344CB8AC3E}">
        <p14:creationId xmlns:p14="http://schemas.microsoft.com/office/powerpoint/2010/main" val="966220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61F152-AB76-4386-8913-B627BA54F51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F434151-D25D-47C9-A151-3C5F43AB76A3}"/>
              </a:ext>
            </a:extLst>
          </p:cNvPr>
          <p:cNvSpPr>
            <a:spLocks noGrp="1"/>
          </p:cNvSpPr>
          <p:nvPr>
            <p:ph idx="1"/>
          </p:nvPr>
        </p:nvSpPr>
        <p:spPr/>
        <p:txBody>
          <a:bodyPr/>
          <a:lstStyle/>
          <a:p>
            <a:r>
              <a:rPr lang="tr-TR" dirty="0"/>
              <a:t>Kullanıcıdan 5 adet </a:t>
            </a:r>
            <a:r>
              <a:rPr lang="tr-TR" dirty="0" err="1"/>
              <a:t>string</a:t>
            </a:r>
            <a:r>
              <a:rPr lang="tr-TR" dirty="0"/>
              <a:t> ifade alan ve aynı ifadeleri </a:t>
            </a:r>
            <a:r>
              <a:rPr lang="tr-TR" dirty="0" err="1"/>
              <a:t>çoklamayan</a:t>
            </a:r>
            <a:r>
              <a:rPr lang="tr-TR" dirty="0"/>
              <a:t> kodu yazınız.</a:t>
            </a:r>
          </a:p>
        </p:txBody>
      </p:sp>
    </p:spTree>
    <p:extLst>
      <p:ext uri="{BB962C8B-B14F-4D97-AF65-F5344CB8AC3E}">
        <p14:creationId xmlns:p14="http://schemas.microsoft.com/office/powerpoint/2010/main" val="1712470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702D3A-E205-4B3B-8BFF-A8F644E65C3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03072AE-739F-45C2-9041-91B990D1B45F}"/>
              </a:ext>
            </a:extLst>
          </p:cNvPr>
          <p:cNvSpPr>
            <a:spLocks noGrp="1"/>
          </p:cNvSpPr>
          <p:nvPr>
            <p:ph idx="1"/>
          </p:nvPr>
        </p:nvSpPr>
        <p:spPr/>
        <p:txBody>
          <a:bodyPr/>
          <a:lstStyle/>
          <a:p>
            <a:r>
              <a:rPr lang="tr-TR" dirty="0"/>
              <a:t>Kullanıcıdan 10 adet </a:t>
            </a:r>
            <a:r>
              <a:rPr lang="tr-TR" dirty="0" err="1"/>
              <a:t>int</a:t>
            </a:r>
            <a:r>
              <a:rPr lang="tr-TR" dirty="0"/>
              <a:t> sayı alınız. En fazla tekrar eden ilk sayıyı bulan kodu yazınız.</a:t>
            </a:r>
          </a:p>
        </p:txBody>
      </p:sp>
    </p:spTree>
    <p:extLst>
      <p:ext uri="{BB962C8B-B14F-4D97-AF65-F5344CB8AC3E}">
        <p14:creationId xmlns:p14="http://schemas.microsoft.com/office/powerpoint/2010/main" val="3047948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182531-7AEF-4FC6-A011-67977B71439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626CB8C-C942-43D5-A4D2-46FA1D083EA7}"/>
              </a:ext>
            </a:extLst>
          </p:cNvPr>
          <p:cNvSpPr>
            <a:spLocks noGrp="1"/>
          </p:cNvSpPr>
          <p:nvPr>
            <p:ph idx="1"/>
          </p:nvPr>
        </p:nvSpPr>
        <p:spPr/>
        <p:txBody>
          <a:bodyPr/>
          <a:lstStyle/>
          <a:p>
            <a:r>
              <a:rPr lang="tr-TR" dirty="0"/>
              <a:t>Bir adet </a:t>
            </a:r>
            <a:r>
              <a:rPr lang="tr-TR" dirty="0" err="1"/>
              <a:t>Student</a:t>
            </a:r>
            <a:r>
              <a:rPr lang="tr-TR" dirty="0"/>
              <a:t> sınıfı oluşturunuz. 3 eleman </a:t>
            </a:r>
            <a:r>
              <a:rPr lang="tr-TR" dirty="0" err="1"/>
              <a:t>li</a:t>
            </a:r>
            <a:r>
              <a:rPr lang="tr-TR" dirty="0"/>
              <a:t> bir listeye </a:t>
            </a:r>
            <a:r>
              <a:rPr lang="tr-TR" dirty="0" err="1"/>
              <a:t>student</a:t>
            </a:r>
            <a:r>
              <a:rPr lang="tr-TR" dirty="0"/>
              <a:t> objesi ekleyiniz. Obje ekledikten sonra öğrenci numarasına göre listeyi sıralayınız. (</a:t>
            </a:r>
            <a:r>
              <a:rPr lang="tr-TR" dirty="0" err="1"/>
              <a:t>Student</a:t>
            </a:r>
            <a:r>
              <a:rPr lang="tr-TR" dirty="0"/>
              <a:t> </a:t>
            </a:r>
            <a:r>
              <a:rPr lang="tr-TR" dirty="0" err="1"/>
              <a:t>class</a:t>
            </a:r>
            <a:r>
              <a:rPr lang="tr-TR" dirty="0"/>
              <a:t> ı </a:t>
            </a:r>
            <a:r>
              <a:rPr lang="tr-TR" dirty="0" err="1"/>
              <a:t>number</a:t>
            </a:r>
            <a:r>
              <a:rPr lang="tr-TR" dirty="0"/>
              <a:t>, name , </a:t>
            </a:r>
            <a:r>
              <a:rPr lang="tr-TR" dirty="0" err="1"/>
              <a:t>surname</a:t>
            </a:r>
            <a:r>
              <a:rPr lang="tr-TR" dirty="0"/>
              <a:t> içermeli)</a:t>
            </a:r>
          </a:p>
        </p:txBody>
      </p:sp>
    </p:spTree>
    <p:extLst>
      <p:ext uri="{BB962C8B-B14F-4D97-AF65-F5344CB8AC3E}">
        <p14:creationId xmlns:p14="http://schemas.microsoft.com/office/powerpoint/2010/main" val="10893149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192FF0-5387-407F-8EE0-A860EE77CC4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EB1A8C7-C686-4830-A441-93F90ED5FEF5}"/>
              </a:ext>
            </a:extLst>
          </p:cNvPr>
          <p:cNvSpPr>
            <a:spLocks noGrp="1"/>
          </p:cNvSpPr>
          <p:nvPr>
            <p:ph idx="1"/>
          </p:nvPr>
        </p:nvSpPr>
        <p:spPr/>
        <p:txBody>
          <a:bodyPr/>
          <a:lstStyle/>
          <a:p>
            <a:r>
              <a:rPr lang="tr-TR" dirty="0"/>
              <a:t>Nüfus müdürlüğünde çalıştığınızı düşünün ve yeni binaya taşınacak kişileri görebileceğiniz bir sistem dizaynı yapacağınızı varsayın. 1 ile 20 arasında daire numaralarına sahip bir apartman ve bu apartmanda oturan kişiler olduğunu düşünün. Her katta 4 daire olacak. Menü seçenekleri:</a:t>
            </a:r>
          </a:p>
          <a:p>
            <a:r>
              <a:rPr lang="tr-TR" dirty="0"/>
              <a:t>1- Daireye Kişi ata</a:t>
            </a:r>
          </a:p>
          <a:p>
            <a:r>
              <a:rPr lang="tr-TR" dirty="0"/>
              <a:t>Daha sonra kullanıcıdan </a:t>
            </a:r>
            <a:r>
              <a:rPr lang="tr-TR" dirty="0" smtClean="0"/>
              <a:t>o </a:t>
            </a:r>
            <a:r>
              <a:rPr lang="tr-TR" dirty="0"/>
              <a:t>kattaki bir daireyi numarasını isteyin. Daha sonra buraya oturan kişi ekleyin. (kişi </a:t>
            </a:r>
            <a:r>
              <a:rPr lang="tr-TR" dirty="0" err="1"/>
              <a:t>class</a:t>
            </a:r>
            <a:r>
              <a:rPr lang="tr-TR" dirty="0"/>
              <a:t> ı </a:t>
            </a:r>
            <a:r>
              <a:rPr lang="tr-TR" dirty="0" err="1"/>
              <a:t>name,surname,age</a:t>
            </a:r>
            <a:r>
              <a:rPr lang="tr-TR" dirty="0"/>
              <a:t>).</a:t>
            </a:r>
          </a:p>
          <a:p>
            <a:r>
              <a:rPr lang="tr-TR" dirty="0"/>
              <a:t>2- Apartman Listesi</a:t>
            </a:r>
          </a:p>
          <a:p>
            <a:r>
              <a:rPr lang="tr-TR" dirty="0"/>
              <a:t>Seçeneği seçilirse katlı bir şekilde oturan kişileri gösteriniz</a:t>
            </a:r>
            <a:r>
              <a:rPr lang="tr-TR" dirty="0" smtClean="0"/>
              <a:t>. </a:t>
            </a:r>
            <a:r>
              <a:rPr lang="tr-TR" dirty="0" smtClean="0"/>
              <a:t>Fakat katlı </a:t>
            </a:r>
            <a:r>
              <a:rPr lang="tr-TR" smtClean="0"/>
              <a:t>şekilde gösteriniz.</a:t>
            </a:r>
            <a:endParaRPr lang="tr-TR" dirty="0"/>
          </a:p>
        </p:txBody>
      </p:sp>
    </p:spTree>
    <p:extLst>
      <p:ext uri="{BB962C8B-B14F-4D97-AF65-F5344CB8AC3E}">
        <p14:creationId xmlns:p14="http://schemas.microsoft.com/office/powerpoint/2010/main" val="7626584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E9050E8-2A42-479F-ACA5-85A565B7A30B}"/>
              </a:ext>
            </a:extLst>
          </p:cNvPr>
          <p:cNvSpPr>
            <a:spLocks noGrp="1"/>
          </p:cNvSpPr>
          <p:nvPr>
            <p:ph idx="1"/>
          </p:nvPr>
        </p:nvSpPr>
        <p:spPr>
          <a:xfrm>
            <a:off x="234893" y="201336"/>
            <a:ext cx="4320330" cy="4328719"/>
          </a:xfrm>
        </p:spPr>
        <p:txBody>
          <a:bodyPr/>
          <a:lstStyle/>
          <a:p>
            <a:r>
              <a:rPr lang="tr-TR" dirty="0"/>
              <a:t>Bir üniversite öğrenci sistemi tasarlayınız. Kullanıcıya bir menü sunulmalı: </a:t>
            </a:r>
          </a:p>
          <a:p>
            <a:r>
              <a:rPr lang="tr-TR" dirty="0"/>
              <a:t>1- Öğrenci Listesi</a:t>
            </a:r>
          </a:p>
          <a:p>
            <a:r>
              <a:rPr lang="tr-TR" dirty="0"/>
              <a:t>2- Öğrenci Ekle</a:t>
            </a:r>
          </a:p>
          <a:p>
            <a:r>
              <a:rPr lang="tr-TR" dirty="0"/>
              <a:t>3- Öğrenci Sil (numaraya göre)</a:t>
            </a:r>
          </a:p>
          <a:p>
            <a:r>
              <a:rPr lang="tr-TR" dirty="0"/>
              <a:t>4- Öğrenci Düzenle ( numaraya göre)</a:t>
            </a:r>
          </a:p>
          <a:p>
            <a:r>
              <a:rPr lang="tr-TR" dirty="0"/>
              <a:t>5- Yapılan İşlemleri Kaydet</a:t>
            </a:r>
          </a:p>
          <a:p>
            <a:r>
              <a:rPr lang="tr-TR" dirty="0"/>
              <a:t>6- Çıkış</a:t>
            </a:r>
          </a:p>
        </p:txBody>
      </p:sp>
      <p:sp>
        <p:nvSpPr>
          <p:cNvPr id="4" name="İçerik Yer Tutucusu 2">
            <a:extLst>
              <a:ext uri="{FF2B5EF4-FFF2-40B4-BE49-F238E27FC236}">
                <a16:creationId xmlns:a16="http://schemas.microsoft.com/office/drawing/2014/main" id="{654309A2-6637-4EB6-A5B3-668ECEA31F79}"/>
              </a:ext>
            </a:extLst>
          </p:cNvPr>
          <p:cNvSpPr txBox="1">
            <a:spLocks/>
          </p:cNvSpPr>
          <p:nvPr/>
        </p:nvSpPr>
        <p:spPr>
          <a:xfrm>
            <a:off x="5202574" y="135622"/>
            <a:ext cx="3916259" cy="432871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tr-TR" dirty="0"/>
              <a:t>1 seçilirse listeniz bulunan öğrencileri listeleyiniz.</a:t>
            </a:r>
          </a:p>
          <a:p>
            <a:r>
              <a:rPr lang="tr-TR" dirty="0"/>
              <a:t>2 seçilirse öğrenci bilgileri isteyip öğrenci öğrenciyi listeye ekleyiniz.</a:t>
            </a:r>
          </a:p>
          <a:p>
            <a:r>
              <a:rPr lang="tr-TR" dirty="0"/>
              <a:t>3 seçilirse numara isteyip o numaraya sahip öğrenciyi siliniz.</a:t>
            </a:r>
          </a:p>
          <a:p>
            <a:r>
              <a:rPr lang="tr-TR" dirty="0"/>
              <a:t>4 seçilirse öğrenci numarası isteyip daha sonra numara harici kalan bilgileri tekrar isteyip liste bulunan öğrenci bilgilerini güncelleyiniz.</a:t>
            </a:r>
          </a:p>
        </p:txBody>
      </p:sp>
      <p:sp>
        <p:nvSpPr>
          <p:cNvPr id="5" name="İçerik Yer Tutucusu 2">
            <a:extLst>
              <a:ext uri="{FF2B5EF4-FFF2-40B4-BE49-F238E27FC236}">
                <a16:creationId xmlns:a16="http://schemas.microsoft.com/office/drawing/2014/main" id="{09EF1B1F-EDA2-439B-BF2F-1F4513C8DE30}"/>
              </a:ext>
            </a:extLst>
          </p:cNvPr>
          <p:cNvSpPr txBox="1">
            <a:spLocks/>
          </p:cNvSpPr>
          <p:nvPr/>
        </p:nvSpPr>
        <p:spPr>
          <a:xfrm>
            <a:off x="234893" y="4832058"/>
            <a:ext cx="4040695" cy="18246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tr-TR" dirty="0"/>
              <a:t>Önemli NOT: Uygulamayı </a:t>
            </a:r>
            <a:r>
              <a:rPr lang="tr-TR" dirty="0" err="1"/>
              <a:t>kapattıp</a:t>
            </a:r>
            <a:r>
              <a:rPr lang="tr-TR" dirty="0"/>
              <a:t> açtığınızda daha önce kaydetmiş olduğunuz öğrencileri 1 seçildiğinde göstermeniz gerekiyor.</a:t>
            </a:r>
          </a:p>
        </p:txBody>
      </p:sp>
      <p:sp>
        <p:nvSpPr>
          <p:cNvPr id="6" name="İçerik Yer Tutucusu 2">
            <a:extLst>
              <a:ext uri="{FF2B5EF4-FFF2-40B4-BE49-F238E27FC236}">
                <a16:creationId xmlns:a16="http://schemas.microsoft.com/office/drawing/2014/main" id="{DBAE1AF2-368A-4378-8EE3-9746937A7B75}"/>
              </a:ext>
            </a:extLst>
          </p:cNvPr>
          <p:cNvSpPr txBox="1">
            <a:spLocks/>
          </p:cNvSpPr>
          <p:nvPr/>
        </p:nvSpPr>
        <p:spPr>
          <a:xfrm>
            <a:off x="5529745" y="4707621"/>
            <a:ext cx="4040695" cy="18246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tr-TR" dirty="0"/>
              <a:t>5 seçilirse öğrenci listesini obje bazlı bir dokümana kaydedin.</a:t>
            </a:r>
          </a:p>
        </p:txBody>
      </p:sp>
    </p:spTree>
    <p:extLst>
      <p:ext uri="{BB962C8B-B14F-4D97-AF65-F5344CB8AC3E}">
        <p14:creationId xmlns:p14="http://schemas.microsoft.com/office/powerpoint/2010/main" val="17709119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787333-4B0D-4681-B3B1-D804174C460B}"/>
              </a:ext>
            </a:extLst>
          </p:cNvPr>
          <p:cNvSpPr>
            <a:spLocks noGrp="1"/>
          </p:cNvSpPr>
          <p:nvPr>
            <p:ph type="title"/>
          </p:nvPr>
        </p:nvSpPr>
        <p:spPr/>
        <p:txBody>
          <a:bodyPr/>
          <a:lstStyle/>
          <a:p>
            <a:r>
              <a:rPr lang="tr-TR" dirty="0" err="1"/>
              <a:t>Sort</a:t>
            </a:r>
            <a:endParaRPr lang="tr-TR" dirty="0"/>
          </a:p>
        </p:txBody>
      </p:sp>
      <p:sp>
        <p:nvSpPr>
          <p:cNvPr id="3" name="İçerik Yer Tutucusu 2">
            <a:extLst>
              <a:ext uri="{FF2B5EF4-FFF2-40B4-BE49-F238E27FC236}">
                <a16:creationId xmlns:a16="http://schemas.microsoft.com/office/drawing/2014/main" id="{AF7C3463-A720-4816-B2EA-2D37145CA038}"/>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89CC3A-F6A4-4C35-ABE2-32311CD16D9E}"/>
              </a:ext>
            </a:extLst>
          </p:cNvPr>
          <p:cNvPicPr>
            <a:picLocks noChangeAspect="1"/>
          </p:cNvPicPr>
          <p:nvPr/>
        </p:nvPicPr>
        <p:blipFill>
          <a:blip r:embed="rId2"/>
          <a:stretch>
            <a:fillRect/>
          </a:stretch>
        </p:blipFill>
        <p:spPr>
          <a:xfrm>
            <a:off x="441259" y="3545141"/>
            <a:ext cx="5241083" cy="605517"/>
          </a:xfrm>
          <a:prstGeom prst="rect">
            <a:avLst/>
          </a:prstGeom>
        </p:spPr>
      </p:pic>
      <p:pic>
        <p:nvPicPr>
          <p:cNvPr id="7" name="Resim 6">
            <a:extLst>
              <a:ext uri="{FF2B5EF4-FFF2-40B4-BE49-F238E27FC236}">
                <a16:creationId xmlns:a16="http://schemas.microsoft.com/office/drawing/2014/main" id="{7EAAD12B-D236-4D48-BFED-A0615CCF341F}"/>
              </a:ext>
            </a:extLst>
          </p:cNvPr>
          <p:cNvPicPr>
            <a:picLocks noChangeAspect="1"/>
          </p:cNvPicPr>
          <p:nvPr/>
        </p:nvPicPr>
        <p:blipFill>
          <a:blip r:embed="rId3"/>
          <a:stretch>
            <a:fillRect/>
          </a:stretch>
        </p:blipFill>
        <p:spPr>
          <a:xfrm>
            <a:off x="5861154" y="0"/>
            <a:ext cx="6330846" cy="6838950"/>
          </a:xfrm>
          <a:prstGeom prst="rect">
            <a:avLst/>
          </a:prstGeom>
        </p:spPr>
      </p:pic>
    </p:spTree>
    <p:extLst>
      <p:ext uri="{BB962C8B-B14F-4D97-AF65-F5344CB8AC3E}">
        <p14:creationId xmlns:p14="http://schemas.microsoft.com/office/powerpoint/2010/main" val="3937014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a:extLst>
              <a:ext uri="{FF2B5EF4-FFF2-40B4-BE49-F238E27FC236}">
                <a16:creationId xmlns:a16="http://schemas.microsoft.com/office/drawing/2014/main" id="{3F701220-D8FD-405B-A2B5-717459CEA015}"/>
              </a:ext>
            </a:extLst>
          </p:cNvPr>
          <p:cNvPicPr>
            <a:picLocks noGrp="1" noChangeAspect="1"/>
          </p:cNvPicPr>
          <p:nvPr>
            <p:ph idx="1"/>
          </p:nvPr>
        </p:nvPicPr>
        <p:blipFill>
          <a:blip r:embed="rId7"/>
          <a:stretch>
            <a:fillRect/>
          </a:stretch>
        </p:blipFill>
        <p:spPr>
          <a:xfrm>
            <a:off x="2276670" y="643467"/>
            <a:ext cx="7322942"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3628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08BE91-C183-4BB1-B3D2-E292E6DD25B7}"/>
              </a:ext>
            </a:extLst>
          </p:cNvPr>
          <p:cNvSpPr>
            <a:spLocks noGrp="1"/>
          </p:cNvSpPr>
          <p:nvPr>
            <p:ph type="title"/>
          </p:nvPr>
        </p:nvSpPr>
        <p:spPr/>
        <p:txBody>
          <a:bodyPr/>
          <a:lstStyle/>
          <a:p>
            <a:endParaRPr lang="tr-TR"/>
          </a:p>
        </p:txBody>
      </p:sp>
      <p:pic>
        <p:nvPicPr>
          <p:cNvPr id="7" name="İçerik Yer Tutucusu 6">
            <a:extLst>
              <a:ext uri="{FF2B5EF4-FFF2-40B4-BE49-F238E27FC236}">
                <a16:creationId xmlns:a16="http://schemas.microsoft.com/office/drawing/2014/main" id="{2160873D-8417-4CEB-8DB5-940DD6EE375C}"/>
              </a:ext>
            </a:extLst>
          </p:cNvPr>
          <p:cNvPicPr>
            <a:picLocks noGrp="1" noChangeAspect="1"/>
          </p:cNvPicPr>
          <p:nvPr>
            <p:ph idx="1"/>
          </p:nvPr>
        </p:nvPicPr>
        <p:blipFill>
          <a:blip r:embed="rId2"/>
          <a:stretch>
            <a:fillRect/>
          </a:stretch>
        </p:blipFill>
        <p:spPr>
          <a:xfrm>
            <a:off x="5704115" y="1257737"/>
            <a:ext cx="4914122" cy="3388908"/>
          </a:xfrm>
        </p:spPr>
      </p:pic>
      <p:pic>
        <p:nvPicPr>
          <p:cNvPr id="5" name="Resim 4">
            <a:extLst>
              <a:ext uri="{FF2B5EF4-FFF2-40B4-BE49-F238E27FC236}">
                <a16:creationId xmlns:a16="http://schemas.microsoft.com/office/drawing/2014/main" id="{DA8117BC-A864-4AEB-B86A-ACA359AFA672}"/>
              </a:ext>
            </a:extLst>
          </p:cNvPr>
          <p:cNvPicPr>
            <a:picLocks noChangeAspect="1"/>
          </p:cNvPicPr>
          <p:nvPr/>
        </p:nvPicPr>
        <p:blipFill>
          <a:blip r:embed="rId3"/>
          <a:stretch>
            <a:fillRect/>
          </a:stretch>
        </p:blipFill>
        <p:spPr>
          <a:xfrm>
            <a:off x="445828" y="836211"/>
            <a:ext cx="4619625" cy="3810434"/>
          </a:xfrm>
          <a:prstGeom prst="rect">
            <a:avLst/>
          </a:prstGeom>
        </p:spPr>
      </p:pic>
      <p:pic>
        <p:nvPicPr>
          <p:cNvPr id="9" name="Resim 8">
            <a:extLst>
              <a:ext uri="{FF2B5EF4-FFF2-40B4-BE49-F238E27FC236}">
                <a16:creationId xmlns:a16="http://schemas.microsoft.com/office/drawing/2014/main" id="{3D532FB8-B458-41D2-91A0-7E1F4215FCA2}"/>
              </a:ext>
            </a:extLst>
          </p:cNvPr>
          <p:cNvPicPr>
            <a:picLocks noChangeAspect="1"/>
          </p:cNvPicPr>
          <p:nvPr/>
        </p:nvPicPr>
        <p:blipFill>
          <a:blip r:embed="rId4"/>
          <a:stretch>
            <a:fillRect/>
          </a:stretch>
        </p:blipFill>
        <p:spPr>
          <a:xfrm>
            <a:off x="2503422" y="5164539"/>
            <a:ext cx="5972175" cy="857250"/>
          </a:xfrm>
          <a:prstGeom prst="rect">
            <a:avLst/>
          </a:prstGeom>
        </p:spPr>
      </p:pic>
    </p:spTree>
    <p:extLst>
      <p:ext uri="{BB962C8B-B14F-4D97-AF65-F5344CB8AC3E}">
        <p14:creationId xmlns:p14="http://schemas.microsoft.com/office/powerpoint/2010/main" val="2213506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314A56-F1A4-4F30-9AD5-8B339E13E175}"/>
              </a:ext>
            </a:extLst>
          </p:cNvPr>
          <p:cNvSpPr>
            <a:spLocks noGrp="1"/>
          </p:cNvSpPr>
          <p:nvPr>
            <p:ph type="title"/>
          </p:nvPr>
        </p:nvSpPr>
        <p:spPr/>
        <p:txBody>
          <a:bodyPr/>
          <a:lstStyle/>
          <a:p>
            <a:r>
              <a:rPr lang="tr-TR" dirty="0" err="1"/>
              <a:t>Stream</a:t>
            </a:r>
            <a:r>
              <a:rPr lang="tr-TR" dirty="0"/>
              <a:t> API</a:t>
            </a:r>
          </a:p>
        </p:txBody>
      </p:sp>
      <p:sp>
        <p:nvSpPr>
          <p:cNvPr id="3" name="İçerik Yer Tutucusu 2">
            <a:extLst>
              <a:ext uri="{FF2B5EF4-FFF2-40B4-BE49-F238E27FC236}">
                <a16:creationId xmlns:a16="http://schemas.microsoft.com/office/drawing/2014/main" id="{1A60AC72-12BA-4722-9687-14664236BD63}"/>
              </a:ext>
            </a:extLst>
          </p:cNvPr>
          <p:cNvSpPr>
            <a:spLocks noGrp="1"/>
          </p:cNvSpPr>
          <p:nvPr>
            <p:ph idx="1"/>
          </p:nvPr>
        </p:nvSpPr>
        <p:spPr/>
        <p:txBody>
          <a:bodyPr/>
          <a:lstStyle/>
          <a:p>
            <a:r>
              <a:rPr lang="tr-TR" b="0" i="0" dirty="0">
                <a:effectLst/>
                <a:latin typeface="charter"/>
              </a:rPr>
              <a:t>Java </a:t>
            </a:r>
            <a:r>
              <a:rPr lang="tr-TR" b="0" i="1" dirty="0" err="1">
                <a:effectLst/>
                <a:latin typeface="charter"/>
              </a:rPr>
              <a:t>Stream</a:t>
            </a:r>
            <a:r>
              <a:rPr lang="tr-TR" b="0" i="1" dirty="0">
                <a:effectLst/>
                <a:latin typeface="charter"/>
              </a:rPr>
              <a:t> API</a:t>
            </a:r>
            <a:r>
              <a:rPr lang="tr-TR" b="0" i="0" dirty="0">
                <a:effectLst/>
                <a:latin typeface="charter"/>
              </a:rPr>
              <a:t>, Liste Dizi işlemek için işlevsel işlemler sağlar.</a:t>
            </a:r>
            <a:endParaRPr lang="tr-TR" b="1" i="1" dirty="0">
              <a:effectLst/>
              <a:latin typeface="Raleway" pitchFamily="2" charset="-94"/>
            </a:endParaRPr>
          </a:p>
          <a:p>
            <a:r>
              <a:rPr lang="tr-TR" b="0" i="0" dirty="0" err="1">
                <a:effectLst/>
                <a:latin typeface="charter"/>
              </a:rPr>
              <a:t>Stream</a:t>
            </a:r>
            <a:r>
              <a:rPr lang="tr-TR" b="0" i="0" dirty="0">
                <a:effectLst/>
                <a:latin typeface="charter"/>
              </a:rPr>
              <a:t> bir </a:t>
            </a:r>
            <a:r>
              <a:rPr lang="tr-TR" b="0" i="0" dirty="0" err="1">
                <a:effectLst/>
                <a:latin typeface="charter"/>
              </a:rPr>
              <a:t>interface</a:t>
            </a:r>
            <a:r>
              <a:rPr lang="tr-TR" b="0" i="0" dirty="0">
                <a:effectLst/>
                <a:latin typeface="charter"/>
              </a:rPr>
              <a:t> olduğundan dolayı doğrudan nesne almaz.</a:t>
            </a:r>
          </a:p>
          <a:p>
            <a:r>
              <a:rPr lang="tr-TR" b="1" i="1" dirty="0" err="1">
                <a:effectLst/>
                <a:latin typeface="charter"/>
              </a:rPr>
              <a:t>Lambda</a:t>
            </a:r>
            <a:r>
              <a:rPr lang="tr-TR" b="1" i="1" dirty="0">
                <a:effectLst/>
                <a:latin typeface="charter"/>
              </a:rPr>
              <a:t> </a:t>
            </a:r>
            <a:r>
              <a:rPr lang="tr-TR" b="1" i="1" dirty="0" err="1">
                <a:effectLst/>
                <a:latin typeface="charter"/>
              </a:rPr>
              <a:t>Expression</a:t>
            </a:r>
            <a:r>
              <a:rPr lang="tr-TR" b="1" i="1" dirty="0">
                <a:effectLst/>
                <a:latin typeface="charter"/>
              </a:rPr>
              <a:t> </a:t>
            </a:r>
            <a:r>
              <a:rPr lang="tr-TR" b="1" i="1" dirty="0" err="1">
                <a:effectLst/>
                <a:latin typeface="charter"/>
              </a:rPr>
              <a:t>Syntax</a:t>
            </a:r>
            <a:r>
              <a:rPr lang="tr-TR" b="1" i="1" dirty="0">
                <a:effectLst/>
                <a:latin typeface="charter"/>
              </a:rPr>
              <a:t> Kullanımı</a:t>
            </a:r>
            <a:r>
              <a:rPr lang="tr-TR" b="0" i="1" dirty="0">
                <a:effectLst/>
                <a:latin typeface="charter"/>
              </a:rPr>
              <a:t>: </a:t>
            </a:r>
          </a:p>
          <a:p>
            <a:pPr marL="0" indent="0">
              <a:buNone/>
            </a:pPr>
            <a:r>
              <a:rPr lang="tr-TR" b="0" i="1" dirty="0">
                <a:effectLst/>
                <a:latin typeface="charter"/>
              </a:rPr>
              <a:t>(argüman listesi) -&gt; {gövde}</a:t>
            </a:r>
            <a:endParaRPr lang="tr-TR" b="1" i="1" dirty="0">
              <a:latin typeface="Raleway" pitchFamily="2" charset="-94"/>
            </a:endParaRPr>
          </a:p>
          <a:p>
            <a:endParaRPr lang="tr-TR" b="1" i="1" dirty="0">
              <a:effectLst/>
              <a:latin typeface="Raleway" pitchFamily="2" charset="-94"/>
            </a:endParaRPr>
          </a:p>
          <a:p>
            <a:pPr marL="0" indent="0">
              <a:buNone/>
            </a:pPr>
            <a:endParaRPr lang="tr-TR" b="1" i="1" dirty="0">
              <a:latin typeface="Raleway" pitchFamily="2" charset="-94"/>
            </a:endParaRPr>
          </a:p>
        </p:txBody>
      </p:sp>
    </p:spTree>
    <p:extLst>
      <p:ext uri="{BB962C8B-B14F-4D97-AF65-F5344CB8AC3E}">
        <p14:creationId xmlns:p14="http://schemas.microsoft.com/office/powerpoint/2010/main" val="457440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29E233-B4AE-4985-B678-1EA6F02AEB5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24C1916-322F-4F56-9652-A0907BDD717C}"/>
              </a:ext>
            </a:extLst>
          </p:cNvPr>
          <p:cNvSpPr>
            <a:spLocks noGrp="1"/>
          </p:cNvSpPr>
          <p:nvPr>
            <p:ph idx="1"/>
          </p:nvPr>
        </p:nvSpPr>
        <p:spPr>
          <a:xfrm>
            <a:off x="962099" y="2052918"/>
            <a:ext cx="3928684" cy="2242245"/>
          </a:xfrm>
        </p:spPr>
        <p:txBody>
          <a:bodyPr/>
          <a:lstStyle/>
          <a:p>
            <a:pPr algn="l"/>
            <a:r>
              <a:rPr lang="tr-TR" b="1" i="1" dirty="0">
                <a:effectLst/>
                <a:latin typeface="charter"/>
              </a:rPr>
              <a:t>Parametre Sözdizimi Yok</a:t>
            </a:r>
            <a:endParaRPr lang="tr-TR" b="0" i="1" dirty="0">
              <a:effectLst/>
              <a:latin typeface="charter"/>
            </a:endParaRPr>
          </a:p>
          <a:p>
            <a:pPr algn="l"/>
            <a:r>
              <a:rPr lang="tr-TR" b="0" i="1" dirty="0">
                <a:effectLst/>
                <a:latin typeface="charter"/>
              </a:rPr>
              <a:t>() -&gt; {</a:t>
            </a:r>
          </a:p>
          <a:p>
            <a:pPr algn="l"/>
            <a:r>
              <a:rPr lang="tr-TR" b="0" i="1" dirty="0">
                <a:effectLst/>
                <a:latin typeface="charter"/>
              </a:rPr>
              <a:t>// </a:t>
            </a:r>
            <a:r>
              <a:rPr lang="tr-TR" b="0" i="1" dirty="0" err="1">
                <a:effectLst/>
                <a:latin typeface="charter"/>
              </a:rPr>
              <a:t>parametresiz</a:t>
            </a:r>
            <a:r>
              <a:rPr lang="tr-TR" b="0" i="1" dirty="0">
                <a:effectLst/>
                <a:latin typeface="charter"/>
              </a:rPr>
              <a:t> </a:t>
            </a:r>
            <a:r>
              <a:rPr lang="tr-TR" b="0" i="1" dirty="0" err="1">
                <a:effectLst/>
                <a:latin typeface="charter"/>
              </a:rPr>
              <a:t>lambda</a:t>
            </a:r>
            <a:r>
              <a:rPr lang="tr-TR" b="0" i="1" dirty="0">
                <a:effectLst/>
                <a:latin typeface="charter"/>
              </a:rPr>
              <a:t> gövdesi</a:t>
            </a:r>
          </a:p>
          <a:p>
            <a:pPr algn="l"/>
            <a:r>
              <a:rPr lang="tr-TR" b="0" i="1" dirty="0">
                <a:effectLst/>
                <a:latin typeface="charter"/>
              </a:rPr>
              <a:t>}</a:t>
            </a:r>
          </a:p>
          <a:p>
            <a:endParaRPr lang="tr-TR" dirty="0"/>
          </a:p>
        </p:txBody>
      </p:sp>
      <p:sp>
        <p:nvSpPr>
          <p:cNvPr id="4" name="İçerik Yer Tutucusu 2">
            <a:extLst>
              <a:ext uri="{FF2B5EF4-FFF2-40B4-BE49-F238E27FC236}">
                <a16:creationId xmlns:a16="http://schemas.microsoft.com/office/drawing/2014/main" id="{7630283B-EB42-43DD-8DA8-BC6E86EC8B2F}"/>
              </a:ext>
            </a:extLst>
          </p:cNvPr>
          <p:cNvSpPr txBox="1">
            <a:spLocks/>
          </p:cNvSpPr>
          <p:nvPr/>
        </p:nvSpPr>
        <p:spPr>
          <a:xfrm>
            <a:off x="5810935" y="2060320"/>
            <a:ext cx="3787470" cy="22422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l"/>
            <a:r>
              <a:rPr lang="tr-TR" b="1" i="1" dirty="0">
                <a:effectLst/>
                <a:latin typeface="charter"/>
              </a:rPr>
              <a:t>Bir Parametre Sözdizimi</a:t>
            </a:r>
            <a:endParaRPr lang="tr-TR" b="0" i="1" dirty="0">
              <a:effectLst/>
              <a:latin typeface="charter"/>
            </a:endParaRPr>
          </a:p>
          <a:p>
            <a:pPr algn="l"/>
            <a:r>
              <a:rPr lang="tr-TR" b="0" i="1" dirty="0">
                <a:effectLst/>
                <a:latin typeface="charter"/>
              </a:rPr>
              <a:t>(p1) -&gt; {</a:t>
            </a:r>
          </a:p>
          <a:p>
            <a:pPr algn="l"/>
            <a:r>
              <a:rPr lang="tr-TR" b="0" i="1" dirty="0">
                <a:effectLst/>
                <a:latin typeface="charter"/>
              </a:rPr>
              <a:t>// Tek parametreli </a:t>
            </a:r>
            <a:r>
              <a:rPr lang="tr-TR" b="0" i="1" dirty="0" err="1">
                <a:effectLst/>
                <a:latin typeface="charter"/>
              </a:rPr>
              <a:t>lambda</a:t>
            </a:r>
            <a:r>
              <a:rPr lang="tr-TR" b="0" i="1" dirty="0">
                <a:effectLst/>
                <a:latin typeface="charter"/>
              </a:rPr>
              <a:t> gövdesi</a:t>
            </a:r>
          </a:p>
          <a:p>
            <a:pPr algn="l"/>
            <a:r>
              <a:rPr lang="tr-TR" b="0" i="1" dirty="0">
                <a:effectLst/>
                <a:latin typeface="charter"/>
              </a:rPr>
              <a:t>}</a:t>
            </a:r>
          </a:p>
        </p:txBody>
      </p:sp>
      <p:sp>
        <p:nvSpPr>
          <p:cNvPr id="5" name="İçerik Yer Tutucusu 2">
            <a:extLst>
              <a:ext uri="{FF2B5EF4-FFF2-40B4-BE49-F238E27FC236}">
                <a16:creationId xmlns:a16="http://schemas.microsoft.com/office/drawing/2014/main" id="{F6CAE31B-290D-4743-AED7-D9E032059686}"/>
              </a:ext>
            </a:extLst>
          </p:cNvPr>
          <p:cNvSpPr txBox="1">
            <a:spLocks/>
          </p:cNvSpPr>
          <p:nvPr/>
        </p:nvSpPr>
        <p:spPr>
          <a:xfrm>
            <a:off x="962099" y="4302565"/>
            <a:ext cx="3787470" cy="22422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l"/>
            <a:r>
              <a:rPr lang="tr-TR" b="1" i="1" dirty="0">
                <a:effectLst/>
                <a:latin typeface="charter"/>
              </a:rPr>
              <a:t>İki Parametre Sözdizimi</a:t>
            </a:r>
            <a:endParaRPr lang="tr-TR" b="0" i="1" dirty="0">
              <a:effectLst/>
              <a:latin typeface="charter"/>
            </a:endParaRPr>
          </a:p>
          <a:p>
            <a:pPr algn="l"/>
            <a:r>
              <a:rPr lang="tr-TR" b="0" i="1" dirty="0">
                <a:effectLst/>
                <a:latin typeface="charter"/>
              </a:rPr>
              <a:t>(p1,p2) -&gt; {</a:t>
            </a:r>
          </a:p>
          <a:p>
            <a:pPr algn="l"/>
            <a:r>
              <a:rPr lang="tr-TR" b="0" i="1" dirty="0">
                <a:effectLst/>
                <a:latin typeface="charter"/>
              </a:rPr>
              <a:t>//Çok parametreli </a:t>
            </a:r>
            <a:r>
              <a:rPr lang="tr-TR" b="0" i="1" dirty="0" err="1">
                <a:effectLst/>
                <a:latin typeface="charter"/>
              </a:rPr>
              <a:t>lambda</a:t>
            </a:r>
            <a:r>
              <a:rPr lang="tr-TR" b="0" i="1" dirty="0">
                <a:effectLst/>
                <a:latin typeface="charter"/>
              </a:rPr>
              <a:t> gövdesi</a:t>
            </a:r>
          </a:p>
          <a:p>
            <a:pPr algn="l"/>
            <a:r>
              <a:rPr lang="tr-TR" b="0" i="1" dirty="0">
                <a:effectLst/>
                <a:latin typeface="charter"/>
              </a:rPr>
              <a:t>}</a:t>
            </a:r>
          </a:p>
          <a:p>
            <a:endParaRPr lang="tr-TR" dirty="0"/>
          </a:p>
        </p:txBody>
      </p:sp>
    </p:spTree>
    <p:extLst>
      <p:ext uri="{BB962C8B-B14F-4D97-AF65-F5344CB8AC3E}">
        <p14:creationId xmlns:p14="http://schemas.microsoft.com/office/powerpoint/2010/main" val="85808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0B782C-AADF-4F48-B8A1-916EA20AF56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9E63237-AE09-49C0-8147-60B8E227E5D4}"/>
              </a:ext>
            </a:extLst>
          </p:cNvPr>
          <p:cNvSpPr>
            <a:spLocks noGrp="1"/>
          </p:cNvSpPr>
          <p:nvPr>
            <p:ph idx="1"/>
          </p:nvPr>
        </p:nvSpPr>
        <p:spPr/>
        <p:txBody>
          <a:bodyPr/>
          <a:lstStyle/>
          <a:p>
            <a:r>
              <a:rPr lang="tr-TR" dirty="0" err="1"/>
              <a:t>Collections</a:t>
            </a:r>
            <a:r>
              <a:rPr lang="tr-TR" dirty="0"/>
              <a:t> </a:t>
            </a:r>
            <a:r>
              <a:rPr lang="tr-TR" dirty="0" err="1"/>
              <a:t>framework’un</a:t>
            </a:r>
            <a:r>
              <a:rPr lang="tr-TR" dirty="0"/>
              <a:t> özünü oluşturan şey ‘Collection’ denen </a:t>
            </a:r>
            <a:r>
              <a:rPr lang="tr-TR" dirty="0" err="1"/>
              <a:t>arayüzdür</a:t>
            </a:r>
            <a:r>
              <a:rPr lang="tr-TR" dirty="0"/>
              <a:t>. Bu </a:t>
            </a:r>
            <a:r>
              <a:rPr lang="tr-TR" dirty="0" err="1"/>
              <a:t>arayüz</a:t>
            </a:r>
            <a:r>
              <a:rPr lang="tr-TR" dirty="0"/>
              <a:t> </a:t>
            </a:r>
            <a:r>
              <a:rPr lang="tr-TR" dirty="0" err="1"/>
              <a:t>framework’un</a:t>
            </a:r>
            <a:r>
              <a:rPr lang="tr-TR" dirty="0"/>
              <a:t> temeli olan metotları tanımlar. </a:t>
            </a:r>
            <a:r>
              <a:rPr lang="tr-TR" dirty="0" err="1"/>
              <a:t>List</a:t>
            </a:r>
            <a:r>
              <a:rPr lang="tr-TR" dirty="0"/>
              <a:t> ve Set </a:t>
            </a:r>
            <a:r>
              <a:rPr lang="tr-TR" dirty="0" err="1"/>
              <a:t>arayüzleri</a:t>
            </a:r>
            <a:r>
              <a:rPr lang="tr-TR" dirty="0"/>
              <a:t> Collection </a:t>
            </a:r>
            <a:r>
              <a:rPr lang="tr-TR" dirty="0" err="1"/>
              <a:t>arayüzünde</a:t>
            </a:r>
            <a:r>
              <a:rPr lang="tr-TR" dirty="0"/>
              <a:t> olmayan metotları tanımlayarak, </a:t>
            </a:r>
            <a:r>
              <a:rPr lang="tr-TR" dirty="0" err="1"/>
              <a:t>framework’un</a:t>
            </a:r>
            <a:r>
              <a:rPr lang="tr-TR" dirty="0"/>
              <a:t> uygulama alanını genişletirler. </a:t>
            </a:r>
            <a:r>
              <a:rPr lang="tr-TR" dirty="0" err="1"/>
              <a:t>Arayüzler</a:t>
            </a:r>
            <a:r>
              <a:rPr lang="tr-TR" dirty="0"/>
              <a:t> yalnızca metotların imzalarını taşırlar; sınıflarda olduğu gibi metotların gövdelerini (işlevi gerçekleştiren kodları) içermezler. Önemli bir başka </a:t>
            </a:r>
            <a:r>
              <a:rPr lang="tr-TR" dirty="0" err="1"/>
              <a:t>arayüz</a:t>
            </a:r>
            <a:r>
              <a:rPr lang="tr-TR" dirty="0"/>
              <a:t> </a:t>
            </a:r>
            <a:r>
              <a:rPr lang="tr-TR" dirty="0" err="1"/>
              <a:t>Map</a:t>
            </a:r>
            <a:r>
              <a:rPr lang="tr-TR" dirty="0"/>
              <a:t> adını alır. Ancak </a:t>
            </a:r>
            <a:r>
              <a:rPr lang="tr-TR" dirty="0" err="1"/>
              <a:t>Map</a:t>
            </a:r>
            <a:r>
              <a:rPr lang="tr-TR" dirty="0"/>
              <a:t> </a:t>
            </a:r>
            <a:r>
              <a:rPr lang="tr-TR" dirty="0" err="1"/>
              <a:t>arayüzü</a:t>
            </a:r>
            <a:r>
              <a:rPr lang="tr-TR" dirty="0"/>
              <a:t> Collection </a:t>
            </a:r>
            <a:r>
              <a:rPr lang="tr-TR" dirty="0" err="1"/>
              <a:t>arayüzünün</a:t>
            </a:r>
            <a:r>
              <a:rPr lang="tr-TR" dirty="0"/>
              <a:t> bir genişlemesi değildir. </a:t>
            </a:r>
            <a:r>
              <a:rPr lang="tr-TR" dirty="0" err="1"/>
              <a:t>Map</a:t>
            </a:r>
            <a:r>
              <a:rPr lang="tr-TR" dirty="0"/>
              <a:t> </a:t>
            </a:r>
            <a:r>
              <a:rPr lang="tr-TR" dirty="0" err="1"/>
              <a:t>arayüzü</a:t>
            </a:r>
            <a:r>
              <a:rPr lang="tr-TR" dirty="0"/>
              <a:t> Collection hiyerarşisine dahil değildir; ama </a:t>
            </a:r>
            <a:r>
              <a:rPr lang="tr-TR" dirty="0" err="1"/>
              <a:t>Collections</a:t>
            </a:r>
            <a:r>
              <a:rPr lang="tr-TR" dirty="0"/>
              <a:t> </a:t>
            </a:r>
            <a:r>
              <a:rPr lang="tr-TR" dirty="0" err="1"/>
              <a:t>framework’un</a:t>
            </a:r>
            <a:r>
              <a:rPr lang="tr-TR" dirty="0"/>
              <a:t> bir parçasıdır.</a:t>
            </a:r>
          </a:p>
        </p:txBody>
      </p:sp>
    </p:spTree>
    <p:extLst>
      <p:ext uri="{BB962C8B-B14F-4D97-AF65-F5344CB8AC3E}">
        <p14:creationId xmlns:p14="http://schemas.microsoft.com/office/powerpoint/2010/main" val="3213735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A3E8F0-49FC-473C-895A-A1FCF9CFBB8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EFE8AF7-DAD0-4251-93BA-45562A7BD0E9}"/>
              </a:ext>
            </a:extLst>
          </p:cNvPr>
          <p:cNvSpPr>
            <a:spLocks noGrp="1"/>
          </p:cNvSpPr>
          <p:nvPr>
            <p:ph idx="1"/>
          </p:nvPr>
        </p:nvSpPr>
        <p:spPr/>
        <p:txBody>
          <a:bodyPr/>
          <a:lstStyle/>
          <a:p>
            <a:r>
              <a:rPr lang="tr-TR" dirty="0"/>
              <a:t>Herhangi bir </a:t>
            </a:r>
            <a:r>
              <a:rPr lang="tr-TR" dirty="0" err="1"/>
              <a:t>collection</a:t>
            </a:r>
            <a:r>
              <a:rPr lang="tr-TR" dirty="0"/>
              <a:t> dan </a:t>
            </a:r>
            <a:r>
              <a:rPr lang="tr-TR" dirty="0" err="1"/>
              <a:t>stream</a:t>
            </a:r>
            <a:r>
              <a:rPr lang="tr-TR" dirty="0"/>
              <a:t> e çevirme :</a:t>
            </a:r>
            <a:r>
              <a:rPr lang="tr-TR" b="0" i="0" dirty="0">
                <a:solidFill>
                  <a:srgbClr val="000000"/>
                </a:solidFill>
                <a:effectLst/>
                <a:latin typeface="Raleway" pitchFamily="2" charset="-94"/>
              </a:rPr>
              <a:t> </a:t>
            </a:r>
            <a:r>
              <a:rPr lang="tr-TR" b="0" i="1" dirty="0">
                <a:effectLst/>
                <a:latin typeface="Raleway" pitchFamily="2" charset="-94"/>
              </a:rPr>
              <a:t>Collection </a:t>
            </a:r>
            <a:r>
              <a:rPr lang="tr-TR" b="0" i="0" dirty="0">
                <a:effectLst/>
                <a:latin typeface="Raleway" pitchFamily="2" charset="-94"/>
              </a:rPr>
              <a:t>(</a:t>
            </a:r>
            <a:r>
              <a:rPr lang="tr-TR" b="0" i="1" dirty="0">
                <a:effectLst/>
                <a:latin typeface="Raleway" pitchFamily="2" charset="-94"/>
              </a:rPr>
              <a:t>Collection, </a:t>
            </a:r>
            <a:r>
              <a:rPr lang="tr-TR" b="0" i="1" dirty="0" err="1">
                <a:effectLst/>
                <a:latin typeface="Raleway" pitchFamily="2" charset="-94"/>
              </a:rPr>
              <a:t>List</a:t>
            </a:r>
            <a:r>
              <a:rPr lang="tr-TR" b="0" i="1" dirty="0">
                <a:effectLst/>
                <a:latin typeface="Raleway" pitchFamily="2" charset="-94"/>
              </a:rPr>
              <a:t>, Set</a:t>
            </a:r>
            <a:r>
              <a:rPr lang="tr-TR" b="0" i="0" dirty="0">
                <a:effectLst/>
                <a:latin typeface="Raleway" pitchFamily="2" charset="-94"/>
              </a:rPr>
              <a:t>)</a:t>
            </a:r>
          </a:p>
          <a:p>
            <a:r>
              <a:rPr lang="en-US" b="0" i="0" dirty="0">
                <a:effectLst/>
                <a:latin typeface="Source Code Pro" panose="020B0509030403020204" pitchFamily="49" charset="0"/>
              </a:rPr>
              <a:t>Collection&lt;String&gt; collection = </a:t>
            </a:r>
            <a:r>
              <a:rPr lang="en-US" b="0" i="0" dirty="0" err="1">
                <a:effectLst/>
                <a:latin typeface="Source Code Pro" panose="020B0509030403020204" pitchFamily="49" charset="0"/>
              </a:rPr>
              <a:t>Arrays.asList</a:t>
            </a:r>
            <a:r>
              <a:rPr lang="en-US" b="0" i="0" dirty="0">
                <a:effectLst/>
                <a:latin typeface="Source Code Pro" panose="020B0509030403020204" pitchFamily="49" charset="0"/>
              </a:rPr>
              <a:t>("a", "b", "c"); </a:t>
            </a:r>
            <a:endParaRPr lang="tr-TR" b="0" i="0" dirty="0">
              <a:effectLst/>
              <a:latin typeface="Source Code Pro" panose="020B0509030403020204" pitchFamily="49" charset="0"/>
            </a:endParaRPr>
          </a:p>
          <a:p>
            <a:r>
              <a:rPr lang="en-US" b="0" i="0" dirty="0">
                <a:effectLst/>
                <a:latin typeface="Source Code Pro" panose="020B0509030403020204" pitchFamily="49" charset="0"/>
              </a:rPr>
              <a:t>Stream&lt;String&gt; </a:t>
            </a:r>
            <a:r>
              <a:rPr lang="en-US" b="0" i="0" dirty="0" err="1">
                <a:effectLst/>
                <a:latin typeface="Source Code Pro" panose="020B0509030403020204" pitchFamily="49" charset="0"/>
              </a:rPr>
              <a:t>streamOfCollection</a:t>
            </a:r>
            <a:r>
              <a:rPr lang="en-US" b="0" i="0" dirty="0">
                <a:effectLst/>
                <a:latin typeface="Source Code Pro" panose="020B0509030403020204" pitchFamily="49" charset="0"/>
              </a:rPr>
              <a:t> = </a:t>
            </a:r>
            <a:r>
              <a:rPr lang="en-US" b="0" i="0" dirty="0" err="1">
                <a:effectLst/>
                <a:latin typeface="Source Code Pro" panose="020B0509030403020204" pitchFamily="49" charset="0"/>
              </a:rPr>
              <a:t>collection.stream</a:t>
            </a:r>
            <a:r>
              <a:rPr lang="en-US" b="0" i="0" dirty="0">
                <a:effectLst/>
                <a:latin typeface="Source Code Pro" panose="020B0509030403020204" pitchFamily="49" charset="0"/>
              </a:rPr>
              <a:t>();</a:t>
            </a:r>
            <a:endParaRPr lang="tr-TR" dirty="0"/>
          </a:p>
        </p:txBody>
      </p:sp>
    </p:spTree>
    <p:extLst>
      <p:ext uri="{BB962C8B-B14F-4D97-AF65-F5344CB8AC3E}">
        <p14:creationId xmlns:p14="http://schemas.microsoft.com/office/powerpoint/2010/main" val="41348370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BCAD0D-31B4-4C14-85A9-6E6865D6F2C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D6BA07A-B046-43F6-8A4C-6125DD7B32D9}"/>
              </a:ext>
            </a:extLst>
          </p:cNvPr>
          <p:cNvSpPr>
            <a:spLocks noGrp="1"/>
          </p:cNvSpPr>
          <p:nvPr>
            <p:ph idx="1"/>
          </p:nvPr>
        </p:nvSpPr>
        <p:spPr/>
        <p:txBody>
          <a:bodyPr/>
          <a:lstStyle/>
          <a:p>
            <a:r>
              <a:rPr lang="tr-TR" b="0" i="0" dirty="0" err="1">
                <a:effectLst/>
                <a:latin typeface="Source Code Pro" panose="020B0509030403020204" pitchFamily="49" charset="0"/>
              </a:rPr>
              <a:t>Array</a:t>
            </a:r>
            <a:r>
              <a:rPr lang="tr-TR" b="0" i="0" dirty="0">
                <a:effectLst/>
                <a:latin typeface="Source Code Pro" panose="020B0509030403020204" pitchFamily="49" charset="0"/>
              </a:rPr>
              <a:t> ile de </a:t>
            </a:r>
            <a:r>
              <a:rPr lang="tr-TR" b="0" i="0" dirty="0" err="1">
                <a:effectLst/>
                <a:latin typeface="Source Code Pro" panose="020B0509030403020204" pitchFamily="49" charset="0"/>
              </a:rPr>
              <a:t>stream</a:t>
            </a:r>
            <a:r>
              <a:rPr lang="tr-TR" b="0" i="0" dirty="0">
                <a:effectLst/>
                <a:latin typeface="Source Code Pro" panose="020B0509030403020204" pitchFamily="49" charset="0"/>
              </a:rPr>
              <a:t> e çevirme yapılabilir.</a:t>
            </a:r>
          </a:p>
          <a:p>
            <a:pPr marL="0" indent="0">
              <a:buNone/>
            </a:pPr>
            <a:r>
              <a:rPr lang="en-US" b="0" i="0" dirty="0">
                <a:effectLst/>
                <a:latin typeface="Source Code Pro" panose="020B0509030403020204" pitchFamily="49" charset="0"/>
              </a:rPr>
              <a:t>String[] </a:t>
            </a:r>
            <a:r>
              <a:rPr lang="en-US" b="0" i="0" dirty="0" err="1">
                <a:effectLst/>
                <a:latin typeface="Source Code Pro" panose="020B0509030403020204" pitchFamily="49" charset="0"/>
              </a:rPr>
              <a:t>arr</a:t>
            </a:r>
            <a:r>
              <a:rPr lang="en-US" b="0" i="0" dirty="0">
                <a:effectLst/>
                <a:latin typeface="Source Code Pro" panose="020B0509030403020204" pitchFamily="49" charset="0"/>
              </a:rPr>
              <a:t> = </a:t>
            </a:r>
            <a:r>
              <a:rPr lang="en-US" b="1" i="0" dirty="0">
                <a:effectLst/>
                <a:latin typeface="Source Code Pro" panose="020B0509030403020204" pitchFamily="49" charset="0"/>
              </a:rPr>
              <a:t>new</a:t>
            </a:r>
            <a:r>
              <a:rPr lang="en-US" b="0" i="0" dirty="0">
                <a:effectLst/>
                <a:latin typeface="Source Code Pro" panose="020B0509030403020204" pitchFamily="49" charset="0"/>
              </a:rPr>
              <a:t> </a:t>
            </a:r>
            <a:r>
              <a:rPr lang="en-US" b="1" i="0" dirty="0">
                <a:effectLst/>
                <a:latin typeface="Source Code Pro" panose="020B0509030403020204" pitchFamily="49" charset="0"/>
              </a:rPr>
              <a:t>String</a:t>
            </a:r>
            <a:r>
              <a:rPr lang="en-US" b="0" i="0" dirty="0">
                <a:effectLst/>
                <a:latin typeface="Source Code Pro" panose="020B0509030403020204" pitchFamily="49" charset="0"/>
              </a:rPr>
              <a:t>[]{"a", "b", "c"}; Stream&lt;String&gt; </a:t>
            </a:r>
            <a:r>
              <a:rPr lang="en-US" b="0" i="0" dirty="0" err="1">
                <a:effectLst/>
                <a:latin typeface="Source Code Pro" panose="020B0509030403020204" pitchFamily="49" charset="0"/>
              </a:rPr>
              <a:t>streamOfArrayFull</a:t>
            </a:r>
            <a:r>
              <a:rPr lang="en-US" b="0" i="0" dirty="0">
                <a:effectLst/>
                <a:latin typeface="Source Code Pro" panose="020B0509030403020204" pitchFamily="49" charset="0"/>
              </a:rPr>
              <a:t> = </a:t>
            </a:r>
            <a:r>
              <a:rPr lang="en-US" b="0" i="0" dirty="0" err="1">
                <a:effectLst/>
                <a:latin typeface="Source Code Pro" panose="020B0509030403020204" pitchFamily="49" charset="0"/>
              </a:rPr>
              <a:t>Arrays.stream</a:t>
            </a:r>
            <a:r>
              <a:rPr lang="en-US" b="0" i="0" dirty="0">
                <a:effectLst/>
                <a:latin typeface="Source Code Pro" panose="020B0509030403020204" pitchFamily="49" charset="0"/>
              </a:rPr>
              <a:t>(</a:t>
            </a:r>
            <a:r>
              <a:rPr lang="en-US" b="0" i="0" dirty="0" err="1">
                <a:effectLst/>
                <a:latin typeface="Source Code Pro" panose="020B0509030403020204" pitchFamily="49" charset="0"/>
              </a:rPr>
              <a:t>arr</a:t>
            </a:r>
            <a:r>
              <a:rPr lang="en-US" b="0" i="0" dirty="0">
                <a:effectLst/>
                <a:latin typeface="Source Code Pro" panose="020B0509030403020204" pitchFamily="49" charset="0"/>
              </a:rPr>
              <a:t>);</a:t>
            </a:r>
            <a:endParaRPr lang="tr-TR" dirty="0"/>
          </a:p>
        </p:txBody>
      </p:sp>
    </p:spTree>
    <p:extLst>
      <p:ext uri="{BB962C8B-B14F-4D97-AF65-F5344CB8AC3E}">
        <p14:creationId xmlns:p14="http://schemas.microsoft.com/office/powerpoint/2010/main" val="4033772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1FFBEC-128C-4D29-9538-F9483B853820}"/>
              </a:ext>
            </a:extLst>
          </p:cNvPr>
          <p:cNvSpPr>
            <a:spLocks noGrp="1"/>
          </p:cNvSpPr>
          <p:nvPr>
            <p:ph type="title"/>
          </p:nvPr>
        </p:nvSpPr>
        <p:spPr/>
        <p:txBody>
          <a:bodyPr/>
          <a:lstStyle/>
          <a:p>
            <a:r>
              <a:rPr lang="tr-TR" b="0" i="0" dirty="0" err="1">
                <a:solidFill>
                  <a:schemeClr val="tx1"/>
                </a:solidFill>
                <a:effectLst/>
                <a:latin typeface="charter"/>
              </a:rPr>
              <a:t>Functional</a:t>
            </a:r>
            <a:r>
              <a:rPr lang="tr-TR" b="0" i="0" dirty="0">
                <a:solidFill>
                  <a:schemeClr val="tx1"/>
                </a:solidFill>
                <a:effectLst/>
                <a:latin typeface="charter"/>
              </a:rPr>
              <a:t> </a:t>
            </a:r>
            <a:r>
              <a:rPr lang="tr-TR" b="0" i="0" dirty="0" err="1">
                <a:solidFill>
                  <a:schemeClr val="tx1"/>
                </a:solidFill>
                <a:effectLst/>
                <a:latin typeface="charter"/>
              </a:rPr>
              <a:t>interface</a:t>
            </a:r>
            <a:endParaRPr lang="tr-TR" dirty="0">
              <a:solidFill>
                <a:schemeClr val="tx1"/>
              </a:solidFill>
            </a:endParaRPr>
          </a:p>
        </p:txBody>
      </p:sp>
      <p:sp>
        <p:nvSpPr>
          <p:cNvPr id="3" name="İçerik Yer Tutucusu 2">
            <a:extLst>
              <a:ext uri="{FF2B5EF4-FFF2-40B4-BE49-F238E27FC236}">
                <a16:creationId xmlns:a16="http://schemas.microsoft.com/office/drawing/2014/main" id="{5381EE36-7176-42E4-B0B6-BD12D669F395}"/>
              </a:ext>
            </a:extLst>
          </p:cNvPr>
          <p:cNvSpPr>
            <a:spLocks noGrp="1"/>
          </p:cNvSpPr>
          <p:nvPr>
            <p:ph idx="1"/>
          </p:nvPr>
        </p:nvSpPr>
        <p:spPr/>
        <p:txBody>
          <a:bodyPr/>
          <a:lstStyle/>
          <a:p>
            <a:pPr algn="l"/>
            <a:r>
              <a:rPr lang="tr-TR" b="0" i="0" dirty="0" err="1">
                <a:effectLst/>
                <a:latin typeface="charter"/>
              </a:rPr>
              <a:t>Functional</a:t>
            </a:r>
            <a:r>
              <a:rPr lang="tr-TR" b="0" i="0" dirty="0">
                <a:effectLst/>
                <a:latin typeface="charter"/>
              </a:rPr>
              <a:t> </a:t>
            </a:r>
            <a:r>
              <a:rPr lang="tr-TR" b="0" i="0" dirty="0" err="1">
                <a:effectLst/>
                <a:latin typeface="charter"/>
              </a:rPr>
              <a:t>interface</a:t>
            </a:r>
            <a:r>
              <a:rPr lang="tr-TR" b="0" i="0" dirty="0">
                <a:effectLst/>
                <a:latin typeface="charter"/>
              </a:rPr>
              <a:t>, Java 8 ile gelmiş özelliklerden biridir.</a:t>
            </a:r>
          </a:p>
          <a:p>
            <a:pPr algn="l"/>
            <a:r>
              <a:rPr lang="tr-TR" b="0" i="0" dirty="0" err="1">
                <a:effectLst/>
                <a:latin typeface="charter"/>
              </a:rPr>
              <a:t>Function</a:t>
            </a:r>
            <a:r>
              <a:rPr lang="tr-TR" b="0" i="0" dirty="0">
                <a:effectLst/>
                <a:latin typeface="charter"/>
              </a:rPr>
              <a:t> </a:t>
            </a:r>
            <a:r>
              <a:rPr lang="tr-TR" b="0" i="0" dirty="0" err="1">
                <a:effectLst/>
                <a:latin typeface="charter"/>
              </a:rPr>
              <a:t>interface</a:t>
            </a:r>
            <a:r>
              <a:rPr lang="tr-TR" b="0" i="0" dirty="0">
                <a:effectLst/>
                <a:latin typeface="charter"/>
              </a:rPr>
              <a:t>, içerisinde sadece bir tane </a:t>
            </a:r>
            <a:r>
              <a:rPr lang="tr-TR" b="0" i="0" dirty="0" err="1">
                <a:effectLst/>
                <a:latin typeface="charter"/>
              </a:rPr>
              <a:t>abstract</a:t>
            </a:r>
            <a:r>
              <a:rPr lang="tr-TR" b="0" i="0" dirty="0">
                <a:effectLst/>
                <a:latin typeface="charter"/>
              </a:rPr>
              <a:t> metodu olan </a:t>
            </a:r>
            <a:r>
              <a:rPr lang="tr-TR" b="0" i="0" dirty="0" err="1">
                <a:effectLst/>
                <a:latin typeface="charter"/>
              </a:rPr>
              <a:t>interface’dir</a:t>
            </a:r>
            <a:r>
              <a:rPr lang="tr-TR" b="0" i="0" dirty="0">
                <a:effectLst/>
                <a:latin typeface="charter"/>
              </a:rPr>
              <a:t>. Eğer ilgili </a:t>
            </a:r>
            <a:r>
              <a:rPr lang="tr-TR" b="0" i="0" dirty="0" err="1">
                <a:effectLst/>
                <a:latin typeface="charter"/>
              </a:rPr>
              <a:t>interface’in</a:t>
            </a:r>
            <a:r>
              <a:rPr lang="tr-TR" b="0" i="0" dirty="0">
                <a:effectLst/>
                <a:latin typeface="charter"/>
              </a:rPr>
              <a:t> türetildiği </a:t>
            </a:r>
            <a:r>
              <a:rPr lang="tr-TR" b="0" i="0" dirty="0" err="1">
                <a:effectLst/>
                <a:latin typeface="charter"/>
              </a:rPr>
              <a:t>interface’de</a:t>
            </a:r>
            <a:r>
              <a:rPr lang="tr-TR" b="0" i="0" dirty="0">
                <a:effectLst/>
                <a:latin typeface="charter"/>
              </a:rPr>
              <a:t> </a:t>
            </a:r>
            <a:r>
              <a:rPr lang="tr-TR" b="0" i="0" dirty="0" err="1">
                <a:effectLst/>
                <a:latin typeface="charter"/>
              </a:rPr>
              <a:t>abstract</a:t>
            </a:r>
            <a:r>
              <a:rPr lang="tr-TR" b="0" i="0" dirty="0">
                <a:effectLst/>
                <a:latin typeface="charter"/>
              </a:rPr>
              <a:t> metot varsa bu durumda da </a:t>
            </a:r>
            <a:r>
              <a:rPr lang="tr-TR" b="0" i="0" dirty="0" err="1">
                <a:effectLst/>
                <a:latin typeface="charter"/>
              </a:rPr>
              <a:t>functional</a:t>
            </a:r>
            <a:r>
              <a:rPr lang="tr-TR" b="0" i="0" dirty="0">
                <a:effectLst/>
                <a:latin typeface="charter"/>
              </a:rPr>
              <a:t> </a:t>
            </a:r>
            <a:r>
              <a:rPr lang="tr-TR" b="0" i="0" dirty="0" err="1">
                <a:effectLst/>
                <a:latin typeface="charter"/>
              </a:rPr>
              <a:t>interface</a:t>
            </a:r>
            <a:r>
              <a:rPr lang="tr-TR" b="0" i="0" dirty="0">
                <a:effectLst/>
                <a:latin typeface="charter"/>
              </a:rPr>
              <a:t> olur.</a:t>
            </a:r>
          </a:p>
          <a:p>
            <a:pPr algn="l"/>
            <a:r>
              <a:rPr lang="tr-TR" b="0" i="0" dirty="0" err="1">
                <a:effectLst/>
                <a:latin typeface="charter"/>
              </a:rPr>
              <a:t>Functional</a:t>
            </a:r>
            <a:r>
              <a:rPr lang="tr-TR" b="0" i="0" dirty="0">
                <a:effectLst/>
                <a:latin typeface="charter"/>
              </a:rPr>
              <a:t> </a:t>
            </a:r>
            <a:r>
              <a:rPr lang="tr-TR" b="0" i="0" dirty="0" err="1">
                <a:effectLst/>
                <a:latin typeface="charter"/>
              </a:rPr>
              <a:t>interface’ler</a:t>
            </a:r>
            <a:r>
              <a:rPr lang="tr-TR" b="0" i="0" dirty="0">
                <a:effectLst/>
                <a:latin typeface="charter"/>
              </a:rPr>
              <a:t>, </a:t>
            </a:r>
            <a:r>
              <a:rPr lang="tr-TR" b="0" i="0" dirty="0" err="1">
                <a:effectLst/>
                <a:latin typeface="charter"/>
              </a:rPr>
              <a:t>lambda</a:t>
            </a:r>
            <a:r>
              <a:rPr lang="tr-TR" b="0" i="0" dirty="0">
                <a:effectLst/>
                <a:latin typeface="charter"/>
              </a:rPr>
              <a:t> </a:t>
            </a:r>
            <a:r>
              <a:rPr lang="tr-TR" b="0" i="0" dirty="0" err="1">
                <a:effectLst/>
                <a:latin typeface="charter"/>
              </a:rPr>
              <a:t>expression’ların</a:t>
            </a:r>
            <a:r>
              <a:rPr lang="tr-TR" b="0" i="0" dirty="0">
                <a:effectLst/>
                <a:latin typeface="charter"/>
              </a:rPr>
              <a:t> kullanılabilmesi için tanımlanırlar.</a:t>
            </a:r>
          </a:p>
          <a:p>
            <a:pPr algn="l"/>
            <a:endParaRPr lang="tr-TR" b="0" i="0" dirty="0">
              <a:effectLst/>
              <a:latin typeface="charter"/>
            </a:endParaRPr>
          </a:p>
          <a:p>
            <a:endParaRPr lang="tr-TR" dirty="0"/>
          </a:p>
        </p:txBody>
      </p:sp>
    </p:spTree>
    <p:extLst>
      <p:ext uri="{BB962C8B-B14F-4D97-AF65-F5344CB8AC3E}">
        <p14:creationId xmlns:p14="http://schemas.microsoft.com/office/powerpoint/2010/main" val="4009066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C47D44-EE77-46AA-8ECC-22C219276D3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BE66A39-8F56-4720-B6DF-601F745368F1}"/>
              </a:ext>
            </a:extLst>
          </p:cNvPr>
          <p:cNvSpPr>
            <a:spLocks noGrp="1"/>
          </p:cNvSpPr>
          <p:nvPr>
            <p:ph idx="1"/>
          </p:nvPr>
        </p:nvSpPr>
        <p:spPr/>
        <p:txBody>
          <a:bodyPr/>
          <a:lstStyle/>
          <a:p>
            <a:r>
              <a:rPr lang="tr-TR" b="0" i="0" dirty="0" err="1">
                <a:effectLst/>
                <a:latin typeface="charter"/>
              </a:rPr>
              <a:t>Functional</a:t>
            </a:r>
            <a:r>
              <a:rPr lang="tr-TR" b="0" i="0" dirty="0">
                <a:effectLst/>
                <a:latin typeface="charter"/>
              </a:rPr>
              <a:t> </a:t>
            </a:r>
            <a:r>
              <a:rPr lang="tr-TR" b="0" i="0" dirty="0" err="1">
                <a:effectLst/>
                <a:latin typeface="charter"/>
              </a:rPr>
              <a:t>interface’ler</a:t>
            </a:r>
            <a:r>
              <a:rPr lang="tr-TR" b="0" i="0" dirty="0">
                <a:effectLst/>
                <a:latin typeface="charter"/>
              </a:rPr>
              <a:t> tanımlanırken, @FunctionalInterface </a:t>
            </a:r>
            <a:r>
              <a:rPr lang="tr-TR" b="0" i="0" dirty="0" err="1">
                <a:effectLst/>
                <a:latin typeface="charter"/>
              </a:rPr>
              <a:t>anotasyonu</a:t>
            </a:r>
            <a:r>
              <a:rPr lang="tr-TR" b="0" i="0" dirty="0">
                <a:effectLst/>
                <a:latin typeface="charter"/>
              </a:rPr>
              <a:t> kullanması zorunlu değildir. Bu </a:t>
            </a:r>
            <a:r>
              <a:rPr lang="tr-TR" b="0" i="0" dirty="0" err="1">
                <a:effectLst/>
                <a:latin typeface="charter"/>
              </a:rPr>
              <a:t>anotasyon</a:t>
            </a:r>
            <a:r>
              <a:rPr lang="tr-TR" b="0" i="0" dirty="0">
                <a:effectLst/>
                <a:latin typeface="charter"/>
              </a:rPr>
              <a:t> sadece </a:t>
            </a:r>
            <a:r>
              <a:rPr lang="tr-TR" b="0" i="0" dirty="0" err="1">
                <a:effectLst/>
                <a:latin typeface="charter"/>
              </a:rPr>
              <a:t>validasyon</a:t>
            </a:r>
            <a:r>
              <a:rPr lang="tr-TR" b="0" i="0" dirty="0">
                <a:effectLst/>
                <a:latin typeface="charter"/>
              </a:rPr>
              <a:t> yapma amacıyla kullanılır. Eğer </a:t>
            </a:r>
            <a:r>
              <a:rPr lang="tr-TR" b="0" i="0" dirty="0" err="1">
                <a:effectLst/>
                <a:latin typeface="charter"/>
              </a:rPr>
              <a:t>anotasyon</a:t>
            </a:r>
            <a:r>
              <a:rPr lang="tr-TR" b="0" i="0" dirty="0">
                <a:effectLst/>
                <a:latin typeface="charter"/>
              </a:rPr>
              <a:t> eklenirse ve birden fazla </a:t>
            </a:r>
            <a:r>
              <a:rPr lang="tr-TR" b="0" i="0" dirty="0" err="1">
                <a:effectLst/>
                <a:latin typeface="charter"/>
              </a:rPr>
              <a:t>abstract</a:t>
            </a:r>
            <a:r>
              <a:rPr lang="tr-TR" b="0" i="0" dirty="0">
                <a:effectLst/>
                <a:latin typeface="charter"/>
              </a:rPr>
              <a:t> metot eklenmeye çalışılırsa, bu durumda </a:t>
            </a:r>
            <a:r>
              <a:rPr lang="tr-TR" b="0" i="0" dirty="0" err="1">
                <a:effectLst/>
                <a:latin typeface="charter"/>
              </a:rPr>
              <a:t>compile</a:t>
            </a:r>
            <a:r>
              <a:rPr lang="tr-TR" b="0" i="0" dirty="0">
                <a:effectLst/>
                <a:latin typeface="charter"/>
              </a:rPr>
              <a:t> </a:t>
            </a:r>
            <a:r>
              <a:rPr lang="tr-TR" b="0" i="0" dirty="0" err="1">
                <a:effectLst/>
                <a:latin typeface="charter"/>
              </a:rPr>
              <a:t>error</a:t>
            </a:r>
            <a:r>
              <a:rPr lang="tr-TR" b="0" i="0" dirty="0">
                <a:effectLst/>
                <a:latin typeface="charter"/>
              </a:rPr>
              <a:t> verecektir.</a:t>
            </a:r>
            <a:endParaRPr lang="tr-TR" dirty="0"/>
          </a:p>
        </p:txBody>
      </p:sp>
    </p:spTree>
    <p:extLst>
      <p:ext uri="{BB962C8B-B14F-4D97-AF65-F5344CB8AC3E}">
        <p14:creationId xmlns:p14="http://schemas.microsoft.com/office/powerpoint/2010/main" val="918819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DA9980-A144-4AC8-95FB-4B8A55BB2B9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65A2C2D-3008-449C-A9BC-33A8174E2C37}"/>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effectLst/>
                <a:latin typeface="Arial Unicode MS"/>
              </a:rPr>
              <a:t>@FunctionalInterface </a:t>
            </a:r>
            <a:r>
              <a:rPr kumimoji="0" lang="tr-TR" altLang="tr-TR" sz="2000" b="0" i="0" u="none" strike="noStrike" cap="none" normalizeH="0" baseline="0" dirty="0" err="1">
                <a:ln>
                  <a:noFill/>
                </a:ln>
                <a:effectLst/>
                <a:latin typeface="Arial Unicode MS"/>
              </a:rPr>
              <a:t>interface</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Matematics</a:t>
            </a:r>
            <a:r>
              <a:rPr kumimoji="0" lang="tr-TR" altLang="tr-TR" sz="2000" b="0" i="0" u="none" strike="noStrike" cap="none" normalizeH="0" baseline="0" dirty="0">
                <a:ln>
                  <a:noFill/>
                </a:ln>
                <a:effectLst/>
                <a:latin typeface="Arial Unicode MS"/>
              </a:rPr>
              <a:t> { </a:t>
            </a:r>
            <a:r>
              <a:rPr kumimoji="0" lang="tr-TR" altLang="tr-TR" sz="2000" b="0" i="0" u="none" strike="noStrike" cap="none" normalizeH="0" baseline="0" dirty="0" err="1">
                <a:ln>
                  <a:noFill/>
                </a:ln>
                <a:effectLst/>
                <a:latin typeface="Arial Unicode MS"/>
              </a:rPr>
              <a:t>void</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operation</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int</a:t>
            </a:r>
            <a:r>
              <a:rPr kumimoji="0" lang="tr-TR" altLang="tr-TR" sz="2000" b="0" i="0" u="none" strike="noStrike" cap="none" normalizeH="0" baseline="0" dirty="0">
                <a:ln>
                  <a:noFill/>
                </a:ln>
                <a:effectLst/>
                <a:latin typeface="Arial Unicode MS"/>
              </a:rPr>
              <a:t> a, </a:t>
            </a:r>
            <a:r>
              <a:rPr kumimoji="0" lang="tr-TR" altLang="tr-TR" sz="2000" b="0" i="0" u="none" strike="noStrike" cap="none" normalizeH="0" baseline="0" dirty="0" err="1">
                <a:ln>
                  <a:noFill/>
                </a:ln>
                <a:effectLst/>
                <a:latin typeface="Arial Unicode MS"/>
              </a:rPr>
              <a:t>int</a:t>
            </a:r>
            <a:r>
              <a:rPr kumimoji="0" lang="tr-TR" altLang="tr-TR" sz="2000" b="0" i="0" u="none" strike="noStrike" cap="none" normalizeH="0" baseline="0" dirty="0">
                <a:ln>
                  <a:noFill/>
                </a:ln>
                <a:effectLst/>
                <a:latin typeface="Arial Unicode MS"/>
              </a:rPr>
              <a:t> b); }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effectLst/>
                <a:latin typeface="Arial Unicode MS"/>
              </a:rPr>
              <a:t>public</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class</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TestCustom</a:t>
            </a:r>
            <a:r>
              <a:rPr kumimoji="0" lang="tr-TR" altLang="tr-TR" sz="2000" b="0" i="0" u="none" strike="noStrike" cap="none" normalizeH="0" baseline="0" dirty="0">
                <a:ln>
                  <a:noFill/>
                </a:ln>
                <a:effectLst/>
                <a:latin typeface="Arial Unicode MS"/>
              </a:rPr>
              <a:t> { </a:t>
            </a:r>
            <a:r>
              <a:rPr kumimoji="0" lang="tr-TR" altLang="tr-TR" sz="2000" b="0" i="0" u="none" strike="noStrike" cap="none" normalizeH="0" baseline="0" dirty="0" err="1">
                <a:ln>
                  <a:noFill/>
                </a:ln>
                <a:effectLst/>
                <a:latin typeface="Arial Unicode MS"/>
              </a:rPr>
              <a:t>public</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static</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void</a:t>
            </a:r>
            <a:r>
              <a:rPr kumimoji="0" lang="tr-TR" altLang="tr-TR" sz="2000" b="0" i="0" u="none" strike="noStrike" cap="none" normalizeH="0" baseline="0" dirty="0">
                <a:ln>
                  <a:noFill/>
                </a:ln>
                <a:effectLst/>
                <a:latin typeface="Arial Unicode MS"/>
              </a:rPr>
              <a:t> main(</a:t>
            </a:r>
            <a:r>
              <a:rPr kumimoji="0" lang="tr-TR" altLang="tr-TR" sz="2000" b="0" i="0" u="none" strike="noStrike" cap="none" normalizeH="0" baseline="0" dirty="0" err="1">
                <a:ln>
                  <a:noFill/>
                </a:ln>
                <a:effectLst/>
                <a:latin typeface="Arial Unicode MS"/>
              </a:rPr>
              <a:t>String</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args</a:t>
            </a:r>
            <a:r>
              <a:rPr kumimoji="0" lang="tr-TR" altLang="tr-TR" sz="2000" b="0" i="0" u="none" strike="noStrike" cap="none" normalizeH="0" baseline="0" dirty="0">
                <a:ln>
                  <a:noFill/>
                </a:ln>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effectLst/>
                <a:latin typeface="Arial Unicode MS"/>
              </a:rPr>
              <a:t>Matematics</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sum</a:t>
            </a:r>
            <a:r>
              <a:rPr kumimoji="0" lang="tr-TR" altLang="tr-TR" sz="2000" b="0" i="0" u="none" strike="noStrike" cap="none" normalizeH="0" baseline="0" dirty="0">
                <a:ln>
                  <a:noFill/>
                </a:ln>
                <a:effectLst/>
                <a:latin typeface="Arial Unicode MS"/>
              </a:rPr>
              <a:t> = (a, b) -&gt; </a:t>
            </a:r>
            <a:r>
              <a:rPr kumimoji="0" lang="tr-TR" altLang="tr-TR" sz="2000" b="0" i="0" u="none" strike="noStrike" cap="none" normalizeH="0" baseline="0" dirty="0" err="1">
                <a:ln>
                  <a:noFill/>
                </a:ln>
                <a:effectLst/>
                <a:latin typeface="Arial Unicode MS"/>
              </a:rPr>
              <a:t>System.out.println</a:t>
            </a:r>
            <a:r>
              <a:rPr kumimoji="0" lang="tr-TR" altLang="tr-TR" sz="2000" b="0" i="0" u="none" strike="noStrike" cap="none" normalizeH="0" baseline="0" dirty="0">
                <a:ln>
                  <a:noFill/>
                </a:ln>
                <a:effectLst/>
                <a:latin typeface="Arial Unicode MS"/>
              </a:rPr>
              <a:t>("</a:t>
            </a:r>
            <a:r>
              <a:rPr kumimoji="0" lang="tr-TR" altLang="tr-TR" sz="2000" b="0" i="0" u="none" strike="noStrike" cap="none" normalizeH="0" baseline="0" dirty="0" err="1">
                <a:ln>
                  <a:noFill/>
                </a:ln>
                <a:effectLst/>
                <a:latin typeface="Arial Unicode MS"/>
              </a:rPr>
              <a:t>Sum</a:t>
            </a:r>
            <a:r>
              <a:rPr kumimoji="0" lang="tr-TR" altLang="tr-TR" sz="2000" b="0" i="0" u="none" strike="noStrike" cap="none" normalizeH="0" baseline="0" dirty="0">
                <a:ln>
                  <a:noFill/>
                </a:ln>
                <a:effectLst/>
                <a:latin typeface="Arial Unicode MS"/>
              </a:rPr>
              <a:t>: " + (a + b));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effectLst/>
                <a:latin typeface="Arial Unicode MS"/>
              </a:rPr>
              <a:t>sum.operation</a:t>
            </a:r>
            <a:r>
              <a:rPr kumimoji="0" lang="tr-TR" altLang="tr-TR" sz="2000" b="0" i="0" u="none" strike="noStrike" cap="none" normalizeH="0" baseline="0" dirty="0">
                <a:ln>
                  <a:noFill/>
                </a:ln>
                <a:effectLst/>
                <a:latin typeface="Arial Unicode MS"/>
              </a:rPr>
              <a:t>(10, 6);</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Matematics</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minus</a:t>
            </a:r>
            <a:r>
              <a:rPr kumimoji="0" lang="tr-TR" altLang="tr-TR" sz="2000" b="0" i="0" u="none" strike="noStrike" cap="none" normalizeH="0" baseline="0" dirty="0">
                <a:ln>
                  <a:noFill/>
                </a:ln>
                <a:effectLst/>
                <a:latin typeface="Arial Unicode MS"/>
              </a:rPr>
              <a:t> = (</a:t>
            </a:r>
            <a:r>
              <a:rPr kumimoji="0" lang="tr-TR" altLang="tr-TR" sz="2000" b="0" i="0" u="none" strike="noStrike" cap="none" normalizeH="0" baseline="0" dirty="0" err="1">
                <a:ln>
                  <a:noFill/>
                </a:ln>
                <a:effectLst/>
                <a:latin typeface="Arial Unicode MS"/>
              </a:rPr>
              <a:t>int</a:t>
            </a:r>
            <a:r>
              <a:rPr kumimoji="0" lang="tr-TR" altLang="tr-TR" sz="2000" b="0" i="0" u="none" strike="noStrike" cap="none" normalizeH="0" baseline="0" dirty="0">
                <a:ln>
                  <a:noFill/>
                </a:ln>
                <a:effectLst/>
                <a:latin typeface="Arial Unicode MS"/>
              </a:rPr>
              <a:t> a, </a:t>
            </a:r>
            <a:r>
              <a:rPr kumimoji="0" lang="tr-TR" altLang="tr-TR" sz="2000" b="0" i="0" u="none" strike="noStrike" cap="none" normalizeH="0" baseline="0" dirty="0" err="1">
                <a:ln>
                  <a:noFill/>
                </a:ln>
                <a:effectLst/>
                <a:latin typeface="Arial Unicode MS"/>
              </a:rPr>
              <a:t>int</a:t>
            </a:r>
            <a:r>
              <a:rPr kumimoji="0" lang="tr-TR" altLang="tr-TR" sz="2000" b="0" i="0" u="none" strike="noStrike" cap="none" normalizeH="0" baseline="0" dirty="0">
                <a:ln>
                  <a:noFill/>
                </a:ln>
                <a:effectLst/>
                <a:latin typeface="Arial Unicode MS"/>
              </a:rPr>
              <a:t> b) -&gt; </a:t>
            </a:r>
            <a:r>
              <a:rPr kumimoji="0" lang="tr-TR" altLang="tr-TR" sz="2000" b="0" i="0" u="none" strike="noStrike" cap="none" normalizeH="0" baseline="0" dirty="0" err="1">
                <a:ln>
                  <a:noFill/>
                </a:ln>
                <a:effectLst/>
                <a:latin typeface="Arial Unicode MS"/>
              </a:rPr>
              <a:t>System.out.println</a:t>
            </a:r>
            <a:r>
              <a:rPr kumimoji="0" lang="tr-TR" altLang="tr-TR" sz="2000" b="0" i="0" u="none" strike="noStrike" cap="none" normalizeH="0" baseline="0" dirty="0">
                <a:ln>
                  <a:noFill/>
                </a:ln>
                <a:effectLst/>
                <a:latin typeface="Arial Unicode MS"/>
              </a:rPr>
              <a:t>("</a:t>
            </a:r>
            <a:r>
              <a:rPr kumimoji="0" lang="tr-TR" altLang="tr-TR" sz="2000" b="0" i="0" u="none" strike="noStrike" cap="none" normalizeH="0" baseline="0" dirty="0" err="1">
                <a:ln>
                  <a:noFill/>
                </a:ln>
                <a:effectLst/>
                <a:latin typeface="Arial Unicode MS"/>
              </a:rPr>
              <a:t>Minus</a:t>
            </a:r>
            <a:r>
              <a:rPr kumimoji="0" lang="tr-TR" altLang="tr-TR" sz="2000" b="0" i="0" u="none" strike="noStrike" cap="none" normalizeH="0" baseline="0" dirty="0">
                <a:ln>
                  <a:noFill/>
                </a:ln>
                <a:effectLst/>
                <a:latin typeface="Arial Unicode MS"/>
              </a:rPr>
              <a:t>: " + (a - b));</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minus.operation</a:t>
            </a:r>
            <a:r>
              <a:rPr kumimoji="0" lang="tr-TR" altLang="tr-TR" sz="2000" b="0" i="0" u="none" strike="noStrike" cap="none" normalizeH="0" baseline="0" dirty="0">
                <a:ln>
                  <a:noFill/>
                </a:ln>
                <a:effectLst/>
                <a:latin typeface="Arial Unicode MS"/>
              </a:rPr>
              <a:t>(10, 6);</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Matematics</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multiply</a:t>
            </a:r>
            <a:r>
              <a:rPr kumimoji="0" lang="tr-TR" altLang="tr-TR" sz="2000" b="0" i="0" u="none" strike="noStrike" cap="none" normalizeH="0" baseline="0" dirty="0">
                <a:ln>
                  <a:noFill/>
                </a:ln>
                <a:effectLst/>
                <a:latin typeface="Arial Unicode MS"/>
              </a:rPr>
              <a:t> = (</a:t>
            </a:r>
            <a:r>
              <a:rPr kumimoji="0" lang="tr-TR" altLang="tr-TR" sz="2000" b="0" i="0" u="none" strike="noStrike" cap="none" normalizeH="0" baseline="0" dirty="0" err="1">
                <a:ln>
                  <a:noFill/>
                </a:ln>
                <a:effectLst/>
                <a:latin typeface="Arial Unicode MS"/>
              </a:rPr>
              <a:t>int</a:t>
            </a:r>
            <a:r>
              <a:rPr kumimoji="0" lang="tr-TR" altLang="tr-TR" sz="2000" b="0" i="0" u="none" strike="noStrike" cap="none" normalizeH="0" baseline="0" dirty="0">
                <a:ln>
                  <a:noFill/>
                </a:ln>
                <a:effectLst/>
                <a:latin typeface="Arial Unicode MS"/>
              </a:rPr>
              <a:t> a, </a:t>
            </a:r>
            <a:r>
              <a:rPr kumimoji="0" lang="tr-TR" altLang="tr-TR" sz="2000" b="0" i="0" u="none" strike="noStrike" cap="none" normalizeH="0" baseline="0" dirty="0" err="1">
                <a:ln>
                  <a:noFill/>
                </a:ln>
                <a:effectLst/>
                <a:latin typeface="Arial Unicode MS"/>
              </a:rPr>
              <a:t>int</a:t>
            </a:r>
            <a:r>
              <a:rPr kumimoji="0" lang="tr-TR" altLang="tr-TR" sz="2000" b="0" i="0" u="none" strike="noStrike" cap="none" normalizeH="0" baseline="0" dirty="0">
                <a:ln>
                  <a:noFill/>
                </a:ln>
                <a:effectLst/>
                <a:latin typeface="Arial Unicode MS"/>
              </a:rPr>
              <a:t> b) -&gt; </a:t>
            </a:r>
            <a:r>
              <a:rPr kumimoji="0" lang="tr-TR" altLang="tr-TR" sz="2000" b="0" i="0" u="none" strike="noStrike" cap="none" normalizeH="0" baseline="0" dirty="0" err="1">
                <a:ln>
                  <a:noFill/>
                </a:ln>
                <a:effectLst/>
                <a:latin typeface="Arial Unicode MS"/>
              </a:rPr>
              <a:t>System.out.println</a:t>
            </a:r>
            <a:r>
              <a:rPr kumimoji="0" lang="tr-TR" altLang="tr-TR" sz="2000" b="0" i="0" u="none" strike="noStrike" cap="none" normalizeH="0" baseline="0" dirty="0">
                <a:ln>
                  <a:noFill/>
                </a:ln>
                <a:effectLst/>
                <a:latin typeface="Arial Unicode MS"/>
              </a:rPr>
              <a:t>("</a:t>
            </a:r>
            <a:r>
              <a:rPr kumimoji="0" lang="tr-TR" altLang="tr-TR" sz="2000" b="0" i="0" u="none" strike="noStrike" cap="none" normalizeH="0" baseline="0" dirty="0" err="1">
                <a:ln>
                  <a:noFill/>
                </a:ln>
                <a:effectLst/>
                <a:latin typeface="Arial Unicode MS"/>
              </a:rPr>
              <a:t>Multiply</a:t>
            </a:r>
            <a:r>
              <a:rPr kumimoji="0" lang="tr-TR" altLang="tr-TR" sz="2000" b="0" i="0" u="none" strike="noStrike" cap="none" normalizeH="0" baseline="0" dirty="0">
                <a:ln>
                  <a:noFill/>
                </a:ln>
                <a:effectLst/>
                <a:latin typeface="Arial Unicode MS"/>
              </a:rPr>
              <a:t>: " + (a * b));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a:ln>
                  <a:noFill/>
                </a:ln>
                <a:effectLst/>
                <a:latin typeface="Arial Unicode MS"/>
              </a:rPr>
              <a:t>multiply.operation</a:t>
            </a:r>
            <a:r>
              <a:rPr kumimoji="0" lang="tr-TR" altLang="tr-TR" sz="2000" b="0" i="0" u="none" strike="noStrike" cap="none" normalizeH="0" baseline="0" dirty="0">
                <a:ln>
                  <a:noFill/>
                </a:ln>
                <a:effectLst/>
                <a:latin typeface="Arial Unicode MS"/>
              </a:rPr>
              <a:t>(10, 6); } }</a:t>
            </a:r>
            <a:r>
              <a:rPr kumimoji="0" lang="tr-TR" altLang="tr-TR" sz="1600" b="0" i="0" u="none" strike="noStrike" cap="none" normalizeH="0" baseline="0" dirty="0">
                <a:ln>
                  <a:noFill/>
                </a:ln>
                <a:effectLst/>
              </a:rPr>
              <a:t> </a:t>
            </a:r>
            <a:endParaRPr kumimoji="0" lang="tr-TR" altLang="tr-TR" sz="4400" b="0" i="0" u="none" strike="noStrike" cap="none" normalizeH="0" baseline="0" dirty="0">
              <a:ln>
                <a:noFill/>
              </a:ln>
              <a:effectLst/>
              <a:latin typeface="Arial" panose="020B0604020202020204" pitchFamily="34" charset="0"/>
            </a:endParaRPr>
          </a:p>
          <a:p>
            <a:endParaRPr lang="tr-TR" dirty="0"/>
          </a:p>
        </p:txBody>
      </p:sp>
    </p:spTree>
    <p:extLst>
      <p:ext uri="{BB962C8B-B14F-4D97-AF65-F5344CB8AC3E}">
        <p14:creationId xmlns:p14="http://schemas.microsoft.com/office/powerpoint/2010/main" val="255856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F1EBAE-8C99-4E2A-B09D-23D5EB8C441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381B25B-0832-43CE-AF58-F6D01BF41AEC}"/>
              </a:ext>
            </a:extLst>
          </p:cNvPr>
          <p:cNvSpPr>
            <a:spLocks noGrp="1"/>
          </p:cNvSpPr>
          <p:nvPr>
            <p:ph idx="1"/>
          </p:nvPr>
        </p:nvSpPr>
        <p:spPr>
          <a:xfrm>
            <a:off x="1103313" y="2052919"/>
            <a:ext cx="4047528" cy="4146546"/>
          </a:xfrm>
        </p:spPr>
        <p:txBody>
          <a:bodyPr/>
          <a:lstStyle/>
          <a:p>
            <a:pPr algn="l"/>
            <a:r>
              <a:rPr lang="tr-TR" sz="1800" b="1" dirty="0" err="1">
                <a:latin typeface="Courier New" panose="02070309020205020404" pitchFamily="49" charset="0"/>
              </a:rPr>
              <a:t>public</a:t>
            </a:r>
            <a:r>
              <a:rPr lang="tr-TR" sz="1800" b="1" dirty="0">
                <a:latin typeface="Courier New" panose="02070309020205020404" pitchFamily="49" charset="0"/>
              </a:rPr>
              <a:t> </a:t>
            </a:r>
            <a:r>
              <a:rPr lang="tr-TR" sz="1800" b="1" dirty="0" err="1">
                <a:latin typeface="Courier New" panose="02070309020205020404" pitchFamily="49" charset="0"/>
              </a:rPr>
              <a:t>interface</a:t>
            </a:r>
            <a:r>
              <a:rPr lang="tr-TR" sz="1800" b="1" dirty="0">
                <a:latin typeface="Courier New" panose="02070309020205020404" pitchFamily="49" charset="0"/>
              </a:rPr>
              <a:t> </a:t>
            </a:r>
            <a:r>
              <a:rPr lang="tr-TR" sz="1800" b="1" dirty="0" err="1">
                <a:latin typeface="Courier New" panose="02070309020205020404" pitchFamily="49" charset="0"/>
              </a:rPr>
              <a:t>MathOperation</a:t>
            </a:r>
            <a:r>
              <a:rPr lang="tr-TR" sz="1800" b="1" dirty="0">
                <a:latin typeface="Courier New" panose="02070309020205020404" pitchFamily="49" charset="0"/>
              </a:rPr>
              <a:t> {</a:t>
            </a:r>
          </a:p>
          <a:p>
            <a:pPr algn="l"/>
            <a:r>
              <a:rPr lang="tr-TR" sz="1800" dirty="0">
                <a:latin typeface="Courier New" panose="02070309020205020404" pitchFamily="49" charset="0"/>
              </a:rPr>
              <a:t>    </a:t>
            </a:r>
            <a:r>
              <a:rPr lang="tr-TR" sz="1800" b="1" dirty="0" err="1">
                <a:latin typeface="Courier New" panose="02070309020205020404" pitchFamily="49" charset="0"/>
              </a:rPr>
              <a:t>double</a:t>
            </a:r>
            <a:r>
              <a:rPr lang="tr-TR" sz="1800" b="1" dirty="0">
                <a:latin typeface="Courier New" panose="02070309020205020404" pitchFamily="49" charset="0"/>
              </a:rPr>
              <a:t> </a:t>
            </a:r>
            <a:r>
              <a:rPr lang="tr-TR" sz="1800" b="1" dirty="0" err="1">
                <a:latin typeface="Courier New" panose="02070309020205020404" pitchFamily="49" charset="0"/>
              </a:rPr>
              <a:t>operate</a:t>
            </a:r>
            <a:r>
              <a:rPr lang="tr-TR" sz="1800" b="1" dirty="0">
                <a:latin typeface="Courier New" panose="02070309020205020404" pitchFamily="49" charset="0"/>
              </a:rPr>
              <a:t>(</a:t>
            </a:r>
            <a:r>
              <a:rPr lang="tr-TR" sz="1800" b="1" dirty="0" err="1">
                <a:latin typeface="Courier New" panose="02070309020205020404" pitchFamily="49" charset="0"/>
              </a:rPr>
              <a:t>double</a:t>
            </a:r>
            <a:r>
              <a:rPr lang="tr-TR" sz="1800" b="1" dirty="0">
                <a:latin typeface="Courier New" panose="02070309020205020404" pitchFamily="49" charset="0"/>
              </a:rPr>
              <a:t> a, </a:t>
            </a:r>
            <a:r>
              <a:rPr lang="tr-TR" sz="1800" b="1" dirty="0" err="1">
                <a:latin typeface="Courier New" panose="02070309020205020404" pitchFamily="49" charset="0"/>
              </a:rPr>
              <a:t>double</a:t>
            </a:r>
            <a:r>
              <a:rPr lang="tr-TR" sz="1800" b="1" dirty="0">
                <a:latin typeface="Courier New" panose="02070309020205020404" pitchFamily="49" charset="0"/>
              </a:rPr>
              <a:t> b);</a:t>
            </a:r>
          </a:p>
          <a:p>
            <a:pPr algn="l"/>
            <a:endParaRPr lang="tr-TR" sz="1800" dirty="0">
              <a:latin typeface="Courier New" panose="02070309020205020404" pitchFamily="49" charset="0"/>
            </a:endParaRPr>
          </a:p>
          <a:p>
            <a:pPr algn="l"/>
            <a:r>
              <a:rPr lang="tr-TR" sz="1800" dirty="0">
                <a:latin typeface="Courier New" panose="02070309020205020404" pitchFamily="49" charset="0"/>
              </a:rPr>
              <a:t>    //</a:t>
            </a:r>
            <a:r>
              <a:rPr lang="tr-TR" sz="1800" dirty="0" err="1">
                <a:latin typeface="Courier New" panose="02070309020205020404" pitchFamily="49" charset="0"/>
              </a:rPr>
              <a:t>default</a:t>
            </a:r>
            <a:r>
              <a:rPr lang="tr-TR" sz="1800" dirty="0">
                <a:latin typeface="Courier New" panose="02070309020205020404" pitchFamily="49" charset="0"/>
              </a:rPr>
              <a:t> </a:t>
            </a:r>
            <a:r>
              <a:rPr lang="tr-TR" sz="1800" u="sng" dirty="0" err="1">
                <a:latin typeface="Courier New" panose="02070309020205020404" pitchFamily="49" charset="0"/>
              </a:rPr>
              <a:t>metod</a:t>
            </a:r>
            <a:r>
              <a:rPr lang="tr-TR" sz="1800" u="sng" dirty="0">
                <a:latin typeface="Courier New" panose="02070309020205020404" pitchFamily="49" charset="0"/>
              </a:rPr>
              <a:t> </a:t>
            </a:r>
            <a:r>
              <a:rPr lang="tr-TR" sz="1800" u="sng" dirty="0" err="1">
                <a:latin typeface="Courier New" panose="02070309020205020404" pitchFamily="49" charset="0"/>
              </a:rPr>
              <a:t>olusturmak</a:t>
            </a:r>
            <a:endParaRPr lang="tr-TR" sz="1800" u="sng" dirty="0">
              <a:latin typeface="Courier New" panose="02070309020205020404" pitchFamily="49" charset="0"/>
            </a:endParaRPr>
          </a:p>
          <a:p>
            <a:pPr algn="l"/>
            <a:r>
              <a:rPr lang="tr-TR" sz="1800" dirty="0">
                <a:latin typeface="Courier New" panose="02070309020205020404" pitchFamily="49" charset="0"/>
              </a:rPr>
              <a:t>    </a:t>
            </a:r>
            <a:r>
              <a:rPr lang="tr-TR" sz="1800" b="1" dirty="0" err="1">
                <a:latin typeface="Courier New" panose="02070309020205020404" pitchFamily="49" charset="0"/>
              </a:rPr>
              <a:t>default</a:t>
            </a:r>
            <a:r>
              <a:rPr lang="tr-TR" sz="1800" b="1" dirty="0">
                <a:latin typeface="Courier New" panose="02070309020205020404" pitchFamily="49" charset="0"/>
              </a:rPr>
              <a:t> </a:t>
            </a:r>
            <a:r>
              <a:rPr lang="tr-TR" sz="1800" b="1" dirty="0" err="1">
                <a:latin typeface="Courier New" panose="02070309020205020404" pitchFamily="49" charset="0"/>
              </a:rPr>
              <a:t>void</a:t>
            </a:r>
            <a:r>
              <a:rPr lang="tr-TR" sz="1800" b="1" dirty="0">
                <a:latin typeface="Courier New" panose="02070309020205020404" pitchFamily="49" charset="0"/>
              </a:rPr>
              <a:t> </a:t>
            </a:r>
            <a:r>
              <a:rPr lang="tr-TR" sz="1800" b="1" dirty="0" err="1">
                <a:latin typeface="Courier New" panose="02070309020205020404" pitchFamily="49" charset="0"/>
              </a:rPr>
              <a:t>run</a:t>
            </a:r>
            <a:r>
              <a:rPr lang="tr-TR" sz="1800" b="1" dirty="0">
                <a:latin typeface="Courier New" panose="02070309020205020404" pitchFamily="49" charset="0"/>
              </a:rPr>
              <a:t>(){}</a:t>
            </a:r>
          </a:p>
          <a:p>
            <a:pPr algn="l"/>
            <a:r>
              <a:rPr lang="tr-TR" sz="1800" dirty="0">
                <a:latin typeface="Courier New" panose="02070309020205020404" pitchFamily="49" charset="0"/>
              </a:rPr>
              <a:t>}</a:t>
            </a:r>
            <a:endParaRPr lang="tr-TR" dirty="0"/>
          </a:p>
        </p:txBody>
      </p:sp>
      <p:sp>
        <p:nvSpPr>
          <p:cNvPr id="4" name="İçerik Yer Tutucusu 2">
            <a:extLst>
              <a:ext uri="{FF2B5EF4-FFF2-40B4-BE49-F238E27FC236}">
                <a16:creationId xmlns:a16="http://schemas.microsoft.com/office/drawing/2014/main" id="{DFFD8F10-F9C3-428B-A18F-ABE8C94183C8}"/>
              </a:ext>
            </a:extLst>
          </p:cNvPr>
          <p:cNvSpPr txBox="1">
            <a:spLocks/>
          </p:cNvSpPr>
          <p:nvPr/>
        </p:nvSpPr>
        <p:spPr>
          <a:xfrm>
            <a:off x="5150841" y="175182"/>
            <a:ext cx="6887361" cy="644373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l"/>
            <a:r>
              <a:rPr lang="tr-TR" sz="1800" dirty="0" err="1">
                <a:latin typeface="Courier New" panose="02070309020205020404" pitchFamily="49" charset="0"/>
              </a:rPr>
              <a:t>Scanner</a:t>
            </a:r>
            <a:r>
              <a:rPr lang="tr-TR" sz="1800" dirty="0">
                <a:latin typeface="Courier New" panose="02070309020205020404" pitchFamily="49" charset="0"/>
              </a:rPr>
              <a:t> </a:t>
            </a:r>
            <a:r>
              <a:rPr lang="tr-TR" sz="1800" u="sng" dirty="0" err="1">
                <a:latin typeface="Courier New" panose="02070309020205020404" pitchFamily="49" charset="0"/>
              </a:rPr>
              <a:t>scanner</a:t>
            </a:r>
            <a:r>
              <a:rPr lang="tr-TR" sz="1800" u="sng" dirty="0">
                <a:latin typeface="Courier New" panose="02070309020205020404" pitchFamily="49" charset="0"/>
              </a:rPr>
              <a:t> = </a:t>
            </a:r>
            <a:r>
              <a:rPr lang="tr-TR" sz="1800" b="1" u="sng" dirty="0" err="1">
                <a:latin typeface="Courier New" panose="02070309020205020404" pitchFamily="49" charset="0"/>
              </a:rPr>
              <a:t>new</a:t>
            </a:r>
            <a:r>
              <a:rPr lang="tr-TR" sz="1800" b="1" u="sng" dirty="0">
                <a:latin typeface="Courier New" panose="02070309020205020404" pitchFamily="49" charset="0"/>
              </a:rPr>
              <a:t> </a:t>
            </a:r>
            <a:r>
              <a:rPr lang="tr-TR" sz="1800" b="1" u="sng" dirty="0" err="1">
                <a:latin typeface="Courier New" panose="02070309020205020404" pitchFamily="49" charset="0"/>
              </a:rPr>
              <a:t>Scanner</a:t>
            </a:r>
            <a:r>
              <a:rPr lang="tr-TR" sz="1800" b="1" u="sng" dirty="0">
                <a:latin typeface="Courier New" panose="02070309020205020404" pitchFamily="49" charset="0"/>
              </a:rPr>
              <a:t>(System.</a:t>
            </a:r>
            <a:r>
              <a:rPr lang="tr-TR" sz="1800" b="1" i="1" u="sng" dirty="0">
                <a:latin typeface="Courier New" panose="02070309020205020404" pitchFamily="49" charset="0"/>
              </a:rPr>
              <a:t>in);</a:t>
            </a:r>
          </a:p>
          <a:p>
            <a:pPr algn="l"/>
            <a:r>
              <a:rPr lang="tr-TR" sz="1800" b="1" dirty="0">
                <a:latin typeface="Courier New" panose="02070309020205020404" pitchFamily="49" charset="0"/>
              </a:rPr>
              <a:t>final </a:t>
            </a:r>
            <a:r>
              <a:rPr lang="tr-TR" sz="1800" b="1" dirty="0" err="1">
                <a:latin typeface="Courier New" panose="02070309020205020404" pitchFamily="49" charset="0"/>
              </a:rPr>
              <a:t>int</a:t>
            </a:r>
            <a:r>
              <a:rPr lang="tr-TR" sz="1800" b="1" dirty="0">
                <a:latin typeface="Courier New" panose="02070309020205020404" pitchFamily="49" charset="0"/>
              </a:rPr>
              <a:t> </a:t>
            </a:r>
            <a:r>
              <a:rPr lang="tr-TR" sz="1800" b="1" dirty="0" err="1">
                <a:latin typeface="Courier New" panose="02070309020205020404" pitchFamily="49" charset="0"/>
              </a:rPr>
              <a:t>operation</a:t>
            </a:r>
            <a:r>
              <a:rPr lang="tr-TR" sz="1800" b="1" dirty="0">
                <a:latin typeface="Courier New" panose="02070309020205020404" pitchFamily="49" charset="0"/>
              </a:rPr>
              <a:t> = </a:t>
            </a:r>
            <a:r>
              <a:rPr lang="tr-TR" sz="1800" b="1" dirty="0" err="1">
                <a:latin typeface="Courier New" panose="02070309020205020404" pitchFamily="49" charset="0"/>
              </a:rPr>
              <a:t>Integer.</a:t>
            </a:r>
            <a:r>
              <a:rPr lang="tr-TR" sz="1800" b="1" i="1" dirty="0" err="1">
                <a:latin typeface="Courier New" panose="02070309020205020404" pitchFamily="49" charset="0"/>
              </a:rPr>
              <a:t>parseInt</a:t>
            </a:r>
            <a:r>
              <a:rPr lang="tr-TR" sz="1800" b="1" i="1" dirty="0">
                <a:latin typeface="Courier New" panose="02070309020205020404" pitchFamily="49" charset="0"/>
              </a:rPr>
              <a:t>(</a:t>
            </a:r>
            <a:r>
              <a:rPr lang="tr-TR" sz="1800" b="1" i="1" dirty="0" err="1">
                <a:latin typeface="Courier New" panose="02070309020205020404" pitchFamily="49" charset="0"/>
              </a:rPr>
              <a:t>scanner.nextLine</a:t>
            </a:r>
            <a:r>
              <a:rPr lang="tr-TR" sz="1800" b="1" i="1" dirty="0">
                <a:latin typeface="Courier New" panose="02070309020205020404" pitchFamily="49" charset="0"/>
              </a:rPr>
              <a:t>());</a:t>
            </a:r>
          </a:p>
          <a:p>
            <a:pPr algn="l"/>
            <a:endParaRPr lang="tr-TR" sz="1800" dirty="0">
              <a:latin typeface="Courier New" panose="02070309020205020404" pitchFamily="49" charset="0"/>
            </a:endParaRPr>
          </a:p>
          <a:p>
            <a:pPr algn="l"/>
            <a:r>
              <a:rPr lang="tr-TR" sz="1800" dirty="0">
                <a:latin typeface="Courier New" panose="02070309020205020404" pitchFamily="49" charset="0"/>
              </a:rPr>
              <a:t>            </a:t>
            </a:r>
            <a:r>
              <a:rPr lang="tr-TR" sz="1800" dirty="0" err="1">
                <a:latin typeface="Courier New" panose="02070309020205020404" pitchFamily="49" charset="0"/>
              </a:rPr>
              <a:t>MathOperation</a:t>
            </a:r>
            <a:r>
              <a:rPr lang="tr-TR" sz="1800" dirty="0">
                <a:latin typeface="Courier New" panose="02070309020205020404" pitchFamily="49" charset="0"/>
              </a:rPr>
              <a:t> </a:t>
            </a:r>
            <a:r>
              <a:rPr lang="tr-TR" sz="1800" u="sng" dirty="0" err="1">
                <a:latin typeface="Courier New" panose="02070309020205020404" pitchFamily="49" charset="0"/>
              </a:rPr>
              <a:t>mathOperation</a:t>
            </a:r>
            <a:r>
              <a:rPr lang="tr-TR" sz="1800" u="sng" dirty="0">
                <a:latin typeface="Courier New" panose="02070309020205020404" pitchFamily="49" charset="0"/>
              </a:rPr>
              <a:t> = </a:t>
            </a:r>
            <a:r>
              <a:rPr lang="tr-TR" sz="1800" b="1" u="sng" dirty="0" err="1">
                <a:latin typeface="Courier New" panose="02070309020205020404" pitchFamily="49" charset="0"/>
              </a:rPr>
              <a:t>null</a:t>
            </a:r>
            <a:r>
              <a:rPr lang="tr-TR" sz="1800" b="1" u="sng" dirty="0">
                <a:latin typeface="Courier New" panose="02070309020205020404" pitchFamily="49" charset="0"/>
              </a:rPr>
              <a:t>;</a:t>
            </a:r>
          </a:p>
          <a:p>
            <a:pPr algn="l"/>
            <a:r>
              <a:rPr lang="tr-TR" sz="1800" dirty="0">
                <a:latin typeface="Courier New" panose="02070309020205020404" pitchFamily="49" charset="0"/>
              </a:rPr>
              <a:t>            </a:t>
            </a:r>
            <a:r>
              <a:rPr lang="tr-TR" sz="1800" b="1" dirty="0" err="1">
                <a:latin typeface="Courier New" panose="02070309020205020404" pitchFamily="49" charset="0"/>
              </a:rPr>
              <a:t>switch</a:t>
            </a:r>
            <a:r>
              <a:rPr lang="tr-TR" sz="1800" b="1" dirty="0">
                <a:latin typeface="Courier New" panose="02070309020205020404" pitchFamily="49" charset="0"/>
              </a:rPr>
              <a:t> (</a:t>
            </a:r>
            <a:r>
              <a:rPr lang="tr-TR" sz="1800" b="1" dirty="0" err="1">
                <a:latin typeface="Courier New" panose="02070309020205020404" pitchFamily="49" charset="0"/>
              </a:rPr>
              <a:t>operation</a:t>
            </a:r>
            <a:r>
              <a:rPr lang="tr-TR" sz="1800" b="1" dirty="0">
                <a:latin typeface="Courier New" panose="02070309020205020404" pitchFamily="49" charset="0"/>
              </a:rPr>
              <a:t>){</a:t>
            </a:r>
          </a:p>
          <a:p>
            <a:pPr algn="l"/>
            <a:r>
              <a:rPr lang="tr-TR" sz="1800" dirty="0">
                <a:latin typeface="Courier New" panose="02070309020205020404" pitchFamily="49" charset="0"/>
              </a:rPr>
              <a:t>                </a:t>
            </a:r>
            <a:r>
              <a:rPr lang="tr-TR" sz="1800" b="1" dirty="0" err="1">
                <a:latin typeface="Courier New" panose="02070309020205020404" pitchFamily="49" charset="0"/>
              </a:rPr>
              <a:t>case</a:t>
            </a:r>
            <a:r>
              <a:rPr lang="tr-TR" sz="1800" b="1" dirty="0">
                <a:latin typeface="Courier New" panose="02070309020205020404" pitchFamily="49" charset="0"/>
              </a:rPr>
              <a:t> 1:</a:t>
            </a:r>
          </a:p>
          <a:p>
            <a:pPr algn="l"/>
            <a:r>
              <a:rPr lang="en-US" sz="1800" dirty="0">
                <a:latin typeface="Courier New" panose="02070309020205020404" pitchFamily="49" charset="0"/>
              </a:rPr>
              <a:t>                    </a:t>
            </a:r>
            <a:r>
              <a:rPr lang="en-US" sz="1800" dirty="0" err="1">
                <a:latin typeface="Courier New" panose="02070309020205020404" pitchFamily="49" charset="0"/>
              </a:rPr>
              <a:t>mathOperation</a:t>
            </a:r>
            <a:r>
              <a:rPr lang="en-US" sz="1800" dirty="0">
                <a:latin typeface="Courier New" panose="02070309020205020404" pitchFamily="49" charset="0"/>
              </a:rPr>
              <a:t> = (</a:t>
            </a:r>
            <a:r>
              <a:rPr lang="en-US" sz="1800" dirty="0" err="1">
                <a:latin typeface="Courier New" panose="02070309020205020404" pitchFamily="49" charset="0"/>
              </a:rPr>
              <a:t>a,b</a:t>
            </a:r>
            <a:r>
              <a:rPr lang="en-US" sz="1800" dirty="0">
                <a:latin typeface="Courier New" panose="02070309020205020404" pitchFamily="49" charset="0"/>
              </a:rPr>
              <a:t>) -&gt; </a:t>
            </a:r>
            <a:r>
              <a:rPr lang="en-US" sz="1800" dirty="0" err="1">
                <a:latin typeface="Courier New" panose="02070309020205020404" pitchFamily="49" charset="0"/>
              </a:rPr>
              <a:t>a+b</a:t>
            </a:r>
            <a:r>
              <a:rPr lang="en-US" sz="1800" dirty="0">
                <a:latin typeface="Courier New" panose="02070309020205020404" pitchFamily="49" charset="0"/>
              </a:rPr>
              <a:t>;</a:t>
            </a:r>
          </a:p>
          <a:p>
            <a:pPr algn="l"/>
            <a:r>
              <a:rPr lang="tr-TR" sz="1800" dirty="0">
                <a:latin typeface="Courier New" panose="02070309020205020404" pitchFamily="49" charset="0"/>
              </a:rPr>
              <a:t>                    </a:t>
            </a:r>
            <a:r>
              <a:rPr lang="tr-TR" sz="1800" b="1" dirty="0">
                <a:latin typeface="Courier New" panose="02070309020205020404" pitchFamily="49" charset="0"/>
              </a:rPr>
              <a:t>break;</a:t>
            </a:r>
          </a:p>
          <a:p>
            <a:pPr algn="l"/>
            <a:r>
              <a:rPr lang="tr-TR" sz="1800" dirty="0">
                <a:latin typeface="Courier New" panose="02070309020205020404" pitchFamily="49" charset="0"/>
              </a:rPr>
              <a:t>                </a:t>
            </a:r>
            <a:r>
              <a:rPr lang="tr-TR" sz="1800" b="1" dirty="0" err="1">
                <a:latin typeface="Courier New" panose="02070309020205020404" pitchFamily="49" charset="0"/>
              </a:rPr>
              <a:t>case</a:t>
            </a:r>
            <a:r>
              <a:rPr lang="tr-TR" sz="1800" b="1" dirty="0">
                <a:latin typeface="Courier New" panose="02070309020205020404" pitchFamily="49" charset="0"/>
              </a:rPr>
              <a:t> 2:</a:t>
            </a:r>
          </a:p>
          <a:p>
            <a:pPr algn="l"/>
            <a:r>
              <a:rPr lang="en-US" sz="1800" dirty="0">
                <a:latin typeface="Courier New" panose="02070309020205020404" pitchFamily="49" charset="0"/>
              </a:rPr>
              <a:t>                    </a:t>
            </a:r>
            <a:r>
              <a:rPr lang="en-US" sz="1800" dirty="0" err="1">
                <a:latin typeface="Courier New" panose="02070309020205020404" pitchFamily="49" charset="0"/>
              </a:rPr>
              <a:t>mathOperation</a:t>
            </a:r>
            <a:r>
              <a:rPr lang="en-US" sz="1800" dirty="0">
                <a:latin typeface="Courier New" panose="02070309020205020404" pitchFamily="49" charset="0"/>
              </a:rPr>
              <a:t> = (</a:t>
            </a:r>
            <a:r>
              <a:rPr lang="en-US" sz="1800" dirty="0" err="1">
                <a:latin typeface="Courier New" panose="02070309020205020404" pitchFamily="49" charset="0"/>
              </a:rPr>
              <a:t>a,b</a:t>
            </a:r>
            <a:r>
              <a:rPr lang="en-US" sz="1800" dirty="0">
                <a:latin typeface="Courier New" panose="02070309020205020404" pitchFamily="49" charset="0"/>
              </a:rPr>
              <a:t>) -&gt; a - b;</a:t>
            </a:r>
          </a:p>
          <a:p>
            <a:pPr algn="l"/>
            <a:r>
              <a:rPr lang="tr-TR" sz="1800" dirty="0">
                <a:latin typeface="Courier New" panose="02070309020205020404" pitchFamily="49" charset="0"/>
              </a:rPr>
              <a:t>                    </a:t>
            </a:r>
            <a:r>
              <a:rPr lang="tr-TR" sz="1800" b="1" dirty="0">
                <a:latin typeface="Courier New" panose="02070309020205020404" pitchFamily="49" charset="0"/>
              </a:rPr>
              <a:t>break;</a:t>
            </a:r>
          </a:p>
          <a:p>
            <a:pPr algn="l"/>
            <a:r>
              <a:rPr lang="tr-TR" sz="1800" dirty="0">
                <a:latin typeface="Courier New" panose="02070309020205020404" pitchFamily="49" charset="0"/>
              </a:rPr>
              <a:t>                </a:t>
            </a:r>
            <a:r>
              <a:rPr lang="tr-TR" sz="1800" b="1" dirty="0" err="1">
                <a:latin typeface="Courier New" panose="02070309020205020404" pitchFamily="49" charset="0"/>
              </a:rPr>
              <a:t>case</a:t>
            </a:r>
            <a:r>
              <a:rPr lang="tr-TR" sz="1800" b="1" dirty="0">
                <a:latin typeface="Courier New" panose="02070309020205020404" pitchFamily="49" charset="0"/>
              </a:rPr>
              <a:t> 3:</a:t>
            </a:r>
          </a:p>
          <a:p>
            <a:pPr algn="l"/>
            <a:r>
              <a:rPr lang="en-US" sz="1800" dirty="0">
                <a:latin typeface="Courier New" panose="02070309020205020404" pitchFamily="49" charset="0"/>
              </a:rPr>
              <a:t>                    </a:t>
            </a:r>
            <a:r>
              <a:rPr lang="en-US" sz="1800" dirty="0" err="1">
                <a:latin typeface="Courier New" panose="02070309020205020404" pitchFamily="49" charset="0"/>
              </a:rPr>
              <a:t>mathOperation</a:t>
            </a:r>
            <a:r>
              <a:rPr lang="en-US" sz="1800" dirty="0">
                <a:latin typeface="Courier New" panose="02070309020205020404" pitchFamily="49" charset="0"/>
              </a:rPr>
              <a:t> = (</a:t>
            </a:r>
            <a:r>
              <a:rPr lang="en-US" sz="1800" dirty="0" err="1">
                <a:latin typeface="Courier New" panose="02070309020205020404" pitchFamily="49" charset="0"/>
              </a:rPr>
              <a:t>a,b</a:t>
            </a:r>
            <a:r>
              <a:rPr lang="en-US" sz="1800" dirty="0">
                <a:latin typeface="Courier New" panose="02070309020205020404" pitchFamily="49" charset="0"/>
              </a:rPr>
              <a:t>) -&gt; a * b;</a:t>
            </a:r>
          </a:p>
          <a:p>
            <a:pPr algn="l"/>
            <a:r>
              <a:rPr lang="tr-TR" sz="1800" dirty="0">
                <a:latin typeface="Courier New" panose="02070309020205020404" pitchFamily="49" charset="0"/>
              </a:rPr>
              <a:t>                    </a:t>
            </a:r>
            <a:r>
              <a:rPr lang="tr-TR" sz="1800" b="1" dirty="0">
                <a:latin typeface="Courier New" panose="02070309020205020404" pitchFamily="49" charset="0"/>
              </a:rPr>
              <a:t>break;</a:t>
            </a:r>
          </a:p>
          <a:p>
            <a:pPr algn="l"/>
            <a:r>
              <a:rPr lang="tr-TR" sz="1800" dirty="0">
                <a:latin typeface="Courier New" panose="02070309020205020404" pitchFamily="49" charset="0"/>
              </a:rPr>
              <a:t>                </a:t>
            </a:r>
            <a:r>
              <a:rPr lang="tr-TR" sz="1800" b="1" dirty="0" err="1">
                <a:latin typeface="Courier New" panose="02070309020205020404" pitchFamily="49" charset="0"/>
              </a:rPr>
              <a:t>case</a:t>
            </a:r>
            <a:r>
              <a:rPr lang="tr-TR" sz="1800" b="1" dirty="0">
                <a:latin typeface="Courier New" panose="02070309020205020404" pitchFamily="49" charset="0"/>
              </a:rPr>
              <a:t> 4:</a:t>
            </a:r>
          </a:p>
          <a:p>
            <a:pPr algn="l"/>
            <a:r>
              <a:rPr lang="en-US" sz="1800" dirty="0">
                <a:latin typeface="Courier New" panose="02070309020205020404" pitchFamily="49" charset="0"/>
              </a:rPr>
              <a:t>                    </a:t>
            </a:r>
            <a:r>
              <a:rPr lang="en-US" sz="1800" dirty="0" err="1">
                <a:latin typeface="Courier New" panose="02070309020205020404" pitchFamily="49" charset="0"/>
              </a:rPr>
              <a:t>mathOperation</a:t>
            </a:r>
            <a:r>
              <a:rPr lang="en-US" sz="1800" dirty="0">
                <a:latin typeface="Courier New" panose="02070309020205020404" pitchFamily="49" charset="0"/>
              </a:rPr>
              <a:t> = (</a:t>
            </a:r>
            <a:r>
              <a:rPr lang="en-US" sz="1800" dirty="0" err="1">
                <a:latin typeface="Courier New" panose="02070309020205020404" pitchFamily="49" charset="0"/>
              </a:rPr>
              <a:t>a,b</a:t>
            </a:r>
            <a:r>
              <a:rPr lang="en-US" sz="1800" dirty="0">
                <a:latin typeface="Courier New" panose="02070309020205020404" pitchFamily="49" charset="0"/>
              </a:rPr>
              <a:t>) -&gt; a / b;</a:t>
            </a:r>
          </a:p>
          <a:p>
            <a:pPr algn="l"/>
            <a:r>
              <a:rPr lang="tr-TR" sz="1800" dirty="0">
                <a:latin typeface="Courier New" panose="02070309020205020404" pitchFamily="49" charset="0"/>
              </a:rPr>
              <a:t>                    </a:t>
            </a:r>
            <a:r>
              <a:rPr lang="tr-TR" sz="1800" b="1" dirty="0">
                <a:latin typeface="Courier New" panose="02070309020205020404" pitchFamily="49" charset="0"/>
              </a:rPr>
              <a:t>break;</a:t>
            </a:r>
          </a:p>
          <a:p>
            <a:pPr algn="l"/>
            <a:r>
              <a:rPr lang="tr-TR" sz="1800" dirty="0">
                <a:latin typeface="Courier New" panose="02070309020205020404" pitchFamily="49" charset="0"/>
              </a:rPr>
              <a:t>}</a:t>
            </a:r>
            <a:endParaRPr lang="tr-TR" dirty="0"/>
          </a:p>
        </p:txBody>
      </p:sp>
    </p:spTree>
    <p:extLst>
      <p:ext uri="{BB962C8B-B14F-4D97-AF65-F5344CB8AC3E}">
        <p14:creationId xmlns:p14="http://schemas.microsoft.com/office/powerpoint/2010/main" val="2804092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09233C-E182-4F0A-A6ED-8C42062D19D3}"/>
              </a:ext>
            </a:extLst>
          </p:cNvPr>
          <p:cNvSpPr>
            <a:spLocks noGrp="1"/>
          </p:cNvSpPr>
          <p:nvPr>
            <p:ph type="title"/>
          </p:nvPr>
        </p:nvSpPr>
        <p:spPr/>
        <p:txBody>
          <a:bodyPr/>
          <a:lstStyle/>
          <a:p>
            <a:r>
              <a:rPr lang="en-US" b="0" i="0" dirty="0">
                <a:solidFill>
                  <a:schemeClr val="tx1"/>
                </a:solidFill>
                <a:effectLst/>
                <a:latin typeface="urw-din"/>
              </a:rPr>
              <a:t> </a:t>
            </a:r>
            <a:r>
              <a:rPr lang="en-US" b="1" i="0" dirty="0">
                <a:solidFill>
                  <a:schemeClr val="tx1"/>
                </a:solidFill>
                <a:effectLst/>
                <a:latin typeface="urw-din"/>
              </a:rPr>
              <a:t>method reference operator</a:t>
            </a:r>
            <a:r>
              <a:rPr lang="en-US" b="0" i="0" dirty="0">
                <a:solidFill>
                  <a:schemeClr val="tx1"/>
                </a:solidFill>
                <a:effectLst/>
                <a:latin typeface="urw-din"/>
              </a:rPr>
              <a:t> in Java</a:t>
            </a:r>
            <a:endParaRPr lang="tr-TR" dirty="0">
              <a:solidFill>
                <a:schemeClr val="tx1"/>
              </a:solidFill>
            </a:endParaRPr>
          </a:p>
        </p:txBody>
      </p:sp>
      <p:sp>
        <p:nvSpPr>
          <p:cNvPr id="3" name="İçerik Yer Tutucusu 2">
            <a:extLst>
              <a:ext uri="{FF2B5EF4-FFF2-40B4-BE49-F238E27FC236}">
                <a16:creationId xmlns:a16="http://schemas.microsoft.com/office/drawing/2014/main" id="{443C3673-EB84-472F-8180-2D955234D692}"/>
              </a:ext>
            </a:extLst>
          </p:cNvPr>
          <p:cNvSpPr>
            <a:spLocks noGrp="1"/>
          </p:cNvSpPr>
          <p:nvPr>
            <p:ph idx="1"/>
          </p:nvPr>
        </p:nvSpPr>
        <p:spPr/>
        <p:txBody>
          <a:bodyPr/>
          <a:lstStyle/>
          <a:p>
            <a:r>
              <a:rPr lang="tr-TR" b="1" i="0" dirty="0" err="1">
                <a:effectLst/>
                <a:latin typeface="urw-din"/>
              </a:rPr>
              <a:t>double</a:t>
            </a:r>
            <a:r>
              <a:rPr lang="tr-TR" b="1" i="0" dirty="0">
                <a:effectLst/>
                <a:latin typeface="urw-din"/>
              </a:rPr>
              <a:t> </a:t>
            </a:r>
            <a:r>
              <a:rPr lang="tr-TR" b="1" i="0" dirty="0" err="1">
                <a:effectLst/>
                <a:latin typeface="urw-din"/>
              </a:rPr>
              <a:t>colon</a:t>
            </a:r>
            <a:r>
              <a:rPr lang="tr-TR" b="1" i="0" dirty="0">
                <a:effectLst/>
                <a:latin typeface="urw-din"/>
              </a:rPr>
              <a:t> (::) operatör olarak da bilinir.</a:t>
            </a:r>
          </a:p>
          <a:p>
            <a:r>
              <a:rPr lang="tr-TR" dirty="0"/>
              <a:t>Tam olarak </a:t>
            </a:r>
            <a:r>
              <a:rPr lang="tr-TR" dirty="0" err="1"/>
              <a:t>lambda</a:t>
            </a:r>
            <a:r>
              <a:rPr lang="tr-TR" dirty="0"/>
              <a:t> ifadeleri gibi davranırlar. </a:t>
            </a:r>
            <a:r>
              <a:rPr lang="tr-TR" dirty="0" err="1"/>
              <a:t>Lambda</a:t>
            </a:r>
            <a:r>
              <a:rPr lang="tr-TR" dirty="0"/>
              <a:t> ifadelerinden sahip olduğu tek fark, bunun, yönteme bir temsilci sağlamak yerine, yöntemle doğrudan başvuru kullanmasıdır.</a:t>
            </a:r>
          </a:p>
          <a:p>
            <a:endParaRPr lang="tr-TR" dirty="0"/>
          </a:p>
          <a:p>
            <a:r>
              <a:rPr lang="tr-TR" dirty="0" err="1"/>
              <a:t>Syntax</a:t>
            </a:r>
            <a:r>
              <a:rPr lang="tr-TR" dirty="0"/>
              <a:t> </a:t>
            </a:r>
          </a:p>
          <a:p>
            <a:r>
              <a:rPr kumimoji="0" lang="tr-TR" altLang="tr-TR" sz="2000" b="0" i="0" u="none" strike="noStrike" cap="none" normalizeH="0" baseline="0" dirty="0">
                <a:ln>
                  <a:noFill/>
                </a:ln>
                <a:effectLst/>
                <a:latin typeface="Consolas" panose="020B0609020204030204" pitchFamily="49" charset="0"/>
              </a:rPr>
              <a:t>&lt;Class name&gt;</a:t>
            </a:r>
            <a:r>
              <a:rPr kumimoji="0" lang="tr-TR" altLang="tr-TR" sz="2000" b="1" i="0" u="none" strike="noStrike" cap="none" normalizeH="0" baseline="0" dirty="0">
                <a:ln>
                  <a:noFill/>
                </a:ln>
                <a:effectLst/>
                <a:latin typeface="Consolas" panose="020B0609020204030204" pitchFamily="49" charset="0"/>
              </a:rPr>
              <a:t>::</a:t>
            </a:r>
            <a:r>
              <a:rPr kumimoji="0" lang="tr-TR" altLang="tr-TR" sz="2000" b="0" i="0" u="none" strike="noStrike" cap="none" normalizeH="0" baseline="0" dirty="0">
                <a:ln>
                  <a:noFill/>
                </a:ln>
                <a:effectLst/>
                <a:latin typeface="Consolas" panose="020B0609020204030204" pitchFamily="49" charset="0"/>
              </a:rPr>
              <a:t>&lt;</a:t>
            </a:r>
            <a:r>
              <a:rPr kumimoji="0" lang="tr-TR" altLang="tr-TR" sz="2000" b="0" i="0" u="none" strike="noStrike" cap="none" normalizeH="0" baseline="0" dirty="0" err="1">
                <a:ln>
                  <a:noFill/>
                </a:ln>
                <a:effectLst/>
                <a:latin typeface="Consolas" panose="020B0609020204030204" pitchFamily="49" charset="0"/>
              </a:rPr>
              <a:t>method</a:t>
            </a:r>
            <a:r>
              <a:rPr kumimoji="0" lang="tr-TR" altLang="tr-TR" sz="2000" b="0" i="0" u="none" strike="noStrike" cap="none" normalizeH="0" baseline="0" dirty="0">
                <a:ln>
                  <a:noFill/>
                </a:ln>
                <a:effectLst/>
                <a:latin typeface="Consolas" panose="020B0609020204030204" pitchFamily="49" charset="0"/>
              </a:rPr>
              <a:t> name&gt;</a:t>
            </a:r>
            <a:r>
              <a:rPr kumimoji="0" lang="tr-TR" altLang="tr-TR" sz="1100" b="0" i="0" u="none" strike="noStrike" cap="none" normalizeH="0" baseline="0" dirty="0">
                <a:ln>
                  <a:noFill/>
                </a:ln>
                <a:effectLst/>
              </a:rPr>
              <a:t> </a:t>
            </a:r>
            <a:endParaRPr kumimoji="0" lang="tr-TR" altLang="tr-TR" sz="3200" b="0" i="0" u="none" strike="noStrike" cap="none" normalizeH="0" baseline="0" dirty="0">
              <a:ln>
                <a:noFill/>
              </a:ln>
              <a:effectLst/>
              <a:latin typeface="Arial" panose="020B0604020202020204" pitchFamily="34" charset="0"/>
            </a:endParaRPr>
          </a:p>
          <a:p>
            <a:endParaRPr lang="tr-TR" dirty="0"/>
          </a:p>
        </p:txBody>
      </p:sp>
    </p:spTree>
    <p:extLst>
      <p:ext uri="{BB962C8B-B14F-4D97-AF65-F5344CB8AC3E}">
        <p14:creationId xmlns:p14="http://schemas.microsoft.com/office/powerpoint/2010/main" val="10868692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ECF2A08-55A1-4444-96A2-71233BFEDC65}"/>
              </a:ext>
            </a:extLst>
          </p:cNvPr>
          <p:cNvSpPr>
            <a:spLocks noGrp="1"/>
          </p:cNvSpPr>
          <p:nvPr>
            <p:ph idx="1"/>
          </p:nvPr>
        </p:nvSpPr>
        <p:spPr>
          <a:xfrm>
            <a:off x="1103312" y="218114"/>
            <a:ext cx="8946541" cy="6030285"/>
          </a:xfrm>
        </p:spPr>
        <p:txBody>
          <a:bodyPr/>
          <a:lstStyle/>
          <a:p>
            <a:pPr algn="l" fontAlgn="base"/>
            <a:r>
              <a:rPr lang="en-US" b="0" i="0" dirty="0">
                <a:effectLst/>
                <a:latin typeface="urw-din"/>
              </a:rPr>
              <a:t>Method reference or double colon operator can be used to refer:</a:t>
            </a:r>
          </a:p>
          <a:p>
            <a:pPr algn="l" fontAlgn="base">
              <a:buFont typeface="Arial" panose="020B0604020202020204" pitchFamily="34" charset="0"/>
              <a:buChar char="•"/>
            </a:pPr>
            <a:r>
              <a:rPr lang="en-US" b="0" i="0" dirty="0">
                <a:effectLst/>
                <a:latin typeface="urw-din"/>
              </a:rPr>
              <a:t>a static method,</a:t>
            </a:r>
          </a:p>
          <a:p>
            <a:pPr algn="l" fontAlgn="base">
              <a:buFont typeface="Arial" panose="020B0604020202020204" pitchFamily="34" charset="0"/>
              <a:buChar char="•"/>
            </a:pPr>
            <a:r>
              <a:rPr lang="en-US" b="0" i="0" dirty="0">
                <a:effectLst/>
                <a:latin typeface="urw-din"/>
              </a:rPr>
              <a:t>an instance method, or</a:t>
            </a:r>
          </a:p>
          <a:p>
            <a:pPr algn="l" fontAlgn="base">
              <a:buFont typeface="Arial" panose="020B0604020202020204" pitchFamily="34" charset="0"/>
              <a:buChar char="•"/>
            </a:pPr>
            <a:r>
              <a:rPr lang="en-US" b="0" i="0" dirty="0">
                <a:effectLst/>
                <a:latin typeface="urw-din"/>
              </a:rPr>
              <a:t>a constructor.</a:t>
            </a:r>
            <a:endParaRPr lang="tr-TR" b="0" i="0" dirty="0">
              <a:effectLst/>
              <a:latin typeface="urw-din"/>
            </a:endParaRPr>
          </a:p>
          <a:p>
            <a:pPr algn="l" fontAlgn="base">
              <a:buFont typeface="Arial" panose="020B0604020202020204" pitchFamily="34" charset="0"/>
              <a:buChar char="•"/>
            </a:pPr>
            <a:endParaRPr lang="tr-TR" dirty="0">
              <a:latin typeface="urw-din"/>
            </a:endParaRPr>
          </a:p>
          <a:p>
            <a:pPr fontAlgn="base">
              <a:buFont typeface="Arial" panose="020B0604020202020204" pitchFamily="34" charset="0"/>
              <a:buChar char="•"/>
            </a:pPr>
            <a:r>
              <a:rPr lang="tr-TR" b="0" i="0" dirty="0">
                <a:effectLst/>
                <a:latin typeface="urw-din"/>
              </a:rPr>
              <a:t>Statik </a:t>
            </a:r>
            <a:r>
              <a:rPr lang="tr-TR" b="0" i="0" dirty="0" err="1">
                <a:effectLst/>
                <a:latin typeface="urw-din"/>
              </a:rPr>
              <a:t>method</a:t>
            </a:r>
            <a:r>
              <a:rPr lang="tr-TR" b="0" i="0" dirty="0">
                <a:effectLst/>
                <a:latin typeface="urw-din"/>
              </a:rPr>
              <a:t> : </a:t>
            </a:r>
            <a:r>
              <a:rPr kumimoji="0" lang="tr-TR" altLang="tr-TR" sz="2000" b="0" i="0" u="none" strike="noStrike" cap="none" normalizeH="0" baseline="0" dirty="0" err="1">
                <a:ln>
                  <a:noFill/>
                </a:ln>
                <a:effectLst/>
                <a:latin typeface="Consolas" panose="020B0609020204030204" pitchFamily="49" charset="0"/>
              </a:rPr>
              <a:t>SomeClass</a:t>
            </a:r>
            <a:r>
              <a:rPr kumimoji="0" lang="tr-TR" altLang="tr-TR" sz="2000" b="0" i="0" u="none" strike="noStrike" cap="none" normalizeH="0" baseline="0" dirty="0">
                <a:ln>
                  <a:noFill/>
                </a:ln>
                <a:effectLst/>
                <a:latin typeface="Consolas" panose="020B0609020204030204" pitchFamily="49" charset="0"/>
              </a:rPr>
              <a:t>::</a:t>
            </a:r>
            <a:r>
              <a:rPr kumimoji="0" lang="tr-TR" altLang="tr-TR" sz="2000" b="0" i="0" u="none" strike="noStrike" cap="none" normalizeH="0" baseline="0" dirty="0" err="1">
                <a:ln>
                  <a:noFill/>
                </a:ln>
                <a:effectLst/>
                <a:latin typeface="Consolas" panose="020B0609020204030204" pitchFamily="49" charset="0"/>
              </a:rPr>
              <a:t>someStaticMethod</a:t>
            </a:r>
            <a:r>
              <a:rPr kumimoji="0" lang="tr-TR" altLang="tr-TR" sz="1100" b="0" i="0" u="none" strike="noStrike" cap="none" normalizeH="0" baseline="0" dirty="0">
                <a:ln>
                  <a:noFill/>
                </a:ln>
                <a:effectLst/>
              </a:rPr>
              <a:t> </a:t>
            </a:r>
            <a:endParaRPr kumimoji="0" lang="tr-TR" altLang="tr-TR" sz="3200" b="0" i="0" u="none" strike="noStrike" cap="none" normalizeH="0" baseline="0" dirty="0">
              <a:ln>
                <a:noFill/>
              </a:ln>
              <a:effectLst/>
              <a:latin typeface="Arial" panose="020B0604020202020204" pitchFamily="34" charset="0"/>
            </a:endParaRPr>
          </a:p>
          <a:p>
            <a:pPr fontAlgn="base">
              <a:buFont typeface="Arial" panose="020B0604020202020204" pitchFamily="34" charset="0"/>
              <a:buChar char="•"/>
            </a:pPr>
            <a:r>
              <a:rPr lang="tr-TR" b="0" i="0" dirty="0" err="1">
                <a:effectLst/>
                <a:latin typeface="urw-din"/>
              </a:rPr>
              <a:t>İnstance</a:t>
            </a:r>
            <a:r>
              <a:rPr lang="tr-TR" b="0" i="0" dirty="0">
                <a:effectLst/>
                <a:latin typeface="urw-din"/>
              </a:rPr>
              <a:t> </a:t>
            </a:r>
            <a:r>
              <a:rPr lang="tr-TR" b="0" i="0" dirty="0" err="1">
                <a:effectLst/>
                <a:latin typeface="urw-din"/>
              </a:rPr>
              <a:t>method</a:t>
            </a:r>
            <a:r>
              <a:rPr lang="tr-TR" dirty="0">
                <a:latin typeface="urw-din"/>
              </a:rPr>
              <a:t>: </a:t>
            </a:r>
            <a:r>
              <a:rPr kumimoji="0" lang="tr-TR" altLang="tr-TR" sz="2000" b="0" i="0" u="none" strike="noStrike" cap="none" normalizeH="0" baseline="0" dirty="0" err="1">
                <a:ln>
                  <a:noFill/>
                </a:ln>
                <a:effectLst/>
                <a:latin typeface="Consolas" panose="020B0609020204030204" pitchFamily="49" charset="0"/>
              </a:rPr>
              <a:t>System.out</a:t>
            </a:r>
            <a:r>
              <a:rPr kumimoji="0" lang="tr-TR" altLang="tr-TR" sz="2000" b="0" i="0" u="none" strike="noStrike" cap="none" normalizeH="0" baseline="0" dirty="0">
                <a:ln>
                  <a:noFill/>
                </a:ln>
                <a:effectLst/>
                <a:latin typeface="Consolas" panose="020B0609020204030204" pitchFamily="49" charset="0"/>
              </a:rPr>
              <a:t>::</a:t>
            </a:r>
            <a:r>
              <a:rPr kumimoji="0" lang="tr-TR" altLang="tr-TR" sz="2000" b="0" i="0" u="none" strike="noStrike" cap="none" normalizeH="0" baseline="0" dirty="0" err="1">
                <a:ln>
                  <a:noFill/>
                </a:ln>
                <a:effectLst/>
                <a:latin typeface="Consolas" panose="020B0609020204030204" pitchFamily="49" charset="0"/>
              </a:rPr>
              <a:t>println</a:t>
            </a:r>
            <a:r>
              <a:rPr kumimoji="0" lang="tr-TR" altLang="tr-TR" sz="1100" b="0" i="0" u="none" strike="noStrike" cap="none" normalizeH="0" baseline="0" dirty="0">
                <a:ln>
                  <a:noFill/>
                </a:ln>
                <a:effectLst/>
              </a:rPr>
              <a:t> </a:t>
            </a:r>
            <a:endParaRPr kumimoji="0" lang="tr-TR" altLang="tr-TR" sz="3200" b="0" i="0" u="none" strike="noStrike" cap="none" normalizeH="0" baseline="0" dirty="0">
              <a:ln>
                <a:noFill/>
              </a:ln>
              <a:effectLst/>
              <a:latin typeface="Arial" panose="020B0604020202020204" pitchFamily="34" charset="0"/>
            </a:endParaRPr>
          </a:p>
          <a:p>
            <a:pPr fontAlgn="base">
              <a:buFont typeface="Arial" panose="020B0604020202020204" pitchFamily="34" charset="0"/>
              <a:buChar char="•"/>
            </a:pPr>
            <a:r>
              <a:rPr lang="tr-TR" b="1" i="0" dirty="0" err="1">
                <a:effectLst/>
                <a:latin typeface="urw-din"/>
              </a:rPr>
              <a:t>Super</a:t>
            </a:r>
            <a:r>
              <a:rPr lang="tr-TR" b="1" i="0" dirty="0">
                <a:effectLst/>
                <a:latin typeface="urw-din"/>
              </a:rPr>
              <a:t> </a:t>
            </a:r>
            <a:r>
              <a:rPr lang="tr-TR" b="1" i="0" dirty="0" err="1">
                <a:effectLst/>
                <a:latin typeface="urw-din"/>
              </a:rPr>
              <a:t>method</a:t>
            </a:r>
            <a:r>
              <a:rPr lang="tr-TR" b="1" i="0" dirty="0">
                <a:effectLst/>
                <a:latin typeface="urw-din"/>
              </a:rPr>
              <a:t> : </a:t>
            </a:r>
            <a:r>
              <a:rPr kumimoji="0" lang="tr-TR" altLang="tr-TR" sz="2000" b="0" i="0" u="none" strike="noStrike" cap="none" normalizeH="0" baseline="0" dirty="0" err="1">
                <a:ln>
                  <a:noFill/>
                </a:ln>
                <a:effectLst/>
                <a:latin typeface="Consolas" panose="020B0609020204030204" pitchFamily="49" charset="0"/>
              </a:rPr>
              <a:t>super</a:t>
            </a:r>
            <a:r>
              <a:rPr kumimoji="0" lang="tr-TR" altLang="tr-TR" sz="2000" b="0" i="0" u="none" strike="noStrike" cap="none" normalizeH="0" baseline="0" dirty="0">
                <a:ln>
                  <a:noFill/>
                </a:ln>
                <a:effectLst/>
                <a:latin typeface="Consolas" panose="020B0609020204030204" pitchFamily="49" charset="0"/>
              </a:rPr>
              <a:t>::</a:t>
            </a:r>
            <a:r>
              <a:rPr kumimoji="0" lang="tr-TR" altLang="tr-TR" sz="2000" b="0" i="0" u="none" strike="noStrike" cap="none" normalizeH="0" baseline="0" dirty="0" err="1">
                <a:ln>
                  <a:noFill/>
                </a:ln>
                <a:effectLst/>
                <a:latin typeface="Consolas" panose="020B0609020204030204" pitchFamily="49" charset="0"/>
              </a:rPr>
              <a:t>someSuperClassMethod</a:t>
            </a:r>
            <a:r>
              <a:rPr kumimoji="0" lang="tr-TR" altLang="tr-TR" sz="1100" b="0" i="0" u="none" strike="noStrike" cap="none" normalizeH="0" baseline="0" dirty="0">
                <a:ln>
                  <a:noFill/>
                </a:ln>
                <a:effectLst/>
              </a:rPr>
              <a:t> </a:t>
            </a:r>
            <a:endParaRPr kumimoji="0" lang="tr-TR" altLang="tr-TR" sz="3200" b="0" i="0" u="none" strike="noStrike" cap="none" normalizeH="0" baseline="0" dirty="0">
              <a:ln>
                <a:noFill/>
              </a:ln>
              <a:effectLst/>
              <a:latin typeface="Arial" panose="020B0604020202020204" pitchFamily="34" charset="0"/>
            </a:endParaRPr>
          </a:p>
          <a:p>
            <a:pPr fontAlgn="base">
              <a:buFont typeface="Arial" panose="020B0604020202020204" pitchFamily="34" charset="0"/>
              <a:buChar char="•"/>
            </a:pPr>
            <a:r>
              <a:rPr lang="tr-TR" b="0" i="0" dirty="0" err="1">
                <a:effectLst/>
                <a:latin typeface="urw-din"/>
              </a:rPr>
              <a:t>Constructor</a:t>
            </a:r>
            <a:r>
              <a:rPr lang="tr-TR" dirty="0">
                <a:latin typeface="urw-din"/>
              </a:rPr>
              <a:t>: </a:t>
            </a:r>
            <a:r>
              <a:rPr kumimoji="0" lang="tr-TR" altLang="tr-TR" sz="2000" b="0" i="0" u="none" strike="noStrike" cap="none" normalizeH="0" baseline="0" dirty="0" err="1">
                <a:ln>
                  <a:noFill/>
                </a:ln>
                <a:effectLst/>
                <a:latin typeface="Consolas" panose="020B0609020204030204" pitchFamily="49" charset="0"/>
              </a:rPr>
              <a:t>ArrayList</a:t>
            </a:r>
            <a:r>
              <a:rPr kumimoji="0" lang="tr-TR" altLang="tr-TR" sz="2000" b="0" i="0" u="none" strike="noStrike" cap="none" normalizeH="0" baseline="0" dirty="0">
                <a:ln>
                  <a:noFill/>
                </a:ln>
                <a:effectLst/>
                <a:latin typeface="Consolas" panose="020B0609020204030204" pitchFamily="49" charset="0"/>
              </a:rPr>
              <a:t>::</a:t>
            </a:r>
            <a:r>
              <a:rPr kumimoji="0" lang="tr-TR" altLang="tr-TR" sz="2000" b="0" i="0" u="none" strike="noStrike" cap="none" normalizeH="0" baseline="0" dirty="0" err="1">
                <a:ln>
                  <a:noFill/>
                </a:ln>
                <a:effectLst/>
                <a:latin typeface="Consolas" panose="020B0609020204030204" pitchFamily="49" charset="0"/>
              </a:rPr>
              <a:t>new</a:t>
            </a:r>
            <a:r>
              <a:rPr kumimoji="0" lang="tr-TR" altLang="tr-TR" sz="1100" b="0" i="0" u="none" strike="noStrike" cap="none" normalizeH="0" baseline="0" dirty="0">
                <a:ln>
                  <a:noFill/>
                </a:ln>
                <a:effectLst/>
              </a:rPr>
              <a:t> </a:t>
            </a:r>
            <a:endParaRPr kumimoji="0" lang="tr-TR" altLang="tr-TR" sz="3200" b="0" i="0" u="none" strike="noStrike" cap="none" normalizeH="0" baseline="0" dirty="0">
              <a:ln>
                <a:noFill/>
              </a:ln>
              <a:effectLst/>
              <a:latin typeface="Arial" panose="020B0604020202020204" pitchFamily="34" charset="0"/>
            </a:endParaRPr>
          </a:p>
          <a:p>
            <a:pPr algn="l" fontAlgn="base">
              <a:buFont typeface="Arial" panose="020B0604020202020204" pitchFamily="34" charset="0"/>
              <a:buChar char="•"/>
            </a:pPr>
            <a:endParaRPr lang="en-US" b="0" i="0" dirty="0">
              <a:effectLst/>
              <a:latin typeface="urw-din"/>
            </a:endParaRPr>
          </a:p>
        </p:txBody>
      </p:sp>
    </p:spTree>
    <p:extLst>
      <p:ext uri="{BB962C8B-B14F-4D97-AF65-F5344CB8AC3E}">
        <p14:creationId xmlns:p14="http://schemas.microsoft.com/office/powerpoint/2010/main" val="179695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878466-3807-4A1C-BBC7-1175DC39FE3C}"/>
              </a:ext>
            </a:extLst>
          </p:cNvPr>
          <p:cNvSpPr>
            <a:spLocks noGrp="1"/>
          </p:cNvSpPr>
          <p:nvPr>
            <p:ph type="title"/>
          </p:nvPr>
        </p:nvSpPr>
        <p:spPr/>
        <p:txBody>
          <a:bodyPr/>
          <a:lstStyle/>
          <a:p>
            <a:r>
              <a:rPr lang="tr-TR" b="0" i="1" dirty="0" err="1">
                <a:solidFill>
                  <a:schemeClr val="tx1"/>
                </a:solidFill>
                <a:effectLst/>
                <a:latin typeface="PT Serif" panose="020B0604020202020204" pitchFamily="18" charset="-94"/>
              </a:rPr>
              <a:t>forEach</a:t>
            </a:r>
            <a:r>
              <a:rPr lang="tr-TR" b="0" i="1" dirty="0">
                <a:solidFill>
                  <a:schemeClr val="tx1"/>
                </a:solidFill>
                <a:effectLst/>
                <a:latin typeface="PT Serif" panose="020B0604020202020204" pitchFamily="18" charset="-94"/>
              </a:rPr>
              <a:t>()</a:t>
            </a:r>
            <a:endParaRPr lang="tr-TR" dirty="0">
              <a:solidFill>
                <a:schemeClr val="tx1"/>
              </a:solidFill>
            </a:endParaRPr>
          </a:p>
        </p:txBody>
      </p:sp>
      <p:sp>
        <p:nvSpPr>
          <p:cNvPr id="3" name="İçerik Yer Tutucusu 2">
            <a:extLst>
              <a:ext uri="{FF2B5EF4-FFF2-40B4-BE49-F238E27FC236}">
                <a16:creationId xmlns:a16="http://schemas.microsoft.com/office/drawing/2014/main" id="{35BF1477-A66C-4767-A713-1E492FA1041F}"/>
              </a:ext>
            </a:extLst>
          </p:cNvPr>
          <p:cNvSpPr>
            <a:spLocks noGrp="1"/>
          </p:cNvSpPr>
          <p:nvPr>
            <p:ph idx="1"/>
          </p:nvPr>
        </p:nvSpPr>
        <p:spPr/>
        <p:txBody>
          <a:bodyPr/>
          <a:lstStyle/>
          <a:p>
            <a:r>
              <a:rPr lang="tr-TR" b="0" i="0" dirty="0" err="1">
                <a:effectLst/>
                <a:latin typeface="PT Serif" panose="020A0603040505020204" pitchFamily="18" charset="-94"/>
              </a:rPr>
              <a:t>ForEach</a:t>
            </a:r>
            <a:r>
              <a:rPr lang="tr-TR" b="0" i="0" dirty="0">
                <a:effectLst/>
                <a:latin typeface="PT Serif" panose="020A0603040505020204" pitchFamily="18" charset="-94"/>
              </a:rPr>
              <a:t> </a:t>
            </a:r>
            <a:r>
              <a:rPr lang="tr-TR" b="0" i="0" dirty="0" err="1">
                <a:effectLst/>
                <a:latin typeface="PT Serif" panose="020A0603040505020204" pitchFamily="18" charset="-94"/>
              </a:rPr>
              <a:t>methodu</a:t>
            </a:r>
            <a:r>
              <a:rPr lang="tr-TR" b="0" i="0" dirty="0">
                <a:effectLst/>
                <a:latin typeface="PT Serif" panose="020A0603040505020204" pitchFamily="18" charset="-94"/>
              </a:rPr>
              <a:t>, </a:t>
            </a:r>
            <a:r>
              <a:rPr lang="tr-TR" b="0" i="0" dirty="0" err="1">
                <a:effectLst/>
                <a:latin typeface="PT Serif" panose="020A0603040505020204" pitchFamily="18" charset="-94"/>
              </a:rPr>
              <a:t>Stream</a:t>
            </a:r>
            <a:r>
              <a:rPr lang="tr-TR" b="0" i="0" dirty="0">
                <a:effectLst/>
                <a:latin typeface="PT Serif" panose="020A0603040505020204" pitchFamily="18" charset="-94"/>
              </a:rPr>
              <a:t> içerisindeki yığınsal veriyi tek tek tüketmek için yapılandırılmıştır.</a:t>
            </a:r>
          </a:p>
          <a:p>
            <a:endParaRPr lang="tr-TR" dirty="0">
              <a:latin typeface="PT Serif" panose="020A0603040505020204" pitchFamily="18" charset="-94"/>
            </a:endParaRPr>
          </a:p>
          <a:p>
            <a:r>
              <a:rPr lang="tr-TR" b="0" i="0" dirty="0" err="1">
                <a:effectLst/>
                <a:latin typeface="Menlo"/>
              </a:rPr>
              <a:t>List</a:t>
            </a:r>
            <a:r>
              <a:rPr lang="tr-TR" b="0" i="0" dirty="0">
                <a:effectLst/>
                <a:latin typeface="Menlo"/>
              </a:rPr>
              <a:t>&lt;</a:t>
            </a:r>
            <a:r>
              <a:rPr lang="tr-TR" b="0" i="0" dirty="0" err="1">
                <a:effectLst/>
                <a:latin typeface="Menlo"/>
              </a:rPr>
              <a:t>String</a:t>
            </a:r>
            <a:r>
              <a:rPr lang="tr-TR" b="0" i="0" dirty="0">
                <a:effectLst/>
                <a:latin typeface="Menlo"/>
              </a:rPr>
              <a:t>&gt; </a:t>
            </a:r>
            <a:r>
              <a:rPr lang="tr-TR" b="0" i="0" dirty="0" err="1">
                <a:effectLst/>
                <a:latin typeface="Menlo"/>
              </a:rPr>
              <a:t>names</a:t>
            </a:r>
            <a:r>
              <a:rPr lang="tr-TR" b="0" i="0" dirty="0">
                <a:effectLst/>
                <a:latin typeface="Menlo"/>
              </a:rPr>
              <a:t>= </a:t>
            </a:r>
            <a:r>
              <a:rPr lang="tr-TR" b="0" i="0" dirty="0" err="1">
                <a:effectLst/>
                <a:latin typeface="Menlo"/>
              </a:rPr>
              <a:t>new</a:t>
            </a:r>
            <a:r>
              <a:rPr lang="tr-TR" b="0" i="0" dirty="0">
                <a:effectLst/>
                <a:latin typeface="Menlo"/>
              </a:rPr>
              <a:t> </a:t>
            </a:r>
            <a:r>
              <a:rPr lang="tr-TR" b="0" i="0" dirty="0" err="1">
                <a:effectLst/>
                <a:latin typeface="Menlo"/>
              </a:rPr>
              <a:t>ArrayList</a:t>
            </a:r>
            <a:r>
              <a:rPr lang="tr-TR" b="0" i="0" dirty="0">
                <a:effectLst/>
                <a:latin typeface="Menlo"/>
              </a:rPr>
              <a:t>&lt;</a:t>
            </a:r>
            <a:r>
              <a:rPr lang="tr-TR" b="0" i="0" dirty="0" err="1">
                <a:effectLst/>
                <a:latin typeface="Menlo"/>
              </a:rPr>
              <a:t>String</a:t>
            </a:r>
            <a:r>
              <a:rPr lang="tr-TR" b="0" i="0" dirty="0">
                <a:effectLst/>
                <a:latin typeface="Menlo"/>
              </a:rPr>
              <a:t>&gt;();</a:t>
            </a:r>
            <a:r>
              <a:rPr lang="tr-TR" dirty="0"/>
              <a:t/>
            </a:r>
            <a:br>
              <a:rPr lang="tr-TR" dirty="0"/>
            </a:br>
            <a:r>
              <a:rPr lang="tr-TR" b="0" i="0" dirty="0" err="1">
                <a:effectLst/>
                <a:latin typeface="Menlo"/>
              </a:rPr>
              <a:t>names.add</a:t>
            </a:r>
            <a:r>
              <a:rPr lang="tr-TR" b="0" i="0" dirty="0">
                <a:effectLst/>
                <a:latin typeface="Menlo"/>
              </a:rPr>
              <a:t>("</a:t>
            </a:r>
            <a:r>
              <a:rPr lang="tr-TR" b="0" i="0" dirty="0" err="1">
                <a:effectLst/>
                <a:latin typeface="Menlo"/>
              </a:rPr>
              <a:t>aaaa</a:t>
            </a:r>
            <a:r>
              <a:rPr lang="tr-TR" b="0" i="0" dirty="0">
                <a:effectLst/>
                <a:latin typeface="Menlo"/>
              </a:rPr>
              <a:t>");</a:t>
            </a:r>
            <a:r>
              <a:rPr lang="tr-TR" dirty="0"/>
              <a:t/>
            </a:r>
            <a:br>
              <a:rPr lang="tr-TR" dirty="0"/>
            </a:br>
            <a:r>
              <a:rPr lang="tr-TR" b="0" i="0" dirty="0" err="1">
                <a:effectLst/>
                <a:latin typeface="Menlo"/>
              </a:rPr>
              <a:t>names.add</a:t>
            </a:r>
            <a:r>
              <a:rPr lang="tr-TR" b="0" i="0" dirty="0">
                <a:effectLst/>
                <a:latin typeface="Menlo"/>
              </a:rPr>
              <a:t>("</a:t>
            </a:r>
            <a:r>
              <a:rPr lang="tr-TR" b="0" i="0" dirty="0" err="1">
                <a:effectLst/>
                <a:latin typeface="Menlo"/>
              </a:rPr>
              <a:t>aaaa</a:t>
            </a:r>
            <a:r>
              <a:rPr lang="tr-TR" b="0" i="0" dirty="0">
                <a:effectLst/>
                <a:latin typeface="Menlo"/>
              </a:rPr>
              <a:t>");</a:t>
            </a:r>
            <a:r>
              <a:rPr lang="tr-TR" dirty="0"/>
              <a:t/>
            </a:r>
            <a:br>
              <a:rPr lang="tr-TR" dirty="0"/>
            </a:br>
            <a:r>
              <a:rPr lang="tr-TR" b="0" i="0" dirty="0" err="1">
                <a:effectLst/>
                <a:latin typeface="Menlo"/>
              </a:rPr>
              <a:t>names.add</a:t>
            </a:r>
            <a:r>
              <a:rPr lang="tr-TR" b="0" i="0" dirty="0">
                <a:effectLst/>
                <a:latin typeface="Menlo"/>
              </a:rPr>
              <a:t>("</a:t>
            </a:r>
            <a:r>
              <a:rPr lang="tr-TR" b="0" i="0" dirty="0" err="1">
                <a:effectLst/>
                <a:latin typeface="Menlo"/>
              </a:rPr>
              <a:t>aaaa</a:t>
            </a:r>
            <a:r>
              <a:rPr lang="tr-TR" b="0" i="0" dirty="0">
                <a:effectLst/>
                <a:latin typeface="Menlo"/>
              </a:rPr>
              <a:t>");</a:t>
            </a:r>
            <a:r>
              <a:rPr lang="tr-TR" dirty="0"/>
              <a:t/>
            </a:r>
            <a:br>
              <a:rPr lang="tr-TR" dirty="0"/>
            </a:br>
            <a:r>
              <a:rPr lang="tr-TR" b="0" i="0" dirty="0" err="1">
                <a:effectLst/>
                <a:latin typeface="Menlo"/>
              </a:rPr>
              <a:t>names.add</a:t>
            </a:r>
            <a:r>
              <a:rPr lang="tr-TR" b="0" i="0" dirty="0">
                <a:effectLst/>
                <a:latin typeface="Menlo"/>
              </a:rPr>
              <a:t>("</a:t>
            </a:r>
            <a:r>
              <a:rPr lang="tr-TR" b="0" i="0" dirty="0" err="1">
                <a:effectLst/>
                <a:latin typeface="Menlo"/>
              </a:rPr>
              <a:t>bbbb</a:t>
            </a:r>
            <a:r>
              <a:rPr lang="tr-TR" b="0" i="0" dirty="0">
                <a:effectLst/>
                <a:latin typeface="Menlo"/>
              </a:rPr>
              <a:t>");</a:t>
            </a:r>
            <a:r>
              <a:rPr lang="tr-TR" dirty="0"/>
              <a:t/>
            </a:r>
            <a:br>
              <a:rPr lang="tr-TR" dirty="0"/>
            </a:br>
            <a:r>
              <a:rPr lang="tr-TR" b="0" i="0" dirty="0" err="1">
                <a:effectLst/>
                <a:latin typeface="Menlo"/>
              </a:rPr>
              <a:t>names.add</a:t>
            </a:r>
            <a:r>
              <a:rPr lang="tr-TR" b="0" i="0" dirty="0">
                <a:effectLst/>
                <a:latin typeface="Menlo"/>
              </a:rPr>
              <a:t>("</a:t>
            </a:r>
            <a:r>
              <a:rPr lang="tr-TR" b="0" i="0" dirty="0" err="1">
                <a:effectLst/>
                <a:latin typeface="Menlo"/>
              </a:rPr>
              <a:t>bbbb</a:t>
            </a:r>
            <a:r>
              <a:rPr lang="tr-TR" b="0" i="0" dirty="0">
                <a:effectLst/>
                <a:latin typeface="Menlo"/>
              </a:rPr>
              <a:t>");</a:t>
            </a:r>
            <a:r>
              <a:rPr lang="tr-TR" dirty="0"/>
              <a:t/>
            </a:r>
            <a:br>
              <a:rPr lang="tr-TR" dirty="0"/>
            </a:br>
            <a:r>
              <a:rPr lang="tr-TR" b="0" i="0" dirty="0" err="1">
                <a:effectLst/>
                <a:latin typeface="Menlo"/>
              </a:rPr>
              <a:t>names.stream</a:t>
            </a:r>
            <a:r>
              <a:rPr lang="tr-TR" b="0" i="0" dirty="0">
                <a:effectLst/>
                <a:latin typeface="Menlo"/>
              </a:rPr>
              <a:t>().</a:t>
            </a:r>
            <a:r>
              <a:rPr lang="tr-TR" b="0" i="0" dirty="0" err="1">
                <a:effectLst/>
                <a:latin typeface="Menlo"/>
              </a:rPr>
              <a:t>distinct</a:t>
            </a:r>
            <a:r>
              <a:rPr lang="tr-TR" b="0" i="0" dirty="0">
                <a:effectLst/>
                <a:latin typeface="Menlo"/>
              </a:rPr>
              <a:t>().</a:t>
            </a:r>
            <a:r>
              <a:rPr lang="tr-TR" b="0" i="0" dirty="0" err="1">
                <a:effectLst/>
                <a:latin typeface="Menlo"/>
              </a:rPr>
              <a:t>forEach</a:t>
            </a:r>
            <a:r>
              <a:rPr lang="tr-TR" b="0" i="0" dirty="0">
                <a:effectLst/>
                <a:latin typeface="Menlo"/>
              </a:rPr>
              <a:t>(</a:t>
            </a:r>
            <a:r>
              <a:rPr lang="tr-TR" b="0" i="0" dirty="0" err="1">
                <a:effectLst/>
                <a:latin typeface="Menlo"/>
              </a:rPr>
              <a:t>System.out</a:t>
            </a:r>
            <a:r>
              <a:rPr lang="tr-TR" b="0" i="0" dirty="0">
                <a:effectLst/>
                <a:latin typeface="Menlo"/>
              </a:rPr>
              <a:t>::</a:t>
            </a:r>
            <a:r>
              <a:rPr lang="tr-TR" b="0" i="0" dirty="0" err="1">
                <a:effectLst/>
                <a:latin typeface="Menlo"/>
              </a:rPr>
              <a:t>println</a:t>
            </a:r>
            <a:r>
              <a:rPr lang="tr-TR" b="0" i="0" dirty="0">
                <a:effectLst/>
                <a:latin typeface="Menlo"/>
              </a:rPr>
              <a:t>);</a:t>
            </a:r>
            <a:endParaRPr lang="tr-TR" dirty="0"/>
          </a:p>
          <a:p>
            <a:endParaRPr lang="tr-TR" b="0" i="0" dirty="0">
              <a:effectLst/>
              <a:latin typeface="PT Serif" panose="020A0603040505020204" pitchFamily="18" charset="-94"/>
            </a:endParaRPr>
          </a:p>
          <a:p>
            <a:endParaRPr lang="tr-TR" dirty="0">
              <a:latin typeface="PT Serif" panose="020A0603040505020204" pitchFamily="18" charset="-94"/>
            </a:endParaRPr>
          </a:p>
          <a:p>
            <a:endParaRPr lang="tr-TR" dirty="0"/>
          </a:p>
        </p:txBody>
      </p:sp>
    </p:spTree>
    <p:extLst>
      <p:ext uri="{BB962C8B-B14F-4D97-AF65-F5344CB8AC3E}">
        <p14:creationId xmlns:p14="http://schemas.microsoft.com/office/powerpoint/2010/main" val="3146781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E7AFEB-2307-4B0E-8E16-CEBE3949B94B}"/>
              </a:ext>
            </a:extLst>
          </p:cNvPr>
          <p:cNvSpPr>
            <a:spLocks noGrp="1"/>
          </p:cNvSpPr>
          <p:nvPr>
            <p:ph type="title"/>
          </p:nvPr>
        </p:nvSpPr>
        <p:spPr/>
        <p:txBody>
          <a:bodyPr/>
          <a:lstStyle/>
          <a:p>
            <a:r>
              <a:rPr lang="tr-TR" b="1" i="0" dirty="0" err="1">
                <a:solidFill>
                  <a:schemeClr val="tx1"/>
                </a:solidFill>
                <a:effectLst/>
                <a:latin typeface="sohne"/>
              </a:rPr>
              <a:t>filter</a:t>
            </a:r>
            <a:r>
              <a:rPr lang="tr-TR" b="1" i="0" dirty="0">
                <a:solidFill>
                  <a:schemeClr val="tx1"/>
                </a:solidFill>
                <a:effectLst/>
                <a:latin typeface="sohne"/>
              </a:rPr>
              <a:t>()</a:t>
            </a:r>
            <a:r>
              <a:rPr lang="tr-TR" b="1" i="0" dirty="0">
                <a:solidFill>
                  <a:srgbClr val="292929"/>
                </a:solidFill>
                <a:effectLst/>
                <a:latin typeface="sohne"/>
              </a:rPr>
              <a:t/>
            </a:r>
            <a:br>
              <a:rPr lang="tr-TR" b="1" i="0" dirty="0">
                <a:solidFill>
                  <a:srgbClr val="292929"/>
                </a:solidFill>
                <a:effectLst/>
                <a:latin typeface="sohne"/>
              </a:rPr>
            </a:br>
            <a:endParaRPr lang="tr-TR" dirty="0"/>
          </a:p>
        </p:txBody>
      </p:sp>
      <p:sp>
        <p:nvSpPr>
          <p:cNvPr id="3" name="İçerik Yer Tutucusu 2">
            <a:extLst>
              <a:ext uri="{FF2B5EF4-FFF2-40B4-BE49-F238E27FC236}">
                <a16:creationId xmlns:a16="http://schemas.microsoft.com/office/drawing/2014/main" id="{E9542106-3496-4B93-AFDB-7397F792E35C}"/>
              </a:ext>
            </a:extLst>
          </p:cNvPr>
          <p:cNvSpPr>
            <a:spLocks noGrp="1"/>
          </p:cNvSpPr>
          <p:nvPr>
            <p:ph idx="1"/>
          </p:nvPr>
        </p:nvSpPr>
        <p:spPr/>
        <p:txBody>
          <a:bodyPr/>
          <a:lstStyle/>
          <a:p>
            <a:r>
              <a:rPr lang="tr-TR" b="0" i="0" dirty="0">
                <a:effectLst/>
                <a:latin typeface="charter"/>
              </a:rPr>
              <a:t>Filtreleme işlemi yapmamızı sağlar, verilen kriterlere göre arama yapar. Bu filtreleme birden fazla şekilde de yapabilir. </a:t>
            </a:r>
          </a:p>
          <a:p>
            <a:endParaRPr lang="tr-TR" dirty="0">
              <a:latin typeface="charter"/>
            </a:endParaRPr>
          </a:p>
          <a:p>
            <a:r>
              <a:rPr lang="tr-TR" b="0" i="0" dirty="0">
                <a:effectLst/>
                <a:latin typeface="charter"/>
              </a:rPr>
              <a:t>Örnek : </a:t>
            </a:r>
            <a:r>
              <a:rPr lang="tr-TR" b="0" i="0" dirty="0" err="1">
                <a:effectLst/>
                <a:latin typeface="charter"/>
              </a:rPr>
              <a:t>startsWith</a:t>
            </a:r>
            <a:r>
              <a:rPr lang="tr-TR" b="0" i="0" dirty="0">
                <a:effectLst/>
                <a:latin typeface="charter"/>
              </a:rPr>
              <a:t> baş harfine göre arama yapar.</a:t>
            </a:r>
          </a:p>
          <a:p>
            <a:r>
              <a:rPr lang="tr-TR" b="0" i="0" dirty="0" err="1">
                <a:effectLst/>
                <a:latin typeface="Menlo"/>
              </a:rPr>
              <a:t>List</a:t>
            </a:r>
            <a:r>
              <a:rPr lang="tr-TR" b="0" i="0" dirty="0">
                <a:effectLst/>
                <a:latin typeface="Menlo"/>
              </a:rPr>
              <a:t>&lt;</a:t>
            </a:r>
            <a:r>
              <a:rPr lang="tr-TR" b="0" i="0" dirty="0" err="1">
                <a:effectLst/>
                <a:latin typeface="Menlo"/>
              </a:rPr>
              <a:t>String</a:t>
            </a:r>
            <a:r>
              <a:rPr lang="tr-TR" b="0" i="0" dirty="0">
                <a:effectLst/>
                <a:latin typeface="Menlo"/>
              </a:rPr>
              <a:t>&gt; name = </a:t>
            </a:r>
            <a:r>
              <a:rPr lang="tr-TR" b="0" i="0" dirty="0" err="1">
                <a:effectLst/>
                <a:latin typeface="Menlo"/>
              </a:rPr>
              <a:t>Arrays.</a:t>
            </a:r>
            <a:r>
              <a:rPr lang="tr-TR" b="0" i="1" dirty="0" err="1">
                <a:effectLst/>
                <a:latin typeface="Menlo"/>
              </a:rPr>
              <a:t>asList</a:t>
            </a:r>
            <a:r>
              <a:rPr lang="tr-TR" b="0" i="0" dirty="0">
                <a:effectLst/>
                <a:latin typeface="Menlo"/>
              </a:rPr>
              <a:t>("Ahmet", "Burak", "Duman");</a:t>
            </a:r>
            <a:r>
              <a:rPr lang="tr-TR" dirty="0"/>
              <a:t/>
            </a:r>
            <a:br>
              <a:rPr lang="tr-TR" dirty="0"/>
            </a:br>
            <a:r>
              <a:rPr lang="tr-TR" b="0" i="0" dirty="0" err="1">
                <a:effectLst/>
                <a:latin typeface="Menlo"/>
              </a:rPr>
              <a:t>List</a:t>
            </a:r>
            <a:r>
              <a:rPr lang="tr-TR" b="0" i="0" dirty="0">
                <a:effectLst/>
                <a:latin typeface="Menlo"/>
              </a:rPr>
              <a:t> </a:t>
            </a:r>
            <a:r>
              <a:rPr lang="tr-TR" b="0" i="0" dirty="0" err="1">
                <a:effectLst/>
                <a:latin typeface="Menlo"/>
              </a:rPr>
              <a:t>result</a:t>
            </a:r>
            <a:r>
              <a:rPr lang="tr-TR" b="0" i="0" dirty="0">
                <a:effectLst/>
                <a:latin typeface="Menlo"/>
              </a:rPr>
              <a:t> = </a:t>
            </a:r>
            <a:r>
              <a:rPr lang="tr-TR" b="0" i="0" dirty="0" err="1">
                <a:effectLst/>
                <a:latin typeface="Menlo"/>
              </a:rPr>
              <a:t>name.stream</a:t>
            </a:r>
            <a:r>
              <a:rPr lang="tr-TR" b="0" i="0" dirty="0">
                <a:effectLst/>
                <a:latin typeface="Menlo"/>
              </a:rPr>
              <a:t>().</a:t>
            </a:r>
            <a:r>
              <a:rPr lang="tr-TR" b="0" i="0" dirty="0" err="1">
                <a:effectLst/>
                <a:latin typeface="Menlo"/>
              </a:rPr>
              <a:t>filter</a:t>
            </a:r>
            <a:r>
              <a:rPr lang="tr-TR" b="0" i="0" dirty="0">
                <a:effectLst/>
                <a:latin typeface="Menlo"/>
              </a:rPr>
              <a:t>(s -&gt; </a:t>
            </a:r>
            <a:r>
              <a:rPr lang="tr-TR" b="0" i="0" dirty="0" err="1">
                <a:effectLst/>
                <a:latin typeface="Menlo"/>
              </a:rPr>
              <a:t>s.startsWith</a:t>
            </a:r>
            <a:r>
              <a:rPr lang="tr-TR" b="0" i="0" dirty="0">
                <a:effectLst/>
                <a:latin typeface="Menlo"/>
              </a:rPr>
              <a:t>("B")).</a:t>
            </a:r>
            <a:r>
              <a:rPr lang="tr-TR" b="0" i="0" dirty="0" err="1">
                <a:effectLst/>
                <a:latin typeface="Menlo"/>
              </a:rPr>
              <a:t>collect</a:t>
            </a:r>
            <a:r>
              <a:rPr lang="tr-TR" b="0" i="0" dirty="0">
                <a:effectLst/>
                <a:latin typeface="Menlo"/>
              </a:rPr>
              <a:t>(</a:t>
            </a:r>
            <a:r>
              <a:rPr lang="tr-TR" b="0" i="0" dirty="0" err="1">
                <a:effectLst/>
                <a:latin typeface="Menlo"/>
              </a:rPr>
              <a:t>Collectors.</a:t>
            </a:r>
            <a:r>
              <a:rPr lang="tr-TR" b="0" i="1" dirty="0" err="1">
                <a:effectLst/>
                <a:latin typeface="Menlo"/>
              </a:rPr>
              <a:t>toList</a:t>
            </a:r>
            <a:r>
              <a:rPr lang="tr-TR" b="0" i="0" dirty="0">
                <a:effectLst/>
                <a:latin typeface="Menlo"/>
              </a:rPr>
              <a:t>());</a:t>
            </a:r>
            <a:r>
              <a:rPr lang="tr-TR" dirty="0"/>
              <a:t/>
            </a:r>
            <a:br>
              <a:rPr lang="tr-TR" dirty="0"/>
            </a:br>
            <a:r>
              <a:rPr lang="tr-TR" b="0" i="0" dirty="0" err="1">
                <a:effectLst/>
                <a:latin typeface="Menlo"/>
              </a:rPr>
              <a:t>System.</a:t>
            </a:r>
            <a:r>
              <a:rPr lang="tr-TR" b="0" i="1" dirty="0" err="1">
                <a:effectLst/>
                <a:latin typeface="Menlo"/>
              </a:rPr>
              <a:t>out</a:t>
            </a:r>
            <a:r>
              <a:rPr lang="tr-TR" b="0" i="0" dirty="0" err="1">
                <a:effectLst/>
                <a:latin typeface="Menlo"/>
              </a:rPr>
              <a:t>.println</a:t>
            </a:r>
            <a:r>
              <a:rPr lang="tr-TR" b="0" i="0" dirty="0">
                <a:effectLst/>
                <a:latin typeface="Menlo"/>
              </a:rPr>
              <a:t>(</a:t>
            </a:r>
            <a:r>
              <a:rPr lang="tr-TR" b="0" i="0" dirty="0" err="1">
                <a:effectLst/>
                <a:latin typeface="Menlo"/>
              </a:rPr>
              <a:t>result</a:t>
            </a:r>
            <a:r>
              <a:rPr lang="tr-TR" b="0" i="0" dirty="0">
                <a:effectLst/>
                <a:latin typeface="Menlo"/>
              </a:rPr>
              <a:t>);</a:t>
            </a:r>
          </a:p>
          <a:p>
            <a:r>
              <a:rPr lang="tr-TR" dirty="0">
                <a:latin typeface="Menlo"/>
              </a:rPr>
              <a:t>[Burak]</a:t>
            </a:r>
            <a:endParaRPr lang="tr-TR" dirty="0"/>
          </a:p>
        </p:txBody>
      </p:sp>
    </p:spTree>
    <p:extLst>
      <p:ext uri="{BB962C8B-B14F-4D97-AF65-F5344CB8AC3E}">
        <p14:creationId xmlns:p14="http://schemas.microsoft.com/office/powerpoint/2010/main" val="3665334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2C5339-833A-4395-8877-188184433A3A}"/>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908DCA31-BF86-440C-82E5-945A51479A70}"/>
              </a:ext>
            </a:extLst>
          </p:cNvPr>
          <p:cNvPicPr>
            <a:picLocks noGrp="1" noChangeAspect="1"/>
          </p:cNvPicPr>
          <p:nvPr>
            <p:ph idx="1"/>
          </p:nvPr>
        </p:nvPicPr>
        <p:blipFill>
          <a:blip r:embed="rId2"/>
          <a:stretch>
            <a:fillRect/>
          </a:stretch>
        </p:blipFill>
        <p:spPr>
          <a:xfrm>
            <a:off x="569167" y="289249"/>
            <a:ext cx="10976721" cy="6288833"/>
          </a:xfrm>
        </p:spPr>
      </p:pic>
    </p:spTree>
    <p:extLst>
      <p:ext uri="{BB962C8B-B14F-4D97-AF65-F5344CB8AC3E}">
        <p14:creationId xmlns:p14="http://schemas.microsoft.com/office/powerpoint/2010/main" val="3751838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B9430A-247E-4230-940D-C26E30960F73}"/>
              </a:ext>
            </a:extLst>
          </p:cNvPr>
          <p:cNvSpPr>
            <a:spLocks noGrp="1"/>
          </p:cNvSpPr>
          <p:nvPr>
            <p:ph type="title"/>
          </p:nvPr>
        </p:nvSpPr>
        <p:spPr/>
        <p:txBody>
          <a:bodyPr/>
          <a:lstStyle/>
          <a:p>
            <a:r>
              <a:rPr lang="tr-TR" b="1" i="0" dirty="0" err="1">
                <a:solidFill>
                  <a:schemeClr val="tx1"/>
                </a:solidFill>
                <a:effectLst/>
                <a:latin typeface="sohne"/>
              </a:rPr>
              <a:t>sorted</a:t>
            </a:r>
            <a:r>
              <a:rPr lang="tr-TR" b="1" i="0" dirty="0">
                <a:solidFill>
                  <a:schemeClr val="tx1"/>
                </a:solidFill>
                <a:effectLst/>
                <a:latin typeface="sohne"/>
              </a:rPr>
              <a:t>()</a:t>
            </a:r>
            <a:r>
              <a:rPr lang="tr-TR" b="1" i="0" dirty="0">
                <a:solidFill>
                  <a:srgbClr val="292929"/>
                </a:solidFill>
                <a:effectLst/>
                <a:latin typeface="sohne"/>
              </a:rPr>
              <a:t/>
            </a:r>
            <a:br>
              <a:rPr lang="tr-TR" b="1" i="0" dirty="0">
                <a:solidFill>
                  <a:srgbClr val="292929"/>
                </a:solidFill>
                <a:effectLst/>
                <a:latin typeface="sohne"/>
              </a:rPr>
            </a:br>
            <a:endParaRPr lang="tr-TR" dirty="0"/>
          </a:p>
        </p:txBody>
      </p:sp>
      <p:sp>
        <p:nvSpPr>
          <p:cNvPr id="3" name="İçerik Yer Tutucusu 2">
            <a:extLst>
              <a:ext uri="{FF2B5EF4-FFF2-40B4-BE49-F238E27FC236}">
                <a16:creationId xmlns:a16="http://schemas.microsoft.com/office/drawing/2014/main" id="{DA8686DD-7C28-4CE3-AFA4-C84CC7D3B008}"/>
              </a:ext>
            </a:extLst>
          </p:cNvPr>
          <p:cNvSpPr>
            <a:spLocks noGrp="1"/>
          </p:cNvSpPr>
          <p:nvPr>
            <p:ph idx="1"/>
          </p:nvPr>
        </p:nvSpPr>
        <p:spPr/>
        <p:txBody>
          <a:bodyPr/>
          <a:lstStyle/>
          <a:p>
            <a:r>
              <a:rPr lang="tr-TR" b="0" i="0" dirty="0">
                <a:effectLst/>
                <a:latin typeface="charter"/>
              </a:rPr>
              <a:t>Sıralama yapmamızı sağlar. Yazı ise harf sırası ( sözlük mantığı şeklinde ) sayı ise küçükten büyüğe.</a:t>
            </a:r>
          </a:p>
          <a:p>
            <a:r>
              <a:rPr lang="tr-TR" b="0" i="0" dirty="0" err="1">
                <a:effectLst/>
                <a:latin typeface="Menlo"/>
              </a:rPr>
              <a:t>List</a:t>
            </a:r>
            <a:r>
              <a:rPr lang="tr-TR" b="0" i="0" dirty="0">
                <a:effectLst/>
                <a:latin typeface="Menlo"/>
              </a:rPr>
              <a:t>&lt;</a:t>
            </a:r>
            <a:r>
              <a:rPr lang="tr-TR" b="0" i="0" dirty="0" err="1">
                <a:effectLst/>
                <a:latin typeface="Menlo"/>
              </a:rPr>
              <a:t>String</a:t>
            </a:r>
            <a:r>
              <a:rPr lang="tr-TR" b="0" i="0" dirty="0">
                <a:effectLst/>
                <a:latin typeface="Menlo"/>
              </a:rPr>
              <a:t>&gt; name = </a:t>
            </a:r>
            <a:r>
              <a:rPr lang="tr-TR" b="0" i="0" dirty="0" err="1">
                <a:effectLst/>
                <a:latin typeface="Menlo"/>
              </a:rPr>
              <a:t>Arrays.</a:t>
            </a:r>
            <a:r>
              <a:rPr lang="tr-TR" b="0" i="1" dirty="0" err="1">
                <a:effectLst/>
                <a:latin typeface="Menlo"/>
              </a:rPr>
              <a:t>asList</a:t>
            </a:r>
            <a:r>
              <a:rPr lang="tr-TR" b="0" i="0" dirty="0">
                <a:effectLst/>
                <a:latin typeface="Menlo"/>
              </a:rPr>
              <a:t>("Ahmet", "Burak", "Duman</a:t>
            </a:r>
            <a:r>
              <a:rPr lang="tr-TR" dirty="0">
                <a:latin typeface="Menlo"/>
              </a:rPr>
              <a:t>);</a:t>
            </a:r>
            <a:r>
              <a:rPr lang="tr-TR" dirty="0"/>
              <a:t/>
            </a:r>
            <a:br>
              <a:rPr lang="tr-TR" dirty="0"/>
            </a:br>
            <a:r>
              <a:rPr lang="tr-TR" b="0" i="0" dirty="0" err="1">
                <a:effectLst/>
                <a:latin typeface="Menlo"/>
              </a:rPr>
              <a:t>List</a:t>
            </a:r>
            <a:r>
              <a:rPr lang="tr-TR" b="0" i="0" dirty="0">
                <a:effectLst/>
                <a:latin typeface="Menlo"/>
              </a:rPr>
              <a:t>&lt;</a:t>
            </a:r>
            <a:r>
              <a:rPr lang="tr-TR" b="0" i="0" dirty="0" err="1">
                <a:effectLst/>
                <a:latin typeface="Menlo"/>
              </a:rPr>
              <a:t>String</a:t>
            </a:r>
            <a:r>
              <a:rPr lang="tr-TR" b="0" i="0" dirty="0">
                <a:effectLst/>
                <a:latin typeface="Menlo"/>
              </a:rPr>
              <a:t>&gt; test = </a:t>
            </a:r>
            <a:r>
              <a:rPr lang="tr-TR" b="0" i="0" dirty="0" err="1">
                <a:effectLst/>
                <a:latin typeface="Menlo"/>
              </a:rPr>
              <a:t>name.stream</a:t>
            </a:r>
            <a:r>
              <a:rPr lang="tr-TR" b="0" i="0" dirty="0">
                <a:effectLst/>
                <a:latin typeface="Menlo"/>
              </a:rPr>
              <a:t>().</a:t>
            </a:r>
            <a:r>
              <a:rPr lang="tr-TR" b="0" i="0" dirty="0" err="1">
                <a:effectLst/>
                <a:latin typeface="Menlo"/>
              </a:rPr>
              <a:t>sorted</a:t>
            </a:r>
            <a:r>
              <a:rPr lang="tr-TR" b="0" i="0" dirty="0">
                <a:effectLst/>
                <a:latin typeface="Menlo"/>
              </a:rPr>
              <a:t>().</a:t>
            </a:r>
            <a:r>
              <a:rPr lang="tr-TR" b="0" i="0" dirty="0" err="1">
                <a:effectLst/>
                <a:latin typeface="Menlo"/>
              </a:rPr>
              <a:t>collect</a:t>
            </a:r>
            <a:r>
              <a:rPr lang="tr-TR" b="0" i="0" dirty="0">
                <a:effectLst/>
                <a:latin typeface="Menlo"/>
              </a:rPr>
              <a:t>(</a:t>
            </a:r>
            <a:r>
              <a:rPr lang="tr-TR" b="0" i="0" dirty="0" err="1">
                <a:effectLst/>
                <a:latin typeface="Menlo"/>
              </a:rPr>
              <a:t>Collectors.</a:t>
            </a:r>
            <a:r>
              <a:rPr lang="tr-TR" b="0" i="1" dirty="0" err="1">
                <a:effectLst/>
                <a:latin typeface="Menlo"/>
              </a:rPr>
              <a:t>toList</a:t>
            </a:r>
            <a:r>
              <a:rPr lang="tr-TR" b="0" i="0" dirty="0">
                <a:effectLst/>
                <a:latin typeface="Menlo"/>
              </a:rPr>
              <a:t>());</a:t>
            </a:r>
            <a:r>
              <a:rPr lang="tr-TR" dirty="0"/>
              <a:t/>
            </a:r>
            <a:br>
              <a:rPr lang="tr-TR" dirty="0"/>
            </a:br>
            <a:r>
              <a:rPr lang="tr-TR" b="0" i="0" dirty="0" err="1">
                <a:effectLst/>
                <a:latin typeface="Menlo"/>
              </a:rPr>
              <a:t>System.</a:t>
            </a:r>
            <a:r>
              <a:rPr lang="tr-TR" b="0" i="1" dirty="0" err="1">
                <a:effectLst/>
                <a:latin typeface="Menlo"/>
              </a:rPr>
              <a:t>out</a:t>
            </a:r>
            <a:r>
              <a:rPr lang="tr-TR" b="0" i="0" dirty="0" err="1">
                <a:effectLst/>
                <a:latin typeface="Menlo"/>
              </a:rPr>
              <a:t>.println</a:t>
            </a:r>
            <a:r>
              <a:rPr lang="tr-TR" b="0" i="0" dirty="0">
                <a:effectLst/>
                <a:latin typeface="Menlo"/>
              </a:rPr>
              <a:t>(test);</a:t>
            </a:r>
            <a:endParaRPr lang="tr-TR" dirty="0"/>
          </a:p>
        </p:txBody>
      </p:sp>
    </p:spTree>
    <p:extLst>
      <p:ext uri="{BB962C8B-B14F-4D97-AF65-F5344CB8AC3E}">
        <p14:creationId xmlns:p14="http://schemas.microsoft.com/office/powerpoint/2010/main" val="4267359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FCB3F2-AAF0-4DF0-AD86-082112F8E3D3}"/>
              </a:ext>
            </a:extLst>
          </p:cNvPr>
          <p:cNvSpPr>
            <a:spLocks noGrp="1"/>
          </p:cNvSpPr>
          <p:nvPr>
            <p:ph type="title"/>
          </p:nvPr>
        </p:nvSpPr>
        <p:spPr/>
        <p:txBody>
          <a:bodyPr/>
          <a:lstStyle/>
          <a:p>
            <a:r>
              <a:rPr lang="tr-TR" b="1" i="0" dirty="0" err="1">
                <a:solidFill>
                  <a:schemeClr val="tx1"/>
                </a:solidFill>
                <a:effectLst/>
                <a:latin typeface="sohne"/>
              </a:rPr>
              <a:t>reduce</a:t>
            </a:r>
            <a:r>
              <a:rPr lang="tr-TR" b="1" i="0" dirty="0">
                <a:solidFill>
                  <a:schemeClr val="tx1"/>
                </a:solidFill>
                <a:effectLst/>
                <a:latin typeface="sohne"/>
              </a:rPr>
              <a:t>()</a:t>
            </a:r>
            <a:r>
              <a:rPr lang="tr-TR" b="1" i="0" dirty="0">
                <a:solidFill>
                  <a:srgbClr val="292929"/>
                </a:solidFill>
                <a:effectLst/>
                <a:latin typeface="sohne"/>
              </a:rPr>
              <a:t/>
            </a:r>
            <a:br>
              <a:rPr lang="tr-TR" b="1" i="0" dirty="0">
                <a:solidFill>
                  <a:srgbClr val="292929"/>
                </a:solidFill>
                <a:effectLst/>
                <a:latin typeface="sohne"/>
              </a:rPr>
            </a:br>
            <a:endParaRPr lang="tr-TR" dirty="0"/>
          </a:p>
        </p:txBody>
      </p:sp>
      <p:sp>
        <p:nvSpPr>
          <p:cNvPr id="3" name="İçerik Yer Tutucusu 2">
            <a:extLst>
              <a:ext uri="{FF2B5EF4-FFF2-40B4-BE49-F238E27FC236}">
                <a16:creationId xmlns:a16="http://schemas.microsoft.com/office/drawing/2014/main" id="{F397F695-6E26-44A5-9F12-BC229DA4601F}"/>
              </a:ext>
            </a:extLst>
          </p:cNvPr>
          <p:cNvSpPr>
            <a:spLocks noGrp="1"/>
          </p:cNvSpPr>
          <p:nvPr>
            <p:ph idx="1"/>
          </p:nvPr>
        </p:nvSpPr>
        <p:spPr/>
        <p:txBody>
          <a:bodyPr>
            <a:normAutofit lnSpcReduction="10000"/>
          </a:bodyPr>
          <a:lstStyle/>
          <a:p>
            <a:r>
              <a:rPr lang="tr-TR" b="1" i="0" dirty="0" err="1">
                <a:effectLst/>
                <a:latin typeface="Cabin"/>
              </a:rPr>
              <a:t>Reduce</a:t>
            </a:r>
            <a:r>
              <a:rPr lang="tr-TR" b="0" i="0" dirty="0">
                <a:effectLst/>
                <a:latin typeface="Cabin"/>
              </a:rPr>
              <a:t> işlemi genelde kümülatif operasyonlarda sıkça kullanılır. Bir veri setinde sırayla işlem yapmak istiyorsanız ve bir önceki yaptığınız işlemi de dahil etmek istiyorsanız </a:t>
            </a:r>
            <a:r>
              <a:rPr lang="tr-TR" b="0" i="0" dirty="0" err="1">
                <a:effectLst/>
                <a:latin typeface="Cabin"/>
              </a:rPr>
              <a:t>reduce</a:t>
            </a:r>
            <a:r>
              <a:rPr lang="tr-TR" b="0" i="0" dirty="0">
                <a:effectLst/>
                <a:latin typeface="Cabin"/>
              </a:rPr>
              <a:t> metodunu kullanabilirsiniz</a:t>
            </a:r>
            <a:endParaRPr lang="tr-TR" dirty="0">
              <a:latin typeface="charter"/>
            </a:endParaRPr>
          </a:p>
          <a:p>
            <a:r>
              <a:rPr lang="tr-TR" b="0" i="0" dirty="0" err="1">
                <a:effectLst/>
                <a:latin typeface="Menlo"/>
              </a:rPr>
              <a:t>List</a:t>
            </a:r>
            <a:r>
              <a:rPr lang="tr-TR" b="0" i="0" dirty="0">
                <a:effectLst/>
                <a:latin typeface="Menlo"/>
              </a:rPr>
              <a:t>&lt;</a:t>
            </a:r>
            <a:r>
              <a:rPr lang="tr-TR" b="0" i="0" dirty="0" err="1">
                <a:effectLst/>
                <a:latin typeface="Menlo"/>
              </a:rPr>
              <a:t>Integer</a:t>
            </a:r>
            <a:r>
              <a:rPr lang="tr-TR" b="0" i="0" dirty="0">
                <a:effectLst/>
                <a:latin typeface="Menlo"/>
              </a:rPr>
              <a:t>&gt; </a:t>
            </a:r>
            <a:r>
              <a:rPr lang="tr-TR" b="0" i="0" dirty="0" err="1">
                <a:effectLst/>
                <a:latin typeface="Menlo"/>
              </a:rPr>
              <a:t>number</a:t>
            </a:r>
            <a:r>
              <a:rPr lang="tr-TR" b="0" i="0" dirty="0">
                <a:effectLst/>
                <a:latin typeface="Menlo"/>
              </a:rPr>
              <a:t> = </a:t>
            </a:r>
            <a:r>
              <a:rPr lang="tr-TR" b="0" i="0" dirty="0" err="1">
                <a:effectLst/>
                <a:latin typeface="Menlo"/>
              </a:rPr>
              <a:t>Arrays.</a:t>
            </a:r>
            <a:r>
              <a:rPr lang="tr-TR" b="0" i="1" dirty="0" err="1">
                <a:effectLst/>
                <a:latin typeface="Menlo"/>
              </a:rPr>
              <a:t>asList</a:t>
            </a:r>
            <a:r>
              <a:rPr lang="tr-TR" b="0" i="0" dirty="0">
                <a:effectLst/>
                <a:latin typeface="Menlo"/>
              </a:rPr>
              <a:t>(5, 3, 2, 8);</a:t>
            </a:r>
            <a:r>
              <a:rPr lang="tr-TR" dirty="0"/>
              <a:t/>
            </a:r>
            <a:br>
              <a:rPr lang="tr-TR" dirty="0"/>
            </a:br>
            <a:r>
              <a:rPr lang="tr-TR" b="0" i="0" dirty="0" err="1">
                <a:effectLst/>
                <a:latin typeface="Menlo"/>
              </a:rPr>
              <a:t>int</a:t>
            </a:r>
            <a:r>
              <a:rPr lang="tr-TR" b="0" i="0" dirty="0">
                <a:effectLst/>
                <a:latin typeface="Menlo"/>
              </a:rPr>
              <a:t> </a:t>
            </a:r>
            <a:r>
              <a:rPr lang="tr-TR" b="0" i="0" dirty="0" err="1">
                <a:effectLst/>
                <a:latin typeface="Menlo"/>
              </a:rPr>
              <a:t>newNumber</a:t>
            </a:r>
            <a:r>
              <a:rPr lang="tr-TR" b="0" i="0" dirty="0">
                <a:effectLst/>
                <a:latin typeface="Menlo"/>
              </a:rPr>
              <a:t> = </a:t>
            </a:r>
            <a:r>
              <a:rPr lang="tr-TR" b="0" i="0" dirty="0" err="1">
                <a:effectLst/>
                <a:latin typeface="Menlo"/>
              </a:rPr>
              <a:t>number.stream</a:t>
            </a:r>
            <a:r>
              <a:rPr lang="tr-TR" b="0" i="0" dirty="0">
                <a:effectLst/>
                <a:latin typeface="Menlo"/>
              </a:rPr>
              <a:t>().</a:t>
            </a:r>
            <a:r>
              <a:rPr lang="tr-TR" b="0" i="0" dirty="0" err="1">
                <a:effectLst/>
                <a:latin typeface="Menlo"/>
              </a:rPr>
              <a:t>reduce</a:t>
            </a:r>
            <a:r>
              <a:rPr lang="tr-TR" b="0" i="0" dirty="0">
                <a:effectLst/>
                <a:latin typeface="Menlo"/>
              </a:rPr>
              <a:t>(0, (i, i1) -&gt; {</a:t>
            </a:r>
            <a:r>
              <a:rPr lang="tr-TR" dirty="0"/>
              <a:t/>
            </a:r>
            <a:br>
              <a:rPr lang="tr-TR" dirty="0"/>
            </a:br>
            <a:r>
              <a:rPr lang="tr-TR" b="0" i="0" dirty="0" err="1">
                <a:effectLst/>
                <a:latin typeface="Menlo"/>
              </a:rPr>
              <a:t>System.</a:t>
            </a:r>
            <a:r>
              <a:rPr lang="tr-TR" b="0" i="1" dirty="0" err="1">
                <a:effectLst/>
                <a:latin typeface="Menlo"/>
              </a:rPr>
              <a:t>out</a:t>
            </a:r>
            <a:r>
              <a:rPr lang="tr-TR" b="0" i="0" dirty="0" err="1">
                <a:effectLst/>
                <a:latin typeface="Menlo"/>
              </a:rPr>
              <a:t>.println</a:t>
            </a:r>
            <a:r>
              <a:rPr lang="tr-TR" b="0" i="0" dirty="0">
                <a:effectLst/>
                <a:latin typeface="Menlo"/>
              </a:rPr>
              <a:t>(i + i1);</a:t>
            </a:r>
            <a:r>
              <a:rPr lang="tr-TR" dirty="0"/>
              <a:t/>
            </a:r>
            <a:br>
              <a:rPr lang="tr-TR" dirty="0"/>
            </a:br>
            <a:r>
              <a:rPr lang="tr-TR" b="0" i="0" dirty="0" err="1">
                <a:effectLst/>
                <a:latin typeface="Menlo"/>
              </a:rPr>
              <a:t>return</a:t>
            </a:r>
            <a:r>
              <a:rPr lang="tr-TR" b="0" i="0" dirty="0">
                <a:effectLst/>
                <a:latin typeface="Menlo"/>
              </a:rPr>
              <a:t> i + i1;</a:t>
            </a:r>
            <a:r>
              <a:rPr lang="tr-TR" dirty="0"/>
              <a:t/>
            </a:r>
            <a:br>
              <a:rPr lang="tr-TR" dirty="0"/>
            </a:br>
            <a:r>
              <a:rPr lang="tr-TR" b="0" i="0" dirty="0">
                <a:effectLst/>
                <a:latin typeface="Menlo"/>
              </a:rPr>
              <a:t>});</a:t>
            </a:r>
          </a:p>
          <a:p>
            <a:pPr algn="l"/>
            <a:r>
              <a:rPr lang="tr-TR" b="0" i="0" dirty="0">
                <a:effectLst/>
                <a:latin typeface="charter"/>
              </a:rPr>
              <a:t>Burada toplama işlemi yapılmaktadır, </a:t>
            </a:r>
            <a:r>
              <a:rPr lang="tr-TR" b="0" i="0" dirty="0" err="1">
                <a:effectLst/>
                <a:latin typeface="charter"/>
              </a:rPr>
              <a:t>reduce</a:t>
            </a:r>
            <a:r>
              <a:rPr lang="tr-TR" b="0" i="0" dirty="0">
                <a:effectLst/>
                <a:latin typeface="charter"/>
              </a:rPr>
              <a:t> sayesinde çıktı şu şekilde olur;</a:t>
            </a:r>
          </a:p>
          <a:p>
            <a:pPr algn="l"/>
            <a:r>
              <a:rPr lang="tr-TR" b="0" i="0" dirty="0">
                <a:effectLst/>
                <a:latin typeface="charter"/>
              </a:rPr>
              <a:t>İlk önce 5 sayısı gelir 5 yazılır , sonra 3 toplanır 8 yazılır, 2 toplama yapılır 10 olur, en son 8 de gelir 18 yazılır biter böylece her işlem basamağı gözükmüş olur.</a:t>
            </a:r>
          </a:p>
          <a:p>
            <a:endParaRPr lang="tr-TR" dirty="0"/>
          </a:p>
        </p:txBody>
      </p:sp>
    </p:spTree>
    <p:extLst>
      <p:ext uri="{BB962C8B-B14F-4D97-AF65-F5344CB8AC3E}">
        <p14:creationId xmlns:p14="http://schemas.microsoft.com/office/powerpoint/2010/main" val="23823018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90049-0947-4AB5-A18C-00C2616D0465}"/>
              </a:ext>
            </a:extLst>
          </p:cNvPr>
          <p:cNvSpPr>
            <a:spLocks noGrp="1"/>
          </p:cNvSpPr>
          <p:nvPr>
            <p:ph type="title"/>
          </p:nvPr>
        </p:nvSpPr>
        <p:spPr/>
        <p:txBody>
          <a:bodyPr/>
          <a:lstStyle/>
          <a:p>
            <a:r>
              <a:rPr lang="tr-TR" b="1" i="0" dirty="0" err="1">
                <a:solidFill>
                  <a:schemeClr val="tx1"/>
                </a:solidFill>
                <a:effectLst/>
                <a:latin typeface="sohne"/>
              </a:rPr>
              <a:t>map</a:t>
            </a:r>
            <a:r>
              <a:rPr lang="tr-TR" b="1" i="0" dirty="0">
                <a:solidFill>
                  <a:schemeClr val="tx1"/>
                </a:solidFill>
                <a:effectLst/>
                <a:latin typeface="sohne"/>
              </a:rPr>
              <a:t>()</a:t>
            </a:r>
            <a:r>
              <a:rPr lang="tr-TR" b="1" i="0" dirty="0">
                <a:solidFill>
                  <a:srgbClr val="292929"/>
                </a:solidFill>
                <a:effectLst/>
                <a:latin typeface="sohne"/>
              </a:rPr>
              <a:t/>
            </a:r>
            <a:br>
              <a:rPr lang="tr-TR" b="1" i="0" dirty="0">
                <a:solidFill>
                  <a:srgbClr val="292929"/>
                </a:solidFill>
                <a:effectLst/>
                <a:latin typeface="sohne"/>
              </a:rPr>
            </a:br>
            <a:endParaRPr lang="tr-TR" dirty="0"/>
          </a:p>
        </p:txBody>
      </p:sp>
      <p:sp>
        <p:nvSpPr>
          <p:cNvPr id="3" name="İçerik Yer Tutucusu 2">
            <a:extLst>
              <a:ext uri="{FF2B5EF4-FFF2-40B4-BE49-F238E27FC236}">
                <a16:creationId xmlns:a16="http://schemas.microsoft.com/office/drawing/2014/main" id="{3E225D34-4724-4C06-B7CB-9F020C5A9D93}"/>
              </a:ext>
            </a:extLst>
          </p:cNvPr>
          <p:cNvSpPr>
            <a:spLocks noGrp="1"/>
          </p:cNvSpPr>
          <p:nvPr>
            <p:ph idx="1"/>
          </p:nvPr>
        </p:nvSpPr>
        <p:spPr/>
        <p:txBody>
          <a:bodyPr/>
          <a:lstStyle/>
          <a:p>
            <a:pPr algn="l"/>
            <a:r>
              <a:rPr lang="tr-TR" b="0" i="0" dirty="0" err="1">
                <a:effectLst/>
                <a:latin typeface="charter"/>
              </a:rPr>
              <a:t>Stream</a:t>
            </a:r>
            <a:r>
              <a:rPr lang="tr-TR" b="0" i="0" dirty="0">
                <a:effectLst/>
                <a:latin typeface="charter"/>
              </a:rPr>
              <a:t> içerisinde ki elemanları başka tiplere dönüştürmek veya üzerlerinde işlem yapmak için </a:t>
            </a:r>
            <a:r>
              <a:rPr lang="tr-TR" b="0" i="0" dirty="0" err="1">
                <a:effectLst/>
                <a:latin typeface="charter"/>
              </a:rPr>
              <a:t>Map</a:t>
            </a:r>
            <a:r>
              <a:rPr lang="tr-TR" b="0" i="0" dirty="0">
                <a:effectLst/>
                <a:latin typeface="charter"/>
              </a:rPr>
              <a:t> kullanılmaktadır.</a:t>
            </a:r>
          </a:p>
          <a:p>
            <a:pPr algn="l"/>
            <a:r>
              <a:rPr lang="tr-TR" b="0" i="0" dirty="0">
                <a:effectLst/>
                <a:latin typeface="charter"/>
              </a:rPr>
              <a:t>Burada Yusuf ve Çakal adında iki </a:t>
            </a:r>
            <a:r>
              <a:rPr lang="tr-TR" b="0" i="0" dirty="0" err="1">
                <a:effectLst/>
                <a:latin typeface="charter"/>
              </a:rPr>
              <a:t>String</a:t>
            </a:r>
            <a:r>
              <a:rPr lang="tr-TR" b="0" i="0" dirty="0">
                <a:effectLst/>
                <a:latin typeface="charter"/>
              </a:rPr>
              <a:t> imiz var. </a:t>
            </a:r>
            <a:r>
              <a:rPr lang="tr-TR" b="0" i="0" dirty="0" err="1">
                <a:effectLst/>
                <a:latin typeface="charter"/>
              </a:rPr>
              <a:t>map</a:t>
            </a:r>
            <a:r>
              <a:rPr lang="tr-TR" b="0" i="0" dirty="0">
                <a:effectLst/>
                <a:latin typeface="charter"/>
              </a:rPr>
              <a:t>() ile Liste deki her Liste elemanına ekleme yaptım.</a:t>
            </a:r>
          </a:p>
          <a:p>
            <a:r>
              <a:rPr lang="tr-TR" b="0" i="0" dirty="0" err="1">
                <a:effectLst/>
                <a:latin typeface="Menlo"/>
              </a:rPr>
              <a:t>List</a:t>
            </a:r>
            <a:r>
              <a:rPr lang="tr-TR" b="0" i="0" dirty="0">
                <a:effectLst/>
                <a:latin typeface="Menlo"/>
              </a:rPr>
              <a:t>&lt;</a:t>
            </a:r>
            <a:r>
              <a:rPr lang="tr-TR" b="0" i="0" dirty="0" err="1">
                <a:effectLst/>
                <a:latin typeface="Menlo"/>
              </a:rPr>
              <a:t>String</a:t>
            </a:r>
            <a:r>
              <a:rPr lang="tr-TR" b="0" i="0" dirty="0">
                <a:effectLst/>
                <a:latin typeface="Menlo"/>
              </a:rPr>
              <a:t>&gt; name = </a:t>
            </a:r>
            <a:r>
              <a:rPr lang="tr-TR" b="0" i="0" dirty="0" err="1">
                <a:effectLst/>
                <a:latin typeface="Menlo"/>
              </a:rPr>
              <a:t>Arrays.</a:t>
            </a:r>
            <a:r>
              <a:rPr lang="tr-TR" b="0" i="1" dirty="0" err="1">
                <a:effectLst/>
                <a:latin typeface="Menlo"/>
              </a:rPr>
              <a:t>asList</a:t>
            </a:r>
            <a:r>
              <a:rPr lang="tr-TR" b="0" i="0" dirty="0">
                <a:effectLst/>
                <a:latin typeface="Menlo"/>
              </a:rPr>
              <a:t>("Yusuf", "Çakal");</a:t>
            </a:r>
            <a:r>
              <a:rPr lang="tr-TR" dirty="0"/>
              <a:t/>
            </a:r>
            <a:br>
              <a:rPr lang="tr-TR" dirty="0"/>
            </a:br>
            <a:r>
              <a:rPr lang="tr-TR" b="0" i="0" dirty="0" err="1">
                <a:effectLst/>
                <a:latin typeface="Menlo"/>
              </a:rPr>
              <a:t>name.stream</a:t>
            </a:r>
            <a:r>
              <a:rPr lang="tr-TR" b="0" i="0" dirty="0">
                <a:effectLst/>
                <a:latin typeface="Menlo"/>
              </a:rPr>
              <a:t>().</a:t>
            </a:r>
            <a:r>
              <a:rPr lang="tr-TR" b="0" i="0" dirty="0" err="1">
                <a:effectLst/>
                <a:latin typeface="Menlo"/>
              </a:rPr>
              <a:t>map</a:t>
            </a:r>
            <a:r>
              <a:rPr lang="tr-TR" b="0" i="0" dirty="0">
                <a:effectLst/>
                <a:latin typeface="Menlo"/>
              </a:rPr>
              <a:t>(s -&gt; "</a:t>
            </a:r>
            <a:r>
              <a:rPr lang="tr-TR" b="0" i="0" dirty="0" err="1">
                <a:effectLst/>
                <a:latin typeface="Menlo"/>
              </a:rPr>
              <a:t>Map</a:t>
            </a:r>
            <a:r>
              <a:rPr lang="tr-TR" b="0" i="0" dirty="0">
                <a:effectLst/>
                <a:latin typeface="Menlo"/>
              </a:rPr>
              <a:t> Eklentisi " + s + " </a:t>
            </a:r>
            <a:r>
              <a:rPr lang="tr-TR" b="0" i="0" dirty="0" err="1">
                <a:effectLst/>
                <a:latin typeface="Menlo"/>
              </a:rPr>
              <a:t>Map</a:t>
            </a:r>
            <a:r>
              <a:rPr lang="tr-TR" b="0" i="0" dirty="0">
                <a:effectLst/>
                <a:latin typeface="Menlo"/>
              </a:rPr>
              <a:t> Eklentisi").</a:t>
            </a:r>
            <a:r>
              <a:rPr lang="tr-TR" b="0" i="0" dirty="0" err="1">
                <a:effectLst/>
                <a:latin typeface="Menlo"/>
              </a:rPr>
              <a:t>forEach</a:t>
            </a:r>
            <a:r>
              <a:rPr lang="tr-TR" b="0" i="0" dirty="0">
                <a:effectLst/>
                <a:latin typeface="Menlo"/>
              </a:rPr>
              <a:t>(</a:t>
            </a:r>
            <a:r>
              <a:rPr lang="tr-TR" b="0" i="0" dirty="0" err="1">
                <a:effectLst/>
                <a:latin typeface="Menlo"/>
              </a:rPr>
              <a:t>System.</a:t>
            </a:r>
            <a:r>
              <a:rPr lang="tr-TR" b="0" i="1" dirty="0" err="1">
                <a:effectLst/>
                <a:latin typeface="Menlo"/>
              </a:rPr>
              <a:t>out</a:t>
            </a:r>
            <a:r>
              <a:rPr lang="tr-TR" b="0" i="0" dirty="0">
                <a:effectLst/>
                <a:latin typeface="Menlo"/>
              </a:rPr>
              <a:t>::</a:t>
            </a:r>
            <a:r>
              <a:rPr lang="tr-TR" b="0" i="0" dirty="0" err="1">
                <a:effectLst/>
                <a:latin typeface="Menlo"/>
              </a:rPr>
              <a:t>println</a:t>
            </a:r>
            <a:r>
              <a:rPr lang="tr-TR" b="0" i="0" dirty="0">
                <a:effectLst/>
                <a:latin typeface="Menlo"/>
              </a:rPr>
              <a:t>);</a:t>
            </a:r>
          </a:p>
          <a:p>
            <a:r>
              <a:rPr lang="en-US" b="0" i="0" dirty="0" err="1">
                <a:effectLst/>
                <a:latin typeface="Menlo"/>
              </a:rPr>
              <a:t>DoubleStream</a:t>
            </a:r>
            <a:r>
              <a:rPr lang="en-US" b="0" i="0" dirty="0">
                <a:effectLst/>
                <a:latin typeface="Menlo"/>
              </a:rPr>
              <a:t> </a:t>
            </a:r>
            <a:r>
              <a:rPr lang="en-US" b="0" i="0" dirty="0" err="1">
                <a:effectLst/>
                <a:latin typeface="Menlo"/>
              </a:rPr>
              <a:t>doubleStream</a:t>
            </a:r>
            <a:r>
              <a:rPr lang="en-US" b="0" i="0" dirty="0">
                <a:effectLst/>
                <a:latin typeface="Menlo"/>
              </a:rPr>
              <a:t> = </a:t>
            </a:r>
            <a:r>
              <a:rPr lang="en-US" b="0" i="0" dirty="0" err="1">
                <a:effectLst/>
                <a:latin typeface="Menlo"/>
              </a:rPr>
              <a:t>DoubleStream.</a:t>
            </a:r>
            <a:r>
              <a:rPr lang="en-US" b="0" i="1" dirty="0" err="1">
                <a:effectLst/>
                <a:latin typeface="Menlo"/>
              </a:rPr>
              <a:t>of</a:t>
            </a:r>
            <a:r>
              <a:rPr lang="en-US" b="0" i="0" dirty="0">
                <a:effectLst/>
                <a:latin typeface="Menlo"/>
              </a:rPr>
              <a:t>(0.7, 8.2, 0.1, 6.2);</a:t>
            </a:r>
            <a:r>
              <a:rPr lang="en-US" dirty="0"/>
              <a:t/>
            </a:r>
            <a:br>
              <a:rPr lang="en-US" dirty="0"/>
            </a:br>
            <a:r>
              <a:rPr lang="en-US" b="0" i="0" dirty="0" err="1">
                <a:effectLst/>
                <a:latin typeface="Menlo"/>
              </a:rPr>
              <a:t>doubleStream.mapToInt</a:t>
            </a:r>
            <a:r>
              <a:rPr lang="en-US" b="0" i="0" dirty="0">
                <a:effectLst/>
                <a:latin typeface="Menlo"/>
              </a:rPr>
              <a:t>(v -&gt; (int) v).</a:t>
            </a:r>
            <a:r>
              <a:rPr lang="en-US" b="0" i="0" dirty="0" err="1">
                <a:effectLst/>
                <a:latin typeface="Menlo"/>
              </a:rPr>
              <a:t>forEach</a:t>
            </a:r>
            <a:r>
              <a:rPr lang="en-US" b="0" i="0" dirty="0">
                <a:effectLst/>
                <a:latin typeface="Menlo"/>
              </a:rPr>
              <a:t>(</a:t>
            </a:r>
            <a:r>
              <a:rPr lang="en-US" b="0" i="0" dirty="0" err="1">
                <a:effectLst/>
                <a:latin typeface="Menlo"/>
              </a:rPr>
              <a:t>System.</a:t>
            </a:r>
            <a:r>
              <a:rPr lang="en-US" b="0" i="1" dirty="0" err="1">
                <a:effectLst/>
                <a:latin typeface="Menlo"/>
              </a:rPr>
              <a:t>out</a:t>
            </a:r>
            <a:r>
              <a:rPr lang="en-US" b="0" i="0" dirty="0">
                <a:effectLst/>
                <a:latin typeface="Menlo"/>
              </a:rPr>
              <a:t>::</a:t>
            </a:r>
            <a:r>
              <a:rPr lang="en-US" b="0" i="0" dirty="0" err="1">
                <a:effectLst/>
                <a:latin typeface="Menlo"/>
              </a:rPr>
              <a:t>println</a:t>
            </a:r>
            <a:r>
              <a:rPr lang="en-US" b="0" i="0" dirty="0">
                <a:effectLst/>
                <a:latin typeface="Menlo"/>
              </a:rPr>
              <a:t>);</a:t>
            </a:r>
            <a:endParaRPr lang="tr-TR" dirty="0"/>
          </a:p>
        </p:txBody>
      </p:sp>
    </p:spTree>
    <p:extLst>
      <p:ext uri="{BB962C8B-B14F-4D97-AF65-F5344CB8AC3E}">
        <p14:creationId xmlns:p14="http://schemas.microsoft.com/office/powerpoint/2010/main" val="15147278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5CA9D7-51A2-439A-A8AF-B6E809576FFB}"/>
              </a:ext>
            </a:extLst>
          </p:cNvPr>
          <p:cNvSpPr>
            <a:spLocks noGrp="1"/>
          </p:cNvSpPr>
          <p:nvPr>
            <p:ph type="title"/>
          </p:nvPr>
        </p:nvSpPr>
        <p:spPr/>
        <p:txBody>
          <a:bodyPr/>
          <a:lstStyle/>
          <a:p>
            <a:r>
              <a:rPr lang="tr-TR" b="1" i="0" dirty="0" err="1">
                <a:solidFill>
                  <a:schemeClr val="tx1"/>
                </a:solidFill>
                <a:effectLst/>
                <a:latin typeface="sohne"/>
              </a:rPr>
              <a:t>distinct</a:t>
            </a:r>
            <a:r>
              <a:rPr lang="tr-TR" b="1" i="0" dirty="0">
                <a:solidFill>
                  <a:schemeClr val="tx1"/>
                </a:solidFill>
                <a:effectLst/>
                <a:latin typeface="sohne"/>
              </a:rPr>
              <a:t>()</a:t>
            </a:r>
            <a:r>
              <a:rPr lang="tr-TR" b="1" i="0" dirty="0">
                <a:solidFill>
                  <a:srgbClr val="292929"/>
                </a:solidFill>
                <a:effectLst/>
                <a:latin typeface="sohne"/>
              </a:rPr>
              <a:t/>
            </a:r>
            <a:br>
              <a:rPr lang="tr-TR" b="1" i="0" dirty="0">
                <a:solidFill>
                  <a:srgbClr val="292929"/>
                </a:solidFill>
                <a:effectLst/>
                <a:latin typeface="sohne"/>
              </a:rPr>
            </a:br>
            <a:endParaRPr lang="tr-TR" dirty="0"/>
          </a:p>
        </p:txBody>
      </p:sp>
      <p:sp>
        <p:nvSpPr>
          <p:cNvPr id="3" name="İçerik Yer Tutucusu 2">
            <a:extLst>
              <a:ext uri="{FF2B5EF4-FFF2-40B4-BE49-F238E27FC236}">
                <a16:creationId xmlns:a16="http://schemas.microsoft.com/office/drawing/2014/main" id="{5279057C-879B-42C8-B908-7104DA71FC15}"/>
              </a:ext>
            </a:extLst>
          </p:cNvPr>
          <p:cNvSpPr>
            <a:spLocks noGrp="1"/>
          </p:cNvSpPr>
          <p:nvPr>
            <p:ph idx="1"/>
          </p:nvPr>
        </p:nvSpPr>
        <p:spPr/>
        <p:txBody>
          <a:bodyPr/>
          <a:lstStyle/>
          <a:p>
            <a:r>
              <a:rPr lang="tr-TR" b="0" i="0" dirty="0">
                <a:effectLst/>
                <a:latin typeface="charter"/>
              </a:rPr>
              <a:t>Listede aynı değere sahip olanları tek bir değere indirger.</a:t>
            </a:r>
          </a:p>
          <a:p>
            <a:endParaRPr lang="tr-TR" dirty="0">
              <a:latin typeface="charter"/>
            </a:endParaRPr>
          </a:p>
          <a:p>
            <a:r>
              <a:rPr lang="tr-TR" b="0" i="0" dirty="0" err="1">
                <a:effectLst/>
                <a:latin typeface="Menlo"/>
              </a:rPr>
              <a:t>List</a:t>
            </a:r>
            <a:r>
              <a:rPr lang="tr-TR" b="0" i="0" dirty="0">
                <a:effectLst/>
                <a:latin typeface="Menlo"/>
              </a:rPr>
              <a:t>&lt;</a:t>
            </a:r>
            <a:r>
              <a:rPr lang="tr-TR" b="0" i="0" dirty="0" err="1">
                <a:effectLst/>
                <a:latin typeface="Menlo"/>
              </a:rPr>
              <a:t>String</a:t>
            </a:r>
            <a:r>
              <a:rPr lang="tr-TR" b="0" i="0" dirty="0">
                <a:effectLst/>
                <a:latin typeface="Menlo"/>
              </a:rPr>
              <a:t>&gt; </a:t>
            </a:r>
            <a:r>
              <a:rPr lang="tr-TR" b="0" i="0" dirty="0" err="1">
                <a:effectLst/>
                <a:latin typeface="Menlo"/>
              </a:rPr>
              <a:t>names</a:t>
            </a:r>
            <a:r>
              <a:rPr lang="tr-TR" b="0" i="0" dirty="0">
                <a:effectLst/>
                <a:latin typeface="Menlo"/>
              </a:rPr>
              <a:t>= </a:t>
            </a:r>
            <a:r>
              <a:rPr lang="tr-TR" b="0" i="0" dirty="0" err="1">
                <a:effectLst/>
                <a:latin typeface="Menlo"/>
              </a:rPr>
              <a:t>new</a:t>
            </a:r>
            <a:r>
              <a:rPr lang="tr-TR" b="0" i="0" dirty="0">
                <a:effectLst/>
                <a:latin typeface="Menlo"/>
              </a:rPr>
              <a:t> </a:t>
            </a:r>
            <a:r>
              <a:rPr lang="tr-TR" b="0" i="0" dirty="0" err="1">
                <a:effectLst/>
                <a:latin typeface="Menlo"/>
              </a:rPr>
              <a:t>ArrayList</a:t>
            </a:r>
            <a:r>
              <a:rPr lang="tr-TR" b="0" i="0" dirty="0">
                <a:effectLst/>
                <a:latin typeface="Menlo"/>
              </a:rPr>
              <a:t>&lt;</a:t>
            </a:r>
            <a:r>
              <a:rPr lang="tr-TR" b="0" i="0" dirty="0" err="1">
                <a:effectLst/>
                <a:latin typeface="Menlo"/>
              </a:rPr>
              <a:t>String</a:t>
            </a:r>
            <a:r>
              <a:rPr lang="tr-TR" b="0" i="0" dirty="0">
                <a:effectLst/>
                <a:latin typeface="Menlo"/>
              </a:rPr>
              <a:t>&gt;();</a:t>
            </a:r>
            <a:r>
              <a:rPr lang="tr-TR" dirty="0"/>
              <a:t/>
            </a:r>
            <a:br>
              <a:rPr lang="tr-TR" dirty="0"/>
            </a:br>
            <a:r>
              <a:rPr lang="tr-TR" b="0" i="0" dirty="0" err="1">
                <a:effectLst/>
                <a:latin typeface="Menlo"/>
              </a:rPr>
              <a:t>names.add</a:t>
            </a:r>
            <a:r>
              <a:rPr lang="tr-TR" b="0" i="0" dirty="0">
                <a:effectLst/>
                <a:latin typeface="Menlo"/>
              </a:rPr>
              <a:t>("</a:t>
            </a:r>
            <a:r>
              <a:rPr lang="tr-TR" b="0" i="0" dirty="0" err="1">
                <a:effectLst/>
                <a:latin typeface="Menlo"/>
              </a:rPr>
              <a:t>aaaa</a:t>
            </a:r>
            <a:r>
              <a:rPr lang="tr-TR" b="0" i="0" dirty="0">
                <a:effectLst/>
                <a:latin typeface="Menlo"/>
              </a:rPr>
              <a:t>");</a:t>
            </a:r>
            <a:r>
              <a:rPr lang="tr-TR" dirty="0"/>
              <a:t/>
            </a:r>
            <a:br>
              <a:rPr lang="tr-TR" dirty="0"/>
            </a:br>
            <a:r>
              <a:rPr lang="tr-TR" b="0" i="0" dirty="0" err="1">
                <a:effectLst/>
                <a:latin typeface="Menlo"/>
              </a:rPr>
              <a:t>names.add</a:t>
            </a:r>
            <a:r>
              <a:rPr lang="tr-TR" b="0" i="0" dirty="0">
                <a:effectLst/>
                <a:latin typeface="Menlo"/>
              </a:rPr>
              <a:t>("</a:t>
            </a:r>
            <a:r>
              <a:rPr lang="tr-TR" b="0" i="0" dirty="0" err="1">
                <a:effectLst/>
                <a:latin typeface="Menlo"/>
              </a:rPr>
              <a:t>aaaa</a:t>
            </a:r>
            <a:r>
              <a:rPr lang="tr-TR" b="0" i="0" dirty="0">
                <a:effectLst/>
                <a:latin typeface="Menlo"/>
              </a:rPr>
              <a:t>");</a:t>
            </a:r>
            <a:r>
              <a:rPr lang="tr-TR" dirty="0"/>
              <a:t/>
            </a:r>
            <a:br>
              <a:rPr lang="tr-TR" dirty="0"/>
            </a:br>
            <a:r>
              <a:rPr lang="tr-TR" b="0" i="0" dirty="0" err="1">
                <a:effectLst/>
                <a:latin typeface="Menlo"/>
              </a:rPr>
              <a:t>names.add</a:t>
            </a:r>
            <a:r>
              <a:rPr lang="tr-TR" b="0" i="0" dirty="0">
                <a:effectLst/>
                <a:latin typeface="Menlo"/>
              </a:rPr>
              <a:t>("</a:t>
            </a:r>
            <a:r>
              <a:rPr lang="tr-TR" b="0" i="0" dirty="0" err="1">
                <a:effectLst/>
                <a:latin typeface="Menlo"/>
              </a:rPr>
              <a:t>aaaa</a:t>
            </a:r>
            <a:r>
              <a:rPr lang="tr-TR" b="0" i="0" dirty="0">
                <a:effectLst/>
                <a:latin typeface="Menlo"/>
              </a:rPr>
              <a:t>");</a:t>
            </a:r>
            <a:r>
              <a:rPr lang="tr-TR" dirty="0"/>
              <a:t/>
            </a:r>
            <a:br>
              <a:rPr lang="tr-TR" dirty="0"/>
            </a:br>
            <a:r>
              <a:rPr lang="tr-TR" b="0" i="0" dirty="0" err="1">
                <a:effectLst/>
                <a:latin typeface="Menlo"/>
              </a:rPr>
              <a:t>names.add</a:t>
            </a:r>
            <a:r>
              <a:rPr lang="tr-TR" b="0" i="0" dirty="0">
                <a:effectLst/>
                <a:latin typeface="Menlo"/>
              </a:rPr>
              <a:t>("</a:t>
            </a:r>
            <a:r>
              <a:rPr lang="tr-TR" b="0" i="0" dirty="0" err="1">
                <a:effectLst/>
                <a:latin typeface="Menlo"/>
              </a:rPr>
              <a:t>bbbb</a:t>
            </a:r>
            <a:r>
              <a:rPr lang="tr-TR" b="0" i="0" dirty="0">
                <a:effectLst/>
                <a:latin typeface="Menlo"/>
              </a:rPr>
              <a:t>");</a:t>
            </a:r>
            <a:r>
              <a:rPr lang="tr-TR" dirty="0"/>
              <a:t/>
            </a:r>
            <a:br>
              <a:rPr lang="tr-TR" dirty="0"/>
            </a:br>
            <a:r>
              <a:rPr lang="tr-TR" b="0" i="0" dirty="0" err="1">
                <a:effectLst/>
                <a:latin typeface="Menlo"/>
              </a:rPr>
              <a:t>names.add</a:t>
            </a:r>
            <a:r>
              <a:rPr lang="tr-TR" b="0" i="0" dirty="0">
                <a:effectLst/>
                <a:latin typeface="Menlo"/>
              </a:rPr>
              <a:t>("</a:t>
            </a:r>
            <a:r>
              <a:rPr lang="tr-TR" b="0" i="0" dirty="0" err="1">
                <a:effectLst/>
                <a:latin typeface="Menlo"/>
              </a:rPr>
              <a:t>bbbb</a:t>
            </a:r>
            <a:r>
              <a:rPr lang="tr-TR" b="0" i="0" dirty="0">
                <a:effectLst/>
                <a:latin typeface="Menlo"/>
              </a:rPr>
              <a:t>");</a:t>
            </a:r>
            <a:r>
              <a:rPr lang="tr-TR" dirty="0"/>
              <a:t/>
            </a:r>
            <a:br>
              <a:rPr lang="tr-TR" dirty="0"/>
            </a:br>
            <a:r>
              <a:rPr lang="tr-TR" b="0" i="0" dirty="0" err="1">
                <a:effectLst/>
                <a:latin typeface="Menlo"/>
              </a:rPr>
              <a:t>names.stream</a:t>
            </a:r>
            <a:r>
              <a:rPr lang="tr-TR" b="0" i="0" dirty="0">
                <a:effectLst/>
                <a:latin typeface="Menlo"/>
              </a:rPr>
              <a:t>().</a:t>
            </a:r>
            <a:r>
              <a:rPr lang="tr-TR" b="0" i="0" dirty="0" err="1">
                <a:effectLst/>
                <a:latin typeface="Menlo"/>
              </a:rPr>
              <a:t>distinct</a:t>
            </a:r>
            <a:r>
              <a:rPr lang="tr-TR" b="0" i="0" dirty="0">
                <a:effectLst/>
                <a:latin typeface="Menlo"/>
              </a:rPr>
              <a:t>().</a:t>
            </a:r>
            <a:r>
              <a:rPr lang="tr-TR" b="0" i="0" dirty="0" err="1">
                <a:effectLst/>
                <a:latin typeface="Menlo"/>
              </a:rPr>
              <a:t>forEach</a:t>
            </a:r>
            <a:r>
              <a:rPr lang="tr-TR" b="0" i="0" dirty="0">
                <a:effectLst/>
                <a:latin typeface="Menlo"/>
              </a:rPr>
              <a:t>(</a:t>
            </a:r>
            <a:r>
              <a:rPr lang="tr-TR" b="0" i="0" dirty="0" err="1">
                <a:effectLst/>
                <a:latin typeface="Menlo"/>
              </a:rPr>
              <a:t>System.out</a:t>
            </a:r>
            <a:r>
              <a:rPr lang="tr-TR" b="0" i="0" dirty="0">
                <a:effectLst/>
                <a:latin typeface="Menlo"/>
              </a:rPr>
              <a:t>::</a:t>
            </a:r>
            <a:r>
              <a:rPr lang="tr-TR" b="0" i="0" dirty="0" err="1">
                <a:effectLst/>
                <a:latin typeface="Menlo"/>
              </a:rPr>
              <a:t>println</a:t>
            </a:r>
            <a:r>
              <a:rPr lang="tr-TR" b="0" i="0" dirty="0">
                <a:effectLst/>
                <a:latin typeface="Menlo"/>
              </a:rPr>
              <a:t>);</a:t>
            </a:r>
            <a:endParaRPr lang="tr-TR" dirty="0"/>
          </a:p>
        </p:txBody>
      </p:sp>
    </p:spTree>
    <p:extLst>
      <p:ext uri="{BB962C8B-B14F-4D97-AF65-F5344CB8AC3E}">
        <p14:creationId xmlns:p14="http://schemas.microsoft.com/office/powerpoint/2010/main" val="896175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3B3FBF-C2FC-43D6-8E2C-62E2E345FA3C}"/>
              </a:ext>
            </a:extLst>
          </p:cNvPr>
          <p:cNvSpPr>
            <a:spLocks noGrp="1"/>
          </p:cNvSpPr>
          <p:nvPr>
            <p:ph type="title"/>
          </p:nvPr>
        </p:nvSpPr>
        <p:spPr/>
        <p:txBody>
          <a:bodyPr/>
          <a:lstStyle/>
          <a:p>
            <a:r>
              <a:rPr lang="tr-TR" b="1" i="0" dirty="0" err="1">
                <a:solidFill>
                  <a:schemeClr val="tx1"/>
                </a:solidFill>
                <a:effectLst/>
                <a:latin typeface="sohne"/>
              </a:rPr>
              <a:t>count</a:t>
            </a:r>
            <a:r>
              <a:rPr lang="tr-TR" b="1" i="0" dirty="0">
                <a:solidFill>
                  <a:schemeClr val="tx1"/>
                </a:solidFill>
                <a:effectLst/>
                <a:latin typeface="sohne"/>
              </a:rPr>
              <a:t>()</a:t>
            </a:r>
            <a:r>
              <a:rPr lang="tr-TR" b="1" i="0" dirty="0">
                <a:solidFill>
                  <a:srgbClr val="292929"/>
                </a:solidFill>
                <a:effectLst/>
                <a:latin typeface="sohne"/>
              </a:rPr>
              <a:t/>
            </a:r>
            <a:br>
              <a:rPr lang="tr-TR" b="1" i="0" dirty="0">
                <a:solidFill>
                  <a:srgbClr val="292929"/>
                </a:solidFill>
                <a:effectLst/>
                <a:latin typeface="sohne"/>
              </a:rPr>
            </a:br>
            <a:endParaRPr lang="tr-TR" dirty="0"/>
          </a:p>
        </p:txBody>
      </p:sp>
      <p:sp>
        <p:nvSpPr>
          <p:cNvPr id="3" name="İçerik Yer Tutucusu 2">
            <a:extLst>
              <a:ext uri="{FF2B5EF4-FFF2-40B4-BE49-F238E27FC236}">
                <a16:creationId xmlns:a16="http://schemas.microsoft.com/office/drawing/2014/main" id="{291248A2-8372-49DC-8380-8D991B10B67E}"/>
              </a:ext>
            </a:extLst>
          </p:cNvPr>
          <p:cNvSpPr>
            <a:spLocks noGrp="1"/>
          </p:cNvSpPr>
          <p:nvPr>
            <p:ph idx="1"/>
          </p:nvPr>
        </p:nvSpPr>
        <p:spPr/>
        <p:txBody>
          <a:bodyPr/>
          <a:lstStyle/>
          <a:p>
            <a:r>
              <a:rPr lang="tr-TR" b="0" i="0" dirty="0">
                <a:effectLst/>
                <a:latin typeface="charter"/>
              </a:rPr>
              <a:t>Toplam veri sayısını gösterir. </a:t>
            </a:r>
            <a:r>
              <a:rPr lang="tr-TR" b="0" i="0" dirty="0" err="1">
                <a:effectLst/>
                <a:latin typeface="charter"/>
              </a:rPr>
              <a:t>Range</a:t>
            </a:r>
            <a:r>
              <a:rPr lang="tr-TR" b="0" i="0" dirty="0">
                <a:effectLst/>
                <a:latin typeface="charter"/>
              </a:rPr>
              <a:t> ile 18 ve 25 aralığını seçip , </a:t>
            </a:r>
            <a:r>
              <a:rPr lang="tr-TR" b="0" i="0" dirty="0" err="1">
                <a:effectLst/>
                <a:latin typeface="charter"/>
              </a:rPr>
              <a:t>count</a:t>
            </a:r>
            <a:r>
              <a:rPr lang="tr-TR" b="0" i="0" dirty="0">
                <a:effectLst/>
                <a:latin typeface="charter"/>
              </a:rPr>
              <a:t> ile bu aralığı gösterdim.</a:t>
            </a:r>
          </a:p>
          <a:p>
            <a:r>
              <a:rPr lang="en-US" b="0" i="0" dirty="0">
                <a:effectLst/>
                <a:latin typeface="Menlo"/>
              </a:rPr>
              <a:t>long x = </a:t>
            </a:r>
            <a:r>
              <a:rPr lang="en-US" b="0" i="0" dirty="0" err="1">
                <a:effectLst/>
                <a:latin typeface="Menlo"/>
              </a:rPr>
              <a:t>IntStream.</a:t>
            </a:r>
            <a:r>
              <a:rPr lang="en-US" b="0" i="1" dirty="0" err="1">
                <a:effectLst/>
                <a:latin typeface="Menlo"/>
              </a:rPr>
              <a:t>range</a:t>
            </a:r>
            <a:r>
              <a:rPr lang="en-US" b="0" i="0" dirty="0">
                <a:effectLst/>
                <a:latin typeface="Menlo"/>
              </a:rPr>
              <a:t>(18, 25).count();</a:t>
            </a:r>
            <a:r>
              <a:rPr lang="en-US" dirty="0"/>
              <a:t/>
            </a:r>
            <a:br>
              <a:rPr lang="en-US" dirty="0"/>
            </a:br>
            <a:r>
              <a:rPr lang="en-US" b="0" i="0" dirty="0" err="1">
                <a:effectLst/>
                <a:latin typeface="Menlo"/>
              </a:rPr>
              <a:t>System.</a:t>
            </a:r>
            <a:r>
              <a:rPr lang="en-US" b="0" i="1" dirty="0" err="1">
                <a:effectLst/>
                <a:latin typeface="Menlo"/>
              </a:rPr>
              <a:t>out</a:t>
            </a:r>
            <a:r>
              <a:rPr lang="en-US" b="0" i="0" dirty="0" err="1">
                <a:effectLst/>
                <a:latin typeface="Menlo"/>
              </a:rPr>
              <a:t>.println</a:t>
            </a:r>
            <a:r>
              <a:rPr lang="en-US" b="0" i="0" dirty="0">
                <a:effectLst/>
                <a:latin typeface="Menlo"/>
              </a:rPr>
              <a:t>(x);</a:t>
            </a:r>
            <a:endParaRPr lang="tr-TR" dirty="0"/>
          </a:p>
        </p:txBody>
      </p:sp>
    </p:spTree>
    <p:extLst>
      <p:ext uri="{BB962C8B-B14F-4D97-AF65-F5344CB8AC3E}">
        <p14:creationId xmlns:p14="http://schemas.microsoft.com/office/powerpoint/2010/main" val="39083989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CE16F7-7389-4FDE-8A00-6A7C1C8E9691}"/>
              </a:ext>
            </a:extLst>
          </p:cNvPr>
          <p:cNvSpPr>
            <a:spLocks noGrp="1"/>
          </p:cNvSpPr>
          <p:nvPr>
            <p:ph type="title"/>
          </p:nvPr>
        </p:nvSpPr>
        <p:spPr/>
        <p:txBody>
          <a:bodyPr/>
          <a:lstStyle/>
          <a:p>
            <a:r>
              <a:rPr lang="tr-TR" b="0" i="1" dirty="0" err="1">
                <a:solidFill>
                  <a:schemeClr val="tx1"/>
                </a:solidFill>
                <a:effectLst/>
                <a:latin typeface="PT Serif" panose="020A0603040505020204" pitchFamily="18" charset="-94"/>
              </a:rPr>
              <a:t>collect</a:t>
            </a:r>
            <a:r>
              <a:rPr lang="tr-TR" b="0" i="1" dirty="0">
                <a:solidFill>
                  <a:schemeClr val="tx1"/>
                </a:solidFill>
                <a:effectLst/>
                <a:latin typeface="PT Serif" panose="020A0603040505020204" pitchFamily="18" charset="-94"/>
              </a:rPr>
              <a:t>()</a:t>
            </a:r>
            <a:endParaRPr lang="tr-TR" dirty="0">
              <a:solidFill>
                <a:schemeClr val="tx1"/>
              </a:solidFill>
            </a:endParaRPr>
          </a:p>
        </p:txBody>
      </p:sp>
      <p:sp>
        <p:nvSpPr>
          <p:cNvPr id="3" name="İçerik Yer Tutucusu 2">
            <a:extLst>
              <a:ext uri="{FF2B5EF4-FFF2-40B4-BE49-F238E27FC236}">
                <a16:creationId xmlns:a16="http://schemas.microsoft.com/office/drawing/2014/main" id="{15411D98-D082-46DF-9635-EE62ADB6D293}"/>
              </a:ext>
            </a:extLst>
          </p:cNvPr>
          <p:cNvSpPr>
            <a:spLocks noGrp="1"/>
          </p:cNvSpPr>
          <p:nvPr>
            <p:ph idx="1"/>
          </p:nvPr>
        </p:nvSpPr>
        <p:spPr/>
        <p:txBody>
          <a:bodyPr/>
          <a:lstStyle/>
          <a:p>
            <a:r>
              <a:rPr lang="tr-TR" b="0" i="0" dirty="0" err="1">
                <a:effectLst/>
                <a:latin typeface="PT Serif" panose="020A0603040505020204" pitchFamily="18" charset="-94"/>
              </a:rPr>
              <a:t>Collect</a:t>
            </a:r>
            <a:r>
              <a:rPr lang="tr-TR" b="0" i="0" dirty="0">
                <a:effectLst/>
                <a:latin typeface="PT Serif" panose="020A0603040505020204" pitchFamily="18" charset="-94"/>
              </a:rPr>
              <a:t> </a:t>
            </a:r>
            <a:r>
              <a:rPr lang="tr-TR" b="0" i="0" dirty="0" err="1">
                <a:effectLst/>
                <a:latin typeface="PT Serif" panose="020A0603040505020204" pitchFamily="18" charset="-94"/>
              </a:rPr>
              <a:t>methodu</a:t>
            </a:r>
            <a:r>
              <a:rPr lang="tr-TR" b="0" i="0" dirty="0">
                <a:effectLst/>
                <a:latin typeface="PT Serif" panose="020A0603040505020204" pitchFamily="18" charset="-94"/>
              </a:rPr>
              <a:t>, </a:t>
            </a:r>
            <a:r>
              <a:rPr lang="tr-TR" b="0" i="0" dirty="0" err="1">
                <a:effectLst/>
                <a:latin typeface="PT Serif" panose="020A0603040505020204" pitchFamily="18" charset="-94"/>
              </a:rPr>
              <a:t>Stream’de</a:t>
            </a:r>
            <a:r>
              <a:rPr lang="tr-TR" b="0" i="0" dirty="0">
                <a:effectLst/>
                <a:latin typeface="PT Serif" panose="020A0603040505020204" pitchFamily="18" charset="-94"/>
              </a:rPr>
              <a:t> gerçekleştirilen ara işlemlerin sonucunu döndürmek için kullanılır.</a:t>
            </a:r>
          </a:p>
          <a:p>
            <a:endParaRPr lang="tr-TR" dirty="0">
              <a:latin typeface="PT Serif" panose="020A0603040505020204" pitchFamily="18" charset="-94"/>
            </a:endParaRPr>
          </a:p>
          <a:p>
            <a:r>
              <a:rPr lang="tr-TR" b="0" i="0" dirty="0" err="1">
                <a:effectLst/>
                <a:latin typeface="Menlo"/>
              </a:rPr>
              <a:t>List</a:t>
            </a:r>
            <a:r>
              <a:rPr lang="tr-TR" b="0" i="0" dirty="0">
                <a:effectLst/>
                <a:latin typeface="Menlo"/>
              </a:rPr>
              <a:t>&lt;</a:t>
            </a:r>
            <a:r>
              <a:rPr lang="tr-TR" b="0" i="0" dirty="0" err="1">
                <a:effectLst/>
                <a:latin typeface="Menlo"/>
              </a:rPr>
              <a:t>String</a:t>
            </a:r>
            <a:r>
              <a:rPr lang="tr-TR" b="0" i="0" dirty="0">
                <a:effectLst/>
                <a:latin typeface="Menlo"/>
              </a:rPr>
              <a:t>&gt; name = </a:t>
            </a:r>
            <a:r>
              <a:rPr lang="tr-TR" b="0" i="0" dirty="0" err="1">
                <a:effectLst/>
                <a:latin typeface="Menlo"/>
              </a:rPr>
              <a:t>Arrays.</a:t>
            </a:r>
            <a:r>
              <a:rPr lang="tr-TR" b="0" i="1" dirty="0" err="1">
                <a:effectLst/>
                <a:latin typeface="Menlo"/>
              </a:rPr>
              <a:t>asList</a:t>
            </a:r>
            <a:r>
              <a:rPr lang="tr-TR" b="0" i="0" dirty="0">
                <a:effectLst/>
                <a:latin typeface="Menlo"/>
              </a:rPr>
              <a:t>("Ahmet", "Burak", "Duman");</a:t>
            </a:r>
            <a:r>
              <a:rPr lang="tr-TR" dirty="0"/>
              <a:t/>
            </a:r>
            <a:br>
              <a:rPr lang="tr-TR" dirty="0"/>
            </a:br>
            <a:r>
              <a:rPr lang="tr-TR" b="0" i="0" dirty="0" err="1">
                <a:effectLst/>
                <a:latin typeface="Menlo"/>
              </a:rPr>
              <a:t>List</a:t>
            </a:r>
            <a:r>
              <a:rPr lang="tr-TR" b="0" i="0" dirty="0">
                <a:effectLst/>
                <a:latin typeface="Menlo"/>
              </a:rPr>
              <a:t> </a:t>
            </a:r>
            <a:r>
              <a:rPr lang="tr-TR" b="0" i="0" dirty="0" err="1">
                <a:effectLst/>
                <a:latin typeface="Menlo"/>
              </a:rPr>
              <a:t>result</a:t>
            </a:r>
            <a:r>
              <a:rPr lang="tr-TR" b="0" i="0" dirty="0">
                <a:effectLst/>
                <a:latin typeface="Menlo"/>
              </a:rPr>
              <a:t> = </a:t>
            </a:r>
            <a:r>
              <a:rPr lang="tr-TR" b="0" i="0" dirty="0" err="1">
                <a:effectLst/>
                <a:latin typeface="Menlo"/>
              </a:rPr>
              <a:t>name.stream</a:t>
            </a:r>
            <a:r>
              <a:rPr lang="tr-TR" b="0" i="0" dirty="0">
                <a:effectLst/>
                <a:latin typeface="Menlo"/>
              </a:rPr>
              <a:t>().</a:t>
            </a:r>
            <a:r>
              <a:rPr lang="tr-TR" b="0" i="0" dirty="0" err="1">
                <a:effectLst/>
                <a:latin typeface="Menlo"/>
              </a:rPr>
              <a:t>filter</a:t>
            </a:r>
            <a:r>
              <a:rPr lang="tr-TR" b="0" i="0" dirty="0">
                <a:effectLst/>
                <a:latin typeface="Menlo"/>
              </a:rPr>
              <a:t>(s -&gt; </a:t>
            </a:r>
            <a:r>
              <a:rPr lang="tr-TR" b="0" i="0" dirty="0" err="1">
                <a:effectLst/>
                <a:latin typeface="Menlo"/>
              </a:rPr>
              <a:t>s.startsWith</a:t>
            </a:r>
            <a:r>
              <a:rPr lang="tr-TR" b="0" i="0" dirty="0">
                <a:effectLst/>
                <a:latin typeface="Menlo"/>
              </a:rPr>
              <a:t>("B")).</a:t>
            </a:r>
            <a:r>
              <a:rPr lang="tr-TR" b="0" i="0" dirty="0" err="1">
                <a:effectLst/>
                <a:latin typeface="Menlo"/>
              </a:rPr>
              <a:t>collect</a:t>
            </a:r>
            <a:r>
              <a:rPr lang="tr-TR" b="0" i="0" dirty="0">
                <a:effectLst/>
                <a:latin typeface="Menlo"/>
              </a:rPr>
              <a:t>(</a:t>
            </a:r>
            <a:r>
              <a:rPr lang="tr-TR" b="0" i="0" dirty="0" err="1">
                <a:effectLst/>
                <a:latin typeface="Menlo"/>
              </a:rPr>
              <a:t>Collectors.</a:t>
            </a:r>
            <a:r>
              <a:rPr lang="tr-TR" b="0" i="1" dirty="0" err="1">
                <a:effectLst/>
                <a:latin typeface="Menlo"/>
              </a:rPr>
              <a:t>toList</a:t>
            </a:r>
            <a:r>
              <a:rPr lang="tr-TR" b="0" i="0" dirty="0">
                <a:effectLst/>
                <a:latin typeface="Menlo"/>
              </a:rPr>
              <a:t>());</a:t>
            </a:r>
            <a:r>
              <a:rPr lang="tr-TR" dirty="0"/>
              <a:t/>
            </a:r>
            <a:br>
              <a:rPr lang="tr-TR" dirty="0"/>
            </a:br>
            <a:r>
              <a:rPr lang="tr-TR" b="0" i="0" dirty="0" err="1">
                <a:effectLst/>
                <a:latin typeface="Menlo"/>
              </a:rPr>
              <a:t>System.</a:t>
            </a:r>
            <a:r>
              <a:rPr lang="tr-TR" b="0" i="1" dirty="0" err="1">
                <a:effectLst/>
                <a:latin typeface="Menlo"/>
              </a:rPr>
              <a:t>out</a:t>
            </a:r>
            <a:r>
              <a:rPr lang="tr-TR" b="0" i="0" dirty="0" err="1">
                <a:effectLst/>
                <a:latin typeface="Menlo"/>
              </a:rPr>
              <a:t>.println</a:t>
            </a:r>
            <a:r>
              <a:rPr lang="tr-TR" b="0" i="0" dirty="0">
                <a:effectLst/>
                <a:latin typeface="Menlo"/>
              </a:rPr>
              <a:t>(</a:t>
            </a:r>
            <a:r>
              <a:rPr lang="tr-TR" b="0" i="0" dirty="0" err="1">
                <a:effectLst/>
                <a:latin typeface="Menlo"/>
              </a:rPr>
              <a:t>result</a:t>
            </a:r>
            <a:r>
              <a:rPr lang="tr-TR" b="0" i="0" dirty="0">
                <a:effectLst/>
                <a:latin typeface="Menlo"/>
              </a:rPr>
              <a:t>);</a:t>
            </a:r>
          </a:p>
          <a:p>
            <a:endParaRPr lang="tr-TR" dirty="0"/>
          </a:p>
        </p:txBody>
      </p:sp>
    </p:spTree>
    <p:extLst>
      <p:ext uri="{BB962C8B-B14F-4D97-AF65-F5344CB8AC3E}">
        <p14:creationId xmlns:p14="http://schemas.microsoft.com/office/powerpoint/2010/main" val="1155281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239414-56FF-4CD8-AB8C-57073DE5FB4B}"/>
              </a:ext>
            </a:extLst>
          </p:cNvPr>
          <p:cNvSpPr>
            <a:spLocks noGrp="1"/>
          </p:cNvSpPr>
          <p:nvPr>
            <p:ph type="title"/>
          </p:nvPr>
        </p:nvSpPr>
        <p:spPr/>
        <p:txBody>
          <a:bodyPr/>
          <a:lstStyle/>
          <a:p>
            <a:r>
              <a:rPr lang="tr-TR" b="1" i="0" dirty="0" err="1">
                <a:solidFill>
                  <a:schemeClr val="tx1"/>
                </a:solidFill>
                <a:effectLst/>
                <a:latin typeface="Cabin"/>
              </a:rPr>
              <a:t>Match</a:t>
            </a:r>
            <a:r>
              <a:rPr lang="tr-TR" b="1" i="0" dirty="0">
                <a:solidFill>
                  <a:srgbClr val="3A3A3A"/>
                </a:solidFill>
                <a:effectLst/>
                <a:latin typeface="Cabin"/>
              </a:rPr>
              <a:t/>
            </a:r>
            <a:br>
              <a:rPr lang="tr-TR" b="1" i="0" dirty="0">
                <a:solidFill>
                  <a:srgbClr val="3A3A3A"/>
                </a:solidFill>
                <a:effectLst/>
                <a:latin typeface="Cabin"/>
              </a:rPr>
            </a:br>
            <a:endParaRPr lang="tr-TR" dirty="0"/>
          </a:p>
        </p:txBody>
      </p:sp>
      <p:sp>
        <p:nvSpPr>
          <p:cNvPr id="3" name="İçerik Yer Tutucusu 2">
            <a:extLst>
              <a:ext uri="{FF2B5EF4-FFF2-40B4-BE49-F238E27FC236}">
                <a16:creationId xmlns:a16="http://schemas.microsoft.com/office/drawing/2014/main" id="{57D76430-20DB-4BFC-B1BD-96FCE6D9D95E}"/>
              </a:ext>
            </a:extLst>
          </p:cNvPr>
          <p:cNvSpPr>
            <a:spLocks noGrp="1"/>
          </p:cNvSpPr>
          <p:nvPr>
            <p:ph idx="1"/>
          </p:nvPr>
        </p:nvSpPr>
        <p:spPr/>
        <p:txBody>
          <a:bodyPr>
            <a:normAutofit lnSpcReduction="10000"/>
          </a:bodyPr>
          <a:lstStyle/>
          <a:p>
            <a:pPr algn="l"/>
            <a:r>
              <a:rPr lang="tr-TR" b="1" i="0" dirty="0" err="1">
                <a:effectLst/>
                <a:latin typeface="Cabin"/>
              </a:rPr>
              <a:t>Match</a:t>
            </a:r>
            <a:r>
              <a:rPr lang="tr-TR" b="0" i="0" dirty="0">
                <a:effectLst/>
                <a:latin typeface="Cabin"/>
              </a:rPr>
              <a:t> operasyonu bir akışın belirli kriterleri sağlayıp sağlamadığını ölçmek için kullanılır. </a:t>
            </a:r>
            <a:r>
              <a:rPr lang="tr-TR" b="1" i="0" dirty="0" err="1">
                <a:effectLst/>
                <a:latin typeface="Cabin"/>
              </a:rPr>
              <a:t>Map</a:t>
            </a:r>
            <a:r>
              <a:rPr lang="tr-TR" b="0" i="0" dirty="0">
                <a:effectLst/>
                <a:latin typeface="Cabin"/>
              </a:rPr>
              <a:t> den farkı her </a:t>
            </a:r>
            <a:r>
              <a:rPr lang="tr-TR" b="0" i="0" dirty="0" err="1">
                <a:effectLst/>
                <a:latin typeface="Cabin"/>
              </a:rPr>
              <a:t>iterasyonu</a:t>
            </a:r>
            <a:r>
              <a:rPr lang="tr-TR" b="0" i="0" dirty="0">
                <a:effectLst/>
                <a:latin typeface="Cabin"/>
              </a:rPr>
              <a:t> tek tek değerlendirip sonucu yansıtmaz bunun yerine tüm koleksiyonu değerlendirerek sonucu yansıtmasıdır. </a:t>
            </a:r>
            <a:r>
              <a:rPr lang="tr-TR" b="0" i="0" dirty="0" err="1">
                <a:effectLst/>
                <a:latin typeface="Cabin"/>
              </a:rPr>
              <a:t>Match</a:t>
            </a:r>
            <a:r>
              <a:rPr lang="tr-TR" b="0" i="0" dirty="0">
                <a:effectLst/>
                <a:latin typeface="Cabin"/>
              </a:rPr>
              <a:t> operasyonunun </a:t>
            </a:r>
            <a:r>
              <a:rPr lang="tr-TR" b="1" i="0" dirty="0">
                <a:effectLst/>
                <a:latin typeface="Cabin"/>
              </a:rPr>
              <a:t>3 çeşit</a:t>
            </a:r>
            <a:r>
              <a:rPr lang="tr-TR" b="0" i="0" dirty="0">
                <a:effectLst/>
                <a:latin typeface="Cabin"/>
              </a:rPr>
              <a:t> kullanımı bulunmaktadır.</a:t>
            </a:r>
          </a:p>
          <a:p>
            <a:pPr algn="l"/>
            <a:r>
              <a:rPr lang="tr-TR" b="1" i="0" dirty="0" err="1">
                <a:effectLst/>
                <a:latin typeface="Cabin"/>
              </a:rPr>
              <a:t>noneMatch</a:t>
            </a:r>
            <a:endParaRPr lang="tr-TR" b="1" i="0" dirty="0">
              <a:effectLst/>
              <a:latin typeface="Cabin"/>
            </a:endParaRPr>
          </a:p>
          <a:p>
            <a:pPr algn="l"/>
            <a:r>
              <a:rPr lang="tr-TR" b="0" i="0" dirty="0">
                <a:effectLst/>
                <a:latin typeface="Cabin"/>
              </a:rPr>
              <a:t>Belirtilen kriter listede hiçbir elemanda bulunmuyor ise </a:t>
            </a:r>
            <a:r>
              <a:rPr lang="tr-TR" b="0" i="0" dirty="0" err="1">
                <a:effectLst/>
                <a:latin typeface="Cabin"/>
              </a:rPr>
              <a:t>true</a:t>
            </a:r>
            <a:r>
              <a:rPr lang="tr-TR" b="0" i="0" dirty="0">
                <a:effectLst/>
                <a:latin typeface="Cabin"/>
              </a:rPr>
              <a:t> döndürür.</a:t>
            </a:r>
          </a:p>
          <a:p>
            <a:pPr algn="l"/>
            <a:r>
              <a:rPr lang="tr-TR" b="1" i="0" dirty="0" err="1">
                <a:effectLst/>
                <a:latin typeface="Cabin"/>
              </a:rPr>
              <a:t>allMatch</a:t>
            </a:r>
            <a:endParaRPr lang="tr-TR" b="1" i="0" dirty="0">
              <a:effectLst/>
              <a:latin typeface="Cabin"/>
            </a:endParaRPr>
          </a:p>
          <a:p>
            <a:pPr algn="l"/>
            <a:r>
              <a:rPr lang="tr-TR" b="0" i="0" dirty="0">
                <a:effectLst/>
                <a:latin typeface="Cabin"/>
              </a:rPr>
              <a:t>Belirtilen kriter listede tüm elemanlarda bulunuyor ise </a:t>
            </a:r>
            <a:r>
              <a:rPr lang="tr-TR" b="0" i="0" dirty="0" err="1">
                <a:effectLst/>
                <a:latin typeface="Cabin"/>
              </a:rPr>
              <a:t>true</a:t>
            </a:r>
            <a:r>
              <a:rPr lang="tr-TR" b="0" i="0" dirty="0">
                <a:effectLst/>
                <a:latin typeface="Cabin"/>
              </a:rPr>
              <a:t> döndürür.</a:t>
            </a:r>
          </a:p>
          <a:p>
            <a:pPr algn="l"/>
            <a:r>
              <a:rPr lang="tr-TR" b="1" i="0" dirty="0" err="1">
                <a:effectLst/>
                <a:latin typeface="Cabin"/>
              </a:rPr>
              <a:t>anyMatch</a:t>
            </a:r>
            <a:endParaRPr lang="tr-TR" b="1" i="0" dirty="0">
              <a:effectLst/>
              <a:latin typeface="Cabin"/>
            </a:endParaRPr>
          </a:p>
          <a:p>
            <a:pPr algn="l"/>
            <a:r>
              <a:rPr lang="tr-TR" b="0" i="0" dirty="0">
                <a:effectLst/>
                <a:latin typeface="Cabin"/>
              </a:rPr>
              <a:t>Belirtilen kriter listede herhangi bir elemanlarda bulunuyor ise </a:t>
            </a:r>
            <a:r>
              <a:rPr lang="tr-TR" b="0" i="0" dirty="0" err="1">
                <a:effectLst/>
                <a:latin typeface="Cabin"/>
              </a:rPr>
              <a:t>true</a:t>
            </a:r>
            <a:r>
              <a:rPr lang="tr-TR" b="0" i="0" dirty="0">
                <a:effectLst/>
                <a:latin typeface="Cabin"/>
              </a:rPr>
              <a:t> döndürür.</a:t>
            </a:r>
          </a:p>
          <a:p>
            <a:endParaRPr lang="tr-TR" dirty="0"/>
          </a:p>
        </p:txBody>
      </p:sp>
    </p:spTree>
    <p:extLst>
      <p:ext uri="{BB962C8B-B14F-4D97-AF65-F5344CB8AC3E}">
        <p14:creationId xmlns:p14="http://schemas.microsoft.com/office/powerpoint/2010/main" val="37368069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839E64-EA33-4E00-ABDA-B74FB51DBBC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113E4906-4C7B-489D-982B-ED642B2C6593}"/>
              </a:ext>
            </a:extLst>
          </p:cNvPr>
          <p:cNvSpPr>
            <a:spLocks noGrp="1"/>
          </p:cNvSpPr>
          <p:nvPr>
            <p:ph idx="1"/>
          </p:nvPr>
        </p:nvSpPr>
        <p:spPr/>
        <p:txBody>
          <a:bodyPr>
            <a:normAutofit fontScale="62500" lnSpcReduction="20000"/>
          </a:bodyPr>
          <a:lstStyle/>
          <a:p>
            <a:r>
              <a:rPr lang="tr-TR" b="1" dirty="0">
                <a:latin typeface="Cabin"/>
              </a:rPr>
              <a:t>Notification notification1 = </a:t>
            </a:r>
            <a:r>
              <a:rPr lang="tr-TR" b="1" dirty="0" err="1">
                <a:latin typeface="Cabin"/>
              </a:rPr>
              <a:t>new</a:t>
            </a:r>
            <a:r>
              <a:rPr lang="tr-TR" b="1" dirty="0">
                <a:latin typeface="Cabin"/>
              </a:rPr>
              <a:t> Notification(</a:t>
            </a:r>
            <a:r>
              <a:rPr lang="tr-TR" b="1" dirty="0" err="1">
                <a:latin typeface="Cabin"/>
              </a:rPr>
              <a:t>Priority.LOW</a:t>
            </a:r>
            <a:r>
              <a:rPr lang="tr-TR" b="1" dirty="0">
                <a:latin typeface="Cabin"/>
              </a:rPr>
              <a:t>, "Bilgi", "</a:t>
            </a:r>
            <a:r>
              <a:rPr lang="tr-TR" b="1" dirty="0" err="1">
                <a:latin typeface="Cabin"/>
              </a:rPr>
              <a:t>Hergün</a:t>
            </a:r>
            <a:r>
              <a:rPr lang="tr-TR" b="1" dirty="0">
                <a:latin typeface="Cabin"/>
              </a:rPr>
              <a:t> yeni bir bilgi!");</a:t>
            </a:r>
          </a:p>
          <a:p>
            <a:r>
              <a:rPr lang="tr-TR" b="1" dirty="0">
                <a:latin typeface="Cabin"/>
              </a:rPr>
              <a:t>Notification notification2 = </a:t>
            </a:r>
            <a:r>
              <a:rPr lang="tr-TR" b="1" dirty="0" err="1">
                <a:latin typeface="Cabin"/>
              </a:rPr>
              <a:t>new</a:t>
            </a:r>
            <a:r>
              <a:rPr lang="tr-TR" b="1" dirty="0">
                <a:latin typeface="Cabin"/>
              </a:rPr>
              <a:t> Notification(</a:t>
            </a:r>
            <a:r>
              <a:rPr lang="tr-TR" b="1" dirty="0" err="1">
                <a:latin typeface="Cabin"/>
              </a:rPr>
              <a:t>Priority.HIGH</a:t>
            </a:r>
            <a:r>
              <a:rPr lang="tr-TR" b="1" dirty="0">
                <a:latin typeface="Cabin"/>
              </a:rPr>
              <a:t>, "Hatırlatma", "Alarm kurmayı unutma!");</a:t>
            </a:r>
          </a:p>
          <a:p>
            <a:r>
              <a:rPr lang="tr-TR" b="1" dirty="0">
                <a:latin typeface="Cabin"/>
              </a:rPr>
              <a:t>Notification notification3 = </a:t>
            </a:r>
            <a:r>
              <a:rPr lang="tr-TR" b="1" dirty="0" err="1">
                <a:latin typeface="Cabin"/>
              </a:rPr>
              <a:t>new</a:t>
            </a:r>
            <a:r>
              <a:rPr lang="tr-TR" b="1" dirty="0">
                <a:latin typeface="Cabin"/>
              </a:rPr>
              <a:t> Notification(</a:t>
            </a:r>
            <a:r>
              <a:rPr lang="tr-TR" b="1" dirty="0" err="1">
                <a:latin typeface="Cabin"/>
              </a:rPr>
              <a:t>Priority.LOW</a:t>
            </a:r>
            <a:r>
              <a:rPr lang="tr-TR" b="1" dirty="0">
                <a:latin typeface="Cabin"/>
              </a:rPr>
              <a:t>, "Bilgi Tekrar", "</a:t>
            </a:r>
            <a:r>
              <a:rPr lang="tr-TR" b="1" dirty="0" err="1">
                <a:latin typeface="Cabin"/>
              </a:rPr>
              <a:t>Hergün</a:t>
            </a:r>
            <a:r>
              <a:rPr lang="tr-TR" b="1" dirty="0">
                <a:latin typeface="Cabin"/>
              </a:rPr>
              <a:t> yeni bir bilgi Tekrar!");</a:t>
            </a:r>
          </a:p>
          <a:p>
            <a:r>
              <a:rPr lang="tr-TR" b="1" dirty="0">
                <a:latin typeface="Cabin"/>
              </a:rPr>
              <a:t>Notification notification4 = </a:t>
            </a:r>
            <a:r>
              <a:rPr lang="tr-TR" b="1" dirty="0" err="1">
                <a:latin typeface="Cabin"/>
              </a:rPr>
              <a:t>new</a:t>
            </a:r>
            <a:r>
              <a:rPr lang="tr-TR" b="1" dirty="0">
                <a:latin typeface="Cabin"/>
              </a:rPr>
              <a:t> Notification(</a:t>
            </a:r>
            <a:r>
              <a:rPr lang="tr-TR" b="1" dirty="0" err="1">
                <a:latin typeface="Cabin"/>
              </a:rPr>
              <a:t>Priority.MEDIUM</a:t>
            </a:r>
            <a:r>
              <a:rPr lang="tr-TR" b="1" dirty="0">
                <a:latin typeface="Cabin"/>
              </a:rPr>
              <a:t>, "Spor", "Sabah sporun var erken uyu!");</a:t>
            </a:r>
          </a:p>
          <a:p>
            <a:r>
              <a:rPr lang="tr-TR" b="1" dirty="0">
                <a:latin typeface="Cabin"/>
              </a:rPr>
              <a:t> </a:t>
            </a:r>
          </a:p>
          <a:p>
            <a:r>
              <a:rPr lang="tr-TR" b="1" dirty="0" err="1">
                <a:latin typeface="Cabin"/>
              </a:rPr>
              <a:t>List</a:t>
            </a:r>
            <a:r>
              <a:rPr lang="tr-TR" b="1" dirty="0">
                <a:latin typeface="Cabin"/>
              </a:rPr>
              <a:t>&lt;Notification&gt; </a:t>
            </a:r>
            <a:r>
              <a:rPr lang="tr-TR" b="1" dirty="0" err="1">
                <a:latin typeface="Cabin"/>
              </a:rPr>
              <a:t>notificationList</a:t>
            </a:r>
            <a:r>
              <a:rPr lang="tr-TR" b="1" dirty="0">
                <a:latin typeface="Cabin"/>
              </a:rPr>
              <a:t> = </a:t>
            </a:r>
            <a:r>
              <a:rPr lang="tr-TR" b="1" dirty="0" err="1">
                <a:latin typeface="Cabin"/>
              </a:rPr>
              <a:t>Arrays.asList</a:t>
            </a:r>
            <a:r>
              <a:rPr lang="tr-TR" b="1" dirty="0">
                <a:latin typeface="Cabin"/>
              </a:rPr>
              <a:t>(notification1, notification2, notification3, notification4);</a:t>
            </a:r>
          </a:p>
          <a:p>
            <a:r>
              <a:rPr lang="tr-TR" b="1" dirty="0">
                <a:latin typeface="Cabin"/>
              </a:rPr>
              <a:t> </a:t>
            </a:r>
          </a:p>
          <a:p>
            <a:r>
              <a:rPr lang="tr-TR" b="1" dirty="0" err="1">
                <a:latin typeface="Cabin"/>
              </a:rPr>
              <a:t>boolean</a:t>
            </a:r>
            <a:r>
              <a:rPr lang="tr-TR" b="1" dirty="0">
                <a:latin typeface="Cabin"/>
              </a:rPr>
              <a:t> </a:t>
            </a:r>
            <a:r>
              <a:rPr lang="tr-TR" b="1" dirty="0" err="1">
                <a:latin typeface="Cabin"/>
              </a:rPr>
              <a:t>isNoneMatch</a:t>
            </a:r>
            <a:r>
              <a:rPr lang="tr-TR" b="1" dirty="0">
                <a:latin typeface="Cabin"/>
              </a:rPr>
              <a:t> = </a:t>
            </a:r>
            <a:r>
              <a:rPr lang="tr-TR" b="1" dirty="0" err="1">
                <a:latin typeface="Cabin"/>
              </a:rPr>
              <a:t>notificationList.stream</a:t>
            </a:r>
            <a:r>
              <a:rPr lang="tr-TR" b="1" dirty="0">
                <a:latin typeface="Cabin"/>
              </a:rPr>
              <a:t>().</a:t>
            </a:r>
            <a:r>
              <a:rPr lang="tr-TR" b="1" dirty="0" err="1">
                <a:latin typeface="Cabin"/>
              </a:rPr>
              <a:t>noneMatch</a:t>
            </a:r>
            <a:r>
              <a:rPr lang="tr-TR" b="1" dirty="0">
                <a:latin typeface="Cabin"/>
              </a:rPr>
              <a:t>(</a:t>
            </a:r>
            <a:r>
              <a:rPr lang="tr-TR" b="1" dirty="0" err="1">
                <a:latin typeface="Cabin"/>
              </a:rPr>
              <a:t>notification</a:t>
            </a:r>
            <a:r>
              <a:rPr lang="tr-TR" b="1" dirty="0">
                <a:latin typeface="Cabin"/>
              </a:rPr>
              <a:t> -&gt; </a:t>
            </a:r>
            <a:r>
              <a:rPr lang="tr-TR" b="1" dirty="0" err="1">
                <a:latin typeface="Cabin"/>
              </a:rPr>
              <a:t>notification.getTitle</a:t>
            </a:r>
            <a:r>
              <a:rPr lang="tr-TR" b="1" dirty="0">
                <a:latin typeface="Cabin"/>
              </a:rPr>
              <a:t>().</a:t>
            </a:r>
            <a:r>
              <a:rPr lang="tr-TR" b="1" dirty="0" err="1">
                <a:latin typeface="Cabin"/>
              </a:rPr>
              <a:t>contains</a:t>
            </a:r>
            <a:r>
              <a:rPr lang="tr-TR" b="1" dirty="0">
                <a:latin typeface="Cabin"/>
              </a:rPr>
              <a:t>("a"));</a:t>
            </a:r>
          </a:p>
          <a:p>
            <a:r>
              <a:rPr lang="tr-TR" b="1" dirty="0" err="1">
                <a:latin typeface="Cabin"/>
              </a:rPr>
              <a:t>boolean</a:t>
            </a:r>
            <a:r>
              <a:rPr lang="tr-TR" b="1" dirty="0">
                <a:latin typeface="Cabin"/>
              </a:rPr>
              <a:t> </a:t>
            </a:r>
            <a:r>
              <a:rPr lang="tr-TR" b="1" dirty="0" err="1">
                <a:latin typeface="Cabin"/>
              </a:rPr>
              <a:t>isAllMatch</a:t>
            </a:r>
            <a:r>
              <a:rPr lang="tr-TR" b="1" dirty="0">
                <a:latin typeface="Cabin"/>
              </a:rPr>
              <a:t> = </a:t>
            </a:r>
            <a:r>
              <a:rPr lang="tr-TR" b="1" dirty="0" err="1">
                <a:latin typeface="Cabin"/>
              </a:rPr>
              <a:t>notificationList.stream</a:t>
            </a:r>
            <a:r>
              <a:rPr lang="tr-TR" b="1" dirty="0">
                <a:latin typeface="Cabin"/>
              </a:rPr>
              <a:t>().</a:t>
            </a:r>
            <a:r>
              <a:rPr lang="tr-TR" b="1" dirty="0" err="1">
                <a:latin typeface="Cabin"/>
              </a:rPr>
              <a:t>allMatch</a:t>
            </a:r>
            <a:r>
              <a:rPr lang="tr-TR" b="1" dirty="0">
                <a:latin typeface="Cabin"/>
              </a:rPr>
              <a:t>(</a:t>
            </a:r>
            <a:r>
              <a:rPr lang="tr-TR" b="1" dirty="0" err="1">
                <a:latin typeface="Cabin"/>
              </a:rPr>
              <a:t>notification</a:t>
            </a:r>
            <a:r>
              <a:rPr lang="tr-TR" b="1" dirty="0">
                <a:latin typeface="Cabin"/>
              </a:rPr>
              <a:t> -&gt; </a:t>
            </a:r>
            <a:r>
              <a:rPr lang="tr-TR" b="1" dirty="0" err="1">
                <a:latin typeface="Cabin"/>
              </a:rPr>
              <a:t>notification.getTitle</a:t>
            </a:r>
            <a:r>
              <a:rPr lang="tr-TR" b="1" dirty="0">
                <a:latin typeface="Cabin"/>
              </a:rPr>
              <a:t>().</a:t>
            </a:r>
            <a:r>
              <a:rPr lang="tr-TR" b="1" dirty="0" err="1">
                <a:latin typeface="Cabin"/>
              </a:rPr>
              <a:t>contains</a:t>
            </a:r>
            <a:r>
              <a:rPr lang="tr-TR" b="1" dirty="0">
                <a:latin typeface="Cabin"/>
              </a:rPr>
              <a:t>("a"));</a:t>
            </a:r>
          </a:p>
          <a:p>
            <a:r>
              <a:rPr lang="tr-TR" b="1" dirty="0" err="1">
                <a:latin typeface="Cabin"/>
              </a:rPr>
              <a:t>boolean</a:t>
            </a:r>
            <a:r>
              <a:rPr lang="tr-TR" b="1" dirty="0">
                <a:latin typeface="Cabin"/>
              </a:rPr>
              <a:t> </a:t>
            </a:r>
            <a:r>
              <a:rPr lang="tr-TR" b="1" dirty="0" err="1">
                <a:latin typeface="Cabin"/>
              </a:rPr>
              <a:t>isAnyMatch</a:t>
            </a:r>
            <a:r>
              <a:rPr lang="tr-TR" b="1" dirty="0">
                <a:latin typeface="Cabin"/>
              </a:rPr>
              <a:t> = </a:t>
            </a:r>
            <a:r>
              <a:rPr lang="tr-TR" b="1" dirty="0" err="1">
                <a:latin typeface="Cabin"/>
              </a:rPr>
              <a:t>notificationList.stream</a:t>
            </a:r>
            <a:r>
              <a:rPr lang="tr-TR" b="1" dirty="0">
                <a:latin typeface="Cabin"/>
              </a:rPr>
              <a:t>().</a:t>
            </a:r>
            <a:r>
              <a:rPr lang="tr-TR" b="1" dirty="0" err="1">
                <a:latin typeface="Cabin"/>
              </a:rPr>
              <a:t>anyMatch</a:t>
            </a:r>
            <a:r>
              <a:rPr lang="tr-TR" b="1" dirty="0">
                <a:latin typeface="Cabin"/>
              </a:rPr>
              <a:t>(</a:t>
            </a:r>
            <a:r>
              <a:rPr lang="tr-TR" b="1" dirty="0" err="1">
                <a:latin typeface="Cabin"/>
              </a:rPr>
              <a:t>notification</a:t>
            </a:r>
            <a:r>
              <a:rPr lang="tr-TR" b="1" dirty="0">
                <a:latin typeface="Cabin"/>
              </a:rPr>
              <a:t> -&gt; </a:t>
            </a:r>
            <a:r>
              <a:rPr lang="tr-TR" b="1" dirty="0" err="1">
                <a:latin typeface="Cabin"/>
              </a:rPr>
              <a:t>notification.getTitle</a:t>
            </a:r>
            <a:r>
              <a:rPr lang="tr-TR" b="1" dirty="0">
                <a:latin typeface="Cabin"/>
              </a:rPr>
              <a:t>().</a:t>
            </a:r>
            <a:r>
              <a:rPr lang="tr-TR" b="1" dirty="0" err="1">
                <a:latin typeface="Cabin"/>
              </a:rPr>
              <a:t>contains</a:t>
            </a:r>
            <a:r>
              <a:rPr lang="tr-TR" b="1" dirty="0">
                <a:latin typeface="Cabin"/>
              </a:rPr>
              <a:t>("a"));</a:t>
            </a:r>
          </a:p>
          <a:p>
            <a:r>
              <a:rPr lang="tr-TR" b="1" dirty="0" err="1">
                <a:latin typeface="Cabin"/>
              </a:rPr>
              <a:t>System.out.println</a:t>
            </a:r>
            <a:r>
              <a:rPr lang="tr-TR" b="1" dirty="0">
                <a:latin typeface="Cabin"/>
              </a:rPr>
              <a:t>(</a:t>
            </a:r>
            <a:r>
              <a:rPr lang="tr-TR" b="1" dirty="0" err="1">
                <a:latin typeface="Cabin"/>
              </a:rPr>
              <a:t>isNoneMatch</a:t>
            </a:r>
            <a:r>
              <a:rPr lang="tr-TR" b="1" dirty="0">
                <a:latin typeface="Cabin"/>
              </a:rPr>
              <a:t> + " " + </a:t>
            </a:r>
            <a:r>
              <a:rPr lang="tr-TR" b="1" dirty="0" err="1">
                <a:latin typeface="Cabin"/>
              </a:rPr>
              <a:t>isAllMatch</a:t>
            </a:r>
            <a:r>
              <a:rPr lang="tr-TR" b="1" dirty="0">
                <a:latin typeface="Cabin"/>
              </a:rPr>
              <a:t> + " " + </a:t>
            </a:r>
            <a:r>
              <a:rPr lang="tr-TR" b="1" dirty="0" err="1">
                <a:latin typeface="Cabin"/>
              </a:rPr>
              <a:t>isAnyMatch</a:t>
            </a:r>
            <a:r>
              <a:rPr lang="tr-TR" b="1" dirty="0">
                <a:latin typeface="Cabin"/>
              </a:rPr>
              <a:t>);</a:t>
            </a:r>
          </a:p>
          <a:p>
            <a:endParaRPr lang="tr-TR" b="1" dirty="0">
              <a:latin typeface="Cabin"/>
            </a:endParaRPr>
          </a:p>
          <a:p>
            <a:r>
              <a:rPr lang="tr-TR" b="1" dirty="0">
                <a:latin typeface="Cabin"/>
              </a:rPr>
              <a:t>Çıktı : </a:t>
            </a:r>
            <a:r>
              <a:rPr lang="tr-TR" b="1" dirty="0" err="1">
                <a:latin typeface="Cabin"/>
              </a:rPr>
              <a:t>false</a:t>
            </a:r>
            <a:r>
              <a:rPr lang="tr-TR" b="1" dirty="0">
                <a:latin typeface="Cabin"/>
              </a:rPr>
              <a:t> </a:t>
            </a:r>
            <a:r>
              <a:rPr lang="tr-TR" b="1" dirty="0" err="1">
                <a:latin typeface="Cabin"/>
              </a:rPr>
              <a:t>false</a:t>
            </a:r>
            <a:r>
              <a:rPr lang="tr-TR" b="1" dirty="0">
                <a:latin typeface="Cabin"/>
              </a:rPr>
              <a:t> </a:t>
            </a:r>
            <a:r>
              <a:rPr lang="tr-TR" b="1" dirty="0" err="1">
                <a:latin typeface="Cabin"/>
              </a:rPr>
              <a:t>true</a:t>
            </a:r>
            <a:endParaRPr lang="tr-TR" b="1" dirty="0">
              <a:latin typeface="Cabin"/>
            </a:endParaRPr>
          </a:p>
        </p:txBody>
      </p:sp>
    </p:spTree>
    <p:extLst>
      <p:ext uri="{BB962C8B-B14F-4D97-AF65-F5344CB8AC3E}">
        <p14:creationId xmlns:p14="http://schemas.microsoft.com/office/powerpoint/2010/main" val="40151793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33E1E1-5F89-469B-8EF3-2C1A088DD75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319F59C-4E63-4EAF-BE08-6EE04E5B02EF}"/>
              </a:ext>
            </a:extLst>
          </p:cNvPr>
          <p:cNvSpPr>
            <a:spLocks noGrp="1"/>
          </p:cNvSpPr>
          <p:nvPr>
            <p:ph idx="1"/>
          </p:nvPr>
        </p:nvSpPr>
        <p:spPr/>
        <p:txBody>
          <a:bodyPr/>
          <a:lstStyle/>
          <a:p>
            <a:r>
              <a:rPr lang="tr-TR" dirty="0"/>
              <a:t>Dinlediğiniz için Teşekkürler</a:t>
            </a:r>
          </a:p>
        </p:txBody>
      </p:sp>
    </p:spTree>
    <p:extLst>
      <p:ext uri="{BB962C8B-B14F-4D97-AF65-F5344CB8AC3E}">
        <p14:creationId xmlns:p14="http://schemas.microsoft.com/office/powerpoint/2010/main" val="3613739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F1BD82D-55AA-42F9-A444-AA8D8E319B69}"/>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tr-TR" sz="5400" b="0" i="0" kern="1200" dirty="0" err="1">
                <a:solidFill>
                  <a:srgbClr val="EBEBEB"/>
                </a:solidFill>
                <a:latin typeface="+mj-lt"/>
                <a:ea typeface="+mj-ea"/>
                <a:cs typeface="+mj-cs"/>
              </a:rPr>
              <a:t>Map</a:t>
            </a:r>
            <a:endParaRPr lang="en-US" sz="5400" b="0" i="0" kern="1200" dirty="0">
              <a:solidFill>
                <a:srgbClr val="EBEBEB"/>
              </a:solidFill>
              <a:latin typeface="+mj-lt"/>
              <a:ea typeface="+mj-ea"/>
              <a:cs typeface="+mj-cs"/>
            </a:endParaRP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İçerik Yer Tutucusu 4">
            <a:extLst>
              <a:ext uri="{FF2B5EF4-FFF2-40B4-BE49-F238E27FC236}">
                <a16:creationId xmlns:a16="http://schemas.microsoft.com/office/drawing/2014/main" id="{C90EF744-5C1F-486A-89F9-6CE6E9D03E7D}"/>
              </a:ext>
            </a:extLst>
          </p:cNvPr>
          <p:cNvPicPr>
            <a:picLocks noGrp="1" noChangeAspect="1"/>
          </p:cNvPicPr>
          <p:nvPr>
            <p:ph idx="1"/>
          </p:nvPr>
        </p:nvPicPr>
        <p:blipFill>
          <a:blip r:embed="rId6"/>
          <a:stretch>
            <a:fillRect/>
          </a:stretch>
        </p:blipFill>
        <p:spPr>
          <a:xfrm>
            <a:off x="1510668" y="647698"/>
            <a:ext cx="4537034" cy="5562139"/>
          </a:xfrm>
          <a:prstGeom prst="rect">
            <a:avLst/>
          </a:prstGeom>
          <a:effectLst/>
        </p:spPr>
      </p:pic>
    </p:spTree>
    <p:extLst>
      <p:ext uri="{BB962C8B-B14F-4D97-AF65-F5344CB8AC3E}">
        <p14:creationId xmlns:p14="http://schemas.microsoft.com/office/powerpoint/2010/main" val="258288964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A5100B-8497-43BD-BCE1-6695738EB9F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6352292-61C0-4611-93C9-86A77B27659F}"/>
              </a:ext>
            </a:extLst>
          </p:cNvPr>
          <p:cNvSpPr>
            <a:spLocks noGrp="1"/>
          </p:cNvSpPr>
          <p:nvPr>
            <p:ph idx="1"/>
          </p:nvPr>
        </p:nvSpPr>
        <p:spPr/>
        <p:txBody>
          <a:bodyPr/>
          <a:lstStyle/>
          <a:p>
            <a:r>
              <a:rPr lang="tr-TR" dirty="0"/>
              <a:t>– </a:t>
            </a:r>
            <a:r>
              <a:rPr lang="tr-TR" dirty="0" err="1"/>
              <a:t>List</a:t>
            </a:r>
            <a:r>
              <a:rPr lang="tr-TR" dirty="0"/>
              <a:t>: nesnelerden oluşan topluluk. Topluluk içinde </a:t>
            </a:r>
            <a:r>
              <a:rPr lang="tr-TR" dirty="0" err="1"/>
              <a:t>dublikasyon</a:t>
            </a:r>
            <a:r>
              <a:rPr lang="tr-TR" dirty="0"/>
              <a:t> olabilir, topluluğun belirli bir sıralaması vardır. </a:t>
            </a:r>
          </a:p>
          <a:p>
            <a:r>
              <a:rPr lang="tr-TR" dirty="0"/>
              <a:t>– Set: Sırası olmayan ve </a:t>
            </a:r>
            <a:r>
              <a:rPr lang="tr-TR" dirty="0" err="1"/>
              <a:t>duplikasyonu</a:t>
            </a:r>
            <a:r>
              <a:rPr lang="tr-TR" dirty="0"/>
              <a:t> olmayan nesneler topluluğu. </a:t>
            </a:r>
          </a:p>
          <a:p>
            <a:r>
              <a:rPr lang="tr-TR" dirty="0"/>
              <a:t>– </a:t>
            </a:r>
            <a:r>
              <a:rPr lang="tr-TR" dirty="0" err="1"/>
              <a:t>SortedSet</a:t>
            </a:r>
            <a:r>
              <a:rPr lang="tr-TR" dirty="0"/>
              <a:t>: Artan sırada sıraya dizilmiş nesneler kümesi. </a:t>
            </a:r>
          </a:p>
          <a:p>
            <a:r>
              <a:rPr lang="tr-TR" dirty="0"/>
              <a:t>• </a:t>
            </a:r>
            <a:r>
              <a:rPr lang="tr-TR" dirty="0" err="1"/>
              <a:t>Map</a:t>
            </a:r>
            <a:r>
              <a:rPr lang="tr-TR" dirty="0"/>
              <a:t>: her öğesine bir anahtar atanmış nesneler topluluğu – </a:t>
            </a:r>
            <a:r>
              <a:rPr lang="tr-TR" dirty="0" err="1"/>
              <a:t>SortedMap</a:t>
            </a:r>
            <a:r>
              <a:rPr lang="tr-TR" dirty="0"/>
              <a:t>: Anahtarlarına göre artan sırada dizilmiş nesneler topluluğu.</a:t>
            </a:r>
          </a:p>
          <a:p>
            <a:r>
              <a:rPr lang="tr-TR" dirty="0" err="1"/>
              <a:t>List</a:t>
            </a:r>
            <a:r>
              <a:rPr lang="tr-TR" dirty="0"/>
              <a:t> ve Set </a:t>
            </a:r>
            <a:r>
              <a:rPr lang="tr-TR" dirty="0" err="1"/>
              <a:t>arayüzleri</a:t>
            </a:r>
            <a:r>
              <a:rPr lang="tr-TR" dirty="0"/>
              <a:t> Collection </a:t>
            </a:r>
            <a:r>
              <a:rPr lang="tr-TR" dirty="0" err="1"/>
              <a:t>arayüzünü</a:t>
            </a:r>
            <a:r>
              <a:rPr lang="tr-TR" dirty="0"/>
              <a:t> genişletir. </a:t>
            </a:r>
            <a:r>
              <a:rPr lang="tr-TR" dirty="0" err="1"/>
              <a:t>SortedSet</a:t>
            </a:r>
            <a:r>
              <a:rPr lang="tr-TR" dirty="0"/>
              <a:t> </a:t>
            </a:r>
            <a:r>
              <a:rPr lang="tr-TR" dirty="0" err="1"/>
              <a:t>arayüzü</a:t>
            </a:r>
            <a:r>
              <a:rPr lang="tr-TR" dirty="0"/>
              <a:t> Set </a:t>
            </a:r>
            <a:r>
              <a:rPr lang="tr-TR" dirty="0" err="1"/>
              <a:t>arayüzünü</a:t>
            </a:r>
            <a:r>
              <a:rPr lang="tr-TR" dirty="0"/>
              <a:t> genişletir. </a:t>
            </a:r>
            <a:r>
              <a:rPr lang="tr-TR" dirty="0" err="1"/>
              <a:t>SortedMap</a:t>
            </a:r>
            <a:r>
              <a:rPr lang="tr-TR" dirty="0"/>
              <a:t> </a:t>
            </a:r>
            <a:r>
              <a:rPr lang="tr-TR" dirty="0" err="1"/>
              <a:t>arayüzü</a:t>
            </a:r>
            <a:r>
              <a:rPr lang="tr-TR" dirty="0"/>
              <a:t> </a:t>
            </a:r>
            <a:r>
              <a:rPr lang="tr-TR" dirty="0" err="1"/>
              <a:t>Map</a:t>
            </a:r>
            <a:r>
              <a:rPr lang="tr-TR" dirty="0"/>
              <a:t> </a:t>
            </a:r>
            <a:r>
              <a:rPr lang="tr-TR" dirty="0" err="1"/>
              <a:t>arayüzünü</a:t>
            </a:r>
            <a:r>
              <a:rPr lang="tr-TR" dirty="0"/>
              <a:t> genişletir.</a:t>
            </a:r>
          </a:p>
        </p:txBody>
      </p:sp>
    </p:spTree>
    <p:extLst>
      <p:ext uri="{BB962C8B-B14F-4D97-AF65-F5344CB8AC3E}">
        <p14:creationId xmlns:p14="http://schemas.microsoft.com/office/powerpoint/2010/main" val="344137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63057A-3DDD-4183-90BD-9014011FAB48}"/>
              </a:ext>
            </a:extLst>
          </p:cNvPr>
          <p:cNvSpPr>
            <a:spLocks noGrp="1"/>
          </p:cNvSpPr>
          <p:nvPr>
            <p:ph type="title"/>
          </p:nvPr>
        </p:nvSpPr>
        <p:spPr/>
        <p:txBody>
          <a:bodyPr/>
          <a:lstStyle/>
          <a:p>
            <a:r>
              <a:rPr lang="tr-TR" dirty="0" err="1"/>
              <a:t>Lists</a:t>
            </a:r>
            <a:endParaRPr lang="tr-TR" dirty="0"/>
          </a:p>
        </p:txBody>
      </p:sp>
      <p:sp>
        <p:nvSpPr>
          <p:cNvPr id="3" name="İçerik Yer Tutucusu 2">
            <a:extLst>
              <a:ext uri="{FF2B5EF4-FFF2-40B4-BE49-F238E27FC236}">
                <a16:creationId xmlns:a16="http://schemas.microsoft.com/office/drawing/2014/main" id="{8C0EF810-C34E-4247-8EA3-E743A5496CE8}"/>
              </a:ext>
            </a:extLst>
          </p:cNvPr>
          <p:cNvSpPr>
            <a:spLocks noGrp="1"/>
          </p:cNvSpPr>
          <p:nvPr>
            <p:ph idx="1"/>
          </p:nvPr>
        </p:nvSpPr>
        <p:spPr/>
        <p:txBody>
          <a:bodyPr>
            <a:normAutofit lnSpcReduction="10000"/>
          </a:bodyPr>
          <a:lstStyle/>
          <a:p>
            <a:r>
              <a:rPr lang="tr-TR" dirty="0"/>
              <a:t>Listeler koleksiyonların yaygın olarak kullanılan türüdür. </a:t>
            </a:r>
          </a:p>
          <a:p>
            <a:r>
              <a:rPr lang="tr-TR" dirty="0" err="1"/>
              <a:t>Array</a:t>
            </a:r>
            <a:r>
              <a:rPr lang="tr-TR" dirty="0"/>
              <a:t> tipinin kullanıldığı her yerde kullanılırlar. Ama veri işleme eyleminde, </a:t>
            </a:r>
            <a:r>
              <a:rPr lang="tr-TR" dirty="0" err="1"/>
              <a:t>array’in</a:t>
            </a:r>
            <a:r>
              <a:rPr lang="tr-TR" dirty="0"/>
              <a:t> sağladığından daha çok şeye izin verirler.</a:t>
            </a:r>
          </a:p>
          <a:p>
            <a:r>
              <a:rPr lang="tr-TR" dirty="0"/>
              <a:t> Listelerin her öğesi (terim) bellekte kendine özgü bir yer tutan veri yapılarıdır ve çok genel işlerin yapılmasına olanak sağlarlar. </a:t>
            </a:r>
          </a:p>
          <a:p>
            <a:r>
              <a:rPr lang="tr-TR" dirty="0"/>
              <a:t>Listeler, bir çok bakımdan </a:t>
            </a:r>
            <a:r>
              <a:rPr lang="tr-TR" dirty="0" err="1"/>
              <a:t>arraylere</a:t>
            </a:r>
            <a:r>
              <a:rPr lang="tr-TR" dirty="0"/>
              <a:t> benzemekle birlikte, yeni öğe eklendikçe uzunlukları kendiliğinden artar; dolayısıyla </a:t>
            </a:r>
            <a:r>
              <a:rPr lang="tr-TR" dirty="0" err="1"/>
              <a:t>arraylere</a:t>
            </a:r>
            <a:r>
              <a:rPr lang="tr-TR" dirty="0"/>
              <a:t> göre daha kullanışlıdır. Bunun yanında, veri işlemeye yarayan çok sayıda metot içerdikleri için, programcıya, </a:t>
            </a:r>
            <a:r>
              <a:rPr lang="tr-TR" dirty="0" err="1"/>
              <a:t>arraylerin</a:t>
            </a:r>
            <a:r>
              <a:rPr lang="tr-TR" dirty="0"/>
              <a:t> sağladığından daha büyük kolaylıklar sağlar. </a:t>
            </a:r>
          </a:p>
          <a:p>
            <a:r>
              <a:rPr lang="tr-TR" dirty="0"/>
              <a:t>Listeler, öğelerini bir dizi halinde depolar. Dizinin her hangi bir sırada olması gerekmez; ama istendiğinde kolayca sıralanabilirler. Ayrıca, listede, aynı öğeler birden çok kez yer alabilir (</a:t>
            </a:r>
            <a:r>
              <a:rPr lang="tr-TR" dirty="0" err="1"/>
              <a:t>duplicate</a:t>
            </a:r>
            <a:r>
              <a:rPr lang="tr-TR" dirty="0"/>
              <a:t>).</a:t>
            </a:r>
          </a:p>
        </p:txBody>
      </p:sp>
    </p:spTree>
    <p:extLst>
      <p:ext uri="{BB962C8B-B14F-4D97-AF65-F5344CB8AC3E}">
        <p14:creationId xmlns:p14="http://schemas.microsoft.com/office/powerpoint/2010/main" val="188649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94B4E9-7E21-4BAF-8A9B-ED80796224D8}"/>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F0E3137C-0B18-4E63-B5E1-CCB06495E1F2}"/>
              </a:ext>
            </a:extLst>
          </p:cNvPr>
          <p:cNvPicPr>
            <a:picLocks noGrp="1" noChangeAspect="1"/>
          </p:cNvPicPr>
          <p:nvPr>
            <p:ph idx="1"/>
          </p:nvPr>
        </p:nvPicPr>
        <p:blipFill>
          <a:blip r:embed="rId2"/>
          <a:stretch>
            <a:fillRect/>
          </a:stretch>
        </p:blipFill>
        <p:spPr>
          <a:xfrm>
            <a:off x="849086" y="2969418"/>
            <a:ext cx="9404723" cy="2731585"/>
          </a:xfrm>
        </p:spPr>
      </p:pic>
    </p:spTree>
    <p:extLst>
      <p:ext uri="{BB962C8B-B14F-4D97-AF65-F5344CB8AC3E}">
        <p14:creationId xmlns:p14="http://schemas.microsoft.com/office/powerpoint/2010/main" val="76176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287</TotalTime>
  <Words>2292</Words>
  <Application>Microsoft Office PowerPoint</Application>
  <PresentationFormat>Geniş ekran</PresentationFormat>
  <Paragraphs>234</Paragraphs>
  <Slides>58</Slides>
  <Notes>0</Notes>
  <HiddenSlides>0</HiddenSlides>
  <MMClips>0</MMClips>
  <ScaleCrop>false</ScaleCrop>
  <HeadingPairs>
    <vt:vector size="6" baseType="variant">
      <vt:variant>
        <vt:lpstr>Kullanılan Yazı Tipleri</vt:lpstr>
      </vt:variant>
      <vt:variant>
        <vt:i4>19</vt:i4>
      </vt:variant>
      <vt:variant>
        <vt:lpstr>Tema</vt:lpstr>
      </vt:variant>
      <vt:variant>
        <vt:i4>1</vt:i4>
      </vt:variant>
      <vt:variant>
        <vt:lpstr>Slayt Başlıkları</vt:lpstr>
      </vt:variant>
      <vt:variant>
        <vt:i4>58</vt:i4>
      </vt:variant>
    </vt:vector>
  </HeadingPairs>
  <TitlesOfParts>
    <vt:vector size="78" baseType="lpstr">
      <vt:lpstr>-apple-system</vt:lpstr>
      <vt:lpstr>Arial</vt:lpstr>
      <vt:lpstr>Arial Unicode MS</vt:lpstr>
      <vt:lpstr>Cabin</vt:lpstr>
      <vt:lpstr>Century Gothic</vt:lpstr>
      <vt:lpstr>charter</vt:lpstr>
      <vt:lpstr>Consolas</vt:lpstr>
      <vt:lpstr>Courier New</vt:lpstr>
      <vt:lpstr>inherit</vt:lpstr>
      <vt:lpstr>inter-regular</vt:lpstr>
      <vt:lpstr>Menlo</vt:lpstr>
      <vt:lpstr>Poppins</vt:lpstr>
      <vt:lpstr>PT Serif</vt:lpstr>
      <vt:lpstr>Raleway</vt:lpstr>
      <vt:lpstr>sohne</vt:lpstr>
      <vt:lpstr>Source Code Pro</vt:lpstr>
      <vt:lpstr>urw-din</vt:lpstr>
      <vt:lpstr>Wingdings</vt:lpstr>
      <vt:lpstr>Wingdings 3</vt:lpstr>
      <vt:lpstr>İyon</vt:lpstr>
      <vt:lpstr>Java Collections  </vt:lpstr>
      <vt:lpstr>Java Collections neden kullanılır?</vt:lpstr>
      <vt:lpstr>PowerPoint Sunusu</vt:lpstr>
      <vt:lpstr>PowerPoint Sunusu</vt:lpstr>
      <vt:lpstr>PowerPoint Sunusu</vt:lpstr>
      <vt:lpstr>Map</vt:lpstr>
      <vt:lpstr>PowerPoint Sunusu</vt:lpstr>
      <vt:lpstr>Lists</vt:lpstr>
      <vt:lpstr>PowerPoint Sunusu</vt:lpstr>
      <vt:lpstr>Sets</vt:lpstr>
      <vt:lpstr>PowerPoint Sunusu</vt:lpstr>
      <vt:lpstr>PowerPoint Sunusu</vt:lpstr>
      <vt:lpstr>PowerPoint Sunusu</vt:lpstr>
      <vt:lpstr>Maps (Dönüşümler)</vt:lpstr>
      <vt:lpstr>PowerPoint Sunusu</vt:lpstr>
      <vt:lpstr>PowerPoint Sunusu</vt:lpstr>
      <vt:lpstr>PowerPoint Sunusu</vt:lpstr>
      <vt:lpstr>Özellikler</vt:lpstr>
      <vt:lpstr>PowerPoint Sunusu</vt:lpstr>
      <vt:lpstr>PowerPoint Sunusu</vt:lpstr>
      <vt:lpstr>Java Collections (Koleksiyonlar) Avantajları </vt:lpstr>
      <vt:lpstr>Java Collections Dezavantajları </vt:lpstr>
      <vt:lpstr>PowerPoint Sunusu</vt:lpstr>
      <vt:lpstr>PowerPoint Sunusu</vt:lpstr>
      <vt:lpstr>HashSet</vt:lpstr>
      <vt:lpstr>PowerPoint Sunusu</vt:lpstr>
      <vt:lpstr>PowerPoint Sunusu</vt:lpstr>
      <vt:lpstr>Sorular</vt:lpstr>
      <vt:lpstr>PowerPoint Sunusu</vt:lpstr>
      <vt:lpstr>PowerPoint Sunusu</vt:lpstr>
      <vt:lpstr>PowerPoint Sunusu</vt:lpstr>
      <vt:lpstr>PowerPoint Sunusu</vt:lpstr>
      <vt:lpstr>PowerPoint Sunusu</vt:lpstr>
      <vt:lpstr>PowerPoint Sunusu</vt:lpstr>
      <vt:lpstr>Sort</vt:lpstr>
      <vt:lpstr>PowerPoint Sunusu</vt:lpstr>
      <vt:lpstr>PowerPoint Sunusu</vt:lpstr>
      <vt:lpstr>Stream API</vt:lpstr>
      <vt:lpstr>PowerPoint Sunusu</vt:lpstr>
      <vt:lpstr>PowerPoint Sunusu</vt:lpstr>
      <vt:lpstr>PowerPoint Sunusu</vt:lpstr>
      <vt:lpstr>Functional interface</vt:lpstr>
      <vt:lpstr>PowerPoint Sunusu</vt:lpstr>
      <vt:lpstr>PowerPoint Sunusu</vt:lpstr>
      <vt:lpstr>PowerPoint Sunusu</vt:lpstr>
      <vt:lpstr> method reference operator in Java</vt:lpstr>
      <vt:lpstr>PowerPoint Sunusu</vt:lpstr>
      <vt:lpstr>forEach()</vt:lpstr>
      <vt:lpstr>filter() </vt:lpstr>
      <vt:lpstr>sorted() </vt:lpstr>
      <vt:lpstr>reduce() </vt:lpstr>
      <vt:lpstr>map() </vt:lpstr>
      <vt:lpstr>distinct() </vt:lpstr>
      <vt:lpstr>count() </vt:lpstr>
      <vt:lpstr>collect()</vt:lpstr>
      <vt:lpstr>Match </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burak</dc:creator>
  <cp:lastModifiedBy>Burak Duman(BİlgeAdam Egitmen)</cp:lastModifiedBy>
  <cp:revision>46</cp:revision>
  <dcterms:created xsi:type="dcterms:W3CDTF">2022-04-02T21:04:17Z</dcterms:created>
  <dcterms:modified xsi:type="dcterms:W3CDTF">2022-04-10T08:32:52Z</dcterms:modified>
</cp:coreProperties>
</file>