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1" r:id="rId8"/>
    <p:sldId id="268" r:id="rId9"/>
    <p:sldId id="269" r:id="rId10"/>
    <p:sldId id="270" r:id="rId11"/>
    <p:sldId id="262" r:id="rId12"/>
    <p:sldId id="276" r:id="rId13"/>
    <p:sldId id="277" r:id="rId14"/>
    <p:sldId id="278" r:id="rId15"/>
    <p:sldId id="279" r:id="rId16"/>
    <p:sldId id="280" r:id="rId17"/>
    <p:sldId id="281" r:id="rId18"/>
    <p:sldId id="282" r:id="rId19"/>
    <p:sldId id="283" r:id="rId20"/>
    <p:sldId id="284" r:id="rId21"/>
    <p:sldId id="285" r:id="rId22"/>
    <p:sldId id="286" r:id="rId23"/>
    <p:sldId id="292" r:id="rId24"/>
    <p:sldId id="291" r:id="rId25"/>
    <p:sldId id="287" r:id="rId26"/>
    <p:sldId id="289" r:id="rId27"/>
    <p:sldId id="290" r:id="rId28"/>
    <p:sldId id="288" r:id="rId29"/>
    <p:sldId id="263" r:id="rId30"/>
    <p:sldId id="294" r:id="rId31"/>
    <p:sldId id="295" r:id="rId32"/>
    <p:sldId id="296" r:id="rId33"/>
    <p:sldId id="297" r:id="rId34"/>
    <p:sldId id="264" r:id="rId35"/>
    <p:sldId id="293" r:id="rId36"/>
    <p:sldId id="298" r:id="rId37"/>
    <p:sldId id="299" r:id="rId38"/>
    <p:sldId id="300" r:id="rId39"/>
    <p:sldId id="265" r:id="rId40"/>
    <p:sldId id="266" r:id="rId41"/>
    <p:sldId id="272" r:id="rId42"/>
    <p:sldId id="273" r:id="rId43"/>
    <p:sldId id="274" r:id="rId44"/>
    <p:sldId id="275" r:id="rId45"/>
    <p:sldId id="271"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C1ADD-53F8-4510-9B31-A1D8BE1CA6E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9CCBB45-A34B-4E76-AFD8-1F041F3F8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B996F66-39BD-4D4C-A1D1-F0C9BC643F6A}"/>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DDC0A9A3-37C2-4EA1-8D3B-06296FBF4B2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42276E6-E0E2-4E68-90EE-86F39CCF0746}"/>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407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3E95BD-9632-4E5D-B8A7-C0F836E5184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06C3B37-1E66-423D-BC70-4BFEDF2063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2E2EA8-B27D-4FC0-91BA-63D7D7E9A9FB}"/>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C4380F92-005C-4325-8787-971D470A73E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F148DA5-268C-4597-A1D1-5E0BEA3B22F9}"/>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5930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F1DA646-1640-4B3F-9157-80B9091FE44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5737945-3D9D-4082-99EA-1A84873CE62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C4D047-6EB5-441F-B313-E1093EBB8532}"/>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966DBC2B-862E-4FCE-B3E1-D4D173120D4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348D5E3-F3FE-4DFB-8C39-CF6784620EE2}"/>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7667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BB24B3-39FD-49E7-B387-643720D08C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7CA8BF9-74A3-4FA7-87BB-919CD04661B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AC8CA6-D57B-4DFF-BFFD-24D6FD80C18A}"/>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D7DD3C16-1989-43E4-9FC7-C5870F5BABF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5F409ED-AB26-4511-BF78-208F85B01F8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9492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62180-A048-4B1D-BC42-1FC44E71BB4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4FADE6B-6523-4A9C-80BF-CBBF5211F3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9844F69-CD56-4013-8E2D-EC084BB3DDD6}"/>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F131E198-8445-4639-89D2-E8B1FAC4E0C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0269E1A-B1DC-4ECB-8F91-FAEF93B5B14E}"/>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338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AB185-BA26-410C-A0D5-6B92C69F4F6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5F66366-3F59-49E3-88F3-1BA45FD8D6F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CDB1CDC-B4B0-47F9-8346-75F89CA0E4B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BAED9C8-08F5-4906-80D0-4A234405846D}"/>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6" name="Alt Bilgi Yer Tutucusu 5">
            <a:extLst>
              <a:ext uri="{FF2B5EF4-FFF2-40B4-BE49-F238E27FC236}">
                <a16:creationId xmlns:a16="http://schemas.microsoft.com/office/drawing/2014/main" id="{DAB9AF25-3678-4538-A7A1-FDFFA3F87C29}"/>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28D9C12-4AB1-4876-9AB6-0A182F885CCE}"/>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54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511F84-66BB-4CA9-A0FF-3EEF08276B7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5FD3199-4B39-4768-96B5-466170D63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F50D95C-B210-4A82-8C3B-22FF3A3BCA5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5393D8E-83A3-4414-B6D3-92D975BD6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1E33B25-1822-4240-B5EC-8DECDA133D4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7686DE1-4FD4-4249-A6C4-665CD41D5826}"/>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8" name="Alt Bilgi Yer Tutucusu 7">
            <a:extLst>
              <a:ext uri="{FF2B5EF4-FFF2-40B4-BE49-F238E27FC236}">
                <a16:creationId xmlns:a16="http://schemas.microsoft.com/office/drawing/2014/main" id="{00D542C0-5A19-4084-AFF9-9767A13C6C21}"/>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EA04842A-97BE-4920-96A3-2B0CBF838419}"/>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1446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D3A6AE-D4C9-4A80-9F0A-36F18A76A80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90523C9-67CF-4B1B-B0A0-CC3566BDA369}"/>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4" name="Alt Bilgi Yer Tutucusu 3">
            <a:extLst>
              <a:ext uri="{FF2B5EF4-FFF2-40B4-BE49-F238E27FC236}">
                <a16:creationId xmlns:a16="http://schemas.microsoft.com/office/drawing/2014/main" id="{8D736943-5FBC-42CB-9277-F8D3611E4C2F}"/>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5221FBB7-BBE6-4A4D-88A9-09009938077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004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B2F1616-D413-42AB-8DEB-0FA489D2C2BA}"/>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3" name="Alt Bilgi Yer Tutucusu 2">
            <a:extLst>
              <a:ext uri="{FF2B5EF4-FFF2-40B4-BE49-F238E27FC236}">
                <a16:creationId xmlns:a16="http://schemas.microsoft.com/office/drawing/2014/main" id="{C994FAC6-DBA8-480B-AC4A-487FF36D87B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286553E9-B019-4AF2-B7F1-F99212BD00DA}"/>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887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DD03CE-D9F0-4EBD-A3BD-F0018B6321B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2DE9D92-8FBC-490E-94AF-560D3E758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FF22AB8-942D-4DF2-8CF0-11341ED70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7AF5DA6-CF47-4A83-A26F-95F1662070A7}"/>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6" name="Alt Bilgi Yer Tutucusu 5">
            <a:extLst>
              <a:ext uri="{FF2B5EF4-FFF2-40B4-BE49-F238E27FC236}">
                <a16:creationId xmlns:a16="http://schemas.microsoft.com/office/drawing/2014/main" id="{6D26CDDB-9E83-4CA0-A99A-86E44FC1C71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567F2DB2-14B0-4F08-A796-7F92B9EE2AB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EABA5B-D6C7-454D-A78A-238A1131304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7512875-C81A-43C1-A4B2-D0D6858F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F215314-65B3-4950-8A6A-1C291BDDF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74016A6-0C54-4E1E-9A91-9330AF184548}"/>
              </a:ext>
            </a:extLst>
          </p:cNvPr>
          <p:cNvSpPr>
            <a:spLocks noGrp="1"/>
          </p:cNvSpPr>
          <p:nvPr>
            <p:ph type="dt" sz="half" idx="10"/>
          </p:nvPr>
        </p:nvSpPr>
        <p:spPr/>
        <p:txBody>
          <a:bodyPr/>
          <a:lstStyle/>
          <a:p>
            <a:fld id="{63A1C593-65D0-4073-BCC9-577B9352EA97}" type="datetimeFigureOut">
              <a:rPr lang="en-US" smtClean="0"/>
              <a:t>9/4/2022</a:t>
            </a:fld>
            <a:endParaRPr lang="en-US"/>
          </a:p>
        </p:txBody>
      </p:sp>
      <p:sp>
        <p:nvSpPr>
          <p:cNvPr id="6" name="Alt Bilgi Yer Tutucusu 5">
            <a:extLst>
              <a:ext uri="{FF2B5EF4-FFF2-40B4-BE49-F238E27FC236}">
                <a16:creationId xmlns:a16="http://schemas.microsoft.com/office/drawing/2014/main" id="{E441D23F-94AA-48DA-826F-198244454D9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BCCB8FC-AEBC-4787-AC98-D42B51A5A6EB}"/>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201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814EC7D-B2F4-4801-8176-0DBC7F745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AFBFE13-7EC6-45A7-AD4E-706A1E7F6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C1E85E-A829-4A6A-BD52-C50EA9F2C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9/4/2022</a:t>
            </a:fld>
            <a:endParaRPr lang="en-US"/>
          </a:p>
        </p:txBody>
      </p:sp>
      <p:sp>
        <p:nvSpPr>
          <p:cNvPr id="5" name="Alt Bilgi Yer Tutucusu 4">
            <a:extLst>
              <a:ext uri="{FF2B5EF4-FFF2-40B4-BE49-F238E27FC236}">
                <a16:creationId xmlns:a16="http://schemas.microsoft.com/office/drawing/2014/main" id="{923101BD-68BA-435B-B917-5C5850F6F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72FE2481-8B26-42F0-B761-8DE8DABCA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674967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Design </a:t>
            </a:r>
            <a:r>
              <a:rPr lang="tr-TR" dirty="0" err="1"/>
              <a:t>Pattern</a:t>
            </a:r>
            <a:r>
              <a:rPr lang="tr-TR" dirty="0"/>
              <a:t> </a:t>
            </a:r>
            <a:r>
              <a:rPr lang="tr-TR" dirty="0" err="1"/>
              <a:t>In</a:t>
            </a:r>
            <a:r>
              <a:rPr lang="tr-TR" dirty="0"/>
              <a:t> Java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E03C41-34BC-4FB1-8609-E8702671A77A}"/>
              </a:ext>
            </a:extLst>
          </p:cNvPr>
          <p:cNvSpPr>
            <a:spLocks noGrp="1"/>
          </p:cNvSpPr>
          <p:nvPr>
            <p:ph type="title"/>
          </p:nvPr>
        </p:nvSpPr>
        <p:spPr/>
        <p:txBody>
          <a:bodyPr/>
          <a:lstStyle/>
          <a:p>
            <a:r>
              <a:rPr lang="tr-TR" b="1" i="0" dirty="0" err="1">
                <a:solidFill>
                  <a:srgbClr val="405261"/>
                </a:solidFill>
                <a:effectLst/>
                <a:latin typeface="AvenirBold"/>
              </a:rPr>
              <a:t>BehavIoral</a:t>
            </a:r>
            <a:r>
              <a:rPr lang="tr-TR" b="1" i="0" dirty="0">
                <a:solidFill>
                  <a:srgbClr val="405261"/>
                </a:solidFill>
                <a:effectLst/>
                <a:latin typeface="AvenirBold"/>
              </a:rPr>
              <a:t> </a:t>
            </a:r>
            <a:r>
              <a:rPr lang="tr-TR" b="1" i="0" dirty="0" err="1">
                <a:solidFill>
                  <a:srgbClr val="405261"/>
                </a:solidFill>
                <a:effectLst/>
                <a:latin typeface="AvenirBold"/>
              </a:rPr>
              <a:t>Patterns</a:t>
            </a:r>
            <a:endParaRPr lang="tr-TR" dirty="0"/>
          </a:p>
        </p:txBody>
      </p:sp>
      <p:pic>
        <p:nvPicPr>
          <p:cNvPr id="5" name="İçerik Yer Tutucusu 4">
            <a:extLst>
              <a:ext uri="{FF2B5EF4-FFF2-40B4-BE49-F238E27FC236}">
                <a16:creationId xmlns:a16="http://schemas.microsoft.com/office/drawing/2014/main" id="{9C63463E-8E99-4A87-88F3-334845D7B844}"/>
              </a:ext>
            </a:extLst>
          </p:cNvPr>
          <p:cNvPicPr>
            <a:picLocks noGrp="1" noChangeAspect="1"/>
          </p:cNvPicPr>
          <p:nvPr>
            <p:ph idx="1"/>
          </p:nvPr>
        </p:nvPicPr>
        <p:blipFill>
          <a:blip r:embed="rId2"/>
          <a:stretch>
            <a:fillRect/>
          </a:stretch>
        </p:blipFill>
        <p:spPr>
          <a:xfrm>
            <a:off x="1903348" y="1825625"/>
            <a:ext cx="8385303" cy="4351338"/>
          </a:xfrm>
        </p:spPr>
      </p:pic>
    </p:spTree>
    <p:extLst>
      <p:ext uri="{BB962C8B-B14F-4D97-AF65-F5344CB8AC3E}">
        <p14:creationId xmlns:p14="http://schemas.microsoft.com/office/powerpoint/2010/main" val="251041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6F8B7A-0E53-4186-9D56-848C84516831}"/>
              </a:ext>
            </a:extLst>
          </p:cNvPr>
          <p:cNvSpPr>
            <a:spLocks noGrp="1"/>
          </p:cNvSpPr>
          <p:nvPr>
            <p:ph type="title"/>
          </p:nvPr>
        </p:nvSpPr>
        <p:spPr/>
        <p:txBody>
          <a:bodyPr>
            <a:normAutofit/>
          </a:bodyPr>
          <a:lstStyle/>
          <a:p>
            <a:r>
              <a:rPr lang="tr-TR" b="1" i="0" dirty="0" err="1">
                <a:solidFill>
                  <a:srgbClr val="405261"/>
                </a:solidFill>
                <a:effectLst/>
                <a:latin typeface="AvenirBold"/>
              </a:rPr>
              <a:t>CreatIonal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a:t>
            </a:r>
            <a:r>
              <a:rPr lang="tr-TR" b="1" i="0" dirty="0" err="1">
                <a:solidFill>
                  <a:srgbClr val="405261"/>
                </a:solidFill>
                <a:effectLst/>
                <a:latin typeface="AvenirBold"/>
              </a:rPr>
              <a:t>Yaratımsal</a:t>
            </a:r>
            <a:r>
              <a:rPr lang="tr-TR" b="1" i="0" dirty="0">
                <a:solidFill>
                  <a:srgbClr val="405261"/>
                </a:solidFill>
                <a:effectLst/>
                <a:latin typeface="AvenirBold"/>
              </a:rPr>
              <a:t> Kalıplar)</a:t>
            </a:r>
            <a:br>
              <a:rPr lang="tr-TR" b="0" i="0" dirty="0">
                <a:solidFill>
                  <a:srgbClr val="405261"/>
                </a:solidFill>
                <a:effectLst/>
                <a:latin typeface="Graphik"/>
              </a:rPr>
            </a:br>
            <a:endParaRPr lang="tr-TR" dirty="0"/>
          </a:p>
        </p:txBody>
      </p:sp>
      <p:sp>
        <p:nvSpPr>
          <p:cNvPr id="3" name="İçerik Yer Tutucusu 2">
            <a:extLst>
              <a:ext uri="{FF2B5EF4-FFF2-40B4-BE49-F238E27FC236}">
                <a16:creationId xmlns:a16="http://schemas.microsoft.com/office/drawing/2014/main" id="{A9DCD8CE-0218-4F1C-BC56-4F18ED1F0FA6}"/>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Factory Pattern</a:t>
            </a:r>
          </a:p>
          <a:p>
            <a:pPr algn="just">
              <a:buFont typeface="+mj-lt"/>
              <a:buAutoNum type="arabicPeriod"/>
            </a:pPr>
            <a:r>
              <a:rPr lang="en-US" b="0" i="0" dirty="0">
                <a:solidFill>
                  <a:srgbClr val="000000"/>
                </a:solidFill>
                <a:effectLst/>
                <a:latin typeface="inter-regular"/>
              </a:rPr>
              <a:t>Abstract Factory Pattern</a:t>
            </a:r>
          </a:p>
          <a:p>
            <a:pPr algn="just">
              <a:buFont typeface="+mj-lt"/>
              <a:buAutoNum type="arabicPeriod"/>
            </a:pPr>
            <a:r>
              <a:rPr lang="en-US" b="0" i="0" dirty="0">
                <a:solidFill>
                  <a:srgbClr val="000000"/>
                </a:solidFill>
                <a:effectLst/>
                <a:latin typeface="inter-regular"/>
              </a:rPr>
              <a:t>Singleton Pattern</a:t>
            </a:r>
          </a:p>
          <a:p>
            <a:pPr algn="just">
              <a:buFont typeface="+mj-lt"/>
              <a:buAutoNum type="arabicPeriod"/>
            </a:pPr>
            <a:r>
              <a:rPr lang="en-US" b="0" i="0" dirty="0">
                <a:solidFill>
                  <a:srgbClr val="000000"/>
                </a:solidFill>
                <a:effectLst/>
                <a:latin typeface="inter-regular"/>
              </a:rPr>
              <a:t>Prototype Pattern</a:t>
            </a:r>
          </a:p>
          <a:p>
            <a:pPr algn="just">
              <a:buFont typeface="+mj-lt"/>
              <a:buAutoNum type="arabicPeriod"/>
            </a:pPr>
            <a:r>
              <a:rPr lang="en-US" b="0" i="0" dirty="0">
                <a:solidFill>
                  <a:srgbClr val="000000"/>
                </a:solidFill>
                <a:effectLst/>
                <a:latin typeface="inter-regular"/>
              </a:rPr>
              <a:t>Builder Pattern.</a:t>
            </a:r>
          </a:p>
          <a:p>
            <a:endParaRPr lang="tr-TR" dirty="0"/>
          </a:p>
        </p:txBody>
      </p:sp>
    </p:spTree>
    <p:extLst>
      <p:ext uri="{BB962C8B-B14F-4D97-AF65-F5344CB8AC3E}">
        <p14:creationId xmlns:p14="http://schemas.microsoft.com/office/powerpoint/2010/main" val="41868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D7354E-B45F-40E5-A84D-6DA44F8FD7F5}"/>
              </a:ext>
            </a:extLst>
          </p:cNvPr>
          <p:cNvSpPr>
            <a:spLocks noGrp="1"/>
          </p:cNvSpPr>
          <p:nvPr>
            <p:ph type="title"/>
          </p:nvPr>
        </p:nvSpPr>
        <p:spPr/>
        <p:txBody>
          <a:bodyPr/>
          <a:lstStyle/>
          <a:p>
            <a:r>
              <a:rPr lang="en-US" b="0" i="0" dirty="0">
                <a:solidFill>
                  <a:srgbClr val="000000"/>
                </a:solidFill>
                <a:effectLst/>
                <a:latin typeface="inter-regular"/>
              </a:rPr>
              <a:t>Singleton Pattern</a:t>
            </a:r>
            <a:br>
              <a:rPr lang="en-US" b="0" i="0" dirty="0">
                <a:solidFill>
                  <a:srgbClr val="000000"/>
                </a:solidFill>
                <a:effectLst/>
                <a:latin typeface="inter-regular"/>
              </a:rPr>
            </a:br>
            <a:endParaRPr lang="tr-TR" dirty="0"/>
          </a:p>
        </p:txBody>
      </p:sp>
      <p:sp>
        <p:nvSpPr>
          <p:cNvPr id="3" name="İçerik Yer Tutucusu 2">
            <a:extLst>
              <a:ext uri="{FF2B5EF4-FFF2-40B4-BE49-F238E27FC236}">
                <a16:creationId xmlns:a16="http://schemas.microsoft.com/office/drawing/2014/main" id="{59777EA8-6FC0-41B3-8E82-5774C7C5EC33}"/>
              </a:ext>
            </a:extLst>
          </p:cNvPr>
          <p:cNvSpPr>
            <a:spLocks noGrp="1"/>
          </p:cNvSpPr>
          <p:nvPr>
            <p:ph idx="1"/>
          </p:nvPr>
        </p:nvSpPr>
        <p:spPr/>
        <p:txBody>
          <a:bodyPr>
            <a:normAutofit lnSpcReduction="10000"/>
          </a:bodyPr>
          <a:lstStyle/>
          <a:p>
            <a:r>
              <a:rPr lang="tr-TR" dirty="0" err="1"/>
              <a:t>Singleton</a:t>
            </a:r>
            <a:r>
              <a:rPr lang="tr-TR" dirty="0"/>
              <a:t> </a:t>
            </a:r>
            <a:r>
              <a:rPr lang="tr-TR" dirty="0" err="1"/>
              <a:t>Pattern</a:t>
            </a:r>
            <a:r>
              <a:rPr lang="tr-TR" dirty="0"/>
              <a:t>, "yalnızca bir örneği olan ve ona küresel bir erişim noktası sağlayan bir sınıf tanımla"  olarak adlandırılır.</a:t>
            </a:r>
          </a:p>
          <a:p>
            <a:r>
              <a:rPr lang="tr-TR" dirty="0"/>
              <a:t>Başka bir deyişle, bir sınıf, yalnızca tek bir örneğin oluşturulmasını ve diğer tüm sınıflar tarafından tek bir nesnenin kullanılabilmesini sağlamalıdır.</a:t>
            </a:r>
          </a:p>
          <a:p>
            <a:r>
              <a:rPr lang="tr-TR" dirty="0" err="1"/>
              <a:t>Singleton</a:t>
            </a:r>
            <a:r>
              <a:rPr lang="tr-TR" dirty="0"/>
              <a:t> tasarım deseninin iki biçimi vardır.</a:t>
            </a:r>
          </a:p>
          <a:p>
            <a:pPr marL="0" indent="0">
              <a:buNone/>
            </a:pPr>
            <a:r>
              <a:rPr lang="tr-TR" dirty="0"/>
              <a:t>Erken Örnekleme(</a:t>
            </a:r>
            <a:r>
              <a:rPr lang="tr-TR" dirty="0" err="1"/>
              <a:t>Early</a:t>
            </a:r>
            <a:r>
              <a:rPr lang="tr-TR" dirty="0"/>
              <a:t> </a:t>
            </a:r>
            <a:r>
              <a:rPr lang="tr-TR" dirty="0" err="1"/>
              <a:t>Instantiation</a:t>
            </a:r>
            <a:r>
              <a:rPr lang="tr-TR" dirty="0"/>
              <a:t>): yükleme zamanında örneğin oluşturulması.</a:t>
            </a:r>
          </a:p>
          <a:p>
            <a:pPr marL="0" indent="0">
              <a:buNone/>
            </a:pPr>
            <a:r>
              <a:rPr lang="tr-TR" dirty="0"/>
              <a:t>Tembel Örnekleme(</a:t>
            </a:r>
            <a:r>
              <a:rPr lang="tr-TR" dirty="0" err="1"/>
              <a:t>Lazy</a:t>
            </a:r>
            <a:r>
              <a:rPr lang="tr-TR" dirty="0"/>
              <a:t> </a:t>
            </a:r>
            <a:r>
              <a:rPr lang="tr-TR" dirty="0" err="1"/>
              <a:t>Instantiation</a:t>
            </a:r>
            <a:r>
              <a:rPr lang="tr-TR" dirty="0"/>
              <a:t>): gerektiğinde örneğin oluşturulması.</a:t>
            </a:r>
          </a:p>
        </p:txBody>
      </p:sp>
    </p:spTree>
    <p:extLst>
      <p:ext uri="{BB962C8B-B14F-4D97-AF65-F5344CB8AC3E}">
        <p14:creationId xmlns:p14="http://schemas.microsoft.com/office/powerpoint/2010/main" val="216003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F6F7D3-A952-4F98-85AB-4E574C1877B6}"/>
              </a:ext>
            </a:extLst>
          </p:cNvPr>
          <p:cNvSpPr>
            <a:spLocks noGrp="1"/>
          </p:cNvSpPr>
          <p:nvPr>
            <p:ph type="title"/>
          </p:nvPr>
        </p:nvSpPr>
        <p:spPr/>
        <p:txBody>
          <a:bodyPr/>
          <a:lstStyle/>
          <a:p>
            <a:r>
              <a:rPr lang="tr-TR" dirty="0"/>
              <a:t>Kullanıldığı Yer ve Avantajı</a:t>
            </a:r>
          </a:p>
        </p:txBody>
      </p:sp>
      <p:sp>
        <p:nvSpPr>
          <p:cNvPr id="3" name="İçerik Yer Tutucusu 2">
            <a:extLst>
              <a:ext uri="{FF2B5EF4-FFF2-40B4-BE49-F238E27FC236}">
                <a16:creationId xmlns:a16="http://schemas.microsoft.com/office/drawing/2014/main" id="{18DA9DCE-152E-4662-8535-A2FF613FB7FA}"/>
              </a:ext>
            </a:extLst>
          </p:cNvPr>
          <p:cNvSpPr>
            <a:spLocks noGrp="1"/>
          </p:cNvSpPr>
          <p:nvPr>
            <p:ph idx="1"/>
          </p:nvPr>
        </p:nvSpPr>
        <p:spPr/>
        <p:txBody>
          <a:bodyPr/>
          <a:lstStyle/>
          <a:p>
            <a:r>
              <a:rPr lang="tr-TR" dirty="0"/>
              <a:t>Her istekte nesne oluşturulmadığı için bellekten tasarruf sağlar. Yalnızca tek bir örnek tekrar tekrar kullanılır.</a:t>
            </a:r>
          </a:p>
          <a:p>
            <a:r>
              <a:rPr lang="tr-TR" dirty="0" err="1"/>
              <a:t>Singleton</a:t>
            </a:r>
            <a:r>
              <a:rPr lang="tr-TR" dirty="0"/>
              <a:t> deseni çoğunlukla çok iş parçacıklı ve </a:t>
            </a:r>
            <a:r>
              <a:rPr lang="tr-TR" dirty="0" err="1"/>
              <a:t>veritabanı</a:t>
            </a:r>
            <a:r>
              <a:rPr lang="tr-TR" dirty="0"/>
              <a:t> uygulamalarında kullanılır. Günlüğe kaydetme, önbelleğe alma, iş parçacığı havuzları, yapılandırma ayarları vb.</a:t>
            </a:r>
          </a:p>
        </p:txBody>
      </p:sp>
    </p:spTree>
    <p:extLst>
      <p:ext uri="{BB962C8B-B14F-4D97-AF65-F5344CB8AC3E}">
        <p14:creationId xmlns:p14="http://schemas.microsoft.com/office/powerpoint/2010/main" val="20171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E0DCA4-5F4E-442F-BA1B-C886083D3389}"/>
              </a:ext>
            </a:extLst>
          </p:cNvPr>
          <p:cNvSpPr>
            <a:spLocks noGrp="1"/>
          </p:cNvSpPr>
          <p:nvPr>
            <p:ph type="title"/>
          </p:nvPr>
        </p:nvSpPr>
        <p:spPr>
          <a:xfrm>
            <a:off x="7865806" y="484632"/>
            <a:ext cx="3677264" cy="1609344"/>
          </a:xfrm>
        </p:spPr>
        <p:txBody>
          <a:bodyPr>
            <a:normAutofit/>
          </a:bodyPr>
          <a:lstStyle/>
          <a:p>
            <a:endParaRPr lang="tr-TR" sz="3600"/>
          </a:p>
        </p:txBody>
      </p:sp>
      <p:sp>
        <p:nvSpPr>
          <p:cNvPr id="3" name="İçerik Yer Tutucusu 2">
            <a:extLst>
              <a:ext uri="{FF2B5EF4-FFF2-40B4-BE49-F238E27FC236}">
                <a16:creationId xmlns:a16="http://schemas.microsoft.com/office/drawing/2014/main" id="{DF3015DA-6DC1-4236-9205-E12F799B99D0}"/>
              </a:ext>
            </a:extLst>
          </p:cNvPr>
          <p:cNvSpPr>
            <a:spLocks noGrp="1"/>
          </p:cNvSpPr>
          <p:nvPr>
            <p:ph idx="1"/>
          </p:nvPr>
        </p:nvSpPr>
        <p:spPr>
          <a:xfrm>
            <a:off x="7865805" y="2121408"/>
            <a:ext cx="3677263" cy="4092579"/>
          </a:xfrm>
        </p:spPr>
        <p:txBody>
          <a:bodyPr>
            <a:normAutofit/>
          </a:bodyPr>
          <a:lstStyle/>
          <a:p>
            <a:r>
              <a:rPr lang="tr-TR" sz="1600" dirty="0"/>
              <a:t>Statik üye(</a:t>
            </a:r>
            <a:r>
              <a:rPr lang="tr-TR" sz="1600" dirty="0" err="1"/>
              <a:t>Static</a:t>
            </a:r>
            <a:r>
              <a:rPr lang="tr-TR" sz="1600" dirty="0"/>
              <a:t> </a:t>
            </a:r>
            <a:r>
              <a:rPr lang="tr-TR" sz="1600" dirty="0" err="1"/>
              <a:t>member</a:t>
            </a:r>
            <a:r>
              <a:rPr lang="tr-TR" sz="1600" dirty="0"/>
              <a:t>): Statik olduğu için yalnızca bir kez bellek alır, </a:t>
            </a:r>
            <a:r>
              <a:rPr lang="tr-TR" sz="1600" dirty="0" err="1"/>
              <a:t>Singleton</a:t>
            </a:r>
            <a:r>
              <a:rPr lang="tr-TR" sz="1600" dirty="0"/>
              <a:t> sınıfının örneğini içerir.</a:t>
            </a:r>
          </a:p>
          <a:p>
            <a:r>
              <a:rPr lang="tr-TR" sz="1600" dirty="0"/>
              <a:t>Özel kurucu(</a:t>
            </a:r>
            <a:r>
              <a:rPr lang="tr-TR" sz="1600" dirty="0" err="1"/>
              <a:t>Private</a:t>
            </a:r>
            <a:r>
              <a:rPr lang="tr-TR" sz="1600" dirty="0"/>
              <a:t> </a:t>
            </a:r>
            <a:r>
              <a:rPr lang="tr-TR" sz="1600" dirty="0" err="1"/>
              <a:t>constructor</a:t>
            </a:r>
            <a:r>
              <a:rPr lang="tr-TR" sz="1600" dirty="0"/>
              <a:t>): </a:t>
            </a:r>
            <a:r>
              <a:rPr lang="tr-TR" sz="1600" dirty="0" err="1"/>
              <a:t>Singleton</a:t>
            </a:r>
            <a:r>
              <a:rPr lang="tr-TR" sz="1600" dirty="0"/>
              <a:t> sınıfının sınıfın dışından başlatılmasını engeller.</a:t>
            </a:r>
          </a:p>
          <a:p>
            <a:r>
              <a:rPr lang="tr-TR" sz="1600" dirty="0"/>
              <a:t>Statik fabrika yöntemi (</a:t>
            </a:r>
            <a:r>
              <a:rPr lang="tr-TR" sz="1400" b="1" i="0" dirty="0" err="1">
                <a:solidFill>
                  <a:srgbClr val="000000"/>
                </a:solidFill>
                <a:effectLst/>
                <a:latin typeface="inter-bold"/>
              </a:rPr>
              <a:t>Static</a:t>
            </a:r>
            <a:r>
              <a:rPr lang="tr-TR" sz="1400" b="1" i="0" dirty="0">
                <a:solidFill>
                  <a:srgbClr val="000000"/>
                </a:solidFill>
                <a:effectLst/>
                <a:latin typeface="inter-bold"/>
              </a:rPr>
              <a:t> </a:t>
            </a:r>
            <a:r>
              <a:rPr lang="tr-TR" sz="1400" b="1" i="0" dirty="0" err="1">
                <a:solidFill>
                  <a:srgbClr val="000000"/>
                </a:solidFill>
                <a:effectLst/>
                <a:latin typeface="inter-bold"/>
              </a:rPr>
              <a:t>factory</a:t>
            </a:r>
            <a:r>
              <a:rPr lang="tr-TR" sz="1400" b="1" i="0" dirty="0">
                <a:solidFill>
                  <a:srgbClr val="000000"/>
                </a:solidFill>
                <a:effectLst/>
                <a:latin typeface="inter-bold"/>
              </a:rPr>
              <a:t> </a:t>
            </a:r>
            <a:r>
              <a:rPr lang="tr-TR" sz="1400" b="1" i="0" dirty="0" err="1">
                <a:solidFill>
                  <a:srgbClr val="000000"/>
                </a:solidFill>
                <a:effectLst/>
                <a:latin typeface="inter-bold"/>
              </a:rPr>
              <a:t>method</a:t>
            </a:r>
            <a:r>
              <a:rPr lang="tr-TR" sz="1400" b="1" i="0" dirty="0">
                <a:solidFill>
                  <a:srgbClr val="000000"/>
                </a:solidFill>
                <a:effectLst/>
                <a:latin typeface="inter-bold"/>
              </a:rPr>
              <a:t>) </a:t>
            </a:r>
            <a:r>
              <a:rPr lang="tr-TR" sz="1600" dirty="0"/>
              <a:t>: Bu, </a:t>
            </a:r>
            <a:r>
              <a:rPr lang="tr-TR" sz="1600" dirty="0" err="1"/>
              <a:t>Singleton</a:t>
            </a:r>
            <a:r>
              <a:rPr lang="tr-TR" sz="1600" dirty="0"/>
              <a:t> nesnesine genel erişim noktası sağlar ve örneği arayana döndürür.</a:t>
            </a:r>
          </a:p>
        </p:txBody>
      </p:sp>
      <p:pic>
        <p:nvPicPr>
          <p:cNvPr id="5" name="Resim 4">
            <a:extLst>
              <a:ext uri="{FF2B5EF4-FFF2-40B4-BE49-F238E27FC236}">
                <a16:creationId xmlns:a16="http://schemas.microsoft.com/office/drawing/2014/main" id="{021D64E4-73DD-4354-B430-27B40EA087B8}"/>
              </a:ext>
            </a:extLst>
          </p:cNvPr>
          <p:cNvPicPr>
            <a:picLocks noChangeAspect="1"/>
          </p:cNvPicPr>
          <p:nvPr/>
        </p:nvPicPr>
        <p:blipFill>
          <a:blip r:embed="rId2"/>
          <a:stretch>
            <a:fillRect/>
          </a:stretch>
        </p:blipFill>
        <p:spPr>
          <a:xfrm>
            <a:off x="633999" y="954372"/>
            <a:ext cx="6912217" cy="4959516"/>
          </a:xfrm>
          <a:prstGeom prst="rect">
            <a:avLst/>
          </a:prstGeom>
        </p:spPr>
      </p:pic>
    </p:spTree>
    <p:extLst>
      <p:ext uri="{BB962C8B-B14F-4D97-AF65-F5344CB8AC3E}">
        <p14:creationId xmlns:p14="http://schemas.microsoft.com/office/powerpoint/2010/main" val="13626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A5FC3-17C8-464C-80C6-87830A321857}"/>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87A9E671-A228-4DF0-A904-3EB63DF34724}"/>
              </a:ext>
            </a:extLst>
          </p:cNvPr>
          <p:cNvPicPr>
            <a:picLocks noGrp="1" noChangeAspect="1"/>
          </p:cNvPicPr>
          <p:nvPr>
            <p:ph idx="1"/>
          </p:nvPr>
        </p:nvPicPr>
        <p:blipFill>
          <a:blip r:embed="rId2"/>
          <a:stretch>
            <a:fillRect/>
          </a:stretch>
        </p:blipFill>
        <p:spPr>
          <a:xfrm>
            <a:off x="643812" y="484632"/>
            <a:ext cx="10692881" cy="5600255"/>
          </a:xfrm>
        </p:spPr>
      </p:pic>
    </p:spTree>
    <p:extLst>
      <p:ext uri="{BB962C8B-B14F-4D97-AF65-F5344CB8AC3E}">
        <p14:creationId xmlns:p14="http://schemas.microsoft.com/office/powerpoint/2010/main" val="260059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27605A-FF70-4711-B04C-D04A3F9F4DC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815B4E1-3739-4B19-ADB5-398FD1E897AB}"/>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F85D9D30-AC28-4113-8494-56A14BDAA99E}"/>
              </a:ext>
            </a:extLst>
          </p:cNvPr>
          <p:cNvPicPr>
            <a:picLocks noChangeAspect="1"/>
          </p:cNvPicPr>
          <p:nvPr/>
        </p:nvPicPr>
        <p:blipFill>
          <a:blip r:embed="rId2"/>
          <a:stretch>
            <a:fillRect/>
          </a:stretch>
        </p:blipFill>
        <p:spPr>
          <a:xfrm>
            <a:off x="139960" y="326571"/>
            <a:ext cx="11653934" cy="6260841"/>
          </a:xfrm>
          <a:prstGeom prst="rect">
            <a:avLst/>
          </a:prstGeom>
        </p:spPr>
      </p:pic>
    </p:spTree>
    <p:extLst>
      <p:ext uri="{BB962C8B-B14F-4D97-AF65-F5344CB8AC3E}">
        <p14:creationId xmlns:p14="http://schemas.microsoft.com/office/powerpoint/2010/main" val="21461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975E7-937F-4C3A-A167-E6A04272DE67}"/>
              </a:ext>
            </a:extLst>
          </p:cNvPr>
          <p:cNvSpPr>
            <a:spLocks noGrp="1"/>
          </p:cNvSpPr>
          <p:nvPr>
            <p:ph type="title"/>
          </p:nvPr>
        </p:nvSpPr>
        <p:spPr/>
        <p:txBody>
          <a:bodyPr/>
          <a:lstStyle/>
          <a:p>
            <a:r>
              <a:rPr lang="tr-TR" b="0" i="0" dirty="0" err="1">
                <a:solidFill>
                  <a:srgbClr val="610B38"/>
                </a:solidFill>
                <a:effectLst/>
                <a:latin typeface="erdana"/>
              </a:rPr>
              <a:t>Abstract</a:t>
            </a:r>
            <a:r>
              <a:rPr lang="tr-TR" b="0" i="0" dirty="0">
                <a:solidFill>
                  <a:srgbClr val="610B38"/>
                </a:solidFill>
                <a:effectLst/>
                <a:latin typeface="erdana"/>
              </a:rPr>
              <a:t> </a:t>
            </a:r>
            <a:r>
              <a:rPr lang="tr-TR" b="0" i="0" dirty="0" err="1">
                <a:solidFill>
                  <a:srgbClr val="610B38"/>
                </a:solidFill>
                <a:effectLst/>
                <a:latin typeface="erdana"/>
              </a:rPr>
              <a:t>Factory</a:t>
            </a:r>
            <a:r>
              <a:rPr lang="tr-TR" b="0" i="0" dirty="0">
                <a:solidFill>
                  <a:srgbClr val="610B38"/>
                </a:solidFill>
                <a:effectLst/>
                <a:latin typeface="erdana"/>
              </a:rPr>
              <a:t> </a:t>
            </a:r>
            <a:r>
              <a:rPr lang="tr-TR" b="0" i="0" dirty="0" err="1">
                <a:solidFill>
                  <a:srgbClr val="610B38"/>
                </a:solidFill>
                <a:effectLst/>
                <a:latin typeface="erdana"/>
              </a:rPr>
              <a:t>Pattern</a:t>
            </a:r>
            <a:endParaRPr lang="tr-TR" dirty="0"/>
          </a:p>
        </p:txBody>
      </p:sp>
      <p:sp>
        <p:nvSpPr>
          <p:cNvPr id="3" name="İçerik Yer Tutucusu 2">
            <a:extLst>
              <a:ext uri="{FF2B5EF4-FFF2-40B4-BE49-F238E27FC236}">
                <a16:creationId xmlns:a16="http://schemas.microsoft.com/office/drawing/2014/main" id="{1672DED9-09DA-45D8-A798-63A831064001}"/>
              </a:ext>
            </a:extLst>
          </p:cNvPr>
          <p:cNvSpPr>
            <a:spLocks noGrp="1"/>
          </p:cNvSpPr>
          <p:nvPr>
            <p:ph idx="1"/>
          </p:nvPr>
        </p:nvSpPr>
        <p:spPr/>
        <p:txBody>
          <a:bodyPr/>
          <a:lstStyle/>
          <a:p>
            <a:r>
              <a:rPr lang="tr-TR" dirty="0"/>
              <a:t>Soyut Fabrika Modeli, ilgili (veya bağımlı) nesnelerin ailelerini oluşturmak için ancak somut alt sınıflarını belirtmeden yalnızca bir arabirim veya soyut sınıf tanımladığını söyler.</a:t>
            </a:r>
          </a:p>
          <a:p>
            <a:r>
              <a:rPr lang="tr-TR" dirty="0"/>
              <a:t> Bu, Soyut Fabrikanın bir sınıfın bir sınıf fabrikası döndürmesine izin verdiği anlamına gelir. Dolayısıyla, Soyut Fabrika Modelinin Fabrika Modelinden bir seviye daha yüksek olmasının nedeni budur.</a:t>
            </a:r>
          </a:p>
        </p:txBody>
      </p:sp>
    </p:spTree>
    <p:extLst>
      <p:ext uri="{BB962C8B-B14F-4D97-AF65-F5344CB8AC3E}">
        <p14:creationId xmlns:p14="http://schemas.microsoft.com/office/powerpoint/2010/main" val="265320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90813-215E-40E6-ADDE-CC5A882C460C}"/>
              </a:ext>
            </a:extLst>
          </p:cNvPr>
          <p:cNvSpPr>
            <a:spLocks noGrp="1"/>
          </p:cNvSpPr>
          <p:nvPr>
            <p:ph type="title"/>
          </p:nvPr>
        </p:nvSpPr>
        <p:spPr/>
        <p:txBody>
          <a:bodyPr/>
          <a:lstStyle/>
          <a:p>
            <a:r>
              <a:rPr lang="tr-TR" dirty="0"/>
              <a:t>Avantajları </a:t>
            </a:r>
          </a:p>
        </p:txBody>
      </p:sp>
      <p:sp>
        <p:nvSpPr>
          <p:cNvPr id="3" name="İçerik Yer Tutucusu 2">
            <a:extLst>
              <a:ext uri="{FF2B5EF4-FFF2-40B4-BE49-F238E27FC236}">
                <a16:creationId xmlns:a16="http://schemas.microsoft.com/office/drawing/2014/main" id="{9C52DA2A-C4C4-4D36-B9DC-418E9DF2C672}"/>
              </a:ext>
            </a:extLst>
          </p:cNvPr>
          <p:cNvSpPr>
            <a:spLocks noGrp="1"/>
          </p:cNvSpPr>
          <p:nvPr>
            <p:ph idx="1"/>
          </p:nvPr>
        </p:nvSpPr>
        <p:spPr/>
        <p:txBody>
          <a:bodyPr/>
          <a:lstStyle/>
          <a:p>
            <a:r>
              <a:rPr lang="tr-TR" dirty="0"/>
              <a:t>Soyut Fabrika Modeli, istemci kodunu somut (uygulama) sınıflarından yalıtır.</a:t>
            </a:r>
          </a:p>
          <a:p>
            <a:r>
              <a:rPr lang="tr-TR" dirty="0"/>
              <a:t>Nesne ailelerinin değişimini kolaylaştırır.</a:t>
            </a:r>
          </a:p>
          <a:p>
            <a:r>
              <a:rPr lang="tr-TR" dirty="0"/>
              <a:t>Nesneler arasında tutarlılığı teşvik eder.</a:t>
            </a:r>
          </a:p>
        </p:txBody>
      </p:sp>
    </p:spTree>
    <p:extLst>
      <p:ext uri="{BB962C8B-B14F-4D97-AF65-F5344CB8AC3E}">
        <p14:creationId xmlns:p14="http://schemas.microsoft.com/office/powerpoint/2010/main" val="59463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A10E4C-53BE-4A5A-A8AC-F112108F09FD}"/>
              </a:ext>
            </a:extLst>
          </p:cNvPr>
          <p:cNvSpPr>
            <a:spLocks noGrp="1"/>
          </p:cNvSpPr>
          <p:nvPr>
            <p:ph type="title"/>
          </p:nvPr>
        </p:nvSpPr>
        <p:spPr/>
        <p:txBody>
          <a:bodyPr/>
          <a:lstStyle/>
          <a:p>
            <a:r>
              <a:rPr lang="tr-TR" dirty="0"/>
              <a:t>Kullanılan Yerler</a:t>
            </a:r>
          </a:p>
        </p:txBody>
      </p:sp>
      <p:sp>
        <p:nvSpPr>
          <p:cNvPr id="3" name="İçerik Yer Tutucusu 2">
            <a:extLst>
              <a:ext uri="{FF2B5EF4-FFF2-40B4-BE49-F238E27FC236}">
                <a16:creationId xmlns:a16="http://schemas.microsoft.com/office/drawing/2014/main" id="{66ECE157-650C-405C-886B-3BB934FB6545}"/>
              </a:ext>
            </a:extLst>
          </p:cNvPr>
          <p:cNvSpPr>
            <a:spLocks noGrp="1"/>
          </p:cNvSpPr>
          <p:nvPr>
            <p:ph idx="1"/>
          </p:nvPr>
        </p:nvSpPr>
        <p:spPr/>
        <p:txBody>
          <a:bodyPr/>
          <a:lstStyle/>
          <a:p>
            <a:r>
              <a:rPr lang="tr-TR" dirty="0"/>
              <a:t>Sistemin, nesnesinin nasıl oluşturulduğundan, oluşturulduğundan ve temsil edildiğinden bağımsız olması gerektiğinde kullanılır.</a:t>
            </a:r>
          </a:p>
          <a:p>
            <a:r>
              <a:rPr lang="tr-TR" dirty="0"/>
              <a:t>İlişkili nesneler ailesinin birlikte kullanılması gerektiğinde, bu kısıtlamanın uygulanması gerekir.</a:t>
            </a:r>
          </a:p>
          <a:p>
            <a:r>
              <a:rPr lang="tr-TR" dirty="0"/>
              <a:t>Uygulamaları göstermeyen ve yalnızca </a:t>
            </a:r>
            <a:r>
              <a:rPr lang="tr-TR" dirty="0" err="1"/>
              <a:t>arayüzleri</a:t>
            </a:r>
            <a:r>
              <a:rPr lang="tr-TR" dirty="0"/>
              <a:t> ortaya çıkaran bir nesne kitaplığı sağlamak istediğinizde kullanmanız gerekir.</a:t>
            </a:r>
          </a:p>
          <a:p>
            <a:r>
              <a:rPr lang="tr-TR" dirty="0"/>
              <a:t>Sistemin birden çok nesne ailesinden biriyle yapılandırılması gerektiğinde kullanılır.</a:t>
            </a:r>
          </a:p>
        </p:txBody>
      </p:sp>
    </p:spTree>
    <p:extLst>
      <p:ext uri="{BB962C8B-B14F-4D97-AF65-F5344CB8AC3E}">
        <p14:creationId xmlns:p14="http://schemas.microsoft.com/office/powerpoint/2010/main" val="421431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C610E-2790-46BE-A3E9-2E8191E2E4F9}"/>
              </a:ext>
            </a:extLst>
          </p:cNvPr>
          <p:cNvSpPr>
            <a:spLocks noGrp="1"/>
          </p:cNvSpPr>
          <p:nvPr>
            <p:ph type="title"/>
          </p:nvPr>
        </p:nvSpPr>
        <p:spPr/>
        <p:txBody>
          <a:bodyPr/>
          <a:lstStyle/>
          <a:p>
            <a:r>
              <a:rPr lang="tr-TR" dirty="0"/>
              <a:t>Nedir?</a:t>
            </a:r>
          </a:p>
        </p:txBody>
      </p:sp>
      <p:sp>
        <p:nvSpPr>
          <p:cNvPr id="3" name="İçerik Yer Tutucusu 2">
            <a:extLst>
              <a:ext uri="{FF2B5EF4-FFF2-40B4-BE49-F238E27FC236}">
                <a16:creationId xmlns:a16="http://schemas.microsoft.com/office/drawing/2014/main" id="{96564145-FEBD-45E1-9A27-E0B738CB82B5}"/>
              </a:ext>
            </a:extLst>
          </p:cNvPr>
          <p:cNvSpPr>
            <a:spLocks noGrp="1"/>
          </p:cNvSpPr>
          <p:nvPr>
            <p:ph idx="1"/>
          </p:nvPr>
        </p:nvSpPr>
        <p:spPr/>
        <p:txBody>
          <a:bodyPr>
            <a:normAutofit fontScale="92500" lnSpcReduction="20000"/>
          </a:bodyPr>
          <a:lstStyle/>
          <a:p>
            <a:r>
              <a:rPr lang="tr-TR" b="1" i="0" dirty="0">
                <a:solidFill>
                  <a:srgbClr val="405261"/>
                </a:solidFill>
                <a:effectLst/>
                <a:latin typeface="AvenirBold"/>
              </a:rPr>
              <a:t>Design </a:t>
            </a:r>
            <a:r>
              <a:rPr lang="tr-TR" b="1" i="0" dirty="0" err="1">
                <a:solidFill>
                  <a:srgbClr val="405261"/>
                </a:solidFill>
                <a:effectLst/>
                <a:latin typeface="AvenirBold"/>
              </a:rPr>
              <a:t>Pattern</a:t>
            </a:r>
            <a:r>
              <a:rPr lang="tr-TR" b="0" i="0" dirty="0">
                <a:solidFill>
                  <a:srgbClr val="405261"/>
                </a:solidFill>
                <a:effectLst/>
                <a:latin typeface="AvenirRegular"/>
              </a:rPr>
              <a:t>, yazılım geliştiricilerinin yazılım geliştirirken karşılaştıkları sorunların genel çözümleridir. Yazılım tasarımında ortaya çıkan yaygın sorunlara karşı en basit ve en efektif biçimde yeniden kullanılabilir çözümler sağlar.</a:t>
            </a:r>
          </a:p>
          <a:p>
            <a:pPr algn="l"/>
            <a:r>
              <a:rPr lang="tr-TR" b="0" i="0" dirty="0">
                <a:solidFill>
                  <a:srgbClr val="405261"/>
                </a:solidFill>
                <a:effectLst/>
                <a:latin typeface="AvenirRegular"/>
              </a:rPr>
              <a:t>Temelleri 1970 yılında ilk olarak mimarlar tarafından atılan, 1994 senesinde Dörtlü Çete (Gang of </a:t>
            </a:r>
            <a:r>
              <a:rPr lang="tr-TR" b="0" i="0" dirty="0" err="1">
                <a:solidFill>
                  <a:srgbClr val="405261"/>
                </a:solidFill>
                <a:effectLst/>
                <a:latin typeface="AvenirRegular"/>
              </a:rPr>
              <a:t>Four</a:t>
            </a:r>
            <a:r>
              <a:rPr lang="tr-TR" b="0" i="0" dirty="0">
                <a:solidFill>
                  <a:srgbClr val="405261"/>
                </a:solidFill>
                <a:effectLst/>
                <a:latin typeface="AvenirRegular"/>
              </a:rPr>
              <a:t>) tarafından yayınlanan kitap ile popülarite kazanarak </a:t>
            </a:r>
            <a:r>
              <a:rPr lang="tr-TR" b="1" i="0" dirty="0" err="1">
                <a:solidFill>
                  <a:srgbClr val="405261"/>
                </a:solidFill>
                <a:effectLst/>
                <a:latin typeface="AvenirBold"/>
              </a:rPr>
              <a:t>design</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0" i="0" dirty="0">
                <a:solidFill>
                  <a:srgbClr val="405261"/>
                </a:solidFill>
                <a:effectLst/>
                <a:latin typeface="AvenirRegular"/>
              </a:rPr>
              <a:t> yazılımda kullanılmasında dönüm noktası olmuştur. Dörtlü Çete kitaplarında da 23 adet Design </a:t>
            </a:r>
            <a:r>
              <a:rPr lang="tr-TR" b="0" i="0" dirty="0" err="1">
                <a:solidFill>
                  <a:srgbClr val="405261"/>
                </a:solidFill>
                <a:effectLst/>
                <a:latin typeface="AvenirRegular"/>
              </a:rPr>
              <a:t>Patterns’i</a:t>
            </a:r>
            <a:r>
              <a:rPr lang="tr-TR" b="0" i="0" dirty="0">
                <a:solidFill>
                  <a:srgbClr val="405261"/>
                </a:solidFill>
                <a:effectLst/>
                <a:latin typeface="AvenirRegular"/>
              </a:rPr>
              <a:t> konu almıştır.</a:t>
            </a:r>
          </a:p>
          <a:p>
            <a:pPr algn="l"/>
            <a:r>
              <a:rPr lang="tr-TR" b="0" i="0" dirty="0">
                <a:solidFill>
                  <a:srgbClr val="405261"/>
                </a:solidFill>
                <a:effectLst/>
                <a:latin typeface="AvenirRegular"/>
              </a:rPr>
              <a:t>Ancak bu sayı günümüzde çok daha fazladır. Proje geliştirirken kendi </a:t>
            </a:r>
            <a:r>
              <a:rPr lang="tr-TR" b="1" i="0" dirty="0" err="1">
                <a:solidFill>
                  <a:srgbClr val="405261"/>
                </a:solidFill>
                <a:effectLst/>
                <a:latin typeface="AvenirBold"/>
              </a:rPr>
              <a:t>design</a:t>
            </a:r>
            <a:r>
              <a:rPr lang="tr-TR" b="1" i="0" dirty="0">
                <a:solidFill>
                  <a:srgbClr val="405261"/>
                </a:solidFill>
                <a:effectLst/>
                <a:latin typeface="AvenirBold"/>
              </a:rPr>
              <a:t> </a:t>
            </a:r>
            <a:r>
              <a:rPr lang="tr-TR" b="1" i="0" dirty="0" err="1">
                <a:solidFill>
                  <a:srgbClr val="405261"/>
                </a:solidFill>
                <a:effectLst/>
                <a:latin typeface="AvenirBold"/>
              </a:rPr>
              <a:t>pattern</a:t>
            </a:r>
            <a:r>
              <a:rPr lang="tr-TR" b="0" i="0" dirty="0" err="1">
                <a:solidFill>
                  <a:srgbClr val="405261"/>
                </a:solidFill>
                <a:effectLst/>
                <a:latin typeface="AvenirRegular"/>
              </a:rPr>
              <a:t>izi</a:t>
            </a:r>
            <a:r>
              <a:rPr lang="tr-TR" b="0" i="0" dirty="0">
                <a:solidFill>
                  <a:srgbClr val="405261"/>
                </a:solidFill>
                <a:effectLst/>
                <a:latin typeface="AvenirRegular"/>
              </a:rPr>
              <a:t> oluşturabilir ve kendi çözümünüzü bulabilirsiniz. Ancak var olan çözümleri bilip uygun olan yerde kullanmak sizin için en doğrusu olacaktır. Tasarım yaparken bir problem ortaya çıkarsa, hangi yolu kullanarak çözebilirim diye düşünülmeli, ve uygun </a:t>
            </a:r>
            <a:r>
              <a:rPr lang="tr-TR" b="0" i="0" dirty="0" err="1">
                <a:solidFill>
                  <a:srgbClr val="405261"/>
                </a:solidFill>
                <a:effectLst/>
                <a:latin typeface="AvenirRegular"/>
              </a:rPr>
              <a:t>pattern</a:t>
            </a:r>
            <a:r>
              <a:rPr lang="tr-TR" b="0" i="0" dirty="0">
                <a:solidFill>
                  <a:srgbClr val="405261"/>
                </a:solidFill>
                <a:effectLst/>
                <a:latin typeface="AvenirRegular"/>
              </a:rPr>
              <a:t>(kalıp) bulunmalıdır.</a:t>
            </a:r>
          </a:p>
          <a:p>
            <a:endParaRPr lang="tr-TR" dirty="0"/>
          </a:p>
        </p:txBody>
      </p:sp>
    </p:spTree>
    <p:extLst>
      <p:ext uri="{BB962C8B-B14F-4D97-AF65-F5344CB8AC3E}">
        <p14:creationId xmlns:p14="http://schemas.microsoft.com/office/powerpoint/2010/main" val="335183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A0C02-3AD0-46E9-96A6-309E13247702}"/>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8134230-31E3-4E42-A7B2-E79BC8A8A535}"/>
              </a:ext>
            </a:extLst>
          </p:cNvPr>
          <p:cNvSpPr>
            <a:spLocks noGrp="1"/>
          </p:cNvSpPr>
          <p:nvPr>
            <p:ph idx="1"/>
          </p:nvPr>
        </p:nvSpPr>
        <p:spPr/>
        <p:txBody>
          <a:bodyPr/>
          <a:lstStyle/>
          <a:p>
            <a:r>
              <a:rPr lang="tr-TR" dirty="0"/>
              <a:t>Bir Banka </a:t>
            </a:r>
            <a:r>
              <a:rPr lang="tr-TR" dirty="0" err="1"/>
              <a:t>arayüzü</a:t>
            </a:r>
            <a:r>
              <a:rPr lang="tr-TR" dirty="0"/>
              <a:t> ve bir Kredi soyut sınıfı ve bunların alt sınıflarını oluşturacağız.</a:t>
            </a:r>
          </a:p>
          <a:p>
            <a:r>
              <a:rPr lang="tr-TR" dirty="0"/>
              <a:t>Ardından bir sonraki adım olarak </a:t>
            </a:r>
            <a:r>
              <a:rPr lang="tr-TR" dirty="0" err="1"/>
              <a:t>AbstractFactory</a:t>
            </a:r>
            <a:r>
              <a:rPr lang="tr-TR" dirty="0"/>
              <a:t> sınıfını oluşturacağız.</a:t>
            </a:r>
          </a:p>
          <a:p>
            <a:r>
              <a:rPr lang="tr-TR" dirty="0"/>
              <a:t>Ardından, </a:t>
            </a:r>
            <a:r>
              <a:rPr lang="tr-TR" dirty="0" err="1"/>
              <a:t>AbstractFactory</a:t>
            </a:r>
            <a:r>
              <a:rPr lang="tr-TR" dirty="0"/>
              <a:t> sınıfını genişletecek somut sınıflar, </a:t>
            </a:r>
            <a:r>
              <a:rPr lang="tr-TR" dirty="0" err="1"/>
              <a:t>BankFactory</a:t>
            </a:r>
            <a:r>
              <a:rPr lang="tr-TR" dirty="0"/>
              <a:t> ve </a:t>
            </a:r>
            <a:r>
              <a:rPr lang="tr-TR" dirty="0" err="1"/>
              <a:t>LoanFactory</a:t>
            </a:r>
            <a:r>
              <a:rPr lang="tr-TR" dirty="0"/>
              <a:t> oluşturacağız.</a:t>
            </a:r>
          </a:p>
          <a:p>
            <a:r>
              <a:rPr lang="tr-TR" dirty="0"/>
              <a:t>Bundan sonra, </a:t>
            </a:r>
            <a:r>
              <a:rPr lang="tr-TR" dirty="0" err="1"/>
              <a:t>AbstractFactoryPatternExample</a:t>
            </a:r>
            <a:r>
              <a:rPr lang="tr-TR" dirty="0"/>
              <a:t> sınıfı, </a:t>
            </a:r>
            <a:r>
              <a:rPr lang="tr-TR" dirty="0" err="1"/>
              <a:t>AbstractFactory</a:t>
            </a:r>
            <a:r>
              <a:rPr lang="tr-TR" dirty="0"/>
              <a:t> sınıfının bir nesnesini almak için </a:t>
            </a:r>
            <a:r>
              <a:rPr lang="tr-TR" dirty="0" err="1"/>
              <a:t>FactoryCreator'ı</a:t>
            </a:r>
            <a:r>
              <a:rPr lang="tr-TR" dirty="0"/>
              <a:t> kullanır.</a:t>
            </a:r>
          </a:p>
        </p:txBody>
      </p:sp>
    </p:spTree>
    <p:extLst>
      <p:ext uri="{BB962C8B-B14F-4D97-AF65-F5344CB8AC3E}">
        <p14:creationId xmlns:p14="http://schemas.microsoft.com/office/powerpoint/2010/main" val="273944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17E031-E3AB-4E75-A76A-1A81AE08D96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8391C4A-0217-4C53-8DE3-2F850C4AACC7}"/>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469470C5-91F6-472C-A516-375E2A0FDFA2}"/>
              </a:ext>
            </a:extLst>
          </p:cNvPr>
          <p:cNvPicPr>
            <a:picLocks noChangeAspect="1"/>
          </p:cNvPicPr>
          <p:nvPr/>
        </p:nvPicPr>
        <p:blipFill>
          <a:blip r:embed="rId2"/>
          <a:stretch>
            <a:fillRect/>
          </a:stretch>
        </p:blipFill>
        <p:spPr>
          <a:xfrm>
            <a:off x="317242" y="38899"/>
            <a:ext cx="10898154" cy="6490488"/>
          </a:xfrm>
          <a:prstGeom prst="rect">
            <a:avLst/>
          </a:prstGeom>
        </p:spPr>
      </p:pic>
    </p:spTree>
    <p:extLst>
      <p:ext uri="{BB962C8B-B14F-4D97-AF65-F5344CB8AC3E}">
        <p14:creationId xmlns:p14="http://schemas.microsoft.com/office/powerpoint/2010/main" val="50376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D4C198-372B-40E4-8228-E478E612C320}"/>
              </a:ext>
            </a:extLst>
          </p:cNvPr>
          <p:cNvSpPr>
            <a:spLocks noGrp="1"/>
          </p:cNvSpPr>
          <p:nvPr>
            <p:ph type="title"/>
          </p:nvPr>
        </p:nvSpPr>
        <p:spPr/>
        <p:txBody>
          <a:bodyPr/>
          <a:lstStyle/>
          <a:p>
            <a:r>
              <a:rPr lang="tr-TR" b="0" i="0" dirty="0" err="1">
                <a:solidFill>
                  <a:srgbClr val="610B38"/>
                </a:solidFill>
                <a:effectLst/>
                <a:latin typeface="erdana"/>
              </a:rPr>
              <a:t>BuIlder</a:t>
            </a:r>
            <a:r>
              <a:rPr lang="tr-TR" b="0" i="0" dirty="0">
                <a:solidFill>
                  <a:srgbClr val="610B38"/>
                </a:solidFill>
                <a:effectLst/>
                <a:latin typeface="erdana"/>
              </a:rPr>
              <a:t> </a:t>
            </a:r>
            <a:r>
              <a:rPr lang="tr-TR" b="0" i="0" dirty="0" err="1">
                <a:solidFill>
                  <a:srgbClr val="610B38"/>
                </a:solidFill>
                <a:effectLst/>
                <a:latin typeface="erdana"/>
              </a:rPr>
              <a:t>DesIgn</a:t>
            </a:r>
            <a:r>
              <a:rPr lang="tr-TR" b="0" i="0" dirty="0">
                <a:solidFill>
                  <a:srgbClr val="610B38"/>
                </a:solidFill>
                <a:effectLst/>
                <a:latin typeface="erdana"/>
              </a:rPr>
              <a:t> </a:t>
            </a:r>
            <a:r>
              <a:rPr lang="tr-TR" b="0" i="0" dirty="0" err="1">
                <a:solidFill>
                  <a:srgbClr val="610B38"/>
                </a:solidFill>
                <a:effectLst/>
                <a:latin typeface="erdana"/>
              </a:rPr>
              <a:t>Pattern</a:t>
            </a:r>
            <a:endParaRPr lang="tr-TR" dirty="0"/>
          </a:p>
        </p:txBody>
      </p:sp>
      <p:sp>
        <p:nvSpPr>
          <p:cNvPr id="3" name="İçerik Yer Tutucusu 2">
            <a:extLst>
              <a:ext uri="{FF2B5EF4-FFF2-40B4-BE49-F238E27FC236}">
                <a16:creationId xmlns:a16="http://schemas.microsoft.com/office/drawing/2014/main" id="{BBA9EFF9-F02F-494A-932E-BC79C7CEF035}"/>
              </a:ext>
            </a:extLst>
          </p:cNvPr>
          <p:cNvSpPr>
            <a:spLocks noGrp="1"/>
          </p:cNvSpPr>
          <p:nvPr>
            <p:ph idx="1"/>
          </p:nvPr>
        </p:nvSpPr>
        <p:spPr/>
        <p:txBody>
          <a:bodyPr/>
          <a:lstStyle/>
          <a:p>
            <a:r>
              <a:rPr lang="tr-TR" dirty="0"/>
              <a:t>Builder </a:t>
            </a:r>
            <a:r>
              <a:rPr lang="tr-TR" dirty="0" err="1"/>
              <a:t>Pattern</a:t>
            </a:r>
            <a:r>
              <a:rPr lang="tr-TR" dirty="0"/>
              <a:t>, "adım adım yaklaşımı kullanarak basit nesnelerden karmaşık bir nesne oluştur" düşüncesiyle geliştirilen yaklaşımdır.</a:t>
            </a:r>
          </a:p>
          <a:p>
            <a:r>
              <a:rPr lang="tr-TR" dirty="0"/>
              <a:t>Çoğunlukla, karmaşık bir nesnenin seri hale getirilmesinde olduğu gibi, nesne tek adımda oluşturulamadığında kullanılır.</a:t>
            </a:r>
          </a:p>
          <a:p>
            <a:r>
              <a:rPr lang="tr-TR" dirty="0"/>
              <a:t>Avantajları:</a:t>
            </a:r>
          </a:p>
          <a:p>
            <a:r>
              <a:rPr kumimoji="0" lang="tr-TR" altLang="tr-TR" sz="2000" b="0" i="0" u="none" strike="noStrike" cap="none" normalizeH="0" baseline="0" dirty="0">
                <a:ln>
                  <a:noFill/>
                </a:ln>
                <a:solidFill>
                  <a:srgbClr val="000000"/>
                </a:solidFill>
                <a:effectLst/>
                <a:latin typeface="Arial" panose="020B0604020202020204" pitchFamily="34" charset="0"/>
              </a:rPr>
              <a:t>Bir nesnenin yapısı ve temsili arasında net bir ayrım sağlar. </a:t>
            </a:r>
          </a:p>
          <a:p>
            <a:r>
              <a:rPr kumimoji="0" lang="tr-TR" altLang="tr-TR" sz="2000" b="0" i="0" u="none" strike="noStrike" cap="none" normalizeH="0" baseline="0" dirty="0">
                <a:ln>
                  <a:noFill/>
                </a:ln>
                <a:solidFill>
                  <a:srgbClr val="000000"/>
                </a:solidFill>
                <a:effectLst/>
                <a:latin typeface="Arial" panose="020B0604020202020204" pitchFamily="34" charset="0"/>
              </a:rPr>
              <a:t>İnşaat süreci üzerinde daha iyi kontrol sağlar. </a:t>
            </a:r>
          </a:p>
          <a:p>
            <a:r>
              <a:rPr kumimoji="0" lang="tr-TR" altLang="tr-TR" sz="2000" b="0" i="0" u="none" strike="noStrike" cap="none" normalizeH="0" baseline="0" dirty="0">
                <a:ln>
                  <a:noFill/>
                </a:ln>
                <a:solidFill>
                  <a:srgbClr val="000000"/>
                </a:solidFill>
                <a:effectLst/>
                <a:latin typeface="Arial" panose="020B0604020202020204" pitchFamily="34" charset="0"/>
              </a:rPr>
              <a:t>Nesnelerin iç temsilini değiştirmeyi destekler.</a:t>
            </a:r>
          </a:p>
          <a:p>
            <a:r>
              <a:rPr lang="tr-TR" altLang="tr-TR" dirty="0">
                <a:solidFill>
                  <a:srgbClr val="000000"/>
                </a:solidFill>
                <a:latin typeface="Arial" panose="020B0604020202020204" pitchFamily="34" charset="0"/>
              </a:rPr>
              <a:t>En yaygın örneği </a:t>
            </a:r>
            <a:r>
              <a:rPr lang="tr-TR" altLang="tr-TR" dirty="0" err="1">
                <a:solidFill>
                  <a:srgbClr val="000000"/>
                </a:solidFill>
                <a:latin typeface="Arial" panose="020B0604020202020204" pitchFamily="34" charset="0"/>
              </a:rPr>
              <a:t>pizza’dır</a:t>
            </a:r>
            <a:r>
              <a:rPr lang="tr-TR" altLang="tr-TR" dirty="0">
                <a:solidFill>
                  <a:srgbClr val="000000"/>
                </a:solidFill>
                <a:latin typeface="Arial" panose="020B0604020202020204" pitchFamily="34" charset="0"/>
              </a:rPr>
              <a:t>. Ödev: pizza örneğini araştırınız.</a:t>
            </a:r>
            <a:endParaRPr kumimoji="0" lang="tr-TR" altLang="tr-TR" sz="28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232893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C64AA-AF47-4C26-8B95-5E40E58F2AA7}"/>
              </a:ext>
            </a:extLst>
          </p:cNvPr>
          <p:cNvSpPr>
            <a:spLocks noGrp="1"/>
          </p:cNvSpPr>
          <p:nvPr>
            <p:ph type="title"/>
          </p:nvPr>
        </p:nvSpPr>
        <p:spPr/>
        <p:txBody>
          <a:bodyPr/>
          <a:lstStyle/>
          <a:p>
            <a:r>
              <a:rPr lang="tr-TR" dirty="0" err="1"/>
              <a:t>String</a:t>
            </a:r>
            <a:r>
              <a:rPr lang="tr-TR" dirty="0"/>
              <a:t> Builder ile Builder Farklı Mı?</a:t>
            </a:r>
          </a:p>
        </p:txBody>
      </p:sp>
      <p:sp>
        <p:nvSpPr>
          <p:cNvPr id="3" name="İçerik Yer Tutucusu 2">
            <a:extLst>
              <a:ext uri="{FF2B5EF4-FFF2-40B4-BE49-F238E27FC236}">
                <a16:creationId xmlns:a16="http://schemas.microsoft.com/office/drawing/2014/main" id="{33579DD8-15D1-45A0-9FC3-B6281DDFCA80}"/>
              </a:ext>
            </a:extLst>
          </p:cNvPr>
          <p:cNvSpPr>
            <a:spLocks noGrp="1"/>
          </p:cNvSpPr>
          <p:nvPr>
            <p:ph idx="1"/>
          </p:nvPr>
        </p:nvSpPr>
        <p:spPr/>
        <p:txBody>
          <a:bodyPr>
            <a:normAutofit fontScale="92500" lnSpcReduction="10000"/>
          </a:bodyPr>
          <a:lstStyle/>
          <a:p>
            <a:r>
              <a:rPr lang="tr-TR" dirty="0" err="1"/>
              <a:t>String</a:t>
            </a:r>
            <a:r>
              <a:rPr lang="tr-TR" dirty="0"/>
              <a:t> nesnesi değişmezdir. </a:t>
            </a:r>
            <a:r>
              <a:rPr lang="tr-TR" dirty="0" err="1"/>
              <a:t>System.String</a:t>
            </a:r>
            <a:r>
              <a:rPr lang="tr-TR" dirty="0"/>
              <a:t> sınıfındaki yöntemlerden birini her kullandığınızda, bellekte bu yeni nesne için yeni bir alan tahsisi gerektiren yeni bir dize nesnesi oluşturursunuz. Bir dizgede tekrarlanan değişiklikler yapmanızın gerektiği durumlarda, yeni bir </a:t>
            </a:r>
            <a:r>
              <a:rPr lang="tr-TR" dirty="0" err="1"/>
              <a:t>String</a:t>
            </a:r>
            <a:r>
              <a:rPr lang="tr-TR" dirty="0"/>
              <a:t> nesnesi yaratma ile ilişkili ek masraflar maliyetli olabilir. </a:t>
            </a:r>
            <a:r>
              <a:rPr lang="tr-TR" dirty="0" err="1"/>
              <a:t>System.Text.StringBuilder</a:t>
            </a:r>
            <a:r>
              <a:rPr lang="tr-TR" dirty="0"/>
              <a:t> sınıfı, yeni bir nesne oluşturmadan bir dizeyi değiştirmek istediğinizde kullanılabilir. Örneğin, </a:t>
            </a:r>
            <a:r>
              <a:rPr lang="tr-TR" dirty="0" err="1"/>
              <a:t>StringBuilder</a:t>
            </a:r>
            <a:r>
              <a:rPr lang="tr-TR" dirty="0"/>
              <a:t> sınıfını kullanmak, bir döngüde birçok dizeyi birleştirirken performansı artırabilir.</a:t>
            </a:r>
          </a:p>
          <a:p>
            <a:r>
              <a:rPr lang="tr-TR" dirty="0"/>
              <a:t>Oluşturucu kalıbı bir yazılım tasarım kalıbıdır. Amaç, nesnelerin yapım adımlarını soyutlamaktır, böylece bu adımların farklı uygulamaları, nesnelerin farklı temsillerini oluşturabilir. Çoğu zaman, yapıcı model, yapısal bir model olan bileşik modele göre ürünler oluşturmak için kullanılır.</a:t>
            </a:r>
          </a:p>
        </p:txBody>
      </p:sp>
    </p:spTree>
    <p:extLst>
      <p:ext uri="{BB962C8B-B14F-4D97-AF65-F5344CB8AC3E}">
        <p14:creationId xmlns:p14="http://schemas.microsoft.com/office/powerpoint/2010/main" val="27723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FC94D7-FDB0-4E53-96DF-DF60B44D9A53}"/>
              </a:ext>
            </a:extLst>
          </p:cNvPr>
          <p:cNvSpPr>
            <a:spLocks noGrp="1"/>
          </p:cNvSpPr>
          <p:nvPr>
            <p:ph type="title"/>
          </p:nvPr>
        </p:nvSpPr>
        <p:spPr>
          <a:xfrm>
            <a:off x="8156350" y="484632"/>
            <a:ext cx="3544035" cy="1609344"/>
          </a:xfrm>
          <a:ln>
            <a:noFill/>
          </a:ln>
        </p:spPr>
        <p:txBody>
          <a:bodyPr>
            <a:normAutofit/>
          </a:bodyPr>
          <a:lstStyle/>
          <a:p>
            <a:endParaRPr lang="tr-TR" sz="3200"/>
          </a:p>
        </p:txBody>
      </p:sp>
      <p:sp>
        <p:nvSpPr>
          <p:cNvPr id="3" name="İçerik Yer Tutucusu 2">
            <a:extLst>
              <a:ext uri="{FF2B5EF4-FFF2-40B4-BE49-F238E27FC236}">
                <a16:creationId xmlns:a16="http://schemas.microsoft.com/office/drawing/2014/main" id="{43922053-C3C0-471E-9A96-7A66F890EE73}"/>
              </a:ext>
            </a:extLst>
          </p:cNvPr>
          <p:cNvSpPr>
            <a:spLocks noGrp="1"/>
          </p:cNvSpPr>
          <p:nvPr>
            <p:ph idx="1"/>
          </p:nvPr>
        </p:nvSpPr>
        <p:spPr>
          <a:xfrm>
            <a:off x="8156351" y="2121408"/>
            <a:ext cx="3544034" cy="4050792"/>
          </a:xfrm>
        </p:spPr>
        <p:txBody>
          <a:bodyPr>
            <a:normAutofit/>
          </a:bodyPr>
          <a:lstStyle/>
          <a:p>
            <a:endParaRPr lang="tr-TR" sz="1600"/>
          </a:p>
        </p:txBody>
      </p:sp>
      <p:pic>
        <p:nvPicPr>
          <p:cNvPr id="5" name="Resim 4">
            <a:extLst>
              <a:ext uri="{FF2B5EF4-FFF2-40B4-BE49-F238E27FC236}">
                <a16:creationId xmlns:a16="http://schemas.microsoft.com/office/drawing/2014/main" id="{98E68093-231A-4F71-B9D0-9B68388C3329}"/>
              </a:ext>
            </a:extLst>
          </p:cNvPr>
          <p:cNvPicPr>
            <a:picLocks noChangeAspect="1"/>
          </p:cNvPicPr>
          <p:nvPr/>
        </p:nvPicPr>
        <p:blipFill>
          <a:blip r:embed="rId2"/>
          <a:stretch>
            <a:fillRect/>
          </a:stretch>
        </p:blipFill>
        <p:spPr>
          <a:xfrm>
            <a:off x="718457" y="34964"/>
            <a:ext cx="11111274" cy="6651917"/>
          </a:xfrm>
          <a:prstGeom prst="rect">
            <a:avLst/>
          </a:prstGeom>
        </p:spPr>
      </p:pic>
    </p:spTree>
    <p:extLst>
      <p:ext uri="{BB962C8B-B14F-4D97-AF65-F5344CB8AC3E}">
        <p14:creationId xmlns:p14="http://schemas.microsoft.com/office/powerpoint/2010/main" val="31785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FEFD62-03A1-46D3-886A-352A0AE01F8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BC3858B-EC20-41D9-961B-78DF4490AC0A}"/>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44CB7895-EE19-453D-B1D6-0A648FE1143F}"/>
              </a:ext>
            </a:extLst>
          </p:cNvPr>
          <p:cNvPicPr>
            <a:picLocks noChangeAspect="1"/>
          </p:cNvPicPr>
          <p:nvPr/>
        </p:nvPicPr>
        <p:blipFill>
          <a:blip r:embed="rId2"/>
          <a:stretch>
            <a:fillRect/>
          </a:stretch>
        </p:blipFill>
        <p:spPr>
          <a:xfrm>
            <a:off x="2147887" y="285750"/>
            <a:ext cx="7896225" cy="6286500"/>
          </a:xfrm>
          <a:prstGeom prst="rect">
            <a:avLst/>
          </a:prstGeom>
        </p:spPr>
      </p:pic>
    </p:spTree>
    <p:extLst>
      <p:ext uri="{BB962C8B-B14F-4D97-AF65-F5344CB8AC3E}">
        <p14:creationId xmlns:p14="http://schemas.microsoft.com/office/powerpoint/2010/main" val="125823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32CE32-A9B0-4B80-BDD1-859303A18ECA}"/>
              </a:ext>
            </a:extLst>
          </p:cNvPr>
          <p:cNvSpPr>
            <a:spLocks noGrp="1"/>
          </p:cNvSpPr>
          <p:nvPr>
            <p:ph type="title"/>
          </p:nvPr>
        </p:nvSpPr>
        <p:spPr/>
        <p:txBody>
          <a:bodyPr/>
          <a:lstStyle/>
          <a:p>
            <a:r>
              <a:rPr lang="tr-TR" dirty="0" err="1"/>
              <a:t>Sprıng</a:t>
            </a:r>
            <a:r>
              <a:rPr lang="tr-TR" dirty="0"/>
              <a:t> De kullanımı</a:t>
            </a:r>
          </a:p>
        </p:txBody>
      </p:sp>
      <p:sp>
        <p:nvSpPr>
          <p:cNvPr id="3" name="İçerik Yer Tutucusu 2">
            <a:extLst>
              <a:ext uri="{FF2B5EF4-FFF2-40B4-BE49-F238E27FC236}">
                <a16:creationId xmlns:a16="http://schemas.microsoft.com/office/drawing/2014/main" id="{4A9582FA-9F22-4A33-8F4F-2DF93731DC00}"/>
              </a:ext>
            </a:extLst>
          </p:cNvPr>
          <p:cNvSpPr>
            <a:spLocks noGrp="1"/>
          </p:cNvSpPr>
          <p:nvPr>
            <p:ph idx="1"/>
          </p:nvPr>
        </p:nvSpPr>
        <p:spPr/>
        <p:txBody>
          <a:bodyPr>
            <a:normAutofit/>
          </a:bodyPr>
          <a:lstStyle/>
          <a:p>
            <a:pPr marL="0" indent="0">
              <a:buNone/>
            </a:pPr>
            <a:r>
              <a:rPr kumimoji="0" lang="tr-TR" altLang="tr-TR" sz="2000" b="0" i="0" u="none" strike="noStrike" cap="none" normalizeH="0" baseline="0" dirty="0">
                <a:ln>
                  <a:noFill/>
                </a:ln>
                <a:solidFill>
                  <a:schemeClr val="tx1"/>
                </a:solidFill>
                <a:effectLst/>
                <a:latin typeface="inherit"/>
              </a:rPr>
              <a:t>@Configuration</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err="1">
                <a:ln>
                  <a:noFill/>
                </a:ln>
                <a:solidFill>
                  <a:schemeClr val="tx1"/>
                </a:solidFill>
                <a:effectLst/>
                <a:latin typeface="inherit"/>
              </a:rPr>
              <a:t>public</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class</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ServiceConfig</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a:ln>
                  <a:noFill/>
                </a:ln>
                <a:solidFill>
                  <a:schemeClr val="tx1"/>
                </a:solidFill>
                <a:effectLst/>
                <a:latin typeface="inherit"/>
              </a:rPr>
              <a:t>@Bean</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err="1">
                <a:ln>
                  <a:noFill/>
                </a:ln>
                <a:solidFill>
                  <a:schemeClr val="tx1"/>
                </a:solidFill>
                <a:effectLst/>
                <a:latin typeface="inherit"/>
              </a:rPr>
              <a:t>public</a:t>
            </a:r>
            <a:r>
              <a:rPr kumimoji="0" lang="tr-TR" altLang="tr-TR" sz="2400" b="0" i="0" u="none" strike="noStrike" cap="none" normalizeH="0" baseline="0" dirty="0">
                <a:ln>
                  <a:noFill/>
                </a:ln>
                <a:solidFill>
                  <a:schemeClr val="tx1"/>
                </a:solidFill>
                <a:effectLst/>
                <a:latin typeface="inherit"/>
              </a:rPr>
              <a:t> </a:t>
            </a:r>
            <a:r>
              <a:rPr kumimoji="0" lang="tr-TR" altLang="tr-TR" sz="2400" b="0" i="0" u="none" strike="noStrike" cap="none" normalizeH="0" baseline="0" dirty="0" err="1">
                <a:ln>
                  <a:noFill/>
                </a:ln>
                <a:solidFill>
                  <a:schemeClr val="tx1"/>
                </a:solidFill>
                <a:effectLst/>
                <a:latin typeface="inherit"/>
              </a:rPr>
              <a:t>SentimentClient</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firstClient</a:t>
            </a:r>
            <a:r>
              <a:rPr kumimoji="0" lang="tr-TR" altLang="tr-TR" sz="2000" b="0" i="0" u="none" strike="noStrike" cap="none" normalizeH="0" baseline="0" dirty="0">
                <a:ln>
                  <a:noFill/>
                </a:ln>
                <a:solidFill>
                  <a:schemeClr val="tx1"/>
                </a:solidFill>
                <a:effectLst/>
                <a:latin typeface="inherit"/>
              </a:rPr>
              <a: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err="1">
                <a:ln>
                  <a:noFill/>
                </a:ln>
                <a:solidFill>
                  <a:schemeClr val="tx1"/>
                </a:solidFill>
                <a:effectLst/>
                <a:latin typeface="inherit"/>
              </a:rPr>
              <a:t>return</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new</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FirstClient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a:ln>
                  <a:noFill/>
                </a:ln>
                <a:solidFill>
                  <a:schemeClr val="tx1"/>
                </a:solidFill>
                <a:effectLst/>
                <a:latin typeface="inherit"/>
              </a:rPr>
              <a:t>@Bean</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err="1">
                <a:ln>
                  <a:noFill/>
                </a:ln>
                <a:solidFill>
                  <a:schemeClr val="tx1"/>
                </a:solidFill>
                <a:effectLst/>
                <a:latin typeface="inherit"/>
              </a:rPr>
              <a:t>public</a:t>
            </a:r>
            <a:r>
              <a:rPr kumimoji="0" lang="tr-TR" altLang="tr-TR" sz="2400" b="0" i="0" u="none" strike="noStrike" cap="none" normalizeH="0" baseline="0" dirty="0">
                <a:ln>
                  <a:noFill/>
                </a:ln>
                <a:solidFill>
                  <a:schemeClr val="tx1"/>
                </a:solidFill>
                <a:effectLst/>
                <a:latin typeface="inherit"/>
              </a:rPr>
              <a:t> </a:t>
            </a:r>
            <a:r>
              <a:rPr kumimoji="0" lang="tr-TR" altLang="tr-TR" sz="2400" b="0" i="0" u="none" strike="noStrike" cap="none" normalizeH="0" baseline="0" dirty="0" err="1">
                <a:ln>
                  <a:noFill/>
                </a:ln>
                <a:solidFill>
                  <a:schemeClr val="tx1"/>
                </a:solidFill>
                <a:effectLst/>
                <a:latin typeface="inherit"/>
              </a:rPr>
              <a:t>SentimentClient</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secondClient</a:t>
            </a:r>
            <a:r>
              <a:rPr kumimoji="0" lang="tr-TR" altLang="tr-TR" sz="2000" b="0" i="0" u="none" strike="noStrike" cap="none" normalizeH="0" baseline="0" dirty="0">
                <a:ln>
                  <a:noFill/>
                </a:ln>
                <a:solidFill>
                  <a:schemeClr val="tx1"/>
                </a:solidFill>
                <a:effectLst/>
                <a:latin typeface="inherit"/>
              </a:rPr>
              <a: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err="1">
                <a:ln>
                  <a:noFill/>
                </a:ln>
                <a:solidFill>
                  <a:schemeClr val="tx1"/>
                </a:solidFill>
                <a:effectLst/>
                <a:latin typeface="inherit"/>
              </a:rPr>
              <a:t>return</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new</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SecondClient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400" b="0" i="0" u="none" strike="noStrike" cap="none" normalizeH="0" baseline="0" dirty="0">
                <a:ln>
                  <a:noFill/>
                </a:ln>
                <a:solidFill>
                  <a:schemeClr val="tx1"/>
                </a:solidFill>
                <a:effectLst/>
                <a:latin typeface="inherit"/>
              </a:rPr>
              <a:t>}</a:t>
            </a:r>
            <a:r>
              <a:rPr kumimoji="0" lang="tr-TR" altLang="tr-TR" sz="1800" b="0" i="0" u="none" strike="noStrike" cap="none" normalizeH="0" baseline="0" dirty="0">
                <a:ln>
                  <a:noFill/>
                </a:ln>
                <a:solidFill>
                  <a:schemeClr val="tx1"/>
                </a:solidFill>
                <a:effectLst/>
              </a:rPr>
              <a:t> </a:t>
            </a: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400809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EB075B-571E-40EA-BE55-931F214A206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308A4B-3CA0-4E81-B535-B410EF6C6069}"/>
              </a:ext>
            </a:extLst>
          </p:cNvPr>
          <p:cNvSpPr>
            <a:spLocks noGrp="1"/>
          </p:cNvSpPr>
          <p:nvPr>
            <p:ph idx="1"/>
          </p:nvPr>
        </p:nvSpPr>
        <p:spPr/>
        <p:txBody>
          <a:bodyPr/>
          <a:lstStyle/>
          <a:p>
            <a:pPr marL="0" indent="0">
              <a:buNone/>
            </a:pPr>
            <a:r>
              <a:rPr kumimoji="0" lang="tr-TR" altLang="tr-TR" sz="2000" b="0" i="0" u="none" strike="noStrike" cap="none" normalizeH="0" baseline="0" dirty="0">
                <a:ln>
                  <a:noFill/>
                </a:ln>
                <a:solidFill>
                  <a:schemeClr val="tx1"/>
                </a:solidFill>
                <a:effectLst/>
                <a:latin typeface="inherit"/>
              </a:rPr>
              <a:t>@Service</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err="1">
                <a:ln>
                  <a:noFill/>
                </a:ln>
                <a:solidFill>
                  <a:schemeClr val="tx1"/>
                </a:solidFill>
                <a:effectLst/>
                <a:latin typeface="inherit"/>
              </a:rPr>
              <a:t>public</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class</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SomeService</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err="1">
                <a:ln>
                  <a:noFill/>
                </a:ln>
                <a:solidFill>
                  <a:schemeClr val="tx1"/>
                </a:solidFill>
                <a:effectLst/>
                <a:latin typeface="inherit"/>
              </a:rPr>
              <a:t>private</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a:ln>
                  <a:noFill/>
                </a:ln>
                <a:solidFill>
                  <a:schemeClr val="tx1"/>
                </a:solidFill>
                <a:effectLst/>
                <a:latin typeface="inherit"/>
              </a:rPr>
              <a:t>final</a:t>
            </a:r>
            <a:r>
              <a:rPr kumimoji="0" lang="tr-TR" altLang="tr-TR" sz="2400" b="0" i="0" u="none" strike="noStrike" cap="none" normalizeH="0" baseline="0" dirty="0">
                <a:ln>
                  <a:noFill/>
                </a:ln>
                <a:solidFill>
                  <a:schemeClr val="tx1"/>
                </a:solidFill>
                <a:effectLst/>
                <a:latin typeface="inherit"/>
              </a:rPr>
              <a:t> </a:t>
            </a:r>
            <a:r>
              <a:rPr kumimoji="0" lang="tr-TR" altLang="tr-TR" sz="2400" b="0" i="0" u="none" strike="noStrike" cap="none" normalizeH="0" baseline="0" dirty="0" err="1">
                <a:ln>
                  <a:noFill/>
                </a:ln>
                <a:solidFill>
                  <a:schemeClr val="tx1"/>
                </a:solidFill>
                <a:effectLst/>
                <a:latin typeface="inherit"/>
              </a:rPr>
              <a:t>SentimentClient</a:t>
            </a:r>
            <a:r>
              <a:rPr kumimoji="0" lang="tr-TR" altLang="tr-TR" sz="2400" b="0" i="0" u="none" strike="noStrike" cap="none" normalizeH="0" baseline="0" dirty="0">
                <a:ln>
                  <a:noFill/>
                </a:ln>
                <a:solidFill>
                  <a:schemeClr val="tx1"/>
                </a:solidFill>
                <a:effectLst/>
                <a:latin typeface="inherit"/>
              </a:rPr>
              <a:t> </a:t>
            </a:r>
            <a:r>
              <a:rPr kumimoji="0" lang="tr-TR" altLang="tr-TR" sz="2400" b="0" i="0" u="none" strike="noStrike" cap="none" normalizeH="0" baseline="0" dirty="0" err="1">
                <a:ln>
                  <a:noFill/>
                </a:ln>
                <a:solidFill>
                  <a:schemeClr val="tx1"/>
                </a:solidFill>
                <a:effectLst/>
                <a:latin typeface="inherit"/>
              </a:rPr>
              <a:t>firstClient</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a:ln>
                  <a:noFill/>
                </a:ln>
                <a:solidFill>
                  <a:schemeClr val="tx1"/>
                </a:solidFill>
                <a:effectLst/>
                <a:latin typeface="inherit"/>
              </a:rPr>
              <a:t>@Autowired</a:t>
            </a:r>
            <a:r>
              <a:rPr kumimoji="0" lang="tr-TR" altLang="tr-TR" sz="2400" b="0" i="0" u="none" strike="noStrike" cap="none" normalizeH="0" baseline="0" dirty="0">
                <a:ln>
                  <a:noFill/>
                </a:ln>
                <a:solidFill>
                  <a:schemeClr val="tx1"/>
                </a:solidFill>
                <a:effectLst/>
                <a:latin typeface="inherit"/>
              </a:rPr>
              <a:t> </a:t>
            </a:r>
          </a:p>
          <a:p>
            <a:pPr marL="0" indent="0">
              <a:buNone/>
            </a:pPr>
            <a:r>
              <a:rPr kumimoji="0" lang="tr-TR" altLang="tr-TR" sz="2000" b="0" i="0" u="none" strike="noStrike" cap="none" normalizeH="0" baseline="0" dirty="0" err="1">
                <a:ln>
                  <a:noFill/>
                </a:ln>
                <a:solidFill>
                  <a:schemeClr val="tx1"/>
                </a:solidFill>
                <a:effectLst/>
                <a:latin typeface="inherit"/>
              </a:rPr>
              <a:t>private</a:t>
            </a:r>
            <a:r>
              <a:rPr kumimoji="0" lang="tr-TR" altLang="tr-TR" sz="24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SomeService</a:t>
            </a:r>
            <a:r>
              <a:rPr kumimoji="0" lang="tr-TR" altLang="tr-TR" sz="2000" b="0" i="0" u="none" strike="noStrike" cap="none" normalizeH="0" baseline="0" dirty="0">
                <a:ln>
                  <a:noFill/>
                </a:ln>
                <a:solidFill>
                  <a:schemeClr val="tx1"/>
                </a:solidFill>
                <a:effectLst/>
                <a:latin typeface="inherit"/>
              </a:rPr>
              <a:t>(</a:t>
            </a:r>
            <a:r>
              <a:rPr kumimoji="0" lang="tr-TR" altLang="tr-TR" sz="2000" b="0" i="0" u="none" strike="noStrike" cap="none" normalizeH="0" baseline="0" dirty="0" err="1">
                <a:ln>
                  <a:noFill/>
                </a:ln>
                <a:solidFill>
                  <a:schemeClr val="tx1"/>
                </a:solidFill>
                <a:effectLst/>
                <a:latin typeface="inherit"/>
              </a:rPr>
              <a:t>SentimentClient</a:t>
            </a:r>
            <a:r>
              <a:rPr kumimoji="0" lang="tr-TR" altLang="tr-TR" sz="20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firstClient</a:t>
            </a:r>
            <a:r>
              <a:rPr kumimoji="0" lang="tr-TR" altLang="tr-TR" sz="2000" b="0" i="0" u="none" strike="noStrike" cap="none" normalizeH="0" baseline="0" dirty="0">
                <a:ln>
                  <a:noFill/>
                </a:ln>
                <a:solidFill>
                  <a:schemeClr val="tx1"/>
                </a:solidFill>
                <a:effectLst/>
                <a:latin typeface="inherit"/>
              </a:rPr>
              <a: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err="1">
                <a:ln>
                  <a:noFill/>
                </a:ln>
                <a:solidFill>
                  <a:schemeClr val="tx1"/>
                </a:solidFill>
                <a:effectLst/>
                <a:latin typeface="inherit"/>
              </a:rPr>
              <a:t>this</a:t>
            </a:r>
            <a:r>
              <a:rPr kumimoji="0" lang="tr-TR" altLang="tr-TR" sz="2400" b="0" i="0" u="none" strike="noStrike" cap="none" normalizeH="0" baseline="0" dirty="0" err="1">
                <a:ln>
                  <a:noFill/>
                </a:ln>
                <a:solidFill>
                  <a:schemeClr val="tx1"/>
                </a:solidFill>
                <a:effectLst/>
                <a:latin typeface="inherit"/>
              </a:rPr>
              <a:t>.firstClient</a:t>
            </a:r>
            <a:r>
              <a:rPr kumimoji="0" lang="tr-TR" altLang="tr-TR" sz="2400" b="0" i="0" u="none" strike="noStrike" cap="none" normalizeH="0" baseline="0" dirty="0">
                <a:ln>
                  <a:noFill/>
                </a:ln>
                <a:solidFill>
                  <a:schemeClr val="tx1"/>
                </a:solidFill>
                <a:effectLst/>
                <a:latin typeface="inherit"/>
              </a:rPr>
              <a:t> = </a:t>
            </a:r>
            <a:r>
              <a:rPr kumimoji="0" lang="tr-TR" altLang="tr-TR" sz="2400" b="0" i="0" u="none" strike="noStrike" cap="none" normalizeH="0" baseline="0" dirty="0" err="1">
                <a:ln>
                  <a:noFill/>
                </a:ln>
                <a:solidFill>
                  <a:schemeClr val="tx1"/>
                </a:solidFill>
                <a:effectLst/>
                <a:latin typeface="inherit"/>
              </a:rPr>
              <a:t>firstClient</a:t>
            </a:r>
            <a:r>
              <a:rPr kumimoji="0" lang="tr-TR" altLang="tr-TR" sz="2400" b="0" i="0" u="none" strike="noStrike" cap="none" normalizeH="0" baseline="0" dirty="0">
                <a:ln>
                  <a:noFill/>
                </a:ln>
                <a:solidFill>
                  <a:schemeClr val="tx1"/>
                </a:solidFill>
                <a:effectLst/>
                <a:latin typeface="inherit"/>
              </a:rPr>
              <a:t>; } </a:t>
            </a:r>
          </a:p>
          <a:p>
            <a:pPr marL="0" indent="0">
              <a:buNone/>
            </a:pPr>
            <a:r>
              <a:rPr kumimoji="0" lang="tr-TR" altLang="tr-TR" sz="20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Some</a:t>
            </a:r>
            <a:r>
              <a:rPr kumimoji="0" lang="tr-TR" altLang="tr-TR" sz="20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business</a:t>
            </a:r>
            <a:r>
              <a:rPr kumimoji="0" lang="tr-TR" altLang="tr-TR" sz="2000" b="0" i="0" u="none" strike="noStrike" cap="none" normalizeH="0" baseline="0" dirty="0">
                <a:ln>
                  <a:noFill/>
                </a:ln>
                <a:solidFill>
                  <a:schemeClr val="tx1"/>
                </a:solidFill>
                <a:effectLst/>
                <a:latin typeface="inherit"/>
              </a:rPr>
              <a:t> </a:t>
            </a:r>
            <a:r>
              <a:rPr kumimoji="0" lang="tr-TR" altLang="tr-TR" sz="2000" b="0" i="0" u="none" strike="noStrike" cap="none" normalizeH="0" baseline="0" dirty="0" err="1">
                <a:ln>
                  <a:noFill/>
                </a:ln>
                <a:solidFill>
                  <a:schemeClr val="tx1"/>
                </a:solidFill>
                <a:effectLst/>
                <a:latin typeface="inherit"/>
              </a:rPr>
              <a:t>logic</a:t>
            </a:r>
            <a:r>
              <a:rPr kumimoji="0" lang="tr-TR" altLang="tr-TR" sz="2000" b="0" i="0" u="none" strike="noStrike" cap="none" normalizeH="0" baseline="0" dirty="0">
                <a:ln>
                  <a:noFill/>
                </a:ln>
                <a:solidFill>
                  <a:schemeClr val="tx1"/>
                </a:solidFill>
                <a:effectLst/>
                <a:latin typeface="inherit"/>
              </a:rPr>
              <a:t> here </a:t>
            </a:r>
          </a:p>
          <a:p>
            <a:pPr marL="0" indent="0">
              <a:buNone/>
            </a:pPr>
            <a:r>
              <a:rPr kumimoji="0" lang="tr-TR" altLang="tr-TR" sz="2400" b="0" i="0" u="none" strike="noStrike" cap="none" normalizeH="0" baseline="0" dirty="0">
                <a:ln>
                  <a:noFill/>
                </a:ln>
                <a:solidFill>
                  <a:schemeClr val="tx1"/>
                </a:solidFill>
                <a:effectLst/>
                <a:latin typeface="inherit"/>
              </a:rPr>
              <a:t>}</a:t>
            </a:r>
            <a:r>
              <a:rPr kumimoji="0" lang="tr-TR" altLang="tr-TR" sz="1800" b="0" i="0" u="none" strike="noStrike" cap="none" normalizeH="0" baseline="0" dirty="0">
                <a:ln>
                  <a:noFill/>
                </a:ln>
                <a:solidFill>
                  <a:schemeClr val="tx1"/>
                </a:solidFill>
                <a:effectLst/>
              </a:rPr>
              <a:t> </a:t>
            </a: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171923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86C710-A708-42C3-893B-1B2635849B10}"/>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BB46C83-6B32-47EF-BEE5-BB8D5F202641}"/>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Create Packing interface</a:t>
            </a:r>
          </a:p>
          <a:p>
            <a:pPr algn="just">
              <a:buFont typeface="+mj-lt"/>
              <a:buAutoNum type="arabicPeriod"/>
            </a:pPr>
            <a:r>
              <a:rPr lang="en-US" b="0" i="0" dirty="0">
                <a:solidFill>
                  <a:srgbClr val="000000"/>
                </a:solidFill>
                <a:effectLst/>
                <a:latin typeface="inter-regular"/>
              </a:rPr>
              <a:t>Create 2 abstract classes CD and Company</a:t>
            </a:r>
          </a:p>
          <a:p>
            <a:pPr algn="just">
              <a:buFont typeface="+mj-lt"/>
              <a:buAutoNum type="arabicPeriod"/>
            </a:pPr>
            <a:r>
              <a:rPr lang="en-US" b="0" i="0" dirty="0">
                <a:solidFill>
                  <a:srgbClr val="000000"/>
                </a:solidFill>
                <a:effectLst/>
                <a:latin typeface="inter-regular"/>
              </a:rPr>
              <a:t>Create 2 implementation classes of Company: Sony and Samsung</a:t>
            </a:r>
          </a:p>
          <a:p>
            <a:pPr algn="just">
              <a:buFont typeface="+mj-lt"/>
              <a:buAutoNum type="arabicPeriod"/>
            </a:pPr>
            <a:r>
              <a:rPr lang="en-US" b="0" i="0" dirty="0">
                <a:solidFill>
                  <a:srgbClr val="000000"/>
                </a:solidFill>
                <a:effectLst/>
                <a:latin typeface="inter-regular"/>
              </a:rPr>
              <a:t>Create the </a:t>
            </a:r>
            <a:r>
              <a:rPr lang="en-US" b="0" i="0" dirty="0" err="1">
                <a:solidFill>
                  <a:srgbClr val="000000"/>
                </a:solidFill>
                <a:effectLst/>
                <a:latin typeface="inter-regular"/>
              </a:rPr>
              <a:t>CDType</a:t>
            </a:r>
            <a:r>
              <a:rPr lang="en-US" b="0" i="0" dirty="0">
                <a:solidFill>
                  <a:srgbClr val="000000"/>
                </a:solidFill>
                <a:effectLst/>
                <a:latin typeface="inter-regular"/>
              </a:rPr>
              <a:t> class</a:t>
            </a:r>
          </a:p>
          <a:p>
            <a:pPr algn="just">
              <a:buFont typeface="+mj-lt"/>
              <a:buAutoNum type="arabicPeriod"/>
            </a:pPr>
            <a:r>
              <a:rPr lang="en-US" b="0" i="0" dirty="0">
                <a:solidFill>
                  <a:srgbClr val="000000"/>
                </a:solidFill>
                <a:effectLst/>
                <a:latin typeface="inter-regular"/>
              </a:rPr>
              <a:t>Create the </a:t>
            </a:r>
            <a:r>
              <a:rPr lang="en-US" b="0" i="0" dirty="0" err="1">
                <a:solidFill>
                  <a:srgbClr val="000000"/>
                </a:solidFill>
                <a:effectLst/>
                <a:latin typeface="inter-regular"/>
              </a:rPr>
              <a:t>CDBuilder</a:t>
            </a:r>
            <a:r>
              <a:rPr lang="en-US" b="0" i="0" dirty="0">
                <a:solidFill>
                  <a:srgbClr val="000000"/>
                </a:solidFill>
                <a:effectLst/>
                <a:latin typeface="inter-regular"/>
              </a:rPr>
              <a:t> class</a:t>
            </a:r>
          </a:p>
          <a:p>
            <a:pPr algn="just">
              <a:buFont typeface="+mj-lt"/>
              <a:buAutoNum type="arabicPeriod"/>
            </a:pPr>
            <a:r>
              <a:rPr lang="en-US" b="0" i="0" dirty="0">
                <a:solidFill>
                  <a:srgbClr val="000000"/>
                </a:solidFill>
                <a:effectLst/>
                <a:latin typeface="inter-regular"/>
              </a:rPr>
              <a:t>Create the </a:t>
            </a:r>
            <a:r>
              <a:rPr lang="en-US" b="0" i="0" dirty="0" err="1">
                <a:solidFill>
                  <a:srgbClr val="000000"/>
                </a:solidFill>
                <a:effectLst/>
                <a:latin typeface="inter-regular"/>
              </a:rPr>
              <a:t>BuilderDemo</a:t>
            </a:r>
            <a:r>
              <a:rPr lang="en-US" b="0" i="0" dirty="0">
                <a:solidFill>
                  <a:srgbClr val="000000"/>
                </a:solidFill>
                <a:effectLst/>
                <a:latin typeface="inter-regular"/>
              </a:rPr>
              <a:t> class</a:t>
            </a:r>
          </a:p>
          <a:p>
            <a:endParaRPr lang="tr-TR" dirty="0"/>
          </a:p>
        </p:txBody>
      </p:sp>
    </p:spTree>
    <p:extLst>
      <p:ext uri="{BB962C8B-B14F-4D97-AF65-F5344CB8AC3E}">
        <p14:creationId xmlns:p14="http://schemas.microsoft.com/office/powerpoint/2010/main" val="354012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666B77-207A-409D-8AFE-A0FB39942D17}"/>
              </a:ext>
            </a:extLst>
          </p:cNvPr>
          <p:cNvSpPr>
            <a:spLocks noGrp="1"/>
          </p:cNvSpPr>
          <p:nvPr>
            <p:ph type="title"/>
          </p:nvPr>
        </p:nvSpPr>
        <p:spPr/>
        <p:txBody>
          <a:bodyPr>
            <a:normAutofit/>
          </a:bodyPr>
          <a:lstStyle/>
          <a:p>
            <a:r>
              <a:rPr lang="tr-TR" b="1" i="0" dirty="0" err="1">
                <a:solidFill>
                  <a:srgbClr val="405261"/>
                </a:solidFill>
                <a:effectLst/>
                <a:latin typeface="AvenirBold"/>
              </a:rPr>
              <a:t>Structural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(Yapısal Kalıplar)</a:t>
            </a:r>
            <a:br>
              <a:rPr lang="tr-TR" b="0" i="0" dirty="0">
                <a:solidFill>
                  <a:srgbClr val="405261"/>
                </a:solidFill>
                <a:effectLst/>
                <a:latin typeface="Graphik"/>
              </a:rPr>
            </a:br>
            <a:endParaRPr lang="tr-TR" dirty="0"/>
          </a:p>
        </p:txBody>
      </p:sp>
      <p:sp>
        <p:nvSpPr>
          <p:cNvPr id="3" name="İçerik Yer Tutucusu 2">
            <a:extLst>
              <a:ext uri="{FF2B5EF4-FFF2-40B4-BE49-F238E27FC236}">
                <a16:creationId xmlns:a16="http://schemas.microsoft.com/office/drawing/2014/main" id="{3E48C0E3-619D-4F31-81FA-7EC179199B74}"/>
              </a:ext>
            </a:extLst>
          </p:cNvPr>
          <p:cNvSpPr>
            <a:spLocks noGrp="1"/>
          </p:cNvSpPr>
          <p:nvPr>
            <p:ph idx="1"/>
          </p:nvPr>
        </p:nvSpPr>
        <p:spPr/>
        <p:txBody>
          <a:bodyPr/>
          <a:lstStyle/>
          <a:p>
            <a:pPr algn="just">
              <a:buFont typeface="+mj-lt"/>
              <a:buAutoNum type="arabicPeriod"/>
            </a:pPr>
            <a:r>
              <a:rPr lang="tr-TR" b="0" i="0" dirty="0" err="1">
                <a:solidFill>
                  <a:srgbClr val="000000"/>
                </a:solidFill>
                <a:effectLst/>
                <a:latin typeface="inter-regular"/>
              </a:rPr>
              <a:t>Adapter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a:solidFill>
                  <a:srgbClr val="000000"/>
                </a:solidFill>
                <a:effectLst/>
                <a:latin typeface="inter-regular"/>
              </a:rPr>
              <a:t>Bridge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Composite</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Decorator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Facade</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Flyweight</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a:solidFill>
                  <a:srgbClr val="000000"/>
                </a:solidFill>
                <a:effectLst/>
                <a:latin typeface="inter-regular"/>
              </a:rPr>
              <a:t>Proxy </a:t>
            </a:r>
            <a:r>
              <a:rPr lang="tr-TR" b="0" i="0" dirty="0" err="1">
                <a:solidFill>
                  <a:srgbClr val="000000"/>
                </a:solidFill>
                <a:effectLst/>
                <a:latin typeface="inter-regular"/>
              </a:rPr>
              <a:t>Pattern</a:t>
            </a:r>
            <a:endParaRPr lang="tr-TR" b="0" i="0" dirty="0">
              <a:solidFill>
                <a:srgbClr val="000000"/>
              </a:solidFill>
              <a:effectLst/>
              <a:latin typeface="inter-regular"/>
            </a:endParaRPr>
          </a:p>
          <a:p>
            <a:endParaRPr lang="tr-TR" dirty="0"/>
          </a:p>
        </p:txBody>
      </p:sp>
    </p:spTree>
    <p:extLst>
      <p:ext uri="{BB962C8B-B14F-4D97-AF65-F5344CB8AC3E}">
        <p14:creationId xmlns:p14="http://schemas.microsoft.com/office/powerpoint/2010/main" val="372045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CC1C66-2684-46E1-A5EC-0FAEB397D99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F17918-FC67-48B5-AC38-3B30C8DACED2}"/>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tr-TR" b="0" i="0" dirty="0">
                <a:solidFill>
                  <a:srgbClr val="405261"/>
                </a:solidFill>
                <a:effectLst/>
                <a:latin typeface="AvenirRegular"/>
              </a:rPr>
              <a:t>Bilinen problemler için genel bir çözümdür ancak ihtiyaçlarınıza göre uyarlanmıştır. Belirli bir soruna bağlı olmayan bir biçimde belgelenmiş genel çözümler sağlar.</a:t>
            </a:r>
          </a:p>
          <a:p>
            <a:pPr algn="l">
              <a:buFont typeface="Arial" panose="020B0604020202020204" pitchFamily="34" charset="0"/>
              <a:buChar char="•"/>
            </a:pPr>
            <a:r>
              <a:rPr lang="tr-TR" b="0" i="0" dirty="0">
                <a:solidFill>
                  <a:srgbClr val="405261"/>
                </a:solidFill>
                <a:effectLst/>
                <a:latin typeface="AvenirRegular"/>
              </a:rPr>
              <a:t>Kanıtlanmış çözümlerdir.</a:t>
            </a:r>
          </a:p>
          <a:p>
            <a:pPr algn="l">
              <a:buFont typeface="Arial" panose="020B0604020202020204" pitchFamily="34" charset="0"/>
              <a:buChar char="•"/>
            </a:pPr>
            <a:r>
              <a:rPr lang="tr-TR" b="0" i="0" dirty="0">
                <a:solidFill>
                  <a:srgbClr val="405261"/>
                </a:solidFill>
                <a:effectLst/>
                <a:latin typeface="AvenirRegular"/>
              </a:rPr>
              <a:t>Etkileyicidirler ve işlerin bakımını kolaylaştırırlar.</a:t>
            </a:r>
          </a:p>
          <a:p>
            <a:pPr algn="l">
              <a:buFont typeface="Arial" panose="020B0604020202020204" pitchFamily="34" charset="0"/>
              <a:buChar char="•"/>
            </a:pPr>
            <a:r>
              <a:rPr lang="tr-TR" b="0" i="0" dirty="0">
                <a:solidFill>
                  <a:srgbClr val="405261"/>
                </a:solidFill>
                <a:effectLst/>
                <a:latin typeface="AvenirRegular"/>
              </a:rPr>
              <a:t>Birçok geliştirici </a:t>
            </a:r>
            <a:r>
              <a:rPr lang="tr-TR" b="1" i="0" dirty="0">
                <a:solidFill>
                  <a:srgbClr val="405261"/>
                </a:solidFill>
                <a:effectLst/>
                <a:latin typeface="AvenirBold"/>
              </a:rPr>
              <a:t>Design </a:t>
            </a:r>
            <a:r>
              <a:rPr lang="tr-TR" b="1" i="0" dirty="0" err="1">
                <a:solidFill>
                  <a:srgbClr val="405261"/>
                </a:solidFill>
                <a:effectLst/>
                <a:latin typeface="AvenirBold"/>
              </a:rPr>
              <a:t>Patterns</a:t>
            </a:r>
            <a:r>
              <a:rPr lang="tr-TR" b="0" i="0" dirty="0" err="1">
                <a:solidFill>
                  <a:srgbClr val="405261"/>
                </a:solidFill>
                <a:effectLst/>
                <a:latin typeface="AvenirRegular"/>
              </a:rPr>
              <a:t>'a</a:t>
            </a:r>
            <a:r>
              <a:rPr lang="tr-TR" b="0" i="0" dirty="0">
                <a:solidFill>
                  <a:srgbClr val="405261"/>
                </a:solidFill>
                <a:effectLst/>
                <a:latin typeface="AvenirRegular"/>
              </a:rPr>
              <a:t> aşina olduğu için bunun bir tür geliştirme standardı olduğunu söyleyebiliriz.</a:t>
            </a:r>
          </a:p>
          <a:p>
            <a:pPr algn="l">
              <a:buFont typeface="Arial" panose="020B0604020202020204" pitchFamily="34" charset="0"/>
              <a:buChar char="•"/>
            </a:pPr>
            <a:r>
              <a:rPr lang="tr-TR" b="1" i="0" dirty="0">
                <a:solidFill>
                  <a:srgbClr val="405261"/>
                </a:solidFill>
                <a:effectLst/>
                <a:latin typeface="AvenirBold"/>
              </a:rPr>
              <a:t>Design </a:t>
            </a:r>
            <a:r>
              <a:rPr lang="tr-TR" b="1" i="0" dirty="0" err="1">
                <a:solidFill>
                  <a:srgbClr val="405261"/>
                </a:solidFill>
                <a:effectLst/>
                <a:latin typeface="AvenirBold"/>
              </a:rPr>
              <a:t>patterns</a:t>
            </a:r>
            <a:r>
              <a:rPr lang="tr-TR" b="0" i="0" dirty="0">
                <a:solidFill>
                  <a:srgbClr val="405261"/>
                </a:solidFill>
                <a:effectLst/>
                <a:latin typeface="AvenirRegular"/>
              </a:rPr>
              <a:t>, genelde </a:t>
            </a:r>
            <a:r>
              <a:rPr lang="tr-TR" b="0" i="0" dirty="0">
                <a:solidFill>
                  <a:srgbClr val="323232"/>
                </a:solidFill>
                <a:effectLst/>
                <a:latin typeface="AvenirRegular"/>
              </a:rPr>
              <a:t>Nesne Tabanlı Programlama (Object </a:t>
            </a:r>
            <a:r>
              <a:rPr lang="tr-TR" b="0" i="0" dirty="0" err="1">
                <a:solidFill>
                  <a:srgbClr val="323232"/>
                </a:solidFill>
                <a:effectLst/>
                <a:latin typeface="AvenirRegular"/>
              </a:rPr>
              <a:t>Oriented</a:t>
            </a:r>
            <a:r>
              <a:rPr lang="tr-TR" b="0" i="0" dirty="0">
                <a:solidFill>
                  <a:srgbClr val="323232"/>
                </a:solidFill>
                <a:effectLst/>
                <a:latin typeface="AvenirRegular"/>
              </a:rPr>
              <a:t> Programming)</a:t>
            </a:r>
            <a:r>
              <a:rPr lang="tr-TR" b="0" i="0" dirty="0">
                <a:solidFill>
                  <a:srgbClr val="405261"/>
                </a:solidFill>
                <a:effectLst/>
                <a:latin typeface="AvenirRegular"/>
              </a:rPr>
              <a:t> için kullanıldığı düşünülüyor olsa da dilden ve programlama paradigmalarından bağımsızdır. Yani farklı bir paradigma için de çözümler üretilebilir. Belirli bir tasarımı projede kullanmak istediğiniz dilde kolaylıkla uygulayabilirsiniz. </a:t>
            </a:r>
          </a:p>
          <a:p>
            <a:pPr algn="l">
              <a:buFont typeface="Arial" panose="020B0604020202020204" pitchFamily="34" charset="0"/>
              <a:buChar char="•"/>
            </a:pPr>
            <a:r>
              <a:rPr lang="tr-TR" b="1" i="0" dirty="0">
                <a:solidFill>
                  <a:srgbClr val="405261"/>
                </a:solidFill>
                <a:effectLst/>
                <a:latin typeface="AvenirBold"/>
              </a:rPr>
              <a:t>Design </a:t>
            </a:r>
            <a:r>
              <a:rPr lang="tr-TR" b="1" i="0" dirty="0" err="1">
                <a:solidFill>
                  <a:srgbClr val="405261"/>
                </a:solidFill>
                <a:effectLst/>
                <a:latin typeface="AvenirBold"/>
              </a:rPr>
              <a:t>Patterns</a:t>
            </a:r>
            <a:r>
              <a:rPr lang="tr-TR" b="0" i="0" dirty="0">
                <a:solidFill>
                  <a:srgbClr val="405261"/>
                </a:solidFill>
                <a:effectLst/>
                <a:latin typeface="AvenirRegular"/>
              </a:rPr>
              <a:t> projelerimizin esnekliği, </a:t>
            </a:r>
            <a:r>
              <a:rPr lang="tr-TR" b="0" i="0" dirty="0" err="1">
                <a:solidFill>
                  <a:srgbClr val="405261"/>
                </a:solidFill>
                <a:effectLst/>
                <a:latin typeface="AvenirRegular"/>
              </a:rPr>
              <a:t>okunulabilirliği</a:t>
            </a:r>
            <a:r>
              <a:rPr lang="tr-TR" b="0" i="0" dirty="0">
                <a:solidFill>
                  <a:srgbClr val="405261"/>
                </a:solidFill>
                <a:effectLst/>
                <a:latin typeface="AvenirRegular"/>
              </a:rPr>
              <a:t> ve </a:t>
            </a:r>
            <a:r>
              <a:rPr lang="tr-TR" b="0" i="0" dirty="0" err="1">
                <a:solidFill>
                  <a:srgbClr val="405261"/>
                </a:solidFill>
                <a:effectLst/>
                <a:latin typeface="AvenirRegular"/>
              </a:rPr>
              <a:t>yazabilirliğini</a:t>
            </a:r>
            <a:r>
              <a:rPr lang="tr-TR" b="0" i="0" dirty="0">
                <a:solidFill>
                  <a:srgbClr val="405261"/>
                </a:solidFill>
                <a:effectLst/>
                <a:latin typeface="AvenirRegular"/>
              </a:rPr>
              <a:t> kolaylaştırmak için projelerimizde olabildiğince kullanmayı tercih etmeliyiz.</a:t>
            </a:r>
          </a:p>
          <a:p>
            <a:endParaRPr lang="tr-TR" dirty="0"/>
          </a:p>
        </p:txBody>
      </p:sp>
    </p:spTree>
    <p:extLst>
      <p:ext uri="{BB962C8B-B14F-4D97-AF65-F5344CB8AC3E}">
        <p14:creationId xmlns:p14="http://schemas.microsoft.com/office/powerpoint/2010/main" val="169302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29F9C3-6FA1-4DA4-8C47-907C524E312B}"/>
              </a:ext>
            </a:extLst>
          </p:cNvPr>
          <p:cNvSpPr>
            <a:spLocks noGrp="1"/>
          </p:cNvSpPr>
          <p:nvPr>
            <p:ph type="title"/>
          </p:nvPr>
        </p:nvSpPr>
        <p:spPr/>
        <p:txBody>
          <a:bodyPr/>
          <a:lstStyle/>
          <a:p>
            <a:r>
              <a:rPr lang="tr-TR" b="0" i="0" dirty="0" err="1">
                <a:solidFill>
                  <a:srgbClr val="000000"/>
                </a:solidFill>
                <a:effectLst/>
                <a:latin typeface="inter-regular"/>
              </a:rPr>
              <a:t>Decorator</a:t>
            </a:r>
            <a:r>
              <a:rPr lang="tr-TR" b="0" i="0" dirty="0">
                <a:solidFill>
                  <a:srgbClr val="610B38"/>
                </a:solidFill>
                <a:effectLst/>
                <a:latin typeface="erdana"/>
              </a:rPr>
              <a:t> </a:t>
            </a:r>
            <a:r>
              <a:rPr lang="tr-TR" b="0" i="0" dirty="0" err="1">
                <a:solidFill>
                  <a:srgbClr val="610B38"/>
                </a:solidFill>
                <a:effectLst/>
                <a:latin typeface="erdana"/>
              </a:rPr>
              <a:t>Pattern</a:t>
            </a:r>
            <a:endParaRPr lang="tr-TR" dirty="0"/>
          </a:p>
        </p:txBody>
      </p:sp>
      <p:sp>
        <p:nvSpPr>
          <p:cNvPr id="3" name="İçerik Yer Tutucusu 2">
            <a:extLst>
              <a:ext uri="{FF2B5EF4-FFF2-40B4-BE49-F238E27FC236}">
                <a16:creationId xmlns:a16="http://schemas.microsoft.com/office/drawing/2014/main" id="{97D08A6C-E5BA-4F31-AC06-E4E5D9E0BA95}"/>
              </a:ext>
            </a:extLst>
          </p:cNvPr>
          <p:cNvSpPr>
            <a:spLocks noGrp="1"/>
          </p:cNvSpPr>
          <p:nvPr>
            <p:ph idx="1"/>
          </p:nvPr>
        </p:nvSpPr>
        <p:spPr/>
        <p:txBody>
          <a:bodyPr/>
          <a:lstStyle/>
          <a:p>
            <a:r>
              <a:rPr lang="tr-TR" dirty="0"/>
              <a:t>Bir Dekoratör Kalıbı, sadece "bir nesneye dinamik olarak esnek ek sorumluluklar ekle" anlamını taşıyor.</a:t>
            </a:r>
          </a:p>
          <a:p>
            <a:r>
              <a:rPr lang="tr-TR" dirty="0"/>
              <a:t>Başka bir deyişle, Dekoratör Kalıbı, çalışma zamanında bir nesnenin işlevselliğini genişletmek için kalıtım yerine kompozisyonu kullanır.</a:t>
            </a:r>
          </a:p>
          <a:p>
            <a:r>
              <a:rPr lang="tr-TR" dirty="0"/>
              <a:t>Dekoratör Kalıbı, Sarıcı(</a:t>
            </a:r>
            <a:r>
              <a:rPr lang="tr-TR" dirty="0" err="1"/>
              <a:t>Wrapper</a:t>
            </a:r>
            <a:r>
              <a:rPr lang="tr-TR" dirty="0"/>
              <a:t>) olarak da bilinir.</a:t>
            </a:r>
          </a:p>
        </p:txBody>
      </p:sp>
    </p:spTree>
    <p:extLst>
      <p:ext uri="{BB962C8B-B14F-4D97-AF65-F5344CB8AC3E}">
        <p14:creationId xmlns:p14="http://schemas.microsoft.com/office/powerpoint/2010/main" val="224736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27BB7-B466-4279-A138-7B2D6F4594E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6C30212E-CC85-4098-924C-AC458BC90363}"/>
              </a:ext>
            </a:extLst>
          </p:cNvPr>
          <p:cNvSpPr>
            <a:spLocks noGrp="1"/>
          </p:cNvSpPr>
          <p:nvPr>
            <p:ph idx="1"/>
          </p:nvPr>
        </p:nvSpPr>
        <p:spPr/>
        <p:txBody>
          <a:bodyPr/>
          <a:lstStyle/>
          <a:p>
            <a:r>
              <a:rPr lang="tr-TR" dirty="0"/>
              <a:t>Statik kalıtımdan daha fazla esneklik sağlar.</a:t>
            </a:r>
          </a:p>
          <a:p>
            <a:r>
              <a:rPr lang="tr-TR" dirty="0"/>
              <a:t>Değişiklikler yeni sınıflar kodlanarak yapıldığından, nesnenin </a:t>
            </a:r>
            <a:r>
              <a:rPr lang="tr-TR" dirty="0" err="1"/>
              <a:t>genişletilebilirliğini</a:t>
            </a:r>
            <a:r>
              <a:rPr lang="tr-TR" dirty="0"/>
              <a:t> artırır.</a:t>
            </a:r>
          </a:p>
          <a:p>
            <a:r>
              <a:rPr lang="tr-TR" dirty="0"/>
              <a:t>Tüm davranışı nesneye kodlamak yerine, hedeflenen sınıflardan bir dizi işlevsellik geliştirmenize izin vererek kodlamayı basitleştirir.</a:t>
            </a:r>
          </a:p>
        </p:txBody>
      </p:sp>
    </p:spTree>
    <p:extLst>
      <p:ext uri="{BB962C8B-B14F-4D97-AF65-F5344CB8AC3E}">
        <p14:creationId xmlns:p14="http://schemas.microsoft.com/office/powerpoint/2010/main" val="427083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1CF585-198D-4DFA-9395-1DB299DA00D5}"/>
              </a:ext>
            </a:extLst>
          </p:cNvPr>
          <p:cNvSpPr>
            <a:spLocks noGrp="1"/>
          </p:cNvSpPr>
          <p:nvPr>
            <p:ph type="title"/>
          </p:nvPr>
        </p:nvSpPr>
        <p:spPr/>
        <p:txBody>
          <a:bodyPr/>
          <a:lstStyle/>
          <a:p>
            <a:r>
              <a:rPr lang="tr-TR" dirty="0"/>
              <a:t>Ne zaman Kullanabiliriz?</a:t>
            </a:r>
          </a:p>
        </p:txBody>
      </p:sp>
      <p:sp>
        <p:nvSpPr>
          <p:cNvPr id="3" name="İçerik Yer Tutucusu 2">
            <a:extLst>
              <a:ext uri="{FF2B5EF4-FFF2-40B4-BE49-F238E27FC236}">
                <a16:creationId xmlns:a16="http://schemas.microsoft.com/office/drawing/2014/main" id="{97BC610E-BA4C-40B8-82C3-1A0AFAB894B5}"/>
              </a:ext>
            </a:extLst>
          </p:cNvPr>
          <p:cNvSpPr>
            <a:spLocks noGrp="1"/>
          </p:cNvSpPr>
          <p:nvPr>
            <p:ph idx="1"/>
          </p:nvPr>
        </p:nvSpPr>
        <p:spPr/>
        <p:txBody>
          <a:bodyPr/>
          <a:lstStyle/>
          <a:p>
            <a:r>
              <a:rPr lang="tr-TR" dirty="0"/>
              <a:t>Diğer nesneleri etkilemeden nesnelere şeffaf ve dinamik bir şekilde sorumluluk eklemek istediğinizde</a:t>
            </a:r>
          </a:p>
          <a:p>
            <a:r>
              <a:rPr lang="tr-TR" dirty="0"/>
              <a:t>Gelecekte değiştirmek isteyebileceğiniz bir nesneye sorumluluk eklemek istediğinizde</a:t>
            </a:r>
          </a:p>
          <a:p>
            <a:r>
              <a:rPr lang="tr-TR" dirty="0"/>
              <a:t>Alt sınıflara ayırarak işlevselliği genişletmek artık pratik değil.</a:t>
            </a:r>
          </a:p>
        </p:txBody>
      </p:sp>
    </p:spTree>
    <p:extLst>
      <p:ext uri="{BB962C8B-B14F-4D97-AF65-F5344CB8AC3E}">
        <p14:creationId xmlns:p14="http://schemas.microsoft.com/office/powerpoint/2010/main" val="2284003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B69B54-2C0A-450D-B526-FE5D6952560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4D01A83-A0DC-414F-989D-6A5760CEA897}"/>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457CF757-DC8A-460E-A033-D8E66117252A}"/>
              </a:ext>
            </a:extLst>
          </p:cNvPr>
          <p:cNvPicPr>
            <a:picLocks noChangeAspect="1"/>
          </p:cNvPicPr>
          <p:nvPr/>
        </p:nvPicPr>
        <p:blipFill>
          <a:blip r:embed="rId2"/>
          <a:stretch>
            <a:fillRect/>
          </a:stretch>
        </p:blipFill>
        <p:spPr>
          <a:xfrm>
            <a:off x="65314" y="176212"/>
            <a:ext cx="11887200" cy="6505575"/>
          </a:xfrm>
          <a:prstGeom prst="rect">
            <a:avLst/>
          </a:prstGeom>
        </p:spPr>
      </p:pic>
    </p:spTree>
    <p:extLst>
      <p:ext uri="{BB962C8B-B14F-4D97-AF65-F5344CB8AC3E}">
        <p14:creationId xmlns:p14="http://schemas.microsoft.com/office/powerpoint/2010/main" val="2416607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679EEF-6C6C-450E-9677-8766AAF377E0}"/>
              </a:ext>
            </a:extLst>
          </p:cNvPr>
          <p:cNvSpPr>
            <a:spLocks noGrp="1"/>
          </p:cNvSpPr>
          <p:nvPr>
            <p:ph type="title"/>
          </p:nvPr>
        </p:nvSpPr>
        <p:spPr/>
        <p:txBody>
          <a:bodyPr>
            <a:normAutofit/>
          </a:bodyPr>
          <a:lstStyle/>
          <a:p>
            <a:r>
              <a:rPr lang="tr-TR" b="1" i="0" dirty="0" err="1">
                <a:solidFill>
                  <a:srgbClr val="405261"/>
                </a:solidFill>
                <a:effectLst/>
                <a:latin typeface="AvenirBold"/>
              </a:rPr>
              <a:t>BehavIoral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(Davranışsal Kalıplar)</a:t>
            </a:r>
            <a:br>
              <a:rPr lang="tr-TR" b="0" i="0" dirty="0">
                <a:solidFill>
                  <a:srgbClr val="405261"/>
                </a:solidFill>
                <a:effectLst/>
                <a:latin typeface="Graphik"/>
              </a:rPr>
            </a:br>
            <a:endParaRPr lang="tr-TR" dirty="0"/>
          </a:p>
        </p:txBody>
      </p:sp>
      <p:sp>
        <p:nvSpPr>
          <p:cNvPr id="3" name="İçerik Yer Tutucusu 2">
            <a:extLst>
              <a:ext uri="{FF2B5EF4-FFF2-40B4-BE49-F238E27FC236}">
                <a16:creationId xmlns:a16="http://schemas.microsoft.com/office/drawing/2014/main" id="{7C117CB4-E460-4E64-A16D-39D18CB61088}"/>
              </a:ext>
            </a:extLst>
          </p:cNvPr>
          <p:cNvSpPr>
            <a:spLocks noGrp="1"/>
          </p:cNvSpPr>
          <p:nvPr>
            <p:ph idx="1"/>
          </p:nvPr>
        </p:nvSpPr>
        <p:spPr/>
        <p:txBody>
          <a:bodyPr>
            <a:normAutofit fontScale="85000" lnSpcReduction="20000"/>
          </a:bodyPr>
          <a:lstStyle/>
          <a:p>
            <a:pPr algn="just">
              <a:buFont typeface="+mj-lt"/>
              <a:buAutoNum type="arabicPeriod"/>
            </a:pPr>
            <a:r>
              <a:rPr lang="tr-TR" b="0" i="0" dirty="0" err="1">
                <a:solidFill>
                  <a:srgbClr val="000000"/>
                </a:solidFill>
                <a:effectLst/>
                <a:latin typeface="inter-regular"/>
              </a:rPr>
              <a:t>Chain</a:t>
            </a:r>
            <a:r>
              <a:rPr lang="tr-TR" b="0" i="0" dirty="0">
                <a:solidFill>
                  <a:srgbClr val="000000"/>
                </a:solidFill>
                <a:effectLst/>
                <a:latin typeface="inter-regular"/>
              </a:rPr>
              <a:t> Of </a:t>
            </a:r>
            <a:r>
              <a:rPr lang="tr-TR" b="0" i="0" dirty="0" err="1">
                <a:solidFill>
                  <a:srgbClr val="000000"/>
                </a:solidFill>
                <a:effectLst/>
                <a:latin typeface="inter-regular"/>
              </a:rPr>
              <a:t>Responsibility</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Command</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a:solidFill>
                  <a:srgbClr val="000000"/>
                </a:solidFill>
                <a:effectLst/>
                <a:latin typeface="inter-regular"/>
              </a:rPr>
              <a:t>Interpreter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Iterator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Mediator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Memento</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Observer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State</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Strategy</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Template</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a:p>
            <a:pPr algn="just">
              <a:buFont typeface="+mj-lt"/>
              <a:buAutoNum type="arabicPeriod"/>
            </a:pPr>
            <a:r>
              <a:rPr lang="tr-TR" b="0" i="0" dirty="0" err="1">
                <a:solidFill>
                  <a:srgbClr val="000000"/>
                </a:solidFill>
                <a:effectLst/>
                <a:latin typeface="inter-regular"/>
              </a:rPr>
              <a:t>Visitor</a:t>
            </a:r>
            <a:r>
              <a:rPr lang="tr-TR" b="0" i="0" dirty="0">
                <a:solidFill>
                  <a:srgbClr val="000000"/>
                </a:solidFill>
                <a:effectLst/>
                <a:latin typeface="inter-regular"/>
              </a:rPr>
              <a:t> </a:t>
            </a:r>
            <a:r>
              <a:rPr lang="tr-TR" b="0" i="0" dirty="0" err="1">
                <a:solidFill>
                  <a:srgbClr val="000000"/>
                </a:solidFill>
                <a:effectLst/>
                <a:latin typeface="inter-regular"/>
              </a:rPr>
              <a:t>Pattern</a:t>
            </a:r>
            <a:endParaRPr lang="tr-TR" b="0" i="0" dirty="0">
              <a:solidFill>
                <a:srgbClr val="000000"/>
              </a:solidFill>
              <a:effectLst/>
              <a:latin typeface="inter-regular"/>
            </a:endParaRPr>
          </a:p>
        </p:txBody>
      </p:sp>
    </p:spTree>
    <p:extLst>
      <p:ext uri="{BB962C8B-B14F-4D97-AF65-F5344CB8AC3E}">
        <p14:creationId xmlns:p14="http://schemas.microsoft.com/office/powerpoint/2010/main" val="2990019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29F9C3-6FA1-4DA4-8C47-907C524E312B}"/>
              </a:ext>
            </a:extLst>
          </p:cNvPr>
          <p:cNvSpPr>
            <a:spLocks noGrp="1"/>
          </p:cNvSpPr>
          <p:nvPr>
            <p:ph type="title"/>
          </p:nvPr>
        </p:nvSpPr>
        <p:spPr/>
        <p:txBody>
          <a:bodyPr/>
          <a:lstStyle/>
          <a:p>
            <a:r>
              <a:rPr lang="tr-TR" b="0" i="0" dirty="0" err="1">
                <a:solidFill>
                  <a:srgbClr val="610B38"/>
                </a:solidFill>
                <a:effectLst/>
                <a:latin typeface="erdana"/>
              </a:rPr>
              <a:t>Observer</a:t>
            </a:r>
            <a:r>
              <a:rPr lang="tr-TR" b="0" i="0" dirty="0">
                <a:solidFill>
                  <a:srgbClr val="610B38"/>
                </a:solidFill>
                <a:effectLst/>
                <a:latin typeface="erdana"/>
              </a:rPr>
              <a:t> </a:t>
            </a:r>
            <a:r>
              <a:rPr lang="tr-TR" b="0" i="0" dirty="0" err="1">
                <a:solidFill>
                  <a:srgbClr val="610B38"/>
                </a:solidFill>
                <a:effectLst/>
                <a:latin typeface="erdana"/>
              </a:rPr>
              <a:t>Pattern</a:t>
            </a:r>
            <a:endParaRPr lang="tr-TR" dirty="0"/>
          </a:p>
        </p:txBody>
      </p:sp>
      <p:sp>
        <p:nvSpPr>
          <p:cNvPr id="3" name="İçerik Yer Tutucusu 2">
            <a:extLst>
              <a:ext uri="{FF2B5EF4-FFF2-40B4-BE49-F238E27FC236}">
                <a16:creationId xmlns:a16="http://schemas.microsoft.com/office/drawing/2014/main" id="{97D08A6C-E5BA-4F31-AC06-E4E5D9E0BA95}"/>
              </a:ext>
            </a:extLst>
          </p:cNvPr>
          <p:cNvSpPr>
            <a:spLocks noGrp="1"/>
          </p:cNvSpPr>
          <p:nvPr>
            <p:ph idx="1"/>
          </p:nvPr>
        </p:nvSpPr>
        <p:spPr/>
        <p:txBody>
          <a:bodyPr/>
          <a:lstStyle/>
          <a:p>
            <a:r>
              <a:rPr lang="tr-TR" dirty="0"/>
              <a:t>Bir Gözlemci Modeli, "sadece bire bir bağımlılık tanımlayın, böylece bir nesne durum değiştirdiğinde, tüm bağımlılarına otomatik olarak bildirilir ve güncellenir" olarak bilinir.</a:t>
            </a:r>
          </a:p>
          <a:p>
            <a:r>
              <a:rPr lang="tr-TR" dirty="0"/>
              <a:t>Gözlemci modeli, Bağımlılar veya Yayınla-Abone Ol(</a:t>
            </a:r>
            <a:r>
              <a:rPr lang="tr-TR" dirty="0" err="1"/>
              <a:t>Dependents</a:t>
            </a:r>
            <a:r>
              <a:rPr lang="tr-TR" dirty="0"/>
              <a:t> </a:t>
            </a:r>
            <a:r>
              <a:rPr lang="tr-TR" dirty="0" err="1"/>
              <a:t>or</a:t>
            </a:r>
            <a:r>
              <a:rPr lang="tr-TR" dirty="0"/>
              <a:t> </a:t>
            </a:r>
            <a:r>
              <a:rPr lang="tr-TR" dirty="0" err="1"/>
              <a:t>Publish-Subscribe</a:t>
            </a:r>
            <a:r>
              <a:rPr lang="tr-TR" dirty="0"/>
              <a:t>) olarak da bilinir.</a:t>
            </a:r>
          </a:p>
        </p:txBody>
      </p:sp>
    </p:spTree>
    <p:extLst>
      <p:ext uri="{BB962C8B-B14F-4D97-AF65-F5344CB8AC3E}">
        <p14:creationId xmlns:p14="http://schemas.microsoft.com/office/powerpoint/2010/main" val="389724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8BF18-2A4E-4C72-9213-39FC930A4913}"/>
              </a:ext>
            </a:extLst>
          </p:cNvPr>
          <p:cNvSpPr>
            <a:spLocks noGrp="1"/>
          </p:cNvSpPr>
          <p:nvPr>
            <p:ph type="title"/>
          </p:nvPr>
        </p:nvSpPr>
        <p:spPr/>
        <p:txBody>
          <a:bodyPr/>
          <a:lstStyle/>
          <a:p>
            <a:r>
              <a:rPr lang="tr-TR" dirty="0"/>
              <a:t>Avantajları ve Kullanımı</a:t>
            </a:r>
          </a:p>
        </p:txBody>
      </p:sp>
      <p:sp>
        <p:nvSpPr>
          <p:cNvPr id="3" name="İçerik Yer Tutucusu 2">
            <a:extLst>
              <a:ext uri="{FF2B5EF4-FFF2-40B4-BE49-F238E27FC236}">
                <a16:creationId xmlns:a16="http://schemas.microsoft.com/office/drawing/2014/main" id="{CEDD2704-59F6-4D35-AC8A-A1F27831FB09}"/>
              </a:ext>
            </a:extLst>
          </p:cNvPr>
          <p:cNvSpPr>
            <a:spLocks noGrp="1"/>
          </p:cNvSpPr>
          <p:nvPr>
            <p:ph idx="1"/>
          </p:nvPr>
        </p:nvSpPr>
        <p:spPr/>
        <p:txBody>
          <a:bodyPr/>
          <a:lstStyle/>
          <a:p>
            <a:r>
              <a:rPr lang="tr-TR" dirty="0"/>
              <a:t>Nesneler ve gözlemci arasındaki bağlantıyı tanımlar.</a:t>
            </a:r>
          </a:p>
          <a:p>
            <a:r>
              <a:rPr lang="tr-TR" dirty="0"/>
              <a:t>Yayın tipi iletişim için destek sağlar.</a:t>
            </a:r>
          </a:p>
          <a:p>
            <a:endParaRPr lang="tr-TR" dirty="0"/>
          </a:p>
          <a:p>
            <a:r>
              <a:rPr lang="tr-TR" dirty="0"/>
              <a:t>Kullanım Alanları:</a:t>
            </a:r>
          </a:p>
          <a:p>
            <a:r>
              <a:rPr lang="tr-TR" dirty="0"/>
              <a:t>Bir nesnedeki bir durum değişikliğinin, nesneleri sıkı bir şekilde bağlı tutmadan başka bir nesneye yansıtılması gerektiğinde.</a:t>
            </a:r>
          </a:p>
          <a:p>
            <a:r>
              <a:rPr lang="tr-TR" dirty="0"/>
              <a:t>Çerçeveyi yazdığımız ve gelecekte minimum değişikliklerle yeni gözlemciler ile geliştirilmesi gerektiğinde.</a:t>
            </a:r>
          </a:p>
        </p:txBody>
      </p:sp>
    </p:spTree>
    <p:extLst>
      <p:ext uri="{BB962C8B-B14F-4D97-AF65-F5344CB8AC3E}">
        <p14:creationId xmlns:p14="http://schemas.microsoft.com/office/powerpoint/2010/main" val="1162229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5BD49E-C06C-4B1A-9D7F-9ADC9129577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4CBE82E-C193-4325-8A92-F3AE30944834}"/>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04500B03-4FA8-4CBB-A98B-1A6C96451D36}"/>
              </a:ext>
            </a:extLst>
          </p:cNvPr>
          <p:cNvPicPr>
            <a:picLocks noChangeAspect="1"/>
          </p:cNvPicPr>
          <p:nvPr/>
        </p:nvPicPr>
        <p:blipFill>
          <a:blip r:embed="rId2"/>
          <a:stretch>
            <a:fillRect/>
          </a:stretch>
        </p:blipFill>
        <p:spPr>
          <a:xfrm>
            <a:off x="933061" y="0"/>
            <a:ext cx="10291665" cy="6494106"/>
          </a:xfrm>
          <a:prstGeom prst="rect">
            <a:avLst/>
          </a:prstGeom>
        </p:spPr>
      </p:pic>
    </p:spTree>
    <p:extLst>
      <p:ext uri="{BB962C8B-B14F-4D97-AF65-F5344CB8AC3E}">
        <p14:creationId xmlns:p14="http://schemas.microsoft.com/office/powerpoint/2010/main" val="54703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5627BC-B0CA-43A4-A690-99F536B3BB8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A0AFC43-8265-4E17-A8B0-3F740A147067}"/>
              </a:ext>
            </a:extLst>
          </p:cNvPr>
          <p:cNvSpPr>
            <a:spLocks noGrp="1"/>
          </p:cNvSpPr>
          <p:nvPr>
            <p:ph idx="1"/>
          </p:nvPr>
        </p:nvSpPr>
        <p:spPr/>
        <p:txBody>
          <a:bodyPr/>
          <a:lstStyle/>
          <a:p>
            <a:pPr algn="l"/>
            <a:r>
              <a:rPr lang="tr-TR" b="1" i="0" dirty="0" err="1">
                <a:solidFill>
                  <a:srgbClr val="292929"/>
                </a:solidFill>
                <a:effectLst/>
                <a:latin typeface="charter"/>
              </a:rPr>
              <a:t>Observable</a:t>
            </a:r>
            <a:r>
              <a:rPr lang="tr-TR" b="0" i="0" dirty="0">
                <a:solidFill>
                  <a:srgbClr val="292929"/>
                </a:solidFill>
                <a:effectLst/>
                <a:latin typeface="charter"/>
              </a:rPr>
              <a:t> : Veriyi dışa aktaran yapıdır.</a:t>
            </a:r>
          </a:p>
          <a:p>
            <a:pPr algn="l"/>
            <a:r>
              <a:rPr lang="tr-TR" b="1" i="0" dirty="0" err="1">
                <a:solidFill>
                  <a:srgbClr val="292929"/>
                </a:solidFill>
                <a:effectLst/>
                <a:latin typeface="charter"/>
              </a:rPr>
              <a:t>Observer</a:t>
            </a:r>
            <a:r>
              <a:rPr lang="tr-TR" b="0" i="0" dirty="0">
                <a:solidFill>
                  <a:srgbClr val="292929"/>
                </a:solidFill>
                <a:effectLst/>
                <a:latin typeface="charter"/>
              </a:rPr>
              <a:t> : </a:t>
            </a:r>
            <a:r>
              <a:rPr lang="tr-TR" b="0" i="0" dirty="0" err="1">
                <a:solidFill>
                  <a:srgbClr val="292929"/>
                </a:solidFill>
                <a:effectLst/>
                <a:latin typeface="charter"/>
              </a:rPr>
              <a:t>Observable</a:t>
            </a:r>
            <a:r>
              <a:rPr lang="tr-TR" b="0" i="0" dirty="0">
                <a:solidFill>
                  <a:srgbClr val="292929"/>
                </a:solidFill>
                <a:effectLst/>
                <a:latin typeface="charter"/>
              </a:rPr>
              <a:t> tarafından dışa aktarılan veriyi dinleyen yapıdır.</a:t>
            </a:r>
          </a:p>
          <a:p>
            <a:pPr algn="l"/>
            <a:r>
              <a:rPr lang="tr-TR" b="0" i="0" dirty="0" err="1">
                <a:solidFill>
                  <a:srgbClr val="292929"/>
                </a:solidFill>
                <a:effectLst/>
                <a:latin typeface="charter"/>
              </a:rPr>
              <a:t>Observer</a:t>
            </a:r>
            <a:r>
              <a:rPr lang="tr-TR" b="0" i="0" dirty="0">
                <a:solidFill>
                  <a:srgbClr val="292929"/>
                </a:solidFill>
                <a:effectLst/>
                <a:latin typeface="charter"/>
              </a:rPr>
              <a:t> ,</a:t>
            </a:r>
            <a:r>
              <a:rPr lang="tr-TR" b="0" i="0" dirty="0" err="1">
                <a:solidFill>
                  <a:srgbClr val="292929"/>
                </a:solidFill>
                <a:effectLst/>
                <a:latin typeface="charter"/>
              </a:rPr>
              <a:t>Observable’ı</a:t>
            </a:r>
            <a:r>
              <a:rPr lang="tr-TR" b="0" i="0" dirty="0">
                <a:solidFill>
                  <a:srgbClr val="292929"/>
                </a:solidFill>
                <a:effectLst/>
                <a:latin typeface="charter"/>
              </a:rPr>
              <a:t> dinleyerek </a:t>
            </a:r>
            <a:r>
              <a:rPr lang="tr-TR" b="0" i="0" dirty="0" err="1">
                <a:solidFill>
                  <a:srgbClr val="292929"/>
                </a:solidFill>
                <a:effectLst/>
                <a:latin typeface="charter"/>
              </a:rPr>
              <a:t>Observable</a:t>
            </a:r>
            <a:r>
              <a:rPr lang="tr-TR" b="0" i="0" dirty="0">
                <a:solidFill>
                  <a:srgbClr val="292929"/>
                </a:solidFill>
                <a:effectLst/>
                <a:latin typeface="charter"/>
              </a:rPr>
              <a:t> tarafından aktarılan veriyi alır. Dinleme işlemi farklı </a:t>
            </a:r>
            <a:r>
              <a:rPr lang="tr-TR" b="0" i="0" dirty="0" err="1">
                <a:solidFill>
                  <a:srgbClr val="292929"/>
                </a:solidFill>
                <a:effectLst/>
                <a:latin typeface="charter"/>
              </a:rPr>
              <a:t>threadlerde</a:t>
            </a:r>
            <a:r>
              <a:rPr lang="tr-TR" b="0" i="0" dirty="0">
                <a:solidFill>
                  <a:srgbClr val="292929"/>
                </a:solidFill>
                <a:effectLst/>
                <a:latin typeface="charter"/>
              </a:rPr>
              <a:t> gerçekleştirebilir.</a:t>
            </a:r>
          </a:p>
          <a:p>
            <a:r>
              <a:rPr lang="tr-TR" dirty="0"/>
              <a:t>Genelde asenkron yapılarda kullanılır. (</a:t>
            </a:r>
            <a:r>
              <a:rPr lang="tr-TR" dirty="0" err="1"/>
              <a:t>reactive</a:t>
            </a:r>
            <a:r>
              <a:rPr lang="tr-TR" dirty="0"/>
              <a:t> </a:t>
            </a:r>
            <a:r>
              <a:rPr lang="tr-TR" dirty="0" err="1"/>
              <a:t>programming</a:t>
            </a:r>
            <a:r>
              <a:rPr lang="tr-TR" dirty="0"/>
              <a:t>(</a:t>
            </a:r>
            <a:r>
              <a:rPr lang="tr-TR" dirty="0" err="1"/>
              <a:t>rxjava</a:t>
            </a:r>
            <a:r>
              <a:rPr lang="tr-TR" dirty="0"/>
              <a:t>))</a:t>
            </a:r>
          </a:p>
        </p:txBody>
      </p:sp>
    </p:spTree>
    <p:extLst>
      <p:ext uri="{BB962C8B-B14F-4D97-AF65-F5344CB8AC3E}">
        <p14:creationId xmlns:p14="http://schemas.microsoft.com/office/powerpoint/2010/main" val="832389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C57AF-CC39-43CF-B056-70964278DB6F}"/>
              </a:ext>
            </a:extLst>
          </p:cNvPr>
          <p:cNvSpPr>
            <a:spLocks noGrp="1"/>
          </p:cNvSpPr>
          <p:nvPr>
            <p:ph type="title"/>
          </p:nvPr>
        </p:nvSpPr>
        <p:spPr/>
        <p:txBody>
          <a:bodyPr/>
          <a:lstStyle/>
          <a:p>
            <a:r>
              <a:rPr lang="tr-TR" b="1" i="0" dirty="0">
                <a:solidFill>
                  <a:srgbClr val="405261"/>
                </a:solidFill>
                <a:effectLst/>
                <a:latin typeface="AvenirBold"/>
              </a:rPr>
              <a:t>Anti </a:t>
            </a:r>
            <a:r>
              <a:rPr lang="tr-TR" b="1" i="0" dirty="0" err="1">
                <a:solidFill>
                  <a:srgbClr val="405261"/>
                </a:solidFill>
                <a:effectLst/>
                <a:latin typeface="AvenirBold"/>
              </a:rPr>
              <a:t>Pattern</a:t>
            </a:r>
            <a:r>
              <a:rPr lang="tr-TR" b="1" i="0" dirty="0">
                <a:solidFill>
                  <a:srgbClr val="405261"/>
                </a:solidFill>
                <a:effectLst/>
                <a:latin typeface="AvenirBold"/>
              </a:rPr>
              <a:t> Nedir?</a:t>
            </a:r>
            <a:br>
              <a:rPr lang="tr-TR" b="0" i="0" dirty="0">
                <a:solidFill>
                  <a:srgbClr val="405261"/>
                </a:solidFill>
                <a:effectLst/>
                <a:latin typeface="AvenirBold"/>
              </a:rPr>
            </a:br>
            <a:endParaRPr lang="tr-TR" dirty="0"/>
          </a:p>
        </p:txBody>
      </p:sp>
      <p:sp>
        <p:nvSpPr>
          <p:cNvPr id="3" name="İçerik Yer Tutucusu 2">
            <a:extLst>
              <a:ext uri="{FF2B5EF4-FFF2-40B4-BE49-F238E27FC236}">
                <a16:creationId xmlns:a16="http://schemas.microsoft.com/office/drawing/2014/main" id="{E8E4B2E8-A3D0-4E5C-8575-800BBF97CD11}"/>
              </a:ext>
            </a:extLst>
          </p:cNvPr>
          <p:cNvSpPr>
            <a:spLocks noGrp="1"/>
          </p:cNvSpPr>
          <p:nvPr>
            <p:ph idx="1"/>
          </p:nvPr>
        </p:nvSpPr>
        <p:spPr/>
        <p:txBody>
          <a:bodyPr>
            <a:normAutofit lnSpcReduction="10000"/>
          </a:bodyPr>
          <a:lstStyle/>
          <a:p>
            <a:pPr algn="l"/>
            <a:r>
              <a:rPr lang="tr-TR" b="0" i="0" dirty="0">
                <a:solidFill>
                  <a:srgbClr val="405261"/>
                </a:solidFill>
                <a:effectLst/>
                <a:latin typeface="AvenirRegular"/>
              </a:rPr>
              <a:t>Anti </a:t>
            </a:r>
            <a:r>
              <a:rPr lang="tr-TR" b="0" i="0" dirty="0" err="1">
                <a:solidFill>
                  <a:srgbClr val="405261"/>
                </a:solidFill>
                <a:effectLst/>
                <a:latin typeface="AvenirRegular"/>
              </a:rPr>
              <a:t>patternler</a:t>
            </a:r>
            <a:r>
              <a:rPr lang="tr-TR" b="0" i="0" dirty="0">
                <a:solidFill>
                  <a:srgbClr val="405261"/>
                </a:solidFill>
                <a:effectLst/>
                <a:latin typeface="AvenirRegular"/>
              </a:rPr>
              <a:t> de bir </a:t>
            </a:r>
            <a:r>
              <a:rPr lang="tr-TR" b="0" i="0" dirty="0" err="1">
                <a:solidFill>
                  <a:srgbClr val="405261"/>
                </a:solidFill>
                <a:effectLst/>
                <a:latin typeface="AvenirRegular"/>
              </a:rPr>
              <a:t>patterndir</a:t>
            </a:r>
            <a:r>
              <a:rPr lang="tr-TR" b="0" i="0" dirty="0">
                <a:solidFill>
                  <a:srgbClr val="405261"/>
                </a:solidFill>
                <a:effectLst/>
                <a:latin typeface="AvenirRegular"/>
              </a:rPr>
              <a:t> ama </a:t>
            </a:r>
            <a:r>
              <a:rPr lang="tr-TR" b="0" i="0" dirty="0" err="1">
                <a:solidFill>
                  <a:srgbClr val="405261"/>
                </a:solidFill>
                <a:effectLst/>
                <a:latin typeface="AvenirRegular"/>
              </a:rPr>
              <a:t>yazılımsal</a:t>
            </a:r>
            <a:r>
              <a:rPr lang="tr-TR" b="0" i="0" dirty="0">
                <a:solidFill>
                  <a:srgbClr val="405261"/>
                </a:solidFill>
                <a:effectLst/>
                <a:latin typeface="AvenirRegular"/>
              </a:rPr>
              <a:t> olarak bir problemi kabul edilmiş bir </a:t>
            </a:r>
            <a:r>
              <a:rPr lang="tr-TR" b="0" i="0" dirty="0" err="1">
                <a:solidFill>
                  <a:srgbClr val="405261"/>
                </a:solidFill>
                <a:effectLst/>
                <a:latin typeface="AvenirRegular"/>
              </a:rPr>
              <a:t>pattern</a:t>
            </a:r>
            <a:r>
              <a:rPr lang="tr-TR" b="0" i="0" dirty="0">
                <a:solidFill>
                  <a:srgbClr val="405261"/>
                </a:solidFill>
                <a:effectLst/>
                <a:latin typeface="AvenirRegular"/>
              </a:rPr>
              <a:t> olarak kullanmak yerine sorunları özgün bir yöntem ile çözmek demektir. Yani tasarım kalıplarının tam </a:t>
            </a:r>
            <a:r>
              <a:rPr lang="tr-TR" b="0" i="0" dirty="0" err="1">
                <a:solidFill>
                  <a:srgbClr val="405261"/>
                </a:solidFill>
                <a:effectLst/>
                <a:latin typeface="AvenirRegular"/>
              </a:rPr>
              <a:t>zıttıdır</a:t>
            </a:r>
            <a:r>
              <a:rPr lang="tr-TR" b="0" i="0" dirty="0">
                <a:solidFill>
                  <a:srgbClr val="405261"/>
                </a:solidFill>
                <a:effectLst/>
                <a:latin typeface="AvenirRegular"/>
              </a:rPr>
              <a:t> diyebiliriz.</a:t>
            </a:r>
          </a:p>
          <a:p>
            <a:pPr algn="l"/>
            <a:r>
              <a:rPr lang="tr-TR" b="0" i="0" dirty="0">
                <a:solidFill>
                  <a:srgbClr val="405261"/>
                </a:solidFill>
                <a:effectLst/>
                <a:latin typeface="AvenirRegular"/>
              </a:rPr>
              <a:t>Probleminizde bir anti </a:t>
            </a:r>
            <a:r>
              <a:rPr lang="tr-TR" b="0" i="0" dirty="0" err="1">
                <a:solidFill>
                  <a:srgbClr val="405261"/>
                </a:solidFill>
                <a:effectLst/>
                <a:latin typeface="AvenirRegular"/>
              </a:rPr>
              <a:t>pattern</a:t>
            </a:r>
            <a:r>
              <a:rPr lang="tr-TR" b="0" i="0" dirty="0">
                <a:solidFill>
                  <a:srgbClr val="405261"/>
                </a:solidFill>
                <a:effectLst/>
                <a:latin typeface="AvenirRegular"/>
              </a:rPr>
              <a:t> kullanmak ileride ciddi sorunlara yol açabilir. Ayrıca o problem için anti </a:t>
            </a:r>
            <a:r>
              <a:rPr lang="tr-TR" b="0" i="0" dirty="0" err="1">
                <a:solidFill>
                  <a:srgbClr val="405261"/>
                </a:solidFill>
                <a:effectLst/>
                <a:latin typeface="AvenirRegular"/>
              </a:rPr>
              <a:t>pattern</a:t>
            </a:r>
            <a:r>
              <a:rPr lang="tr-TR" b="0" i="0" dirty="0">
                <a:solidFill>
                  <a:srgbClr val="405261"/>
                </a:solidFill>
                <a:effectLst/>
                <a:latin typeface="AvenirRegular"/>
              </a:rPr>
              <a:t> olarak sayılan bir tasarım başka bir problem için uygun bir çözüm olabilir bunu unutmamak gerek. Bu anti </a:t>
            </a:r>
            <a:r>
              <a:rPr lang="tr-TR" b="0" i="0" dirty="0" err="1">
                <a:solidFill>
                  <a:srgbClr val="405261"/>
                </a:solidFill>
                <a:effectLst/>
                <a:latin typeface="AvenirRegular"/>
              </a:rPr>
              <a:t>patternler</a:t>
            </a:r>
            <a:r>
              <a:rPr lang="tr-TR" b="0" i="0" dirty="0">
                <a:solidFill>
                  <a:srgbClr val="405261"/>
                </a:solidFill>
                <a:effectLst/>
                <a:latin typeface="AvenirRegular"/>
              </a:rPr>
              <a:t> belgelenmiştir.</a:t>
            </a:r>
          </a:p>
          <a:p>
            <a:pPr algn="l"/>
            <a:r>
              <a:rPr lang="tr-TR" b="0" i="0" dirty="0">
                <a:solidFill>
                  <a:srgbClr val="405261"/>
                </a:solidFill>
                <a:effectLst/>
                <a:latin typeface="AvenirRegular"/>
              </a:rPr>
              <a:t>Anti </a:t>
            </a:r>
            <a:r>
              <a:rPr lang="tr-TR" b="0" i="0" dirty="0" err="1">
                <a:solidFill>
                  <a:srgbClr val="405261"/>
                </a:solidFill>
                <a:effectLst/>
                <a:latin typeface="AvenirRegular"/>
              </a:rPr>
              <a:t>patternlerin</a:t>
            </a:r>
            <a:r>
              <a:rPr lang="tr-TR" b="0" i="0" dirty="0">
                <a:solidFill>
                  <a:srgbClr val="405261"/>
                </a:solidFill>
                <a:effectLst/>
                <a:latin typeface="AvenirRegular"/>
              </a:rPr>
              <a:t> belgelenmesinin avantajı programcının bu yöntemlerden mümkün olduğunca uzak durabilmesini sağlamak karşılaştırma yapabileceği bir kaynak sunmaktır.</a:t>
            </a:r>
          </a:p>
          <a:p>
            <a:endParaRPr lang="tr-TR" dirty="0"/>
          </a:p>
        </p:txBody>
      </p:sp>
    </p:spTree>
    <p:extLst>
      <p:ext uri="{BB962C8B-B14F-4D97-AF65-F5344CB8AC3E}">
        <p14:creationId xmlns:p14="http://schemas.microsoft.com/office/powerpoint/2010/main" val="344124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902FA5-B0C0-4EDD-B7A7-DCB54C0FE00C}"/>
              </a:ext>
            </a:extLst>
          </p:cNvPr>
          <p:cNvSpPr>
            <a:spLocks noGrp="1"/>
          </p:cNvSpPr>
          <p:nvPr>
            <p:ph type="title"/>
          </p:nvPr>
        </p:nvSpPr>
        <p:spPr/>
        <p:txBody>
          <a:bodyPr/>
          <a:lstStyle/>
          <a:p>
            <a:r>
              <a:rPr lang="tr-TR" b="1" i="0" dirty="0" err="1">
                <a:solidFill>
                  <a:srgbClr val="405261"/>
                </a:solidFill>
                <a:effectLst/>
                <a:latin typeface="AvenirBold"/>
              </a:rPr>
              <a:t>DesIgn</a:t>
            </a:r>
            <a:r>
              <a:rPr lang="tr-TR" b="1" i="0" dirty="0">
                <a:solidFill>
                  <a:srgbClr val="405261"/>
                </a:solidFill>
                <a:effectLst/>
                <a:latin typeface="AvenirBold"/>
              </a:rPr>
              <a:t> </a:t>
            </a:r>
            <a:r>
              <a:rPr lang="tr-TR" b="1" i="0" dirty="0" err="1">
                <a:solidFill>
                  <a:srgbClr val="405261"/>
                </a:solidFill>
                <a:effectLst/>
                <a:latin typeface="AvenirBold"/>
              </a:rPr>
              <a:t>Pattern</a:t>
            </a:r>
            <a:r>
              <a:rPr lang="tr-TR" b="1" i="0" dirty="0">
                <a:solidFill>
                  <a:srgbClr val="405261"/>
                </a:solidFill>
                <a:effectLst/>
                <a:latin typeface="AvenirBold"/>
              </a:rPr>
              <a:t> Ne Değildir?</a:t>
            </a:r>
            <a:endParaRPr lang="tr-TR" dirty="0"/>
          </a:p>
        </p:txBody>
      </p:sp>
      <p:sp>
        <p:nvSpPr>
          <p:cNvPr id="3" name="İçerik Yer Tutucusu 2">
            <a:extLst>
              <a:ext uri="{FF2B5EF4-FFF2-40B4-BE49-F238E27FC236}">
                <a16:creationId xmlns:a16="http://schemas.microsoft.com/office/drawing/2014/main" id="{62114093-D55F-443F-B776-909C297FC925}"/>
              </a:ext>
            </a:extLst>
          </p:cNvPr>
          <p:cNvSpPr>
            <a:spLocks noGrp="1"/>
          </p:cNvSpPr>
          <p:nvPr>
            <p:ph idx="1"/>
          </p:nvPr>
        </p:nvSpPr>
        <p:spPr/>
        <p:txBody>
          <a:bodyPr/>
          <a:lstStyle/>
          <a:p>
            <a:pPr algn="l"/>
            <a:r>
              <a:rPr lang="tr-TR" b="0" i="0" dirty="0">
                <a:solidFill>
                  <a:srgbClr val="405261"/>
                </a:solidFill>
                <a:effectLst/>
                <a:latin typeface="AvenirRegular"/>
              </a:rPr>
              <a:t>Nesneler arası ilişkiler genellikle UML diyagramları ile gösterilir, bu sayede yazılımcılar arasında ortak bir iletişim dili oluşmuş olur.</a:t>
            </a:r>
          </a:p>
          <a:p>
            <a:pPr algn="l"/>
            <a:r>
              <a:rPr lang="tr-TR" b="1" i="0" dirty="0">
                <a:solidFill>
                  <a:srgbClr val="405261"/>
                </a:solidFill>
                <a:effectLst/>
                <a:latin typeface="AvenirBold"/>
              </a:rPr>
              <a:t>Design </a:t>
            </a:r>
            <a:r>
              <a:rPr lang="tr-TR" b="1" i="0" dirty="0" err="1">
                <a:solidFill>
                  <a:srgbClr val="405261"/>
                </a:solidFill>
                <a:effectLst/>
                <a:latin typeface="AvenirBold"/>
              </a:rPr>
              <a:t>patterns</a:t>
            </a:r>
            <a:r>
              <a:rPr lang="tr-TR" b="0" i="0" dirty="0">
                <a:solidFill>
                  <a:srgbClr val="405261"/>
                </a:solidFill>
                <a:effectLst/>
                <a:latin typeface="AvenirRegular"/>
              </a:rPr>
              <a:t>, doğrudan koda dönüştürülebilen bitmiş bir tasarım değildir. Birçok farklı durumda kullanılabilecek bir sorunun nasıl çözüleceğine ilişkin bir açıklama veya şablondur.</a:t>
            </a:r>
          </a:p>
          <a:p>
            <a:endParaRPr lang="tr-TR" dirty="0"/>
          </a:p>
        </p:txBody>
      </p:sp>
    </p:spTree>
    <p:extLst>
      <p:ext uri="{BB962C8B-B14F-4D97-AF65-F5344CB8AC3E}">
        <p14:creationId xmlns:p14="http://schemas.microsoft.com/office/powerpoint/2010/main" val="115028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C02A2B-A208-4BB5-9FC2-FEACED41A36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C55F915-4245-48C2-8006-3F46B021E6EE}"/>
              </a:ext>
            </a:extLst>
          </p:cNvPr>
          <p:cNvSpPr>
            <a:spLocks noGrp="1"/>
          </p:cNvSpPr>
          <p:nvPr>
            <p:ph idx="1"/>
          </p:nvPr>
        </p:nvSpPr>
        <p:spPr/>
        <p:txBody>
          <a:bodyPr>
            <a:normAutofit fontScale="62500" lnSpcReduction="20000"/>
          </a:bodyPr>
          <a:lstStyle/>
          <a:p>
            <a:pPr algn="l"/>
            <a:r>
              <a:rPr lang="tr-TR" b="0" i="0" dirty="0">
                <a:solidFill>
                  <a:srgbClr val="405261"/>
                </a:solidFill>
                <a:effectLst/>
                <a:latin typeface="AvenirRegular"/>
              </a:rPr>
              <a:t>Bazı anti </a:t>
            </a:r>
            <a:r>
              <a:rPr lang="tr-TR" b="0" i="0" dirty="0" err="1">
                <a:solidFill>
                  <a:srgbClr val="405261"/>
                </a:solidFill>
                <a:effectLst/>
                <a:latin typeface="AvenirRegular"/>
              </a:rPr>
              <a:t>patternler</a:t>
            </a:r>
            <a:r>
              <a:rPr lang="tr-TR" b="0" i="0" dirty="0">
                <a:solidFill>
                  <a:srgbClr val="405261"/>
                </a:solidFill>
                <a:effectLst/>
                <a:latin typeface="AvenirRegular"/>
              </a:rPr>
              <a:t> şunlardır:</a:t>
            </a:r>
          </a:p>
          <a:p>
            <a:pPr algn="l"/>
            <a:r>
              <a:rPr lang="tr-TR" b="1" i="0" dirty="0">
                <a:solidFill>
                  <a:srgbClr val="405261"/>
                </a:solidFill>
                <a:effectLst/>
                <a:latin typeface="AvenirBold"/>
              </a:rPr>
              <a:t>Anti </a:t>
            </a:r>
            <a:r>
              <a:rPr lang="tr-TR" b="1" i="0" dirty="0" err="1">
                <a:solidFill>
                  <a:srgbClr val="405261"/>
                </a:solidFill>
                <a:effectLst/>
                <a:latin typeface="AvenirBold"/>
              </a:rPr>
              <a:t>Patternler</a:t>
            </a:r>
            <a:r>
              <a:rPr lang="tr-TR" b="1" i="0" dirty="0">
                <a:solidFill>
                  <a:srgbClr val="405261"/>
                </a:solidFill>
                <a:effectLst/>
                <a:latin typeface="AvenirBold"/>
              </a:rPr>
              <a:t>:</a:t>
            </a:r>
            <a:endParaRPr lang="tr-TR" b="0" i="0" dirty="0">
              <a:solidFill>
                <a:srgbClr val="405261"/>
              </a:solidFill>
              <a:effectLst/>
              <a:latin typeface="Graphik"/>
            </a:endParaRPr>
          </a:p>
          <a:p>
            <a:pPr algn="l">
              <a:buFont typeface="Arial" panose="020B0604020202020204" pitchFamily="34" charset="0"/>
              <a:buChar char="•"/>
            </a:pPr>
            <a:r>
              <a:rPr lang="tr-TR" b="0" i="0" dirty="0">
                <a:solidFill>
                  <a:srgbClr val="405261"/>
                </a:solidFill>
                <a:effectLst/>
                <a:latin typeface="AvenirRegular"/>
              </a:rPr>
              <a:t>Magic </a:t>
            </a:r>
            <a:r>
              <a:rPr lang="tr-TR" b="0" i="0" dirty="0" err="1">
                <a:solidFill>
                  <a:srgbClr val="405261"/>
                </a:solidFill>
                <a:effectLst/>
                <a:latin typeface="AvenirRegular"/>
              </a:rPr>
              <a:t>Push</a:t>
            </a:r>
            <a:r>
              <a:rPr lang="tr-TR" b="0" i="0" dirty="0">
                <a:solidFill>
                  <a:srgbClr val="405261"/>
                </a:solidFill>
                <a:effectLst/>
                <a:latin typeface="AvenirRegular"/>
              </a:rPr>
              <a:t> </a:t>
            </a:r>
            <a:r>
              <a:rPr lang="tr-TR" b="0" i="0" dirty="0" err="1">
                <a:solidFill>
                  <a:srgbClr val="405261"/>
                </a:solidFill>
                <a:effectLst/>
                <a:latin typeface="AvenirRegular"/>
              </a:rPr>
              <a:t>Button</a:t>
            </a:r>
            <a:endParaRPr lang="tr-TR" b="0" i="0" dirty="0">
              <a:solidFill>
                <a:srgbClr val="405261"/>
              </a:solidFill>
              <a:effectLst/>
              <a:latin typeface="AvenirRegular"/>
            </a:endParaRPr>
          </a:p>
          <a:p>
            <a:pPr algn="l">
              <a:buFont typeface="Arial" panose="020B0604020202020204" pitchFamily="34" charset="0"/>
              <a:buChar char="•"/>
            </a:pPr>
            <a:r>
              <a:rPr lang="tr-TR" b="0" i="0" dirty="0">
                <a:solidFill>
                  <a:srgbClr val="405261"/>
                </a:solidFill>
                <a:effectLst/>
                <a:latin typeface="AvenirRegular"/>
              </a:rPr>
              <a:t>Spagetti </a:t>
            </a:r>
            <a:r>
              <a:rPr lang="tr-TR" b="0" i="0" dirty="0" err="1">
                <a:solidFill>
                  <a:srgbClr val="405261"/>
                </a:solidFill>
                <a:effectLst/>
                <a:latin typeface="AvenirRegular"/>
              </a:rPr>
              <a:t>Coding</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Functional</a:t>
            </a:r>
            <a:r>
              <a:rPr lang="tr-TR" b="0" i="0" dirty="0">
                <a:solidFill>
                  <a:srgbClr val="405261"/>
                </a:solidFill>
                <a:effectLst/>
                <a:latin typeface="AvenirRegular"/>
              </a:rPr>
              <a:t> </a:t>
            </a:r>
            <a:r>
              <a:rPr lang="tr-TR" b="0" i="0" dirty="0" err="1">
                <a:solidFill>
                  <a:srgbClr val="405261"/>
                </a:solidFill>
                <a:effectLst/>
                <a:latin typeface="AvenirRegular"/>
              </a:rPr>
              <a:t>Decomposition</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Error</a:t>
            </a:r>
            <a:r>
              <a:rPr lang="tr-TR" b="0" i="0" dirty="0">
                <a:solidFill>
                  <a:srgbClr val="405261"/>
                </a:solidFill>
                <a:effectLst/>
                <a:latin typeface="AvenirRegular"/>
              </a:rPr>
              <a:t> </a:t>
            </a:r>
            <a:r>
              <a:rPr lang="tr-TR" b="0" i="0" dirty="0" err="1">
                <a:solidFill>
                  <a:srgbClr val="405261"/>
                </a:solidFill>
                <a:effectLst/>
                <a:latin typeface="AvenirRegular"/>
              </a:rPr>
              <a:t>Hidding</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Swiss</a:t>
            </a:r>
            <a:r>
              <a:rPr lang="tr-TR" b="0" i="0" dirty="0">
                <a:solidFill>
                  <a:srgbClr val="405261"/>
                </a:solidFill>
                <a:effectLst/>
                <a:latin typeface="AvenirRegular"/>
              </a:rPr>
              <a:t> </a:t>
            </a:r>
            <a:r>
              <a:rPr lang="tr-TR" b="0" i="0" dirty="0" err="1">
                <a:solidFill>
                  <a:srgbClr val="405261"/>
                </a:solidFill>
                <a:effectLst/>
                <a:latin typeface="AvenirRegular"/>
              </a:rPr>
              <a:t>Army</a:t>
            </a:r>
            <a:r>
              <a:rPr lang="tr-TR" b="0" i="0" dirty="0">
                <a:solidFill>
                  <a:srgbClr val="405261"/>
                </a:solidFill>
                <a:effectLst/>
                <a:latin typeface="AvenirRegular"/>
              </a:rPr>
              <a:t> </a:t>
            </a:r>
            <a:r>
              <a:rPr lang="tr-TR" b="0" i="0" dirty="0" err="1">
                <a:solidFill>
                  <a:srgbClr val="405261"/>
                </a:solidFill>
                <a:effectLst/>
                <a:latin typeface="AvenirRegular"/>
              </a:rPr>
              <a:t>Knife</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Cricular</a:t>
            </a:r>
            <a:r>
              <a:rPr lang="tr-TR" b="0" i="0" dirty="0">
                <a:solidFill>
                  <a:srgbClr val="405261"/>
                </a:solidFill>
                <a:effectLst/>
                <a:latin typeface="AvenirRegular"/>
              </a:rPr>
              <a:t> </a:t>
            </a:r>
            <a:r>
              <a:rPr lang="tr-TR" b="0" i="0" dirty="0" err="1">
                <a:solidFill>
                  <a:srgbClr val="405261"/>
                </a:solidFill>
                <a:effectLst/>
                <a:latin typeface="AvenirRegular"/>
              </a:rPr>
              <a:t>Dependency</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God</a:t>
            </a:r>
            <a:r>
              <a:rPr lang="tr-TR" b="0" i="0" dirty="0">
                <a:solidFill>
                  <a:srgbClr val="405261"/>
                </a:solidFill>
                <a:effectLst/>
                <a:latin typeface="AvenirRegular"/>
              </a:rPr>
              <a:t> Object</a:t>
            </a:r>
          </a:p>
          <a:p>
            <a:pPr algn="l">
              <a:buFont typeface="Arial" panose="020B0604020202020204" pitchFamily="34" charset="0"/>
              <a:buChar char="•"/>
            </a:pPr>
            <a:r>
              <a:rPr lang="tr-TR" b="0" i="0" dirty="0">
                <a:solidFill>
                  <a:srgbClr val="405261"/>
                </a:solidFill>
                <a:effectLst/>
                <a:latin typeface="AvenirRegular"/>
              </a:rPr>
              <a:t>Cargo </a:t>
            </a:r>
            <a:r>
              <a:rPr lang="tr-TR" b="0" i="0" dirty="0" err="1">
                <a:solidFill>
                  <a:srgbClr val="405261"/>
                </a:solidFill>
                <a:effectLst/>
                <a:latin typeface="AvenirRegular"/>
              </a:rPr>
              <a:t>Cult</a:t>
            </a:r>
            <a:r>
              <a:rPr lang="tr-TR" b="0" i="0" dirty="0">
                <a:solidFill>
                  <a:srgbClr val="405261"/>
                </a:solidFill>
                <a:effectLst/>
                <a:latin typeface="AvenirRegular"/>
              </a:rPr>
              <a:t> Programming</a:t>
            </a:r>
          </a:p>
          <a:p>
            <a:pPr algn="l">
              <a:buFont typeface="Arial" panose="020B0604020202020204" pitchFamily="34" charset="0"/>
              <a:buChar char="•"/>
            </a:pPr>
            <a:r>
              <a:rPr lang="tr-TR" b="0" i="0" dirty="0">
                <a:solidFill>
                  <a:srgbClr val="405261"/>
                </a:solidFill>
                <a:effectLst/>
                <a:latin typeface="AvenirRegular"/>
              </a:rPr>
              <a:t>Golden </a:t>
            </a:r>
            <a:r>
              <a:rPr lang="tr-TR" b="0" i="0" dirty="0" err="1">
                <a:solidFill>
                  <a:srgbClr val="405261"/>
                </a:solidFill>
                <a:effectLst/>
                <a:latin typeface="AvenirRegular"/>
              </a:rPr>
              <a:t>Hammer</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Boat</a:t>
            </a:r>
            <a:r>
              <a:rPr lang="tr-TR" b="0" i="0" dirty="0">
                <a:solidFill>
                  <a:srgbClr val="405261"/>
                </a:solidFill>
                <a:effectLst/>
                <a:latin typeface="AvenirRegular"/>
              </a:rPr>
              <a:t> </a:t>
            </a:r>
            <a:r>
              <a:rPr lang="tr-TR" b="0" i="0" dirty="0" err="1">
                <a:solidFill>
                  <a:srgbClr val="405261"/>
                </a:solidFill>
                <a:effectLst/>
                <a:latin typeface="AvenirRegular"/>
              </a:rPr>
              <a:t>Anchor</a:t>
            </a:r>
            <a:endParaRPr lang="tr-TR" b="0" i="0" dirty="0">
              <a:solidFill>
                <a:srgbClr val="405261"/>
              </a:solidFill>
              <a:effectLst/>
              <a:latin typeface="AvenirRegular"/>
            </a:endParaRPr>
          </a:p>
          <a:p>
            <a:pPr algn="l">
              <a:buFont typeface="Arial" panose="020B0604020202020204" pitchFamily="34" charset="0"/>
              <a:buChar char="•"/>
            </a:pPr>
            <a:r>
              <a:rPr lang="tr-TR" b="0" i="0" dirty="0" err="1">
                <a:solidFill>
                  <a:srgbClr val="405261"/>
                </a:solidFill>
                <a:effectLst/>
                <a:latin typeface="AvenirRegular"/>
              </a:rPr>
              <a:t>Copy</a:t>
            </a:r>
            <a:r>
              <a:rPr lang="tr-TR" b="0" i="0" dirty="0">
                <a:solidFill>
                  <a:srgbClr val="405261"/>
                </a:solidFill>
                <a:effectLst/>
                <a:latin typeface="AvenirRegular"/>
              </a:rPr>
              <a:t> </a:t>
            </a:r>
            <a:r>
              <a:rPr lang="tr-TR" b="0" i="0" dirty="0" err="1">
                <a:solidFill>
                  <a:srgbClr val="405261"/>
                </a:solidFill>
                <a:effectLst/>
                <a:latin typeface="AvenirRegular"/>
              </a:rPr>
              <a:t>Paste</a:t>
            </a:r>
            <a:r>
              <a:rPr lang="tr-TR" b="0" i="0" dirty="0">
                <a:solidFill>
                  <a:srgbClr val="405261"/>
                </a:solidFill>
                <a:effectLst/>
                <a:latin typeface="AvenirRegular"/>
              </a:rPr>
              <a:t> Programming</a:t>
            </a:r>
          </a:p>
          <a:p>
            <a:endParaRPr lang="tr-TR" dirty="0"/>
          </a:p>
        </p:txBody>
      </p:sp>
    </p:spTree>
    <p:extLst>
      <p:ext uri="{BB962C8B-B14F-4D97-AF65-F5344CB8AC3E}">
        <p14:creationId xmlns:p14="http://schemas.microsoft.com/office/powerpoint/2010/main" val="1488589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963AAE-6484-4DB2-9252-A2E278934DD4}"/>
              </a:ext>
            </a:extLst>
          </p:cNvPr>
          <p:cNvSpPr>
            <a:spLocks noGrp="1"/>
          </p:cNvSpPr>
          <p:nvPr>
            <p:ph type="title"/>
          </p:nvPr>
        </p:nvSpPr>
        <p:spPr/>
        <p:txBody>
          <a:bodyPr/>
          <a:lstStyle/>
          <a:p>
            <a:r>
              <a:rPr lang="tr-TR" b="0" i="0" dirty="0">
                <a:solidFill>
                  <a:srgbClr val="405261"/>
                </a:solidFill>
                <a:effectLst/>
                <a:latin typeface="AvenirRegular"/>
              </a:rPr>
              <a:t>Magic </a:t>
            </a:r>
            <a:r>
              <a:rPr lang="tr-TR" b="0" i="0" dirty="0" err="1">
                <a:solidFill>
                  <a:srgbClr val="405261"/>
                </a:solidFill>
                <a:effectLst/>
                <a:latin typeface="AvenirRegular"/>
              </a:rPr>
              <a:t>Push</a:t>
            </a:r>
            <a:r>
              <a:rPr lang="tr-TR" b="0" i="0" dirty="0">
                <a:solidFill>
                  <a:srgbClr val="405261"/>
                </a:solidFill>
                <a:effectLst/>
                <a:latin typeface="AvenirRegular"/>
              </a:rPr>
              <a:t> </a:t>
            </a:r>
            <a:r>
              <a:rPr lang="tr-TR" b="0" i="0" dirty="0" err="1">
                <a:solidFill>
                  <a:srgbClr val="405261"/>
                </a:solidFill>
                <a:effectLst/>
                <a:latin typeface="AvenirRegular"/>
              </a:rPr>
              <a:t>Button</a:t>
            </a:r>
            <a:br>
              <a:rPr lang="tr-TR" b="0" i="0" dirty="0">
                <a:solidFill>
                  <a:srgbClr val="405261"/>
                </a:solidFill>
                <a:effectLst/>
                <a:latin typeface="AvenirRegular"/>
              </a:rPr>
            </a:br>
            <a:endParaRPr lang="tr-TR" dirty="0"/>
          </a:p>
        </p:txBody>
      </p:sp>
      <p:sp>
        <p:nvSpPr>
          <p:cNvPr id="3" name="İçerik Yer Tutucusu 2">
            <a:extLst>
              <a:ext uri="{FF2B5EF4-FFF2-40B4-BE49-F238E27FC236}">
                <a16:creationId xmlns:a16="http://schemas.microsoft.com/office/drawing/2014/main" id="{F80AD8D2-537F-40AF-9024-1FD3AFB62578}"/>
              </a:ext>
            </a:extLst>
          </p:cNvPr>
          <p:cNvSpPr>
            <a:spLocks noGrp="1"/>
          </p:cNvSpPr>
          <p:nvPr>
            <p:ph idx="1"/>
          </p:nvPr>
        </p:nvSpPr>
        <p:spPr/>
        <p:txBody>
          <a:bodyPr/>
          <a:lstStyle/>
          <a:p>
            <a:r>
              <a:rPr lang="tr-TR" b="0" i="0" dirty="0">
                <a:solidFill>
                  <a:srgbClr val="0E0E11"/>
                </a:solidFill>
                <a:effectLst/>
                <a:latin typeface="Rubik"/>
              </a:rPr>
              <a:t>Herhangi bir soyutlama yapılmaksızın görsel nesnelerin arkasında kodlamanın yapılmasıdır. </a:t>
            </a:r>
          </a:p>
          <a:p>
            <a:r>
              <a:rPr lang="tr-TR" b="0" i="0" dirty="0">
                <a:solidFill>
                  <a:srgbClr val="0E0E11"/>
                </a:solidFill>
                <a:effectLst/>
                <a:latin typeface="Rubik"/>
              </a:rPr>
              <a:t>Buna ayrıca </a:t>
            </a:r>
            <a:r>
              <a:rPr lang="tr-TR" b="0" i="0" dirty="0" err="1">
                <a:solidFill>
                  <a:srgbClr val="0E0E11"/>
                </a:solidFill>
                <a:effectLst/>
                <a:latin typeface="Rubik"/>
              </a:rPr>
              <a:t>butonclick</a:t>
            </a:r>
            <a:r>
              <a:rPr lang="tr-TR" b="0" i="0" dirty="0">
                <a:solidFill>
                  <a:srgbClr val="0E0E11"/>
                </a:solidFill>
                <a:effectLst/>
                <a:latin typeface="Rubik"/>
              </a:rPr>
              <a:t> programcılığı denmektedir.</a:t>
            </a:r>
            <a:endParaRPr lang="tr-TR" dirty="0"/>
          </a:p>
          <a:p>
            <a:r>
              <a:rPr lang="tr-TR" b="0" i="0" dirty="0">
                <a:solidFill>
                  <a:srgbClr val="0E0E11"/>
                </a:solidFill>
                <a:effectLst/>
                <a:latin typeface="Rubik"/>
              </a:rPr>
              <a:t>Bu desen GUI (</a:t>
            </a:r>
            <a:r>
              <a:rPr lang="tr-TR" b="0" i="0" dirty="0" err="1">
                <a:solidFill>
                  <a:srgbClr val="0E0E11"/>
                </a:solidFill>
                <a:effectLst/>
                <a:latin typeface="Rubik"/>
              </a:rPr>
              <a:t>Graphical</a:t>
            </a:r>
            <a:r>
              <a:rPr lang="tr-TR" b="0" i="0" dirty="0">
                <a:solidFill>
                  <a:srgbClr val="0E0E11"/>
                </a:solidFill>
                <a:effectLst/>
                <a:latin typeface="Rubik"/>
              </a:rPr>
              <a:t> User </a:t>
            </a:r>
            <a:r>
              <a:rPr lang="tr-TR" b="0" i="0" dirty="0" err="1">
                <a:solidFill>
                  <a:srgbClr val="0E0E11"/>
                </a:solidFill>
                <a:effectLst/>
                <a:latin typeface="Rubik"/>
              </a:rPr>
              <a:t>Interface</a:t>
            </a:r>
            <a:r>
              <a:rPr lang="tr-TR" b="0" i="0" dirty="0">
                <a:solidFill>
                  <a:srgbClr val="0E0E11"/>
                </a:solidFill>
                <a:effectLst/>
                <a:latin typeface="Rubik"/>
              </a:rPr>
              <a:t>) tipindeki uygulamalarda daha fazla ortaya çıkar. </a:t>
            </a:r>
          </a:p>
          <a:p>
            <a:r>
              <a:rPr lang="tr-TR" b="0" i="0" dirty="0">
                <a:solidFill>
                  <a:srgbClr val="0E0E11"/>
                </a:solidFill>
                <a:effectLst/>
                <a:latin typeface="Rubik"/>
              </a:rPr>
              <a:t>Ara yüz tarafı ile iş mantıkları genellikle buton gibi bir kontroller arkasına gömülür.</a:t>
            </a:r>
            <a:endParaRPr lang="tr-TR" dirty="0"/>
          </a:p>
        </p:txBody>
      </p:sp>
    </p:spTree>
    <p:extLst>
      <p:ext uri="{BB962C8B-B14F-4D97-AF65-F5344CB8AC3E}">
        <p14:creationId xmlns:p14="http://schemas.microsoft.com/office/powerpoint/2010/main" val="1200447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14E2A9-9F79-45FE-9AFA-DEC01D5A924E}"/>
              </a:ext>
            </a:extLst>
          </p:cNvPr>
          <p:cNvSpPr>
            <a:spLocks noGrp="1"/>
          </p:cNvSpPr>
          <p:nvPr>
            <p:ph type="title"/>
          </p:nvPr>
        </p:nvSpPr>
        <p:spPr/>
        <p:txBody>
          <a:bodyPr/>
          <a:lstStyle/>
          <a:p>
            <a:r>
              <a:rPr lang="tr-TR" b="1" i="0" dirty="0">
                <a:solidFill>
                  <a:srgbClr val="0E0E11"/>
                </a:solidFill>
                <a:effectLst/>
                <a:latin typeface="Rubik"/>
              </a:rPr>
              <a:t>Spagetti </a:t>
            </a:r>
            <a:r>
              <a:rPr lang="tr-TR" b="1" i="0" dirty="0" err="1">
                <a:solidFill>
                  <a:srgbClr val="0E0E11"/>
                </a:solidFill>
                <a:effectLst/>
                <a:latin typeface="Rubik"/>
              </a:rPr>
              <a:t>CodIng</a:t>
            </a:r>
            <a:br>
              <a:rPr lang="tr-TR" b="1" i="0" dirty="0">
                <a:solidFill>
                  <a:srgbClr val="0E0E11"/>
                </a:solidFill>
                <a:effectLst/>
                <a:latin typeface="Rubik"/>
              </a:rPr>
            </a:br>
            <a:endParaRPr lang="tr-TR" dirty="0"/>
          </a:p>
        </p:txBody>
      </p:sp>
      <p:sp>
        <p:nvSpPr>
          <p:cNvPr id="3" name="İçerik Yer Tutucusu 2">
            <a:extLst>
              <a:ext uri="{FF2B5EF4-FFF2-40B4-BE49-F238E27FC236}">
                <a16:creationId xmlns:a16="http://schemas.microsoft.com/office/drawing/2014/main" id="{16F4CF3A-EC72-4108-BE5C-1FA9F7B40A82}"/>
              </a:ext>
            </a:extLst>
          </p:cNvPr>
          <p:cNvSpPr>
            <a:spLocks noGrp="1"/>
          </p:cNvSpPr>
          <p:nvPr>
            <p:ph idx="1"/>
          </p:nvPr>
        </p:nvSpPr>
        <p:spPr/>
        <p:txBody>
          <a:bodyPr>
            <a:normAutofit fontScale="92500" lnSpcReduction="20000"/>
          </a:bodyPr>
          <a:lstStyle/>
          <a:p>
            <a:r>
              <a:rPr lang="tr-TR" b="0" i="0" dirty="0">
                <a:solidFill>
                  <a:srgbClr val="0E0E11"/>
                </a:solidFill>
                <a:effectLst/>
                <a:latin typeface="Rubik"/>
              </a:rPr>
              <a:t>Bakım ve değişikliğin yapılamayacak kadar karışık yazılmış kodlama türüne bu ad verilmektedir.</a:t>
            </a:r>
            <a:endParaRPr lang="tr-TR" dirty="0"/>
          </a:p>
          <a:p>
            <a:r>
              <a:rPr lang="tr-TR" b="0" i="0" dirty="0">
                <a:solidFill>
                  <a:srgbClr val="0E0E11"/>
                </a:solidFill>
                <a:effectLst/>
                <a:latin typeface="Rubik"/>
              </a:rPr>
              <a:t>Nesne yönelimli olmayan dillerde daha sık rastlanır.</a:t>
            </a:r>
            <a:endParaRPr lang="tr-TR" dirty="0"/>
          </a:p>
          <a:p>
            <a:r>
              <a:rPr lang="tr-TR" b="0" i="0" dirty="0">
                <a:solidFill>
                  <a:srgbClr val="0E0E11"/>
                </a:solidFill>
                <a:effectLst/>
                <a:latin typeface="Rubik"/>
              </a:rPr>
              <a:t>Metotlar daha çok süreç odaklı yazılır hatta süreç adları olarak isimlendirilir.</a:t>
            </a:r>
            <a:endParaRPr lang="tr-TR" dirty="0"/>
          </a:p>
          <a:p>
            <a:r>
              <a:rPr lang="tr-TR" b="0" i="0" dirty="0">
                <a:solidFill>
                  <a:srgbClr val="0E0E11"/>
                </a:solidFill>
                <a:effectLst/>
                <a:latin typeface="Rubik"/>
              </a:rPr>
              <a:t>Nesneler arasında neredeyse hiç ilişki yoktur.</a:t>
            </a:r>
            <a:endParaRPr lang="tr-TR" dirty="0"/>
          </a:p>
          <a:p>
            <a:r>
              <a:rPr lang="tr-TR" b="0" i="0" dirty="0">
                <a:solidFill>
                  <a:srgbClr val="0E0E11"/>
                </a:solidFill>
                <a:effectLst/>
                <a:latin typeface="Rubik"/>
              </a:rPr>
              <a:t>Çoğu metot parametre almaz ve global seviyedeki sınıf değişkenlerini oluşturmakta kullanılır.</a:t>
            </a:r>
            <a:endParaRPr lang="tr-TR" dirty="0"/>
          </a:p>
          <a:p>
            <a:r>
              <a:rPr lang="tr-TR" b="0" i="0" dirty="0">
                <a:solidFill>
                  <a:srgbClr val="0E0E11"/>
                </a:solidFill>
                <a:effectLst/>
                <a:latin typeface="Rubik"/>
              </a:rPr>
              <a:t>Kodun yeniden kullanılabilirliği zordur.</a:t>
            </a:r>
            <a:endParaRPr lang="tr-TR" dirty="0"/>
          </a:p>
          <a:p>
            <a:r>
              <a:rPr lang="tr-TR" b="0" i="0" dirty="0">
                <a:solidFill>
                  <a:srgbClr val="0E0E11"/>
                </a:solidFill>
                <a:effectLst/>
                <a:latin typeface="Rubik"/>
              </a:rPr>
              <a:t>OOP temel özellikleri (kalıtım, çok biçimlilik, soyutlama) kullanılmaz.</a:t>
            </a:r>
            <a:endParaRPr lang="tr-TR" dirty="0"/>
          </a:p>
          <a:p>
            <a:r>
              <a:rPr lang="tr-TR" b="0" i="0" dirty="0" err="1">
                <a:solidFill>
                  <a:srgbClr val="0E0E11"/>
                </a:solidFill>
                <a:effectLst/>
                <a:latin typeface="Rubik"/>
              </a:rPr>
              <a:t>Goto</a:t>
            </a:r>
            <a:r>
              <a:rPr lang="tr-TR" b="0" i="0" dirty="0">
                <a:solidFill>
                  <a:srgbClr val="0E0E11"/>
                </a:solidFill>
                <a:effectLst/>
                <a:latin typeface="Rubik"/>
              </a:rPr>
              <a:t> komutu sebebiyle, program kodunun incelenmesi imkansız hale gelebilir.</a:t>
            </a:r>
            <a:endParaRPr lang="tr-TR" dirty="0"/>
          </a:p>
        </p:txBody>
      </p:sp>
    </p:spTree>
    <p:extLst>
      <p:ext uri="{BB962C8B-B14F-4D97-AF65-F5344CB8AC3E}">
        <p14:creationId xmlns:p14="http://schemas.microsoft.com/office/powerpoint/2010/main" val="2510787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43171-0D77-411A-82B3-1DDE44E8EEE3}"/>
              </a:ext>
            </a:extLst>
          </p:cNvPr>
          <p:cNvSpPr>
            <a:spLocks noGrp="1"/>
          </p:cNvSpPr>
          <p:nvPr>
            <p:ph type="title"/>
          </p:nvPr>
        </p:nvSpPr>
        <p:spPr/>
        <p:txBody>
          <a:bodyPr/>
          <a:lstStyle/>
          <a:p>
            <a:r>
              <a:rPr lang="tr-TR" b="1" i="0" dirty="0" err="1">
                <a:solidFill>
                  <a:srgbClr val="0E0E11"/>
                </a:solidFill>
                <a:effectLst/>
                <a:latin typeface="Rubik"/>
              </a:rPr>
              <a:t>Lasagna</a:t>
            </a:r>
            <a:r>
              <a:rPr lang="tr-TR" b="1" i="0" dirty="0">
                <a:solidFill>
                  <a:srgbClr val="0E0E11"/>
                </a:solidFill>
                <a:effectLst/>
                <a:latin typeface="Rubik"/>
              </a:rPr>
              <a:t> </a:t>
            </a:r>
            <a:r>
              <a:rPr lang="tr-TR" b="1" i="0" dirty="0" err="1">
                <a:solidFill>
                  <a:srgbClr val="0E0E11"/>
                </a:solidFill>
                <a:effectLst/>
                <a:latin typeface="Rubik"/>
              </a:rPr>
              <a:t>Coding</a:t>
            </a:r>
            <a:endParaRPr lang="tr-TR" dirty="0"/>
          </a:p>
        </p:txBody>
      </p:sp>
      <p:sp>
        <p:nvSpPr>
          <p:cNvPr id="3" name="İçerik Yer Tutucusu 2">
            <a:extLst>
              <a:ext uri="{FF2B5EF4-FFF2-40B4-BE49-F238E27FC236}">
                <a16:creationId xmlns:a16="http://schemas.microsoft.com/office/drawing/2014/main" id="{857AA149-94F2-4FB4-932A-C5693B072D32}"/>
              </a:ext>
            </a:extLst>
          </p:cNvPr>
          <p:cNvSpPr>
            <a:spLocks noGrp="1"/>
          </p:cNvSpPr>
          <p:nvPr>
            <p:ph idx="1"/>
          </p:nvPr>
        </p:nvSpPr>
        <p:spPr/>
        <p:txBody>
          <a:bodyPr/>
          <a:lstStyle/>
          <a:p>
            <a:r>
              <a:rPr lang="tr-TR" b="0" i="0" dirty="0">
                <a:solidFill>
                  <a:srgbClr val="0E0E11"/>
                </a:solidFill>
                <a:effectLst/>
                <a:latin typeface="Rubik"/>
              </a:rPr>
              <a:t>Gereğinden fazla sayıda katmana sahip uygulama geliştirilmesine denmektedir (Aşırı çok katmanlı uygulama).</a:t>
            </a:r>
          </a:p>
          <a:p>
            <a:r>
              <a:rPr lang="tr-TR" b="0" i="0" dirty="0">
                <a:solidFill>
                  <a:srgbClr val="0E0E11"/>
                </a:solidFill>
                <a:effectLst/>
                <a:latin typeface="Rubik"/>
              </a:rPr>
              <a:t>Çok katman, çok sayıda irili ufaklı </a:t>
            </a:r>
            <a:r>
              <a:rPr lang="tr-TR" b="0" i="0" dirty="0" err="1">
                <a:solidFill>
                  <a:srgbClr val="0E0E11"/>
                </a:solidFill>
                <a:effectLst/>
                <a:latin typeface="Rubik"/>
              </a:rPr>
              <a:t>class</a:t>
            </a:r>
            <a:r>
              <a:rPr lang="tr-TR" b="0" i="0" dirty="0">
                <a:solidFill>
                  <a:srgbClr val="0E0E11"/>
                </a:solidFill>
                <a:effectLst/>
                <a:latin typeface="Rubik"/>
              </a:rPr>
              <a:t>, anlaşılması ve değiştirilmesi zor bir yazılım olabilir.</a:t>
            </a:r>
            <a:endParaRPr lang="tr-TR" dirty="0"/>
          </a:p>
        </p:txBody>
      </p:sp>
    </p:spTree>
    <p:extLst>
      <p:ext uri="{BB962C8B-B14F-4D97-AF65-F5344CB8AC3E}">
        <p14:creationId xmlns:p14="http://schemas.microsoft.com/office/powerpoint/2010/main" val="381350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2DFBC-A88D-4112-BFAE-A3B58ED6E806}"/>
              </a:ext>
            </a:extLst>
          </p:cNvPr>
          <p:cNvSpPr>
            <a:spLocks noGrp="1"/>
          </p:cNvSpPr>
          <p:nvPr>
            <p:ph type="title"/>
          </p:nvPr>
        </p:nvSpPr>
        <p:spPr/>
        <p:txBody>
          <a:bodyPr/>
          <a:lstStyle/>
          <a:p>
            <a:r>
              <a:rPr lang="tr-TR" b="0" i="0" dirty="0" err="1">
                <a:solidFill>
                  <a:srgbClr val="405261"/>
                </a:solidFill>
                <a:effectLst/>
                <a:latin typeface="AvenirRegular"/>
              </a:rPr>
              <a:t>Copy</a:t>
            </a:r>
            <a:r>
              <a:rPr lang="tr-TR" b="0" i="0" dirty="0">
                <a:solidFill>
                  <a:srgbClr val="405261"/>
                </a:solidFill>
                <a:effectLst/>
                <a:latin typeface="AvenirRegular"/>
              </a:rPr>
              <a:t> </a:t>
            </a:r>
            <a:r>
              <a:rPr lang="tr-TR" b="0" i="0" dirty="0" err="1">
                <a:solidFill>
                  <a:srgbClr val="405261"/>
                </a:solidFill>
                <a:effectLst/>
                <a:latin typeface="AvenirRegular"/>
              </a:rPr>
              <a:t>Paste</a:t>
            </a:r>
            <a:r>
              <a:rPr lang="tr-TR" b="0" i="0" dirty="0">
                <a:solidFill>
                  <a:srgbClr val="405261"/>
                </a:solidFill>
                <a:effectLst/>
                <a:latin typeface="AvenirRegular"/>
              </a:rPr>
              <a:t> Programming</a:t>
            </a:r>
            <a:br>
              <a:rPr lang="tr-TR" b="0" i="0" dirty="0">
                <a:solidFill>
                  <a:srgbClr val="405261"/>
                </a:solidFill>
                <a:effectLst/>
                <a:latin typeface="AvenirRegular"/>
              </a:rPr>
            </a:br>
            <a:endParaRPr lang="tr-TR" dirty="0"/>
          </a:p>
        </p:txBody>
      </p:sp>
      <p:sp>
        <p:nvSpPr>
          <p:cNvPr id="3" name="İçerik Yer Tutucusu 2">
            <a:extLst>
              <a:ext uri="{FF2B5EF4-FFF2-40B4-BE49-F238E27FC236}">
                <a16:creationId xmlns:a16="http://schemas.microsoft.com/office/drawing/2014/main" id="{A4F9B4BA-BE54-446E-AFB9-9BBF602DB0D1}"/>
              </a:ext>
            </a:extLst>
          </p:cNvPr>
          <p:cNvSpPr>
            <a:spLocks noGrp="1"/>
          </p:cNvSpPr>
          <p:nvPr>
            <p:ph idx="1"/>
          </p:nvPr>
        </p:nvSpPr>
        <p:spPr/>
        <p:txBody>
          <a:bodyPr>
            <a:normAutofit fontScale="85000" lnSpcReduction="20000"/>
          </a:bodyPr>
          <a:lstStyle/>
          <a:p>
            <a:r>
              <a:rPr lang="tr-TR" b="0" i="0" dirty="0">
                <a:solidFill>
                  <a:srgbClr val="0E0E11"/>
                </a:solidFill>
                <a:effectLst/>
                <a:latin typeface="Rubik"/>
              </a:rPr>
              <a:t>Daha </a:t>
            </a:r>
            <a:r>
              <a:rPr lang="tr-TR" b="0" i="0" dirty="0" err="1">
                <a:solidFill>
                  <a:srgbClr val="0E0E11"/>
                </a:solidFill>
                <a:effectLst/>
                <a:latin typeface="Rubik"/>
              </a:rPr>
              <a:t>generic</a:t>
            </a:r>
            <a:r>
              <a:rPr lang="tr-TR" b="0" i="0" dirty="0">
                <a:solidFill>
                  <a:srgbClr val="0E0E11"/>
                </a:solidFill>
                <a:effectLst/>
                <a:latin typeface="Rubik"/>
              </a:rPr>
              <a:t> bir çözüm üretmek yerine var olan kodları </a:t>
            </a:r>
            <a:r>
              <a:rPr lang="tr-TR" b="0" i="0" dirty="0" err="1">
                <a:solidFill>
                  <a:srgbClr val="0E0E11"/>
                </a:solidFill>
                <a:effectLst/>
                <a:latin typeface="Rubik"/>
              </a:rPr>
              <a:t>koplayarak</a:t>
            </a:r>
            <a:r>
              <a:rPr lang="tr-TR" b="0" i="0" dirty="0">
                <a:solidFill>
                  <a:srgbClr val="0E0E11"/>
                </a:solidFill>
                <a:effectLst/>
                <a:latin typeface="Rubik"/>
              </a:rPr>
              <a:t> geliştirme yolunu tercih etmektir.</a:t>
            </a:r>
            <a:endParaRPr lang="tr-TR" dirty="0"/>
          </a:p>
          <a:p>
            <a:r>
              <a:rPr lang="tr-TR" b="0" i="0" dirty="0">
                <a:solidFill>
                  <a:srgbClr val="0E0E11"/>
                </a:solidFill>
                <a:effectLst/>
                <a:latin typeface="Rubik"/>
              </a:rPr>
              <a:t>Çoğunlukla bir çözüm için yazılımın her hangi bir yerinde uygulanan bir kod parçasının, ihtiyaç olunan başka bir yerde aynen kopyalanarak kullanılmaya devam etmesi olarak tanımlanır.</a:t>
            </a:r>
            <a:endParaRPr lang="tr-TR" dirty="0"/>
          </a:p>
          <a:p>
            <a:r>
              <a:rPr lang="tr-TR" b="0" i="0" dirty="0">
                <a:solidFill>
                  <a:srgbClr val="0E0E11"/>
                </a:solidFill>
                <a:effectLst/>
                <a:latin typeface="Rubik"/>
              </a:rPr>
              <a:t>Bu anti-</a:t>
            </a:r>
            <a:r>
              <a:rPr lang="tr-TR" b="0" i="0" dirty="0" err="1">
                <a:solidFill>
                  <a:srgbClr val="0E0E11"/>
                </a:solidFill>
                <a:effectLst/>
                <a:latin typeface="Rubik"/>
              </a:rPr>
              <a:t>pattern</a:t>
            </a:r>
            <a:r>
              <a:rPr lang="tr-TR" b="0" i="0" dirty="0">
                <a:solidFill>
                  <a:srgbClr val="0E0E11"/>
                </a:solidFill>
                <a:effectLst/>
                <a:latin typeface="Rubik"/>
              </a:rPr>
              <a:t> kod tekrarlarına neden olmaktadır.</a:t>
            </a:r>
            <a:endParaRPr lang="tr-TR" dirty="0"/>
          </a:p>
          <a:p>
            <a:r>
              <a:rPr lang="tr-TR" b="0" i="0" dirty="0">
                <a:solidFill>
                  <a:srgbClr val="0E0E11"/>
                </a:solidFill>
                <a:effectLst/>
                <a:latin typeface="Rubik"/>
              </a:rPr>
              <a:t>Doğal sonucu olarak bir değişiklik olması halinde kodun çoğaltıldığı yerlere gidilmesi de gerekecektir.</a:t>
            </a:r>
            <a:endParaRPr lang="tr-TR" dirty="0"/>
          </a:p>
          <a:p>
            <a:r>
              <a:rPr lang="tr-TR" b="0" i="0" dirty="0">
                <a:solidFill>
                  <a:srgbClr val="0E0E11"/>
                </a:solidFill>
                <a:effectLst/>
                <a:latin typeface="Rubik"/>
              </a:rPr>
              <a:t>Güncellemeler için fazla maliyetli eforlar sarf edilebilir.</a:t>
            </a:r>
            <a:endParaRPr lang="tr-TR" dirty="0"/>
          </a:p>
          <a:p>
            <a:r>
              <a:rPr lang="tr-TR" b="0" i="0" dirty="0">
                <a:solidFill>
                  <a:srgbClr val="0E0E11"/>
                </a:solidFill>
                <a:effectLst/>
                <a:latin typeface="Rubik"/>
              </a:rPr>
              <a:t>Hatalar gözden kaçabilir ve uygulamanın yanlış çalışma riski giderek artabilir.</a:t>
            </a:r>
            <a:endParaRPr lang="tr-TR" dirty="0"/>
          </a:p>
          <a:p>
            <a:r>
              <a:rPr lang="tr-TR" b="0" i="0" dirty="0">
                <a:solidFill>
                  <a:srgbClr val="0E0E11"/>
                </a:solidFill>
                <a:effectLst/>
                <a:latin typeface="Rubik"/>
              </a:rPr>
              <a:t>Söz konusu parçaları soyutlayıp, nesne yönelimli dil temellerine uygun olacak şekilde ayrıştırmak önemlidir.</a:t>
            </a:r>
            <a:endParaRPr lang="tr-TR" dirty="0"/>
          </a:p>
        </p:txBody>
      </p:sp>
    </p:spTree>
    <p:extLst>
      <p:ext uri="{BB962C8B-B14F-4D97-AF65-F5344CB8AC3E}">
        <p14:creationId xmlns:p14="http://schemas.microsoft.com/office/powerpoint/2010/main" val="4226655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5907D-7A92-4A7A-A333-DE4D1805F5E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2515FEB-B6C7-4B24-A91C-69F54E2AE037}"/>
              </a:ext>
            </a:extLst>
          </p:cNvPr>
          <p:cNvSpPr>
            <a:spLocks noGrp="1"/>
          </p:cNvSpPr>
          <p:nvPr>
            <p:ph idx="1"/>
          </p:nvPr>
        </p:nvSpPr>
        <p:spPr/>
        <p:txBody>
          <a:bodyPr/>
          <a:lstStyle/>
          <a:p>
            <a:r>
              <a:rPr lang="tr-TR" dirty="0"/>
              <a:t>Dinlediğiniz için Teşekkürler</a:t>
            </a:r>
          </a:p>
        </p:txBody>
      </p:sp>
    </p:spTree>
    <p:extLst>
      <p:ext uri="{BB962C8B-B14F-4D97-AF65-F5344CB8AC3E}">
        <p14:creationId xmlns:p14="http://schemas.microsoft.com/office/powerpoint/2010/main" val="381147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2B04D-B74B-4928-A8E9-055A604DA622}"/>
              </a:ext>
            </a:extLst>
          </p:cNvPr>
          <p:cNvSpPr>
            <a:spLocks noGrp="1"/>
          </p:cNvSpPr>
          <p:nvPr>
            <p:ph type="title"/>
          </p:nvPr>
        </p:nvSpPr>
        <p:spPr/>
        <p:txBody>
          <a:bodyPr>
            <a:normAutofit/>
          </a:bodyPr>
          <a:lstStyle/>
          <a:p>
            <a:r>
              <a:rPr lang="tr-TR" b="1" i="0" dirty="0" err="1">
                <a:solidFill>
                  <a:srgbClr val="405261"/>
                </a:solidFill>
                <a:effectLst/>
                <a:latin typeface="AvenirBold"/>
              </a:rPr>
              <a:t>DesIgn</a:t>
            </a:r>
            <a:r>
              <a:rPr lang="tr-TR" b="1" i="0" dirty="0">
                <a:solidFill>
                  <a:srgbClr val="405261"/>
                </a:solidFill>
                <a:effectLst/>
                <a:latin typeface="AvenirBold"/>
              </a:rPr>
              <a:t> </a:t>
            </a:r>
            <a:r>
              <a:rPr lang="tr-TR" b="1" i="0" dirty="0" err="1">
                <a:solidFill>
                  <a:srgbClr val="405261"/>
                </a:solidFill>
                <a:effectLst/>
                <a:latin typeface="AvenirBold"/>
              </a:rPr>
              <a:t>Pattern'e</a:t>
            </a:r>
            <a:r>
              <a:rPr lang="tr-TR" b="1" i="0" dirty="0">
                <a:solidFill>
                  <a:srgbClr val="405261"/>
                </a:solidFill>
                <a:effectLst/>
                <a:latin typeface="AvenirBold"/>
              </a:rPr>
              <a:t> Neden İhtiyaç Duyarız?</a:t>
            </a:r>
            <a:br>
              <a:rPr lang="tr-TR" b="0" i="0" dirty="0">
                <a:solidFill>
                  <a:srgbClr val="405261"/>
                </a:solidFill>
                <a:effectLst/>
                <a:latin typeface="AvenirBold"/>
              </a:rPr>
            </a:br>
            <a:endParaRPr lang="tr-TR" dirty="0"/>
          </a:p>
        </p:txBody>
      </p:sp>
      <p:sp>
        <p:nvSpPr>
          <p:cNvPr id="3" name="İçerik Yer Tutucusu 2">
            <a:extLst>
              <a:ext uri="{FF2B5EF4-FFF2-40B4-BE49-F238E27FC236}">
                <a16:creationId xmlns:a16="http://schemas.microsoft.com/office/drawing/2014/main" id="{179232D7-5B40-47FA-AE11-EC4F4C57D5AE}"/>
              </a:ext>
            </a:extLst>
          </p:cNvPr>
          <p:cNvSpPr>
            <a:spLocks noGrp="1"/>
          </p:cNvSpPr>
          <p:nvPr>
            <p:ph idx="1"/>
          </p:nvPr>
        </p:nvSpPr>
        <p:spPr/>
        <p:txBody>
          <a:bodyPr/>
          <a:lstStyle/>
          <a:p>
            <a:pPr algn="l">
              <a:buFont typeface="Arial" panose="020B0604020202020204" pitchFamily="34" charset="0"/>
              <a:buChar char="•"/>
            </a:pPr>
            <a:r>
              <a:rPr lang="tr-TR" b="1" i="0" dirty="0">
                <a:solidFill>
                  <a:srgbClr val="405261"/>
                </a:solidFill>
                <a:effectLst/>
                <a:latin typeface="AvenirBold"/>
              </a:rPr>
              <a:t>Design </a:t>
            </a:r>
            <a:r>
              <a:rPr lang="tr-TR" b="1" i="0" dirty="0" err="1">
                <a:solidFill>
                  <a:srgbClr val="405261"/>
                </a:solidFill>
                <a:effectLst/>
                <a:latin typeface="AvenirBold"/>
              </a:rPr>
              <a:t>Patterns</a:t>
            </a:r>
            <a:r>
              <a:rPr lang="tr-TR" b="0" i="0" dirty="0">
                <a:solidFill>
                  <a:srgbClr val="405261"/>
                </a:solidFill>
                <a:effectLst/>
                <a:latin typeface="AvenirRegular"/>
              </a:rPr>
              <a:t>, test edilmiş, kanıtlanmış geliştirme paradigmaları sağlayarak geliştirme sürecini hızlandırabilir.</a:t>
            </a:r>
          </a:p>
          <a:p>
            <a:pPr algn="l">
              <a:buFont typeface="Arial" panose="020B0604020202020204" pitchFamily="34" charset="0"/>
              <a:buChar char="•"/>
            </a:pPr>
            <a:r>
              <a:rPr lang="tr-TR" b="0" i="0" dirty="0">
                <a:solidFill>
                  <a:srgbClr val="405261"/>
                </a:solidFill>
                <a:effectLst/>
                <a:latin typeface="AvenirRegular"/>
              </a:rPr>
              <a:t>Kodunuzu, daha basit tutmak gerektiğinde kodu daha anlamlı ve daha az karmaşık hale getirmeye yardımcı olurlar. </a:t>
            </a:r>
          </a:p>
          <a:p>
            <a:pPr algn="l">
              <a:buFont typeface="Arial" panose="020B0604020202020204" pitchFamily="34" charset="0"/>
              <a:buChar char="•"/>
            </a:pPr>
            <a:r>
              <a:rPr lang="tr-TR" b="0" i="0" dirty="0">
                <a:solidFill>
                  <a:srgbClr val="405261"/>
                </a:solidFill>
                <a:effectLst/>
                <a:latin typeface="AvenirRegular"/>
              </a:rPr>
              <a:t>Büyük sorunlara neden olabilecek ince sorunları önlemeye yardımcı olur ve ayrıca kod okunabilirliğini artırır.</a:t>
            </a:r>
          </a:p>
          <a:p>
            <a:pPr algn="l">
              <a:buFont typeface="Arial" panose="020B0604020202020204" pitchFamily="34" charset="0"/>
              <a:buChar char="•"/>
            </a:pPr>
            <a:r>
              <a:rPr lang="tr-TR" b="0" i="0" dirty="0">
                <a:solidFill>
                  <a:srgbClr val="405261"/>
                </a:solidFill>
                <a:effectLst/>
                <a:latin typeface="AvenirRegular"/>
              </a:rPr>
              <a:t>Ortak bir programlama sorununa karşı standart bir çözüm işlemi, yazılımın büyük ölçekte yeniden kullanılmasını sağlar.</a:t>
            </a:r>
          </a:p>
          <a:p>
            <a:endParaRPr lang="tr-TR" dirty="0"/>
          </a:p>
        </p:txBody>
      </p:sp>
    </p:spTree>
    <p:extLst>
      <p:ext uri="{BB962C8B-B14F-4D97-AF65-F5344CB8AC3E}">
        <p14:creationId xmlns:p14="http://schemas.microsoft.com/office/powerpoint/2010/main" val="33568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E2E57-0DAC-4738-825E-104BBFAA6A21}"/>
              </a:ext>
            </a:extLst>
          </p:cNvPr>
          <p:cNvSpPr>
            <a:spLocks noGrp="1"/>
          </p:cNvSpPr>
          <p:nvPr>
            <p:ph type="title"/>
          </p:nvPr>
        </p:nvSpPr>
        <p:spPr/>
        <p:txBody>
          <a:bodyPr/>
          <a:lstStyle/>
          <a:p>
            <a:r>
              <a:rPr lang="tr-TR" dirty="0"/>
              <a:t>Çeşitleri</a:t>
            </a:r>
          </a:p>
        </p:txBody>
      </p:sp>
      <p:sp>
        <p:nvSpPr>
          <p:cNvPr id="3" name="İçerik Yer Tutucusu 2">
            <a:extLst>
              <a:ext uri="{FF2B5EF4-FFF2-40B4-BE49-F238E27FC236}">
                <a16:creationId xmlns:a16="http://schemas.microsoft.com/office/drawing/2014/main" id="{8B4E1276-56DC-4772-9E81-73D04AECC5E1}"/>
              </a:ext>
            </a:extLst>
          </p:cNvPr>
          <p:cNvSpPr>
            <a:spLocks noGrp="1"/>
          </p:cNvSpPr>
          <p:nvPr>
            <p:ph idx="1"/>
          </p:nvPr>
        </p:nvSpPr>
        <p:spPr/>
        <p:txBody>
          <a:bodyPr>
            <a:normAutofit lnSpcReduction="10000"/>
          </a:bodyPr>
          <a:lstStyle/>
          <a:p>
            <a:pPr algn="l"/>
            <a:r>
              <a:rPr lang="tr-TR" b="0" i="0" dirty="0">
                <a:solidFill>
                  <a:srgbClr val="000000"/>
                </a:solidFill>
                <a:effectLst/>
                <a:latin typeface="Montserrat" panose="020B0604020202020204" pitchFamily="2" charset="-94"/>
              </a:rPr>
              <a:t>Tasarım desenleri karmaşıklığı, detay düzeyleri ve tasarlanan sistemin ne kadarına uygulanabileceğine bağlı olarak değişiklik gösterirler.</a:t>
            </a:r>
          </a:p>
          <a:p>
            <a:pPr algn="l"/>
            <a:r>
              <a:rPr lang="tr-TR" b="0" i="0" dirty="0">
                <a:solidFill>
                  <a:srgbClr val="000000"/>
                </a:solidFill>
                <a:effectLst/>
                <a:latin typeface="Montserrat" panose="020B0604020202020204" pitchFamily="2" charset="-94"/>
              </a:rPr>
              <a:t>En basit ve alt düzey kalıplar deyimler ‘</a:t>
            </a:r>
            <a:r>
              <a:rPr lang="tr-TR" b="0" i="0" dirty="0" err="1">
                <a:solidFill>
                  <a:srgbClr val="000000"/>
                </a:solidFill>
                <a:effectLst/>
                <a:latin typeface="Montserrat" panose="020B0604020202020204" pitchFamily="2" charset="-94"/>
              </a:rPr>
              <a:t>idoms</a:t>
            </a:r>
            <a:r>
              <a:rPr lang="tr-TR" b="0" i="0" dirty="0">
                <a:solidFill>
                  <a:srgbClr val="000000"/>
                </a:solidFill>
                <a:effectLst/>
                <a:latin typeface="Montserrat" panose="020B0604020202020204" pitchFamily="2" charset="-94"/>
              </a:rPr>
              <a:t>’ olarak adlandırılır. Bunlar genellikle belirli bir programla diline özeldir.</a:t>
            </a:r>
          </a:p>
          <a:p>
            <a:pPr algn="l"/>
            <a:r>
              <a:rPr lang="tr-TR" b="0" i="0" dirty="0">
                <a:solidFill>
                  <a:srgbClr val="000000"/>
                </a:solidFill>
                <a:effectLst/>
                <a:latin typeface="Montserrat" panose="020B0604020202020204" pitchFamily="2" charset="-94"/>
              </a:rPr>
              <a:t>Daha evrensel ve üst seviye olan desenler ise mimari desenler (‘</a:t>
            </a:r>
            <a:r>
              <a:rPr lang="tr-TR" b="0" i="0" dirty="0" err="1">
                <a:solidFill>
                  <a:srgbClr val="000000"/>
                </a:solidFill>
                <a:effectLst/>
                <a:latin typeface="Montserrat" panose="020B0604020202020204" pitchFamily="2" charset="-94"/>
              </a:rPr>
              <a:t>architectural</a:t>
            </a:r>
            <a:r>
              <a:rPr lang="tr-TR" b="0" i="0" dirty="0">
                <a:solidFill>
                  <a:srgbClr val="000000"/>
                </a:solidFill>
                <a:effectLst/>
                <a:latin typeface="Montserrat" panose="020B0604020202020204" pitchFamily="2" charset="-94"/>
              </a:rPr>
              <a:t> </a:t>
            </a:r>
            <a:r>
              <a:rPr lang="tr-TR" b="0" i="0" dirty="0" err="1">
                <a:solidFill>
                  <a:srgbClr val="000000"/>
                </a:solidFill>
                <a:effectLst/>
                <a:latin typeface="Montserrat" panose="020B0604020202020204" pitchFamily="2" charset="-94"/>
              </a:rPr>
              <a:t>patterns</a:t>
            </a:r>
            <a:r>
              <a:rPr lang="tr-TR" b="0" i="0" dirty="0">
                <a:solidFill>
                  <a:srgbClr val="000000"/>
                </a:solidFill>
                <a:effectLst/>
                <a:latin typeface="Montserrat" panose="020B0604020202020204" pitchFamily="2" charset="-94"/>
              </a:rPr>
              <a:t>’) olarak adlandırılır. Bu desenler teorik olarak herhangi bir programlama diline uygulanabilir. Diğer desenlerin aksine uygulamanın tamamının yapısını tasarlamaya olanak sağlarlar.</a:t>
            </a:r>
          </a:p>
          <a:p>
            <a:endParaRPr lang="tr-TR" dirty="0"/>
          </a:p>
        </p:txBody>
      </p:sp>
    </p:spTree>
    <p:extLst>
      <p:ext uri="{BB962C8B-B14F-4D97-AF65-F5344CB8AC3E}">
        <p14:creationId xmlns:p14="http://schemas.microsoft.com/office/powerpoint/2010/main" val="326313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8D7F74-8891-4C91-A731-C1764877B919}"/>
              </a:ext>
            </a:extLst>
          </p:cNvPr>
          <p:cNvSpPr>
            <a:spLocks noGrp="1"/>
          </p:cNvSpPr>
          <p:nvPr>
            <p:ph type="title"/>
          </p:nvPr>
        </p:nvSpPr>
        <p:spPr/>
        <p:txBody>
          <a:bodyPr/>
          <a:lstStyle/>
          <a:p>
            <a:r>
              <a:rPr lang="tr-TR" b="1" i="0" dirty="0">
                <a:solidFill>
                  <a:srgbClr val="405261"/>
                </a:solidFill>
                <a:effectLst/>
                <a:latin typeface="AvenirBold"/>
              </a:rPr>
              <a:t>Çeşitleri</a:t>
            </a:r>
            <a:br>
              <a:rPr lang="tr-TR" b="0" i="0" dirty="0">
                <a:solidFill>
                  <a:srgbClr val="405261"/>
                </a:solidFill>
                <a:effectLst/>
                <a:latin typeface="AvenirBold"/>
              </a:rPr>
            </a:br>
            <a:endParaRPr lang="tr-TR" dirty="0"/>
          </a:p>
        </p:txBody>
      </p:sp>
      <p:sp>
        <p:nvSpPr>
          <p:cNvPr id="3" name="İçerik Yer Tutucusu 2">
            <a:extLst>
              <a:ext uri="{FF2B5EF4-FFF2-40B4-BE49-F238E27FC236}">
                <a16:creationId xmlns:a16="http://schemas.microsoft.com/office/drawing/2014/main" id="{FB5CA17A-DE95-4FD8-BE33-BE4B639009A7}"/>
              </a:ext>
            </a:extLst>
          </p:cNvPr>
          <p:cNvSpPr>
            <a:spLocks noGrp="1"/>
          </p:cNvSpPr>
          <p:nvPr>
            <p:ph idx="1"/>
          </p:nvPr>
        </p:nvSpPr>
        <p:spPr/>
        <p:txBody>
          <a:bodyPr>
            <a:normAutofit fontScale="85000" lnSpcReduction="10000"/>
          </a:bodyPr>
          <a:lstStyle/>
          <a:p>
            <a:pPr algn="l"/>
            <a:r>
              <a:rPr lang="tr-TR" b="0" i="0" dirty="0">
                <a:solidFill>
                  <a:srgbClr val="405261"/>
                </a:solidFill>
                <a:effectLst/>
                <a:latin typeface="AvenirRegular"/>
              </a:rPr>
              <a:t>Yazılım tasarım kalıpları genel olarak 3 ana başlıkta incelenir. Bunlar şunlardır:</a:t>
            </a:r>
          </a:p>
          <a:p>
            <a:pPr algn="l">
              <a:buFont typeface="+mj-lt"/>
              <a:buAutoNum type="arabicPeriod"/>
            </a:pPr>
            <a:r>
              <a:rPr lang="tr-TR" b="1" i="0" dirty="0" err="1">
                <a:solidFill>
                  <a:srgbClr val="405261"/>
                </a:solidFill>
                <a:effectLst/>
                <a:latin typeface="AvenirBold"/>
              </a:rPr>
              <a:t>Creational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a:t>
            </a:r>
            <a:r>
              <a:rPr lang="tr-TR" b="1" i="0" dirty="0" err="1">
                <a:solidFill>
                  <a:srgbClr val="405261"/>
                </a:solidFill>
                <a:effectLst/>
                <a:latin typeface="AvenirBold"/>
              </a:rPr>
              <a:t>Yaratımsal</a:t>
            </a:r>
            <a:r>
              <a:rPr lang="tr-TR" b="1" i="0" dirty="0">
                <a:solidFill>
                  <a:srgbClr val="405261"/>
                </a:solidFill>
                <a:effectLst/>
                <a:latin typeface="AvenirBold"/>
              </a:rPr>
              <a:t> Kalıplar):</a:t>
            </a:r>
            <a:r>
              <a:rPr lang="tr-TR" b="0" i="0" dirty="0">
                <a:solidFill>
                  <a:srgbClr val="405261"/>
                </a:solidFill>
                <a:effectLst/>
                <a:latin typeface="AvenirRegular"/>
              </a:rPr>
              <a:t> Nesnelerin oluşturulmasında ve yönetilmesinde kullanılan bir desendir. Bu program akışında hangi nesneye ihtiyaç varsa onu oluşturmada esneklik ve kolaylık sağlar.</a:t>
            </a:r>
            <a:r>
              <a:rPr lang="tr-TR" b="0" i="0" dirty="0">
                <a:solidFill>
                  <a:srgbClr val="000000"/>
                </a:solidFill>
                <a:effectLst/>
                <a:latin typeface="Montserrat" panose="00000500000000000000" pitchFamily="2" charset="-94"/>
              </a:rPr>
              <a:t> kodun esnekliğini ve tekrar kullanılabilirliğini arttıran nesne oluşturma mekanizmaları sunarlar.</a:t>
            </a:r>
            <a:endParaRPr lang="tr-TR" b="0" i="0" dirty="0">
              <a:solidFill>
                <a:srgbClr val="405261"/>
              </a:solidFill>
              <a:effectLst/>
              <a:latin typeface="AvenirRegular"/>
            </a:endParaRPr>
          </a:p>
          <a:p>
            <a:pPr algn="l">
              <a:buFont typeface="+mj-lt"/>
              <a:buAutoNum type="arabicPeriod"/>
            </a:pPr>
            <a:r>
              <a:rPr lang="tr-TR" b="1" i="0" dirty="0" err="1">
                <a:solidFill>
                  <a:srgbClr val="405261"/>
                </a:solidFill>
                <a:effectLst/>
                <a:latin typeface="AvenirBold"/>
              </a:rPr>
              <a:t>Structural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(Yapısal Kalıplar):</a:t>
            </a:r>
            <a:r>
              <a:rPr lang="tr-TR" b="0" i="0" dirty="0">
                <a:solidFill>
                  <a:srgbClr val="405261"/>
                </a:solidFill>
                <a:effectLst/>
                <a:latin typeface="AvenirRegular"/>
              </a:rPr>
              <a:t> Birden fazla sınıfın bir işi yerine getirirken nasıl davranacağını belirlemek için kullanılan desenlerdir. </a:t>
            </a:r>
            <a:r>
              <a:rPr lang="tr-TR" b="0" i="0" dirty="0">
                <a:solidFill>
                  <a:srgbClr val="000000"/>
                </a:solidFill>
                <a:effectLst/>
                <a:latin typeface="Montserrat" panose="00000500000000000000" pitchFamily="2" charset="-94"/>
              </a:rPr>
              <a:t>yapının esnekliği ve verimliliğini bozmadan nesneler ve sınıfların daha büyük yapılar oluşturmak için nasıl bir araya getirileceğini tanımlarlar.</a:t>
            </a:r>
            <a:endParaRPr lang="tr-TR" b="0" i="0" dirty="0">
              <a:solidFill>
                <a:srgbClr val="405261"/>
              </a:solidFill>
              <a:effectLst/>
              <a:latin typeface="AvenirRegular"/>
            </a:endParaRPr>
          </a:p>
          <a:p>
            <a:pPr algn="l">
              <a:buFont typeface="+mj-lt"/>
              <a:buAutoNum type="arabicPeriod"/>
            </a:pPr>
            <a:r>
              <a:rPr lang="tr-TR" b="1" i="0" dirty="0" err="1">
                <a:solidFill>
                  <a:srgbClr val="405261"/>
                </a:solidFill>
                <a:effectLst/>
                <a:latin typeface="AvenirBold"/>
              </a:rPr>
              <a:t>Behavioral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(Davranışsal Kalıplar):</a:t>
            </a:r>
            <a:r>
              <a:rPr lang="tr-TR" b="0" i="0" dirty="0">
                <a:solidFill>
                  <a:srgbClr val="405261"/>
                </a:solidFill>
                <a:effectLst/>
                <a:latin typeface="AvenirRegular"/>
              </a:rPr>
              <a:t> Nesnelerin birbirleri ile ilişkisini düzenleyen desendir.</a:t>
            </a:r>
            <a:r>
              <a:rPr lang="tr-TR" b="0" i="0" dirty="0">
                <a:solidFill>
                  <a:srgbClr val="000000"/>
                </a:solidFill>
                <a:effectLst/>
                <a:latin typeface="Montserrat" panose="00000500000000000000" pitchFamily="2" charset="-94"/>
              </a:rPr>
              <a:t> nesneler arasında etkin bir iletişim ve sorumluluk atamasının yapılmasını sağlarlar.</a:t>
            </a:r>
            <a:endParaRPr lang="tr-TR" b="0" i="0" dirty="0">
              <a:solidFill>
                <a:srgbClr val="405261"/>
              </a:solidFill>
              <a:effectLst/>
              <a:latin typeface="AvenirRegular"/>
            </a:endParaRPr>
          </a:p>
          <a:p>
            <a:endParaRPr lang="tr-TR" dirty="0"/>
          </a:p>
        </p:txBody>
      </p:sp>
    </p:spTree>
    <p:extLst>
      <p:ext uri="{BB962C8B-B14F-4D97-AF65-F5344CB8AC3E}">
        <p14:creationId xmlns:p14="http://schemas.microsoft.com/office/powerpoint/2010/main" val="242350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4C9A0F-635A-4F1D-966A-3E2598C0BC5D}"/>
              </a:ext>
            </a:extLst>
          </p:cNvPr>
          <p:cNvSpPr>
            <a:spLocks noGrp="1"/>
          </p:cNvSpPr>
          <p:nvPr>
            <p:ph type="title"/>
          </p:nvPr>
        </p:nvSpPr>
        <p:spPr/>
        <p:txBody>
          <a:bodyPr/>
          <a:lstStyle/>
          <a:p>
            <a:r>
              <a:rPr lang="tr-TR" b="1" i="0" dirty="0" err="1">
                <a:solidFill>
                  <a:srgbClr val="405261"/>
                </a:solidFill>
                <a:effectLst/>
                <a:latin typeface="AvenirBold"/>
              </a:rPr>
              <a:t>CreatIonal</a:t>
            </a:r>
            <a:r>
              <a:rPr lang="tr-TR" b="1" i="0" dirty="0">
                <a:solidFill>
                  <a:srgbClr val="405261"/>
                </a:solidFill>
                <a:effectLst/>
                <a:latin typeface="AvenirBold"/>
              </a:rPr>
              <a:t> </a:t>
            </a:r>
            <a:r>
              <a:rPr lang="tr-TR" b="1" i="0" dirty="0" err="1">
                <a:solidFill>
                  <a:srgbClr val="405261"/>
                </a:solidFill>
                <a:effectLst/>
                <a:latin typeface="AvenirBold"/>
              </a:rPr>
              <a:t>Patterns</a:t>
            </a:r>
            <a:endParaRPr lang="tr-TR" dirty="0"/>
          </a:p>
        </p:txBody>
      </p:sp>
      <p:pic>
        <p:nvPicPr>
          <p:cNvPr id="5" name="İçerik Yer Tutucusu 4">
            <a:extLst>
              <a:ext uri="{FF2B5EF4-FFF2-40B4-BE49-F238E27FC236}">
                <a16:creationId xmlns:a16="http://schemas.microsoft.com/office/drawing/2014/main" id="{295D627B-51DF-413A-BDB5-F289C7791F6A}"/>
              </a:ext>
            </a:extLst>
          </p:cNvPr>
          <p:cNvPicPr>
            <a:picLocks noGrp="1" noChangeAspect="1"/>
          </p:cNvPicPr>
          <p:nvPr>
            <p:ph idx="1"/>
          </p:nvPr>
        </p:nvPicPr>
        <p:blipFill>
          <a:blip r:embed="rId2"/>
          <a:stretch>
            <a:fillRect/>
          </a:stretch>
        </p:blipFill>
        <p:spPr>
          <a:xfrm>
            <a:off x="1323975" y="2910681"/>
            <a:ext cx="9544050" cy="2181225"/>
          </a:xfrm>
        </p:spPr>
      </p:pic>
    </p:spTree>
    <p:extLst>
      <p:ext uri="{BB962C8B-B14F-4D97-AF65-F5344CB8AC3E}">
        <p14:creationId xmlns:p14="http://schemas.microsoft.com/office/powerpoint/2010/main" val="20992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E5EF7D-D5FA-4B5C-979F-9C431789B8CF}"/>
              </a:ext>
            </a:extLst>
          </p:cNvPr>
          <p:cNvSpPr>
            <a:spLocks noGrp="1"/>
          </p:cNvSpPr>
          <p:nvPr>
            <p:ph type="title"/>
          </p:nvPr>
        </p:nvSpPr>
        <p:spPr/>
        <p:txBody>
          <a:bodyPr/>
          <a:lstStyle/>
          <a:p>
            <a:r>
              <a:rPr lang="tr-TR" b="1" i="0" dirty="0" err="1">
                <a:solidFill>
                  <a:srgbClr val="405261"/>
                </a:solidFill>
                <a:effectLst/>
                <a:latin typeface="AvenirBold"/>
              </a:rPr>
              <a:t>Structural</a:t>
            </a:r>
            <a:r>
              <a:rPr lang="tr-TR" b="1" i="0" dirty="0">
                <a:solidFill>
                  <a:srgbClr val="405261"/>
                </a:solidFill>
                <a:effectLst/>
                <a:latin typeface="AvenirBold"/>
              </a:rPr>
              <a:t> </a:t>
            </a:r>
            <a:r>
              <a:rPr lang="tr-TR" b="1" i="0" dirty="0" err="1">
                <a:solidFill>
                  <a:srgbClr val="405261"/>
                </a:solidFill>
                <a:effectLst/>
                <a:latin typeface="AvenirBold"/>
              </a:rPr>
              <a:t>Patterns</a:t>
            </a:r>
            <a:r>
              <a:rPr lang="tr-TR" b="1" i="0" dirty="0">
                <a:solidFill>
                  <a:srgbClr val="405261"/>
                </a:solidFill>
                <a:effectLst/>
                <a:latin typeface="AvenirBold"/>
              </a:rPr>
              <a:t> </a:t>
            </a:r>
            <a:endParaRPr lang="tr-TR" dirty="0"/>
          </a:p>
        </p:txBody>
      </p:sp>
      <p:pic>
        <p:nvPicPr>
          <p:cNvPr id="5" name="İçerik Yer Tutucusu 4">
            <a:extLst>
              <a:ext uri="{FF2B5EF4-FFF2-40B4-BE49-F238E27FC236}">
                <a16:creationId xmlns:a16="http://schemas.microsoft.com/office/drawing/2014/main" id="{FFB60FB3-50A5-439A-BF09-7B2A8EB55195}"/>
              </a:ext>
            </a:extLst>
          </p:cNvPr>
          <p:cNvPicPr>
            <a:picLocks noGrp="1" noChangeAspect="1"/>
          </p:cNvPicPr>
          <p:nvPr>
            <p:ph idx="1"/>
          </p:nvPr>
        </p:nvPicPr>
        <p:blipFill>
          <a:blip r:embed="rId2"/>
          <a:stretch>
            <a:fillRect/>
          </a:stretch>
        </p:blipFill>
        <p:spPr>
          <a:xfrm>
            <a:off x="811763" y="2120900"/>
            <a:ext cx="10394301" cy="4051300"/>
          </a:xfrm>
        </p:spPr>
      </p:pic>
    </p:spTree>
    <p:extLst>
      <p:ext uri="{BB962C8B-B14F-4D97-AF65-F5344CB8AC3E}">
        <p14:creationId xmlns:p14="http://schemas.microsoft.com/office/powerpoint/2010/main" val="371532185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TotalTime>
  <Words>1962</Words>
  <Application>Microsoft Office PowerPoint</Application>
  <PresentationFormat>Geniş ekran</PresentationFormat>
  <Paragraphs>191</Paragraphs>
  <Slides>45</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45</vt:i4>
      </vt:variant>
    </vt:vector>
  </HeadingPairs>
  <TitlesOfParts>
    <vt:vector size="59" baseType="lpstr">
      <vt:lpstr>Arial</vt:lpstr>
      <vt:lpstr>AvenirBold</vt:lpstr>
      <vt:lpstr>AvenirRegular</vt:lpstr>
      <vt:lpstr>Calibri</vt:lpstr>
      <vt:lpstr>Calibri Light</vt:lpstr>
      <vt:lpstr>charter</vt:lpstr>
      <vt:lpstr>erdana</vt:lpstr>
      <vt:lpstr>Graphik</vt:lpstr>
      <vt:lpstr>inherit</vt:lpstr>
      <vt:lpstr>inter-bold</vt:lpstr>
      <vt:lpstr>inter-regular</vt:lpstr>
      <vt:lpstr>Montserrat</vt:lpstr>
      <vt:lpstr>Rubik</vt:lpstr>
      <vt:lpstr>Office Teması</vt:lpstr>
      <vt:lpstr>Design Pattern In Java</vt:lpstr>
      <vt:lpstr>Nedir?</vt:lpstr>
      <vt:lpstr>PowerPoint Sunusu</vt:lpstr>
      <vt:lpstr>DesIgn Pattern Ne Değildir?</vt:lpstr>
      <vt:lpstr>DesIgn Pattern'e Neden İhtiyaç Duyarız? </vt:lpstr>
      <vt:lpstr>Çeşitleri</vt:lpstr>
      <vt:lpstr>Çeşitleri </vt:lpstr>
      <vt:lpstr>CreatIonal Patterns</vt:lpstr>
      <vt:lpstr>Structural Patterns </vt:lpstr>
      <vt:lpstr>BehavIoral Patterns</vt:lpstr>
      <vt:lpstr>CreatIonal Patterns (Yaratımsal Kalıplar) </vt:lpstr>
      <vt:lpstr>Singleton Pattern </vt:lpstr>
      <vt:lpstr>Kullanıldığı Yer ve Avantajı</vt:lpstr>
      <vt:lpstr>PowerPoint Sunusu</vt:lpstr>
      <vt:lpstr>PowerPoint Sunusu</vt:lpstr>
      <vt:lpstr>PowerPoint Sunusu</vt:lpstr>
      <vt:lpstr>Abstract Factory Pattern</vt:lpstr>
      <vt:lpstr>Avantajları </vt:lpstr>
      <vt:lpstr>Kullanılan Yerler</vt:lpstr>
      <vt:lpstr>Örnek</vt:lpstr>
      <vt:lpstr>PowerPoint Sunusu</vt:lpstr>
      <vt:lpstr>BuIlder DesIgn Pattern</vt:lpstr>
      <vt:lpstr>String Builder ile Builder Farklı Mı?</vt:lpstr>
      <vt:lpstr>PowerPoint Sunusu</vt:lpstr>
      <vt:lpstr>PowerPoint Sunusu</vt:lpstr>
      <vt:lpstr>Sprıng De kullanımı</vt:lpstr>
      <vt:lpstr>PowerPoint Sunusu</vt:lpstr>
      <vt:lpstr>Örnek</vt:lpstr>
      <vt:lpstr>Structural Patterns (Yapısal Kalıplar) </vt:lpstr>
      <vt:lpstr>Decorator Pattern</vt:lpstr>
      <vt:lpstr>Avantajları</vt:lpstr>
      <vt:lpstr>Ne zaman Kullanabiliriz?</vt:lpstr>
      <vt:lpstr>PowerPoint Sunusu</vt:lpstr>
      <vt:lpstr>BehavIoral Patterns (Davranışsal Kalıplar) </vt:lpstr>
      <vt:lpstr>Observer Pattern</vt:lpstr>
      <vt:lpstr>Avantajları ve Kullanımı</vt:lpstr>
      <vt:lpstr>PowerPoint Sunusu</vt:lpstr>
      <vt:lpstr>PowerPoint Sunusu</vt:lpstr>
      <vt:lpstr>Anti Pattern Nedir? </vt:lpstr>
      <vt:lpstr>PowerPoint Sunusu</vt:lpstr>
      <vt:lpstr>Magic Push Button </vt:lpstr>
      <vt:lpstr>Spagetti CodIng </vt:lpstr>
      <vt:lpstr>Lasagna Coding</vt:lpstr>
      <vt:lpstr>Copy Paste Programming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16</cp:revision>
  <dcterms:created xsi:type="dcterms:W3CDTF">2022-09-03T18:26:25Z</dcterms:created>
  <dcterms:modified xsi:type="dcterms:W3CDTF">2022-09-04T11:08:58Z</dcterms:modified>
</cp:coreProperties>
</file>