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5" r:id="rId15"/>
    <p:sldId id="270" r:id="rId16"/>
    <p:sldId id="273" r:id="rId17"/>
    <p:sldId id="276" r:id="rId18"/>
    <p:sldId id="278" r:id="rId19"/>
    <p:sldId id="279" r:id="rId20"/>
    <p:sldId id="280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97" r:id="rId38"/>
    <p:sldId id="320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11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277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0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68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5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2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0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4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lcdn.apache.org/tomcat/tomcat-8/v8.5.79/bin/apache-tomcat-8.5.79-windows-x64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JSF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B360A5-9F60-4172-BBC7-25F7FAF7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7FF54F-C52A-4CF0-AC0D-F790294C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Tomcat</a:t>
            </a:r>
            <a:endParaRPr lang="tr-TR" dirty="0"/>
          </a:p>
          <a:p>
            <a:r>
              <a:rPr lang="tr-TR" dirty="0" err="1"/>
              <a:t>Weblogic</a:t>
            </a:r>
            <a:endParaRPr lang="tr-TR" dirty="0"/>
          </a:p>
          <a:p>
            <a:r>
              <a:rPr lang="tr-TR" dirty="0" err="1"/>
              <a:t>Glassfish</a:t>
            </a:r>
            <a:endParaRPr lang="tr-TR" dirty="0"/>
          </a:p>
          <a:p>
            <a:r>
              <a:rPr lang="tr-TR" dirty="0" err="1"/>
              <a:t>Websphere</a:t>
            </a:r>
            <a:endParaRPr lang="tr-TR" dirty="0"/>
          </a:p>
          <a:p>
            <a:endParaRPr lang="tr-TR" dirty="0"/>
          </a:p>
          <a:p>
            <a:r>
              <a:rPr lang="tr-TR" dirty="0"/>
              <a:t>Başlıca en çok kullanılan uygulama sunucuları yukarıdaki gibidir.</a:t>
            </a:r>
          </a:p>
        </p:txBody>
      </p:sp>
    </p:spTree>
    <p:extLst>
      <p:ext uri="{BB962C8B-B14F-4D97-AF65-F5344CB8AC3E}">
        <p14:creationId xmlns:p14="http://schemas.microsoft.com/office/powerpoint/2010/main" val="308490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A5F7D-5A79-4E87-9E7D-387A1CC1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Tomcat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19C-54CE-479C-B84A-015B6B082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Apache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Tomcat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veya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Tomcat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Java tabanlı web uygulamalarını yayınlamak için kullanılan uygulama sunucusudur.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Java, Java EE veya Java Teknolojileri içerisinde Java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Servlet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JavaServer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Pages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, Java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Expression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Language, Java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WebSocket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gibi çeşitli teknolojiler yer alır.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Bu teknolojiler JCP (Java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Community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Process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) olarak adlandırılan ve genellikle çeşitli firmalardaki geliştiriciler tarafından standart olarak belirlenir.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Standartlar belirlendikten sonra bu teknolojilerin kullanılabilmesi için bu standartların kodlara dökülmesi-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implement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gerekir.</a:t>
            </a:r>
          </a:p>
          <a:p>
            <a:pPr algn="l"/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Apache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Tomcat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bu standartları uygulayan ve içerisinde web sunucusu yer alan bir Java uygulamasıdır.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725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1DCA99-AF43-4B40-9AD7-DBE2CDC6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Jsf</a:t>
            </a:r>
            <a:r>
              <a:rPr lang="tr-TR" dirty="0"/>
              <a:t> Projesi nasıl oluşturulur?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IntellIj</a:t>
            </a:r>
            <a:r>
              <a:rPr lang="tr-TR" dirty="0"/>
              <a:t> </a:t>
            </a:r>
            <a:r>
              <a:rPr lang="tr-TR" dirty="0" err="1"/>
              <a:t>Idea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B7B822-D60C-4866-AFDF-C74818DF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>
            <a:normAutofit/>
          </a:bodyPr>
          <a:lstStyle/>
          <a:p>
            <a:r>
              <a:rPr lang="tr-TR" dirty="0"/>
              <a:t>İdeyi açtıktan sonra yukarıda bulunan file butonuna tıklanıp </a:t>
            </a:r>
            <a:r>
              <a:rPr lang="tr-TR" dirty="0" err="1"/>
              <a:t>new</a:t>
            </a:r>
            <a:r>
              <a:rPr lang="tr-TR" dirty="0"/>
              <a:t> Project seçeneği seçilmelidir.</a:t>
            </a:r>
          </a:p>
          <a:p>
            <a:r>
              <a:rPr lang="tr-TR" dirty="0"/>
              <a:t>Sonrasında dinamik web projesi seçilmelidir. </a:t>
            </a:r>
            <a:r>
              <a:rPr lang="tr-TR" dirty="0" err="1"/>
              <a:t>Intellij</a:t>
            </a:r>
            <a:r>
              <a:rPr lang="tr-TR" dirty="0"/>
              <a:t> de ise Java </a:t>
            </a:r>
            <a:r>
              <a:rPr lang="tr-TR" dirty="0" err="1"/>
              <a:t>Enterprice</a:t>
            </a:r>
            <a:r>
              <a:rPr lang="tr-TR" dirty="0"/>
              <a:t> altındaki web </a:t>
            </a:r>
            <a:r>
              <a:rPr lang="tr-TR" dirty="0" err="1"/>
              <a:t>application</a:t>
            </a:r>
            <a:r>
              <a:rPr lang="tr-TR" dirty="0"/>
              <a:t> seçeneği seçilip proje oluşturulmalıdır.</a:t>
            </a:r>
          </a:p>
          <a:p>
            <a:r>
              <a:rPr lang="tr-TR" dirty="0"/>
              <a:t>Burada </a:t>
            </a:r>
            <a:r>
              <a:rPr lang="tr-TR" dirty="0" err="1"/>
              <a:t>next</a:t>
            </a:r>
            <a:r>
              <a:rPr lang="tr-TR" dirty="0"/>
              <a:t> demeden önce uygulama sunucusu seçilmelidir. Biz </a:t>
            </a:r>
            <a:r>
              <a:rPr lang="tr-TR" dirty="0" err="1"/>
              <a:t>apache</a:t>
            </a:r>
            <a:r>
              <a:rPr lang="tr-TR" dirty="0"/>
              <a:t> </a:t>
            </a:r>
            <a:r>
              <a:rPr lang="tr-TR" dirty="0" err="1"/>
              <a:t>tomcat</a:t>
            </a:r>
            <a:r>
              <a:rPr lang="tr-TR" dirty="0"/>
              <a:t> i kullanacağız. Bunu seçebilmek için daha önce </a:t>
            </a:r>
            <a:r>
              <a:rPr lang="tr-T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  <a:hlinkClick r:id="rId2"/>
              </a:rPr>
              <a:t>https://dlcdn.apache.org/tomcat/tomcat-8/v8.5.79/bin/apache-tomcat-8.5.79-windows-x64.zip</a:t>
            </a:r>
            <a:endParaRPr lang="tr-TR" b="0" i="0" dirty="0">
              <a:solidFill>
                <a:srgbClr val="20212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dirty="0"/>
              <a:t> </a:t>
            </a:r>
            <a:r>
              <a:rPr lang="tr-TR" dirty="0" err="1"/>
              <a:t>urlden</a:t>
            </a:r>
            <a:r>
              <a:rPr lang="tr-TR" dirty="0"/>
              <a:t> bilgisayarınıza </a:t>
            </a:r>
            <a:r>
              <a:rPr lang="tr-TR" dirty="0" err="1"/>
              <a:t>tomcati</a:t>
            </a:r>
            <a:r>
              <a:rPr lang="tr-TR" dirty="0"/>
              <a:t> indirmeniz gerekmektedir. </a:t>
            </a:r>
            <a:r>
              <a:rPr lang="tr-TR" dirty="0" err="1"/>
              <a:t>Tomcat</a:t>
            </a:r>
            <a:r>
              <a:rPr lang="tr-TR" dirty="0"/>
              <a:t> de seçildikten sonra proje oluşturulabilir.</a:t>
            </a:r>
          </a:p>
        </p:txBody>
      </p:sp>
    </p:spTree>
    <p:extLst>
      <p:ext uri="{BB962C8B-B14F-4D97-AF65-F5344CB8AC3E}">
        <p14:creationId xmlns:p14="http://schemas.microsoft.com/office/powerpoint/2010/main" val="77690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7DC64D-EB79-4686-8FF3-3FDB49F5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Web.xml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2D09F5-A44F-46F6-B36F-A6BF9458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Web proje </a:t>
            </a:r>
            <a:r>
              <a:rPr lang="tr-TR" dirty="0" err="1"/>
              <a:t>configrasyonlarının</a:t>
            </a:r>
            <a:r>
              <a:rPr lang="tr-TR" dirty="0"/>
              <a:t> yapıldığı dosyadır.</a:t>
            </a:r>
          </a:p>
          <a:p>
            <a:endParaRPr lang="tr-TR" dirty="0"/>
          </a:p>
          <a:p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JSF  için yazdığımız sayfaların HTTP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request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ve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response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işlemlerini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Faces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Servlet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yapar . Bunun için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yazdımız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her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jsf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sayfasının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Faces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Servlet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e düşmesi için alttaki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konfigurasyonu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yapmamız gerekiyor.</a:t>
            </a:r>
          </a:p>
          <a:p>
            <a:endParaRPr lang="tr-TR" dirty="0">
              <a:solidFill>
                <a:srgbClr val="333333"/>
              </a:solidFill>
              <a:latin typeface="Helvetica Neue Light"/>
            </a:endParaRPr>
          </a:p>
          <a:p>
            <a:r>
              <a:rPr lang="tr-TR" dirty="0"/>
              <a:t>&lt;</a:t>
            </a:r>
            <a:r>
              <a:rPr lang="tr-TR" dirty="0" err="1"/>
              <a:t>display</a:t>
            </a:r>
            <a:r>
              <a:rPr lang="tr-TR" dirty="0"/>
              <a:t>-name&gt; yönetici araçları ve benzerleri tarafından kullanım içindir.</a:t>
            </a:r>
          </a:p>
          <a:p>
            <a:endParaRPr lang="tr-TR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758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85E7AD-E822-4BC8-89C6-7464E535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5226"/>
            <a:ext cx="10058400" cy="588697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display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-name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hellojsf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display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-name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welcome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-file-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list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welcome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-file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index.xhtml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welcome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-file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welcome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-file-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list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context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-param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param-name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javax.faces.DEFAULT_SUFFIX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param-name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param-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value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xhtml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param-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value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context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-param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servlet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-name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servlet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-name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servlet-class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javax.faces.webapp.FacesServlet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servlet-class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load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-on-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startup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&gt;1&lt;/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load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-on-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startup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servlet-mapping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servlet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-name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servlet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-name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url-pattern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&gt;*.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xhtml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url-pattern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servlet-mapping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561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46841F-9781-40F4-83A3-A689DB20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Faces-confıg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AA7789-53C5-45D8-948E-8723411C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Jsf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configrasyon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dosyasıdır.                  </a:t>
            </a:r>
            <a:endParaRPr lang="tr-TR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r>
              <a:rPr kumimoji="0" lang="tr-TR" altLang="tr-TR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&lt;?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="1.0"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encoding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="windows-1252"</a:t>
            </a:r>
            <a:r>
              <a:rPr kumimoji="0" lang="tr-TR" altLang="tr-TR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?&gt;</a:t>
            </a:r>
            <a:br>
              <a:rPr kumimoji="0" lang="tr-TR" altLang="tr-TR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faces-config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="2.0"</a:t>
            </a:r>
            <a:b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     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="http://java.sun.com/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xml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ns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javaee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     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xi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="http://www.w3.org/2001/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XInclude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     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xsi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="http://www.w3.org/2001/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XMLSchema-instance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b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            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xsi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:schemaLocation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="http://java.sun.com/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xml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ns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javaee</a:t>
            </a:r>
            <a:b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http://java.sun.com/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xml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ns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javaee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/web-facesconfig_2_0.xsd"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faces-config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947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D7F04A-CA2B-4385-82CD-37773FB2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Prımefaces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B9E4E0-A31E-4D4A-876B-87910B66D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Ön yüz kütüphanesidir. </a:t>
            </a:r>
            <a:r>
              <a:rPr lang="tr-TR" dirty="0" err="1"/>
              <a:t>Bootstrap</a:t>
            </a:r>
            <a:r>
              <a:rPr lang="tr-TR" dirty="0"/>
              <a:t> gibi düşünülebilir. Hazır </a:t>
            </a:r>
            <a:r>
              <a:rPr lang="tr-TR" dirty="0" err="1"/>
              <a:t>komponentleri</a:t>
            </a:r>
            <a:r>
              <a:rPr lang="tr-TR" dirty="0"/>
              <a:t> olan ön yüzü hızlı yazmaya yarayan kütüphanedir.</a:t>
            </a:r>
          </a:p>
        </p:txBody>
      </p:sp>
    </p:spTree>
    <p:extLst>
      <p:ext uri="{BB962C8B-B14F-4D97-AF65-F5344CB8AC3E}">
        <p14:creationId xmlns:p14="http://schemas.microsoft.com/office/powerpoint/2010/main" val="79514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A4AF94-EBE6-4F95-9462-CCD0F3E2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Maven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F478BF-A8DA-449E-97D0-145556C5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Maven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genellikle Java platformunda yer alan komutların derlenmesi sırasında kullanılan otomasyon ve inşa aracıdır.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Java programlama dili ile uygulama geliştirirken çeşitli kütüphaneler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kullanamak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isteyebiliriz.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Örneğin; Java ile PDF dosyası oluşturmak için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Apache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PDFBox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iText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, JPOD gibi çeşitli kütüphaneleri kullanabiliriz.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Her kütüphane için gerekli olan JAR dosyalarını indirmek ve projeye uygun olarak yerleştirmek (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classpath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) gerekir.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Ancak sadece kütüphanelerin indirilmesi ve projeye dahil edilmesi yetmeyecektir.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Ayrıca her yeni güncelleme sonrası güncel dosyaların takip edilmesi gerekecektir.</a:t>
            </a:r>
          </a:p>
          <a:p>
            <a:pPr algn="l"/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Maven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proje dosyasına eklenen bağımlılıklar ile kolay bir şekilde indirmeyi ve proje yerleştirmeyi sağlar.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Kullanılan kütüphaneler proje dosyasında yer aldığından taşınabilirlik sağlanmış olur.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Sunmuş olduğu dizin yapısı sayesinde diğer geliştiricilerin projeyi takibini kolaylaşır.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249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E13EAA-446A-4B85-9A95-ED64701F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Jsf</a:t>
            </a:r>
            <a:r>
              <a:rPr lang="tr-TR" dirty="0"/>
              <a:t> Projesi için gereken Kütüphaneler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4469A9-AD60-4CE5-AC0E-4B8B6F8A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org.junit.jupiter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junit-jupiter-api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&gt;${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junit.version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scope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&gt;test&lt;/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scope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org.junit.jupiter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junit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jupiter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-engine&lt;/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&gt;${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junit.version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scope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&gt;test&lt;/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scope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9248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6ACB85-FF07-49FD-A1CA-AF9E2025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968E17-21F7-485A-9736-34FF8B76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0" lang="tr-TR" altLang="tr-T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eklenecek kütüphaneler --&gt;</a:t>
            </a:r>
            <a:br>
              <a:rPr kumimoji="0" lang="tr-TR" altLang="tr-T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com.sun.faces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jsf-api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&gt;2.2.14&lt;/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com.sun.faces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jsf-impl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&gt;2.2.14&lt;/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javax.servlet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javax.servlet-api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&gt;3.1.0&lt;/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org.primefaces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primefaces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&gt;8.0&lt;/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287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8A4966-4DAD-4D58-AFF7-E50A82C7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JSF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992408-D543-41DA-8F2E-ECAAFB10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tr-TR" b="0" i="0" dirty="0">
                <a:effectLst/>
                <a:latin typeface="system-ui"/>
              </a:rPr>
              <a:t>JSF veya </a:t>
            </a:r>
            <a:r>
              <a:rPr lang="tr-TR" b="1" i="0" dirty="0">
                <a:effectLst/>
                <a:latin typeface="system-ui"/>
              </a:rPr>
              <a:t>J</a:t>
            </a:r>
            <a:r>
              <a:rPr lang="tr-TR" b="0" i="0" dirty="0">
                <a:effectLst/>
                <a:latin typeface="system-ui"/>
              </a:rPr>
              <a:t>ava </a:t>
            </a:r>
            <a:r>
              <a:rPr lang="tr-TR" b="1" i="0" dirty="0">
                <a:effectLst/>
                <a:latin typeface="system-ui"/>
              </a:rPr>
              <a:t>S</a:t>
            </a:r>
            <a:r>
              <a:rPr lang="tr-TR" b="0" i="0" dirty="0">
                <a:effectLst/>
                <a:latin typeface="system-ui"/>
              </a:rPr>
              <a:t>erver </a:t>
            </a:r>
            <a:r>
              <a:rPr lang="tr-TR" b="1" i="0" dirty="0" err="1">
                <a:effectLst/>
                <a:latin typeface="system-ui"/>
              </a:rPr>
              <a:t>F</a:t>
            </a:r>
            <a:r>
              <a:rPr lang="tr-TR" b="0" i="0" dirty="0" err="1">
                <a:effectLst/>
                <a:latin typeface="system-ui"/>
              </a:rPr>
              <a:t>aces</a:t>
            </a:r>
            <a:r>
              <a:rPr lang="tr-TR" b="0" i="0" dirty="0">
                <a:effectLst/>
                <a:latin typeface="system-ui"/>
              </a:rPr>
              <a:t> sunucu taraflı olaya dayalı, bileşen tabanlı web uygulamaları geliştirmek için kullanılan Java EE kütüphanesidir.</a:t>
            </a:r>
          </a:p>
          <a:p>
            <a:r>
              <a:rPr lang="tr-TR" b="0" i="0" dirty="0">
                <a:effectLst/>
                <a:latin typeface="system-ui"/>
              </a:rPr>
              <a:t>Kütüphanede yer alan bileşenlere ait özellikler kullanılarak sunucuda yer alan veri ve olay arasında bağlantı kurularak işlem yapılır.</a:t>
            </a:r>
          </a:p>
          <a:p>
            <a:r>
              <a:rPr lang="tr-TR" b="0" i="0" dirty="0">
                <a:effectLst/>
                <a:latin typeface="system-ui"/>
              </a:rPr>
              <a:t>Örnek olarak kullanıcı veri giriş yaptıktan sonra sayfa içerisinde yer alan butona basarak veri girişinin doğrulanması, verinin kayıt edilmesi işlemi verilebilir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6420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36A98A-7C4A-4381-8004-18AA6806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2140C1-DEE7-4C39-A821-1288045E6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packaging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war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packaging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tr-TR" dirty="0"/>
              <a:t>Yapısı </a:t>
            </a:r>
            <a:r>
              <a:rPr lang="tr-TR" dirty="0" err="1"/>
              <a:t>war</a:t>
            </a:r>
            <a:r>
              <a:rPr lang="tr-TR" dirty="0"/>
              <a:t> olmalıdır. Eğer </a:t>
            </a:r>
            <a:r>
              <a:rPr lang="tr-TR" dirty="0" err="1"/>
              <a:t>jar</a:t>
            </a:r>
            <a:r>
              <a:rPr lang="tr-TR" dirty="0"/>
              <a:t> yapılırsa web dosyalarını </a:t>
            </a:r>
            <a:r>
              <a:rPr lang="tr-TR" dirty="0" err="1"/>
              <a:t>build</a:t>
            </a:r>
            <a:r>
              <a:rPr lang="tr-TR" dirty="0"/>
              <a:t> e dahil etmez.</a:t>
            </a:r>
          </a:p>
        </p:txBody>
      </p:sp>
    </p:spTree>
    <p:extLst>
      <p:ext uri="{BB962C8B-B14F-4D97-AF65-F5344CB8AC3E}">
        <p14:creationId xmlns:p14="http://schemas.microsoft.com/office/powerpoint/2010/main" val="388113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C9CAE-A0DF-405D-BB42-F51E89F2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i="0" dirty="0" err="1">
                <a:solidFill>
                  <a:srgbClr val="333333"/>
                </a:solidFill>
                <a:effectLst/>
                <a:latin typeface="Helvetica Neue Light"/>
              </a:rPr>
              <a:t>Managed</a:t>
            </a:r>
            <a:r>
              <a:rPr lang="tr-TR" b="1" i="0" dirty="0">
                <a:solidFill>
                  <a:srgbClr val="333333"/>
                </a:solidFill>
                <a:effectLst/>
                <a:latin typeface="Helvetica Neue Light"/>
              </a:rPr>
              <a:t> </a:t>
            </a:r>
            <a:r>
              <a:rPr lang="tr-TR" b="1" i="0" dirty="0" err="1">
                <a:solidFill>
                  <a:srgbClr val="333333"/>
                </a:solidFill>
                <a:effectLst/>
                <a:latin typeface="Helvetica Neue Light"/>
              </a:rPr>
              <a:t>Bean</a:t>
            </a:r>
            <a:r>
              <a:rPr lang="tr-TR" b="1" i="0" dirty="0">
                <a:solidFill>
                  <a:srgbClr val="333333"/>
                </a:solidFill>
                <a:effectLst/>
                <a:latin typeface="Helvetica Neue Light"/>
              </a:rPr>
              <a:t> Tanımı Nasıl Yapılır ? 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C53FBA-A41F-4480-9D7C-12D179BD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Managed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bean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tanımı iki şekilde yapılabilir  ;</a:t>
            </a:r>
            <a:br>
              <a:rPr lang="tr-TR" dirty="0"/>
            </a:br>
            <a:br>
              <a:rPr lang="tr-TR" dirty="0"/>
            </a:b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İlk yöntem faces-config.xml dosyasında yapılan tanımlardır .</a:t>
            </a:r>
            <a:br>
              <a:rPr lang="tr-TR" dirty="0"/>
            </a:br>
            <a:b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</a:b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managed-bean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pPr algn="just"/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managed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-name&gt;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userManagedBean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managed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-name&gt;</a:t>
            </a:r>
            <a:endParaRPr lang="tr-TR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pPr algn="just"/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managed-bean-class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com.mbean.UserManagedBean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managed-bean-class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pPr algn="just"/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managed-bean-scope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managed-bean-scope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pPr algn="just"/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managed-bean</a:t>
            </a:r>
            <a:r>
              <a:rPr lang="tr-T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8337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65CAA6-CD24-4786-93C9-609E6E1E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45197F-2DAB-47C6-A32E-68196BC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Helvetica Neue Light"/>
              </a:rPr>
              <a:t>İkinci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 Ligh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 Light"/>
              </a:rPr>
              <a:t>yöntem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 Ligh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 Light"/>
              </a:rPr>
              <a:t>ise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 Light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 Light"/>
              </a:rPr>
              <a:t>annotation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 Light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 Light"/>
              </a:rPr>
              <a:t>kullanımıdır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java.io.Serializable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pPr marL="0" indent="0" algn="just">
              <a:buNone/>
            </a:pPr>
            <a:b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javax.faces.bean.ManagedBean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javax.faces.bean.RequestScoped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@ManagedBean(name="userManagedBean")</a:t>
            </a:r>
            <a:endParaRPr lang="en-US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@RequestScoped</a:t>
            </a:r>
            <a:endParaRPr lang="en-US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UserManagedBean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implements Serializable{</a:t>
            </a:r>
            <a:endParaRPr lang="en-US" b="0" i="0" dirty="0">
              <a:solidFill>
                <a:srgbClr val="333333"/>
              </a:solidFill>
              <a:effectLst/>
              <a:latin typeface="Helvetica Neue Light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8323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EAF98E-E2CC-45C0-AA45-7E143A0A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333333"/>
                </a:solidFill>
                <a:effectLst/>
                <a:latin typeface="Helvetica Neue Light"/>
              </a:rPr>
              <a:t>@ManagedProperty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C8A456-0881-4218-9AA0-CCE70465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Bir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managed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bean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i başka bir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managed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bean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içerisinde kullanmak için @ManagedProperty kullanılabiliriz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9963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853D96-DBCB-4E7C-96C4-E4E0AFBC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333333"/>
                </a:solidFill>
                <a:effectLst/>
                <a:latin typeface="Helvetica Neue Light"/>
              </a:rPr>
              <a:t>@PostConstruct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E2942F-0D08-4161-B8F3-84B656E2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ean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nesnesi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create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edilirken ilk olarak bu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 Light"/>
              </a:rPr>
              <a:t>annotation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 Light"/>
              </a:rPr>
              <a:t> ile belirtilen metoda girer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0642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456DDB-3482-49F6-8FB4-F0121DF5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i="0" dirty="0">
                <a:solidFill>
                  <a:srgbClr val="333333"/>
                </a:solidFill>
                <a:effectLst/>
                <a:latin typeface="Helvetica Neue Light"/>
              </a:rPr>
              <a:t>@PreDestroy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0F4D4-5F5E-4314-ACF3-DA6A7F81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Sınıf objesi yok edilmeden önce yapılması bir işlem varsa </a:t>
            </a:r>
            <a:r>
              <a:rPr lang="tr-TR" dirty="0" err="1"/>
              <a:t>predestroy</a:t>
            </a:r>
            <a:r>
              <a:rPr lang="tr-TR" dirty="0"/>
              <a:t> ile yapılmalıdır.</a:t>
            </a:r>
          </a:p>
        </p:txBody>
      </p:sp>
    </p:spTree>
    <p:extLst>
      <p:ext uri="{BB962C8B-B14F-4D97-AF65-F5344CB8AC3E}">
        <p14:creationId xmlns:p14="http://schemas.microsoft.com/office/powerpoint/2010/main" val="1149280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C993A9-150B-4808-9A89-2D798A2B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Genel Bilgiler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FB9F0E-30F4-4D22-BD2A-C85CF5B50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536820"/>
          </a:xfrm>
        </p:spPr>
        <p:txBody>
          <a:bodyPr>
            <a:normAutofit fontScale="92500" lnSpcReduction="10000"/>
          </a:bodyPr>
          <a:lstStyle/>
          <a:p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JSF bir çok web uygulamasında kullanılan ve MVC yani </a:t>
            </a:r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M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odel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V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iew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C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ontroller mimarisini kullanır.</a:t>
            </a:r>
          </a:p>
          <a:p>
            <a:pPr algn="l"/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Controller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Gelen istekler Controller katmanında yer alan ve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Servlet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arayüzünü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uygulayan-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implement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eden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javax.faces.webapp.FacesServlet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sınıfı tarafından yönetilir.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 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-name&gt;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Faces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-name&gt; 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servlet-class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javax.faces.webapp.FacesServlet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servlet-class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load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-on-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startup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&gt;1&lt;/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load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-on-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startup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 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745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89DEEC-476A-47A3-93C4-6F6B849B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3950"/>
            <a:ext cx="10396883" cy="5030636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JSF sayfaları genellikle </a:t>
            </a:r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xhtml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ve </a:t>
            </a:r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jsf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uzantısı ile hazırlanır.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servlet-mapping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 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-name&gt;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Faces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-name&gt; 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url-pattern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&gt;*.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jsf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url-pattern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 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servlet-mapping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servlet-mapping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-name&gt;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Faces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-name&gt;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url-pattern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&gt;*.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xhtml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url-pattern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servlet-mapping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297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F054E0-AA0E-4C8D-B2C6-F2B91355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5894"/>
            <a:ext cx="10396883" cy="4988691"/>
          </a:xfrm>
        </p:spPr>
        <p:txBody>
          <a:bodyPr/>
          <a:lstStyle/>
          <a:p>
            <a:pPr marL="0" indent="0" algn="l">
              <a:buNone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Gelen istekler eşleştikten sonra JSF sayfalarının yer aldığı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view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katmanı derlenerek istemciye gönderilir.</a:t>
            </a:r>
          </a:p>
          <a:p>
            <a:pPr marL="0" indent="0" algn="l">
              <a:buNone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Derleme işlemi JSF yaşam döngüsü olarak adlandırılan adımlar kullanılarak yapılır.</a:t>
            </a:r>
          </a:p>
          <a:p>
            <a:pPr algn="l"/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View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View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katmanında web sayfalarını oluşturmak için çeşitli JSF bileşenleri-etiketleri kullanılır.</a:t>
            </a:r>
          </a:p>
          <a:p>
            <a:pPr marL="0" indent="0" algn="l">
              <a:buNone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JSF etiketlerini HTML etiketlerinden ayıran en önemli özellik Model katmanında yer alan ve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Managed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Bean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olarak adlandırılan Java komutları ile bağlantı kurmayı sağlamasıdır.</a:t>
            </a:r>
          </a:p>
          <a:p>
            <a:pPr marL="0" indent="0" algn="l">
              <a:buNone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Burada dikkat edilmesi gereken en önemli kısım aşağıdaki gibi etiket tanımlarının JSF sayfasına dahil edilmesidir.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442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2AA5E3-F99F-43B9-842D-5FF7C096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613"/>
            <a:ext cx="10396883" cy="5206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&lt;html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xmlns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="http://www.w3.org/1999/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xhtml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 </a:t>
            </a:r>
          </a:p>
          <a:p>
            <a:pPr marL="0" indent="0">
              <a:buNone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xmlns:h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="http://xmlns.jcp.org/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jsf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/html"&gt;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tr-TR" altLang="tr-TR" sz="2200" b="1" dirty="0">
                <a:solidFill>
                  <a:srgbClr val="212529"/>
                </a:solidFill>
                <a:latin typeface="system-ui"/>
              </a:rPr>
              <a:t>MODEL</a:t>
            </a:r>
          </a:p>
          <a:p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Model katmanında yer alan alanlara erişim için </a:t>
            </a:r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JSF 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Expression</a:t>
            </a:r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 Language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kullanılır.</a:t>
            </a:r>
          </a:p>
          <a:p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Model katmanındaki değerler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FacesServlet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tarafından JSF yaşam döngüsü sırasında yerleştirilir.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Verilerin bulunduğu ve veriler üzerinde işlem yapıldığı katmandır.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Bu katmandaki sınıflar bazı kuralları olan sıradan Java sınıflarıdır.</a:t>
            </a:r>
          </a:p>
          <a:p>
            <a:pPr algn="l">
              <a:buFont typeface="+mj-lt"/>
              <a:buAutoNum type="arabicPeriod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Her bir sınıf özelliğine ait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ve set metodu olmalıdır.</a:t>
            </a:r>
          </a:p>
          <a:p>
            <a:pPr algn="l">
              <a:buFont typeface="+mj-lt"/>
              <a:buAutoNum type="arabicPeriod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Viw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katmanı ile bağlantı için @ManagedBean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Annotation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veya XML ayarları kullanılmalıdır.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382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841642-1709-440F-92E4-C004E502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JSF Nedir (Farklı Bakış)?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0B71F6-91FE-45B7-B683-FFC07C3F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tr-TR" b="0" i="0" err="1">
                <a:effectLst/>
                <a:latin typeface="Lato" panose="020F0502020204030203" pitchFamily="34" charset="0"/>
              </a:rPr>
              <a:t>JavaServer</a:t>
            </a:r>
            <a:r>
              <a:rPr lang="tr-TR" b="0" i="0">
                <a:effectLst/>
                <a:latin typeface="Lato" panose="020F0502020204030203" pitchFamily="34" charset="0"/>
              </a:rPr>
              <a:t> </a:t>
            </a:r>
            <a:r>
              <a:rPr lang="tr-TR" b="0" i="0" err="1">
                <a:effectLst/>
                <a:latin typeface="Lato" panose="020F0502020204030203" pitchFamily="34" charset="0"/>
              </a:rPr>
              <a:t>Faces</a:t>
            </a:r>
            <a:r>
              <a:rPr lang="tr-TR" b="0" i="0">
                <a:effectLst/>
                <a:latin typeface="Lato" panose="020F0502020204030203" pitchFamily="34" charset="0"/>
              </a:rPr>
              <a:t>, sunucu tarafında kullanıcı </a:t>
            </a:r>
            <a:r>
              <a:rPr lang="tr-TR" b="0" i="0" err="1">
                <a:effectLst/>
                <a:latin typeface="Lato" panose="020F0502020204030203" pitchFamily="34" charset="0"/>
              </a:rPr>
              <a:t>arayüzü</a:t>
            </a:r>
            <a:r>
              <a:rPr lang="tr-TR" b="0" i="0">
                <a:effectLst/>
                <a:latin typeface="Lato" panose="020F0502020204030203" pitchFamily="34" charset="0"/>
              </a:rPr>
              <a:t>(</a:t>
            </a:r>
            <a:r>
              <a:rPr lang="tr-TR" b="0" i="0" err="1">
                <a:effectLst/>
                <a:latin typeface="Lato" panose="020F0502020204030203" pitchFamily="34" charset="0"/>
              </a:rPr>
              <a:t>ui</a:t>
            </a:r>
            <a:r>
              <a:rPr lang="tr-TR" b="0" i="0">
                <a:effectLst/>
                <a:latin typeface="Lato" panose="020F0502020204030203" pitchFamily="34" charset="0"/>
              </a:rPr>
              <a:t>) oluşturmayı sağlayan web </a:t>
            </a:r>
            <a:r>
              <a:rPr lang="tr-TR" b="0" i="0" err="1">
                <a:effectLst/>
                <a:latin typeface="Lato" panose="020F0502020204030203" pitchFamily="34" charset="0"/>
              </a:rPr>
              <a:t>frameworkudur</a:t>
            </a:r>
            <a:r>
              <a:rPr lang="tr-TR" b="0" i="0">
                <a:effectLst/>
                <a:latin typeface="Lato" panose="020F0502020204030203" pitchFamily="34" charset="0"/>
              </a:rPr>
              <a:t>. Kullanıcı </a:t>
            </a:r>
            <a:r>
              <a:rPr lang="tr-TR" b="0" i="0" err="1">
                <a:effectLst/>
                <a:latin typeface="Lato" panose="020F0502020204030203" pitchFamily="34" charset="0"/>
              </a:rPr>
              <a:t>arayüzünde</a:t>
            </a:r>
            <a:r>
              <a:rPr lang="tr-TR" b="0" i="0">
                <a:effectLst/>
                <a:latin typeface="Lato" panose="020F0502020204030203" pitchFamily="34" charset="0"/>
              </a:rPr>
              <a:t> yer alan </a:t>
            </a:r>
            <a:r>
              <a:rPr lang="tr-TR" b="0" i="0" err="1">
                <a:effectLst/>
                <a:latin typeface="Lato" panose="020F0502020204030203" pitchFamily="34" charset="0"/>
              </a:rPr>
              <a:t>widgetlar</a:t>
            </a:r>
            <a:r>
              <a:rPr lang="tr-TR" b="0" i="0">
                <a:effectLst/>
                <a:latin typeface="Lato" panose="020F0502020204030203" pitchFamily="34" charset="0"/>
              </a:rPr>
              <a:t> ile istemci tarafındaki olayı(</a:t>
            </a:r>
            <a:r>
              <a:rPr lang="tr-TR" b="0" i="0" err="1">
                <a:effectLst/>
                <a:latin typeface="Lato" panose="020F0502020204030203" pitchFamily="34" charset="0"/>
              </a:rPr>
              <a:t>event</a:t>
            </a:r>
            <a:r>
              <a:rPr lang="tr-TR" b="0" i="0">
                <a:effectLst/>
                <a:latin typeface="Lato" panose="020F0502020204030203" pitchFamily="34" charset="0"/>
              </a:rPr>
              <a:t>), verinin kaynağına(data </a:t>
            </a:r>
            <a:r>
              <a:rPr lang="tr-TR" b="0" i="0" err="1">
                <a:effectLst/>
                <a:latin typeface="Lato" panose="020F0502020204030203" pitchFamily="34" charset="0"/>
              </a:rPr>
              <a:t>source</a:t>
            </a:r>
            <a:r>
              <a:rPr lang="tr-TR" b="0" i="0">
                <a:effectLst/>
                <a:latin typeface="Lato" panose="020F0502020204030203" pitchFamily="34" charset="0"/>
              </a:rPr>
              <a:t>) bağlamaya ve sunucu tarafındaki olayları </a:t>
            </a:r>
            <a:r>
              <a:rPr lang="tr-TR" b="0" i="0" err="1">
                <a:effectLst/>
                <a:latin typeface="Lato" panose="020F0502020204030203" pitchFamily="34" charset="0"/>
              </a:rPr>
              <a:t>handle</a:t>
            </a:r>
            <a:r>
              <a:rPr lang="tr-TR" b="0" i="0">
                <a:effectLst/>
                <a:latin typeface="Lato" panose="020F0502020204030203" pitchFamily="34" charset="0"/>
              </a:rPr>
              <a:t> etmeyi sağlar. Kısacası uygulamanın görünümüyle ilgilenir ve sunucu tarafında çalışır.</a:t>
            </a:r>
          </a:p>
          <a:p>
            <a:r>
              <a:rPr lang="tr-TR" b="0" i="0">
                <a:effectLst/>
                <a:latin typeface="Source Sans Pro" panose="020B0503030403020204" pitchFamily="34" charset="0"/>
              </a:rPr>
              <a:t>JSF gibi bir çerçevenin ana fikri, HTML, CSS ve </a:t>
            </a:r>
            <a:r>
              <a:rPr lang="tr-TR" b="0" i="0" err="1">
                <a:effectLst/>
                <a:latin typeface="Source Sans Pro" panose="020B0503030403020204" pitchFamily="34" charset="0"/>
              </a:rPr>
              <a:t>JavaScript</a:t>
            </a:r>
            <a:r>
              <a:rPr lang="tr-TR" b="0" i="0">
                <a:effectLst/>
                <a:latin typeface="Source Sans Pro" panose="020B0503030403020204" pitchFamily="34" charset="0"/>
              </a:rPr>
              <a:t> gibi istemci tarafı teknolojileri </a:t>
            </a:r>
            <a:r>
              <a:rPr lang="tr-TR" b="0" i="0" err="1">
                <a:effectLst/>
                <a:latin typeface="Source Sans Pro" panose="020B0503030403020204" pitchFamily="34" charset="0"/>
              </a:rPr>
              <a:t>kapsüllemek</a:t>
            </a:r>
            <a:r>
              <a:rPr lang="tr-TR" b="0" i="0">
                <a:effectLst/>
                <a:latin typeface="Source Sans Pro" panose="020B0503030403020204" pitchFamily="34" charset="0"/>
              </a:rPr>
              <a:t> (veya </a:t>
            </a:r>
            <a:r>
              <a:rPr lang="tr-TR" b="0" i="1">
                <a:effectLst/>
                <a:latin typeface="Source Sans Pro" panose="020B0503030403020204" pitchFamily="34" charset="0"/>
              </a:rPr>
              <a:t>sarmak</a:t>
            </a:r>
            <a:r>
              <a:rPr lang="tr-TR" b="0" i="0">
                <a:effectLst/>
                <a:latin typeface="Source Sans Pro" panose="020B0503030403020204" pitchFamily="34" charset="0"/>
              </a:rPr>
              <a:t> ) ve geliştiricilerin bu teknolojilerle fazla etkileşim kurmadan web </a:t>
            </a:r>
            <a:r>
              <a:rPr lang="tr-TR" b="0" i="0" err="1">
                <a:effectLst/>
                <a:latin typeface="Source Sans Pro" panose="020B0503030403020204" pitchFamily="34" charset="0"/>
              </a:rPr>
              <a:t>arayüzleri</a:t>
            </a:r>
            <a:r>
              <a:rPr lang="tr-TR" b="0" i="0">
                <a:effectLst/>
                <a:latin typeface="Source Sans Pro" panose="020B0503030403020204" pitchFamily="34" charset="0"/>
              </a:rPr>
              <a:t> oluşturmasına olanak sağlamaktır.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895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F4D3C7-5B97-4866-BC35-78F78249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Scoped</a:t>
            </a:r>
            <a:r>
              <a:rPr lang="tr-TR" dirty="0"/>
              <a:t>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1F80B2-95E7-4F54-8E14-86B04630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273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BD434D-F3CB-4DF8-9A1E-B8198CBA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Session</a:t>
            </a:r>
            <a:r>
              <a:rPr lang="tr-TR" dirty="0"/>
              <a:t> </a:t>
            </a:r>
            <a:r>
              <a:rPr lang="tr-TR" dirty="0" err="1"/>
              <a:t>Scope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06E835-ABF1-4F93-934E-CB52D6F92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HTTP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tr-TR" b="0" i="1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stateless</a:t>
            </a:r>
            <a:r>
              <a:rPr lang="tr-TR" b="0" i="1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/durumsuz 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bir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protokoldur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Yani browser/istemci server/sunucu ile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baglanti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kurar, istekte bulunur(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) cevabi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alir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response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) ve browser ile server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arasinda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baglanti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kapanir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Yani her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baglanti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bir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response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icindir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Session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Scope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( @SessionScoped )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Managed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Bean’ler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HTTP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session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boyunca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yasayacaktir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 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Session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ayni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client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/istemcinin birden fazla istek/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icin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devamliligi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saglar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Kullanıcılarımız için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Session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oluştururuz. Bu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Session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Scope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oturum kapanana kadar işlemlerimizi gerçekleştirebiliriz.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6720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4867F2-30CF-4A2C-BF42-6AC0ECFF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Scope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0B0EB7-FDC7-4EA6-8B64-7970F806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View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Scope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@ViewScoped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)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Managed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Bean’ler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sadece ayni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view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/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page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boyunca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yasayacaktir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farkli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page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icin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yasam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alani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scope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)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sonlanir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View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Scope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xhtml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sayfamizda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Ajax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kullanildiginda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kullanisli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olmaktadir.Eger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bean’in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sadece sayfa boyunca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yasamasini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istersek bu durumda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ViewScoped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kullanabiliriz.</a:t>
            </a:r>
          </a:p>
          <a:p>
            <a:pPr algn="l"/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Kullanıcı aynı sayfada kaldığı süre boyunca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Bean’ler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le gerçekleştirdiğimiz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Scope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çeşididir.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2318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D98A9B-4B79-45D2-9964-667A57AA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None</a:t>
            </a:r>
            <a:r>
              <a:rPr lang="tr-TR" dirty="0"/>
              <a:t> </a:t>
            </a:r>
            <a:r>
              <a:rPr lang="tr-TR" dirty="0" err="1"/>
              <a:t>Scope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1D1269-EADF-4A01-A2D4-5C0293C4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NoneScoped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bean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tek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basina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kullanildiginda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yasam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alani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son derece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kisitli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olmaktadir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Her bir EL (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Expression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Language) ifadesinde yeni bir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bean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objesi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olusturulmaktadir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tr-TR" altLang="tr-T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Yani su ifade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icin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3 tane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NoneScopedBean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objesi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olusacaktir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 Bu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bean’lerin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yasam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alani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property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ulastiktan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sonra son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bulmaktadir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noneScopedBean.myPropery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noneScopedBean.myPropery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noneScopedBean.myPropery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</a:t>
            </a:r>
            <a:endParaRPr kumimoji="0" lang="tr-TR" altLang="tr-T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Kendiliğinden oluşmayan ve belirli süresi olmayan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Scope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çeşididir. Bir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Bean’dan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istek gelmedikçe çalışmaz / yaratılmaz / saklanmaz.</a:t>
            </a:r>
            <a:endParaRPr kumimoji="0" lang="tr-TR" altLang="tr-T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2512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EC1E12-6CE5-44C5-866C-BAC8DF46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Request</a:t>
            </a:r>
            <a:r>
              <a:rPr lang="tr-TR" dirty="0"/>
              <a:t> </a:t>
            </a:r>
            <a:r>
              <a:rPr lang="tr-TR" dirty="0" err="1"/>
              <a:t>Scope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8DCD01-C022-4F99-BE32-82C2C465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Scope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( @RequestScoped )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olarak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tanimli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bir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managed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son derece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kisa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omurludur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HTTP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submit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edilip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response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client’a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donene kadar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Scope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yasayacaktir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HTTP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request’i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tamamlandiginda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yasam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alani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sonlanir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Her bir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sonucunda yeni bir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objesi (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instance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olusur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Kullanıcıdan gelen bir istek geldiğinde çalışan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Scope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çeşididir. Yaşam süresi başka bir istek gelene kadar devam eder.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9224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5713DD-362D-4243-8DDA-4E2BD640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</a:t>
            </a:r>
            <a:r>
              <a:rPr lang="tr-TR" dirty="0" err="1"/>
              <a:t>Scope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A85FE3-AD19-4EBB-B6EF-DED21087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Application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Scope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( 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@ApplicationScoped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)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Managed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Bean’ler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 ,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tum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web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application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boyunca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yasayacaktir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Yani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tum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request’ler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ve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tum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session’lar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icin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gecerli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olacaktir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Yazılımımız server sayesinde başladığı an aktif olur yaşam süresi server kapatılıncaya kadardır.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5084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0606A9-2096-4B55-B089-ED8AA06B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Custom</a:t>
            </a:r>
            <a:r>
              <a:rPr lang="tr-TR" dirty="0"/>
              <a:t> </a:t>
            </a:r>
            <a:r>
              <a:rPr lang="tr-TR" dirty="0" err="1"/>
              <a:t>Scope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5B9B06-BD0A-4B89-8452-0B16D64E2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Bir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in yaşam döngüsü kullanıcı tarafından belirlenir. Mesela X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i üzerinde işlem yapıldığı sürece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memory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de kalsın , Y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ine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geçtği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zaman X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i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destroy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edilsin diyebiliriz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6056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064E8B-F458-4665-8F9D-166FB8C2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JSF yaşam döngüsü</a:t>
            </a:r>
            <a:br>
              <a:rPr lang="tr-TR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359D0B-A545-48F7-AF96-3C69C535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JSF,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Servlet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ve JSP gibi yaşam döngüsü olarak adlandırılan aşağıdaki çalışma adımlarını takip eder.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Restore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View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Phase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View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katmandaki bileşenler oluşturulur.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Olaylar ve doğrulama işlemleri bileşenlere bağlanır.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İşlemler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FacesContext’e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kaydedilerek sonraki adıma geçilir.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Apply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Request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Values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Phase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İstemciden gelen değerler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View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katmanıdaki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bileşenlere aktarılır.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Process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Validations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Phase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İstemciden gelen değerler belirlenen kurallara göre doğrulanır.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Update Model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Values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Phase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Doğrulama adımında hata ile karşılanırsa Model katmanı güncellenir.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Invoke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Application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Phase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Form gönderimi, JSF sayfaları arası geçiş bu adımda çalıştırılır.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Render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Response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Phase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Oluşan sonuç istemciye gönderilir.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3426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205C941-F742-465C-B338-96CA5E778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745" y="1151736"/>
            <a:ext cx="10594510" cy="45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49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68A398-18B3-4CF6-B339-48980DBA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Restore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View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D43520-D0BB-49D1-B0BA-B5FBE2DD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Restore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kelime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anlami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olarak yenileme/yeniden kurmak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anlamina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gelmektedir.</a:t>
            </a:r>
            <a:b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Bir JSF 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sayfasi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icin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istek/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geldiginde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link ya da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button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tiklandiginda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 ilk olarak Restore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View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baslatilir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Her JSF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sayfasi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serverde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Component 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olarak veri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yapisi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seklinde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saklanir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xhtml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sayfalarimizda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h:form , h:inputText gibi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taglar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yer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almaktadir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Her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tag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bir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tag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handler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sinifi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ile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iliskilidir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JSF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tag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handler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siniflari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isbirligi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icinde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calisarak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component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yapisi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olusturur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 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bir tur veri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yapisidir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/ data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structure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Bu veri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yapisinda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JSF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sayfamizda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yer alan Java objelerimiz yer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alir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Ornegin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2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UIInput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objemiz ; &lt;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h:inputText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&gt; ve &lt;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h:inputSecret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&gt; gibi.</a:t>
            </a:r>
          </a:p>
          <a:p>
            <a:pPr algn="l"/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JSF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sayfasina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ilk istek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geldiginde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olusturulur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daha sonraki istekler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icin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hali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hazirdaki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bu 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kullanilir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Restore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View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2 durum/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case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vardir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04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780CC0-A21C-4304-8D7B-1FB08A62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68E6E1-3D53-4630-A012-6759082C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tr-TR" b="0" i="0">
                <a:effectLst/>
                <a:latin typeface="Open Sans" panose="020B0606030504020204" pitchFamily="34" charset="0"/>
              </a:rPr>
              <a:t>Profesyonel dinamik web siteleri yapmamızı sağlayan ve MVC yapısına uygun olan, JAVA EE teknolojilerini kolaylıkla entegre edebileceğimiz bir </a:t>
            </a:r>
            <a:r>
              <a:rPr lang="tr-TR" b="0" i="0" err="1">
                <a:effectLst/>
                <a:latin typeface="Open Sans" panose="020B0606030504020204" pitchFamily="34" charset="0"/>
              </a:rPr>
              <a:t>frameworktür</a:t>
            </a:r>
            <a:r>
              <a:rPr lang="tr-TR" b="0" i="0"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tr-TR" b="0" i="0" err="1">
                <a:effectLst/>
                <a:latin typeface="Open Sans" panose="020B0606030504020204" pitchFamily="34" charset="0"/>
              </a:rPr>
              <a:t>JSF’i</a:t>
            </a:r>
            <a:r>
              <a:rPr lang="tr-TR" b="0" i="0">
                <a:effectLst/>
                <a:latin typeface="Open Sans" panose="020B0606030504020204" pitchFamily="34" charset="0"/>
              </a:rPr>
              <a:t> başta devlet kurumları olmak üzere üst düzey şirketler kullanılmaktadır.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6893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20DDC8-5A67-43CB-A1E1-E04B9A6A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212529"/>
                </a:solidFill>
                <a:latin typeface="system-ui"/>
              </a:rPr>
              <a:t>Non</a:t>
            </a:r>
            <a:r>
              <a:rPr lang="tr-TR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system-ui"/>
              </a:rPr>
              <a:t>Postback</a:t>
            </a:r>
            <a:r>
              <a:rPr lang="tr-TR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system-ui"/>
              </a:rPr>
              <a:t>Request</a:t>
            </a:r>
            <a:r>
              <a:rPr lang="tr-TR" dirty="0">
                <a:solidFill>
                  <a:srgbClr val="212529"/>
                </a:solidFill>
                <a:latin typeface="system-ui"/>
              </a:rPr>
              <a:t>/</a:t>
            </a:r>
            <a:r>
              <a:rPr lang="tr-TR" dirty="0" err="1">
                <a:solidFill>
                  <a:srgbClr val="212529"/>
                </a:solidFill>
                <a:latin typeface="system-ui"/>
              </a:rPr>
              <a:t>Initial</a:t>
            </a:r>
            <a:r>
              <a:rPr lang="tr-TR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system-ui"/>
              </a:rPr>
              <a:t>Request</a:t>
            </a:r>
            <a:endParaRPr lang="tr-TR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6700D0-37A8-4E5F-B00B-CF6FEABC9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Postback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/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Initial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sayfaya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yapilan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yeni istek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anlamina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gelir. Restore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View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 bos bir UI 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olusturulur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ve mevcut/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current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FacesContext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objesinde bu 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saklanir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store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algn="l"/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PostBack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icin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JSF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lifecycle’i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Restore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View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fazindan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sonra direkt olarak son faza ilerler yani 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Render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Response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Render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Response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bos UI 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sayfadaki JSF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componentleri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ile doldurulur. 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Tree’nin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mevcut durumu sonraki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/istekler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icin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saklanir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store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9022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1D9D99-6640-43D4-AE34-B09F54F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212529"/>
                </a:solidFill>
                <a:latin typeface="system-ui"/>
              </a:rPr>
              <a:t>Postback</a:t>
            </a:r>
            <a:r>
              <a:rPr lang="tr-TR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system-ui"/>
              </a:rPr>
              <a:t>Request</a:t>
            </a:r>
            <a:endParaRPr lang="tr-TR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13167C-6D81-437D-8B4E-8A64DF64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Postback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 HTTP POST metodu ile form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submit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edildiginde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ortaya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cikar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Bu durumda , Restore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View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onceki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istekte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olusturulan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yeniden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yapilandirilir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olusturulur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( restore).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5461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16B7F9-1A5F-4F67-A19C-9B6B6313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212529"/>
                </a:solidFill>
                <a:latin typeface="system-ui"/>
              </a:rPr>
              <a:t>Apply</a:t>
            </a:r>
            <a:r>
              <a:rPr lang="tr-TR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system-ui"/>
              </a:rPr>
              <a:t>Request</a:t>
            </a:r>
            <a:r>
              <a:rPr lang="tr-TR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system-ui"/>
              </a:rPr>
              <a:t>Values</a:t>
            </a:r>
            <a:endParaRPr lang="tr-TR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526BBE-8814-44D7-AE79-A2060364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Apply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Postback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sonrasinda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UI 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restore edildikten sonra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calisir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UI 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Tree’deki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her bir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node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dugum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submit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edilen formdaki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values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degerlerler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doldurulur/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atanir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0956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05BC5E-93CE-4DB3-9664-BA5A6AF0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212529"/>
                </a:solidFill>
                <a:latin typeface="system-ui"/>
              </a:rPr>
              <a:t>Process</a:t>
            </a:r>
            <a:r>
              <a:rPr lang="tr-TR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system-ui"/>
              </a:rPr>
              <a:t>Validation</a:t>
            </a:r>
            <a:endParaRPr lang="tr-TR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362EF7-3A4F-4343-8249-D8816DB07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Process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Validation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Apply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Request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Values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fazindan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sonra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calisir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Bu fazda 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conversion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donusum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ve 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validation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dogrulama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islemi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gerceklesir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JSF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built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-in olarak bir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cok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converter’a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sahiptir. Bu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converter’lari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inceleyecegiz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Tree’de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saklanan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degerlere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“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local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value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”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denilir.  JSF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sayfamizda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validator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kullanarak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local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value’leri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kontrol edebiliriz (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validation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).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Eger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validation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dogrulama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gecerleme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islemi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 sorunsuzca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gerceklesirse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JSF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lifecycle’i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normal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sekilde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devam eder.</a:t>
            </a:r>
          </a:p>
          <a:p>
            <a:pPr algn="l"/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Eger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convertion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ya da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validation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isleminde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bir hata olursa , hata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mesaji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 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FacesMessage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FacesContext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objesine eklenir. Bu durumda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lifecycle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Render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Response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fazina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ilerler ve ayni sayfa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render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edilir/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gosterilir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.</a:t>
            </a:r>
            <a:b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Hata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mesajlari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FacesContext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objesine eklenir fakat bu hata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mesajlarinin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gosterilmesi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icin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 &lt;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h:message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&gt; &lt;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h:messages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&gt; UI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componentleri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JSF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sayfasinda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eklenmelidir.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2614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DB9F77-3FFA-4E68-871B-21935ACA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12529"/>
                </a:solidFill>
                <a:latin typeface="system-ui"/>
              </a:rPr>
              <a:t>Update Model </a:t>
            </a:r>
            <a:r>
              <a:rPr lang="tr-TR" dirty="0" err="1">
                <a:solidFill>
                  <a:srgbClr val="212529"/>
                </a:solidFill>
                <a:latin typeface="system-ui"/>
              </a:rPr>
              <a:t>Values</a:t>
            </a:r>
            <a:endParaRPr lang="tr-TR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78A7BC-E496-4378-9A17-4440E29D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Process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Validation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tamamlandiktan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sonra UI 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Tree’deki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local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value’ler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icin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convertion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ve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validation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islemi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tamamlandiktan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sonra Update model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values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baslar.</a:t>
            </a:r>
          </a:p>
          <a:p>
            <a:pPr algn="l"/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Update model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values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 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Tree’deki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local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value’ler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 ile  JSF Model (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Managed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)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arasinda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binding</a:t>
            </a:r>
            <a:r>
              <a:rPr lang="tr-T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baglanma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islemi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gerceklesir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  <a:b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JSF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Managed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property’leri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UI Component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Tree’deki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local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value’ler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ile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guncellenir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3496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D98B48-C480-4712-84A0-2C5BE24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212529"/>
                </a:solidFill>
                <a:latin typeface="system-ui"/>
              </a:rPr>
              <a:t>Invoke</a:t>
            </a:r>
            <a:r>
              <a:rPr lang="tr-TR" dirty="0">
                <a:solidFill>
                  <a:srgbClr val="212529"/>
                </a:solidFill>
                <a:latin typeface="system-ui"/>
              </a:rPr>
              <a:t> Application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DA9B5C-6723-42AD-9194-DEDF6827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Invoke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Applicaiton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bean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property’lerimiz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guncellendikten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sonra , Update Model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Values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fazindan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sonra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calisacaktir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Invoke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Application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action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code’lar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calisir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Action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code’tan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kasit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;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action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method’lar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ve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action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listener’lardir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Invoke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Application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fazinda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,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navigation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islemi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NavigationHandler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ile </a:t>
            </a:r>
            <a:r>
              <a:rPr lang="tr-TR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yapilir</a:t>
            </a:r>
            <a:r>
              <a:rPr lang="tr-T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&lt;p&gt; 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h:commandButton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value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Login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action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welcome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/&gt;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&lt;/p&gt;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571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D05DC7-D3BD-4DC0-ABC8-ED62E527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212529"/>
                </a:solidFill>
                <a:latin typeface="system-ui"/>
              </a:rPr>
              <a:t>Render</a:t>
            </a:r>
            <a:r>
              <a:rPr lang="tr-TR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system-ui"/>
              </a:rPr>
              <a:t>Response</a:t>
            </a:r>
            <a:endParaRPr lang="tr-TR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294300-4FFA-47C7-8186-1F6E058A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JSF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Lifecycle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da son olarak 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Render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Response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fazi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calisir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Render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Response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fazinda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UI Component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Tree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veri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yapisi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encoding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islemine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tabi tutulur 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donusturulur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(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render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)</a:t>
            </a:r>
            <a:b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Response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render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edilmeden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once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,</a:t>
            </a:r>
            <a:endParaRPr kumimoji="0" lang="tr-TR" altLang="tr-T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h:inputText gibi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tum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JSF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componentleri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donusturulur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tr-TR" altLang="tr-TR" sz="2000" b="1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render</a:t>
            </a:r>
            <a:r>
              <a:rPr kumimoji="0" lang="tr-TR" altLang="tr-TR" sz="2000" b="1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kumimoji="0" lang="tr-TR" altLang="tr-TR" sz="2000" b="1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Ornegin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h:inputText JSF etiketi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tr-TR" altLang="tr-TR" sz="15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input</a:t>
            </a:r>
            <a:r>
              <a:rPr kumimoji="0" lang="tr-TR" altLang="tr-TR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tr-TR" altLang="tr-TR" sz="15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type</a:t>
            </a:r>
            <a:r>
              <a:rPr kumimoji="0" lang="tr-TR" altLang="tr-TR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tr-TR" altLang="tr-TR" sz="15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text</a:t>
            </a:r>
            <a:r>
              <a:rPr kumimoji="0" lang="tr-TR" altLang="tr-TR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name="j_idt5:j_idt7"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seklinde HTML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formatina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donusturulur.Bu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isleme 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encoding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denir.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Encode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edilen sayfa browser/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tarayiciya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gonderilir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ve browser/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tarayici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sayfayi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gosterir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tr-TR" altLang="tr-T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3934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841F5D-8194-4DA9-8100-9AF03D8E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892"/>
            <a:ext cx="10058400" cy="56342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tr-TR" b="1" dirty="0">
                <a:solidFill>
                  <a:srgbClr val="555555"/>
                </a:solidFill>
                <a:latin typeface="Open Sans" panose="020B0606030504020204" pitchFamily="34" charset="0"/>
              </a:rPr>
              <a:t>1) Restore </a:t>
            </a:r>
            <a:r>
              <a:rPr lang="tr-TR" b="1" dirty="0" err="1">
                <a:solidFill>
                  <a:srgbClr val="555555"/>
                </a:solidFill>
                <a:latin typeface="Open Sans" panose="020B0606030504020204" pitchFamily="34" charset="0"/>
              </a:rPr>
              <a:t>View</a:t>
            </a:r>
            <a:b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</a:br>
            <a: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  <a:t>Java Server </a:t>
            </a:r>
            <a:r>
              <a:rPr lang="tr-TR" dirty="0" err="1">
                <a:solidFill>
                  <a:srgbClr val="555555"/>
                </a:solidFill>
                <a:latin typeface="Open Sans" panose="020B0606030504020204" pitchFamily="34" charset="0"/>
              </a:rPr>
              <a:t>Faces’in</a:t>
            </a:r>
            <a: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  <a:t> ilk aşamasıdır.  Oluşturduğumuz ağaç bileşenleri bu aşamada saklanmaktadır. Eğer bileşenler daha oluşmadıysa, oluşturulur ve saklanır. Kullanıcıdan bir istek geldiğinde bu isteğin ilk ulaştığı yer Restore </a:t>
            </a:r>
            <a:r>
              <a:rPr lang="tr-TR" dirty="0" err="1">
                <a:solidFill>
                  <a:srgbClr val="555555"/>
                </a:solidFill>
                <a:latin typeface="Open Sans" panose="020B0606030504020204" pitchFamily="34" charset="0"/>
              </a:rPr>
              <a:t>View’dir</a:t>
            </a:r>
            <a: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  <a:t>. Restore </a:t>
            </a:r>
            <a:r>
              <a:rPr lang="tr-TR" dirty="0" err="1">
                <a:solidFill>
                  <a:srgbClr val="555555"/>
                </a:solidFill>
                <a:latin typeface="Open Sans" panose="020B0606030504020204" pitchFamily="34" charset="0"/>
              </a:rPr>
              <a:t>View’de</a:t>
            </a:r>
            <a: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  <a:t> </a:t>
            </a:r>
            <a:r>
              <a:rPr lang="tr-TR" dirty="0" err="1">
                <a:solidFill>
                  <a:srgbClr val="555555"/>
                </a:solidFill>
                <a:latin typeface="Open Sans" panose="020B0606030504020204" pitchFamily="34" charset="0"/>
              </a:rPr>
              <a:t>FacesContext’te</a:t>
            </a:r>
            <a: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  <a:t> oluşturulur.</a:t>
            </a:r>
            <a:b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</a:br>
            <a:r>
              <a:rPr lang="tr-TR" b="1" dirty="0">
                <a:solidFill>
                  <a:srgbClr val="555555"/>
                </a:solidFill>
                <a:latin typeface="Open Sans" panose="020B0606030504020204" pitchFamily="34" charset="0"/>
              </a:rPr>
              <a:t>2) </a:t>
            </a:r>
            <a:r>
              <a:rPr lang="tr-TR" b="1" dirty="0" err="1">
                <a:solidFill>
                  <a:srgbClr val="555555"/>
                </a:solidFill>
                <a:latin typeface="Open Sans" panose="020B0606030504020204" pitchFamily="34" charset="0"/>
              </a:rPr>
              <a:t>Apply</a:t>
            </a:r>
            <a:r>
              <a:rPr lang="tr-TR" b="1" dirty="0">
                <a:solidFill>
                  <a:srgbClr val="555555"/>
                </a:solidFill>
                <a:latin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rgbClr val="555555"/>
                </a:solidFill>
                <a:latin typeface="Open Sans" panose="020B0606030504020204" pitchFamily="34" charset="0"/>
              </a:rPr>
              <a:t>Request</a:t>
            </a:r>
            <a:r>
              <a:rPr lang="tr-TR" b="1" dirty="0">
                <a:solidFill>
                  <a:srgbClr val="555555"/>
                </a:solidFill>
                <a:latin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rgbClr val="555555"/>
                </a:solidFill>
                <a:latin typeface="Open Sans" panose="020B0606030504020204" pitchFamily="34" charset="0"/>
              </a:rPr>
              <a:t>Values</a:t>
            </a:r>
            <a:b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</a:br>
            <a: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  <a:t>Kullanıcıdan gelen değeri bu adımda tutulur.</a:t>
            </a:r>
            <a:b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</a:br>
            <a:r>
              <a:rPr lang="tr-TR" b="1" dirty="0">
                <a:solidFill>
                  <a:srgbClr val="555555"/>
                </a:solidFill>
                <a:latin typeface="Open Sans" panose="020B0606030504020204" pitchFamily="34" charset="0"/>
              </a:rPr>
              <a:t>3) </a:t>
            </a:r>
            <a:r>
              <a:rPr lang="tr-TR" b="1" dirty="0" err="1">
                <a:solidFill>
                  <a:srgbClr val="555555"/>
                </a:solidFill>
                <a:latin typeface="Open Sans" panose="020B0606030504020204" pitchFamily="34" charset="0"/>
              </a:rPr>
              <a:t>Process</a:t>
            </a:r>
            <a:r>
              <a:rPr lang="tr-TR" b="1" dirty="0">
                <a:solidFill>
                  <a:srgbClr val="555555"/>
                </a:solidFill>
                <a:latin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rgbClr val="555555"/>
                </a:solidFill>
                <a:latin typeface="Open Sans" panose="020B0606030504020204" pitchFamily="34" charset="0"/>
              </a:rPr>
              <a:t>Validations</a:t>
            </a:r>
            <a:b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</a:br>
            <a: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  <a:t>Kullanıcıdan gelen değerler tutulur ancak bu tutulan değerlerin kontrolünün yapılması gerekir. Kullanıcıdan gelen veri tipi ya da gelmesi gereken değerlerinin kontrol edildiği aşamadır.</a:t>
            </a:r>
            <a:b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</a:br>
            <a:r>
              <a:rPr lang="tr-TR" b="1" dirty="0">
                <a:solidFill>
                  <a:srgbClr val="555555"/>
                </a:solidFill>
                <a:latin typeface="Open Sans" panose="020B0606030504020204" pitchFamily="34" charset="0"/>
              </a:rPr>
              <a:t>4) Update Model </a:t>
            </a:r>
            <a:r>
              <a:rPr lang="tr-TR" b="1" dirty="0" err="1">
                <a:solidFill>
                  <a:srgbClr val="555555"/>
                </a:solidFill>
                <a:latin typeface="Open Sans" panose="020B0606030504020204" pitchFamily="34" charset="0"/>
              </a:rPr>
              <a:t>Values</a:t>
            </a:r>
            <a:b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</a:br>
            <a: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  <a:t>Kontrol edilen </a:t>
            </a:r>
            <a:r>
              <a:rPr lang="tr-TR" dirty="0" err="1">
                <a:solidFill>
                  <a:srgbClr val="555555"/>
                </a:solidFill>
                <a:latin typeface="Open Sans" panose="020B0606030504020204" pitchFamily="34" charset="0"/>
              </a:rPr>
              <a:t>değelerin</a:t>
            </a:r>
            <a: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  <a:t> emin olunduktan sonra bileşen </a:t>
            </a:r>
            <a:r>
              <a:rPr lang="tr-TR" dirty="0" err="1">
                <a:solidFill>
                  <a:srgbClr val="555555"/>
                </a:solidFill>
                <a:latin typeface="Open Sans" panose="020B0606030504020204" pitchFamily="34" charset="0"/>
              </a:rPr>
              <a:t>değeleri</a:t>
            </a:r>
            <a: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  <a:t> kullanıcıdan gelen değerler ile değiştirilir/güncellenir.</a:t>
            </a:r>
            <a:b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</a:br>
            <a:r>
              <a:rPr lang="tr-TR" b="1" dirty="0">
                <a:solidFill>
                  <a:srgbClr val="555555"/>
                </a:solidFill>
                <a:latin typeface="Open Sans" panose="020B0606030504020204" pitchFamily="34" charset="0"/>
              </a:rPr>
              <a:t>5) </a:t>
            </a:r>
            <a:r>
              <a:rPr lang="tr-TR" b="1" dirty="0" err="1">
                <a:solidFill>
                  <a:srgbClr val="555555"/>
                </a:solidFill>
                <a:latin typeface="Open Sans" panose="020B0606030504020204" pitchFamily="34" charset="0"/>
              </a:rPr>
              <a:t>Invoke</a:t>
            </a:r>
            <a:r>
              <a:rPr lang="tr-TR" b="1" dirty="0">
                <a:solidFill>
                  <a:srgbClr val="555555"/>
                </a:solidFill>
                <a:latin typeface="Open Sans" panose="020B0606030504020204" pitchFamily="34" charset="0"/>
              </a:rPr>
              <a:t> Application</a:t>
            </a:r>
            <a:b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</a:br>
            <a: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  <a:t>Bu aşamada kullanıcıdan gelen değeri işleme sokma işlemi burada gerçekleştir. Bizim bir fonksiyonumuz/metodumuz var ve bu değere göre bir işlem yapılacaksa çağırma ve gerçekleşme işlemi yapılmaktadır. Kısaca bizim işlemlerimizin yapıldığı aşamadır.</a:t>
            </a:r>
            <a:b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</a:br>
            <a:r>
              <a:rPr lang="tr-TR" b="1" dirty="0">
                <a:solidFill>
                  <a:srgbClr val="555555"/>
                </a:solidFill>
                <a:latin typeface="Open Sans" panose="020B0606030504020204" pitchFamily="34" charset="0"/>
              </a:rPr>
              <a:t>6) </a:t>
            </a:r>
            <a:r>
              <a:rPr lang="tr-TR" b="1" dirty="0" err="1">
                <a:solidFill>
                  <a:srgbClr val="555555"/>
                </a:solidFill>
                <a:latin typeface="Open Sans" panose="020B0606030504020204" pitchFamily="34" charset="0"/>
              </a:rPr>
              <a:t>Render</a:t>
            </a:r>
            <a:r>
              <a:rPr lang="tr-TR" b="1" dirty="0">
                <a:solidFill>
                  <a:srgbClr val="555555"/>
                </a:solidFill>
                <a:latin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rgbClr val="555555"/>
                </a:solidFill>
                <a:latin typeface="Open Sans" panose="020B0606030504020204" pitchFamily="34" charset="0"/>
              </a:rPr>
              <a:t>Response</a:t>
            </a:r>
            <a:b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</a:br>
            <a: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  <a:t>Bu aşama en son aşamadır. Bu aşamada yapılan işlemlerin sonucunda ortaya çıkan değer kullanıcıya </a:t>
            </a:r>
            <a:r>
              <a:rPr lang="tr-TR" dirty="0" err="1">
                <a:solidFill>
                  <a:srgbClr val="555555"/>
                </a:solidFill>
                <a:latin typeface="Open Sans" panose="020B0606030504020204" pitchFamily="34" charset="0"/>
              </a:rPr>
              <a:t>response</a:t>
            </a:r>
            <a:r>
              <a:rPr lang="tr-TR" dirty="0">
                <a:solidFill>
                  <a:srgbClr val="555555"/>
                </a:solidFill>
                <a:latin typeface="Open Sans" panose="020B0606030504020204" pitchFamily="34" charset="0"/>
              </a:rPr>
              <a:t> edilir.</a:t>
            </a:r>
          </a:p>
        </p:txBody>
      </p:sp>
    </p:spTree>
    <p:extLst>
      <p:ext uri="{BB962C8B-B14F-4D97-AF65-F5344CB8AC3E}">
        <p14:creationId xmlns:p14="http://schemas.microsoft.com/office/powerpoint/2010/main" val="598469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368031-8E16-4010-99A4-5EF9A588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JSF etiketleri</a:t>
            </a:r>
            <a:br>
              <a:rPr lang="tr-TR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350870-C80D-42A6-8BD4-AF4E1686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JSF içerisinde yer alan tüm etiketler-bileşenler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UIComponent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ve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UIComponentBase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soyut sınıflarından türetilerek oluşturulur.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h:commandButton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value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Submit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action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="#{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student.Save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}"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actionListener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="#{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student.Save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}" /&gt;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JSF yukarıdaki etiketi aşağıdaki adımları takip ederek oluşturur.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UIComponent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-&gt;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UIComponentBase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-&gt;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UICommand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-&gt;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HtmlCommandButton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5012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3C091D-EDC6-426A-94C7-8AF43AB94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9122" y="184714"/>
            <a:ext cx="2853935" cy="5853714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h:graphicImage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h:outputStylesheet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h:outputScript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h:Link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h:commandLink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h:panelGrid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h:outputLink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h:message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h:messages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h:dataTable</a:t>
            </a:r>
          </a:p>
          <a:p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NOT: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JSF etiketlerini HTML etiketlerinden ayıran en önemli özellik Model katmanında yer alan ve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Managed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Bean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olarak adlandırılan Java komutları ile bağlantı kurmayı sağlamasıdır.</a:t>
            </a:r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1E993832-54A0-4CBA-90FB-C2C9EE05BA95}"/>
              </a:ext>
            </a:extLst>
          </p:cNvPr>
          <p:cNvSpPr txBox="1">
            <a:spLocks/>
          </p:cNvSpPr>
          <p:nvPr/>
        </p:nvSpPr>
        <p:spPr>
          <a:xfrm>
            <a:off x="1249680" y="167780"/>
            <a:ext cx="2853935" cy="585371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>
                <a:solidFill>
                  <a:srgbClr val="212529"/>
                </a:solidFill>
                <a:latin typeface="system-ui"/>
              </a:rPr>
              <a:t>Temel etiketler</a:t>
            </a:r>
            <a:endParaRPr lang="tr-TR" dirty="0">
              <a:solidFill>
                <a:srgbClr val="212529"/>
              </a:solidFill>
              <a:latin typeface="system-ui"/>
            </a:endParaRPr>
          </a:p>
          <a:p>
            <a:r>
              <a:rPr lang="tr-TR" dirty="0">
                <a:solidFill>
                  <a:srgbClr val="212529"/>
                </a:solidFill>
                <a:latin typeface="system-ui"/>
              </a:rPr>
              <a:t>JSF sayfalarında kullanılan bazı etiketler şunlardır.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h:head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h:body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h:inputText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h:outputText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h:commandButton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h:inputTextarea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h:inputSecret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h:inputHidden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h:inputFile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h:selectBooleanCheckbox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h:selectManyCheckbox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h:selectOneListbox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h:selectManyListbox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h:selectOneMenu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12529"/>
                </a:solidFill>
                <a:latin typeface="system-ui"/>
              </a:rPr>
              <a:t>h:outputFormat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007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0612B6-EC09-4147-A59B-C1C99B33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tr-TR" sz="4800" b="1" i="0" dirty="0">
                <a:solidFill>
                  <a:schemeClr val="tx1"/>
                </a:solidFill>
                <a:effectLst/>
                <a:latin typeface="inherit"/>
              </a:rPr>
              <a:t>Neden Java Server </a:t>
            </a:r>
            <a:r>
              <a:rPr lang="tr-TR" sz="4800" b="1" i="0" dirty="0" err="1">
                <a:solidFill>
                  <a:schemeClr val="tx1"/>
                </a:solidFill>
                <a:effectLst/>
                <a:latin typeface="inherit"/>
              </a:rPr>
              <a:t>Faces</a:t>
            </a:r>
            <a:r>
              <a:rPr lang="tr-TR" sz="4800" b="1" i="0" dirty="0">
                <a:solidFill>
                  <a:schemeClr val="tx1"/>
                </a:solidFill>
                <a:effectLst/>
                <a:latin typeface="inherit"/>
              </a:rPr>
              <a:t>?</a:t>
            </a:r>
            <a:br>
              <a:rPr lang="tr-TR" sz="4800" b="1" i="0" dirty="0">
                <a:solidFill>
                  <a:schemeClr val="tx1"/>
                </a:solidFill>
                <a:effectLst/>
                <a:latin typeface="Poppins" panose="00000500000000000000" pitchFamily="2" charset="-94"/>
              </a:rPr>
            </a:br>
            <a:endParaRPr lang="tr-TR" sz="4800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045E3D-8E10-4787-B77D-59515502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fontAlgn="base"/>
            <a:r>
              <a:rPr lang="tr-TR" b="0" i="0" dirty="0">
                <a:effectLst/>
                <a:latin typeface="inherit"/>
              </a:rPr>
              <a:t>Üçüncü parti kütüphaneler/yazılımları projemize ekleyebiliyoruz ve bunu kullanabiliyoruz.</a:t>
            </a:r>
          </a:p>
          <a:p>
            <a:pPr fontAlgn="base"/>
            <a:r>
              <a:rPr lang="tr-TR" b="0" i="0" dirty="0" err="1">
                <a:effectLst/>
                <a:latin typeface="inherit"/>
              </a:rPr>
              <a:t>Componentler</a:t>
            </a:r>
            <a:r>
              <a:rPr lang="tr-TR" b="0" i="0" dirty="0">
                <a:effectLst/>
                <a:latin typeface="inherit"/>
              </a:rPr>
              <a:t> sayesinde kullanıcı </a:t>
            </a:r>
            <a:r>
              <a:rPr lang="tr-TR" b="0" i="0" dirty="0" err="1">
                <a:effectLst/>
                <a:latin typeface="inherit"/>
              </a:rPr>
              <a:t>arayüzü</a:t>
            </a:r>
            <a:r>
              <a:rPr lang="tr-TR" b="0" i="0" dirty="0">
                <a:effectLst/>
                <a:latin typeface="inherit"/>
              </a:rPr>
              <a:t> oluşturabiliyoruz.</a:t>
            </a:r>
          </a:p>
          <a:p>
            <a:pPr fontAlgn="base"/>
            <a:r>
              <a:rPr lang="tr-TR" b="0" i="0" dirty="0">
                <a:effectLst/>
                <a:latin typeface="inherit"/>
              </a:rPr>
              <a:t>Olaya dayalı </a:t>
            </a:r>
            <a:r>
              <a:rPr lang="tr-TR" b="0" i="0" dirty="0" err="1">
                <a:effectLst/>
                <a:latin typeface="inherit"/>
              </a:rPr>
              <a:t>proglamlama</a:t>
            </a:r>
            <a:r>
              <a:rPr lang="tr-TR" b="0" i="0" dirty="0">
                <a:effectLst/>
                <a:latin typeface="inherit"/>
              </a:rPr>
              <a:t> tekniği vardır.</a:t>
            </a:r>
          </a:p>
          <a:p>
            <a:pPr fontAlgn="base"/>
            <a:r>
              <a:rPr lang="tr-TR" b="0" i="0" dirty="0">
                <a:effectLst/>
                <a:latin typeface="inherit"/>
              </a:rPr>
              <a:t>Modüller halinde kodlayabilme.</a:t>
            </a:r>
          </a:p>
          <a:p>
            <a:pPr fontAlgn="base"/>
            <a:r>
              <a:rPr lang="tr-TR" b="0" i="0" dirty="0">
                <a:effectLst/>
                <a:latin typeface="inherit"/>
              </a:rPr>
              <a:t>IDE ile basitçe kodlama yapabilme.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0292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372E94-E5EA-4C88-AFB9-4769100C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Doğrulama etiketleri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6E7F18-20FC-4F44-9296-0C625887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Kullanıcı tarafından girilen verilerin doğrulanması için kullanılan JSF etiketleridir.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f:validateLength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f:validateRequired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f:validateDoubleRange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f:validateLongRange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f:validateBean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f:validateRegex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099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802A58-B5CD-44F9-8E00-F5702FE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61AFE6-0980-41A8-B670-B57AA1E3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h:inputText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firstName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value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="#{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student.firstName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}"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required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true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requiredMessage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="Zorunludur."&gt; 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f:validateLength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minimum="3"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maximum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="10" /&gt; 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h:inputText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  <a:p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Bazı doğrulama etiketlerinin çalışması için </a:t>
            </a:r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web.xml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dosyasında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javax.faces.VALIDATE_EMPTY_FIELDS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değerinin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true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olması gerekir.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context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-param&gt; 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&lt;param-name&gt;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javax.faces.VALIDATE_EMPTY_FIELDS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&lt;/param-name&gt; 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&lt;param-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value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true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&lt;/param-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value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context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-param&gt;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6063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D088B6-2A1E-48C2-B7A9-9A8FEC83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1D4FB8-F9EA-4F5E-8706-F400DE94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JSF Model katmanında yer alan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ManagedBean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sınıflarını doğrulamak için </a:t>
            </a:r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f:validateBean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etiketi ile aşağıdaki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Annotation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kullanımına imkan verir.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@NotNull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@Null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@Size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@Digits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@DecimalMin  - @DecimalMax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@Max -@Min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@Pattern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@Past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@Future - @AssertTrue - @AssertFalse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JSF ayrıca özel doğrulama etiketi oluşturmayı da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4226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B0757A-61B4-4A40-8C11-5939CB91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Dönüşüm etiketleri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721B1B-AD4D-476D-82E6-AFEE0014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Kullanıcı tarafından girilen verileri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Integer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Date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gibi Java veri türlerine dönüştürme için kullanılan JSF etiketleridir.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f:convertDateTime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f:convertNumber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f:converter</a:t>
            </a:r>
          </a:p>
          <a:p>
            <a:pPr algn="l"/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f:converter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etiketi ile kullanılabilecek değerler aşağıdaki gibidir.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3510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E780C6-7EF4-4008-B35A-E076A9E5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72DC1F13-0640-4F04-AD12-3F292151D6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1205" y="1826818"/>
          <a:ext cx="9389916" cy="4061616"/>
        </p:xfrm>
        <a:graphic>
          <a:graphicData uri="http://schemas.openxmlformats.org/drawingml/2006/table">
            <a:tbl>
              <a:tblPr/>
              <a:tblGrid>
                <a:gridCol w="4694958">
                  <a:extLst>
                    <a:ext uri="{9D8B030D-6E8A-4147-A177-3AD203B41FA5}">
                      <a16:colId xmlns:a16="http://schemas.microsoft.com/office/drawing/2014/main" val="1922177322"/>
                    </a:ext>
                  </a:extLst>
                </a:gridCol>
                <a:gridCol w="4694958">
                  <a:extLst>
                    <a:ext uri="{9D8B030D-6E8A-4147-A177-3AD203B41FA5}">
                      <a16:colId xmlns:a16="http://schemas.microsoft.com/office/drawing/2014/main" val="1996880671"/>
                    </a:ext>
                  </a:extLst>
                </a:gridCol>
              </a:tblGrid>
              <a:tr h="30944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BigDecimalConverter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javax.faces.BigDecimal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24799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BigIntegerConverter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javax.faces.BigInteger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17551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BooleanConverter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javax.faces.Boolean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39149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ByteConverter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javax.faces.Byte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18677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CharacterConverter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javax.faces.Character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394105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DateTimeConverter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javax.faces.Datetime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735649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DoubleConverter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javax.faces.Double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48238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EnumConverter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javax.faces.Enum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65786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FloatConverter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javax.faces.Float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005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IntegerConverter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javax.faces.Integer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25316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LongConverter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javax.faces.Long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103865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NumberConverter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javax.faces.Number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97851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r>
                        <a:rPr lang="tr-TR" sz="1700">
                          <a:effectLst/>
                        </a:rPr>
                        <a:t>ShortConverter</a:t>
                      </a: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700" dirty="0" err="1">
                          <a:effectLst/>
                        </a:rPr>
                        <a:t>javax.faces.Short</a:t>
                      </a:r>
                      <a:endParaRPr lang="tr-TR" sz="1700" dirty="0">
                        <a:effectLst/>
                      </a:endParaRPr>
                    </a:p>
                  </a:txBody>
                  <a:tcPr marL="26676" marR="26676" marT="26676" marB="266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54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B533C7-250A-4880-ACE0-2326E479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7BBCC3-0721-4744-A38C-FD103F8E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&lt;p&gt;Age: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h:inputText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age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value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="#{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student.age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}"&gt;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f:converter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converterId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javax.faces.Integer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h:inputText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&lt;/p&gt;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JSF varsayılan olarak model katmanı (</a:t>
            </a:r>
            <a:r>
              <a:rPr kumimoji="0" lang="tr-TR" altLang="tr-TR" sz="3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ManagedBean</a:t>
            </a:r>
            <a:r>
              <a:rPr kumimoji="0" lang="tr-TR" altLang="tr-TR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) bağlantısı sırasında </a:t>
            </a:r>
            <a:r>
              <a:rPr kumimoji="0" lang="tr-TR" altLang="tr-TR" sz="3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dönümüşü</a:t>
            </a:r>
            <a:r>
              <a:rPr kumimoji="0" lang="tr-TR" altLang="tr-TR" sz="3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yapar.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ar(--bs-font-monospace)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526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B390AB-85F1-4978-873D-9B8E6F30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15AB06-7ABB-49F4-9D73-DF515DC19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&lt;p&gt;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Date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 Of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Birth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: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 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h:inputText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dateOfBirth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value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="#{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student.dateOfBirth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}"&gt; 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f:convertDateTime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type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both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dateStyle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short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locale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="tr"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timeZone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="UTC" /&gt; 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h:inputText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&gt; 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00FF00"/>
                </a:highlight>
                <a:latin typeface="var(--bs-font-monospace)"/>
              </a:rPr>
              <a:t>&lt;/p&gt;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&lt;p&gt;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Salary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: 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h:outputText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salary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value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="#{1000}"&gt; 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f:convertNumber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currencySymbol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="$"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type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currency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" /&gt; 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h:outputText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&gt; </a:t>
            </a: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var(--bs-font-monospace)"/>
              </a:rPr>
              <a:t>&lt;/p&gt;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11070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7EB05B-A329-4E2B-B354-C852D39B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Facelet</a:t>
            </a:r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 etiketleri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CE0876-CBC1-45ED-B54F-E109B1FD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Web sayfa iskeleti hazırlamak(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layout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), Özel etiket oluşturmak için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facelet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etiketleri kullanılır.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ui:component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ui:composition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ui:debug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ui:decorate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ui:define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ui:fragment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ui:include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ui:insert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ui:param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ui:repeat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ui:remove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6042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AD2964-10A8-4036-95D2-3127F9A5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F97C83-14B7-42FF-B762-6565829D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Özel etiket oluşturmak için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composite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etiketleri kullanılır.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cc:interface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cc:implementation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cc:attribute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cc:insertChildren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cc:valueHolder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cc:editableValueHolder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cc:actionSource</a:t>
            </a:r>
            <a:endParaRPr lang="tr-TR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95432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88691E-E076-44D2-86BA-25CB482BC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4920"/>
            <a:ext cx="10058400" cy="5905144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header.xhtml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ui:composition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 &lt;h1&gt;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Header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&lt;/h1&gt; 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ui:composition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footer.xhtml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ui:composition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 &lt;h1&gt;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Footer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&lt;/h1&gt; 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ui:composition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body.xhtml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ui:composition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 &lt;h1&gt;Body&lt;/h1&gt; 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ui:composition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layout.xhtml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h:body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ui:insert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name="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header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ui:include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src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header.xhtml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ui:insert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ui:insert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name="body"&gt;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ui:include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src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body.xhtml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ui:insert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ui:insert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name="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footer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ui:include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src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footer.xhtml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ui:insert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h:body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310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C054AC-344F-48AF-9E14-DC291ED4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1400" b="0" i="0" dirty="0" err="1">
                <a:effectLst/>
                <a:latin typeface="inherit"/>
              </a:rPr>
              <a:t>Internatization</a:t>
            </a:r>
            <a:r>
              <a:rPr lang="tr-TR" sz="1400" b="0" i="0" dirty="0">
                <a:effectLst/>
                <a:latin typeface="inherit"/>
              </a:rPr>
              <a:t> (i18n) - Uygulamanıza dil desteğini ekleyebilirsiniz.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400" b="0" i="0" dirty="0" err="1">
                <a:effectLst/>
                <a:latin typeface="inherit"/>
              </a:rPr>
              <a:t>Convertion</a:t>
            </a:r>
            <a:r>
              <a:rPr lang="tr-TR" sz="1400" b="0" i="0" dirty="0">
                <a:effectLst/>
                <a:latin typeface="inherit"/>
              </a:rPr>
              <a:t> (Veriyi dönüştürme) - Kullanıcı, forma bir veri girdiğinde belirli bir formata çevirerek kaydetmeyi veya belirli format ile kullanıcıya veriyi sunulabilmektedir.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400" b="0" i="0" dirty="0" err="1">
                <a:effectLst/>
                <a:latin typeface="inherit"/>
              </a:rPr>
              <a:t>Validation</a:t>
            </a:r>
            <a:r>
              <a:rPr lang="tr-TR" sz="1400" b="0" i="0" dirty="0">
                <a:effectLst/>
                <a:latin typeface="inherit"/>
              </a:rPr>
              <a:t> (Veriyi doğrulama) - ‘Bu alan gereklidir’, ‘Bu alan sayı olmalıdır’, ‘Bu alanın limitleri olmalıdır’ ya da ‘Bu alan tanımlanan </a:t>
            </a:r>
            <a:r>
              <a:rPr lang="tr-TR" sz="1400" b="0" i="0" dirty="0" err="1">
                <a:effectLst/>
                <a:latin typeface="inherit"/>
              </a:rPr>
              <a:t>regex</a:t>
            </a:r>
            <a:r>
              <a:rPr lang="tr-TR" sz="1400" b="0" i="0" dirty="0">
                <a:effectLst/>
                <a:latin typeface="inherit"/>
              </a:rPr>
              <a:t> ifadesine göre değer almalıdır’ gibi durumlar oluşturulabilir.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400" b="0" i="0" dirty="0" err="1">
                <a:effectLst/>
                <a:latin typeface="inherit"/>
              </a:rPr>
              <a:t>Error</a:t>
            </a:r>
            <a:r>
              <a:rPr lang="tr-TR" sz="1400" b="0" i="0" dirty="0">
                <a:effectLst/>
                <a:latin typeface="inherit"/>
              </a:rPr>
              <a:t> </a:t>
            </a:r>
            <a:r>
              <a:rPr lang="tr-TR" sz="1400" b="0" i="0" dirty="0" err="1">
                <a:effectLst/>
                <a:latin typeface="inherit"/>
              </a:rPr>
              <a:t>handling</a:t>
            </a:r>
            <a:r>
              <a:rPr lang="tr-TR" sz="1400" b="0" i="0" dirty="0">
                <a:effectLst/>
                <a:latin typeface="inherit"/>
              </a:rPr>
              <a:t> - Veriyi dönüştürme veya doğrulama esnasında kullanıcıya hatasını söyleyebilirsiniz.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inherit"/>
              </a:rPr>
              <a:t>AJAX desteği - Bu özellik </a:t>
            </a:r>
            <a:r>
              <a:rPr lang="tr-TR" sz="1400" b="0" i="0" dirty="0" err="1">
                <a:effectLst/>
                <a:latin typeface="inherit"/>
              </a:rPr>
              <a:t>JSF’in</a:t>
            </a:r>
            <a:r>
              <a:rPr lang="tr-TR" sz="1400" b="0" i="0" dirty="0">
                <a:effectLst/>
                <a:latin typeface="inherit"/>
              </a:rPr>
              <a:t> tercih edilmesindeki en büyük </a:t>
            </a:r>
            <a:r>
              <a:rPr lang="tr-TR" sz="1400" b="0" i="0" dirty="0" err="1">
                <a:effectLst/>
                <a:latin typeface="inherit"/>
              </a:rPr>
              <a:t>sebeblerden</a:t>
            </a:r>
            <a:r>
              <a:rPr lang="tr-TR" sz="1400" b="0" i="0" dirty="0">
                <a:effectLst/>
                <a:latin typeface="inherit"/>
              </a:rPr>
              <a:t> biri olabilir. Çünkü </a:t>
            </a:r>
            <a:r>
              <a:rPr lang="tr-TR" sz="1400" b="0" i="0" dirty="0" err="1">
                <a:effectLst/>
                <a:latin typeface="inherit"/>
              </a:rPr>
              <a:t>AJAX’ı</a:t>
            </a:r>
            <a:r>
              <a:rPr lang="tr-TR" sz="1400" b="0" i="0" dirty="0">
                <a:effectLst/>
                <a:latin typeface="inherit"/>
              </a:rPr>
              <a:t> kullanmak pratik.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400" b="0" i="0" dirty="0" err="1">
                <a:effectLst/>
                <a:latin typeface="inherit"/>
              </a:rPr>
              <a:t>JavaScript</a:t>
            </a:r>
            <a:r>
              <a:rPr lang="tr-TR" sz="1400" b="0" i="0" dirty="0">
                <a:effectLst/>
                <a:latin typeface="inherit"/>
              </a:rPr>
              <a:t> - Kendi oluşturduğunuz </a:t>
            </a:r>
            <a:r>
              <a:rPr lang="tr-TR" sz="1400" b="0" i="0" dirty="0" err="1">
                <a:effectLst/>
                <a:latin typeface="inherit"/>
              </a:rPr>
              <a:t>Js</a:t>
            </a:r>
            <a:r>
              <a:rPr lang="tr-TR" sz="1400" b="0" i="0" dirty="0">
                <a:effectLst/>
                <a:latin typeface="inherit"/>
              </a:rPr>
              <a:t> kodunuzu kullanarak uygulamayı zenginleştirebilirsiniz.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400" b="0" i="0" dirty="0" err="1">
                <a:effectLst/>
                <a:latin typeface="inherit"/>
              </a:rPr>
              <a:t>Custom</a:t>
            </a:r>
            <a:r>
              <a:rPr lang="tr-TR" sz="1400" b="0" i="0" dirty="0">
                <a:effectLst/>
                <a:latin typeface="inherit"/>
              </a:rPr>
              <a:t> </a:t>
            </a:r>
            <a:r>
              <a:rPr lang="tr-TR" sz="1400" b="0" i="0" dirty="0" err="1">
                <a:effectLst/>
                <a:latin typeface="inherit"/>
              </a:rPr>
              <a:t>component</a:t>
            </a:r>
            <a:r>
              <a:rPr lang="tr-TR" sz="1400" b="0" i="0" dirty="0">
                <a:effectLst/>
                <a:latin typeface="inherit"/>
              </a:rPr>
              <a:t> - Birden fazla yer de kullandığınız </a:t>
            </a:r>
            <a:r>
              <a:rPr lang="tr-TR" sz="1400" b="0" i="0" dirty="0" err="1">
                <a:effectLst/>
                <a:latin typeface="inherit"/>
              </a:rPr>
              <a:t>componentleri</a:t>
            </a:r>
            <a:r>
              <a:rPr lang="tr-TR" sz="1400" b="0" i="0" dirty="0">
                <a:effectLst/>
                <a:latin typeface="inherit"/>
              </a:rPr>
              <a:t> </a:t>
            </a:r>
            <a:r>
              <a:rPr lang="tr-TR" sz="1400" b="0" i="0" dirty="0" err="1">
                <a:effectLst/>
                <a:latin typeface="inherit"/>
              </a:rPr>
              <a:t>customize</a:t>
            </a:r>
            <a:r>
              <a:rPr lang="tr-TR" sz="1400" b="0" i="0" dirty="0">
                <a:effectLst/>
                <a:latin typeface="inherit"/>
              </a:rPr>
              <a:t> edebilirsiniz.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400" b="0" i="0" dirty="0" err="1">
                <a:effectLst/>
                <a:latin typeface="inherit"/>
              </a:rPr>
              <a:t>Facelets</a:t>
            </a:r>
            <a:r>
              <a:rPr lang="tr-TR" sz="1400" b="0" i="0" dirty="0">
                <a:effectLst/>
                <a:latin typeface="inherit"/>
              </a:rPr>
              <a:t> - Web uygulamanızı bir konumda bulunan tema üzerinden yönetebilirsiniz, her sayfa için değişiklik yapmanıza gerek kalmaz.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400" b="0" i="0" dirty="0">
                <a:effectLst/>
                <a:latin typeface="inherit"/>
              </a:rPr>
              <a:t>Open-</a:t>
            </a:r>
            <a:r>
              <a:rPr lang="tr-TR" sz="1400" b="0" i="0" dirty="0" err="1">
                <a:effectLst/>
                <a:latin typeface="inherit"/>
              </a:rPr>
              <a:t>source</a:t>
            </a:r>
            <a:r>
              <a:rPr lang="tr-TR" sz="1400" b="0" i="0" dirty="0">
                <a:effectLst/>
                <a:latin typeface="inherit"/>
              </a:rPr>
              <a:t> kütüphaneler var. Bunlar; </a:t>
            </a:r>
            <a:r>
              <a:rPr lang="tr-TR" sz="1400" b="0" i="0" dirty="0" err="1">
                <a:effectLst/>
                <a:latin typeface="inherit"/>
              </a:rPr>
              <a:t>Primefaces</a:t>
            </a:r>
            <a:r>
              <a:rPr lang="tr-TR" sz="1400" b="0" i="0" dirty="0">
                <a:effectLst/>
                <a:latin typeface="inherit"/>
              </a:rPr>
              <a:t>(şu an en meşhur olanı), </a:t>
            </a:r>
            <a:r>
              <a:rPr lang="tr-TR" sz="1400" b="0" i="0" dirty="0" err="1">
                <a:effectLst/>
                <a:latin typeface="inherit"/>
              </a:rPr>
              <a:t>Icefaces</a:t>
            </a:r>
            <a:r>
              <a:rPr lang="tr-TR" sz="1400" b="0" i="0" dirty="0">
                <a:effectLst/>
                <a:latin typeface="inherit"/>
              </a:rPr>
              <a:t>, </a:t>
            </a:r>
            <a:r>
              <a:rPr lang="tr-TR" sz="1400" b="0" i="0" dirty="0" err="1">
                <a:effectLst/>
                <a:latin typeface="inherit"/>
              </a:rPr>
              <a:t>Richfaces</a:t>
            </a:r>
            <a:endParaRPr lang="tr-TR" sz="1400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641807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1E62E1-3CC2-4AB1-8714-454AF21E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Ajax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ile çalışmak</a:t>
            </a:r>
            <a:br>
              <a:rPr lang="tr-TR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B5142C-1E85-41B1-AE87-29C5055C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JSF kütüphanesinin diğer bir önemli özelliği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Ajax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teknolojisi ile çalışabilmesidir.</a:t>
            </a:r>
          </a:p>
          <a:p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f:ajax ile işlemin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system-ui"/>
              </a:rPr>
              <a:t>Ajax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 ile yapılacağı,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event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özelliği hangi olay ile çalışacağı,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execute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ile hangi değerlerin çalışacağı,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render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ile hangi değerin işleneceği bilgisini alır.</a:t>
            </a:r>
            <a:endParaRPr lang="tr-TR" dirty="0">
              <a:solidFill>
                <a:srgbClr val="212529"/>
              </a:solidFill>
              <a:latin typeface="system-ui"/>
            </a:endParaRP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f:ajax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event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mouseover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execute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firstNameid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lastNameid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render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="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resultid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" /&gt;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Sayfadaki tüm elemanların işlenmesi için </a:t>
            </a:r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@all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, sadece bir elemanın işlenmesi için </a:t>
            </a:r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@this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, formun işlenmesi için </a:t>
            </a:r>
            <a:r>
              <a:rPr lang="tr-TR" b="1" i="0" dirty="0">
                <a:solidFill>
                  <a:srgbClr val="212529"/>
                </a:solidFill>
                <a:effectLst/>
                <a:latin typeface="system-ui"/>
              </a:rPr>
              <a:t>@form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gibi değerler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execute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ve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system-ui"/>
              </a:rPr>
              <a:t>render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 özelliği ile kullanılır.</a:t>
            </a:r>
            <a:endParaRPr lang="tr-TR" dirty="0">
              <a:solidFill>
                <a:srgbClr val="212529"/>
              </a:solidFill>
              <a:latin typeface="system-u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8704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44AE84-85DB-4B17-9276-2E0353AE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1061"/>
            <a:ext cx="10058400" cy="5761139"/>
          </a:xfrm>
        </p:spPr>
        <p:txBody>
          <a:bodyPr/>
          <a:lstStyle/>
          <a:p>
            <a:r>
              <a:rPr lang="tr-TR" dirty="0"/>
              <a:t>Dinlediğiniz için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17127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8E7493-B848-46CB-A58D-65F9DF15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tr-T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Dezavantajları</a:t>
            </a:r>
            <a:r>
              <a:rPr lang="tr-TR" sz="3000" b="1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tr-T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neler</a:t>
            </a:r>
            <a:r>
              <a:rPr lang="tr-TR" sz="3000" b="1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?</a:t>
            </a:r>
            <a:br>
              <a:rPr lang="tr-TR" sz="3000" b="1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endParaRPr lang="tr-TR" sz="30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22996B-3F15-4ACF-8A5F-7BED15F1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tr-TR" dirty="0">
                <a:latin typeface="inherit"/>
              </a:rPr>
              <a:t>Projeden projeye değişkenlik gösterebilir ama server </a:t>
            </a:r>
            <a:r>
              <a:rPr lang="tr-TR" dirty="0" err="1">
                <a:latin typeface="inherit"/>
              </a:rPr>
              <a:t>side</a:t>
            </a:r>
            <a:r>
              <a:rPr lang="tr-TR" dirty="0">
                <a:latin typeface="inherit"/>
              </a:rPr>
              <a:t> olduğu için güçlü sunucu ister.</a:t>
            </a:r>
            <a:r>
              <a:rPr lang="tr-TR" i="0" dirty="0">
                <a:effectLst/>
                <a:latin typeface="inherit"/>
              </a:rPr>
              <a:t> </a:t>
            </a:r>
            <a:r>
              <a:rPr lang="tr-TR" i="0" dirty="0" err="1">
                <a:effectLst/>
                <a:latin typeface="inherit"/>
              </a:rPr>
              <a:t>Componentler</a:t>
            </a:r>
            <a:r>
              <a:rPr lang="tr-TR" i="0" dirty="0">
                <a:effectLst/>
                <a:latin typeface="inherit"/>
              </a:rPr>
              <a:t>, </a:t>
            </a:r>
            <a:r>
              <a:rPr lang="tr-TR" i="0" dirty="0" err="1">
                <a:effectLst/>
                <a:latin typeface="inherit"/>
              </a:rPr>
              <a:t>frontend</a:t>
            </a:r>
            <a:r>
              <a:rPr lang="tr-TR" i="0" dirty="0">
                <a:effectLst/>
                <a:latin typeface="inherit"/>
              </a:rPr>
              <a:t> teknolojileri gibi istemci tarafta çalışmaz, sunucu üzerinde çalışır. Uygulama, binler için değil milyon </a:t>
            </a:r>
            <a:r>
              <a:rPr lang="tr-TR" b="0" i="0" dirty="0">
                <a:effectLst/>
                <a:latin typeface="inherit"/>
              </a:rPr>
              <a:t>için geliştirilen bir uygulama olduğunda </a:t>
            </a:r>
            <a:r>
              <a:rPr lang="tr-TR" b="0" i="0" dirty="0" err="1">
                <a:effectLst/>
                <a:latin typeface="inherit"/>
              </a:rPr>
              <a:t>maaliyetli</a:t>
            </a:r>
            <a:r>
              <a:rPr lang="tr-TR" b="0" i="0" dirty="0">
                <a:effectLst/>
                <a:latin typeface="inherit"/>
              </a:rPr>
              <a:t> </a:t>
            </a:r>
            <a:r>
              <a:rPr lang="tr-TR" b="0" i="0" dirty="0" err="1">
                <a:effectLst/>
                <a:latin typeface="inherit"/>
              </a:rPr>
              <a:t>olucaktır</a:t>
            </a:r>
            <a:r>
              <a:rPr lang="tr-TR" b="0" i="0" dirty="0">
                <a:effectLst/>
                <a:latin typeface="inherit"/>
              </a:rPr>
              <a:t>. Bu yüzden daha çok kurumsal ve zaman konusunda </a:t>
            </a:r>
            <a:r>
              <a:rPr lang="tr-TR" b="0" i="0" dirty="0" err="1">
                <a:effectLst/>
                <a:latin typeface="inherit"/>
              </a:rPr>
              <a:t>kısıtı</a:t>
            </a:r>
            <a:r>
              <a:rPr lang="tr-TR" b="0" i="0" dirty="0">
                <a:effectLst/>
                <a:latin typeface="inherit"/>
              </a:rPr>
              <a:t> olan projelerde kullanılır.</a:t>
            </a:r>
            <a:endParaRPr lang="tr-TR" dirty="0">
              <a:latin typeface="inherit"/>
            </a:endParaRPr>
          </a:p>
          <a:p>
            <a:endParaRPr lang="tr-TR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50356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677D75-A6A1-409E-B43A-7A1A4413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ApPlıcatıon</a:t>
            </a:r>
            <a:r>
              <a:rPr lang="tr-TR" dirty="0"/>
              <a:t> Server nedir?</a:t>
            </a:r>
            <a:br>
              <a:rPr lang="tr-TR" dirty="0"/>
            </a:br>
            <a:r>
              <a:rPr lang="tr-TR" dirty="0"/>
              <a:t>(uygulama sunucusu)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308C4A-CAFE-4596-8D5F-FC708214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Application server genel olarak  bir uygulama programıdır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Gelen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requestleri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karşılamak için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connection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açar ve ardından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response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döner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Application server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remote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makinada çalışabileceği gibi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client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program ile aynı makinada da çalışabilir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Application server kullanım nedenleri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Transaction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based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uygulamaları desteklemesi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Monitoring</a:t>
            </a:r>
            <a:endParaRPr lang="tr-TR" b="0" i="0" dirty="0">
              <a:solidFill>
                <a:srgbClr val="333333"/>
              </a:solidFill>
              <a:effectLst/>
              <a:latin typeface="inheri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Dağıtık uygulamalar için yüksek performans sağlaması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Farklı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db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erişimlerini desteklemesi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Application Server 3 kısımdan oluşur : Client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Tier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,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Middle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Tier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, EIS(Enterprise Information Server)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Client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Tier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: Buna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presentation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tier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da diyebiliriz . GUI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arayüzleri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bu kısımda bulunur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Middle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Tier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: Web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container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ve EJB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Container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dan oluşur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EIS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Tier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: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Persistance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ve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db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inherit"/>
              </a:rPr>
              <a:t>management</a:t>
            </a:r>
            <a:r>
              <a:rPr lang="tr-TR" b="0" i="0" dirty="0">
                <a:solidFill>
                  <a:srgbClr val="333333"/>
                </a:solidFill>
                <a:effectLst/>
                <a:latin typeface="inherit"/>
              </a:rPr>
              <a:t> bu katmanda ol</a:t>
            </a:r>
          </a:p>
          <a:p>
            <a:endParaRPr lang="tr-TR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62442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71AA03-9769-45EF-9A8E-93AF35AC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endParaRPr lang="tr-TR" sz="4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F4578A-DF2A-AF82-3607-4ED20149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6B955B8-8369-4C19-A076-83449E6DB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7"/>
          <a:stretch/>
        </p:blipFill>
        <p:spPr>
          <a:xfrm>
            <a:off x="0" y="0"/>
            <a:ext cx="8920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36894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645</TotalTime>
  <Words>4216</Words>
  <Application>Microsoft Office PowerPoint</Application>
  <PresentationFormat>Geniş ekran</PresentationFormat>
  <Paragraphs>370</Paragraphs>
  <Slides>61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61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Consolas</vt:lpstr>
      <vt:lpstr>Helvetica Neue Light</vt:lpstr>
      <vt:lpstr>inherit</vt:lpstr>
      <vt:lpstr>JetBrains Mono</vt:lpstr>
      <vt:lpstr>Lato</vt:lpstr>
      <vt:lpstr>Menlo</vt:lpstr>
      <vt:lpstr>Open Sans</vt:lpstr>
      <vt:lpstr>Poppins</vt:lpstr>
      <vt:lpstr>Source Sans Pro</vt:lpstr>
      <vt:lpstr>system-ui</vt:lpstr>
      <vt:lpstr>var(--bs-font-monospace)</vt:lpstr>
      <vt:lpstr>Geçmişe bakış</vt:lpstr>
      <vt:lpstr>JSF</vt:lpstr>
      <vt:lpstr>JSF Nedir?</vt:lpstr>
      <vt:lpstr>JSF Nedir (Farklı Bakış)?</vt:lpstr>
      <vt:lpstr>PowerPoint Sunusu</vt:lpstr>
      <vt:lpstr>Neden Java Server Faces? </vt:lpstr>
      <vt:lpstr>PowerPoint Sunusu</vt:lpstr>
      <vt:lpstr>Dezavantajları neler? </vt:lpstr>
      <vt:lpstr>ApPlıcatıon Server nedir? (uygulama sunucusu)</vt:lpstr>
      <vt:lpstr>PowerPoint Sunusu</vt:lpstr>
      <vt:lpstr>PowerPoint Sunusu</vt:lpstr>
      <vt:lpstr>Apache Tomcat</vt:lpstr>
      <vt:lpstr>Jsf Projesi nasıl oluşturulur? (IntellIj Idea)</vt:lpstr>
      <vt:lpstr>Web.xml</vt:lpstr>
      <vt:lpstr>PowerPoint Sunusu</vt:lpstr>
      <vt:lpstr>Faces-confıg</vt:lpstr>
      <vt:lpstr>Prımefaces</vt:lpstr>
      <vt:lpstr>Maven</vt:lpstr>
      <vt:lpstr>Jsf Projesi için gereken Kütüphaneler</vt:lpstr>
      <vt:lpstr>PowerPoint Sunusu</vt:lpstr>
      <vt:lpstr>PowerPoint Sunusu</vt:lpstr>
      <vt:lpstr>Managed Bean Tanımı Nasıl Yapılır ? </vt:lpstr>
      <vt:lpstr>PowerPoint Sunusu</vt:lpstr>
      <vt:lpstr>@ManagedProperty</vt:lpstr>
      <vt:lpstr>@PostConstruct</vt:lpstr>
      <vt:lpstr>@PreDestroy </vt:lpstr>
      <vt:lpstr>Genel Bilgiler</vt:lpstr>
      <vt:lpstr>PowerPoint Sunusu</vt:lpstr>
      <vt:lpstr>PowerPoint Sunusu</vt:lpstr>
      <vt:lpstr>PowerPoint Sunusu</vt:lpstr>
      <vt:lpstr>Scoped Yapıları</vt:lpstr>
      <vt:lpstr>Session Scope</vt:lpstr>
      <vt:lpstr>View Scope</vt:lpstr>
      <vt:lpstr>None Scope</vt:lpstr>
      <vt:lpstr>Request Scope</vt:lpstr>
      <vt:lpstr>Application Scope</vt:lpstr>
      <vt:lpstr>Custom Scope</vt:lpstr>
      <vt:lpstr>JSF yaşam döngüsü </vt:lpstr>
      <vt:lpstr>PowerPoint Sunusu</vt:lpstr>
      <vt:lpstr>Restore View</vt:lpstr>
      <vt:lpstr>Non Postback Request/Initial Request</vt:lpstr>
      <vt:lpstr>Postback Request</vt:lpstr>
      <vt:lpstr>Apply Request Values</vt:lpstr>
      <vt:lpstr>Process Validation</vt:lpstr>
      <vt:lpstr>Update Model Values</vt:lpstr>
      <vt:lpstr>Invoke Application</vt:lpstr>
      <vt:lpstr>Render Response</vt:lpstr>
      <vt:lpstr>PowerPoint Sunusu</vt:lpstr>
      <vt:lpstr>JSF etiketleri </vt:lpstr>
      <vt:lpstr>PowerPoint Sunusu</vt:lpstr>
      <vt:lpstr>Doğrulama etiketleri</vt:lpstr>
      <vt:lpstr>PowerPoint Sunusu</vt:lpstr>
      <vt:lpstr>PowerPoint Sunusu</vt:lpstr>
      <vt:lpstr>Dönüşüm etiketleri</vt:lpstr>
      <vt:lpstr>PowerPoint Sunusu</vt:lpstr>
      <vt:lpstr>PowerPoint Sunusu</vt:lpstr>
      <vt:lpstr>PowerPoint Sunusu</vt:lpstr>
      <vt:lpstr>Facelet etiketleri</vt:lpstr>
      <vt:lpstr>PowerPoint Sunusu</vt:lpstr>
      <vt:lpstr>PowerPoint Sunusu</vt:lpstr>
      <vt:lpstr>Ajax ile çalışmak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burak</dc:creator>
  <cp:lastModifiedBy>Burak Duman (BilgeAdam Akademi)</cp:lastModifiedBy>
  <cp:revision>44</cp:revision>
  <dcterms:created xsi:type="dcterms:W3CDTF">2022-05-27T12:56:13Z</dcterms:created>
  <dcterms:modified xsi:type="dcterms:W3CDTF">2022-06-09T19:39:28Z</dcterms:modified>
</cp:coreProperties>
</file>