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0" r:id="rId13"/>
    <p:sldId id="278" r:id="rId14"/>
    <p:sldId id="277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315" r:id="rId34"/>
    <p:sldId id="292" r:id="rId35"/>
    <p:sldId id="293" r:id="rId36"/>
    <p:sldId id="294" r:id="rId37"/>
    <p:sldId id="295" r:id="rId38"/>
    <p:sldId id="296" r:id="rId39"/>
    <p:sldId id="297" r:id="rId40"/>
    <p:sldId id="316" r:id="rId41"/>
    <p:sldId id="299" r:id="rId42"/>
    <p:sldId id="300" r:id="rId43"/>
    <p:sldId id="298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7" r:id="rId58"/>
    <p:sldId id="318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CC1AF-97D3-4B72-B92F-71BD76C1A0AA}" type="doc">
      <dgm:prSet loTypeId="urn:microsoft.com/office/officeart/2005/8/layout/vList2#1" loCatId="list" qsTypeId="urn:microsoft.com/office/officeart/2005/8/quickstyle/simple4#1" qsCatId="simple" csTypeId="urn:microsoft.com/office/officeart/2005/8/colors/accent1_2#1" csCatId="accent1"/>
      <dgm:spPr/>
      <dgm:t>
        <a:bodyPr/>
        <a:lstStyle/>
        <a:p>
          <a:endParaRPr lang="en-US"/>
        </a:p>
      </dgm:t>
    </dgm:pt>
    <dgm:pt modelId="{7D54434B-170A-43D0-ADDF-1821FBFE9E70}">
      <dgm:prSet/>
      <dgm:spPr/>
      <dgm:t>
        <a:bodyPr/>
        <a:lstStyle/>
        <a:p>
          <a:r>
            <a:rPr lang="en-US"/>
            <a:t>Kurumsal Java uygulamaları için standard bir ORM konfigürasyonu sunar.</a:t>
          </a:r>
        </a:p>
      </dgm:t>
    </dgm:pt>
    <dgm:pt modelId="{236F4E11-5016-4796-9FF3-EF10B8F3CCEC}" type="parTrans" cxnId="{F6595671-38D7-4EB5-8E5B-73C3384B6E85}">
      <dgm:prSet/>
      <dgm:spPr/>
      <dgm:t>
        <a:bodyPr/>
        <a:lstStyle/>
        <a:p>
          <a:endParaRPr lang="en-US"/>
        </a:p>
      </dgm:t>
    </dgm:pt>
    <dgm:pt modelId="{43AAAF7F-B814-45C9-A438-C25DB27DFE0B}" type="sibTrans" cxnId="{F6595671-38D7-4EB5-8E5B-73C3384B6E85}">
      <dgm:prSet/>
      <dgm:spPr/>
      <dgm:t>
        <a:bodyPr/>
        <a:lstStyle/>
        <a:p>
          <a:endParaRPr lang="en-US"/>
        </a:p>
      </dgm:t>
    </dgm:pt>
    <dgm:pt modelId="{10390C7E-FAA2-4478-9B69-0D5CCAD2218E}">
      <dgm:prSet/>
      <dgm:spPr/>
      <dgm:t>
        <a:bodyPr/>
        <a:lstStyle/>
        <a:p>
          <a:r>
            <a:rPr lang="en-US"/>
            <a:t>Çalışma zamanındaki persistence işlemleri standart bir veri erişim arayüzü üzerinden gerçekleştirilir.</a:t>
          </a:r>
        </a:p>
      </dgm:t>
    </dgm:pt>
    <dgm:pt modelId="{1FB6EB97-9D2C-4544-A570-63D62B7B8A6C}" type="parTrans" cxnId="{C1D66D6F-22D2-4D31-9897-64728869E5C4}">
      <dgm:prSet/>
      <dgm:spPr/>
      <dgm:t>
        <a:bodyPr/>
        <a:lstStyle/>
        <a:p>
          <a:endParaRPr lang="en-US"/>
        </a:p>
      </dgm:t>
    </dgm:pt>
    <dgm:pt modelId="{C1C3203F-152A-4274-B432-C9513C68B6F7}" type="sibTrans" cxnId="{C1D66D6F-22D2-4D31-9897-64728869E5C4}">
      <dgm:prSet/>
      <dgm:spPr/>
      <dgm:t>
        <a:bodyPr/>
        <a:lstStyle/>
        <a:p>
          <a:endParaRPr lang="en-US"/>
        </a:p>
      </dgm:t>
    </dgm:pt>
    <dgm:pt modelId="{9314EA1C-05B7-4D08-B3DC-EF7C23521FE3}" type="pres">
      <dgm:prSet presAssocID="{B99CC1AF-97D3-4B72-B92F-71BD76C1A0AA}" presName="linear" presStyleCnt="0">
        <dgm:presLayoutVars>
          <dgm:animLvl val="lvl"/>
          <dgm:resizeHandles val="exact"/>
        </dgm:presLayoutVars>
      </dgm:prSet>
      <dgm:spPr/>
    </dgm:pt>
    <dgm:pt modelId="{AB597524-6A37-4373-9B12-298B4462BB1F}" type="pres">
      <dgm:prSet presAssocID="{7D54434B-170A-43D0-ADDF-1821FBFE9E7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CBEB7D-D9DF-4250-848A-B51B24957458}" type="pres">
      <dgm:prSet presAssocID="{43AAAF7F-B814-45C9-A438-C25DB27DFE0B}" presName="spacer" presStyleCnt="0"/>
      <dgm:spPr/>
    </dgm:pt>
    <dgm:pt modelId="{EA318F80-2D81-4C73-A491-C48B89490314}" type="pres">
      <dgm:prSet presAssocID="{10390C7E-FAA2-4478-9B69-0D5CCAD2218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BD60D67-EC11-4CA9-A6C4-BA4CE8B397E7}" type="presOf" srcId="{10390C7E-FAA2-4478-9B69-0D5CCAD2218E}" destId="{EA318F80-2D81-4C73-A491-C48B89490314}" srcOrd="0" destOrd="0" presId="urn:microsoft.com/office/officeart/2005/8/layout/vList2#1"/>
    <dgm:cxn modelId="{C1D66D6F-22D2-4D31-9897-64728869E5C4}" srcId="{B99CC1AF-97D3-4B72-B92F-71BD76C1A0AA}" destId="{10390C7E-FAA2-4478-9B69-0D5CCAD2218E}" srcOrd="1" destOrd="0" parTransId="{1FB6EB97-9D2C-4544-A570-63D62B7B8A6C}" sibTransId="{C1C3203F-152A-4274-B432-C9513C68B6F7}"/>
    <dgm:cxn modelId="{F6595671-38D7-4EB5-8E5B-73C3384B6E85}" srcId="{B99CC1AF-97D3-4B72-B92F-71BD76C1A0AA}" destId="{7D54434B-170A-43D0-ADDF-1821FBFE9E70}" srcOrd="0" destOrd="0" parTransId="{236F4E11-5016-4796-9FF3-EF10B8F3CCEC}" sibTransId="{43AAAF7F-B814-45C9-A438-C25DB27DFE0B}"/>
    <dgm:cxn modelId="{B271DBD3-990A-4300-8F9E-ED6A8FD1D3D3}" type="presOf" srcId="{7D54434B-170A-43D0-ADDF-1821FBFE9E70}" destId="{AB597524-6A37-4373-9B12-298B4462BB1F}" srcOrd="0" destOrd="0" presId="urn:microsoft.com/office/officeart/2005/8/layout/vList2#1"/>
    <dgm:cxn modelId="{28C8F3D6-749D-488C-BDD2-CB02F5FA2679}" type="presOf" srcId="{B99CC1AF-97D3-4B72-B92F-71BD76C1A0AA}" destId="{9314EA1C-05B7-4D08-B3DC-EF7C23521FE3}" srcOrd="0" destOrd="0" presId="urn:microsoft.com/office/officeart/2005/8/layout/vList2#1"/>
    <dgm:cxn modelId="{CF2DA34E-5F7C-4239-93E2-35AF687E86DE}" type="presParOf" srcId="{9314EA1C-05B7-4D08-B3DC-EF7C23521FE3}" destId="{AB597524-6A37-4373-9B12-298B4462BB1F}" srcOrd="0" destOrd="0" presId="urn:microsoft.com/office/officeart/2005/8/layout/vList2#1"/>
    <dgm:cxn modelId="{882AF637-EE03-4054-9E98-62068E51A193}" type="presParOf" srcId="{9314EA1C-05B7-4D08-B3DC-EF7C23521FE3}" destId="{2CCBEB7D-D9DF-4250-848A-B51B24957458}" srcOrd="1" destOrd="0" presId="urn:microsoft.com/office/officeart/2005/8/layout/vList2#1"/>
    <dgm:cxn modelId="{29BF49AE-7CB3-4F5C-81F3-69E88BBDC963}" type="presParOf" srcId="{9314EA1C-05B7-4D08-B3DC-EF7C23521FE3}" destId="{EA318F80-2D81-4C73-A491-C48B89490314}" srcOrd="2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97524-6A37-4373-9B12-298B4462BB1F}">
      <dsp:nvSpPr>
        <dsp:cNvPr id="0" name=""/>
        <dsp:cNvSpPr/>
      </dsp:nvSpPr>
      <dsp:spPr bwMode="white">
        <a:xfrm>
          <a:off x="0" y="526199"/>
          <a:ext cx="10353675" cy="1274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Kurumsal Java uygulamaları için standard bir ORM konfigürasyonu sunar.</a:t>
          </a:r>
        </a:p>
      </dsp:txBody>
      <dsp:txXfrm>
        <a:off x="62198" y="588397"/>
        <a:ext cx="10229279" cy="1149734"/>
      </dsp:txXfrm>
    </dsp:sp>
    <dsp:sp modelId="{EA318F80-2D81-4C73-A491-C48B89490314}">
      <dsp:nvSpPr>
        <dsp:cNvPr id="0" name=""/>
        <dsp:cNvSpPr/>
      </dsp:nvSpPr>
      <dsp:spPr bwMode="white">
        <a:xfrm>
          <a:off x="0" y="1895370"/>
          <a:ext cx="10353675" cy="1274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Çalışma zamanındaki persistence işlemleri standart bir veri erişim arayüzü üzerinden gerçekleştirilir.</a:t>
          </a:r>
        </a:p>
      </dsp:txBody>
      <dsp:txXfrm>
        <a:off x="62198" y="1957568"/>
        <a:ext cx="10229279" cy="1149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239F-46F2-440C-87B3-439CF39309D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445" y="1949720"/>
            <a:ext cx="10659110" cy="2958560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Nesne</a:t>
            </a:r>
            <a:r>
              <a:rPr lang="en-US" dirty="0"/>
              <a:t> Model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İlişkisel</a:t>
            </a:r>
            <a:r>
              <a:rPr lang="en-US" dirty="0"/>
              <a:t> Model</a:t>
            </a:r>
            <a:br>
              <a:rPr lang="en-US" dirty="0"/>
            </a:b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Uyumsuzluğu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384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ORM, persistent </a:t>
            </a:r>
            <a:r>
              <a:rPr lang="en-US" dirty="0" err="1"/>
              <a:t>verinin</a:t>
            </a:r>
            <a:r>
              <a:rPr lang="en-US" dirty="0"/>
              <a:t> Java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alınmasını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çözümdür</a:t>
            </a:r>
            <a:r>
              <a:rPr lang="en-US" dirty="0"/>
              <a:t>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2733166" y="2581042"/>
            <a:ext cx="514859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</a:t>
            </a:r>
          </a:p>
        </p:txBody>
      </p:sp>
      <p:sp>
        <p:nvSpPr>
          <p:cNvPr id="7" name="Dikdörtgen 6"/>
          <p:cNvSpPr/>
          <p:nvPr/>
        </p:nvSpPr>
        <p:spPr>
          <a:xfrm>
            <a:off x="2733166" y="3290771"/>
            <a:ext cx="514859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Owner</a:t>
            </a:r>
          </a:p>
        </p:txBody>
      </p:sp>
      <p:sp>
        <p:nvSpPr>
          <p:cNvPr id="8" name="Dikdörtgen 7"/>
          <p:cNvSpPr/>
          <p:nvPr/>
        </p:nvSpPr>
        <p:spPr>
          <a:xfrm>
            <a:off x="2608976" y="4000500"/>
            <a:ext cx="639049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Address</a:t>
            </a:r>
          </a:p>
        </p:txBody>
      </p:sp>
      <p:sp>
        <p:nvSpPr>
          <p:cNvPr id="9" name="Dikdörtgen 8"/>
          <p:cNvSpPr/>
          <p:nvPr/>
        </p:nvSpPr>
        <p:spPr>
          <a:xfrm>
            <a:off x="3916988" y="3290771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Pet</a:t>
            </a:r>
          </a:p>
        </p:txBody>
      </p:sp>
      <p:cxnSp>
        <p:nvCxnSpPr>
          <p:cNvPr id="13" name="Düz Ok Bağlayıcısı 12"/>
          <p:cNvCxnSpPr>
            <a:stCxn id="9" idx="1"/>
            <a:endCxn id="7" idx="3"/>
          </p:cNvCxnSpPr>
          <p:nvPr/>
        </p:nvCxnSpPr>
        <p:spPr>
          <a:xfrm flipH="1">
            <a:off x="3248025" y="3429000"/>
            <a:ext cx="668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>
            <a:stCxn id="8" idx="0"/>
            <a:endCxn id="7" idx="2"/>
          </p:cNvCxnSpPr>
          <p:nvPr/>
        </p:nvCxnSpPr>
        <p:spPr>
          <a:xfrm flipV="1">
            <a:off x="2928501" y="3567229"/>
            <a:ext cx="62095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>
            <a:stCxn id="7" idx="0"/>
            <a:endCxn id="6" idx="2"/>
          </p:cNvCxnSpPr>
          <p:nvPr/>
        </p:nvCxnSpPr>
        <p:spPr>
          <a:xfrm flipV="1">
            <a:off x="2990596" y="2857500"/>
            <a:ext cx="0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k: Sol Sağ 27"/>
          <p:cNvSpPr/>
          <p:nvPr/>
        </p:nvSpPr>
        <p:spPr>
          <a:xfrm>
            <a:off x="5023104" y="3227825"/>
            <a:ext cx="708660" cy="48463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kdörtgen 37"/>
          <p:cNvSpPr/>
          <p:nvPr/>
        </p:nvSpPr>
        <p:spPr>
          <a:xfrm>
            <a:off x="6460237" y="2622183"/>
            <a:ext cx="668961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t_person</a:t>
            </a:r>
            <a:endParaRPr lang="en-US" sz="800" dirty="0"/>
          </a:p>
        </p:txBody>
      </p:sp>
      <p:sp>
        <p:nvSpPr>
          <p:cNvPr id="39" name="Dikdörtgen 38"/>
          <p:cNvSpPr/>
          <p:nvPr/>
        </p:nvSpPr>
        <p:spPr>
          <a:xfrm>
            <a:off x="6460238" y="3331912"/>
            <a:ext cx="66896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t_owner</a:t>
            </a:r>
            <a:endParaRPr lang="en-US" sz="800" dirty="0"/>
          </a:p>
        </p:txBody>
      </p:sp>
      <p:sp>
        <p:nvSpPr>
          <p:cNvPr id="40" name="Dikdörtgen 39"/>
          <p:cNvSpPr/>
          <p:nvPr/>
        </p:nvSpPr>
        <p:spPr>
          <a:xfrm>
            <a:off x="6904956" y="4179870"/>
            <a:ext cx="791244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t_owner_pet</a:t>
            </a:r>
            <a:endParaRPr lang="en-US" sz="700" dirty="0"/>
          </a:p>
        </p:txBody>
      </p:sp>
      <p:sp>
        <p:nvSpPr>
          <p:cNvPr id="41" name="Dikdörtgen 40"/>
          <p:cNvSpPr/>
          <p:nvPr/>
        </p:nvSpPr>
        <p:spPr>
          <a:xfrm>
            <a:off x="7605450" y="3331912"/>
            <a:ext cx="668959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t_pet</a:t>
            </a:r>
            <a:endParaRPr lang="en-US" sz="800" dirty="0"/>
          </a:p>
        </p:txBody>
      </p:sp>
      <p:cxnSp>
        <p:nvCxnSpPr>
          <p:cNvPr id="59" name="Bağlayıcı: Dirsek 58"/>
          <p:cNvCxnSpPr>
            <a:stCxn id="41" idx="2"/>
            <a:endCxn id="40" idx="3"/>
          </p:cNvCxnSpPr>
          <p:nvPr/>
        </p:nvCxnSpPr>
        <p:spPr>
          <a:xfrm rot="5400000">
            <a:off x="7463201" y="3841369"/>
            <a:ext cx="709729" cy="243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Bağlayıcı: Dirsek 60"/>
          <p:cNvCxnSpPr>
            <a:stCxn id="40" idx="1"/>
            <a:endCxn id="39" idx="2"/>
          </p:cNvCxnSpPr>
          <p:nvPr/>
        </p:nvCxnSpPr>
        <p:spPr>
          <a:xfrm rot="10800000">
            <a:off x="6794718" y="3608371"/>
            <a:ext cx="110238" cy="709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Düz Bağlayıcı 64"/>
          <p:cNvCxnSpPr>
            <a:stCxn id="39" idx="0"/>
            <a:endCxn id="38" idx="2"/>
          </p:cNvCxnSpPr>
          <p:nvPr/>
        </p:nvCxnSpPr>
        <p:spPr>
          <a:xfrm flipV="1">
            <a:off x="6794718" y="2898641"/>
            <a:ext cx="0" cy="43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ağ Ayraç 65"/>
          <p:cNvSpPr/>
          <p:nvPr/>
        </p:nvSpPr>
        <p:spPr>
          <a:xfrm rot="5400000">
            <a:off x="7118498" y="4183681"/>
            <a:ext cx="364157" cy="1734218"/>
          </a:xfrm>
          <a:prstGeom prst="rightBrace">
            <a:avLst>
              <a:gd name="adj1" fmla="val 8333"/>
              <a:gd name="adj2" fmla="val 49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ağ Ayraç 66"/>
          <p:cNvSpPr/>
          <p:nvPr/>
        </p:nvSpPr>
        <p:spPr>
          <a:xfrm rot="5400000">
            <a:off x="2781323" y="4137183"/>
            <a:ext cx="457151" cy="1734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etin kutusu 68"/>
          <p:cNvSpPr txBox="1"/>
          <p:nvPr/>
        </p:nvSpPr>
        <p:spPr>
          <a:xfrm>
            <a:off x="1482077" y="5208988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Domain Model / </a:t>
            </a:r>
            <a:r>
              <a:rPr lang="en-US" dirty="0" err="1">
                <a:solidFill>
                  <a:schemeClr val="accent1"/>
                </a:solidFill>
              </a:rPr>
              <a:t>Nesne</a:t>
            </a:r>
            <a:r>
              <a:rPr lang="en-US" dirty="0">
                <a:solidFill>
                  <a:schemeClr val="accent1"/>
                </a:solidFill>
              </a:rPr>
              <a:t> Model</a:t>
            </a:r>
          </a:p>
        </p:txBody>
      </p:sp>
      <p:sp>
        <p:nvSpPr>
          <p:cNvPr id="70" name="Metin kutusu 69"/>
          <p:cNvSpPr txBox="1"/>
          <p:nvPr/>
        </p:nvSpPr>
        <p:spPr>
          <a:xfrm>
            <a:off x="6106795" y="5232868"/>
            <a:ext cx="24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E-R Model / Data Model</a:t>
            </a:r>
          </a:p>
        </p:txBody>
      </p:sp>
      <p:sp>
        <p:nvSpPr>
          <p:cNvPr id="72" name="Metin kutusu 71"/>
          <p:cNvSpPr txBox="1"/>
          <p:nvPr/>
        </p:nvSpPr>
        <p:spPr>
          <a:xfrm>
            <a:off x="3796120" y="3307934"/>
            <a:ext cx="106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</a:t>
            </a:r>
          </a:p>
        </p:txBody>
      </p:sp>
      <p:sp>
        <p:nvSpPr>
          <p:cNvPr id="73" name="Metin kutusu 72"/>
          <p:cNvSpPr txBox="1"/>
          <p:nvPr/>
        </p:nvSpPr>
        <p:spPr>
          <a:xfrm>
            <a:off x="2977645" y="352337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Nesne</a:t>
            </a:r>
            <a:r>
              <a:rPr lang="en-US" dirty="0"/>
              <a:t> Model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İlişkisel</a:t>
            </a:r>
            <a:r>
              <a:rPr lang="en-US" dirty="0"/>
              <a:t> Model</a:t>
            </a:r>
            <a:br>
              <a:rPr lang="en-US" dirty="0"/>
            </a:b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Uyumsuzluğu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Granülarite</a:t>
            </a:r>
            <a:r>
              <a:rPr lang="en-US" dirty="0"/>
              <a:t> </a:t>
            </a:r>
            <a:r>
              <a:rPr lang="en-US" dirty="0" err="1"/>
              <a:t>problemi</a:t>
            </a:r>
            <a:endParaRPr lang="en-US" dirty="0"/>
          </a:p>
          <a:p>
            <a:pPr lvl="1"/>
            <a:r>
              <a:rPr lang="en-US" dirty="0"/>
              <a:t>Her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 </a:t>
            </a:r>
            <a:r>
              <a:rPr lang="en-US" dirty="0" err="1"/>
              <a:t>diye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kural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</a:p>
          <a:p>
            <a:r>
              <a:rPr lang="en-US" dirty="0" err="1"/>
              <a:t>Yönlü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problemi</a:t>
            </a:r>
            <a:endParaRPr lang="en-US" dirty="0"/>
          </a:p>
          <a:p>
            <a:pPr lvl="1"/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model’de</a:t>
            </a:r>
            <a:r>
              <a:rPr lang="en-US" dirty="0"/>
              <a:t> </a:t>
            </a:r>
            <a:r>
              <a:rPr lang="en-US" dirty="0" err="1"/>
              <a:t>ilişkilerin</a:t>
            </a:r>
            <a:r>
              <a:rPr lang="en-US" dirty="0"/>
              <a:t> </a:t>
            </a:r>
            <a:r>
              <a:rPr lang="en-US" dirty="0" err="1"/>
              <a:t>yön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mevcuttur</a:t>
            </a:r>
            <a:r>
              <a:rPr lang="en-US" dirty="0"/>
              <a:t>.</a:t>
            </a:r>
          </a:p>
          <a:p>
            <a:r>
              <a:rPr lang="en-US" dirty="0"/>
              <a:t>Identity (</a:t>
            </a:r>
            <a:r>
              <a:rPr lang="en-US" dirty="0" err="1"/>
              <a:t>kimlik</a:t>
            </a:r>
            <a:r>
              <a:rPr lang="en-US" dirty="0"/>
              <a:t>) </a:t>
            </a:r>
            <a:r>
              <a:rPr lang="en-US" dirty="0" err="1"/>
              <a:t>problemi</a:t>
            </a:r>
            <a:endParaRPr lang="en-US" dirty="0"/>
          </a:p>
          <a:p>
            <a:pPr lvl="1"/>
            <a:r>
              <a:rPr lang="en-US" dirty="0"/>
              <a:t>PK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kimliği</a:t>
            </a:r>
            <a:r>
              <a:rPr lang="en-US" dirty="0"/>
              <a:t>,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eşitlik</a:t>
            </a:r>
            <a:r>
              <a:rPr lang="en-US" dirty="0"/>
              <a:t> </a:t>
            </a:r>
            <a:r>
              <a:rPr lang="en-US" dirty="0" err="1"/>
              <a:t>bire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örtüşmez</a:t>
            </a:r>
            <a:r>
              <a:rPr lang="en-US" dirty="0"/>
              <a:t>.</a:t>
            </a:r>
          </a:p>
          <a:p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ağında</a:t>
            </a:r>
            <a:r>
              <a:rPr lang="en-US" dirty="0"/>
              <a:t> </a:t>
            </a:r>
            <a:r>
              <a:rPr lang="en-US" dirty="0" err="1"/>
              <a:t>dolaşım</a:t>
            </a:r>
            <a:r>
              <a:rPr lang="en-US" dirty="0"/>
              <a:t> </a:t>
            </a:r>
            <a:r>
              <a:rPr lang="en-US" dirty="0" err="1"/>
              <a:t>problemi</a:t>
            </a:r>
            <a:endParaRPr lang="en-US" dirty="0"/>
          </a:p>
          <a:p>
            <a:pPr lvl="1"/>
            <a:r>
              <a:rPr lang="en-US" dirty="0" err="1"/>
              <a:t>Nesne</a:t>
            </a:r>
            <a:r>
              <a:rPr lang="en-US" dirty="0"/>
              <a:t> model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adım</a:t>
            </a:r>
            <a:r>
              <a:rPr lang="en-US" dirty="0"/>
              <a:t> </a:t>
            </a:r>
            <a:r>
              <a:rPr lang="en-US" dirty="0" err="1"/>
              <a:t>adım</a:t>
            </a:r>
            <a:r>
              <a:rPr lang="en-US" dirty="0"/>
              <a:t> </a:t>
            </a:r>
            <a:r>
              <a:rPr lang="en-US" dirty="0" err="1"/>
              <a:t>dolaşım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konusudur</a:t>
            </a:r>
            <a:r>
              <a:rPr lang="en-US" dirty="0"/>
              <a:t>.</a:t>
            </a:r>
          </a:p>
          <a:p>
            <a:r>
              <a:rPr lang="en-US" dirty="0"/>
              <a:t>Inheritance </a:t>
            </a:r>
            <a:r>
              <a:rPr lang="en-US" dirty="0" err="1"/>
              <a:t>ve</a:t>
            </a:r>
            <a:r>
              <a:rPr lang="en-US" dirty="0"/>
              <a:t> polymorphism </a:t>
            </a:r>
            <a:r>
              <a:rPr lang="en-US" dirty="0" err="1"/>
              <a:t>problemi</a:t>
            </a:r>
            <a:endParaRPr lang="en-US" dirty="0"/>
          </a:p>
          <a:p>
            <a:pPr lvl="1"/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model’de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inheritance </a:t>
            </a:r>
            <a:r>
              <a:rPr lang="en-US" dirty="0" err="1"/>
              <a:t>ilişkisi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konusudur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ilişkiler</a:t>
            </a:r>
            <a:r>
              <a:rPr lang="en-US" dirty="0"/>
              <a:t> </a:t>
            </a:r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tiplere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</a:t>
            </a:r>
            <a:r>
              <a:rPr lang="en-US" dirty="0" err="1"/>
              <a:t>Çözümünün</a:t>
            </a:r>
            <a:r>
              <a:rPr lang="en-US" dirty="0"/>
              <a:t> </a:t>
            </a:r>
            <a:r>
              <a:rPr lang="en-US" dirty="0" err="1"/>
              <a:t>Bölümleri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ORM </a:t>
            </a:r>
            <a:r>
              <a:rPr lang="en-US" dirty="0" err="1"/>
              <a:t>çözümü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dört</a:t>
            </a:r>
            <a:r>
              <a:rPr lang="en-US" dirty="0"/>
              <a:t> </a:t>
            </a:r>
            <a:r>
              <a:rPr lang="en-US" dirty="0" err="1"/>
              <a:t>kısımdan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Metadata </a:t>
            </a:r>
            <a:r>
              <a:rPr lang="en-US" dirty="0" err="1"/>
              <a:t>tanımlama</a:t>
            </a:r>
            <a:r>
              <a:rPr lang="en-US" dirty="0"/>
              <a:t> </a:t>
            </a:r>
            <a:r>
              <a:rPr lang="en-US" dirty="0" err="1"/>
              <a:t>kabiliyeti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CRUD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API.</a:t>
            </a:r>
          </a:p>
          <a:p>
            <a:pPr lvl="1"/>
            <a:r>
              <a:rPr lang="en-US" dirty="0" err="1"/>
              <a:t>Sorgular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Query </a:t>
            </a:r>
            <a:r>
              <a:rPr lang="en-US" dirty="0" err="1"/>
              <a:t>veya</a:t>
            </a:r>
            <a:r>
              <a:rPr lang="en-US" dirty="0"/>
              <a:t> Criteria API.</a:t>
            </a:r>
          </a:p>
          <a:p>
            <a:pPr lvl="1"/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değişikliklerin</a:t>
            </a:r>
            <a:r>
              <a:rPr lang="en-US" dirty="0"/>
              <a:t> </a:t>
            </a:r>
            <a:r>
              <a:rPr lang="en-US" dirty="0" err="1"/>
              <a:t>takibi</a:t>
            </a:r>
            <a:r>
              <a:rPr lang="en-US" dirty="0"/>
              <a:t>, </a:t>
            </a:r>
            <a:r>
              <a:rPr lang="en-US" dirty="0" err="1"/>
              <a:t>ilişkilerin</a:t>
            </a:r>
            <a:r>
              <a:rPr lang="en-US" dirty="0"/>
              <a:t> lazy </a:t>
            </a:r>
            <a:r>
              <a:rPr lang="en-US" dirty="0" err="1"/>
              <a:t>yüklenmesi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JPA, ORM </a:t>
            </a:r>
            <a:r>
              <a:rPr lang="en-US" dirty="0" err="1"/>
              <a:t>Frameworkleri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çalışmak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hazırlanmış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soyutlama</a:t>
            </a:r>
            <a:r>
              <a:rPr lang="en-US" dirty="0"/>
              <a:t> </a:t>
            </a:r>
            <a:r>
              <a:rPr lang="en-US" dirty="0" err="1"/>
              <a:t>katmanıdır</a:t>
            </a:r>
            <a:r>
              <a:rPr lang="en-US" dirty="0"/>
              <a:t>. Hibernate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kullanılabileceği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JPA </a:t>
            </a:r>
            <a:r>
              <a:rPr lang="en-US" dirty="0" err="1"/>
              <a:t>Provider’lar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de </a:t>
            </a:r>
            <a:r>
              <a:rPr lang="en-US" dirty="0" err="1"/>
              <a:t>kullanılabilir</a:t>
            </a:r>
            <a:r>
              <a:rPr lang="en-US" dirty="0"/>
              <a:t>. Biz </a:t>
            </a:r>
            <a:r>
              <a:rPr lang="en-US" dirty="0" err="1"/>
              <a:t>sektörün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JPA </a:t>
            </a:r>
            <a:r>
              <a:rPr lang="en-US" dirty="0" err="1"/>
              <a:t>Provider’I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Hibernate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çalışacağız</a:t>
            </a:r>
            <a:r>
              <a:rPr lang="en-US" dirty="0"/>
              <a:t>. Spring Data JPA </a:t>
            </a:r>
            <a:r>
              <a:rPr lang="en-US" dirty="0" err="1"/>
              <a:t>bizlere</a:t>
            </a:r>
            <a:r>
              <a:rPr lang="en-US" dirty="0"/>
              <a:t> Hibernate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çalışabilmemiz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 </a:t>
            </a:r>
            <a:r>
              <a:rPr lang="en-US" dirty="0" err="1"/>
              <a:t>yöntemler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sorguların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kolaylaşır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913795" y="117446"/>
            <a:ext cx="10353761" cy="738231"/>
          </a:xfrm>
        </p:spPr>
        <p:txBody>
          <a:bodyPr/>
          <a:lstStyle/>
          <a:p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Ortamının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913795" y="855676"/>
            <a:ext cx="10353762" cy="5884877"/>
          </a:xfrm>
        </p:spPr>
        <p:txBody>
          <a:bodyPr>
            <a:normAutofit/>
          </a:bodyPr>
          <a:lstStyle/>
          <a:p>
            <a:r>
              <a:rPr lang="en-US" dirty="0"/>
              <a:t>İlk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spring-boot </a:t>
            </a:r>
            <a:r>
              <a:rPr lang="en-US" dirty="0" err="1"/>
              <a:t>projesi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oluşturacağımızı</a:t>
            </a:r>
            <a:r>
              <a:rPr lang="en-US" dirty="0"/>
              <a:t> </a:t>
            </a:r>
            <a:r>
              <a:rPr lang="en-US" dirty="0" err="1"/>
              <a:t>görmüştük</a:t>
            </a:r>
            <a:r>
              <a:rPr lang="en-US" dirty="0"/>
              <a:t>.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maven </a:t>
            </a:r>
            <a:r>
              <a:rPr lang="en-US" dirty="0" err="1"/>
              <a:t>projesine</a:t>
            </a:r>
            <a:r>
              <a:rPr lang="en-US" dirty="0"/>
              <a:t> </a:t>
            </a:r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bağımlılıklar</a:t>
            </a:r>
            <a:r>
              <a:rPr lang="en-US" dirty="0"/>
              <a:t> </a:t>
            </a:r>
            <a:r>
              <a:rPr lang="en-US" dirty="0" err="1"/>
              <a:t>eklenmelidir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sz="1300" dirty="0"/>
              <a:t>&lt;dependency&gt;</a:t>
            </a:r>
          </a:p>
          <a:p>
            <a:pPr marL="457200" lvl="1" indent="0">
              <a:buNone/>
            </a:pPr>
            <a:r>
              <a:rPr lang="en-US" sz="1300" dirty="0"/>
              <a:t>    &lt;</a:t>
            </a:r>
            <a:r>
              <a:rPr lang="en-US" sz="1300" dirty="0" err="1"/>
              <a:t>groupId</a:t>
            </a:r>
            <a:r>
              <a:rPr lang="en-US" sz="1300" dirty="0"/>
              <a:t>&gt;</a:t>
            </a:r>
            <a:r>
              <a:rPr lang="en-US" sz="1300" dirty="0" err="1"/>
              <a:t>org.springframework.boot</a:t>
            </a:r>
            <a:r>
              <a:rPr lang="en-US" sz="1300" dirty="0"/>
              <a:t>&lt;/</a:t>
            </a:r>
            <a:r>
              <a:rPr lang="en-US" sz="1300" dirty="0" err="1"/>
              <a:t>groupId</a:t>
            </a:r>
            <a:r>
              <a:rPr lang="en-US" sz="1300" dirty="0"/>
              <a:t>&gt;</a:t>
            </a:r>
          </a:p>
          <a:p>
            <a:pPr marL="457200" lvl="1" indent="0">
              <a:buNone/>
            </a:pPr>
            <a:r>
              <a:rPr lang="en-US" sz="1300" dirty="0"/>
              <a:t>    &lt;</a:t>
            </a:r>
            <a:r>
              <a:rPr lang="en-US" sz="1300" dirty="0" err="1"/>
              <a:t>artifactId</a:t>
            </a:r>
            <a:r>
              <a:rPr lang="en-US" sz="1300" dirty="0"/>
              <a:t>&gt;spring-boot-starter-data-</a:t>
            </a:r>
            <a:r>
              <a:rPr lang="en-US" sz="1300" dirty="0" err="1"/>
              <a:t>jpa</a:t>
            </a:r>
            <a:r>
              <a:rPr lang="en-US" sz="1300" dirty="0"/>
              <a:t>&lt;/</a:t>
            </a:r>
            <a:r>
              <a:rPr lang="en-US" sz="1300" dirty="0" err="1"/>
              <a:t>artifactId</a:t>
            </a:r>
            <a:r>
              <a:rPr lang="en-US" sz="1300" dirty="0"/>
              <a:t>&gt;</a:t>
            </a:r>
          </a:p>
          <a:p>
            <a:pPr marL="457200" lvl="1" indent="0">
              <a:buNone/>
            </a:pPr>
            <a:r>
              <a:rPr lang="en-US" sz="1300" dirty="0"/>
              <a:t>&lt;/dependency&gt;</a:t>
            </a:r>
          </a:p>
          <a:p>
            <a:pPr marL="457200" lvl="1" indent="0">
              <a:buNone/>
            </a:pPr>
            <a:r>
              <a:rPr lang="en-US" sz="1300" dirty="0"/>
              <a:t>&lt;dependency&gt;</a:t>
            </a:r>
          </a:p>
          <a:p>
            <a:pPr marL="457200" lvl="1" indent="0">
              <a:buNone/>
            </a:pPr>
            <a:r>
              <a:rPr lang="en-US" sz="1300" dirty="0"/>
              <a:t>            &lt;</a:t>
            </a:r>
            <a:r>
              <a:rPr lang="en-US" sz="1300" dirty="0" err="1"/>
              <a:t>groupId</a:t>
            </a:r>
            <a:r>
              <a:rPr lang="en-US" sz="1300" dirty="0"/>
              <a:t>&gt;</a:t>
            </a:r>
            <a:r>
              <a:rPr lang="en-US" sz="1300" dirty="0" err="1"/>
              <a:t>org.postgresql</a:t>
            </a:r>
            <a:r>
              <a:rPr lang="en-US" sz="1300" dirty="0"/>
              <a:t>&lt;/</a:t>
            </a:r>
            <a:r>
              <a:rPr lang="en-US" sz="1300" dirty="0" err="1"/>
              <a:t>groupId</a:t>
            </a:r>
            <a:r>
              <a:rPr lang="en-US" sz="1300" dirty="0"/>
              <a:t>&gt;</a:t>
            </a:r>
          </a:p>
          <a:p>
            <a:pPr marL="457200" lvl="1" indent="0">
              <a:buNone/>
            </a:pPr>
            <a:r>
              <a:rPr lang="en-US" sz="1300" dirty="0"/>
              <a:t>            &lt;</a:t>
            </a:r>
            <a:r>
              <a:rPr lang="en-US" sz="1300" dirty="0" err="1"/>
              <a:t>artifactId</a:t>
            </a:r>
            <a:r>
              <a:rPr lang="en-US" sz="1300" dirty="0"/>
              <a:t>&gt;</a:t>
            </a:r>
            <a:r>
              <a:rPr lang="en-US" sz="1300" dirty="0" err="1"/>
              <a:t>postgresql</a:t>
            </a:r>
            <a:r>
              <a:rPr lang="en-US" sz="1300" dirty="0"/>
              <a:t>&lt;/</a:t>
            </a:r>
            <a:r>
              <a:rPr lang="en-US" sz="1300" dirty="0" err="1"/>
              <a:t>artifactId</a:t>
            </a:r>
            <a:r>
              <a:rPr lang="en-US" sz="1300" dirty="0"/>
              <a:t>&gt;</a:t>
            </a:r>
          </a:p>
          <a:p>
            <a:pPr marL="457200" lvl="1" indent="0">
              <a:buNone/>
            </a:pPr>
            <a:r>
              <a:rPr lang="en-US" sz="1300" dirty="0"/>
              <a:t>            &lt;version&gt;42.3.5&lt;/version&gt;</a:t>
            </a:r>
          </a:p>
          <a:p>
            <a:pPr marL="457200" lvl="1" indent="0">
              <a:buNone/>
            </a:pPr>
            <a:r>
              <a:rPr lang="en-US" sz="1300" dirty="0"/>
              <a:t>&lt;/dependency&gt;</a:t>
            </a:r>
          </a:p>
          <a:p>
            <a:r>
              <a:rPr lang="en-US" sz="1700" dirty="0" err="1"/>
              <a:t>Sonrasında</a:t>
            </a:r>
            <a:r>
              <a:rPr lang="en-US" sz="1700" dirty="0"/>
              <a:t> </a:t>
            </a:r>
            <a:r>
              <a:rPr lang="en-US" sz="1700" dirty="0" err="1"/>
              <a:t>application.properties</a:t>
            </a:r>
            <a:r>
              <a:rPr lang="en-US" sz="1700" dirty="0"/>
              <a:t> </a:t>
            </a:r>
            <a:r>
              <a:rPr lang="en-US" sz="1700" dirty="0" err="1"/>
              <a:t>dosyasına</a:t>
            </a:r>
            <a:r>
              <a:rPr lang="en-US" sz="1700" dirty="0"/>
              <a:t> </a:t>
            </a:r>
            <a:r>
              <a:rPr lang="en-US" sz="1700" dirty="0" err="1"/>
              <a:t>aşağıda</a:t>
            </a:r>
            <a:r>
              <a:rPr lang="en-US" sz="1700" dirty="0"/>
              <a:t> </a:t>
            </a:r>
            <a:r>
              <a:rPr lang="en-US" sz="1700" dirty="0" err="1"/>
              <a:t>bulunan</a:t>
            </a:r>
            <a:r>
              <a:rPr lang="en-US" sz="1700" dirty="0"/>
              <a:t> </a:t>
            </a:r>
            <a:r>
              <a:rPr lang="en-US" sz="1700" dirty="0" err="1"/>
              <a:t>propertyleri</a:t>
            </a:r>
            <a:r>
              <a:rPr lang="en-US" sz="1700" dirty="0"/>
              <a:t> </a:t>
            </a:r>
            <a:r>
              <a:rPr lang="en-US" sz="1700" dirty="0" err="1"/>
              <a:t>ekleyelim</a:t>
            </a:r>
            <a:r>
              <a:rPr lang="en-US" sz="1700" dirty="0"/>
              <a:t>.</a:t>
            </a:r>
          </a:p>
          <a:p>
            <a:pPr lvl="1"/>
            <a:r>
              <a:rPr lang="en-US" sz="1500" dirty="0"/>
              <a:t>spring.datasource.url=</a:t>
            </a:r>
            <a:r>
              <a:rPr lang="en-US" sz="1500" dirty="0" err="1"/>
              <a:t>jdbc:postgresql</a:t>
            </a:r>
            <a:r>
              <a:rPr lang="en-US" sz="1500" dirty="0"/>
              <a:t>://localhost:5432/database</a:t>
            </a:r>
          </a:p>
          <a:p>
            <a:pPr lvl="1"/>
            <a:r>
              <a:rPr lang="en-US" sz="1500" dirty="0" err="1"/>
              <a:t>spring.datasource.username</a:t>
            </a:r>
            <a:r>
              <a:rPr lang="en-US" sz="1500" dirty="0"/>
              <a:t>=</a:t>
            </a:r>
            <a:r>
              <a:rPr lang="en-US" sz="1500" dirty="0" err="1"/>
              <a:t>postgres</a:t>
            </a:r>
            <a:endParaRPr lang="en-US" sz="1500" dirty="0"/>
          </a:p>
          <a:p>
            <a:pPr lvl="1"/>
            <a:r>
              <a:rPr lang="en-US" sz="1500" dirty="0" err="1"/>
              <a:t>spring.datasource.password</a:t>
            </a:r>
            <a:r>
              <a:rPr lang="en-US" sz="1500" dirty="0"/>
              <a:t>=</a:t>
            </a:r>
            <a:r>
              <a:rPr lang="en-US" sz="1500" dirty="0" err="1"/>
              <a:t>postgres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Domain Model </a:t>
            </a:r>
            <a:r>
              <a:rPr lang="en-US" dirty="0" err="1"/>
              <a:t>ve</a:t>
            </a:r>
            <a:r>
              <a:rPr lang="en-US" dirty="0"/>
              <a:t> Metadata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Metadata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39247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Nesne</a:t>
            </a:r>
            <a:r>
              <a:rPr lang="en-US" dirty="0"/>
              <a:t> model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ilişkisel</a:t>
            </a:r>
            <a:r>
              <a:rPr lang="en-US" dirty="0"/>
              <a:t> model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eşleştirme</a:t>
            </a:r>
            <a:r>
              <a:rPr lang="en-US" dirty="0"/>
              <a:t> </a:t>
            </a:r>
            <a:r>
              <a:rPr lang="en-US" dirty="0" err="1"/>
              <a:t>tanımlarına</a:t>
            </a:r>
            <a:r>
              <a:rPr lang="en-US" dirty="0"/>
              <a:t> metadata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3136011" y="2782217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136011" y="3491946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Owner</a:t>
            </a:r>
          </a:p>
        </p:txBody>
      </p:sp>
      <p:sp>
        <p:nvSpPr>
          <p:cNvPr id="6" name="Dikdörtgen 5"/>
          <p:cNvSpPr/>
          <p:nvPr/>
        </p:nvSpPr>
        <p:spPr>
          <a:xfrm>
            <a:off x="3136011" y="4201675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Address</a:t>
            </a:r>
          </a:p>
        </p:txBody>
      </p:sp>
      <p:sp>
        <p:nvSpPr>
          <p:cNvPr id="7" name="Dikdörtgen 6"/>
          <p:cNvSpPr/>
          <p:nvPr/>
        </p:nvSpPr>
        <p:spPr>
          <a:xfrm>
            <a:off x="4281224" y="3491946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Pet</a:t>
            </a:r>
          </a:p>
        </p:txBody>
      </p:sp>
      <p:cxnSp>
        <p:nvCxnSpPr>
          <p:cNvPr id="8" name="Düz Ok Bağlayıcısı 7"/>
          <p:cNvCxnSpPr>
            <a:stCxn id="7" idx="1"/>
            <a:endCxn id="5" idx="3"/>
          </p:cNvCxnSpPr>
          <p:nvPr/>
        </p:nvCxnSpPr>
        <p:spPr>
          <a:xfrm flipH="1">
            <a:off x="3612261" y="3630175"/>
            <a:ext cx="668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>
            <a:stCxn id="6" idx="0"/>
            <a:endCxn id="5" idx="2"/>
          </p:cNvCxnSpPr>
          <p:nvPr/>
        </p:nvCxnSpPr>
        <p:spPr>
          <a:xfrm flipV="1">
            <a:off x="3374136" y="3768404"/>
            <a:ext cx="0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>
            <a:stCxn id="5" idx="0"/>
            <a:endCxn id="4" idx="2"/>
          </p:cNvCxnSpPr>
          <p:nvPr/>
        </p:nvCxnSpPr>
        <p:spPr>
          <a:xfrm flipV="1">
            <a:off x="3374136" y="3058675"/>
            <a:ext cx="0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k: Sol Sağ 10"/>
          <p:cNvSpPr/>
          <p:nvPr/>
        </p:nvSpPr>
        <p:spPr>
          <a:xfrm>
            <a:off x="5233725" y="3429000"/>
            <a:ext cx="958841" cy="48463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Metadata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6824473" y="2823358"/>
            <a:ext cx="668961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t_person</a:t>
            </a:r>
            <a:endParaRPr lang="en-US" sz="800" dirty="0"/>
          </a:p>
        </p:txBody>
      </p:sp>
      <p:sp>
        <p:nvSpPr>
          <p:cNvPr id="13" name="Dikdörtgen 12"/>
          <p:cNvSpPr/>
          <p:nvPr/>
        </p:nvSpPr>
        <p:spPr>
          <a:xfrm>
            <a:off x="6824474" y="3533087"/>
            <a:ext cx="66896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t_owner</a:t>
            </a:r>
            <a:endParaRPr lang="en-US" sz="800" dirty="0"/>
          </a:p>
        </p:txBody>
      </p:sp>
      <p:sp>
        <p:nvSpPr>
          <p:cNvPr id="14" name="Dikdörtgen 13"/>
          <p:cNvSpPr/>
          <p:nvPr/>
        </p:nvSpPr>
        <p:spPr>
          <a:xfrm>
            <a:off x="7269192" y="4381045"/>
            <a:ext cx="791244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t_owner_pet</a:t>
            </a:r>
            <a:endParaRPr lang="en-US" sz="700" dirty="0"/>
          </a:p>
        </p:txBody>
      </p:sp>
      <p:sp>
        <p:nvSpPr>
          <p:cNvPr id="15" name="Dikdörtgen 14"/>
          <p:cNvSpPr/>
          <p:nvPr/>
        </p:nvSpPr>
        <p:spPr>
          <a:xfrm>
            <a:off x="7969686" y="3533087"/>
            <a:ext cx="668959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t_pet</a:t>
            </a:r>
            <a:endParaRPr lang="en-US" sz="800" dirty="0"/>
          </a:p>
        </p:txBody>
      </p:sp>
      <p:cxnSp>
        <p:nvCxnSpPr>
          <p:cNvPr id="16" name="Bağlayıcı: Dirsek 15"/>
          <p:cNvCxnSpPr>
            <a:stCxn id="15" idx="2"/>
            <a:endCxn id="14" idx="3"/>
          </p:cNvCxnSpPr>
          <p:nvPr/>
        </p:nvCxnSpPr>
        <p:spPr>
          <a:xfrm rot="5400000">
            <a:off x="7827437" y="4042544"/>
            <a:ext cx="709729" cy="243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Bağlayıcı: Dirsek 16"/>
          <p:cNvCxnSpPr>
            <a:stCxn id="14" idx="1"/>
            <a:endCxn id="13" idx="2"/>
          </p:cNvCxnSpPr>
          <p:nvPr/>
        </p:nvCxnSpPr>
        <p:spPr>
          <a:xfrm rot="10800000">
            <a:off x="7158954" y="3809546"/>
            <a:ext cx="110238" cy="709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/>
          <p:cNvCxnSpPr>
            <a:stCxn id="13" idx="0"/>
            <a:endCxn id="12" idx="2"/>
          </p:cNvCxnSpPr>
          <p:nvPr/>
        </p:nvCxnSpPr>
        <p:spPr>
          <a:xfrm flipV="1">
            <a:off x="7158954" y="3099816"/>
            <a:ext cx="0" cy="43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ağ Ayraç 18"/>
          <p:cNvSpPr/>
          <p:nvPr/>
        </p:nvSpPr>
        <p:spPr>
          <a:xfrm rot="5400000">
            <a:off x="7482734" y="4384857"/>
            <a:ext cx="364157" cy="1734218"/>
          </a:xfrm>
          <a:prstGeom prst="rightBrace">
            <a:avLst>
              <a:gd name="adj1" fmla="val 8333"/>
              <a:gd name="adj2" fmla="val 49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ağ Ayraç 19"/>
          <p:cNvSpPr/>
          <p:nvPr/>
        </p:nvSpPr>
        <p:spPr>
          <a:xfrm rot="5400000">
            <a:off x="3145558" y="4338358"/>
            <a:ext cx="457151" cy="1734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tin kutusu 20"/>
          <p:cNvSpPr txBox="1"/>
          <p:nvPr/>
        </p:nvSpPr>
        <p:spPr>
          <a:xfrm>
            <a:off x="1846313" y="5410163"/>
            <a:ext cx="305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Domain Model / </a:t>
            </a:r>
            <a:r>
              <a:rPr lang="en-US" dirty="0" err="1">
                <a:solidFill>
                  <a:schemeClr val="accent1"/>
                </a:solidFill>
              </a:rPr>
              <a:t>Nesne</a:t>
            </a:r>
            <a:r>
              <a:rPr lang="en-US" dirty="0">
                <a:solidFill>
                  <a:schemeClr val="accent1"/>
                </a:solidFill>
              </a:rPr>
              <a:t> Model</a:t>
            </a:r>
          </a:p>
        </p:txBody>
      </p:sp>
      <p:sp>
        <p:nvSpPr>
          <p:cNvPr id="22" name="Metin kutusu 21"/>
          <p:cNvSpPr txBox="1"/>
          <p:nvPr/>
        </p:nvSpPr>
        <p:spPr>
          <a:xfrm>
            <a:off x="6471031" y="5434043"/>
            <a:ext cx="244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E-R Model / Data Model</a:t>
            </a:r>
          </a:p>
        </p:txBody>
      </p:sp>
      <p:sp>
        <p:nvSpPr>
          <p:cNvPr id="23" name="Metin kutusu 22"/>
          <p:cNvSpPr txBox="1"/>
          <p:nvPr/>
        </p:nvSpPr>
        <p:spPr>
          <a:xfrm>
            <a:off x="4160356" y="3509109"/>
            <a:ext cx="106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</a:t>
            </a:r>
          </a:p>
        </p:txBody>
      </p:sp>
      <p:sp>
        <p:nvSpPr>
          <p:cNvPr id="24" name="Metin kutusu 23"/>
          <p:cNvSpPr txBox="1"/>
          <p:nvPr/>
        </p:nvSpPr>
        <p:spPr>
          <a:xfrm>
            <a:off x="3341881" y="3724553"/>
            <a:ext cx="235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Metadata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 </a:t>
            </a:r>
            <a:r>
              <a:rPr lang="en-US" dirty="0" err="1"/>
              <a:t>tanımları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tablolar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bölümlerle</a:t>
            </a:r>
            <a:r>
              <a:rPr lang="en-US" dirty="0"/>
              <a:t> </a:t>
            </a:r>
            <a:r>
              <a:rPr lang="en-US" dirty="0" err="1"/>
              <a:t>ilgilidir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tablolar</a:t>
            </a:r>
            <a:endParaRPr lang="en-US" dirty="0"/>
          </a:p>
          <a:p>
            <a:pPr lvl="1"/>
            <a:r>
              <a:rPr lang="en-US" dirty="0" err="1"/>
              <a:t>Property’ler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sütunlar</a:t>
            </a:r>
            <a:endParaRPr lang="en-US" dirty="0"/>
          </a:p>
          <a:p>
            <a:pPr lvl="1"/>
            <a:r>
              <a:rPr lang="en-US" dirty="0" err="1"/>
              <a:t>İlişkiler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foreign </a:t>
            </a:r>
            <a:r>
              <a:rPr lang="en-US" dirty="0" err="1"/>
              <a:t>key’ler</a:t>
            </a:r>
            <a:endParaRPr lang="en-US" dirty="0"/>
          </a:p>
          <a:p>
            <a:pPr lvl="1"/>
            <a:r>
              <a:rPr lang="en-US" dirty="0"/>
              <a:t>Java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SQL </a:t>
            </a:r>
            <a:r>
              <a:rPr lang="en-US" dirty="0" err="1"/>
              <a:t>tipleri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Metadata </a:t>
            </a:r>
            <a:r>
              <a:rPr lang="en-US" dirty="0" err="1"/>
              <a:t>Formatları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metadata </a:t>
            </a:r>
            <a:r>
              <a:rPr lang="en-US" dirty="0" err="1"/>
              <a:t>tanımları</a:t>
            </a:r>
            <a:r>
              <a:rPr lang="en-US" dirty="0"/>
              <a:t> JPA </a:t>
            </a:r>
            <a:r>
              <a:rPr lang="en-US" dirty="0" err="1"/>
              <a:t>ve</a:t>
            </a:r>
            <a:r>
              <a:rPr lang="en-US" dirty="0"/>
              <a:t> Hibernate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formatta</a:t>
            </a:r>
            <a:r>
              <a:rPr lang="en-US" dirty="0"/>
              <a:t> </a:t>
            </a:r>
            <a:r>
              <a:rPr lang="en-US" dirty="0" err="1"/>
              <a:t>yapılabilmektedir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anotasyonları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XML </a:t>
            </a:r>
            <a:r>
              <a:rPr lang="en-US" dirty="0" err="1"/>
              <a:t>dosyaları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</a:t>
            </a:r>
            <a:r>
              <a:rPr lang="en-US" dirty="0" err="1"/>
              <a:t>Sınıflarının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</a:t>
            </a:r>
            <a:r>
              <a:rPr lang="en-US" dirty="0" err="1"/>
              <a:t>sınıflarının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implement </a:t>
            </a:r>
            <a:r>
              <a:rPr lang="en-US" dirty="0" err="1"/>
              <a:t>etmelerine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sınıftan</a:t>
            </a:r>
            <a:r>
              <a:rPr lang="en-US" dirty="0"/>
              <a:t> </a:t>
            </a:r>
            <a:r>
              <a:rPr lang="en-US" dirty="0" err="1"/>
              <a:t>türemelerine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</a:p>
          <a:p>
            <a:r>
              <a:rPr lang="en-US" dirty="0"/>
              <a:t>Serializable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değillerdir</a:t>
            </a:r>
            <a:r>
              <a:rPr lang="en-US" dirty="0"/>
              <a:t>.</a:t>
            </a:r>
          </a:p>
          <a:p>
            <a:r>
              <a:rPr lang="en-US" dirty="0"/>
              <a:t>Persistence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 da </a:t>
            </a:r>
            <a:r>
              <a:rPr lang="en-US" dirty="0" err="1"/>
              <a:t>kullanılabilirler</a:t>
            </a:r>
            <a:r>
              <a:rPr lang="en-US" dirty="0"/>
              <a:t>.</a:t>
            </a:r>
          </a:p>
          <a:p>
            <a:r>
              <a:rPr lang="en-US" dirty="0"/>
              <a:t>Getter/setter </a:t>
            </a:r>
            <a:r>
              <a:rPr lang="en-US" dirty="0" err="1"/>
              <a:t>metotları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zorunlu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görünürlük</a:t>
            </a:r>
            <a:r>
              <a:rPr lang="en-US" dirty="0"/>
              <a:t> </a:t>
            </a:r>
            <a:r>
              <a:rPr lang="en-US" dirty="0" err="1"/>
              <a:t>düzeyinde</a:t>
            </a:r>
            <a:r>
              <a:rPr lang="en-US" dirty="0"/>
              <a:t> default no </a:t>
            </a:r>
            <a:r>
              <a:rPr lang="en-US" dirty="0" err="1"/>
              <a:t>arg</a:t>
            </a:r>
            <a:r>
              <a:rPr lang="en-US" dirty="0"/>
              <a:t> constructor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zorundadır</a:t>
            </a:r>
            <a:r>
              <a:rPr lang="en-US" dirty="0"/>
              <a:t>.</a:t>
            </a:r>
          </a:p>
          <a:p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final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JPA/Hibernate </a:t>
            </a:r>
            <a:r>
              <a:rPr lang="en-US" dirty="0" err="1"/>
              <a:t>ile</a:t>
            </a:r>
            <a:r>
              <a:rPr lang="en-US" dirty="0"/>
              <a:t> Java</a:t>
            </a:r>
            <a:br>
              <a:rPr lang="en-US" dirty="0"/>
            </a:br>
            <a:r>
              <a:rPr lang="en-US" dirty="0"/>
              <a:t>Persistence</a:t>
            </a:r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ORM’e</a:t>
            </a:r>
            <a:r>
              <a:rPr lang="en-US" dirty="0"/>
              <a:t> </a:t>
            </a:r>
            <a:r>
              <a:rPr lang="en-US" dirty="0" err="1"/>
              <a:t>Giriş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</a:t>
            </a:r>
            <a:r>
              <a:rPr lang="en-US" dirty="0" err="1"/>
              <a:t>Yazılması</a:t>
            </a:r>
            <a:r>
              <a:rPr lang="en-US" dirty="0"/>
              <a:t>, Basic Property </a:t>
            </a:r>
            <a:r>
              <a:rPr lang="en-US" dirty="0" err="1"/>
              <a:t>ve</a:t>
            </a:r>
            <a:r>
              <a:rPr lang="en-US" dirty="0"/>
              <a:t> Assigned PK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Kullanılacak</a:t>
            </a:r>
            <a:r>
              <a:rPr lang="en-US" dirty="0"/>
              <a:t> </a:t>
            </a:r>
            <a:r>
              <a:rPr lang="en-US" dirty="0" err="1"/>
              <a:t>anotasyonlar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açıklamaları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şekildedir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@Entity: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database </a:t>
            </a:r>
            <a:r>
              <a:rPr lang="en-US" dirty="0" err="1"/>
              <a:t>tablosuna</a:t>
            </a:r>
            <a:r>
              <a:rPr lang="en-US" dirty="0"/>
              <a:t> (entity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adlandırılabilir</a:t>
            </a:r>
            <a:r>
              <a:rPr lang="en-US" dirty="0"/>
              <a:t>)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geldiği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@Table: </a:t>
            </a:r>
            <a:r>
              <a:rPr lang="en-US" dirty="0" err="1"/>
              <a:t>Opsiyonel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anotasyondur</a:t>
            </a:r>
            <a:r>
              <a:rPr lang="en-US" dirty="0"/>
              <a:t>.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gelecek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name</a:t>
            </a:r>
            <a:r>
              <a:rPr lang="en-US" dirty="0"/>
              <a:t> </a:t>
            </a:r>
            <a:r>
              <a:rPr lang="en-US" dirty="0" err="1"/>
              <a:t>alanına</a:t>
            </a:r>
            <a:r>
              <a:rPr lang="en-US" dirty="0"/>
              <a:t> </a:t>
            </a:r>
            <a:r>
              <a:rPr lang="en-US" dirty="0" err="1"/>
              <a:t>verilecek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belirtilir</a:t>
            </a:r>
            <a:r>
              <a:rPr lang="en-US" dirty="0"/>
              <a:t>. @Table(name=“pet”)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@Id: </a:t>
            </a:r>
            <a:r>
              <a:rPr lang="en-US" dirty="0"/>
              <a:t>Bu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primary key </a:t>
            </a:r>
            <a:r>
              <a:rPr lang="en-US" dirty="0" err="1"/>
              <a:t>alanını</a:t>
            </a:r>
            <a:r>
              <a:rPr lang="en-US" dirty="0"/>
              <a:t> </a:t>
            </a:r>
            <a:r>
              <a:rPr lang="en-US" dirty="0" err="1"/>
              <a:t>tanımlamamızı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Entity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mutalaka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işaretlenmiş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id </a:t>
            </a:r>
            <a:r>
              <a:rPr lang="en-US" dirty="0" err="1"/>
              <a:t>fieldı</a:t>
            </a:r>
            <a:r>
              <a:rPr lang="en-US" dirty="0"/>
              <a:t> </a:t>
            </a:r>
            <a:r>
              <a:rPr lang="en-US" dirty="0" err="1"/>
              <a:t>bulundurmak</a:t>
            </a:r>
            <a:r>
              <a:rPr lang="en-US" dirty="0"/>
              <a:t> </a:t>
            </a:r>
            <a:r>
              <a:rPr lang="en-US" dirty="0" err="1"/>
              <a:t>zorundadır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@GeneratedValue: </a:t>
            </a:r>
            <a:r>
              <a:rPr lang="en-US" dirty="0" err="1"/>
              <a:t>Birincil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yöntemini</a:t>
            </a:r>
            <a:r>
              <a:rPr lang="en-US" dirty="0"/>
              <a:t> </a:t>
            </a:r>
            <a:r>
              <a:rPr lang="en-US" dirty="0" err="1"/>
              <a:t>GenerationType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@Basic: </a:t>
            </a:r>
            <a:r>
              <a:rPr lang="en-US" dirty="0"/>
              <a:t>Bu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JPA’da</a:t>
            </a:r>
            <a:r>
              <a:rPr lang="en-US" dirty="0"/>
              <a:t> long, int, string, Boolean, char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kolonlarıyla</a:t>
            </a:r>
            <a:r>
              <a:rPr lang="en-US" dirty="0"/>
              <a:t> </a:t>
            </a:r>
            <a:r>
              <a:rPr lang="en-US" dirty="0" err="1"/>
              <a:t>eşleştirmek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Opsiyoneldir</a:t>
            </a:r>
            <a:r>
              <a:rPr lang="en-US" dirty="0"/>
              <a:t>. </a:t>
            </a:r>
            <a:r>
              <a:rPr lang="en-US" dirty="0" err="1"/>
              <a:t>Yazılmaması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JPA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alanıyla</a:t>
            </a:r>
            <a:r>
              <a:rPr lang="en-US" dirty="0"/>
              <a:t>, </a:t>
            </a:r>
            <a:r>
              <a:rPr lang="en-US" dirty="0" err="1"/>
              <a:t>field’da</a:t>
            </a:r>
            <a:r>
              <a:rPr lang="en-US" dirty="0"/>
              <a:t> </a:t>
            </a:r>
            <a:r>
              <a:rPr lang="en-US" dirty="0" err="1"/>
              <a:t>belirtmiş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tip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ilişkilendirir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@Column: </a:t>
            </a:r>
            <a:r>
              <a:rPr lang="en-US" dirty="0"/>
              <a:t>Bu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name</a:t>
            </a:r>
            <a:r>
              <a:rPr lang="en-US" dirty="0"/>
              <a:t> </a:t>
            </a:r>
            <a:r>
              <a:rPr lang="en-US" dirty="0" err="1"/>
              <a:t>alanına</a:t>
            </a:r>
            <a:r>
              <a:rPr lang="en-US" dirty="0"/>
              <a:t> </a:t>
            </a:r>
            <a:r>
              <a:rPr lang="en-US" dirty="0" err="1"/>
              <a:t>verilecek</a:t>
            </a:r>
            <a:r>
              <a:rPr lang="en-US" dirty="0"/>
              <a:t> parameter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tablodaki</a:t>
            </a:r>
            <a:r>
              <a:rPr lang="en-US" dirty="0"/>
              <a:t> </a:t>
            </a:r>
            <a:r>
              <a:rPr lang="en-US" dirty="0" err="1"/>
              <a:t>sütün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eşleştirir</a:t>
            </a:r>
            <a:r>
              <a:rPr lang="en-US" dirty="0"/>
              <a:t>. Column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opsiyoneldir</a:t>
            </a:r>
            <a:r>
              <a:rPr lang="en-US" dirty="0"/>
              <a:t>. </a:t>
            </a:r>
            <a:r>
              <a:rPr lang="en-US" dirty="0" err="1"/>
              <a:t>Kullanılmaması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field </a:t>
            </a:r>
            <a:r>
              <a:rPr lang="en-US" dirty="0" err="1"/>
              <a:t>adıyla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isimde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sütün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eşleştirme</a:t>
            </a:r>
            <a:r>
              <a:rPr lang="en-US" dirty="0"/>
              <a:t> </a:t>
            </a:r>
            <a:r>
              <a:rPr lang="en-US" dirty="0" err="1"/>
              <a:t>yapılmaktadır</a:t>
            </a:r>
            <a:r>
              <a:rPr lang="en-US" dirty="0"/>
              <a:t>. @Column(name=“pet_name”)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</a:t>
            </a:r>
            <a:r>
              <a:rPr lang="en-US" dirty="0" err="1"/>
              <a:t>Yazılması</a:t>
            </a:r>
            <a:r>
              <a:rPr lang="en-US" dirty="0"/>
              <a:t>, Basic Property </a:t>
            </a:r>
            <a:r>
              <a:rPr lang="en-US" dirty="0" err="1"/>
              <a:t>ve</a:t>
            </a:r>
            <a:r>
              <a:rPr lang="en-US" dirty="0"/>
              <a:t> Assigned PK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@MappedSuperclass – Entity </a:t>
            </a:r>
            <a:r>
              <a:rPr lang="en-US" dirty="0" err="1"/>
              <a:t>sınıflarında</a:t>
            </a:r>
            <a:r>
              <a:rPr lang="en-US" dirty="0"/>
              <a:t> </a:t>
            </a:r>
            <a:r>
              <a:rPr lang="en-US" dirty="0" err="1"/>
              <a:t>temel-ortak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elemanlarını</a:t>
            </a:r>
            <a:r>
              <a:rPr lang="en-US" dirty="0"/>
              <a:t> (id, soft-delete, </a:t>
            </a:r>
            <a:r>
              <a:rPr lang="en-US" dirty="0" err="1"/>
              <a:t>updatedate</a:t>
            </a:r>
            <a:r>
              <a:rPr lang="en-US" dirty="0"/>
              <a:t>, </a:t>
            </a:r>
            <a:r>
              <a:rPr lang="en-US" dirty="0" err="1"/>
              <a:t>insertdate</a:t>
            </a:r>
            <a:r>
              <a:rPr lang="en-US" dirty="0"/>
              <a:t> vs.)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Commons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10000"/>
          </a:bodyPr>
          <a:lstStyle/>
          <a:p>
            <a:r>
              <a:rPr lang="en-US" dirty="0"/>
              <a:t>JDBC, JPA, LDAP, MongoDB, Redis, Apache </a:t>
            </a:r>
            <a:r>
              <a:rPr lang="en-US" dirty="0" err="1"/>
              <a:t>Solr</a:t>
            </a:r>
            <a:r>
              <a:rPr lang="en-US" dirty="0"/>
              <a:t>, Apache Cassandra, Elasticsearch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kaynaklarına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Spring Data </a:t>
            </a:r>
            <a:r>
              <a:rPr lang="en-US" dirty="0" err="1"/>
              <a:t>projeleri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, annotation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arayüzlerin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Spring Data </a:t>
            </a:r>
            <a:r>
              <a:rPr lang="en-US" dirty="0" err="1"/>
              <a:t>paketidir</a:t>
            </a:r>
            <a:r>
              <a:rPr lang="en-US" dirty="0"/>
              <a:t>.</a:t>
            </a:r>
          </a:p>
          <a:p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, annotation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Repository: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Spring Data </a:t>
            </a:r>
            <a:r>
              <a:rPr lang="en-US" dirty="0" err="1"/>
              <a:t>arayüzüdür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CrudRepository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CRUD(Create-Read-Update-Delete)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Sort: </a:t>
            </a:r>
            <a:r>
              <a:rPr lang="en-US" dirty="0" err="1"/>
              <a:t>Sıralama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sınıftır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Slice: </a:t>
            </a:r>
            <a:r>
              <a:rPr lang="en-US" dirty="0" err="1"/>
              <a:t>Parçalama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Page: </a:t>
            </a:r>
            <a:r>
              <a:rPr lang="en-US" dirty="0" err="1"/>
              <a:t>Parçalama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sayfalama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JPARepository: </a:t>
            </a:r>
            <a:r>
              <a:rPr lang="tr-TR" altLang="en-US" dirty="0"/>
              <a:t>Kalıcılık bağlamını temizleme ve bir toplu işteki kayıtları silme gibi JPA ile ilgili bazı yöntemler sağlar.</a:t>
            </a:r>
          </a:p>
          <a:p>
            <a:r>
              <a:rPr lang="en-US" dirty="0"/>
              <a:t>Spring Data </a:t>
            </a:r>
            <a:r>
              <a:rPr lang="en-US" dirty="0" err="1"/>
              <a:t>projeleri</a:t>
            </a:r>
            <a:r>
              <a:rPr lang="en-US" dirty="0"/>
              <a:t> Spring Data Commons </a:t>
            </a:r>
            <a:r>
              <a:rPr lang="en-US" dirty="0" err="1"/>
              <a:t>paketinde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arayüzleri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Commons,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Spring Data </a:t>
            </a:r>
            <a:r>
              <a:rPr lang="en-US" dirty="0" err="1"/>
              <a:t>projeleri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kütüphaneyi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 Spring Data Commons,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arabirim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Spring Data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belirtilen</a:t>
            </a:r>
            <a:r>
              <a:rPr lang="en-US" dirty="0"/>
              <a:t> </a:t>
            </a:r>
            <a:r>
              <a:rPr lang="en-US" dirty="0" err="1"/>
              <a:t>kurallar</a:t>
            </a:r>
            <a:r>
              <a:rPr lang="en-US" dirty="0"/>
              <a:t>(conventions, derived methods)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/>
              <a:t>Spring Data </a:t>
            </a:r>
            <a:r>
              <a:rPr lang="en-US" dirty="0" err="1"/>
              <a:t>masaüstü</a:t>
            </a:r>
            <a:r>
              <a:rPr lang="en-US" dirty="0"/>
              <a:t>, web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sıradan</a:t>
            </a:r>
            <a:r>
              <a:rPr lang="en-US" dirty="0"/>
              <a:t> Java </a:t>
            </a:r>
            <a:r>
              <a:rPr lang="en-US" dirty="0" err="1"/>
              <a:t>uygulamalarında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desteği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JPA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şartları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getiren</a:t>
            </a:r>
            <a:r>
              <a:rPr lang="en-US" dirty="0"/>
              <a:t> Hibernate, </a:t>
            </a:r>
            <a:r>
              <a:rPr lang="en-US" dirty="0" err="1"/>
              <a:t>EclipseLink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kütüphaneleri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ilişkisel</a:t>
            </a:r>
            <a:r>
              <a:rPr lang="en-US" dirty="0"/>
              <a:t> </a:t>
            </a:r>
            <a:r>
              <a:rPr lang="en-US" dirty="0" err="1"/>
              <a:t>veritabanları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yapmayı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Spring Data </a:t>
            </a:r>
            <a:r>
              <a:rPr lang="en-US" dirty="0" err="1"/>
              <a:t>projesidir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JPA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işlemlerinde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bağlantısının</a:t>
            </a:r>
            <a:r>
              <a:rPr lang="en-US" dirty="0"/>
              <a:t> </a:t>
            </a:r>
            <a:r>
              <a:rPr lang="en-US" dirty="0" err="1"/>
              <a:t>yapıldığı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EntityManagerFactory</a:t>
            </a:r>
            <a:r>
              <a:rPr lang="en-US" dirty="0"/>
              <a:t>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duyar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Bean’ini</a:t>
            </a:r>
            <a:r>
              <a:rPr lang="en-US" dirty="0"/>
              <a:t> Spring Boot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konfigüre</a:t>
            </a:r>
            <a:r>
              <a:rPr lang="en-US" dirty="0"/>
              <a:t> </a:t>
            </a:r>
            <a:r>
              <a:rPr lang="en-US" dirty="0" err="1"/>
              <a:t>etmektedir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err="1"/>
              <a:t>Veritabanı</a:t>
            </a:r>
            <a:r>
              <a:rPr lang="en-US" b="1" dirty="0"/>
              <a:t> </a:t>
            </a:r>
            <a:r>
              <a:rPr lang="en-US" b="1" dirty="0" err="1"/>
              <a:t>işlemleri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gerekli</a:t>
            </a:r>
            <a:r>
              <a:rPr lang="en-US" b="1" dirty="0"/>
              <a:t> </a:t>
            </a:r>
            <a:r>
              <a:rPr lang="en-US" b="1" dirty="0" err="1"/>
              <a:t>olan</a:t>
            </a:r>
            <a:r>
              <a:rPr lang="en-US" b="1" dirty="0"/>
              <a:t> </a:t>
            </a:r>
            <a:r>
              <a:rPr lang="en-US" b="1" dirty="0" err="1"/>
              <a:t>tanımlar</a:t>
            </a:r>
            <a:r>
              <a:rPr lang="en-US" b="1" dirty="0"/>
              <a:t> </a:t>
            </a:r>
            <a:r>
              <a:rPr lang="en-US" b="1" dirty="0" err="1"/>
              <a:t>yapıldıktan</a:t>
            </a:r>
            <a:r>
              <a:rPr lang="en-US" b="1" dirty="0"/>
              <a:t> </a:t>
            </a:r>
            <a:r>
              <a:rPr lang="en-US" b="1" dirty="0" err="1"/>
              <a:t>sonra</a:t>
            </a:r>
            <a:r>
              <a:rPr lang="en-US" b="1" dirty="0"/>
              <a:t> Spring Data </a:t>
            </a:r>
            <a:r>
              <a:rPr lang="en-US" b="1" dirty="0" err="1"/>
              <a:t>tarafından</a:t>
            </a:r>
            <a:r>
              <a:rPr lang="en-US" b="1" dirty="0"/>
              <a:t> </a:t>
            </a:r>
            <a:r>
              <a:rPr lang="en-US" b="1" dirty="0" err="1"/>
              <a:t>sağlanan</a:t>
            </a:r>
            <a:r>
              <a:rPr lang="en-US" b="1" dirty="0"/>
              <a:t> repository </a:t>
            </a:r>
            <a:r>
              <a:rPr lang="en-US" b="1" dirty="0" err="1"/>
              <a:t>arayüzleri</a:t>
            </a:r>
            <a:r>
              <a:rPr lang="en-US" b="1" dirty="0"/>
              <a:t> </a:t>
            </a:r>
            <a:r>
              <a:rPr lang="en-US" b="1" dirty="0" err="1"/>
              <a:t>kullanılır</a:t>
            </a:r>
            <a:r>
              <a:rPr lang="en-US" b="1" dirty="0"/>
              <a:t>.</a:t>
            </a:r>
          </a:p>
          <a:p>
            <a:r>
              <a:rPr lang="en-US" b="1" dirty="0" err="1"/>
              <a:t>Temel</a:t>
            </a:r>
            <a:r>
              <a:rPr lang="en-US" b="1" dirty="0"/>
              <a:t> </a:t>
            </a:r>
            <a:r>
              <a:rPr lang="en-US" b="1" dirty="0" err="1"/>
              <a:t>ekleme</a:t>
            </a:r>
            <a:r>
              <a:rPr lang="en-US" b="1" dirty="0"/>
              <a:t>, </a:t>
            </a:r>
            <a:r>
              <a:rPr lang="en-US" b="1" dirty="0" err="1"/>
              <a:t>güncelleme</a:t>
            </a:r>
            <a:r>
              <a:rPr lang="en-US" b="1" dirty="0"/>
              <a:t>, </a:t>
            </a:r>
            <a:r>
              <a:rPr lang="en-US" b="1" dirty="0" err="1"/>
              <a:t>çekme</a:t>
            </a:r>
            <a:r>
              <a:rPr lang="en-US" b="1" dirty="0"/>
              <a:t>, </a:t>
            </a:r>
            <a:r>
              <a:rPr lang="en-US" b="1" dirty="0" err="1"/>
              <a:t>sorgulama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silme</a:t>
            </a:r>
            <a:r>
              <a:rPr lang="en-US" b="1" dirty="0"/>
              <a:t> </a:t>
            </a:r>
            <a:r>
              <a:rPr lang="en-US" b="1" dirty="0" err="1"/>
              <a:t>işlemleri</a:t>
            </a:r>
            <a:r>
              <a:rPr lang="en-US" b="1" dirty="0"/>
              <a:t> Spring Data Commons </a:t>
            </a:r>
            <a:r>
              <a:rPr lang="en-US" b="1" dirty="0" err="1"/>
              <a:t>tarafından</a:t>
            </a:r>
            <a:r>
              <a:rPr lang="en-US" b="1" dirty="0"/>
              <a:t> </a:t>
            </a:r>
            <a:r>
              <a:rPr lang="en-US" b="1" dirty="0" err="1"/>
              <a:t>sağlanan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1"/>
                </a:solidFill>
              </a:rPr>
              <a:t>CrudRepository</a:t>
            </a:r>
            <a:r>
              <a:rPr lang="en-US" b="1" dirty="0"/>
              <a:t> </a:t>
            </a:r>
            <a:r>
              <a:rPr lang="en-US" b="1" dirty="0" err="1"/>
              <a:t>arayüzü</a:t>
            </a:r>
            <a:r>
              <a:rPr lang="en-US" b="1" dirty="0"/>
              <a:t> </a:t>
            </a:r>
            <a:r>
              <a:rPr lang="en-US" b="1" dirty="0" err="1"/>
              <a:t>kullanılır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public interface </a:t>
            </a:r>
            <a:r>
              <a:rPr lang="en-US" b="1" dirty="0" err="1"/>
              <a:t>CrudRepository</a:t>
            </a:r>
            <a:r>
              <a:rPr lang="en-US" b="1" dirty="0"/>
              <a:t>&lt;T, ID&gt; extends Repository&lt;T, ID&gt; {</a:t>
            </a:r>
          </a:p>
          <a:p>
            <a:pPr marL="457200" lvl="1" indent="0">
              <a:buNone/>
            </a:pPr>
            <a:r>
              <a:rPr lang="en-US" b="1" dirty="0"/>
              <a:t>    &lt;S extends T&gt; S save(S entity);</a:t>
            </a:r>
          </a:p>
          <a:p>
            <a:pPr marL="457200" lvl="1" indent="0">
              <a:buNone/>
            </a:pPr>
            <a:r>
              <a:rPr lang="en-US" b="1" dirty="0"/>
              <a:t>    &lt;S extends T&gt; </a:t>
            </a:r>
            <a:r>
              <a:rPr lang="en-US" b="1" dirty="0" err="1"/>
              <a:t>Iterable</a:t>
            </a:r>
            <a:r>
              <a:rPr lang="en-US" b="1" dirty="0"/>
              <a:t>&lt;S&gt; </a:t>
            </a:r>
            <a:r>
              <a:rPr lang="en-US" b="1" dirty="0" err="1"/>
              <a:t>saveAll</a:t>
            </a:r>
            <a:r>
              <a:rPr lang="en-US" b="1" dirty="0"/>
              <a:t>(</a:t>
            </a:r>
            <a:r>
              <a:rPr lang="en-US" b="1" dirty="0" err="1"/>
              <a:t>Iterable</a:t>
            </a:r>
            <a:r>
              <a:rPr lang="en-US" b="1" dirty="0"/>
              <a:t>&lt;S&gt; entities);</a:t>
            </a:r>
          </a:p>
          <a:p>
            <a:pPr marL="457200" lvl="1" indent="0">
              <a:buNone/>
            </a:pPr>
            <a:r>
              <a:rPr lang="en-US" b="1" dirty="0"/>
              <a:t>    Optional&lt;T&gt; </a:t>
            </a:r>
            <a:r>
              <a:rPr lang="en-US" b="1" dirty="0" err="1"/>
              <a:t>findById</a:t>
            </a:r>
            <a:r>
              <a:rPr lang="en-US" b="1" dirty="0"/>
              <a:t>(ID id);</a:t>
            </a:r>
          </a:p>
          <a:p>
            <a:pPr marL="457200" lvl="1" indent="0">
              <a:buNone/>
            </a:pPr>
            <a:r>
              <a:rPr lang="en-US" b="1" dirty="0"/>
              <a:t>   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existsById</a:t>
            </a:r>
            <a:r>
              <a:rPr lang="en-US" b="1" dirty="0"/>
              <a:t>(ID id);</a:t>
            </a:r>
          </a:p>
          <a:p>
            <a:pPr marL="457200" lvl="1" indent="0">
              <a:buNone/>
            </a:pPr>
            <a:r>
              <a:rPr lang="en-US" b="1" dirty="0"/>
              <a:t>    </a:t>
            </a:r>
            <a:r>
              <a:rPr lang="en-US" b="1" dirty="0" err="1"/>
              <a:t>Iterable</a:t>
            </a:r>
            <a:r>
              <a:rPr lang="en-US" b="1" dirty="0"/>
              <a:t>&lt;T&gt; </a:t>
            </a:r>
            <a:r>
              <a:rPr lang="en-US" b="1" dirty="0" err="1"/>
              <a:t>findAll</a:t>
            </a:r>
            <a:r>
              <a:rPr lang="en-US" b="1" dirty="0"/>
              <a:t>();</a:t>
            </a:r>
          </a:p>
          <a:p>
            <a:pPr marL="457200" lvl="1" indent="0">
              <a:buNone/>
            </a:pPr>
            <a:r>
              <a:rPr lang="en-US" b="1" dirty="0"/>
              <a:t>    </a:t>
            </a:r>
            <a:r>
              <a:rPr lang="en-US" b="1" dirty="0" err="1"/>
              <a:t>Iterable</a:t>
            </a:r>
            <a:r>
              <a:rPr lang="en-US" b="1" dirty="0"/>
              <a:t>&lt;T&gt; </a:t>
            </a:r>
            <a:r>
              <a:rPr lang="en-US" b="1" dirty="0" err="1"/>
              <a:t>findAllById</a:t>
            </a:r>
            <a:r>
              <a:rPr lang="en-US" b="1" dirty="0"/>
              <a:t>(</a:t>
            </a:r>
            <a:r>
              <a:rPr lang="en-US" b="1" dirty="0" err="1"/>
              <a:t>Iterable</a:t>
            </a:r>
            <a:r>
              <a:rPr lang="en-US" b="1" dirty="0"/>
              <a:t>&lt;ID&gt; ids);</a:t>
            </a:r>
          </a:p>
          <a:p>
            <a:pPr marL="457200" lvl="1" indent="0">
              <a:buNone/>
            </a:pPr>
            <a:r>
              <a:rPr lang="en-US" b="1" dirty="0"/>
              <a:t>    long count();</a:t>
            </a:r>
          </a:p>
          <a:p>
            <a:pPr marL="457200" lvl="1" indent="0">
              <a:buNone/>
            </a:pPr>
            <a:r>
              <a:rPr lang="en-US" b="1" dirty="0"/>
              <a:t>    void </a:t>
            </a:r>
            <a:r>
              <a:rPr lang="en-US" b="1" dirty="0" err="1"/>
              <a:t>deleteById</a:t>
            </a:r>
            <a:r>
              <a:rPr lang="en-US" b="1" dirty="0"/>
              <a:t>(ID id);</a:t>
            </a:r>
          </a:p>
          <a:p>
            <a:pPr marL="457200" lvl="1" indent="0">
              <a:buNone/>
            </a:pPr>
            <a:r>
              <a:rPr lang="en-US" b="1" dirty="0"/>
              <a:t>    void delete(T entity);</a:t>
            </a:r>
          </a:p>
          <a:p>
            <a:pPr marL="457200" lvl="1" indent="0">
              <a:buNone/>
            </a:pPr>
            <a:r>
              <a:rPr lang="en-US" b="1" dirty="0"/>
              <a:t>    void </a:t>
            </a:r>
            <a:r>
              <a:rPr lang="en-US" b="1" dirty="0" err="1"/>
              <a:t>deleteAll</a:t>
            </a:r>
            <a:r>
              <a:rPr lang="en-US" b="1" dirty="0"/>
              <a:t>(</a:t>
            </a:r>
            <a:r>
              <a:rPr lang="en-US" b="1" dirty="0" err="1"/>
              <a:t>Iterable</a:t>
            </a:r>
            <a:r>
              <a:rPr lang="en-US" b="1" dirty="0"/>
              <a:t>&lt;? extends T&gt; entities);</a:t>
            </a:r>
          </a:p>
          <a:p>
            <a:pPr marL="457200" lvl="1" indent="0">
              <a:buNone/>
            </a:pPr>
            <a:r>
              <a:rPr lang="en-US" b="1" dirty="0"/>
              <a:t>    void </a:t>
            </a:r>
            <a:r>
              <a:rPr lang="en-US" b="1" dirty="0" err="1"/>
              <a:t>deleteAll</a:t>
            </a:r>
            <a:r>
              <a:rPr lang="en-US" b="1" dirty="0"/>
              <a:t>();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/generic </a:t>
            </a:r>
            <a:r>
              <a:rPr lang="en-US" dirty="0" err="1"/>
              <a:t>olduğundan</a:t>
            </a:r>
            <a:r>
              <a:rPr lang="en-US" dirty="0"/>
              <a:t> Entity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birincil</a:t>
            </a:r>
            <a:r>
              <a:rPr lang="en-US" dirty="0"/>
              <a:t> </a:t>
            </a:r>
            <a:r>
              <a:rPr lang="en-US" dirty="0" err="1"/>
              <a:t>anahtara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tipi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PersonRepository</a:t>
            </a:r>
            <a:r>
              <a:rPr lang="en-US" dirty="0"/>
              <a:t> extends </a:t>
            </a:r>
            <a:r>
              <a:rPr lang="en-US" dirty="0" err="1"/>
              <a:t>CrudRepository</a:t>
            </a:r>
            <a:r>
              <a:rPr lang="en-US" dirty="0"/>
              <a:t>&lt;Person, Long&gt; {}</a:t>
            </a:r>
          </a:p>
          <a:p>
            <a:r>
              <a:rPr lang="en-US" dirty="0"/>
              <a:t>Spring framework IoC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bağlama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(@Autowired, constructor </a:t>
            </a:r>
            <a:r>
              <a:rPr lang="en-US" dirty="0" err="1"/>
              <a:t>gibi</a:t>
            </a:r>
            <a:r>
              <a:rPr lang="en-US" dirty="0"/>
              <a:t>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@Service</a:t>
            </a:r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PersonService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@Autowired</a:t>
            </a:r>
          </a:p>
          <a:p>
            <a:pPr marL="457200" lvl="1" indent="0">
              <a:buNone/>
            </a:pPr>
            <a:r>
              <a:rPr lang="en-US" dirty="0"/>
              <a:t>    private </a:t>
            </a:r>
            <a:r>
              <a:rPr lang="en-US" dirty="0" err="1"/>
              <a:t>PersonRepository</a:t>
            </a:r>
            <a:r>
              <a:rPr lang="en-US" dirty="0"/>
              <a:t> </a:t>
            </a:r>
            <a:r>
              <a:rPr lang="en-US" dirty="0" err="1"/>
              <a:t>personRepository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//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metotlar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kullanımda</a:t>
            </a:r>
            <a:r>
              <a:rPr lang="en-US" dirty="0"/>
              <a:t> </a:t>
            </a:r>
            <a:r>
              <a:rPr lang="en-US" dirty="0" err="1"/>
              <a:t>kurucu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bağlama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kullanılmıştır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@Service</a:t>
            </a:r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PersonService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private </a:t>
            </a:r>
            <a:r>
              <a:rPr lang="en-US" dirty="0" err="1"/>
              <a:t>PersonRepository</a:t>
            </a:r>
            <a:r>
              <a:rPr lang="en-US" dirty="0"/>
              <a:t> </a:t>
            </a:r>
            <a:r>
              <a:rPr lang="en-US" dirty="0" err="1"/>
              <a:t>personRepository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public </a:t>
            </a:r>
            <a:r>
              <a:rPr lang="en-US" dirty="0" err="1"/>
              <a:t>PersonService</a:t>
            </a:r>
            <a:r>
              <a:rPr lang="en-US" dirty="0"/>
              <a:t>(</a:t>
            </a:r>
            <a:r>
              <a:rPr lang="en-US" dirty="0" err="1"/>
              <a:t>PersonRepository</a:t>
            </a:r>
            <a:r>
              <a:rPr lang="en-US" dirty="0"/>
              <a:t> </a:t>
            </a:r>
            <a:r>
              <a:rPr lang="en-US" dirty="0" err="1"/>
              <a:t>personRepository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this.personRepository</a:t>
            </a:r>
            <a:r>
              <a:rPr lang="en-US" dirty="0"/>
              <a:t> = </a:t>
            </a:r>
            <a:r>
              <a:rPr lang="en-US" dirty="0" err="1"/>
              <a:t>personRepository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3765" y="84455"/>
            <a:ext cx="10353675" cy="597535"/>
          </a:xfrm>
        </p:spPr>
        <p:txBody>
          <a:bodyPr>
            <a:normAutofit/>
          </a:bodyPr>
          <a:lstStyle/>
          <a:p>
            <a:r>
              <a:rPr lang="en-US" dirty="0"/>
              <a:t>Repository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84300" y="681355"/>
            <a:ext cx="4203065" cy="5109845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repository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public class App {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ApplicationContext</a:t>
            </a:r>
            <a:r>
              <a:rPr lang="en-US" dirty="0"/>
              <a:t> context = new </a:t>
            </a:r>
            <a:r>
              <a:rPr lang="en-US" dirty="0" err="1"/>
              <a:t>AnnotationConfigApplicationContext</a:t>
            </a:r>
            <a:r>
              <a:rPr lang="en-US" dirty="0"/>
              <a:t>(</a:t>
            </a:r>
            <a:r>
              <a:rPr lang="en-US" dirty="0" err="1"/>
              <a:t>AppConfig.class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</a:t>
            </a:r>
            <a:r>
              <a:rPr lang="en-US" dirty="0"/>
              <a:t> </a:t>
            </a:r>
            <a:r>
              <a:rPr lang="en-US" dirty="0" err="1"/>
              <a:t>personRepository</a:t>
            </a:r>
            <a:r>
              <a:rPr lang="en-US" dirty="0"/>
              <a:t> = </a:t>
            </a:r>
            <a:r>
              <a:rPr lang="en-US" dirty="0" err="1"/>
              <a:t>context.getBean</a:t>
            </a:r>
            <a:r>
              <a:rPr lang="en-US" dirty="0"/>
              <a:t>(</a:t>
            </a:r>
            <a:r>
              <a:rPr lang="en-US" dirty="0" err="1"/>
              <a:t>PersonRepository.class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    Person burak = </a:t>
            </a:r>
            <a:r>
              <a:rPr lang="en-US" dirty="0" err="1"/>
              <a:t>Person.of</a:t>
            </a:r>
            <a:r>
              <a:rPr lang="en-US" dirty="0"/>
              <a:t>(“Burak", “DUMAN");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burak</a:t>
            </a:r>
            <a:r>
              <a:rPr lang="en-US" dirty="0"/>
              <a:t>); 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ekleme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personRepository.saveAll</a:t>
            </a:r>
            <a:r>
              <a:rPr lang="en-US" dirty="0"/>
              <a:t>(</a:t>
            </a:r>
            <a:r>
              <a:rPr lang="en-US" dirty="0" err="1"/>
              <a:t>List.of</a:t>
            </a:r>
            <a:r>
              <a:rPr lang="en-US" dirty="0"/>
              <a:t>( // </a:t>
            </a:r>
            <a:r>
              <a:rPr lang="en-US" dirty="0" err="1"/>
              <a:t>toplu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ekleme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</a:t>
            </a:r>
            <a:r>
              <a:rPr lang="en-US" dirty="0" err="1"/>
              <a:t>Person.of</a:t>
            </a:r>
            <a:r>
              <a:rPr lang="en-US" dirty="0"/>
              <a:t>(“</a:t>
            </a:r>
            <a:r>
              <a:rPr lang="tr-TR" dirty="0"/>
              <a:t>AAA</a:t>
            </a:r>
            <a:r>
              <a:rPr lang="en-US" dirty="0"/>
              <a:t>", “</a:t>
            </a:r>
            <a:r>
              <a:rPr lang="tr-TR" dirty="0"/>
              <a:t>AAA</a:t>
            </a:r>
            <a:r>
              <a:rPr lang="en-US" dirty="0"/>
              <a:t>"),</a:t>
            </a:r>
          </a:p>
          <a:p>
            <a:pPr marL="457200" lvl="1" indent="0">
              <a:buNone/>
            </a:pPr>
            <a:r>
              <a:rPr lang="en-US" dirty="0"/>
              <a:t>                </a:t>
            </a:r>
            <a:r>
              <a:rPr lang="en-US" dirty="0" err="1"/>
              <a:t>Person.of</a:t>
            </a:r>
            <a:r>
              <a:rPr lang="en-US" dirty="0"/>
              <a:t>(“</a:t>
            </a:r>
            <a:r>
              <a:rPr lang="tr-TR" dirty="0"/>
              <a:t>BBB</a:t>
            </a:r>
            <a:r>
              <a:rPr lang="en-US" dirty="0"/>
              <a:t>", </a:t>
            </a:r>
            <a:r>
              <a:rPr lang="tr-TR" dirty="0"/>
              <a:t>‘BBB</a:t>
            </a:r>
            <a:r>
              <a:rPr lang="en-US" dirty="0"/>
              <a:t>"),</a:t>
            </a:r>
          </a:p>
          <a:p>
            <a:pPr marL="457200" lvl="1" indent="0">
              <a:buNone/>
            </a:pPr>
            <a:r>
              <a:rPr lang="en-US" dirty="0"/>
              <a:t>                </a:t>
            </a:r>
            <a:r>
              <a:rPr lang="en-US" dirty="0" err="1"/>
              <a:t>Person.of</a:t>
            </a:r>
            <a:r>
              <a:rPr lang="en-US" dirty="0"/>
              <a:t>(“</a:t>
            </a:r>
            <a:r>
              <a:rPr lang="tr-TR" dirty="0"/>
              <a:t>CCC</a:t>
            </a:r>
            <a:r>
              <a:rPr lang="en-US" dirty="0"/>
              <a:t>", “</a:t>
            </a:r>
            <a:r>
              <a:rPr lang="tr-TR" dirty="0"/>
              <a:t>CCC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        ));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burak.setFirstName</a:t>
            </a:r>
            <a:r>
              <a:rPr lang="en-US" dirty="0"/>
              <a:t>(“Burak");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burak</a:t>
            </a:r>
            <a:r>
              <a:rPr lang="en-US" dirty="0"/>
              <a:t>);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güncelleme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personRepository.findById</a:t>
            </a:r>
            <a:r>
              <a:rPr lang="en-US" dirty="0"/>
              <a:t>(1L)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seçme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.</a:t>
            </a:r>
            <a:r>
              <a:rPr lang="en-US" dirty="0" err="1"/>
              <a:t>ifPresent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İçerik Yer Tutucusu 2"/>
          <p:cNvSpPr>
            <a:spLocks noGrp="1"/>
          </p:cNvSpPr>
          <p:nvPr/>
        </p:nvSpPr>
        <p:spPr>
          <a:xfrm>
            <a:off x="6468110" y="749300"/>
            <a:ext cx="4203065" cy="5109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isExists</a:t>
            </a:r>
            <a:r>
              <a:rPr lang="en-US" dirty="0"/>
              <a:t> = </a:t>
            </a:r>
            <a:r>
              <a:rPr lang="en-US" dirty="0" err="1"/>
              <a:t>personRepository.existsById</a:t>
            </a:r>
            <a:r>
              <a:rPr lang="en-US" dirty="0"/>
              <a:t>(99L); 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sorgulama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Kayıt</a:t>
            </a:r>
            <a:r>
              <a:rPr lang="en-US" dirty="0"/>
              <a:t> " + (</a:t>
            </a:r>
            <a:r>
              <a:rPr lang="en-US" dirty="0" err="1"/>
              <a:t>isExists</a:t>
            </a:r>
            <a:r>
              <a:rPr lang="en-US" dirty="0"/>
              <a:t> ? "</a:t>
            </a:r>
            <a:r>
              <a:rPr lang="en-US" dirty="0" err="1"/>
              <a:t>bulundu</a:t>
            </a:r>
            <a:r>
              <a:rPr lang="en-US" dirty="0"/>
              <a:t>" : "</a:t>
            </a:r>
            <a:r>
              <a:rPr lang="en-US" dirty="0" err="1"/>
              <a:t>bulunamadı</a:t>
            </a:r>
            <a:r>
              <a:rPr lang="en-US" dirty="0"/>
              <a:t>"));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personRepository.findAll</a:t>
            </a:r>
            <a:r>
              <a:rPr lang="en-US" dirty="0"/>
              <a:t>()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listeleme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    long count = </a:t>
            </a:r>
            <a:r>
              <a:rPr lang="en-US" dirty="0" err="1"/>
              <a:t>personRepository.count</a:t>
            </a:r>
            <a:r>
              <a:rPr lang="en-US" dirty="0"/>
              <a:t>(); //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sayısı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(count + "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alıyor</a:t>
            </a:r>
            <a:r>
              <a:rPr lang="en-US" dirty="0"/>
              <a:t>.");</a:t>
            </a:r>
          </a:p>
          <a:p>
            <a:pPr marL="457200" lvl="1" indent="0">
              <a:buNone/>
            </a:pPr>
            <a:r>
              <a:rPr lang="en-US" dirty="0"/>
              <a:t>        try {</a:t>
            </a:r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personRepository.deleteById</a:t>
            </a:r>
            <a:r>
              <a:rPr lang="en-US" dirty="0"/>
              <a:t>(33L);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silme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} catch (Exception e) {</a:t>
            </a:r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System.err.println</a:t>
            </a:r>
            <a:r>
              <a:rPr lang="en-US" dirty="0"/>
              <a:t>(e);</a:t>
            </a:r>
          </a:p>
          <a:p>
            <a:pPr marL="457200" lvl="1" indent="0">
              <a:buNone/>
            </a:pPr>
            <a:r>
              <a:rPr lang="en-US" dirty="0"/>
              <a:t>        }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personRepository.deleteAll</a:t>
            </a:r>
            <a:r>
              <a:rPr lang="en-US" dirty="0"/>
              <a:t>();  // </a:t>
            </a:r>
            <a:r>
              <a:rPr lang="en-US" dirty="0" err="1"/>
              <a:t>toplu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silme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384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ORM, persistent </a:t>
            </a:r>
            <a:r>
              <a:rPr lang="en-US" dirty="0" err="1"/>
              <a:t>verinin</a:t>
            </a:r>
            <a:r>
              <a:rPr lang="en-US" dirty="0"/>
              <a:t> Java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alınmasını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çözümdür</a:t>
            </a:r>
            <a:r>
              <a:rPr lang="en-US" dirty="0"/>
              <a:t>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2579064" y="2581042"/>
            <a:ext cx="668961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</a:t>
            </a:r>
          </a:p>
        </p:txBody>
      </p:sp>
      <p:sp>
        <p:nvSpPr>
          <p:cNvPr id="7" name="Dikdörtgen 6"/>
          <p:cNvSpPr/>
          <p:nvPr/>
        </p:nvSpPr>
        <p:spPr>
          <a:xfrm>
            <a:off x="2608976" y="3290771"/>
            <a:ext cx="639049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Owner</a:t>
            </a:r>
          </a:p>
        </p:txBody>
      </p:sp>
      <p:sp>
        <p:nvSpPr>
          <p:cNvPr id="8" name="Dikdörtgen 7"/>
          <p:cNvSpPr/>
          <p:nvPr/>
        </p:nvSpPr>
        <p:spPr>
          <a:xfrm>
            <a:off x="2516697" y="4000500"/>
            <a:ext cx="731328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Address</a:t>
            </a:r>
          </a:p>
        </p:txBody>
      </p:sp>
      <p:sp>
        <p:nvSpPr>
          <p:cNvPr id="9" name="Dikdörtgen 8"/>
          <p:cNvSpPr/>
          <p:nvPr/>
        </p:nvSpPr>
        <p:spPr>
          <a:xfrm>
            <a:off x="3916988" y="3290771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Pet</a:t>
            </a:r>
          </a:p>
        </p:txBody>
      </p:sp>
      <p:cxnSp>
        <p:nvCxnSpPr>
          <p:cNvPr id="13" name="Düz Ok Bağlayıcısı 12"/>
          <p:cNvCxnSpPr>
            <a:stCxn id="9" idx="1"/>
            <a:endCxn id="7" idx="3"/>
          </p:cNvCxnSpPr>
          <p:nvPr/>
        </p:nvCxnSpPr>
        <p:spPr>
          <a:xfrm flipH="1">
            <a:off x="3248025" y="3429000"/>
            <a:ext cx="668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>
            <a:stCxn id="8" idx="0"/>
            <a:endCxn id="7" idx="2"/>
          </p:cNvCxnSpPr>
          <p:nvPr/>
        </p:nvCxnSpPr>
        <p:spPr>
          <a:xfrm flipV="1">
            <a:off x="2882361" y="3567229"/>
            <a:ext cx="46140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>
            <a:stCxn id="7" idx="0"/>
            <a:endCxn id="6" idx="2"/>
          </p:cNvCxnSpPr>
          <p:nvPr/>
        </p:nvCxnSpPr>
        <p:spPr>
          <a:xfrm flipH="1" flipV="1">
            <a:off x="2913545" y="2857500"/>
            <a:ext cx="14956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k: Sol Sağ 27"/>
          <p:cNvSpPr/>
          <p:nvPr/>
        </p:nvSpPr>
        <p:spPr>
          <a:xfrm>
            <a:off x="5023104" y="3227825"/>
            <a:ext cx="708660" cy="48463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kdörtgen 37"/>
          <p:cNvSpPr/>
          <p:nvPr/>
        </p:nvSpPr>
        <p:spPr>
          <a:xfrm>
            <a:off x="6460237" y="2622183"/>
            <a:ext cx="668961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t_person</a:t>
            </a:r>
            <a:endParaRPr lang="en-US" sz="800" dirty="0"/>
          </a:p>
        </p:txBody>
      </p:sp>
      <p:sp>
        <p:nvSpPr>
          <p:cNvPr id="39" name="Dikdörtgen 38"/>
          <p:cNvSpPr/>
          <p:nvPr/>
        </p:nvSpPr>
        <p:spPr>
          <a:xfrm>
            <a:off x="6460238" y="3331912"/>
            <a:ext cx="66896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t_owner</a:t>
            </a:r>
            <a:endParaRPr lang="en-US" sz="800" dirty="0"/>
          </a:p>
        </p:txBody>
      </p:sp>
      <p:sp>
        <p:nvSpPr>
          <p:cNvPr id="40" name="Dikdörtgen 39"/>
          <p:cNvSpPr/>
          <p:nvPr/>
        </p:nvSpPr>
        <p:spPr>
          <a:xfrm>
            <a:off x="6904956" y="4179870"/>
            <a:ext cx="791244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t_owner_pet</a:t>
            </a:r>
            <a:endParaRPr lang="en-US" sz="700" dirty="0"/>
          </a:p>
        </p:txBody>
      </p:sp>
      <p:sp>
        <p:nvSpPr>
          <p:cNvPr id="41" name="Dikdörtgen 40"/>
          <p:cNvSpPr/>
          <p:nvPr/>
        </p:nvSpPr>
        <p:spPr>
          <a:xfrm>
            <a:off x="7605450" y="3331912"/>
            <a:ext cx="668959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t_pet</a:t>
            </a:r>
            <a:endParaRPr lang="en-US" sz="800" dirty="0"/>
          </a:p>
        </p:txBody>
      </p:sp>
      <p:cxnSp>
        <p:nvCxnSpPr>
          <p:cNvPr id="59" name="Bağlayıcı: Dirsek 58"/>
          <p:cNvCxnSpPr>
            <a:stCxn id="41" idx="2"/>
            <a:endCxn id="40" idx="3"/>
          </p:cNvCxnSpPr>
          <p:nvPr/>
        </p:nvCxnSpPr>
        <p:spPr>
          <a:xfrm rot="5400000">
            <a:off x="7463201" y="3841369"/>
            <a:ext cx="709729" cy="243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Bağlayıcı: Dirsek 60"/>
          <p:cNvCxnSpPr>
            <a:stCxn id="40" idx="1"/>
            <a:endCxn id="39" idx="2"/>
          </p:cNvCxnSpPr>
          <p:nvPr/>
        </p:nvCxnSpPr>
        <p:spPr>
          <a:xfrm rot="10800000">
            <a:off x="6794718" y="3608371"/>
            <a:ext cx="110238" cy="709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Düz Bağlayıcı 64"/>
          <p:cNvCxnSpPr>
            <a:stCxn id="39" idx="0"/>
            <a:endCxn id="38" idx="2"/>
          </p:cNvCxnSpPr>
          <p:nvPr/>
        </p:nvCxnSpPr>
        <p:spPr>
          <a:xfrm flipV="1">
            <a:off x="6794718" y="2898641"/>
            <a:ext cx="0" cy="43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ağ Ayraç 65"/>
          <p:cNvSpPr/>
          <p:nvPr/>
        </p:nvSpPr>
        <p:spPr>
          <a:xfrm rot="5400000">
            <a:off x="7118498" y="4183681"/>
            <a:ext cx="364157" cy="1734218"/>
          </a:xfrm>
          <a:prstGeom prst="rightBrace">
            <a:avLst>
              <a:gd name="adj1" fmla="val 8333"/>
              <a:gd name="adj2" fmla="val 49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ağ Ayraç 66"/>
          <p:cNvSpPr/>
          <p:nvPr/>
        </p:nvSpPr>
        <p:spPr>
          <a:xfrm rot="5400000">
            <a:off x="2781323" y="4137183"/>
            <a:ext cx="457151" cy="1734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etin kutusu 68"/>
          <p:cNvSpPr txBox="1"/>
          <p:nvPr/>
        </p:nvSpPr>
        <p:spPr>
          <a:xfrm>
            <a:off x="1482077" y="5208988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Domain Model / </a:t>
            </a:r>
            <a:r>
              <a:rPr lang="en-US" dirty="0" err="1">
                <a:solidFill>
                  <a:schemeClr val="accent1"/>
                </a:solidFill>
              </a:rPr>
              <a:t>Nesne</a:t>
            </a:r>
            <a:r>
              <a:rPr lang="en-US" dirty="0">
                <a:solidFill>
                  <a:schemeClr val="accent1"/>
                </a:solidFill>
              </a:rPr>
              <a:t> Model</a:t>
            </a:r>
          </a:p>
        </p:txBody>
      </p:sp>
      <p:sp>
        <p:nvSpPr>
          <p:cNvPr id="70" name="Metin kutusu 69"/>
          <p:cNvSpPr txBox="1"/>
          <p:nvPr/>
        </p:nvSpPr>
        <p:spPr>
          <a:xfrm>
            <a:off x="6106795" y="5232868"/>
            <a:ext cx="24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E-R Model / Data Model</a:t>
            </a:r>
          </a:p>
        </p:txBody>
      </p:sp>
      <p:sp>
        <p:nvSpPr>
          <p:cNvPr id="72" name="Metin kutusu 71"/>
          <p:cNvSpPr txBox="1"/>
          <p:nvPr/>
        </p:nvSpPr>
        <p:spPr>
          <a:xfrm>
            <a:off x="3796120" y="3307934"/>
            <a:ext cx="106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</a:t>
            </a:r>
          </a:p>
        </p:txBody>
      </p:sp>
      <p:sp>
        <p:nvSpPr>
          <p:cNvPr id="73" name="Metin kutusu 72"/>
          <p:cNvSpPr txBox="1"/>
          <p:nvPr/>
        </p:nvSpPr>
        <p:spPr>
          <a:xfrm>
            <a:off x="2977645" y="352337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Arayüzde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r>
              <a:rPr lang="en-US" dirty="0"/>
              <a:t>NOT: Spring Data JPA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planda</a:t>
            </a:r>
            <a:r>
              <a:rPr lang="en-US" dirty="0"/>
              <a:t> </a:t>
            </a:r>
            <a:r>
              <a:rPr lang="en-US" dirty="0" err="1"/>
              <a:t>SimpleJpaRepository</a:t>
            </a:r>
            <a:r>
              <a:rPr lang="en-US" dirty="0"/>
              <a:t> </a:t>
            </a:r>
            <a:r>
              <a:rPr lang="en-US" dirty="0" err="1"/>
              <a:t>sınıfını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metodları</a:t>
            </a:r>
            <a:r>
              <a:rPr lang="en-US" dirty="0"/>
              <a:t> – Derived query methods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Gelişmiş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sorgulama</a:t>
            </a:r>
            <a:r>
              <a:rPr lang="en-US" dirty="0"/>
              <a:t> Derived Query Methods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adlandırılan</a:t>
            </a:r>
            <a:r>
              <a:rPr lang="en-US" dirty="0"/>
              <a:t> </a:t>
            </a:r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metotları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</a:t>
            </a:r>
          </a:p>
          <a:p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örnekte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isimleri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Spring Data JPA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hazırlanacaktır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PersonRepository</a:t>
            </a:r>
            <a:r>
              <a:rPr lang="en-US" dirty="0"/>
              <a:t> extends </a:t>
            </a:r>
            <a:r>
              <a:rPr lang="en-US" dirty="0" err="1"/>
              <a:t>CrudRepository</a:t>
            </a:r>
            <a:r>
              <a:rPr lang="en-US" dirty="0"/>
              <a:t>&lt;Person, Long&gt; 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Iterable</a:t>
            </a:r>
            <a:r>
              <a:rPr lang="en-US" dirty="0"/>
              <a:t>&lt;Person&gt; </a:t>
            </a:r>
            <a:r>
              <a:rPr lang="en-US" dirty="0" err="1"/>
              <a:t>findByLastName</a:t>
            </a:r>
            <a:r>
              <a:rPr lang="en-US" dirty="0"/>
              <a:t>(String 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Iterable</a:t>
            </a:r>
            <a:r>
              <a:rPr lang="en-US" dirty="0"/>
              <a:t>&lt;Person&gt; </a:t>
            </a:r>
            <a:r>
              <a:rPr lang="en-US" dirty="0" err="1"/>
              <a:t>findByFirstNameOrLastName</a:t>
            </a:r>
            <a:r>
              <a:rPr lang="en-US" dirty="0"/>
              <a:t>(String </a:t>
            </a:r>
            <a:r>
              <a:rPr lang="en-US" dirty="0" err="1"/>
              <a:t>firstName</a:t>
            </a:r>
            <a:r>
              <a:rPr lang="en-US" dirty="0"/>
              <a:t>, String 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repository </a:t>
            </a:r>
            <a:r>
              <a:rPr lang="en-US" dirty="0" err="1"/>
              <a:t>arayüzünde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sonuca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Iterable</a:t>
            </a:r>
            <a:r>
              <a:rPr lang="en-US" dirty="0"/>
              <a:t>&lt;Person&gt; </a:t>
            </a:r>
            <a:r>
              <a:rPr lang="en-US" dirty="0" err="1"/>
              <a:t>listBurak</a:t>
            </a:r>
            <a:r>
              <a:rPr lang="en-US" dirty="0"/>
              <a:t> = </a:t>
            </a:r>
            <a:r>
              <a:rPr lang="en-US" dirty="0" err="1"/>
              <a:t>personRepository.findByLastName</a:t>
            </a:r>
            <a:r>
              <a:rPr lang="en-US" dirty="0"/>
              <a:t>(“Burak");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listBurak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Iterable</a:t>
            </a:r>
            <a:r>
              <a:rPr lang="en-US" dirty="0"/>
              <a:t>&lt;Person&gt; </a:t>
            </a:r>
            <a:r>
              <a:rPr lang="en-US" dirty="0" err="1"/>
              <a:t>listBurakGul</a:t>
            </a:r>
            <a:r>
              <a:rPr lang="en-US" dirty="0"/>
              <a:t> = </a:t>
            </a:r>
            <a:r>
              <a:rPr lang="en-US" dirty="0" err="1"/>
              <a:t>personRepository.findByFirstNameOrLastName</a:t>
            </a:r>
            <a:r>
              <a:rPr lang="en-US" dirty="0"/>
              <a:t>(“Burak", “Duman");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listBurakGul</a:t>
            </a:r>
            <a:r>
              <a:rPr lang="en-US" dirty="0"/>
              <a:t>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metodları</a:t>
            </a:r>
            <a:r>
              <a:rPr lang="en-US" dirty="0"/>
              <a:t> – Derived query methods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172201" y="3338521"/>
            <a:ext cx="5181600" cy="13255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Özelliğin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tanım</a:t>
            </a:r>
            <a:r>
              <a:rPr lang="en-US" dirty="0"/>
              <a:t> </a:t>
            </a:r>
            <a:r>
              <a:rPr lang="en-US" dirty="0" err="1"/>
              <a:t>kuralı</a:t>
            </a:r>
            <a:r>
              <a:rPr lang="en-US" dirty="0"/>
              <a:t>(conventions) </a:t>
            </a:r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.</a:t>
            </a:r>
          </a:p>
          <a:p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kelimeye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tanımları</a:t>
            </a:r>
            <a:r>
              <a:rPr lang="en-US" dirty="0"/>
              <a:t> </a:t>
            </a:r>
            <a:r>
              <a:rPr lang="en-US" dirty="0" err="1"/>
              <a:t>yapılarak</a:t>
            </a:r>
            <a:r>
              <a:rPr lang="en-US" dirty="0"/>
              <a:t> </a:t>
            </a:r>
            <a:r>
              <a:rPr lang="en-US" dirty="0" err="1"/>
              <a:t>sorgulama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  <a:p>
            <a:r>
              <a:rPr lang="en-US" dirty="0"/>
              <a:t>NOT: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isimleri</a:t>
            </a:r>
            <a:r>
              <a:rPr lang="en-US" dirty="0"/>
              <a:t> find </a:t>
            </a:r>
            <a:r>
              <a:rPr lang="en-US" dirty="0" err="1"/>
              <a:t>yerine</a:t>
            </a:r>
            <a:r>
              <a:rPr lang="en-US" dirty="0"/>
              <a:t> get </a:t>
            </a:r>
            <a:r>
              <a:rPr lang="en-US" dirty="0" err="1"/>
              <a:t>ile</a:t>
            </a:r>
            <a:r>
              <a:rPr lang="en-US" dirty="0"/>
              <a:t> de </a:t>
            </a:r>
            <a:r>
              <a:rPr lang="en-US" dirty="0" err="1"/>
              <a:t>başlayabilir</a:t>
            </a:r>
            <a:r>
              <a:rPr lang="en-US" dirty="0"/>
              <a:t>.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777240" y="1873566"/>
          <a:ext cx="5242561" cy="4255474"/>
        </p:xfrm>
        <a:graphic>
          <a:graphicData uri="http://schemas.openxmlformats.org/drawingml/2006/table">
            <a:tbl>
              <a:tblPr/>
              <a:tblGrid>
                <a:gridCol w="82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Anahtar kelime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Kullanım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JPQL karşılığı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2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Distinct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findDistinctByLastnameAndFirstname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select distinct … where x.lastname = ?1 and x.firstname = ?2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And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findByLastnameAndFirstname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x.lastname = ?1 and x.firstname = ?2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findByLastnameOrFirstname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x.lastname = ?1 or x.firstname = ?2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Is, Equals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findByFirstname,findByFirstnameIs,findByFirstnameEquals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=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Between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findByStartDateBetween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x.startDate between ?1 and ?2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LessThan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findByAgeLessThan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&lt;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LessThanEqual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findByAgeLessThanEqual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&lt;=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GreaterThan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findByAgeGreaterThan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&gt;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GreaterThanEqual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findByAgeGreaterThanEqual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&gt;=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After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findByStartDateAfter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x.startDate &gt;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Before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findByStartDateBefore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x.startDate &lt;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IsNull, Null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findByAge(Is)Null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is null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IsNotNull, NotNull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findByAge(Is)NotNull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not null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Like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findByFirstnameLike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like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NotLike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findByFirstnameNotLike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not like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2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StartingWith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findByFirstnameStartingWith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like ?1 (parameter bound with appended %)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2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EndingWith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findByFirstnameEndingWith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like ?1 (parameter bound with prepended %)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62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Containing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findByFirstnameContaining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like ?1 (parameter bound wrapped in %)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OrderBy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findByAgeOrderByLastnameDesc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= ?1 order by x.lastname desc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Not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findByLastnameNot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x.lastname &lt;&gt;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findByAgeIn(Collection&lt;Age&gt; ages)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in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NotIn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findByAgeNotIn(Collection&lt;Age&gt; ages)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not in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findByActiveTrue()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x.active = true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findByActiveFalse()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x.active = false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IgnoreCase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findByFirstnameIgnoreCase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UPPER(x.firstname) = UPPER(?1)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30C663-80E8-46DE-BC01-F98F8930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D4C39A-C23E-47FA-9D6B-D568F73822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/>
              <a:t>Burak2 </a:t>
            </a:r>
            <a:r>
              <a:rPr lang="tr-TR" dirty="0" err="1"/>
              <a:t>Burak2</a:t>
            </a:r>
            <a:r>
              <a:rPr lang="tr-TR" dirty="0"/>
              <a:t>  30 – Burak Duman  32 – </a:t>
            </a:r>
            <a:r>
              <a:rPr lang="tr-TR" dirty="0" err="1"/>
              <a:t>Burakcan</a:t>
            </a:r>
            <a:r>
              <a:rPr lang="tr-TR" dirty="0"/>
              <a:t> </a:t>
            </a:r>
            <a:r>
              <a:rPr lang="tr-TR" dirty="0" err="1"/>
              <a:t>karaduman</a:t>
            </a:r>
            <a:r>
              <a:rPr lang="tr-TR" dirty="0"/>
              <a:t> 40 – Ömer Faruk Şahin 20 – Fatih </a:t>
            </a:r>
            <a:r>
              <a:rPr lang="tr-TR" dirty="0" err="1"/>
              <a:t>Berktuğ</a:t>
            </a:r>
            <a:r>
              <a:rPr lang="tr-TR" dirty="0"/>
              <a:t> 27 – Ekin Akın 28 – Başak Kandemir  23 bilgilerine sahip </a:t>
            </a:r>
            <a:r>
              <a:rPr lang="tr-TR" dirty="0" err="1"/>
              <a:t>customerları</a:t>
            </a:r>
            <a:r>
              <a:rPr lang="tr-TR" dirty="0"/>
              <a:t> </a:t>
            </a:r>
            <a:r>
              <a:rPr lang="tr-TR" dirty="0" err="1"/>
              <a:t>db</a:t>
            </a:r>
            <a:r>
              <a:rPr lang="tr-TR" dirty="0"/>
              <a:t> ye </a:t>
            </a:r>
            <a:r>
              <a:rPr lang="tr-TR" dirty="0" err="1"/>
              <a:t>kaydedin.Kaydettikten</a:t>
            </a:r>
            <a:r>
              <a:rPr lang="tr-TR" dirty="0"/>
              <a:t> sonra sağ kısımdaki sonuçları üreten kodu geliştiriniz.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B01D429-09C9-4094-BA9F-261A07914C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b="1" dirty="0"/>
              <a:t>İsimde </a:t>
            </a:r>
            <a:r>
              <a:rPr lang="tr-TR" b="1" dirty="0" err="1"/>
              <a:t>ignore</a:t>
            </a:r>
            <a:r>
              <a:rPr lang="tr-TR" b="1" dirty="0"/>
              <a:t> </a:t>
            </a:r>
            <a:r>
              <a:rPr lang="tr-TR" b="1" dirty="0" err="1"/>
              <a:t>case</a:t>
            </a:r>
            <a:r>
              <a:rPr lang="tr-TR" b="1" dirty="0"/>
              <a:t> olacak şekilde burak geçen veya </a:t>
            </a:r>
            <a:r>
              <a:rPr lang="tr-TR" b="1" dirty="0" err="1"/>
              <a:t>soyisimde</a:t>
            </a:r>
            <a:r>
              <a:rPr lang="tr-TR" b="1" dirty="0"/>
              <a:t> duman geçen </a:t>
            </a:r>
            <a:r>
              <a:rPr lang="tr-TR" b="1" dirty="0" err="1"/>
              <a:t>customerları</a:t>
            </a:r>
            <a:r>
              <a:rPr lang="tr-TR" b="1" dirty="0"/>
              <a:t> bulunuz.</a:t>
            </a:r>
          </a:p>
          <a:p>
            <a:r>
              <a:rPr lang="tr-TR" b="1" dirty="0"/>
              <a:t>Yaşı 30 dan küçük ve 20 den büyük </a:t>
            </a:r>
            <a:r>
              <a:rPr lang="tr-TR" b="1" dirty="0" err="1"/>
              <a:t>customerları</a:t>
            </a:r>
            <a:r>
              <a:rPr lang="tr-TR" b="1" dirty="0"/>
              <a:t> bulunuz.(sayılar dahil değil)</a:t>
            </a:r>
          </a:p>
          <a:p>
            <a:r>
              <a:rPr lang="tr-TR" b="1" dirty="0" err="1"/>
              <a:t>İsminda</a:t>
            </a:r>
            <a:r>
              <a:rPr lang="tr-TR" b="1" dirty="0"/>
              <a:t> </a:t>
            </a:r>
            <a:r>
              <a:rPr lang="tr-TR" b="1" dirty="0" err="1"/>
              <a:t>ignore</a:t>
            </a:r>
            <a:r>
              <a:rPr lang="tr-TR" b="1" dirty="0"/>
              <a:t> </a:t>
            </a:r>
            <a:r>
              <a:rPr lang="tr-TR" b="1" dirty="0" err="1"/>
              <a:t>case</a:t>
            </a:r>
            <a:r>
              <a:rPr lang="tr-TR" b="1" dirty="0"/>
              <a:t> olacak şekilde e harfi geçenleri bulunuz ve isme göre sıralayarak sonucu gösteriniz.</a:t>
            </a:r>
          </a:p>
        </p:txBody>
      </p:sp>
    </p:spTree>
    <p:extLst>
      <p:ext uri="{BB962C8B-B14F-4D97-AF65-F5344CB8AC3E}">
        <p14:creationId xmlns:p14="http://schemas.microsoft.com/office/powerpoint/2010/main" val="2389425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Sınırlama</a:t>
            </a:r>
            <a:r>
              <a:rPr lang="en-US" dirty="0"/>
              <a:t> – Limit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findTopX</a:t>
            </a:r>
            <a:r>
              <a:rPr lang="en-US" dirty="0"/>
              <a:t>, </a:t>
            </a:r>
            <a:r>
              <a:rPr lang="en-US" dirty="0" err="1"/>
              <a:t>findFirstX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eki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Iterable</a:t>
            </a:r>
            <a:r>
              <a:rPr lang="en-US" dirty="0"/>
              <a:t>&lt;Person&gt; findFirst3ByLastName(String 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 err="1"/>
              <a:t>Iterable</a:t>
            </a:r>
            <a:r>
              <a:rPr lang="en-US" dirty="0"/>
              <a:t>&lt;Person&gt; findFirst3ByLastNameOrderByFirstNameAsc(String 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  <a:p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personRepository.findFirst3ByLastName(“Duman");</a:t>
            </a:r>
          </a:p>
          <a:p>
            <a:pPr marL="457200" lvl="1" indent="0">
              <a:buNone/>
            </a:pPr>
            <a:r>
              <a:rPr lang="en-US" dirty="0"/>
              <a:t>personRepository.findFirst3ByLastNameOrderByFirstNameAsc(“Duman");</a:t>
            </a:r>
          </a:p>
          <a:p>
            <a:r>
              <a:rPr lang="en-US" dirty="0"/>
              <a:t>NOT: Spring Data JPA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isimlendirmesi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oluşturacaktır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– Count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isimlerinin</a:t>
            </a:r>
            <a:r>
              <a:rPr lang="en-US" dirty="0"/>
              <a:t> count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başlaması</a:t>
            </a:r>
            <a:r>
              <a:rPr lang="en-US" dirty="0"/>
              <a:t> </a:t>
            </a:r>
            <a:r>
              <a:rPr lang="en-US" dirty="0" err="1"/>
              <a:t>yeterlidir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long </a:t>
            </a:r>
            <a:r>
              <a:rPr lang="en-US" dirty="0" err="1"/>
              <a:t>countByLastName</a:t>
            </a:r>
            <a:r>
              <a:rPr lang="en-US" dirty="0"/>
              <a:t>(String 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long </a:t>
            </a:r>
            <a:r>
              <a:rPr lang="en-US" dirty="0" err="1"/>
              <a:t>count</a:t>
            </a:r>
            <a:r>
              <a:rPr lang="tr-TR" altLang="en-US" dirty="0" err="1"/>
              <a:t>Duman</a:t>
            </a:r>
            <a:r>
              <a:rPr lang="en-US" dirty="0"/>
              <a:t> = </a:t>
            </a:r>
            <a:r>
              <a:rPr lang="en-US" dirty="0" err="1"/>
              <a:t>personRepository.countByLastName</a:t>
            </a:r>
            <a:r>
              <a:rPr lang="en-US" dirty="0"/>
              <a:t>(“</a:t>
            </a:r>
            <a:r>
              <a:rPr lang="tr-TR" altLang="en-US" dirty="0"/>
              <a:t>Duman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count</a:t>
            </a:r>
            <a:r>
              <a:rPr lang="tr-TR" altLang="en-US" dirty="0" err="1"/>
              <a:t>Duman</a:t>
            </a:r>
            <a:r>
              <a:rPr lang="en-US" dirty="0"/>
              <a:t>);</a:t>
            </a:r>
          </a:p>
          <a:p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SQL COUNT </a:t>
            </a:r>
            <a:r>
              <a:rPr lang="en-US" dirty="0" err="1"/>
              <a:t>ifadesiyle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3765" y="0"/>
            <a:ext cx="10353675" cy="670560"/>
          </a:xfrm>
        </p:spPr>
        <p:txBody>
          <a:bodyPr/>
          <a:lstStyle/>
          <a:p>
            <a:r>
              <a:rPr lang="en-US" dirty="0" err="1"/>
              <a:t>Gösterim</a:t>
            </a:r>
            <a:r>
              <a:rPr lang="en-US" dirty="0"/>
              <a:t> – Projections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9480" y="669925"/>
            <a:ext cx="10353675" cy="5967730"/>
          </a:xfrm>
        </p:spPr>
        <p:txBody>
          <a:bodyPr>
            <a:normAutofit fontScale="85000"/>
          </a:bodyPr>
          <a:lstStyle/>
          <a:p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metotlarının</a:t>
            </a:r>
            <a:r>
              <a:rPr lang="en-US" dirty="0"/>
              <a:t> </a:t>
            </a:r>
            <a:r>
              <a:rPr lang="en-US" dirty="0" err="1"/>
              <a:t>dönüşü</a:t>
            </a:r>
            <a:r>
              <a:rPr lang="en-US" dirty="0"/>
              <a:t> model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olduğundan</a:t>
            </a:r>
            <a:r>
              <a:rPr lang="en-US" dirty="0"/>
              <a:t> model </a:t>
            </a:r>
            <a:r>
              <a:rPr lang="en-US" dirty="0" err="1"/>
              <a:t>sınıfında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kaynağından</a:t>
            </a:r>
            <a:r>
              <a:rPr lang="en-US" dirty="0"/>
              <a:t> </a:t>
            </a:r>
            <a:r>
              <a:rPr lang="en-US" dirty="0" err="1"/>
              <a:t>alınacaktır</a:t>
            </a:r>
            <a:r>
              <a:rPr lang="en-US" dirty="0"/>
              <a:t>.</a:t>
            </a:r>
          </a:p>
          <a:p>
            <a:r>
              <a:rPr lang="en-US" dirty="0"/>
              <a:t>Spring Data projections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gösterim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adlandırılan</a:t>
            </a:r>
            <a:r>
              <a:rPr lang="en-US" dirty="0"/>
              <a:t>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almayı</a:t>
            </a:r>
            <a:r>
              <a:rPr lang="en-US" dirty="0"/>
              <a:t> </a:t>
            </a:r>
            <a:r>
              <a:rPr lang="en-US" dirty="0" err="1"/>
              <a:t>destekleyen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özelliğe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r>
              <a:rPr lang="en-US" dirty="0"/>
              <a:t>Model </a:t>
            </a:r>
            <a:r>
              <a:rPr lang="en-US" dirty="0" err="1"/>
              <a:t>sınıfındaki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alanların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PersonInfo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String </a:t>
            </a:r>
            <a:r>
              <a:rPr lang="en-US" dirty="0" err="1"/>
              <a:t>getFirstName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    String </a:t>
            </a:r>
            <a:r>
              <a:rPr lang="en-US" dirty="0" err="1"/>
              <a:t>getLastName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metotlarda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Iterable</a:t>
            </a:r>
            <a:r>
              <a:rPr lang="en-US" dirty="0"/>
              <a:t>&lt;</a:t>
            </a:r>
            <a:r>
              <a:rPr lang="en-US" dirty="0" err="1"/>
              <a:t>PersonInfo</a:t>
            </a:r>
            <a:r>
              <a:rPr lang="en-US" dirty="0"/>
              <a:t>&gt; </a:t>
            </a:r>
            <a:r>
              <a:rPr lang="en-US" dirty="0" err="1"/>
              <a:t>findByLastName</a:t>
            </a:r>
            <a:r>
              <a:rPr lang="en-US" dirty="0"/>
              <a:t>(String 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  <a:p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bilgiye</a:t>
            </a:r>
            <a:r>
              <a:rPr lang="en-US" dirty="0"/>
              <a:t> </a:t>
            </a:r>
            <a:r>
              <a:rPr lang="en-US" dirty="0" err="1"/>
              <a:t>ulaşılır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personRepository.findByLastName</a:t>
            </a:r>
            <a:r>
              <a:rPr lang="en-US" dirty="0"/>
              <a:t>(“Duman")</a:t>
            </a:r>
          </a:p>
          <a:p>
            <a:pPr marL="457200" lvl="1" indent="0">
              <a:buNone/>
            </a:pPr>
            <a:r>
              <a:rPr lang="en-US" dirty="0"/>
              <a:t>        .</a:t>
            </a:r>
            <a:r>
              <a:rPr lang="en-US" dirty="0" err="1"/>
              <a:t>forEach</a:t>
            </a:r>
            <a:r>
              <a:rPr lang="en-US" dirty="0"/>
              <a:t>(p -&gt;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p.getFirstName</a:t>
            </a:r>
            <a:r>
              <a:rPr lang="en-US" dirty="0"/>
              <a:t>() + " " + </a:t>
            </a:r>
            <a:r>
              <a:rPr lang="en-US" dirty="0" err="1"/>
              <a:t>p.getLastName</a:t>
            </a:r>
            <a:r>
              <a:rPr lang="en-US" dirty="0"/>
              <a:t>()));</a:t>
            </a:r>
          </a:p>
          <a:p>
            <a:r>
              <a:rPr lang="en-US" dirty="0"/>
              <a:t>NOT: Spring Data </a:t>
            </a:r>
            <a:r>
              <a:rPr lang="en-US" dirty="0" err="1"/>
              <a:t>hazırlanan</a:t>
            </a:r>
            <a:r>
              <a:rPr lang="en-US" dirty="0"/>
              <a:t> </a:t>
            </a:r>
            <a:r>
              <a:rPr lang="en-US" dirty="0" err="1"/>
              <a:t>sorguda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(</a:t>
            </a:r>
            <a:r>
              <a:rPr lang="en-US" dirty="0" err="1"/>
              <a:t>istenilen</a:t>
            </a:r>
            <a:r>
              <a:rPr lang="en-US" dirty="0"/>
              <a:t>)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edecektir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Özel sorgu kullanımı – Declared queries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örneğe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desteklenmeyen</a:t>
            </a:r>
            <a:r>
              <a:rPr lang="en-US" dirty="0"/>
              <a:t> </a:t>
            </a:r>
            <a:r>
              <a:rPr lang="en-US" dirty="0" err="1"/>
              <a:t>sorgular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@NamedQuery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@Query </a:t>
            </a:r>
            <a:r>
              <a:rPr lang="en-US" dirty="0" err="1"/>
              <a:t>ifadeleri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sorgular</a:t>
            </a:r>
            <a:r>
              <a:rPr lang="en-US" dirty="0"/>
              <a:t> </a:t>
            </a:r>
            <a:r>
              <a:rPr lang="en-US" dirty="0" err="1"/>
              <a:t>hazırlanabilir</a:t>
            </a:r>
            <a:r>
              <a:rPr lang="en-US" dirty="0"/>
              <a:t>.</a:t>
            </a:r>
          </a:p>
          <a:p>
            <a:r>
              <a:rPr lang="en-US" dirty="0"/>
              <a:t>JPA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sağlanan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@NamedQuery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model </a:t>
            </a:r>
            <a:r>
              <a:rPr lang="en-US" dirty="0" err="1"/>
              <a:t>sınıfında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@Entity</a:t>
            </a:r>
          </a:p>
          <a:p>
            <a:pPr marL="457200" lvl="1" indent="0">
              <a:buNone/>
            </a:pPr>
            <a:r>
              <a:rPr lang="en-US" dirty="0"/>
              <a:t>@NamedQuery(name="Person.grupla",</a:t>
            </a:r>
          </a:p>
          <a:p>
            <a:pPr marL="457200" lvl="1" indent="0">
              <a:buNone/>
            </a:pPr>
            <a:r>
              <a:rPr lang="en-US" dirty="0"/>
              <a:t>        query ="SELECT </a:t>
            </a:r>
            <a:r>
              <a:rPr lang="en-US" dirty="0" err="1"/>
              <a:t>p.lastName</a:t>
            </a:r>
            <a:r>
              <a:rPr lang="en-US" dirty="0"/>
              <a:t>, COUNT(p.id) FROM Person p GROUP BY </a:t>
            </a:r>
            <a:r>
              <a:rPr lang="en-US" dirty="0" err="1"/>
              <a:t>p.lastName</a:t>
            </a:r>
            <a:r>
              <a:rPr lang="en-US" dirty="0"/>
              <a:t> HAVING LENGTH(</a:t>
            </a:r>
            <a:r>
              <a:rPr lang="en-US" dirty="0" err="1"/>
              <a:t>p.lastName</a:t>
            </a:r>
            <a:r>
              <a:rPr lang="en-US" dirty="0"/>
              <a:t>) &gt; 2 " )</a:t>
            </a:r>
          </a:p>
          <a:p>
            <a:pPr marL="457200" lvl="1" indent="0">
              <a:buNone/>
            </a:pPr>
            <a:r>
              <a:rPr lang="en-US" dirty="0"/>
              <a:t>public class Person {}</a:t>
            </a:r>
          </a:p>
          <a:p>
            <a:r>
              <a:rPr lang="en-US" dirty="0"/>
              <a:t>Repository </a:t>
            </a:r>
            <a:r>
              <a:rPr lang="en-US" dirty="0" err="1"/>
              <a:t>arayüzünde</a:t>
            </a:r>
            <a:r>
              <a:rPr lang="en-US" dirty="0"/>
              <a:t> </a:t>
            </a:r>
            <a:r>
              <a:rPr lang="en-US" dirty="0" err="1"/>
              <a:t>ifadenin</a:t>
            </a:r>
            <a:r>
              <a:rPr lang="en-US" dirty="0"/>
              <a:t> name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PersonRepository</a:t>
            </a:r>
            <a:r>
              <a:rPr lang="en-US" dirty="0"/>
              <a:t> extends </a:t>
            </a:r>
            <a:r>
              <a:rPr lang="en-US" dirty="0" err="1"/>
              <a:t>PagingAndSortingRepository</a:t>
            </a:r>
            <a:r>
              <a:rPr lang="en-US" dirty="0"/>
              <a:t>&lt;Person, Long&gt; 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Iterable</a:t>
            </a:r>
            <a:r>
              <a:rPr lang="en-US" dirty="0"/>
              <a:t>&lt;Object[]&gt; </a:t>
            </a:r>
            <a:r>
              <a:rPr lang="en-US" dirty="0" err="1"/>
              <a:t>grupla</a:t>
            </a:r>
            <a:r>
              <a:rPr lang="en-US" dirty="0"/>
              <a:t>();  //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sorgu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personRepository.grupla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        .</a:t>
            </a:r>
            <a:r>
              <a:rPr lang="en-US" dirty="0" err="1"/>
              <a:t>forEach</a:t>
            </a:r>
            <a:r>
              <a:rPr lang="en-US" dirty="0"/>
              <a:t>(p -&gt;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Arrays.deepToString</a:t>
            </a:r>
            <a:r>
              <a:rPr lang="en-US" dirty="0"/>
              <a:t>(p)));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Özel sorgu kullanımı – Declared queries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n-NO" dirty="0"/>
              <a:t>Spring Data JPA tarafından sağlanan @Query ifadesi metot ile tanılanarak @NamedQuery gibi kullanılır.</a:t>
            </a:r>
          </a:p>
          <a:p>
            <a:pPr marL="457200" lvl="1" indent="0">
              <a:buNone/>
            </a:pPr>
            <a:r>
              <a:rPr lang="nn-NO" dirty="0"/>
              <a:t>public interface PersonRepository extends PagingAndSortingRepository&lt;Person, Long&gt; {</a:t>
            </a:r>
          </a:p>
          <a:p>
            <a:pPr marL="457200" lvl="1" indent="0">
              <a:buNone/>
            </a:pPr>
            <a:r>
              <a:rPr lang="nn-NO" dirty="0"/>
              <a:t>    @Query("SELECT p.lastName, COUNT(p.id) FROM Person p GROUP BY p.lastName HAVING LENGTH(p.lastName) &gt; 2 ")</a:t>
            </a:r>
          </a:p>
          <a:p>
            <a:pPr marL="457200" lvl="1" indent="0">
              <a:buNone/>
            </a:pPr>
            <a:r>
              <a:rPr lang="nn-NO" dirty="0"/>
              <a:t>    Iterable&lt;Object[]&gt; grupla();</a:t>
            </a:r>
          </a:p>
          <a:p>
            <a:pPr marL="457200" lvl="1" indent="0">
              <a:buNone/>
            </a:pPr>
            <a:r>
              <a:rPr lang="nn-NO" dirty="0"/>
              <a:t>}</a:t>
            </a:r>
          </a:p>
          <a:p>
            <a:r>
              <a:rPr lang="nn-NO" dirty="0"/>
              <a:t>@Query ifadesi veri kaynağına özel komutları çalıştırmak için nativeQuery özelliğine sahiptir.</a:t>
            </a:r>
          </a:p>
          <a:p>
            <a:pPr marL="457200" lvl="1" indent="0">
              <a:buNone/>
            </a:pPr>
            <a:r>
              <a:rPr lang="en-US" dirty="0"/>
              <a:t>@Query(value = "SELECT 5+5", </a:t>
            </a:r>
            <a:r>
              <a:rPr lang="en-US" dirty="0" err="1"/>
              <a:t>nativeQuery</a:t>
            </a:r>
            <a:r>
              <a:rPr lang="en-US" dirty="0"/>
              <a:t> = true)</a:t>
            </a:r>
          </a:p>
          <a:p>
            <a:pPr marL="457200" lvl="1" indent="0">
              <a:buNone/>
            </a:pPr>
            <a:r>
              <a:rPr lang="en-US" dirty="0"/>
              <a:t>int </a:t>
            </a:r>
            <a:r>
              <a:rPr lang="en-US" dirty="0" err="1"/>
              <a:t>sonuc</a:t>
            </a:r>
            <a:r>
              <a:rPr lang="en-US" dirty="0"/>
              <a:t>();</a:t>
            </a:r>
          </a:p>
          <a:p>
            <a:r>
              <a:rPr lang="nn-NO" dirty="0"/>
              <a:t>Komut diğer metotlarda olduğu gibi aşağıdaki gibi kullanılır.</a:t>
            </a:r>
          </a:p>
          <a:p>
            <a:pPr marL="457200" lvl="1" indent="0">
              <a:buNone/>
            </a:pPr>
            <a:r>
              <a:rPr lang="nn-NO" dirty="0"/>
              <a:t>int sonuc = personRepository.sonuc();</a:t>
            </a:r>
          </a:p>
          <a:p>
            <a:pPr marL="457200" lvl="1" indent="0">
              <a:buNone/>
            </a:pPr>
            <a:r>
              <a:rPr lang="nn-NO" dirty="0"/>
              <a:t>System.out.println(sonuc);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Özel sorgu kullanımı – Declared queries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@Param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PersonRepository</a:t>
            </a:r>
            <a:r>
              <a:rPr lang="en-US" dirty="0"/>
              <a:t> extends </a:t>
            </a:r>
            <a:r>
              <a:rPr lang="en-US" dirty="0" err="1"/>
              <a:t>PagingAndSortingRepository</a:t>
            </a:r>
            <a:r>
              <a:rPr lang="en-US" dirty="0"/>
              <a:t>&lt;Person, Long&gt; {</a:t>
            </a:r>
          </a:p>
          <a:p>
            <a:pPr marL="457200" lvl="1" indent="0">
              <a:buNone/>
            </a:pPr>
            <a:r>
              <a:rPr lang="en-US" dirty="0"/>
              <a:t>    @Query("SELECT </a:t>
            </a:r>
            <a:r>
              <a:rPr lang="en-US" dirty="0" err="1"/>
              <a:t>p.lastName</a:t>
            </a:r>
            <a:r>
              <a:rPr lang="en-US" dirty="0"/>
              <a:t>, COUNT(p.id) FROM Person p GROUP BY </a:t>
            </a:r>
            <a:r>
              <a:rPr lang="en-US" dirty="0" err="1"/>
              <a:t>p.lastName</a:t>
            </a:r>
            <a:r>
              <a:rPr lang="en-US" dirty="0"/>
              <a:t> HAVING LENGTH(</a:t>
            </a:r>
            <a:r>
              <a:rPr lang="en-US" dirty="0" err="1"/>
              <a:t>p.lastName</a:t>
            </a:r>
            <a:r>
              <a:rPr lang="en-US" dirty="0"/>
              <a:t>) &gt; :min ")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Iterable</a:t>
            </a:r>
            <a:r>
              <a:rPr lang="en-US" dirty="0"/>
              <a:t>&lt;Object[]&gt; </a:t>
            </a:r>
            <a:r>
              <a:rPr lang="en-US" dirty="0" err="1"/>
              <a:t>grupla</a:t>
            </a:r>
            <a:r>
              <a:rPr lang="en-US" dirty="0"/>
              <a:t>(@Param("min") int </a:t>
            </a:r>
            <a:r>
              <a:rPr lang="en-US" dirty="0" err="1"/>
              <a:t>minValue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ifadeleri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isimlendirmeye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olduklarında</a:t>
            </a:r>
            <a:r>
              <a:rPr lang="en-US" dirty="0"/>
              <a:t> </a:t>
            </a:r>
            <a:r>
              <a:rPr lang="en-US" dirty="0" err="1"/>
              <a:t>ayrıca</a:t>
            </a:r>
            <a:r>
              <a:rPr lang="en-US" dirty="0"/>
              <a:t> @Param </a:t>
            </a:r>
            <a:r>
              <a:rPr lang="en-US" dirty="0" err="1"/>
              <a:t>kullanımına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@Query("SELECT </a:t>
            </a:r>
            <a:r>
              <a:rPr lang="en-US" dirty="0" err="1"/>
              <a:t>p.lastName</a:t>
            </a:r>
            <a:r>
              <a:rPr lang="en-US" dirty="0"/>
              <a:t>, COUNT(p.id) FROM Person p GROUP BY </a:t>
            </a:r>
            <a:r>
              <a:rPr lang="en-US" dirty="0" err="1"/>
              <a:t>p.lastName</a:t>
            </a:r>
            <a:r>
              <a:rPr lang="en-US" dirty="0"/>
              <a:t> HAVING LENGTH(</a:t>
            </a:r>
            <a:r>
              <a:rPr lang="en-US" dirty="0" err="1"/>
              <a:t>p.lastName</a:t>
            </a:r>
            <a:r>
              <a:rPr lang="en-US" dirty="0"/>
              <a:t>) &gt; :min ")</a:t>
            </a:r>
          </a:p>
          <a:p>
            <a:pPr marL="457200" lvl="1" indent="0">
              <a:buNone/>
            </a:pPr>
            <a:r>
              <a:rPr lang="en-US" dirty="0" err="1"/>
              <a:t>Iterable</a:t>
            </a:r>
            <a:r>
              <a:rPr lang="en-US" dirty="0"/>
              <a:t>&lt;Object[]&gt; </a:t>
            </a:r>
            <a:r>
              <a:rPr lang="en-US" dirty="0" err="1"/>
              <a:t>grupla</a:t>
            </a:r>
            <a:r>
              <a:rPr lang="en-US" dirty="0"/>
              <a:t>(int min);</a:t>
            </a:r>
          </a:p>
          <a:p>
            <a:r>
              <a:rPr lang="en-US" dirty="0" err="1"/>
              <a:t>Hazırlanan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personRepository.grupla</a:t>
            </a:r>
            <a:r>
              <a:rPr lang="en-US" dirty="0"/>
              <a:t>(4)</a:t>
            </a:r>
          </a:p>
          <a:p>
            <a:pPr marL="457200" lvl="1" indent="0">
              <a:buNone/>
            </a:pPr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(p -&gt;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Arrays.deepToString</a:t>
            </a:r>
            <a:r>
              <a:rPr lang="en-US" dirty="0"/>
              <a:t>(p)));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ORM’in</a:t>
            </a:r>
            <a:r>
              <a:rPr lang="en-US" dirty="0"/>
              <a:t> </a:t>
            </a:r>
            <a:r>
              <a:rPr lang="en-US" dirty="0" err="1"/>
              <a:t>Hedefi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geliştiricilerin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mantığına</a:t>
            </a:r>
            <a:r>
              <a:rPr lang="en-US" dirty="0"/>
              <a:t> </a:t>
            </a:r>
            <a:r>
              <a:rPr lang="en-US" dirty="0" err="1"/>
              <a:t>odaklanmalarını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yazmalarını</a:t>
            </a:r>
            <a:r>
              <a:rPr lang="en-US" dirty="0"/>
              <a:t> </a:t>
            </a:r>
            <a:r>
              <a:rPr lang="en-US" dirty="0" err="1"/>
              <a:t>sağlamaktır</a:t>
            </a:r>
            <a:endParaRPr lang="en-US" dirty="0"/>
          </a:p>
          <a:p>
            <a:r>
              <a:rPr lang="en-US" dirty="0" err="1"/>
              <a:t>Özellikle</a:t>
            </a:r>
            <a:r>
              <a:rPr lang="en-US" dirty="0"/>
              <a:t> CRUD </a:t>
            </a:r>
            <a:r>
              <a:rPr lang="en-US" dirty="0" err="1"/>
              <a:t>senaryolarında</a:t>
            </a:r>
            <a:r>
              <a:rPr lang="en-US" dirty="0"/>
              <a:t> </a:t>
            </a:r>
            <a:r>
              <a:rPr lang="en-US" dirty="0" err="1"/>
              <a:t>tekrarlayan</a:t>
            </a:r>
            <a:r>
              <a:rPr lang="en-US" dirty="0"/>
              <a:t> SQL </a:t>
            </a:r>
            <a:r>
              <a:rPr lang="en-US" dirty="0" err="1"/>
              <a:t>ifadelerinin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kaldırılması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sürecinin</a:t>
            </a:r>
            <a:r>
              <a:rPr lang="en-US" dirty="0"/>
              <a:t> </a:t>
            </a:r>
            <a:r>
              <a:rPr lang="en-US" dirty="0" err="1"/>
              <a:t>hızlandırılması</a:t>
            </a:r>
            <a:r>
              <a:rPr lang="en-US" dirty="0"/>
              <a:t> da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konusudur</a:t>
            </a:r>
            <a:endParaRPr lang="en-US" dirty="0"/>
          </a:p>
          <a:p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platformları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da </a:t>
            </a:r>
            <a:r>
              <a:rPr lang="en-US" dirty="0" err="1"/>
              <a:t>mümkün</a:t>
            </a:r>
            <a:r>
              <a:rPr lang="en-US" dirty="0"/>
              <a:t> hale </a:t>
            </a:r>
            <a:r>
              <a:rPr lang="en-US" dirty="0" err="1"/>
              <a:t>gelmektedir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47C42B-0FCF-40C8-8F43-5B1785DF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27CF0F-465A-41A2-A4D0-209A8219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Samsung</a:t>
            </a:r>
            <a:r>
              <a:rPr lang="tr-TR" dirty="0"/>
              <a:t> 15000, </a:t>
            </a:r>
            <a:r>
              <a:rPr lang="tr-TR" dirty="0" err="1"/>
              <a:t>macbook</a:t>
            </a:r>
            <a:r>
              <a:rPr lang="tr-TR" dirty="0"/>
              <a:t> 35000, HP 14000, </a:t>
            </a:r>
            <a:r>
              <a:rPr lang="tr-TR" dirty="0" err="1"/>
              <a:t>Casper</a:t>
            </a:r>
            <a:r>
              <a:rPr lang="tr-TR" dirty="0"/>
              <a:t> 12000 olacak şekilde </a:t>
            </a:r>
            <a:r>
              <a:rPr lang="tr-TR" dirty="0" err="1"/>
              <a:t>productları</a:t>
            </a:r>
            <a:r>
              <a:rPr lang="tr-TR" dirty="0"/>
              <a:t> </a:t>
            </a:r>
            <a:r>
              <a:rPr lang="tr-TR" dirty="0" err="1"/>
              <a:t>db</a:t>
            </a:r>
            <a:r>
              <a:rPr lang="tr-TR" dirty="0"/>
              <a:t> ye ekleyiniz.</a:t>
            </a:r>
          </a:p>
          <a:p>
            <a:r>
              <a:rPr lang="tr-TR" dirty="0"/>
              <a:t>Tüm </a:t>
            </a:r>
            <a:r>
              <a:rPr lang="tr-TR" dirty="0" err="1"/>
              <a:t>productların</a:t>
            </a:r>
            <a:r>
              <a:rPr lang="tr-TR" dirty="0"/>
              <a:t> </a:t>
            </a:r>
            <a:r>
              <a:rPr lang="tr-TR" dirty="0" err="1"/>
              <a:t>price</a:t>
            </a:r>
            <a:r>
              <a:rPr lang="tr-TR" dirty="0"/>
              <a:t> toplamını hesaplayan kodu yazınız.</a:t>
            </a:r>
          </a:p>
          <a:p>
            <a:r>
              <a:rPr lang="tr-TR" dirty="0"/>
              <a:t>Ürün isminde a harfi geçenlerinin </a:t>
            </a:r>
            <a:r>
              <a:rPr lang="tr-TR" dirty="0" err="1"/>
              <a:t>price</a:t>
            </a:r>
            <a:r>
              <a:rPr lang="tr-TR" dirty="0"/>
              <a:t> toplamını hesaplayan kodu yazınız.</a:t>
            </a:r>
          </a:p>
          <a:p>
            <a:r>
              <a:rPr lang="tr-TR" dirty="0" err="1"/>
              <a:t>Price</a:t>
            </a:r>
            <a:r>
              <a:rPr lang="tr-TR" dirty="0"/>
              <a:t> ı 13000 den büyük olan </a:t>
            </a:r>
            <a:r>
              <a:rPr lang="tr-TR" dirty="0" err="1"/>
              <a:t>productların</a:t>
            </a:r>
            <a:r>
              <a:rPr lang="tr-TR" dirty="0"/>
              <a:t> cevabını dönen kodu yazınız.</a:t>
            </a:r>
          </a:p>
          <a:p>
            <a:r>
              <a:rPr lang="tr-TR" dirty="0"/>
              <a:t>Ortalama laptop fiyatını hesaplayan kodu yazınız. (tamamen dinamik olacak şekilde)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6053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Atomicity, Consistency, Isolation, Durability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Veri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sistemlerinde</a:t>
            </a:r>
            <a:r>
              <a:rPr lang="en-US" dirty="0"/>
              <a:t> transaction /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tanımlanmış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kurallardır</a:t>
            </a:r>
            <a:r>
              <a:rPr lang="en-US" dirty="0"/>
              <a:t>.</a:t>
            </a:r>
          </a:p>
          <a:p>
            <a:r>
              <a:rPr lang="en-US" dirty="0"/>
              <a:t>ACID </a:t>
            </a:r>
            <a:r>
              <a:rPr lang="en-US" dirty="0" err="1"/>
              <a:t>kelimesi</a:t>
            </a:r>
            <a:r>
              <a:rPr lang="en-US" dirty="0"/>
              <a:t> Atomicity, Consistency, Isolation, Durability </a:t>
            </a:r>
            <a:r>
              <a:rPr lang="en-US" dirty="0" err="1"/>
              <a:t>özelliklerinin</a:t>
            </a:r>
            <a:r>
              <a:rPr lang="en-US" dirty="0"/>
              <a:t> </a:t>
            </a:r>
            <a:r>
              <a:rPr lang="en-US" dirty="0" err="1"/>
              <a:t>baş</a:t>
            </a:r>
            <a:r>
              <a:rPr lang="en-US" dirty="0"/>
              <a:t> </a:t>
            </a:r>
            <a:r>
              <a:rPr lang="en-US" dirty="0" err="1"/>
              <a:t>harflerinden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ifadedir</a:t>
            </a:r>
            <a:r>
              <a:rPr lang="en-US" dirty="0"/>
              <a:t>.</a:t>
            </a:r>
          </a:p>
          <a:p>
            <a:r>
              <a:rPr lang="en-US" dirty="0"/>
              <a:t>Atomicity (</a:t>
            </a:r>
            <a:r>
              <a:rPr lang="en-US" dirty="0" err="1"/>
              <a:t>bütünlük</a:t>
            </a:r>
            <a:r>
              <a:rPr lang="en-US" dirty="0"/>
              <a:t>): </a:t>
            </a:r>
            <a:r>
              <a:rPr lang="en-US" dirty="0" err="1"/>
              <a:t>İşlemler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alınmalıdır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kesintiye</a:t>
            </a:r>
            <a:r>
              <a:rPr lang="en-US" dirty="0"/>
              <a:t> </a:t>
            </a:r>
            <a:r>
              <a:rPr lang="en-US" dirty="0" err="1"/>
              <a:t>uğradığında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geçersiz</a:t>
            </a:r>
            <a:r>
              <a:rPr lang="en-US" dirty="0"/>
              <a:t> </a:t>
            </a:r>
            <a:r>
              <a:rPr lang="en-US" dirty="0" err="1"/>
              <a:t>sayılır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Örneğin</a:t>
            </a:r>
            <a:r>
              <a:rPr lang="en-US" dirty="0"/>
              <a:t>; Bir </a:t>
            </a:r>
            <a:r>
              <a:rPr lang="en-US" dirty="0" err="1"/>
              <a:t>hesabtan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hesaba</a:t>
            </a:r>
            <a:r>
              <a:rPr lang="en-US" dirty="0"/>
              <a:t> para </a:t>
            </a:r>
            <a:r>
              <a:rPr lang="en-US" dirty="0" err="1"/>
              <a:t>aktarıldığında</a:t>
            </a:r>
            <a:r>
              <a:rPr lang="en-US" dirty="0"/>
              <a:t> </a:t>
            </a:r>
            <a:r>
              <a:rPr lang="en-US" dirty="0" err="1"/>
              <a:t>oluşacak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hatada</a:t>
            </a:r>
            <a:r>
              <a:rPr lang="en-US" dirty="0"/>
              <a:t> </a:t>
            </a:r>
            <a:r>
              <a:rPr lang="en-US" dirty="0" err="1"/>
              <a:t>gönderme</a:t>
            </a:r>
            <a:r>
              <a:rPr lang="en-US" dirty="0"/>
              <a:t> </a:t>
            </a:r>
            <a:r>
              <a:rPr lang="en-US" dirty="0" err="1"/>
              <a:t>işleminin</a:t>
            </a:r>
            <a:r>
              <a:rPr lang="en-US" dirty="0"/>
              <a:t> </a:t>
            </a:r>
            <a:r>
              <a:rPr lang="en-US" dirty="0" err="1"/>
              <a:t>iptal</a:t>
            </a:r>
            <a:r>
              <a:rPr lang="en-US" dirty="0"/>
              <a:t> </a:t>
            </a:r>
            <a:r>
              <a:rPr lang="en-US" dirty="0" err="1"/>
              <a:t>edilmesidir</a:t>
            </a:r>
            <a:r>
              <a:rPr lang="en-US" dirty="0"/>
              <a:t>.</a:t>
            </a:r>
          </a:p>
          <a:p>
            <a:r>
              <a:rPr lang="en-US" dirty="0"/>
              <a:t>Consistency (</a:t>
            </a:r>
            <a:r>
              <a:rPr lang="en-US" dirty="0" err="1"/>
              <a:t>tutarlılık</a:t>
            </a:r>
            <a:r>
              <a:rPr lang="en-US" dirty="0"/>
              <a:t>): </a:t>
            </a:r>
            <a:r>
              <a:rPr lang="en-US" dirty="0" err="1"/>
              <a:t>İşlemler</a:t>
            </a:r>
            <a:r>
              <a:rPr lang="en-US" dirty="0"/>
              <a:t> </a:t>
            </a:r>
            <a:r>
              <a:rPr lang="en-US" dirty="0" err="1"/>
              <a:t>tutarlı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Foreign Key, Trigger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tutarlı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</a:p>
          <a:p>
            <a:r>
              <a:rPr lang="en-US" dirty="0"/>
              <a:t>Isolation (</a:t>
            </a:r>
            <a:r>
              <a:rPr lang="en-US" dirty="0" err="1"/>
              <a:t>bağımsızlık</a:t>
            </a:r>
            <a:r>
              <a:rPr lang="en-US" dirty="0"/>
              <a:t>):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alınmalıdır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eklenmesi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silinmesi</a:t>
            </a:r>
            <a:r>
              <a:rPr lang="en-US" dirty="0"/>
              <a:t> </a:t>
            </a:r>
            <a:r>
              <a:rPr lang="en-US" dirty="0" err="1"/>
              <a:t>sırayla</a:t>
            </a:r>
            <a:r>
              <a:rPr lang="en-US" dirty="0"/>
              <a:t> </a:t>
            </a:r>
            <a:r>
              <a:rPr lang="en-US" dirty="0" err="1"/>
              <a:t>yapılmalıdır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silinme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yapılmamalıdır</a:t>
            </a:r>
            <a:r>
              <a:rPr lang="en-US" dirty="0"/>
              <a:t>.</a:t>
            </a:r>
          </a:p>
          <a:p>
            <a:r>
              <a:rPr lang="en-US" dirty="0"/>
              <a:t>Durability (</a:t>
            </a:r>
            <a:r>
              <a:rPr lang="en-US" dirty="0" err="1"/>
              <a:t>dayanıklılık</a:t>
            </a:r>
            <a:r>
              <a:rPr lang="en-US" dirty="0"/>
              <a:t>): </a:t>
            </a:r>
            <a:r>
              <a:rPr lang="en-US" dirty="0" err="1"/>
              <a:t>İşlem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geldiğinde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duruma</a:t>
            </a:r>
            <a:r>
              <a:rPr lang="en-US" dirty="0"/>
              <a:t> </a:t>
            </a:r>
            <a:r>
              <a:rPr lang="en-US" dirty="0" err="1"/>
              <a:t>getirmelidir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hesaptan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hesaba</a:t>
            </a:r>
            <a:r>
              <a:rPr lang="en-US" dirty="0"/>
              <a:t> para </a:t>
            </a:r>
            <a:r>
              <a:rPr lang="en-US" dirty="0" err="1"/>
              <a:t>aktarıldığında</a:t>
            </a:r>
            <a:r>
              <a:rPr lang="en-US" dirty="0"/>
              <a:t> </a:t>
            </a:r>
            <a:r>
              <a:rPr lang="en-US" dirty="0" err="1"/>
              <a:t>oluşacak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hatada</a:t>
            </a:r>
            <a:r>
              <a:rPr lang="en-US" dirty="0"/>
              <a:t> </a:t>
            </a:r>
            <a:r>
              <a:rPr lang="en-US" dirty="0" err="1"/>
              <a:t>gönderme</a:t>
            </a:r>
            <a:r>
              <a:rPr lang="en-US" dirty="0"/>
              <a:t> </a:t>
            </a:r>
            <a:r>
              <a:rPr lang="en-US" dirty="0" err="1"/>
              <a:t>işleminin</a:t>
            </a:r>
            <a:r>
              <a:rPr lang="en-US" dirty="0"/>
              <a:t> </a:t>
            </a:r>
            <a:r>
              <a:rPr lang="en-US" dirty="0" err="1"/>
              <a:t>iptal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gönderilen</a:t>
            </a:r>
            <a:r>
              <a:rPr lang="en-US" dirty="0"/>
              <a:t> </a:t>
            </a:r>
            <a:r>
              <a:rPr lang="en-US" dirty="0" err="1"/>
              <a:t>paranın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hesaba</a:t>
            </a:r>
            <a:r>
              <a:rPr lang="en-US" dirty="0"/>
              <a:t> </a:t>
            </a:r>
            <a:r>
              <a:rPr lang="en-US" dirty="0" err="1"/>
              <a:t>yatırılmasıdır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3795" y="117446"/>
            <a:ext cx="10353761" cy="755009"/>
          </a:xfrm>
        </p:spPr>
        <p:txBody>
          <a:bodyPr>
            <a:normAutofit/>
          </a:bodyPr>
          <a:lstStyle/>
          <a:p>
            <a:r>
              <a:rPr lang="en-US" dirty="0" err="1"/>
              <a:t>İşlem</a:t>
            </a:r>
            <a:r>
              <a:rPr lang="en-US" dirty="0"/>
              <a:t> – Transaction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3795" y="872455"/>
            <a:ext cx="10353762" cy="49187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Spring Data JPA </a:t>
            </a:r>
            <a:r>
              <a:rPr lang="en-US" dirty="0" err="1"/>
              <a:t>SimpleJpaRepository</a:t>
            </a:r>
            <a:r>
              <a:rPr lang="en-US" dirty="0"/>
              <a:t> </a:t>
            </a:r>
            <a:r>
              <a:rPr lang="en-US" dirty="0" err="1"/>
              <a:t>sınıfında</a:t>
            </a:r>
            <a:r>
              <a:rPr lang="en-US" dirty="0"/>
              <a:t>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@Transactional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transaction </a:t>
            </a:r>
            <a:r>
              <a:rPr lang="en-US" dirty="0" err="1"/>
              <a:t>özelliğine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r>
              <a:rPr lang="en-US" dirty="0"/>
              <a:t>Transaction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model </a:t>
            </a:r>
            <a:r>
              <a:rPr lang="en-US" dirty="0" err="1"/>
              <a:t>sınıfına</a:t>
            </a:r>
            <a:r>
              <a:rPr lang="en-US" dirty="0"/>
              <a:t> unique </a:t>
            </a:r>
            <a:r>
              <a:rPr lang="en-US" dirty="0" err="1"/>
              <a:t>kısıtlaması</a:t>
            </a:r>
            <a:r>
              <a:rPr lang="en-US" dirty="0"/>
              <a:t> </a:t>
            </a:r>
            <a:r>
              <a:rPr lang="en-US" dirty="0" err="1"/>
              <a:t>ekleyelim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@Entity</a:t>
            </a:r>
          </a:p>
          <a:p>
            <a:pPr marL="457200" lvl="1" indent="0">
              <a:buNone/>
            </a:pPr>
            <a:r>
              <a:rPr lang="en-US" dirty="0"/>
              <a:t>public class Person {</a:t>
            </a:r>
          </a:p>
          <a:p>
            <a:pPr marL="457200" lvl="1" indent="0">
              <a:buNone/>
            </a:pPr>
            <a:r>
              <a:rPr lang="en-US" dirty="0"/>
              <a:t>    @Id</a:t>
            </a:r>
          </a:p>
          <a:p>
            <a:pPr marL="457200" lvl="1" indent="0">
              <a:buNone/>
            </a:pPr>
            <a:r>
              <a:rPr lang="en-US" dirty="0"/>
              <a:t>    @GeneratedValue</a:t>
            </a:r>
          </a:p>
          <a:p>
            <a:pPr marL="457200" lvl="1" indent="0">
              <a:buNone/>
            </a:pPr>
            <a:r>
              <a:rPr lang="en-US" dirty="0"/>
              <a:t>    private Long id;</a:t>
            </a:r>
          </a:p>
          <a:p>
            <a:pPr marL="457200" lvl="1" indent="0">
              <a:buNone/>
            </a:pPr>
            <a:r>
              <a:rPr lang="en-US" dirty="0"/>
              <a:t>    private 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@Column(unique = true)</a:t>
            </a:r>
          </a:p>
          <a:p>
            <a:pPr marL="457200" lvl="1" indent="0">
              <a:buNone/>
            </a:pPr>
            <a:r>
              <a:rPr lang="en-US" dirty="0"/>
              <a:t>    private String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// getter-setter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847288"/>
          </a:xfrm>
        </p:spPr>
        <p:txBody>
          <a:bodyPr/>
          <a:lstStyle/>
          <a:p>
            <a:r>
              <a:rPr lang="en-US" dirty="0" err="1"/>
              <a:t>İşlem</a:t>
            </a:r>
            <a:r>
              <a:rPr lang="en-US" dirty="0"/>
              <a:t> – Transaction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3795" y="847289"/>
            <a:ext cx="10353762" cy="5662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Repository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yapalım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@Service</a:t>
            </a:r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PersonService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@Autowired</a:t>
            </a:r>
          </a:p>
          <a:p>
            <a:pPr marL="457200" lvl="1" indent="0">
              <a:buNone/>
            </a:pPr>
            <a:r>
              <a:rPr lang="en-US" dirty="0"/>
              <a:t>    private </a:t>
            </a:r>
            <a:r>
              <a:rPr lang="en-US" dirty="0" err="1"/>
              <a:t>PersonRepository</a:t>
            </a:r>
            <a:r>
              <a:rPr lang="en-US" dirty="0"/>
              <a:t> </a:t>
            </a:r>
            <a:r>
              <a:rPr lang="en-US" dirty="0" err="1"/>
              <a:t>personRepository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public void </a:t>
            </a:r>
            <a:r>
              <a:rPr lang="en-US" dirty="0" err="1"/>
              <a:t>kaydet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("Yusuf", "SEZER"));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("Ramazan", "SEZER"));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("Sinan", "SEZER"));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("Mehmet", "SEZER"));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    public void </a:t>
            </a:r>
            <a:r>
              <a:rPr lang="en-US" dirty="0" err="1"/>
              <a:t>listele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personRepository.findAll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transaction </a:t>
            </a:r>
            <a:r>
              <a:rPr lang="en-US" dirty="0" err="1"/>
              <a:t>desteği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save </a:t>
            </a:r>
            <a:r>
              <a:rPr lang="en-US" dirty="0" err="1"/>
              <a:t>metodu</a:t>
            </a:r>
            <a:r>
              <a:rPr lang="en-US" dirty="0"/>
              <a:t> ilk </a:t>
            </a:r>
            <a:r>
              <a:rPr lang="en-US" dirty="0" err="1"/>
              <a:t>kaydı</a:t>
            </a:r>
            <a:r>
              <a:rPr lang="en-US" dirty="0"/>
              <a:t> </a:t>
            </a:r>
            <a:r>
              <a:rPr lang="en-US" dirty="0" err="1"/>
              <a:t>ekledikten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istisna</a:t>
            </a:r>
            <a:r>
              <a:rPr lang="en-US" dirty="0"/>
              <a:t> </a:t>
            </a:r>
            <a:r>
              <a:rPr lang="en-US" dirty="0" err="1"/>
              <a:t>fırlatacaktır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5033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İşlem</a:t>
            </a:r>
            <a:r>
              <a:rPr lang="en-US" dirty="0"/>
              <a:t> – Transaction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3795" y="503339"/>
            <a:ext cx="10353762" cy="635466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effectLst/>
                <a:latin typeface="system-ui"/>
              </a:rPr>
              <a:t>Spring Data JPA </a:t>
            </a:r>
            <a:r>
              <a:rPr lang="en-US" b="0" i="0" dirty="0" err="1">
                <a:effectLst/>
                <a:latin typeface="system-ui"/>
              </a:rPr>
              <a:t>metotlarda</a:t>
            </a:r>
            <a:r>
              <a:rPr lang="en-US" b="0" i="0" dirty="0">
                <a:effectLst/>
                <a:latin typeface="system-ui"/>
              </a:rPr>
              <a:t> transaction </a:t>
            </a:r>
            <a:r>
              <a:rPr lang="en-US" b="0" i="0" dirty="0" err="1">
                <a:effectLst/>
                <a:latin typeface="system-ui"/>
              </a:rPr>
              <a:t>özelliği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kullanımını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destekler</a:t>
            </a:r>
            <a:r>
              <a:rPr lang="en-US" b="0" i="0" dirty="0">
                <a:effectLst/>
                <a:latin typeface="system-ui"/>
              </a:rPr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ApplicationContext</a:t>
            </a:r>
            <a:r>
              <a:rPr lang="en-US" dirty="0"/>
              <a:t> context = new </a:t>
            </a:r>
            <a:r>
              <a:rPr lang="en-US" dirty="0" err="1"/>
              <a:t>AnnotationConfigApplicationContext</a:t>
            </a:r>
            <a:r>
              <a:rPr lang="en-US" dirty="0"/>
              <a:t>(</a:t>
            </a:r>
            <a:r>
              <a:rPr lang="en-US" dirty="0" err="1"/>
              <a:t>AppConfig.class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 err="1"/>
              <a:t>PersonService</a:t>
            </a:r>
            <a:r>
              <a:rPr lang="en-US" dirty="0"/>
              <a:t> </a:t>
            </a:r>
            <a:r>
              <a:rPr lang="en-US" dirty="0" err="1"/>
              <a:t>personService</a:t>
            </a:r>
            <a:r>
              <a:rPr lang="en-US" dirty="0"/>
              <a:t> = </a:t>
            </a:r>
            <a:r>
              <a:rPr lang="en-US" dirty="0" err="1"/>
              <a:t>context.getBean</a:t>
            </a:r>
            <a:r>
              <a:rPr lang="en-US" dirty="0"/>
              <a:t>(</a:t>
            </a:r>
            <a:r>
              <a:rPr lang="en-US" dirty="0" err="1"/>
              <a:t>PersonService.class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try 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personService.kaydet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} catch (Exception e) 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System.err.println</a:t>
            </a:r>
            <a:r>
              <a:rPr lang="en-US" dirty="0"/>
              <a:t>(e);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 err="1"/>
              <a:t>personService.listele</a:t>
            </a:r>
            <a:r>
              <a:rPr lang="en-US" dirty="0"/>
              <a:t>();</a:t>
            </a:r>
          </a:p>
          <a:p>
            <a:r>
              <a:rPr lang="en-US" dirty="0"/>
              <a:t>@Transactional </a:t>
            </a:r>
            <a:r>
              <a:rPr lang="en-US" dirty="0" err="1"/>
              <a:t>ifadesini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sınıfındaki</a:t>
            </a:r>
            <a:r>
              <a:rPr lang="en-US" dirty="0"/>
              <a:t> </a:t>
            </a:r>
            <a:r>
              <a:rPr lang="en-US" dirty="0" err="1"/>
              <a:t>kaydet</a:t>
            </a:r>
            <a:r>
              <a:rPr lang="en-US" dirty="0"/>
              <a:t> </a:t>
            </a:r>
            <a:r>
              <a:rPr lang="en-US" dirty="0" err="1"/>
              <a:t>metodunda</a:t>
            </a:r>
            <a:r>
              <a:rPr lang="en-US" dirty="0"/>
              <a:t> </a:t>
            </a:r>
            <a:r>
              <a:rPr lang="en-US" dirty="0" err="1"/>
              <a:t>kullanalım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@Transactional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kaydet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("Yusuf", "SEZER"));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("Ramazan", "SEZER"));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("Sinan", "SEZER"));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("Mehmet", "SEZER"));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sınıfındaki</a:t>
            </a:r>
            <a:r>
              <a:rPr lang="en-US" dirty="0"/>
              <a:t> </a:t>
            </a:r>
            <a:r>
              <a:rPr lang="en-US" dirty="0" err="1"/>
              <a:t>kaydet</a:t>
            </a:r>
            <a:r>
              <a:rPr lang="en-US" dirty="0"/>
              <a:t> </a:t>
            </a:r>
            <a:r>
              <a:rPr lang="en-US" dirty="0" err="1"/>
              <a:t>metodunu</a:t>
            </a:r>
            <a:r>
              <a:rPr lang="en-US" dirty="0"/>
              <a:t> </a:t>
            </a:r>
            <a:r>
              <a:rPr lang="en-US" dirty="0" err="1"/>
              <a:t>çalıştırdığımızda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transaction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alınacak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karşılaşıldığında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alma </a:t>
            </a:r>
            <a:r>
              <a:rPr lang="en-US" dirty="0" err="1"/>
              <a:t>işlemi</a:t>
            </a:r>
            <a:r>
              <a:rPr lang="en-US" dirty="0"/>
              <a:t>(rollback) </a:t>
            </a:r>
            <a:r>
              <a:rPr lang="en-US" dirty="0" err="1"/>
              <a:t>uygulanacaktır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/>
              <a:t>İlişkileri</a:t>
            </a:r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İlişkiler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ilişkiler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boyutlardan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alınabilir</a:t>
            </a:r>
            <a:r>
              <a:rPr lang="en-US" dirty="0"/>
              <a:t>.</a:t>
            </a:r>
          </a:p>
          <a:p>
            <a:r>
              <a:rPr lang="en-US" dirty="0" err="1"/>
              <a:t>Tekli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çoklu</a:t>
            </a:r>
            <a:r>
              <a:rPr lang="en-US" dirty="0"/>
              <a:t> </a:t>
            </a:r>
            <a:r>
              <a:rPr lang="en-US" dirty="0" err="1"/>
              <a:t>ilişkiler</a:t>
            </a:r>
            <a:endParaRPr lang="en-US" dirty="0"/>
          </a:p>
          <a:p>
            <a:r>
              <a:rPr lang="en-US" dirty="0" err="1"/>
              <a:t>Çoklu</a:t>
            </a:r>
            <a:r>
              <a:rPr lang="en-US" dirty="0"/>
              <a:t> </a:t>
            </a:r>
            <a:r>
              <a:rPr lang="en-US" dirty="0" err="1"/>
              <a:t>ilişkilerde</a:t>
            </a:r>
            <a:r>
              <a:rPr lang="en-US" dirty="0"/>
              <a:t> set, list, map </a:t>
            </a:r>
            <a:r>
              <a:rPr lang="en-US" dirty="0" err="1"/>
              <a:t>ve</a:t>
            </a:r>
            <a:r>
              <a:rPr lang="en-US" dirty="0"/>
              <a:t> bag </a:t>
            </a:r>
            <a:r>
              <a:rPr lang="en-US" dirty="0" err="1"/>
              <a:t>kullanımı</a:t>
            </a:r>
            <a:endParaRPr lang="en-US" dirty="0"/>
          </a:p>
          <a:p>
            <a:r>
              <a:rPr lang="en-US" dirty="0"/>
              <a:t>Tek </a:t>
            </a:r>
            <a:r>
              <a:rPr lang="en-US" dirty="0" err="1"/>
              <a:t>yönlü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</a:t>
            </a:r>
            <a:r>
              <a:rPr lang="en-US" dirty="0" err="1"/>
              <a:t>ilişkiler</a:t>
            </a:r>
            <a:endParaRPr lang="en-US" dirty="0"/>
          </a:p>
          <a:p>
            <a:r>
              <a:rPr lang="en-US" dirty="0" err="1"/>
              <a:t>İlişkiyi</a:t>
            </a:r>
            <a:r>
              <a:rPr lang="en-US" dirty="0"/>
              <a:t> </a:t>
            </a:r>
            <a:r>
              <a:rPr lang="en-US" dirty="0" err="1"/>
              <a:t>tutmak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join column </a:t>
            </a:r>
            <a:r>
              <a:rPr lang="en-US" dirty="0" err="1"/>
              <a:t>veya</a:t>
            </a:r>
            <a:r>
              <a:rPr lang="en-US" dirty="0"/>
              <a:t> join table </a:t>
            </a:r>
            <a:r>
              <a:rPr lang="en-US" dirty="0" err="1"/>
              <a:t>kullanımı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 </a:t>
            </a:r>
            <a:r>
              <a:rPr lang="en-US" dirty="0" err="1"/>
              <a:t>Yönlü</a:t>
            </a:r>
            <a:r>
              <a:rPr lang="en-US" dirty="0"/>
              <a:t> M:1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10686"/>
            <a:ext cx="10353762" cy="4637714"/>
          </a:xfrm>
        </p:spPr>
        <p:txBody>
          <a:bodyPr>
            <a:normAutofit/>
          </a:bodyPr>
          <a:lstStyle/>
          <a:p>
            <a:r>
              <a:rPr lang="en-US" dirty="0" err="1"/>
              <a:t>ManyToOne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entity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@ManyToOne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kurulur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1"/>
                </a:solidFill>
              </a:rPr>
              <a:t>@JoinColumn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de Many </a:t>
            </a:r>
            <a:r>
              <a:rPr lang="en-US" dirty="0" err="1"/>
              <a:t>tarafının</a:t>
            </a:r>
            <a:r>
              <a:rPr lang="en-US" dirty="0"/>
              <a:t> </a:t>
            </a:r>
            <a:r>
              <a:rPr lang="en-US" dirty="0" err="1"/>
              <a:t>FroeignKey</a:t>
            </a:r>
            <a:r>
              <a:rPr lang="en-US" dirty="0"/>
              <a:t> </a:t>
            </a:r>
            <a:r>
              <a:rPr lang="en-US" dirty="0" err="1"/>
              <a:t>sütünunu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verebiliriz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@Entity</a:t>
            </a:r>
          </a:p>
          <a:p>
            <a:pPr marL="457200" lvl="1" indent="0">
              <a:buNone/>
            </a:pPr>
            <a:r>
              <a:rPr lang="en-US" dirty="0"/>
              <a:t>public </a:t>
            </a:r>
            <a:r>
              <a:rPr lang="tr-TR" dirty="0" err="1"/>
              <a:t>Student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@ManyToOne</a:t>
            </a:r>
          </a:p>
          <a:p>
            <a:pPr marL="457200" lvl="1" indent="0">
              <a:buNone/>
            </a:pPr>
            <a:r>
              <a:rPr lang="en-US" dirty="0"/>
              <a:t>@JoinColumn(name=</a:t>
            </a:r>
            <a:r>
              <a:rPr lang="tr-TR" dirty="0" err="1"/>
              <a:t>sc</a:t>
            </a:r>
            <a:r>
              <a:rPr lang="en-US" dirty="0"/>
              <a:t>_id)</a:t>
            </a:r>
          </a:p>
          <a:p>
            <a:pPr marL="457200" lvl="1" indent="0">
              <a:buNone/>
            </a:pPr>
            <a:r>
              <a:rPr lang="en-US" dirty="0"/>
              <a:t>private </a:t>
            </a:r>
            <a:r>
              <a:rPr lang="tr-TR" dirty="0"/>
              <a:t>School</a:t>
            </a:r>
            <a:r>
              <a:rPr lang="en-US" dirty="0"/>
              <a:t> </a:t>
            </a:r>
            <a:r>
              <a:rPr lang="tr-TR" dirty="0" err="1"/>
              <a:t>school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25836"/>
            <a:ext cx="10353761" cy="940964"/>
          </a:xfrm>
        </p:spPr>
        <p:txBody>
          <a:bodyPr/>
          <a:lstStyle/>
          <a:p>
            <a:r>
              <a:rPr lang="en-US" dirty="0"/>
              <a:t>Tek </a:t>
            </a:r>
            <a:r>
              <a:rPr lang="en-US" dirty="0" err="1"/>
              <a:t>Yönlü</a:t>
            </a:r>
            <a:r>
              <a:rPr lang="en-US" dirty="0"/>
              <a:t> 1:M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89901"/>
            <a:ext cx="10353762" cy="48012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To Many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@OneToMany </a:t>
            </a:r>
            <a:r>
              <a:rPr lang="en-US" dirty="0" err="1"/>
              <a:t>anotasyonunu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oluşturulurken</a:t>
            </a:r>
            <a:r>
              <a:rPr lang="en-US" dirty="0"/>
              <a:t> Set </a:t>
            </a:r>
            <a:r>
              <a:rPr lang="en-US" dirty="0" err="1"/>
              <a:t>veri</a:t>
            </a:r>
            <a:r>
              <a:rPr lang="en-US" dirty="0"/>
              <a:t> tipi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Private Set&lt;</a:t>
            </a:r>
            <a:r>
              <a:rPr lang="tr-TR" dirty="0"/>
              <a:t> </a:t>
            </a:r>
            <a:r>
              <a:rPr lang="tr-TR" dirty="0" err="1"/>
              <a:t>Student</a:t>
            </a:r>
            <a:r>
              <a:rPr lang="tr-TR" dirty="0"/>
              <a:t> </a:t>
            </a:r>
            <a:r>
              <a:rPr lang="en-US" dirty="0"/>
              <a:t>&gt; </a:t>
            </a:r>
            <a:r>
              <a:rPr lang="tr-TR" dirty="0" err="1"/>
              <a:t>students</a:t>
            </a:r>
            <a:r>
              <a:rPr lang="en-US" dirty="0"/>
              <a:t> = new HashSet&lt;&gt;();</a:t>
            </a:r>
          </a:p>
          <a:p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alanın</a:t>
            </a:r>
            <a:r>
              <a:rPr lang="en-US" dirty="0"/>
              <a:t> initialize </a:t>
            </a:r>
            <a:r>
              <a:rPr lang="en-US" dirty="0" err="1"/>
              <a:t>edilmesi</a:t>
            </a:r>
            <a:r>
              <a:rPr lang="en-US" dirty="0"/>
              <a:t> hibernate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gereklilik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yapmamızın</a:t>
            </a:r>
            <a:r>
              <a:rPr lang="en-US" dirty="0"/>
              <a:t> </a:t>
            </a:r>
            <a:r>
              <a:rPr lang="en-US" dirty="0" err="1"/>
              <a:t>sebebi</a:t>
            </a:r>
            <a:r>
              <a:rPr lang="en-US" dirty="0"/>
              <a:t> null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zahmetinden</a:t>
            </a:r>
            <a:r>
              <a:rPr lang="en-US" dirty="0"/>
              <a:t> </a:t>
            </a:r>
            <a:r>
              <a:rPr lang="en-US" dirty="0" err="1"/>
              <a:t>kurtulmak</a:t>
            </a:r>
            <a:r>
              <a:rPr lang="en-US" dirty="0"/>
              <a:t> </a:t>
            </a:r>
            <a:r>
              <a:rPr lang="en-US" dirty="0" err="1"/>
              <a:t>içindir</a:t>
            </a:r>
            <a:r>
              <a:rPr lang="en-US" dirty="0"/>
              <a:t>.</a:t>
            </a:r>
          </a:p>
          <a:p>
            <a:r>
              <a:rPr lang="en-US" dirty="0"/>
              <a:t>Hibernate default </a:t>
            </a:r>
            <a:r>
              <a:rPr lang="en-US" dirty="0" err="1"/>
              <a:t>olarak</a:t>
            </a:r>
            <a:r>
              <a:rPr lang="en-US" dirty="0"/>
              <a:t> one to many </a:t>
            </a:r>
            <a:r>
              <a:rPr lang="en-US" dirty="0" err="1"/>
              <a:t>ilişkileri</a:t>
            </a:r>
            <a:r>
              <a:rPr lang="en-US" dirty="0"/>
              <a:t> association </a:t>
            </a:r>
            <a:r>
              <a:rPr lang="en-US" dirty="0" err="1"/>
              <a:t>tablolar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 Bunun </a:t>
            </a:r>
            <a:r>
              <a:rPr lang="en-US" dirty="0" err="1"/>
              <a:t>önüne</a:t>
            </a:r>
            <a:r>
              <a:rPr lang="en-US" dirty="0"/>
              <a:t> </a:t>
            </a:r>
            <a:r>
              <a:rPr lang="en-US" dirty="0" err="1"/>
              <a:t>geçmek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@JoinColumn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@Entity</a:t>
            </a:r>
          </a:p>
          <a:p>
            <a:pPr marL="457200" lvl="1" indent="0">
              <a:buNone/>
            </a:pPr>
            <a:r>
              <a:rPr lang="en-US" dirty="0"/>
              <a:t>public </a:t>
            </a:r>
            <a:r>
              <a:rPr lang="tr-TR" dirty="0"/>
              <a:t>School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@OneToMany</a:t>
            </a:r>
          </a:p>
          <a:p>
            <a:pPr marL="457200" lvl="1" indent="0">
              <a:buNone/>
            </a:pPr>
            <a:r>
              <a:rPr lang="en-US" dirty="0"/>
              <a:t>@JoinColumn(name=“</a:t>
            </a:r>
            <a:r>
              <a:rPr lang="tr-TR" dirty="0" err="1"/>
              <a:t>sc_id</a:t>
            </a:r>
            <a:r>
              <a:rPr lang="en-US" dirty="0"/>
              <a:t>”)</a:t>
            </a:r>
          </a:p>
          <a:p>
            <a:pPr marL="457200" lvl="1" indent="0">
              <a:buNone/>
            </a:pPr>
            <a:r>
              <a:rPr lang="en-US" dirty="0"/>
              <a:t>Private List&lt;</a:t>
            </a:r>
            <a:r>
              <a:rPr lang="tr-TR" dirty="0"/>
              <a:t> </a:t>
            </a:r>
            <a:r>
              <a:rPr lang="tr-TR" dirty="0" err="1"/>
              <a:t>Student</a:t>
            </a:r>
            <a:r>
              <a:rPr lang="tr-TR" dirty="0"/>
              <a:t> </a:t>
            </a:r>
            <a:r>
              <a:rPr lang="en-US" dirty="0"/>
              <a:t>&gt; </a:t>
            </a:r>
            <a:r>
              <a:rPr lang="tr-TR" dirty="0" err="1"/>
              <a:t>students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ORM</a:t>
            </a:r>
          </a:p>
        </p:txBody>
      </p:sp>
      <p:pic>
        <p:nvPicPr>
          <p:cNvPr id="11" name="İçerik Yer Tutucusu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815" y="2157163"/>
            <a:ext cx="1390844" cy="3572374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25836"/>
            <a:ext cx="10353761" cy="562061"/>
          </a:xfrm>
        </p:spPr>
        <p:txBody>
          <a:bodyPr/>
          <a:lstStyle/>
          <a:p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1:M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87897"/>
            <a:ext cx="10353762" cy="5838738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Student</a:t>
            </a:r>
            <a:r>
              <a:rPr lang="en-US" dirty="0"/>
              <a:t> </a:t>
            </a:r>
            <a:r>
              <a:rPr lang="en-US" dirty="0" err="1"/>
              <a:t>entitymizde</a:t>
            </a:r>
            <a:r>
              <a:rPr lang="en-US" dirty="0"/>
              <a:t> one to many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tr-TR" dirty="0"/>
              <a:t>School</a:t>
            </a:r>
            <a:r>
              <a:rPr lang="en-US" dirty="0"/>
              <a:t> </a:t>
            </a:r>
            <a:r>
              <a:rPr lang="en-US" dirty="0" err="1"/>
              <a:t>entitymize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eklemiştik</a:t>
            </a:r>
            <a:r>
              <a:rPr lang="en-US" dirty="0"/>
              <a:t>. </a:t>
            </a:r>
            <a:r>
              <a:rPr lang="tr-TR" dirty="0"/>
              <a:t>School</a:t>
            </a:r>
            <a:r>
              <a:rPr lang="en-US" dirty="0"/>
              <a:t> </a:t>
            </a:r>
            <a:r>
              <a:rPr lang="en-US" dirty="0" err="1"/>
              <a:t>entitymizde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tr-TR" dirty="0" err="1"/>
              <a:t>Student</a:t>
            </a:r>
            <a:r>
              <a:rPr lang="en-US" dirty="0"/>
              <a:t> </a:t>
            </a:r>
            <a:r>
              <a:rPr lang="en-US" dirty="0" err="1"/>
              <a:t>entitymize</a:t>
            </a:r>
            <a:r>
              <a:rPr lang="en-US" dirty="0"/>
              <a:t> many to one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eklemiştik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hibernate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entitylerin</a:t>
            </a:r>
            <a:r>
              <a:rPr lang="en-US" dirty="0"/>
              <a:t> </a:t>
            </a:r>
            <a:r>
              <a:rPr lang="en-US" dirty="0" err="1"/>
              <a:t>birbirleri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anlayamıyor</a:t>
            </a:r>
            <a:r>
              <a:rPr lang="en-US" dirty="0"/>
              <a:t>. </a:t>
            </a:r>
            <a:r>
              <a:rPr lang="en-US" dirty="0" err="1"/>
              <a:t>Ve</a:t>
            </a:r>
            <a:r>
              <a:rPr lang="en-US" dirty="0"/>
              <a:t> her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ilişkiyi</a:t>
            </a:r>
            <a:r>
              <a:rPr lang="en-US" dirty="0"/>
              <a:t> de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yönetmeye</a:t>
            </a:r>
            <a:r>
              <a:rPr lang="en-US" dirty="0"/>
              <a:t> </a:t>
            </a:r>
            <a:r>
              <a:rPr lang="en-US" dirty="0" err="1"/>
              <a:t>çalışıyor</a:t>
            </a:r>
            <a:r>
              <a:rPr lang="en-US" dirty="0"/>
              <a:t>. Bunun </a:t>
            </a:r>
            <a:r>
              <a:rPr lang="en-US" dirty="0" err="1"/>
              <a:t>önüne</a:t>
            </a:r>
            <a:r>
              <a:rPr lang="en-US" dirty="0"/>
              <a:t> </a:t>
            </a:r>
            <a:r>
              <a:rPr lang="en-US" dirty="0" err="1"/>
              <a:t>geçmek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@OneToMany </a:t>
            </a:r>
            <a:r>
              <a:rPr lang="en-US" dirty="0" err="1"/>
              <a:t>anotasyonuna</a:t>
            </a:r>
            <a:r>
              <a:rPr lang="en-US" dirty="0"/>
              <a:t> </a:t>
            </a:r>
            <a:r>
              <a:rPr lang="en-US" dirty="0" err="1"/>
              <a:t>mappedBy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geçebiliyoruz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mappedBy</a:t>
            </a:r>
            <a:r>
              <a:rPr lang="en-US" dirty="0"/>
              <a:t> </a:t>
            </a:r>
            <a:r>
              <a:rPr lang="en-US" dirty="0" err="1"/>
              <a:t>parametresine</a:t>
            </a:r>
            <a:r>
              <a:rPr lang="en-US" dirty="0"/>
              <a:t> </a:t>
            </a:r>
            <a:r>
              <a:rPr lang="en-US" dirty="0" err="1"/>
              <a:t>ilişkinin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field’ın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vermemiz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 </a:t>
            </a:r>
            <a:r>
              <a:rPr lang="en-US" dirty="0" err="1"/>
              <a:t>mappedBy</a:t>
            </a:r>
            <a:r>
              <a:rPr lang="en-US" dirty="0"/>
              <a:t> </a:t>
            </a:r>
            <a:r>
              <a:rPr lang="en-US" dirty="0" err="1"/>
              <a:t>kullanmamız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@JoinColumn </a:t>
            </a:r>
            <a:r>
              <a:rPr lang="en-US" dirty="0" err="1"/>
              <a:t>kullanamayız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@Entity</a:t>
            </a:r>
          </a:p>
          <a:p>
            <a:pPr marL="457200" lvl="1" indent="0">
              <a:buNone/>
            </a:pPr>
            <a:r>
              <a:rPr lang="en-US" dirty="0"/>
              <a:t>public </a:t>
            </a:r>
            <a:r>
              <a:rPr lang="tr-TR" dirty="0"/>
              <a:t>School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@OneToMany(mappedBy=“</a:t>
            </a:r>
            <a:r>
              <a:rPr lang="tr-TR" dirty="0" err="1"/>
              <a:t>school</a:t>
            </a:r>
            <a:r>
              <a:rPr lang="en-US" dirty="0"/>
              <a:t>”)</a:t>
            </a:r>
          </a:p>
          <a:p>
            <a:pPr marL="457200" lvl="1" indent="0">
              <a:buNone/>
            </a:pPr>
            <a:r>
              <a:rPr lang="en-US" dirty="0"/>
              <a:t>Private Set&lt;</a:t>
            </a:r>
            <a:r>
              <a:rPr lang="tr-TR" dirty="0"/>
              <a:t> </a:t>
            </a:r>
            <a:r>
              <a:rPr lang="tr-TR" dirty="0" err="1"/>
              <a:t>Student</a:t>
            </a:r>
            <a:r>
              <a:rPr lang="tr-TR" dirty="0"/>
              <a:t> </a:t>
            </a:r>
            <a:r>
              <a:rPr lang="en-US" dirty="0"/>
              <a:t>&gt; </a:t>
            </a:r>
            <a:r>
              <a:rPr lang="tr-TR" dirty="0" err="1"/>
              <a:t>students</a:t>
            </a:r>
            <a:r>
              <a:rPr lang="en-US" dirty="0"/>
              <a:t> = new HashSet&lt;&gt;();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mappedBy</a:t>
            </a:r>
            <a:r>
              <a:rPr lang="en-US" dirty="0"/>
              <a:t> </a:t>
            </a:r>
            <a:r>
              <a:rPr lang="en-US" dirty="0" err="1"/>
              <a:t>tanımı</a:t>
            </a:r>
            <a:r>
              <a:rPr lang="en-US" dirty="0"/>
              <a:t> </a:t>
            </a:r>
            <a:r>
              <a:rPr lang="en-US" dirty="0" err="1"/>
              <a:t>yapıldıktan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read only </a:t>
            </a:r>
            <a:r>
              <a:rPr lang="en-US" dirty="0" err="1"/>
              <a:t>bir</a:t>
            </a:r>
            <a:r>
              <a:rPr lang="en-US" dirty="0"/>
              <a:t> hale </a:t>
            </a:r>
            <a:r>
              <a:rPr lang="en-US" dirty="0" err="1"/>
              <a:t>gelir</a:t>
            </a:r>
            <a:r>
              <a:rPr lang="en-US" dirty="0"/>
              <a:t>. </a:t>
            </a:r>
            <a:r>
              <a:rPr lang="tr-TR" dirty="0"/>
              <a:t>School</a:t>
            </a:r>
            <a:r>
              <a:rPr lang="en-US" dirty="0"/>
              <a:t> </a:t>
            </a:r>
            <a:r>
              <a:rPr lang="en-US" dirty="0" err="1"/>
              <a:t>çekildiğinde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</a:t>
            </a:r>
            <a:r>
              <a:rPr lang="tr-TR" dirty="0" err="1"/>
              <a:t>Student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hibernate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görmezden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Tek </a:t>
            </a:r>
            <a:r>
              <a:rPr lang="en-US" dirty="0" err="1"/>
              <a:t>Yönlü</a:t>
            </a:r>
            <a:r>
              <a:rPr lang="en-US" dirty="0"/>
              <a:t> 1:M </a:t>
            </a:r>
            <a:r>
              <a:rPr lang="en-US" dirty="0" err="1"/>
              <a:t>İlişkilerde</a:t>
            </a:r>
            <a:r>
              <a:rPr lang="en-US" dirty="0"/>
              <a:t> </a:t>
            </a:r>
            <a:r>
              <a:rPr lang="en-US" dirty="0" err="1"/>
              <a:t>Sıralama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@OneToMany </a:t>
            </a:r>
            <a:r>
              <a:rPr lang="en-US" dirty="0" err="1"/>
              <a:t>ilişkilerde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List </a:t>
            </a:r>
            <a:r>
              <a:rPr lang="en-US" dirty="0" err="1"/>
              <a:t>tipinde</a:t>
            </a:r>
            <a:r>
              <a:rPr lang="en-US" dirty="0"/>
              <a:t>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gelmesini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@OrderColumn </a:t>
            </a:r>
            <a:r>
              <a:rPr lang="en-US" dirty="0" err="1"/>
              <a:t>anotasyonunu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Bu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almış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name </a:t>
            </a:r>
            <a:r>
              <a:rPr lang="en-US" dirty="0" err="1"/>
              <a:t>parametresinde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string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kolon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kayıtların</a:t>
            </a:r>
            <a:r>
              <a:rPr lang="en-US" dirty="0"/>
              <a:t> </a:t>
            </a:r>
            <a:r>
              <a:rPr lang="en-US" dirty="0" err="1"/>
              <a:t>eklenme</a:t>
            </a:r>
            <a:r>
              <a:rPr lang="en-US" dirty="0"/>
              <a:t> </a:t>
            </a:r>
            <a:r>
              <a:rPr lang="en-US" dirty="0" err="1"/>
              <a:t>sırasını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kolon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saklar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M:1 </a:t>
            </a:r>
            <a:r>
              <a:rPr lang="en-US" dirty="0" err="1"/>
              <a:t>İlişkilerde</a:t>
            </a:r>
            <a:r>
              <a:rPr lang="en-US" dirty="0"/>
              <a:t> </a:t>
            </a:r>
            <a:r>
              <a:rPr lang="en-US" dirty="0" err="1"/>
              <a:t>Sıralama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İlişkiyi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hale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istediğimizde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@OrderColumn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sıralama</a:t>
            </a:r>
            <a:r>
              <a:rPr lang="en-US" dirty="0"/>
              <a:t> </a:t>
            </a:r>
            <a:r>
              <a:rPr lang="en-US" dirty="0" err="1"/>
              <a:t>yapılmış</a:t>
            </a:r>
            <a:r>
              <a:rPr lang="en-US" dirty="0"/>
              <a:t> </a:t>
            </a:r>
            <a:r>
              <a:rPr lang="en-US" dirty="0" err="1"/>
              <a:t>ilişkilerin</a:t>
            </a:r>
            <a:r>
              <a:rPr lang="en-US" dirty="0"/>
              <a:t> M:1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@ManyToOne </a:t>
            </a:r>
            <a:r>
              <a:rPr lang="en-US" dirty="0" err="1"/>
              <a:t>anotasyonuna</a:t>
            </a:r>
            <a:r>
              <a:rPr lang="en-US" dirty="0"/>
              <a:t> </a:t>
            </a:r>
            <a:r>
              <a:rPr lang="en-US" dirty="0" err="1"/>
              <a:t>mappedBy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geçememekteyiz</a:t>
            </a:r>
            <a:r>
              <a:rPr lang="en-US" dirty="0"/>
              <a:t>. Bunun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@JoinColumn</a:t>
            </a:r>
            <a:r>
              <a:rPr lang="en-US" dirty="0"/>
              <a:t> </a:t>
            </a:r>
            <a:r>
              <a:rPr lang="en-US" dirty="0" err="1"/>
              <a:t>anotasyonunun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insertable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updatable</a:t>
            </a:r>
            <a:r>
              <a:rPr lang="en-US" dirty="0"/>
              <a:t> </a:t>
            </a:r>
            <a:r>
              <a:rPr lang="en-US" dirty="0" err="1"/>
              <a:t>alanlarına</a:t>
            </a:r>
            <a:r>
              <a:rPr lang="en-US" dirty="0"/>
              <a:t> false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geçmemiz</a:t>
            </a:r>
            <a:r>
              <a:rPr lang="en-US" dirty="0"/>
              <a:t> </a:t>
            </a:r>
            <a:r>
              <a:rPr lang="en-US" dirty="0" err="1"/>
              <a:t>gerekmekte</a:t>
            </a:r>
            <a:r>
              <a:rPr lang="en-US" dirty="0"/>
              <a:t>. Bu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yapmamız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hibernate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update </a:t>
            </a:r>
            <a:r>
              <a:rPr lang="en-US" dirty="0" err="1"/>
              <a:t>ve</a:t>
            </a:r>
            <a:r>
              <a:rPr lang="en-US" dirty="0"/>
              <a:t> insert </a:t>
            </a:r>
            <a:r>
              <a:rPr lang="en-US" dirty="0" err="1"/>
              <a:t>sql’leri</a:t>
            </a:r>
            <a:r>
              <a:rPr lang="en-US" dirty="0"/>
              <a:t> </a:t>
            </a:r>
            <a:r>
              <a:rPr lang="en-US" dirty="0" err="1"/>
              <a:t>çalıştırmayacaktır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</a:t>
            </a:r>
            <a:r>
              <a:rPr lang="en-US" dirty="0" err="1"/>
              <a:t>Kullanarak</a:t>
            </a:r>
            <a:r>
              <a:rPr lang="en-US" dirty="0"/>
              <a:t> Tek </a:t>
            </a:r>
            <a:r>
              <a:rPr lang="en-US" dirty="0" err="1"/>
              <a:t>Yönlü</a:t>
            </a:r>
            <a:r>
              <a:rPr lang="en-US" dirty="0"/>
              <a:t> 1:M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yapısında</a:t>
            </a:r>
            <a:r>
              <a:rPr lang="en-US" dirty="0"/>
              <a:t> </a:t>
            </a:r>
            <a:r>
              <a:rPr lang="en-US" dirty="0" err="1"/>
              <a:t>elemanlar</a:t>
            </a:r>
            <a:r>
              <a:rPr lang="en-US" dirty="0"/>
              <a:t> key value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tutulmaktadır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key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 Bu </a:t>
            </a:r>
            <a:r>
              <a:rPr lang="en-US" dirty="0" err="1"/>
              <a:t>gereksinim</a:t>
            </a:r>
            <a:r>
              <a:rPr lang="en-US" dirty="0"/>
              <a:t> one to many hibernate </a:t>
            </a:r>
            <a:r>
              <a:rPr lang="en-US" dirty="0" err="1"/>
              <a:t>ilişkilerinde</a:t>
            </a:r>
            <a:r>
              <a:rPr lang="en-US" dirty="0"/>
              <a:t> de </a:t>
            </a:r>
            <a:r>
              <a:rPr lang="en-US" dirty="0" err="1"/>
              <a:t>aynen</a:t>
            </a:r>
            <a:r>
              <a:rPr lang="en-US" dirty="0"/>
              <a:t> </a:t>
            </a:r>
            <a:r>
              <a:rPr lang="en-US" dirty="0" err="1"/>
              <a:t>geçerlidir</a:t>
            </a:r>
            <a:r>
              <a:rPr lang="en-US" dirty="0"/>
              <a:t>. Map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elemanların</a:t>
            </a:r>
            <a:r>
              <a:rPr lang="en-US" dirty="0"/>
              <a:t> key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entity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alandan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edilmelidir</a:t>
            </a:r>
            <a:r>
              <a:rPr lang="en-US" dirty="0"/>
              <a:t>. Bu default </a:t>
            </a:r>
            <a:r>
              <a:rPr lang="en-US" dirty="0" err="1"/>
              <a:t>olarak</a:t>
            </a:r>
            <a:r>
              <a:rPr lang="en-US" dirty="0"/>
              <a:t> primary key </a:t>
            </a:r>
            <a:r>
              <a:rPr lang="en-US" dirty="0" err="1"/>
              <a:t>değeridir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attribute’da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 </a:t>
            </a:r>
            <a:r>
              <a:rPr lang="en-US" dirty="0" err="1"/>
              <a:t>Yeterki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attribute persistent </a:t>
            </a:r>
            <a:r>
              <a:rPr lang="en-US" dirty="0" err="1"/>
              <a:t>ve</a:t>
            </a:r>
            <a:r>
              <a:rPr lang="en-US" dirty="0"/>
              <a:t> unique </a:t>
            </a:r>
            <a:r>
              <a:rPr lang="en-US" dirty="0" err="1"/>
              <a:t>olsun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tr-TR" dirty="0" err="1"/>
              <a:t>Student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@OneToMany</a:t>
            </a:r>
          </a:p>
          <a:p>
            <a:pPr marL="457200" lvl="1" indent="0">
              <a:buNone/>
            </a:pPr>
            <a:r>
              <a:rPr lang="en-US" dirty="0"/>
              <a:t>@MapKey(name=“filePath”)</a:t>
            </a:r>
          </a:p>
          <a:p>
            <a:pPr marL="457200" lvl="1" indent="0">
              <a:buNone/>
            </a:pPr>
            <a:r>
              <a:rPr lang="en-US" dirty="0"/>
              <a:t>@JoinColumn(name=“</a:t>
            </a:r>
            <a:r>
              <a:rPr lang="tr-TR" dirty="0" err="1"/>
              <a:t>student</a:t>
            </a:r>
            <a:r>
              <a:rPr lang="en-US" dirty="0"/>
              <a:t>_id”)</a:t>
            </a:r>
          </a:p>
          <a:p>
            <a:pPr marL="457200" lvl="1" indent="0">
              <a:buNone/>
            </a:pPr>
            <a:r>
              <a:rPr lang="en-US" dirty="0"/>
              <a:t>Private Map&lt;String, Image&gt; </a:t>
            </a:r>
            <a:r>
              <a:rPr lang="en-US" dirty="0" err="1"/>
              <a:t>imagesByFilePath</a:t>
            </a:r>
            <a:r>
              <a:rPr lang="en-US" dirty="0"/>
              <a:t> = new HashMap&lt;&gt;();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1:M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tr-TR" dirty="0" err="1"/>
              <a:t>Student</a:t>
            </a: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@OneToMany(mappedBy=“</a:t>
            </a:r>
            <a:r>
              <a:rPr lang="tr-TR" dirty="0" err="1"/>
              <a:t>student</a:t>
            </a:r>
            <a:r>
              <a:rPr lang="en-US" dirty="0"/>
              <a:t>”)</a:t>
            </a:r>
          </a:p>
          <a:p>
            <a:pPr marL="457200" lvl="1" indent="0">
              <a:buNone/>
            </a:pPr>
            <a:r>
              <a:rPr lang="en-US" dirty="0"/>
              <a:t>@MapKey(name="filePath")</a:t>
            </a:r>
          </a:p>
          <a:p>
            <a:pPr marL="457200" lvl="1" indent="0">
              <a:buNone/>
            </a:pPr>
            <a:r>
              <a:rPr lang="en-US" dirty="0"/>
              <a:t>private Map&lt;String, Image&gt; </a:t>
            </a:r>
            <a:r>
              <a:rPr lang="en-US" dirty="0" err="1"/>
              <a:t>imagesByFilePath</a:t>
            </a:r>
            <a:r>
              <a:rPr lang="en-US" dirty="0"/>
              <a:t> = new HashMap&lt;&gt;();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Image{</a:t>
            </a:r>
          </a:p>
          <a:p>
            <a:pPr marL="457200" lvl="1" indent="0">
              <a:buNone/>
            </a:pPr>
            <a:r>
              <a:rPr lang="en-US" dirty="0"/>
              <a:t>Private String </a:t>
            </a:r>
            <a:r>
              <a:rPr lang="en-US" dirty="0" err="1"/>
              <a:t>filePath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@ManyToOne</a:t>
            </a:r>
          </a:p>
          <a:p>
            <a:pPr marL="457200" lvl="1" indent="0">
              <a:buNone/>
            </a:pPr>
            <a:r>
              <a:rPr lang="en-US" dirty="0"/>
              <a:t>@JoinColumn(name=“</a:t>
            </a:r>
            <a:r>
              <a:rPr lang="tr-TR" dirty="0" err="1"/>
              <a:t>student</a:t>
            </a:r>
            <a:r>
              <a:rPr lang="en-US" dirty="0"/>
              <a:t>_id”)</a:t>
            </a:r>
          </a:p>
          <a:p>
            <a:pPr marL="457200" lvl="1" indent="0">
              <a:buNone/>
            </a:pPr>
            <a:r>
              <a:rPr lang="en-US" dirty="0"/>
              <a:t>private </a:t>
            </a:r>
            <a:r>
              <a:rPr lang="tr-TR" dirty="0" err="1"/>
              <a:t>Student</a:t>
            </a:r>
            <a:r>
              <a:rPr lang="en-US" dirty="0"/>
              <a:t> </a:t>
            </a:r>
            <a:r>
              <a:rPr lang="tr-TR" dirty="0" err="1"/>
              <a:t>student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 </a:t>
            </a:r>
            <a:r>
              <a:rPr lang="en-US" dirty="0" err="1"/>
              <a:t>Yönlü</a:t>
            </a:r>
            <a:r>
              <a:rPr lang="en-US" dirty="0"/>
              <a:t> M:N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1:M </a:t>
            </a:r>
            <a:r>
              <a:rPr lang="en-US" dirty="0" err="1"/>
              <a:t>ve</a:t>
            </a:r>
            <a:r>
              <a:rPr lang="en-US" dirty="0"/>
              <a:t> M:1 </a:t>
            </a:r>
            <a:r>
              <a:rPr lang="en-US" dirty="0" err="1"/>
              <a:t>İlişkilerde</a:t>
            </a:r>
            <a:r>
              <a:rPr lang="en-US" dirty="0"/>
              <a:t> @JoinColumn </a:t>
            </a:r>
            <a:r>
              <a:rPr lang="en-US" dirty="0" err="1"/>
              <a:t>anotasyonunu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association </a:t>
            </a:r>
            <a:r>
              <a:rPr lang="en-US" dirty="0" err="1"/>
              <a:t>tablosu</a:t>
            </a:r>
            <a:r>
              <a:rPr lang="en-US" dirty="0"/>
              <a:t>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engellemiştik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yapmamızın</a:t>
            </a:r>
            <a:r>
              <a:rPr lang="en-US" dirty="0"/>
              <a:t> </a:t>
            </a:r>
            <a:r>
              <a:rPr lang="en-US" dirty="0" err="1"/>
              <a:t>sebebi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performansını</a:t>
            </a:r>
            <a:r>
              <a:rPr lang="en-US" dirty="0"/>
              <a:t> </a:t>
            </a:r>
            <a:r>
              <a:rPr lang="en-US" dirty="0" err="1"/>
              <a:t>artırmak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association </a:t>
            </a:r>
            <a:r>
              <a:rPr lang="en-US" dirty="0" err="1"/>
              <a:t>tabloya</a:t>
            </a:r>
            <a:r>
              <a:rPr lang="en-US" dirty="0"/>
              <a:t> </a:t>
            </a:r>
            <a:r>
              <a:rPr lang="en-US" dirty="0" err="1"/>
              <a:t>yapılacak</a:t>
            </a:r>
            <a:r>
              <a:rPr lang="en-US" dirty="0"/>
              <a:t> join </a:t>
            </a:r>
            <a:r>
              <a:rPr lang="en-US" dirty="0" err="1"/>
              <a:t>işleminden</a:t>
            </a:r>
            <a:r>
              <a:rPr lang="en-US" dirty="0"/>
              <a:t> </a:t>
            </a:r>
            <a:r>
              <a:rPr lang="en-US" dirty="0" err="1"/>
              <a:t>kurtulmaktı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M:N </a:t>
            </a:r>
            <a:r>
              <a:rPr lang="en-US" dirty="0" err="1"/>
              <a:t>ilişkilerde</a:t>
            </a:r>
            <a:r>
              <a:rPr lang="en-US" dirty="0"/>
              <a:t> association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zorundayız</a:t>
            </a:r>
            <a:r>
              <a:rPr lang="en-US" dirty="0"/>
              <a:t>. Bu </a:t>
            </a:r>
            <a:r>
              <a:rPr lang="en-US" dirty="0" err="1"/>
              <a:t>sebeple</a:t>
            </a:r>
            <a:r>
              <a:rPr lang="en-US" dirty="0"/>
              <a:t> @JoinColumn </a:t>
            </a:r>
            <a:r>
              <a:rPr lang="en-US" dirty="0" err="1"/>
              <a:t>anotasyonunun</a:t>
            </a:r>
            <a:r>
              <a:rPr lang="en-US" dirty="0"/>
              <a:t> M:N </a:t>
            </a:r>
            <a:r>
              <a:rPr lang="en-US" dirty="0" err="1"/>
              <a:t>ilişkilerde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r>
              <a:rPr lang="en-US" dirty="0"/>
              <a:t>M:N </a:t>
            </a:r>
            <a:r>
              <a:rPr lang="en-US" dirty="0" err="1"/>
              <a:t>ilişkiyi</a:t>
            </a:r>
            <a:r>
              <a:rPr lang="en-US" dirty="0"/>
              <a:t> entity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@JoinTable </a:t>
            </a:r>
            <a:r>
              <a:rPr lang="en-US" dirty="0" err="1"/>
              <a:t>anotasyonunu</a:t>
            </a:r>
            <a:r>
              <a:rPr lang="en-US" dirty="0"/>
              <a:t> </a:t>
            </a:r>
            <a:r>
              <a:rPr lang="en-US" dirty="0" err="1"/>
              <a:t>kullanıyoruz</a:t>
            </a:r>
            <a:r>
              <a:rPr lang="en-US" dirty="0"/>
              <a:t>. Bu </a:t>
            </a:r>
            <a:r>
              <a:rPr lang="en-US" dirty="0" err="1"/>
              <a:t>anotasyon</a:t>
            </a:r>
            <a:r>
              <a:rPr lang="en-US" dirty="0"/>
              <a:t> database </a:t>
            </a:r>
            <a:r>
              <a:rPr lang="en-US" dirty="0" err="1"/>
              <a:t>tarafında</a:t>
            </a:r>
            <a:r>
              <a:rPr lang="en-US" dirty="0"/>
              <a:t> M:N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association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oluşturulmasını</a:t>
            </a:r>
            <a:r>
              <a:rPr lang="en-US" dirty="0"/>
              <a:t> </a:t>
            </a:r>
            <a:r>
              <a:rPr lang="en-US" dirty="0" err="1"/>
              <a:t>sağlamaktadır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public class Customer{</a:t>
            </a:r>
          </a:p>
          <a:p>
            <a:pPr marL="457200" lvl="1" indent="0">
              <a:buNone/>
            </a:pPr>
            <a:r>
              <a:rPr lang="en-US" dirty="0"/>
              <a:t>@ManyToMany</a:t>
            </a:r>
          </a:p>
          <a:p>
            <a:pPr marL="457200" lvl="1" indent="0">
              <a:buNone/>
            </a:pPr>
            <a:r>
              <a:rPr lang="en-US" dirty="0"/>
              <a:t>@JoinTable(name=“customer_order”, </a:t>
            </a:r>
            <a:r>
              <a:rPr lang="en-US" dirty="0" err="1"/>
              <a:t>joinColumns</a:t>
            </a:r>
            <a:r>
              <a:rPr lang="en-US" dirty="0"/>
              <a:t>=@JoinColumn(name=“customer_id”) , </a:t>
            </a:r>
            <a:r>
              <a:rPr lang="en-US" dirty="0" err="1"/>
              <a:t>inverseJoinColumns</a:t>
            </a:r>
            <a:r>
              <a:rPr lang="en-US" dirty="0"/>
              <a:t>=@JoinColumn(name= “</a:t>
            </a:r>
            <a:r>
              <a:rPr lang="en-US" dirty="0" err="1"/>
              <a:t>order_id</a:t>
            </a:r>
            <a:r>
              <a:rPr lang="en-US" dirty="0"/>
              <a:t>”))</a:t>
            </a:r>
          </a:p>
          <a:p>
            <a:pPr marL="457200" lvl="1" indent="0">
              <a:buNone/>
            </a:pPr>
            <a:r>
              <a:rPr lang="en-US" dirty="0"/>
              <a:t>Private List&lt;Order&gt; orders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M:N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/>
              <a:t>public class Customer{</a:t>
            </a:r>
          </a:p>
          <a:p>
            <a:pPr marL="457200" lvl="1" indent="0">
              <a:buNone/>
            </a:pPr>
            <a:r>
              <a:rPr lang="en-US" dirty="0"/>
              <a:t>@ManyToMany</a:t>
            </a:r>
          </a:p>
          <a:p>
            <a:pPr marL="457200" lvl="1" indent="0">
              <a:buNone/>
            </a:pPr>
            <a:r>
              <a:rPr lang="en-US" dirty="0"/>
              <a:t>@JoinTable(name=“customer_order”, </a:t>
            </a:r>
            <a:r>
              <a:rPr lang="en-US" dirty="0" err="1"/>
              <a:t>joinColumns</a:t>
            </a:r>
            <a:r>
              <a:rPr lang="en-US" dirty="0"/>
              <a:t>=@JoinColumn(name=“customer_id”) , </a:t>
            </a:r>
            <a:r>
              <a:rPr lang="en-US" dirty="0" err="1"/>
              <a:t>inverseJoinColumns</a:t>
            </a:r>
            <a:r>
              <a:rPr lang="en-US" dirty="0"/>
              <a:t>=@JoinColumn(name= “</a:t>
            </a:r>
            <a:r>
              <a:rPr lang="en-US" dirty="0" err="1"/>
              <a:t>order_id</a:t>
            </a:r>
            <a:r>
              <a:rPr lang="en-US" dirty="0"/>
              <a:t>”))</a:t>
            </a:r>
          </a:p>
          <a:p>
            <a:pPr marL="457200" lvl="1" indent="0">
              <a:buNone/>
            </a:pPr>
            <a:r>
              <a:rPr lang="en-US" dirty="0"/>
              <a:t>private List&lt;Order&gt; orders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Order{</a:t>
            </a:r>
          </a:p>
          <a:p>
            <a:pPr marL="457200" lvl="1" indent="0">
              <a:buNone/>
            </a:pPr>
            <a:r>
              <a:rPr lang="en-US" dirty="0"/>
              <a:t>@ManyToMany(mappedBy=“orders”)</a:t>
            </a:r>
          </a:p>
          <a:p>
            <a:pPr marL="457200" lvl="1" indent="0">
              <a:buNone/>
            </a:pPr>
            <a:r>
              <a:rPr lang="en-US" dirty="0"/>
              <a:t>private List&lt;Customer&gt; orders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B96ECF-0886-4D48-AB40-5B46B9C8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1:1 İlişki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1297D1-B4DB-47B1-B87C-3CE86F8F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Arial" panose="020B0604020202020204" pitchFamily="34" charset="0"/>
              </a:rPr>
              <a:t>Source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entity</a:t>
            </a:r>
            <a:r>
              <a:rPr lang="tr-TR" b="0" i="0" dirty="0">
                <a:effectLst/>
                <a:latin typeface="Arial" panose="020B0604020202020204" pitchFamily="34" charset="0"/>
              </a:rPr>
              <a:t> sınıfındaki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property</a:t>
            </a:r>
            <a:r>
              <a:rPr lang="tr-TR" b="0" i="0" dirty="0">
                <a:effectLst/>
                <a:latin typeface="Arial" panose="020B0604020202020204" pitchFamily="34" charset="0"/>
              </a:rPr>
              <a:t> üzerinde </a:t>
            </a:r>
            <a:r>
              <a:rPr lang="tr-TR" b="1" i="0" dirty="0">
                <a:effectLst/>
                <a:latin typeface="Arial" panose="020B0604020202020204" pitchFamily="34" charset="0"/>
              </a:rPr>
              <a:t>@OneToOne</a:t>
            </a:r>
            <a:r>
              <a:rPr lang="tr-TR" b="0" i="0" dirty="0">
                <a:effectLst/>
                <a:latin typeface="Arial" panose="020B0604020202020204" pitchFamily="34" charset="0"/>
              </a:rPr>
              <a:t> 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annotasyonu</a:t>
            </a:r>
            <a:r>
              <a:rPr lang="tr-TR" b="0" i="0" dirty="0">
                <a:effectLst/>
                <a:latin typeface="Arial" panose="020B0604020202020204" pitchFamily="34" charset="0"/>
              </a:rPr>
              <a:t> ile belirtilir. </a:t>
            </a:r>
          </a:p>
          <a:p>
            <a:r>
              <a:rPr lang="tr-TR" b="0" i="0" dirty="0">
                <a:effectLst/>
                <a:latin typeface="Arial" panose="020B0604020202020204" pitchFamily="34" charset="0"/>
              </a:rPr>
              <a:t> İlişkiyi çift yönlü yapmak istersek bu durumda @OneToOne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annotasyonu</a:t>
            </a:r>
            <a:r>
              <a:rPr lang="tr-TR" b="0" i="0" dirty="0">
                <a:effectLst/>
                <a:latin typeface="Arial" panose="020B0604020202020204" pitchFamily="34" charset="0"/>
              </a:rPr>
              <a:t> ilişkinin diğer tarafına da konmalıdır. Bu durumda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Hibernate’in</a:t>
            </a:r>
            <a:r>
              <a:rPr lang="tr-TR" b="0" i="0" dirty="0">
                <a:effectLst/>
                <a:latin typeface="Arial" panose="020B0604020202020204" pitchFamily="34" charset="0"/>
              </a:rPr>
              <a:t> iki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entity</a:t>
            </a:r>
            <a:r>
              <a:rPr lang="tr-TR" b="0" i="0" dirty="0">
                <a:effectLst/>
                <a:latin typeface="Arial" panose="020B0604020202020204" pitchFamily="34" charset="0"/>
              </a:rPr>
              <a:t> arasındaki ilişkiyi kurmak veya kaldırmak için uygulama kodu içerisinde hangi taraftaki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property</a:t>
            </a:r>
            <a:r>
              <a:rPr lang="tr-TR" b="0" i="0" dirty="0">
                <a:effectLst/>
                <a:latin typeface="Arial" panose="020B0604020202020204" pitchFamily="34" charset="0"/>
              </a:rPr>
              <a:t> üzerinde yapılan değişiklikleri dikkate alması gerektiğini söylememiz gerekir. Bunun için @OneToOne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annotasyonundaki</a:t>
            </a:r>
            <a:r>
              <a:rPr lang="tr-TR" b="0" i="0" dirty="0">
                <a:effectLst/>
                <a:latin typeface="Arial" panose="020B0604020202020204" pitchFamily="34" charset="0"/>
              </a:rPr>
              <a:t> </a:t>
            </a:r>
            <a:r>
              <a:rPr lang="tr-TR" b="1" i="0" dirty="0" err="1">
                <a:effectLst/>
                <a:latin typeface="Arial" panose="020B0604020202020204" pitchFamily="34" charset="0"/>
              </a:rPr>
              <a:t>mappedBy</a:t>
            </a:r>
            <a:r>
              <a:rPr lang="tr-TR" b="0" i="0" dirty="0">
                <a:effectLst/>
                <a:latin typeface="Arial" panose="020B0604020202020204" pitchFamily="34" charset="0"/>
              </a:rPr>
              <a:t> 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attribute’u</a:t>
            </a:r>
            <a:r>
              <a:rPr lang="tr-TR" b="0" i="0" dirty="0">
                <a:effectLst/>
                <a:latin typeface="Arial" panose="020B0604020202020204" pitchFamily="34" charset="0"/>
              </a:rPr>
              <a:t>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82927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A2C65A-1679-4155-85E2-04A38A02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AA050B-F6E2-49DC-A118-F77C76A5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dirty="0">
                <a:effectLst/>
                <a:latin typeface="Arial" panose="020B0604020202020204" pitchFamily="34" charset="0"/>
              </a:rPr>
              <a:t>1:1 ilişkiyi sütun üzerinden yönettiğimiz takdirde, ilişkiyi “</a:t>
            </a:r>
            <a:r>
              <a:rPr lang="tr-TR" b="1" i="0" dirty="0" err="1">
                <a:effectLst/>
                <a:latin typeface="Arial" panose="020B0604020202020204" pitchFamily="34" charset="0"/>
              </a:rPr>
              <a:t>foreign</a:t>
            </a:r>
            <a:r>
              <a:rPr lang="tr-TR" b="1" i="0" dirty="0">
                <a:effectLst/>
                <a:latin typeface="Arial" panose="020B0604020202020204" pitchFamily="34" charset="0"/>
              </a:rPr>
              <a:t> </a:t>
            </a:r>
            <a:r>
              <a:rPr lang="tr-TR" b="1" i="0" dirty="0" err="1">
                <a:effectLst/>
                <a:latin typeface="Arial" panose="020B0604020202020204" pitchFamily="34" charset="0"/>
              </a:rPr>
              <a:t>key</a:t>
            </a:r>
            <a:r>
              <a:rPr lang="tr-TR" b="1" i="0" dirty="0">
                <a:effectLst/>
                <a:latin typeface="Arial" panose="020B0604020202020204" pitchFamily="34" charset="0"/>
              </a:rPr>
              <a:t> </a:t>
            </a:r>
            <a:r>
              <a:rPr lang="tr-TR" b="1" i="0" dirty="0" err="1">
                <a:effectLst/>
                <a:latin typeface="Arial" panose="020B0604020202020204" pitchFamily="34" charset="0"/>
              </a:rPr>
              <a:t>join</a:t>
            </a:r>
            <a:r>
              <a:rPr lang="tr-TR" b="1" i="0" dirty="0">
                <a:effectLst/>
                <a:latin typeface="Arial" panose="020B0604020202020204" pitchFamily="34" charset="0"/>
              </a:rPr>
              <a:t> </a:t>
            </a:r>
            <a:r>
              <a:rPr lang="tr-TR" b="1" i="0" dirty="0" err="1">
                <a:effectLst/>
                <a:latin typeface="Arial" panose="020B0604020202020204" pitchFamily="34" charset="0"/>
              </a:rPr>
              <a:t>column</a:t>
            </a:r>
            <a:r>
              <a:rPr lang="tr-TR" b="0" i="0" dirty="0">
                <a:effectLst/>
                <a:latin typeface="Arial" panose="020B0604020202020204" pitchFamily="34" charset="0"/>
              </a:rPr>
              <a:t>” veya “</a:t>
            </a:r>
            <a:r>
              <a:rPr lang="tr-TR" b="1" i="0" dirty="0" err="1">
                <a:effectLst/>
                <a:latin typeface="Arial" panose="020B0604020202020204" pitchFamily="34" charset="0"/>
              </a:rPr>
              <a:t>primary</a:t>
            </a:r>
            <a:r>
              <a:rPr lang="tr-TR" b="1" i="0" dirty="0">
                <a:effectLst/>
                <a:latin typeface="Arial" panose="020B0604020202020204" pitchFamily="34" charset="0"/>
              </a:rPr>
              <a:t> </a:t>
            </a:r>
            <a:r>
              <a:rPr lang="tr-TR" b="1" i="0" dirty="0" err="1">
                <a:effectLst/>
                <a:latin typeface="Arial" panose="020B0604020202020204" pitchFamily="34" charset="0"/>
              </a:rPr>
              <a:t>key</a:t>
            </a:r>
            <a:r>
              <a:rPr lang="tr-TR" b="1" i="0" dirty="0">
                <a:effectLst/>
                <a:latin typeface="Arial" panose="020B0604020202020204" pitchFamily="34" charset="0"/>
              </a:rPr>
              <a:t> </a:t>
            </a:r>
            <a:r>
              <a:rPr lang="tr-TR" b="1" i="0" dirty="0" err="1">
                <a:effectLst/>
                <a:latin typeface="Arial" panose="020B0604020202020204" pitchFamily="34" charset="0"/>
              </a:rPr>
              <a:t>join</a:t>
            </a:r>
            <a:r>
              <a:rPr lang="tr-TR" b="1" i="0" dirty="0">
                <a:effectLst/>
                <a:latin typeface="Arial" panose="020B0604020202020204" pitchFamily="34" charset="0"/>
              </a:rPr>
              <a:t> </a:t>
            </a:r>
            <a:r>
              <a:rPr lang="tr-TR" b="1" i="0" dirty="0" err="1">
                <a:effectLst/>
                <a:latin typeface="Arial" panose="020B0604020202020204" pitchFamily="34" charset="0"/>
              </a:rPr>
              <a:t>column</a:t>
            </a:r>
            <a:r>
              <a:rPr lang="tr-TR" b="0" i="0" dirty="0">
                <a:effectLst/>
                <a:latin typeface="Arial" panose="020B0604020202020204" pitchFamily="34" charset="0"/>
              </a:rPr>
              <a:t>” üzerinden yönetmek mümkündür. Genel olarak 1:1 ilişkileri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foreign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key</a:t>
            </a:r>
            <a:r>
              <a:rPr lang="tr-TR" b="0" i="0" dirty="0">
                <a:effectLst/>
                <a:latin typeface="Arial" panose="020B0604020202020204" pitchFamily="34" charset="0"/>
              </a:rPr>
              <a:t> üzerinden yönetmek daha pratiktir.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Primary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key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join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column</a:t>
            </a:r>
            <a:r>
              <a:rPr lang="tr-TR" b="0" i="0" dirty="0">
                <a:effectLst/>
                <a:latin typeface="Arial" panose="020B0604020202020204" pitchFamily="34" charset="0"/>
              </a:rPr>
              <a:t> yönteminde bir sınıfın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primary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key’i</a:t>
            </a:r>
            <a:r>
              <a:rPr lang="tr-TR" b="0" i="0" dirty="0">
                <a:effectLst/>
                <a:latin typeface="Arial" panose="020B0604020202020204" pitchFamily="34" charset="0"/>
              </a:rPr>
              <a:t> diğer sınıfın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primary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key’ine</a:t>
            </a:r>
            <a:r>
              <a:rPr lang="tr-TR" b="0" i="0" dirty="0">
                <a:effectLst/>
                <a:latin typeface="Arial" panose="020B0604020202020204" pitchFamily="34" charset="0"/>
              </a:rPr>
              <a:t> referans veren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foreign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key</a:t>
            </a:r>
            <a:r>
              <a:rPr lang="tr-TR" b="0" i="0" dirty="0">
                <a:effectLst/>
                <a:latin typeface="Arial" panose="020B0604020202020204" pitchFamily="34" charset="0"/>
              </a:rPr>
              <a:t> olmak zorundadır. Bu tür bir ilişkiyi kurmak için </a:t>
            </a:r>
            <a:r>
              <a:rPr lang="tr-TR" b="1" i="0" dirty="0">
                <a:effectLst/>
                <a:latin typeface="Arial" panose="020B0604020202020204" pitchFamily="34" charset="0"/>
              </a:rPr>
              <a:t>@PrimaryKeyJoinColumn</a:t>
            </a:r>
            <a:r>
              <a:rPr lang="tr-TR" b="0" i="0" dirty="0">
                <a:effectLst/>
                <a:latin typeface="Arial" panose="020B0604020202020204" pitchFamily="34" charset="0"/>
              </a:rPr>
              <a:t> 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annotasyonu</a:t>
            </a:r>
            <a:r>
              <a:rPr lang="tr-TR" b="0" i="0" dirty="0">
                <a:effectLst/>
                <a:latin typeface="Arial" panose="020B0604020202020204" pitchFamily="34" charset="0"/>
              </a:rPr>
              <a:t> kullanılır.</a:t>
            </a:r>
          </a:p>
          <a:p>
            <a:pPr algn="l"/>
            <a:r>
              <a:rPr lang="tr-TR" b="0" i="0" dirty="0">
                <a:effectLst/>
                <a:latin typeface="Arial" panose="020B0604020202020204" pitchFamily="34" charset="0"/>
              </a:rPr>
              <a:t>JPA ve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Hibernate’in</a:t>
            </a:r>
            <a:r>
              <a:rPr lang="tr-TR" b="0" i="0" dirty="0">
                <a:effectLst/>
                <a:latin typeface="Arial" panose="020B0604020202020204" pitchFamily="34" charset="0"/>
              </a:rPr>
              <a:t> ilişkileri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eager</a:t>
            </a:r>
            <a:r>
              <a:rPr lang="tr-TR" b="0" i="0" dirty="0">
                <a:effectLst/>
                <a:latin typeface="Arial" panose="020B0604020202020204" pitchFamily="34" charset="0"/>
              </a:rPr>
              <a:t> veya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lazy</a:t>
            </a:r>
            <a:r>
              <a:rPr lang="tr-TR" b="0" i="0" dirty="0">
                <a:effectLst/>
                <a:latin typeface="Arial" panose="020B0604020202020204" pitchFamily="34" charset="0"/>
              </a:rPr>
              <a:t> yükleme özelliği vardır. Ancak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Hibernate’in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proxy</a:t>
            </a:r>
            <a:r>
              <a:rPr lang="tr-TR" b="0" i="0" dirty="0">
                <a:effectLst/>
                <a:latin typeface="Arial" panose="020B0604020202020204" pitchFamily="34" charset="0"/>
              </a:rPr>
              <a:t> yaklaşımından dolayı </a:t>
            </a:r>
            <a:r>
              <a:rPr lang="tr-TR" b="1" i="0" dirty="0" err="1">
                <a:effectLst/>
                <a:latin typeface="Arial" panose="020B0604020202020204" pitchFamily="34" charset="0"/>
              </a:rPr>
              <a:t>opsiyonel</a:t>
            </a:r>
            <a:r>
              <a:rPr lang="tr-TR" b="1" i="0" dirty="0">
                <a:effectLst/>
                <a:latin typeface="Arial" panose="020B0604020202020204" pitchFamily="34" charset="0"/>
              </a:rPr>
              <a:t> 1:1 ilişkilerde</a:t>
            </a:r>
            <a:r>
              <a:rPr lang="tr-TR" b="0" i="0" dirty="0">
                <a:effectLst/>
                <a:latin typeface="Arial" panose="020B0604020202020204" pitchFamily="34" charset="0"/>
              </a:rPr>
              <a:t> 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lazy</a:t>
            </a:r>
            <a:r>
              <a:rPr lang="tr-TR" b="0" i="0" dirty="0">
                <a:effectLst/>
                <a:latin typeface="Arial" panose="020B0604020202020204" pitchFamily="34" charset="0"/>
              </a:rPr>
              <a:t> yükleme yapmak mümkün olmayabilir.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442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JPA </a:t>
            </a:r>
            <a:r>
              <a:rPr lang="en-US" dirty="0" err="1"/>
              <a:t>ve</a:t>
            </a:r>
            <a:r>
              <a:rPr lang="en-US" dirty="0"/>
              <a:t> Hibernate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JPA, </a:t>
            </a:r>
            <a:r>
              <a:rPr lang="en-US" dirty="0" err="1"/>
              <a:t>kurumsal</a:t>
            </a:r>
            <a:r>
              <a:rPr lang="en-US" dirty="0"/>
              <a:t> Java </a:t>
            </a:r>
            <a:r>
              <a:rPr lang="en-US" dirty="0" err="1"/>
              <a:t>dünyasının</a:t>
            </a:r>
            <a:r>
              <a:rPr lang="en-US" dirty="0"/>
              <a:t> ORM </a:t>
            </a:r>
            <a:r>
              <a:rPr lang="en-US" dirty="0" err="1"/>
              <a:t>spesifikasyonudur</a:t>
            </a:r>
            <a:r>
              <a:rPr lang="en-US" dirty="0"/>
              <a:t>.</a:t>
            </a:r>
          </a:p>
          <a:p>
            <a:r>
              <a:rPr lang="en-US" dirty="0"/>
              <a:t>Hibernate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JPA </a:t>
            </a:r>
            <a:r>
              <a:rPr lang="en-US" dirty="0" err="1"/>
              <a:t>gerçekleştirimidir</a:t>
            </a:r>
            <a:r>
              <a:rPr lang="en-US" dirty="0"/>
              <a:t>. (JPA provider)</a:t>
            </a:r>
          </a:p>
          <a:p>
            <a:pPr lvl="1"/>
            <a:r>
              <a:rPr lang="en-US" sz="2000" err="1"/>
              <a:t>Eclipselink</a:t>
            </a:r>
            <a:r>
              <a:rPr lang="en-US" sz="2000"/>
              <a:t>, </a:t>
            </a:r>
            <a:r>
              <a:rPr lang="en-US" sz="2000" err="1"/>
              <a:t>OpenJPA</a:t>
            </a:r>
            <a:r>
              <a:rPr lang="en-US" sz="2000"/>
              <a:t>, </a:t>
            </a:r>
            <a:r>
              <a:rPr lang="en-US" sz="2000" err="1"/>
              <a:t>DataNucleus</a:t>
            </a:r>
            <a:r>
              <a:rPr lang="en-US" sz="2000"/>
              <a:t> </a:t>
            </a:r>
            <a:r>
              <a:rPr lang="en-US" sz="2000" err="1"/>
              <a:t>gibi</a:t>
            </a:r>
            <a:r>
              <a:rPr lang="en-US" sz="200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956324"/>
            <a:ext cx="5242560" cy="40899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Hibernate ve JPA Nasıl Ortaya Çıktı?</a:t>
            </a:r>
            <a:endParaRPr lang="en-US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J2EE/</a:t>
            </a:r>
            <a:r>
              <a:rPr lang="en-US" dirty="0" err="1"/>
              <a:t>JavaEE</a:t>
            </a:r>
            <a:r>
              <a:rPr lang="en-US" dirty="0"/>
              <a:t> </a:t>
            </a:r>
            <a:r>
              <a:rPr lang="en-US" dirty="0" err="1"/>
              <a:t>dünyasının</a:t>
            </a:r>
            <a:r>
              <a:rPr lang="en-US" dirty="0"/>
              <a:t> ilk ORM </a:t>
            </a:r>
            <a:r>
              <a:rPr lang="en-US" dirty="0" err="1"/>
              <a:t>çözümü</a:t>
            </a:r>
            <a:r>
              <a:rPr lang="en-US" dirty="0"/>
              <a:t> Entity </a:t>
            </a:r>
            <a:r>
              <a:rPr lang="en-US" dirty="0" err="1"/>
              <a:t>Bean’lerdir</a:t>
            </a:r>
            <a:r>
              <a:rPr lang="en-US" dirty="0"/>
              <a:t>.</a:t>
            </a:r>
          </a:p>
          <a:p>
            <a:r>
              <a:rPr lang="en-US" dirty="0"/>
              <a:t>Hibernate Entity </a:t>
            </a:r>
            <a:r>
              <a:rPr lang="en-US" dirty="0" err="1"/>
              <a:t>EJB’lere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ORM </a:t>
            </a:r>
            <a:r>
              <a:rPr lang="en-US" dirty="0" err="1"/>
              <a:t>framework’tür</a:t>
            </a:r>
            <a:r>
              <a:rPr lang="en-US" dirty="0"/>
              <a:t>.</a:t>
            </a:r>
          </a:p>
          <a:p>
            <a:r>
              <a:rPr lang="en-US" dirty="0"/>
              <a:t>Zaman </a:t>
            </a:r>
            <a:r>
              <a:rPr lang="en-US" dirty="0" err="1"/>
              <a:t>içerisinde</a:t>
            </a:r>
            <a:r>
              <a:rPr lang="en-US" dirty="0"/>
              <a:t> Entity </a:t>
            </a:r>
            <a:r>
              <a:rPr lang="en-US" dirty="0" err="1"/>
              <a:t>Bean’lar</a:t>
            </a:r>
            <a:r>
              <a:rPr lang="en-US" dirty="0"/>
              <a:t> </a:t>
            </a:r>
            <a:r>
              <a:rPr lang="en-US" dirty="0" err="1"/>
              <a:t>tasviye</a:t>
            </a:r>
            <a:r>
              <a:rPr lang="en-US" dirty="0"/>
              <a:t> </a:t>
            </a:r>
            <a:r>
              <a:rPr lang="en-US" dirty="0" err="1"/>
              <a:t>edilip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JPA API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çıkmıştır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JPA Hibernate </a:t>
            </a:r>
            <a:r>
              <a:rPr lang="en-US" dirty="0" err="1"/>
              <a:t>Versiyon</a:t>
            </a:r>
            <a:r>
              <a:rPr lang="en-US" dirty="0"/>
              <a:t> </a:t>
            </a:r>
            <a:r>
              <a:rPr lang="en-US" dirty="0" err="1"/>
              <a:t>İlişkisi</a:t>
            </a:r>
            <a:endParaRPr lang="en-US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917" y="2300058"/>
            <a:ext cx="5658640" cy="328658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JPA’nın</a:t>
            </a:r>
            <a:r>
              <a:rPr lang="en-US" dirty="0"/>
              <a:t> </a:t>
            </a:r>
            <a:r>
              <a:rPr lang="en-US" dirty="0" err="1"/>
              <a:t>Faydaları</a:t>
            </a:r>
            <a:endParaRPr lang="en-US" dirty="0"/>
          </a:p>
        </p:txBody>
      </p:sp>
      <p:graphicFrame>
        <p:nvGraphicFramePr>
          <p:cNvPr id="5" name="İçerik Yer Tutucusu 2"/>
          <p:cNvGraphicFramePr>
            <a:graphicFrameLocks noGrp="1"/>
          </p:cNvGraphicFramePr>
          <p:nvPr>
            <p:ph idx="1"/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583</TotalTime>
  <Words>4612</Words>
  <Application>Microsoft Office PowerPoint</Application>
  <PresentationFormat>Geniş ekran</PresentationFormat>
  <Paragraphs>536</Paragraphs>
  <Slides>58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58</vt:i4>
      </vt:variant>
    </vt:vector>
  </HeadingPairs>
  <TitlesOfParts>
    <vt:vector size="63" baseType="lpstr">
      <vt:lpstr>Arial</vt:lpstr>
      <vt:lpstr>Bookman Old Style</vt:lpstr>
      <vt:lpstr>Rockwell</vt:lpstr>
      <vt:lpstr>system-ui</vt:lpstr>
      <vt:lpstr>Damask</vt:lpstr>
      <vt:lpstr>PowerPoint Sunusu</vt:lpstr>
      <vt:lpstr>JPA/Hibernate ile Java Persistence</vt:lpstr>
      <vt:lpstr>ORM Nedir?</vt:lpstr>
      <vt:lpstr>ORM’in Hedefi</vt:lpstr>
      <vt:lpstr>Kurumsal Uygulamalar ve ORM</vt:lpstr>
      <vt:lpstr>JPA ve Hibernate Nedir?</vt:lpstr>
      <vt:lpstr>Hibernate ve JPA Nasıl Ortaya Çıktı?</vt:lpstr>
      <vt:lpstr>JPA Hibernate Versiyon İlişkisi</vt:lpstr>
      <vt:lpstr>JPA’nın Faydaları</vt:lpstr>
      <vt:lpstr>Nesne Model ile İlişkisel Model Arasındaki Paradigma Uyumsuzluğu</vt:lpstr>
      <vt:lpstr>Nesne Model ile İlişkisel Model Arasındaki Paradigma Uyumsuzluğu</vt:lpstr>
      <vt:lpstr>ORM Çözümünün Bölümleri</vt:lpstr>
      <vt:lpstr>Spring Data JPA Nedir?</vt:lpstr>
      <vt:lpstr>Geliştirme Ortamının Hazırlanması</vt:lpstr>
      <vt:lpstr>Domain Model ve Metadata</vt:lpstr>
      <vt:lpstr>ORM Metadata Nedir?</vt:lpstr>
      <vt:lpstr>ORM Metadata Nedir?</vt:lpstr>
      <vt:lpstr>ORM Metadata Formatları</vt:lpstr>
      <vt:lpstr>Domain Sınıflarının Oluşturulması</vt:lpstr>
      <vt:lpstr>Entity Yazılması, Basic Property ve Assigned PK Kullanımı</vt:lpstr>
      <vt:lpstr>Entity Yazılması, Basic Property ve Assigned PK Kullanımı</vt:lpstr>
      <vt:lpstr>Spring Data Commons</vt:lpstr>
      <vt:lpstr>Spring Data nasıl çalışır?</vt:lpstr>
      <vt:lpstr>Spring Data JPA nedir?</vt:lpstr>
      <vt:lpstr>Spring Data JPA kullanımı</vt:lpstr>
      <vt:lpstr>Repository kullanımı</vt:lpstr>
      <vt:lpstr>Repository kullanımı</vt:lpstr>
      <vt:lpstr>Repository kullanımı</vt:lpstr>
      <vt:lpstr>Repository kullanımı</vt:lpstr>
      <vt:lpstr>Repository kullanımı</vt:lpstr>
      <vt:lpstr>Türetilmiş sorgu metodları – Derived query methods</vt:lpstr>
      <vt:lpstr>Türetilmiş sorgu metodları – Derived query methods</vt:lpstr>
      <vt:lpstr>Örnek</vt:lpstr>
      <vt:lpstr>Sınırlama – Limit</vt:lpstr>
      <vt:lpstr>Kayıt sayısı – Count</vt:lpstr>
      <vt:lpstr>Gösterim – Projections</vt:lpstr>
      <vt:lpstr>Özel sorgu kullanımı – Declared queries</vt:lpstr>
      <vt:lpstr>Özel sorgu kullanımı – Declared queries</vt:lpstr>
      <vt:lpstr>Özel sorgu kullanımı – Declared queries</vt:lpstr>
      <vt:lpstr>Örnek</vt:lpstr>
      <vt:lpstr>ACID</vt:lpstr>
      <vt:lpstr>ACID</vt:lpstr>
      <vt:lpstr>İşlem – Transaction</vt:lpstr>
      <vt:lpstr>İşlem – Transaction</vt:lpstr>
      <vt:lpstr>İşlem – Transaction</vt:lpstr>
      <vt:lpstr>Entity İlişkileri</vt:lpstr>
      <vt:lpstr>Entity Sınıflar Arasında İlişkiler </vt:lpstr>
      <vt:lpstr>Tek Yönlü M:1 İlişki Kurmak</vt:lpstr>
      <vt:lpstr>Tek Yönlü 1:M İlişki Kurmak</vt:lpstr>
      <vt:lpstr>Çift Yönlü 1:M İlişki Kurmak</vt:lpstr>
      <vt:lpstr>Tek Yönlü 1:M İlişkilerde Sıralama</vt:lpstr>
      <vt:lpstr>Çift Yönlü M:1 İlişkilerde Sıralama</vt:lpstr>
      <vt:lpstr>Map Kullanarak Tek Yönlü 1:M İlişki Kurmak</vt:lpstr>
      <vt:lpstr>Map Kullanarak Çift Yönlü 1:M İlişki Kurmak</vt:lpstr>
      <vt:lpstr>Tek Yönlü M:N İlişki Kurmak</vt:lpstr>
      <vt:lpstr>Çift Yönlü M:N İlişki Kurmak</vt:lpstr>
      <vt:lpstr>1:1 İlişki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GÜL</dc:creator>
  <cp:lastModifiedBy>Burak Duman (BilgeAdam Akademi)</cp:lastModifiedBy>
  <cp:revision>56</cp:revision>
  <dcterms:created xsi:type="dcterms:W3CDTF">2022-02-12T14:21:00Z</dcterms:created>
  <dcterms:modified xsi:type="dcterms:W3CDTF">2022-07-29T20:56:53Z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6C2D05F9886A43AB94FF144E6C975C77</vt:lpwstr>
  </property>
  <property fmtid="{D5CDD505-2E9C-101B-9397-08002B2CF9AE}" pid="3" name="KSOProductBuildVer">
    <vt:lpwstr>1033-11.2.0.11156</vt:lpwstr>
  </property>
</Properties>
</file>