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6"/>
  </p:notesMasterIdLst>
  <p:sldIdLst>
    <p:sldId id="256" r:id="rId3"/>
    <p:sldId id="299" r:id="rId4"/>
    <p:sldId id="335" r:id="rId5"/>
    <p:sldId id="372" r:id="rId6"/>
    <p:sldId id="373" r:id="rId7"/>
    <p:sldId id="396" r:id="rId8"/>
    <p:sldId id="397" r:id="rId9"/>
    <p:sldId id="399" r:id="rId10"/>
    <p:sldId id="400" r:id="rId11"/>
    <p:sldId id="401" r:id="rId12"/>
    <p:sldId id="402" r:id="rId13"/>
    <p:sldId id="403" r:id="rId14"/>
    <p:sldId id="404" r:id="rId15"/>
    <p:sldId id="409" r:id="rId16"/>
    <p:sldId id="411" r:id="rId17"/>
    <p:sldId id="412" r:id="rId18"/>
    <p:sldId id="413" r:id="rId19"/>
    <p:sldId id="418" r:id="rId20"/>
    <p:sldId id="417" r:id="rId21"/>
    <p:sldId id="419" r:id="rId22"/>
    <p:sldId id="420" r:id="rId23"/>
    <p:sldId id="421" r:id="rId24"/>
    <p:sldId id="422" r:id="rId25"/>
    <p:sldId id="423" r:id="rId26"/>
    <p:sldId id="424"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41" r:id="rId40"/>
    <p:sldId id="442" r:id="rId41"/>
    <p:sldId id="438" r:id="rId42"/>
    <p:sldId id="439" r:id="rId43"/>
    <p:sldId id="440" r:id="rId44"/>
    <p:sldId id="29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B618960-8005-486C-9A75-10CB2AAC16F9}"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444672" y="798973"/>
            <a:ext cx="7828830" cy="4659889"/>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ncho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447331" y="2010878"/>
            <a:ext cx="4645152" cy="3448595"/>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413771" y="2017343"/>
            <a:ext cx="4645152" cy="3441520"/>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1447191" y="2824269"/>
            <a:ext cx="4645152" cy="2644457"/>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412362" y="2821491"/>
            <a:ext cx="4645152" cy="2637371"/>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043714" y="798974"/>
            <a:ext cx="6012470" cy="4658826"/>
          </a:xfrm>
        </p:spPr>
        <p:txBody>
          <a:bodyPr anchor="ct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hasCustomPrompt="1"/>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B618960-8005-486C-9A75-10CB2AAC16F9}"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a:t>ARRAY</a:t>
            </a:r>
            <a:endParaRPr lang="en-US" dirty="0"/>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br>
              <a:rPr lang="tr-TR" dirty="0"/>
            </a:br>
            <a:endParaRPr lang="tr-TR" dirty="0"/>
          </a:p>
        </p:txBody>
      </p:sp>
      <p:sp>
        <p:nvSpPr>
          <p:cNvPr id="3" name="İçerik Yer Tutucusu 2"/>
          <p:cNvSpPr>
            <a:spLocks noGrp="1"/>
          </p:cNvSpPr>
          <p:nvPr>
            <p:ph sz="half" idx="1"/>
          </p:nvPr>
        </p:nvSpPr>
        <p:spPr/>
        <p:txBody>
          <a:bodyPr>
            <a:normAutofit fontScale="87500" lnSpcReduction="10000"/>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480060" y="2018030"/>
            <a:ext cx="5347335" cy="3441700"/>
          </a:xfrm>
        </p:spPr>
        <p:txBody>
          <a:bodyPr>
            <a:normAutofit fontScale="87500" lnSpcReduction="10000"/>
          </a:bodyPr>
          <a:lstStyle/>
          <a:p>
            <a:pPr marL="0" indent="0">
              <a:buNone/>
            </a:pPr>
            <a:r>
              <a:rPr lang="en-US"/>
              <a:t>Java dilinde her veri tipinden array yaratılabilir. Örneğin,</a:t>
            </a:r>
            <a:endParaRPr lang="en-US"/>
          </a:p>
          <a:p>
            <a:r>
              <a:rPr lang="en-US"/>
              <a:t>String [] ad = new String [] {“Hilal”, “Esra”, “Güleda”, “Ali”, “Emrah”};</a:t>
            </a:r>
            <a:endParaRPr lang="en-US"/>
          </a:p>
          <a:p>
            <a:pPr marL="0" indent="0">
              <a:buNone/>
            </a:pPr>
            <a:r>
              <a:rPr lang="en-US"/>
              <a:t>deyimi Str</a:t>
            </a:r>
            <a:r>
              <a:rPr lang="tr-TR" altLang="en-US"/>
              <a:t>i</a:t>
            </a:r>
            <a:r>
              <a:rPr lang="en-US"/>
              <a:t>ng tipinden bir array sınıfı bildirmiş, onun bir nesnesini yaratmış ve o nesnenin bileşenlerine String tipi değerler atamıştır. Bu atama</a:t>
            </a:r>
            <a:endParaRPr lang="en-US"/>
          </a:p>
          <a:p>
            <a:r>
              <a:rPr lang="en-US"/>
              <a:t>ad[0] = “Hilal” ; ad[1] = “Esra” ; ad[2] = “Güleda” ; ad[3] = “Ali” ; ad[4] = “Emrah” ;</a:t>
            </a:r>
            <a:endParaRPr lang="en-US"/>
          </a:p>
          <a:p>
            <a:pPr marL="0" indent="0">
              <a:buNone/>
            </a:pPr>
            <a:r>
              <a:rPr lang="en-US"/>
              <a:t>atamalarına denktir.</a:t>
            </a:r>
            <a:endParaRPr lang="en-US"/>
          </a:p>
        </p:txBody>
      </p:sp>
      <p:sp>
        <p:nvSpPr>
          <p:cNvPr id="5" name="Content Placeholder 5"/>
          <p:cNvSpPr/>
          <p:nvPr/>
        </p:nvSpPr>
        <p:spPr>
          <a:xfrm>
            <a:off x="4975860" y="2300605"/>
            <a:ext cx="6383020" cy="34417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p:txBody>
      </p:sp>
      <p:pic>
        <p:nvPicPr>
          <p:cNvPr id="8" name="Picture 7"/>
          <p:cNvPicPr>
            <a:picLocks noChangeAspect="1"/>
          </p:cNvPicPr>
          <p:nvPr/>
        </p:nvPicPr>
        <p:blipFill>
          <a:blip r:embed="rId1"/>
          <a:stretch>
            <a:fillRect/>
          </a:stretch>
        </p:blipFill>
        <p:spPr>
          <a:xfrm>
            <a:off x="6092190" y="2056130"/>
            <a:ext cx="5758180" cy="340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480060" y="2018030"/>
            <a:ext cx="5347335" cy="3441700"/>
          </a:xfrm>
        </p:spPr>
        <p:txBody>
          <a:bodyPr>
            <a:normAutofit fontScale="90000" lnSpcReduction="10000"/>
          </a:bodyPr>
          <a:lstStyle/>
          <a:p>
            <a:r>
              <a:rPr lang="en-US"/>
              <a:t>Yukarıdaki üç aşamayı birleştirerek iki ya da bir adımda hepsini bitirebiliriz. Örneğin,</a:t>
            </a:r>
            <a:endParaRPr lang="en-US"/>
          </a:p>
          <a:p>
            <a:r>
              <a:rPr lang="en-US"/>
              <a:t>int [] sicilNo = new int[] {1234, 2746, 1785, 8732, 1079};</a:t>
            </a:r>
            <a:endParaRPr lang="en-US"/>
          </a:p>
          <a:p>
            <a:pPr marL="0" indent="0">
              <a:buNone/>
            </a:pPr>
            <a:r>
              <a:rPr lang="en-US"/>
              <a:t>deyimi üç aşamayı birden yapar.</a:t>
            </a:r>
            <a:endParaRPr lang="en-US"/>
          </a:p>
          <a:p>
            <a:pPr marL="0" indent="0">
              <a:buNone/>
            </a:pPr>
            <a:r>
              <a:rPr lang="en-US"/>
              <a:t>İstenirse,</a:t>
            </a:r>
            <a:endParaRPr lang="en-US"/>
          </a:p>
          <a:p>
            <a:r>
              <a:rPr lang="en-US"/>
              <a:t>int [] sicilNo = new int[5] ;</a:t>
            </a:r>
            <a:endParaRPr lang="en-US"/>
          </a:p>
          <a:p>
            <a:pPr marL="0" indent="0">
              <a:buNone/>
            </a:pPr>
            <a:r>
              <a:rPr lang="en-US"/>
              <a:t>deyimi ile ilk iki aşama tamamlanır, bileşenlere değer atama işi sonraya bırakılabilir.</a:t>
            </a:r>
            <a:endParaRPr lang="en-US"/>
          </a:p>
        </p:txBody>
      </p:sp>
      <p:sp>
        <p:nvSpPr>
          <p:cNvPr id="5" name="Content Placeholder 5"/>
          <p:cNvSpPr/>
          <p:nvPr/>
        </p:nvSpPr>
        <p:spPr>
          <a:xfrm>
            <a:off x="4975860" y="2300605"/>
            <a:ext cx="6383020" cy="34417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p:txBody>
      </p:sp>
      <p:pic>
        <p:nvPicPr>
          <p:cNvPr id="7" name="Picture 6"/>
          <p:cNvPicPr>
            <a:picLocks noChangeAspect="1"/>
          </p:cNvPicPr>
          <p:nvPr/>
        </p:nvPicPr>
        <p:blipFill>
          <a:blip r:embed="rId1"/>
          <a:stretch>
            <a:fillRect/>
          </a:stretch>
        </p:blipFill>
        <p:spPr>
          <a:xfrm>
            <a:off x="6342380" y="2011045"/>
            <a:ext cx="5258435" cy="34423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480060" y="2018030"/>
            <a:ext cx="5347335" cy="3441700"/>
          </a:xfrm>
        </p:spPr>
        <p:txBody>
          <a:bodyPr>
            <a:normAutofit/>
          </a:bodyPr>
          <a:lstStyle/>
          <a:p>
            <a:r>
              <a:rPr lang="tr-TR" altLang="en-US"/>
              <a:t>A</a:t>
            </a:r>
            <a:r>
              <a:rPr lang="en-US"/>
              <a:t>rray yaratmak için genel sözdizimini yazabiliriz:</a:t>
            </a:r>
            <a:endParaRPr lang="en-US"/>
          </a:p>
          <a:p>
            <a:endParaRPr lang="en-US"/>
          </a:p>
          <a:p>
            <a:r>
              <a:rPr lang="en-US"/>
              <a:t>veriTipi [] arrayAdı ; (array bildirimi)</a:t>
            </a:r>
            <a:endParaRPr lang="en-US"/>
          </a:p>
          <a:p>
            <a:endParaRPr lang="en-US"/>
          </a:p>
          <a:p>
            <a:r>
              <a:rPr lang="en-US"/>
              <a:t>arrayAdı = new veriTipi [bileşen sayısı]; (array nesnesini yaratma)</a:t>
            </a:r>
            <a:endParaRPr lang="en-US"/>
          </a:p>
        </p:txBody>
      </p:sp>
      <p:sp>
        <p:nvSpPr>
          <p:cNvPr id="5" name="Content Placeholder 5"/>
          <p:cNvSpPr/>
          <p:nvPr/>
        </p:nvSpPr>
        <p:spPr>
          <a:xfrm>
            <a:off x="4975860" y="2300605"/>
            <a:ext cx="6383020" cy="34417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p:txBody>
      </p:sp>
      <p:sp>
        <p:nvSpPr>
          <p:cNvPr id="8" name="Content Placeholder 5"/>
          <p:cNvSpPr/>
          <p:nvPr/>
        </p:nvSpPr>
        <p:spPr>
          <a:xfrm>
            <a:off x="6390640" y="2164715"/>
            <a:ext cx="5347335" cy="3441700"/>
          </a:xfrm>
          <a:prstGeom prst="rect">
            <a:avLst/>
          </a:prstGeom>
        </p:spPr>
        <p:txBody>
          <a:bodyPr vert="horz" lIns="91440" tIns="45720" rIns="91440" bIns="45720" rtlCol="0">
            <a:normAutofit fontScale="8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40000"/>
              </a:lnSpc>
            </a:pPr>
            <a:r>
              <a:rPr lang="en-US"/>
              <a:t>Array nesnesi yaratmak demek, ana bellekte arryin bileşenlerine birer yer (bellek adresi) ayırmak demektir. Array nesnesi yaratıldıktan sonra onun bileşenlerine değer atama eylemi, diğer değişkenlere değer atama gibidir. İstenen bileşen indeks sayısı ile seçilerek seçkili (random) değer atanabilir. Örneğin, yukarıda yapıldığı gibi,</a:t>
            </a:r>
            <a:endParaRPr lang="en-US"/>
          </a:p>
          <a:p>
            <a:pPr>
              <a:lnSpc>
                <a:spcPct val="140000"/>
              </a:lnSpc>
            </a:pPr>
            <a:r>
              <a:rPr lang="en-US"/>
              <a:t>ad[2] = “Güleda”</a:t>
            </a:r>
            <a:endParaRPr lang="en-US"/>
          </a:p>
          <a:p>
            <a:pPr marL="0" indent="0">
              <a:lnSpc>
                <a:spcPct val="140000"/>
              </a:lnSpc>
              <a:buNone/>
            </a:pPr>
            <a:r>
              <a:rPr lang="en-US"/>
              <a:t>deyimi ad adlı arrayin 3-üncü bileşenine “Güleda” değerini atamaktadır.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br>
              <a:rPr lang="tr-TR" dirty="0"/>
            </a:br>
            <a:endParaRPr lang="tr-TR" dirty="0"/>
          </a:p>
        </p:txBody>
      </p:sp>
      <p:sp>
        <p:nvSpPr>
          <p:cNvPr id="3" name="İçerik Yer Tutucusu 2"/>
          <p:cNvSpPr>
            <a:spLocks noGrp="1"/>
          </p:cNvSpPr>
          <p:nvPr>
            <p:ph sz="half" idx="1"/>
          </p:nvPr>
        </p:nvSpPr>
        <p:spPr/>
        <p:txBody>
          <a:bodyPr>
            <a:normAutofit fontScale="77500" lnSpcReduction="10000"/>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480060" y="2018030"/>
            <a:ext cx="5347335" cy="3441700"/>
          </a:xfrm>
        </p:spPr>
        <p:txBody>
          <a:bodyPr>
            <a:normAutofit fontScale="77500" lnSpcReduction="10000"/>
          </a:bodyPr>
          <a:lstStyle/>
          <a:p>
            <a:r>
              <a:rPr lang="en-US"/>
              <a:t>Array bildiriminde, yukarıda yaptığımız gibi, arrayin uzunluğunu (bileşenlerinin sayısını) nesneyi yaratırken belirtmeliyiz. Ancak, bazı durumlarda, nesneyi yaratırken arrayin uzunluğunu tam bilmiyor olabiliriz. Bu durumda, Array sınıfı yerine ArrayList, LinkedList ya da Vector sınıflarından birisini kullanmalıyız. Tabii, bu sınıfların nitelikleri birbirlerinden farklıdır. Yapmak istediğimiz işe hangisi uyuyorsa onu seçmeliyiz. Örneğin,</a:t>
            </a:r>
            <a:endParaRPr lang="en-US"/>
          </a:p>
          <a:p>
            <a:r>
              <a:rPr lang="en-US"/>
              <a:t>short [] sıraNo = new short[];</a:t>
            </a:r>
            <a:endParaRPr lang="en-US"/>
          </a:p>
          <a:p>
            <a:endParaRPr lang="en-US"/>
          </a:p>
          <a:p>
            <a:r>
              <a:rPr lang="en-US"/>
              <a:t>bildirimi java dilinde geçerli değildir. Derleyici bu bildirime</a:t>
            </a:r>
            <a:r>
              <a:rPr lang="tr-TR" altLang="en-US"/>
              <a:t> </a:t>
            </a:r>
            <a:r>
              <a:rPr lang="en-US"/>
              <a:t>array dimension missing</a:t>
            </a:r>
            <a:r>
              <a:rPr lang="tr-TR" altLang="en-US"/>
              <a:t> </a:t>
            </a:r>
            <a:r>
              <a:rPr lang="en-US">
                <a:sym typeface="+mn-ea"/>
              </a:rPr>
              <a:t>hata iletisini yollayacaktır. Onun yerine</a:t>
            </a:r>
            <a:endParaRPr lang="en-US"/>
          </a:p>
          <a:p>
            <a:endParaRPr lang="en-US"/>
          </a:p>
          <a:p>
            <a:endParaRPr lang="en-US"/>
          </a:p>
          <a:p>
            <a:endParaRPr lang="en-US"/>
          </a:p>
        </p:txBody>
      </p:sp>
      <p:sp>
        <p:nvSpPr>
          <p:cNvPr id="5" name="Content Placeholder 5"/>
          <p:cNvSpPr/>
          <p:nvPr/>
        </p:nvSpPr>
        <p:spPr>
          <a:xfrm>
            <a:off x="4975860" y="2300605"/>
            <a:ext cx="6383020" cy="34417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p:txBody>
      </p:sp>
      <p:sp>
        <p:nvSpPr>
          <p:cNvPr id="9" name="Content Placeholder 5"/>
          <p:cNvSpPr/>
          <p:nvPr/>
        </p:nvSpPr>
        <p:spPr>
          <a:xfrm>
            <a:off x="6429375" y="2164715"/>
            <a:ext cx="5347335" cy="3441700"/>
          </a:xfrm>
          <a:prstGeom prst="rect">
            <a:avLst/>
          </a:prstGeom>
        </p:spPr>
        <p:txBody>
          <a:bodyPr vert="horz" lIns="91440" tIns="45720" rIns="91440" bIns="45720" rtlCol="0">
            <a:normAutofit fontScale="87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a:p>
            <a:pPr marL="0" indent="0">
              <a:buNone/>
            </a:pPr>
            <a:endParaRPr lang="en-US"/>
          </a:p>
          <a:p>
            <a:r>
              <a:rPr lang="en-US"/>
              <a:t>short [] sıraNo = new short[28];</a:t>
            </a:r>
            <a:endParaRPr lang="en-US"/>
          </a:p>
          <a:p>
            <a:endParaRPr lang="en-US"/>
          </a:p>
          <a:p>
            <a:r>
              <a:rPr lang="en-US"/>
              <a:t>gibi, bileşen sayısını belirten deyim yazılmalı ya da { } bloku içinde bileşenlere değerleri atanmalıdır. Tabii, bu şekilde bileşenlere değer atanınca, arrayin uzunluğu (bileşen sayısı) kendiliğinden belli olmaktadır.</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Arrayin Bileşenlerine Değer Atama Yöntemleri</a:t>
            </a: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9070" y="2017395"/>
            <a:ext cx="9606280" cy="3441700"/>
          </a:xfrm>
        </p:spPr>
        <p:txBody>
          <a:bodyPr>
            <a:normAutofit/>
          </a:bodyPr>
          <a:lstStyle/>
          <a:p>
            <a:r>
              <a:rPr lang="en-US"/>
              <a:t>1.Yöntem</a:t>
            </a:r>
            <a:r>
              <a:rPr lang="tr-TR" altLang="en-US"/>
              <a:t>: </a:t>
            </a:r>
            <a:r>
              <a:rPr lang="en-US"/>
              <a:t>Arrayin uzunluğunu belirleyip seçkili (random) değer atama</a:t>
            </a:r>
            <a:endParaRPr lang="en-US"/>
          </a:p>
          <a:p>
            <a:r>
              <a:rPr lang="en-US"/>
              <a:t>2.Yöntem</a:t>
            </a:r>
            <a:r>
              <a:rPr lang="tr-TR" altLang="en-US"/>
              <a:t>: </a:t>
            </a:r>
            <a:r>
              <a:rPr lang="en-US"/>
              <a:t>Nesneyi istemli yaratıp sıralı değerler atama</a:t>
            </a:r>
            <a:endParaRPr lang="en-US"/>
          </a:p>
          <a:p>
            <a:r>
              <a:rPr lang="en-US"/>
              <a:t>3.Yöntem</a:t>
            </a:r>
            <a:r>
              <a:rPr lang="tr-TR" altLang="en-US"/>
              <a:t>: </a:t>
            </a:r>
            <a:r>
              <a:rPr lang="en-US"/>
              <a:t>Nesneyi istemsiz yaratıp sıralı değerler atama</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1.Yöntem. Arrayin uzunluğunu belirleyip seçkili (random) değer atama</a:t>
            </a:r>
            <a:br>
              <a:rPr lang="tr-TR" dirty="0"/>
            </a:br>
            <a:endParaRPr lang="tr-TR" dirty="0"/>
          </a:p>
        </p:txBody>
      </p:sp>
      <p:sp>
        <p:nvSpPr>
          <p:cNvPr id="3" name="İçerik Yer Tutucusu 2"/>
          <p:cNvSpPr>
            <a:spLocks noGrp="1"/>
          </p:cNvSpPr>
          <p:nvPr>
            <p:ph sz="half" idx="1"/>
          </p:nvPr>
        </p:nvSpPr>
        <p:spPr/>
        <p:txBody>
          <a:bodyPr>
            <a:normAutofit fontScale="77500" lnSpcReduction="10000"/>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9070" y="2017395"/>
            <a:ext cx="9606280" cy="3441700"/>
          </a:xfrm>
        </p:spPr>
        <p:txBody>
          <a:bodyPr>
            <a:normAutofit fontScale="80000"/>
          </a:bodyPr>
          <a:lstStyle/>
          <a:p>
            <a:r>
              <a:rPr lang="en-US"/>
              <a:t>int[] arr;</a:t>
            </a:r>
            <a:endParaRPr lang="en-US"/>
          </a:p>
          <a:p>
            <a:endParaRPr lang="en-US"/>
          </a:p>
          <a:p>
            <a:r>
              <a:rPr lang="en-US"/>
              <a:t>arr = new int[10];</a:t>
            </a:r>
            <a:r>
              <a:rPr lang="tr-TR" altLang="en-US"/>
              <a:t> </a:t>
            </a:r>
            <a:r>
              <a:rPr lang="en-US">
                <a:sym typeface="+mn-ea"/>
              </a:rPr>
              <a:t>deyimi 10 bileşenli bir array yaratır sonra bileşenlerine seçkili (random) değer atar.</a:t>
            </a:r>
            <a:endParaRPr lang="en-US"/>
          </a:p>
          <a:p>
            <a:endParaRPr lang="en-US"/>
          </a:p>
          <a:p>
            <a:r>
              <a:rPr lang="en-US"/>
              <a:t>arr[6]=70; arr[1]=20; arr[2]=30; arr[7]=80; arr[4]=50;</a:t>
            </a:r>
            <a:endParaRPr lang="en-US"/>
          </a:p>
          <a:p>
            <a:endParaRPr lang="en-US"/>
          </a:p>
          <a:p>
            <a:r>
              <a:rPr lang="en-US"/>
              <a:t>arr[3]=40; arr[0]=10; arr[8]=90; arr[9]=100; arr[5]=60;</a:t>
            </a:r>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2.Yöntem. Nesneyi istemli yaratıp sıralı değerler atama</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9070" y="2017395"/>
            <a:ext cx="9606280" cy="3441700"/>
          </a:xfrm>
        </p:spPr>
        <p:txBody>
          <a:bodyPr>
            <a:normAutofit fontScale="90000"/>
          </a:bodyPr>
          <a:lstStyle/>
          <a:p>
            <a:r>
              <a:rPr lang="en-US"/>
              <a:t>int[] arr;</a:t>
            </a:r>
            <a:endParaRPr lang="en-US"/>
          </a:p>
          <a:p>
            <a:r>
              <a:rPr lang="en-US"/>
              <a:t>arr = new int[] { 1, 2, 3, 4, 5, 6, 7, 8, 9, 10 };</a:t>
            </a:r>
            <a:endParaRPr lang="en-US"/>
          </a:p>
          <a:p>
            <a:endParaRPr lang="en-US"/>
          </a:p>
          <a:p>
            <a:pPr marL="0" indent="0">
              <a:buNone/>
            </a:pPr>
            <a:r>
              <a:rPr lang="en-US"/>
              <a:t>deyimi 10 bileşenli bir array yaratır ve bileşenlerine sıralı değerler atar. New int[] ifadesi arrayin uzunluğunu belirlemez; ancak {} bloku içine sırayla yazılan değerler array uzunluğunu ve her bileşene atanan değeri kesinkes belirler. {} içindeki değerlerin yazılış sırası ile bileşenlerin sırası uyumludur. Örneğin, {} içindeki 7-inci değer 7-inci bileşene aittir. Tabii, 7-inci bileşenin damgasının 6 olduğunu biliyoruz; çünkü damgalama işlemi 1 den değil 0 dan başlar. O nedenle arr[6] = 70 dir. Arraylerde bu özeliği daima anımsamalıyız.</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3.Yöntem. Nesneyi istemsiz yaratıp sıralı değerler atama</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9070" y="2017395"/>
            <a:ext cx="9606280" cy="3441700"/>
          </a:xfrm>
        </p:spPr>
        <p:txBody>
          <a:bodyPr>
            <a:normAutofit/>
          </a:bodyPr>
          <a:lstStyle/>
          <a:p>
            <a:r>
              <a:rPr lang="en-US"/>
              <a:t>int[] arr { 1, 2, 3, 4, 5, 6, 7, 8, 9, 10 };</a:t>
            </a:r>
            <a:endParaRPr lang="en-US"/>
          </a:p>
          <a:p>
            <a:endParaRPr lang="en-US"/>
          </a:p>
          <a:p>
            <a:r>
              <a:rPr lang="en-US"/>
              <a:t>deyimi yukarıdaki deyimin yaptığı işin aynısını yapar; ancak new operatörünü istemli (explicit) kullanmaz, nesne istemsiz (implicit) olarak yaratılır.</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sym typeface="+mn-ea"/>
              </a:rPr>
              <a:t>Arrayin Uzunluğunu Bulma</a:t>
            </a:r>
            <a:endParaRPr lang="en-US"/>
          </a:p>
        </p:txBody>
      </p:sp>
      <p:sp>
        <p:nvSpPr>
          <p:cNvPr id="3" name="Content Placeholder 2"/>
          <p:cNvSpPr>
            <a:spLocks noGrp="1"/>
          </p:cNvSpPr>
          <p:nvPr>
            <p:ph sz="half" idx="1"/>
          </p:nvPr>
        </p:nvSpPr>
        <p:spPr/>
        <p:txBody>
          <a:bodyPr>
            <a:normAutofit/>
          </a:bodyPr>
          <a:lstStyle/>
          <a:p>
            <a:r>
              <a:rPr lang="en-US"/>
              <a:t>Java dilinde bir arrayin uzunluğunu bulmak için length özgenini (attribute) kullanırız. Çoğumuz array uzunluğunu bulan bir metot (fonksiyon) olması gerektiğini sanabiliriz. Ama length bir metot değil, bir özgendir ve arrayin uzunluğunu belirlememize yarar.</a:t>
            </a:r>
            <a:endParaRPr lang="en-US"/>
          </a:p>
          <a:p>
            <a:endParaRPr lang="en-US"/>
          </a:p>
        </p:txBody>
      </p:sp>
      <p:sp>
        <p:nvSpPr>
          <p:cNvPr id="4" name="Content Placeholder 3"/>
          <p:cNvSpPr>
            <a:spLocks noGrp="1"/>
          </p:cNvSpPr>
          <p:nvPr>
            <p:ph sz="half" idx="2"/>
          </p:nvPr>
        </p:nvSpPr>
        <p:spPr/>
        <p:txBody>
          <a:bodyPr/>
          <a:lstStyle/>
          <a:p>
            <a:r>
              <a:rPr lang="en-US">
                <a:sym typeface="+mn-ea"/>
              </a:rPr>
              <a:t>Array bileşenlerine değer atama eylemi, genellikle program koşarden dinamik olarak yapılır. Aşağıdaki iki örnekte, bir döngü ile array bileşenlerinin bazılarına değer atanmaktadır. Sonra başka bir döngü ile bütün bileşenlerin değerleri konsola yazdırılmaktadır. Değer atanmamış bileşenlerin (default) değerlerinin 0 olduğuna dikkat ediniz.</a:t>
            </a:r>
            <a:endParaRPr lang="en-US"/>
          </a:p>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Örnek</a:t>
            </a:r>
            <a:endParaRPr lang="tr-TR" altLang="en-US"/>
          </a:p>
        </p:txBody>
      </p:sp>
      <p:sp>
        <p:nvSpPr>
          <p:cNvPr id="3" name="Content Placeholder 2"/>
          <p:cNvSpPr>
            <a:spLocks noGrp="1"/>
          </p:cNvSpPr>
          <p:nvPr>
            <p:ph sz="half" idx="1"/>
          </p:nvPr>
        </p:nvSpPr>
        <p:spPr>
          <a:xfrm>
            <a:off x="1447165" y="1864995"/>
            <a:ext cx="4645025" cy="4027805"/>
          </a:xfrm>
        </p:spPr>
        <p:txBody>
          <a:bodyPr>
            <a:normAutofit fontScale="75000" lnSpcReduction="10000"/>
          </a:bodyPr>
          <a:lstStyle/>
          <a:p>
            <a:r>
              <a:rPr lang="en-US" sz="2155"/>
              <a:t>ArrayUzunluğu.java</a:t>
            </a:r>
            <a:endParaRPr lang="en-US" sz="2155"/>
          </a:p>
          <a:p>
            <a:r>
              <a:rPr lang="en-US" sz="2155"/>
              <a:t>public class ArrayUzunluğu</a:t>
            </a:r>
            <a:endParaRPr lang="en-US" sz="2155"/>
          </a:p>
          <a:p>
            <a:r>
              <a:rPr lang="en-US" sz="2155"/>
              <a:t>{</a:t>
            </a:r>
            <a:endParaRPr lang="en-US" sz="2155"/>
          </a:p>
          <a:p>
            <a:r>
              <a:rPr lang="en-US" sz="2155"/>
              <a:t>public static void main(String[] args)</a:t>
            </a:r>
            <a:endParaRPr lang="en-US" sz="2155"/>
          </a:p>
          <a:p>
            <a:r>
              <a:rPr lang="en-US" sz="2155"/>
              <a:t>{</a:t>
            </a:r>
            <a:endParaRPr lang="en-US" sz="2155"/>
          </a:p>
          <a:p>
            <a:r>
              <a:rPr lang="en-US" sz="2155"/>
              <a:t>String[] meyve = {"elma", "çilek", "kiraz"};</a:t>
            </a:r>
            <a:endParaRPr lang="en-US" sz="2155"/>
          </a:p>
          <a:p>
            <a:r>
              <a:rPr lang="en-US" sz="2155"/>
              <a:t>int arrayUzunluğu = meyve.length;</a:t>
            </a:r>
            <a:endParaRPr lang="en-US" sz="2155"/>
          </a:p>
          <a:p>
            <a:r>
              <a:rPr lang="en-US" sz="2155"/>
              <a:t>System.out.format("Bileşen sayısı: %d ", arrayUzunluğu);</a:t>
            </a:r>
            <a:endParaRPr lang="en-US" sz="2155"/>
          </a:p>
          <a:p>
            <a:r>
              <a:rPr lang="en-US" sz="2155"/>
              <a:t>}</a:t>
            </a:r>
            <a:endParaRPr lang="en-US" sz="2155"/>
          </a:p>
          <a:p>
            <a:r>
              <a:rPr lang="en-US" sz="2155"/>
              <a:t>}</a:t>
            </a:r>
            <a:endParaRPr lang="en-US" sz="2155"/>
          </a:p>
        </p:txBody>
      </p:sp>
      <p:sp>
        <p:nvSpPr>
          <p:cNvPr id="4" name="Content Placeholder 3"/>
          <p:cNvSpPr>
            <a:spLocks noGrp="1"/>
          </p:cNvSpPr>
          <p:nvPr>
            <p:ph sz="half" idx="2"/>
          </p:nvPr>
        </p:nvSpPr>
        <p:spPr/>
        <p:txBody>
          <a:bodyPr>
            <a:normAutofit fontScale="75000" lnSpcReduction="10000"/>
          </a:bodyPr>
          <a:lstStyle/>
          <a:p>
            <a:r>
              <a:rPr lang="en-US"/>
              <a:t>Çıktı:</a:t>
            </a:r>
            <a:endParaRPr lang="en-US"/>
          </a:p>
          <a:p>
            <a:endParaRPr lang="en-US"/>
          </a:p>
          <a:p>
            <a:r>
              <a:rPr lang="en-US"/>
              <a:t>Bileşen sayısı: 3</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array Nedir?</a:t>
            </a:r>
            <a:endParaRPr lang="tr-TR" dirty="0"/>
          </a:p>
        </p:txBody>
      </p:sp>
      <p:sp>
        <p:nvSpPr>
          <p:cNvPr id="3" name="İçerik Yer Tutucusu 2"/>
          <p:cNvSpPr>
            <a:spLocks noGrp="1"/>
          </p:cNvSpPr>
          <p:nvPr>
            <p:ph idx="1"/>
          </p:nvPr>
        </p:nvSpPr>
        <p:spPr/>
        <p:txBody>
          <a:bodyPr/>
          <a:lstStyle/>
          <a:p>
            <a:r>
              <a:rPr lang="tr-TR" b="0" i="0">
                <a:solidFill>
                  <a:srgbClr val="000000"/>
                </a:solidFill>
                <a:effectLst/>
                <a:latin typeface="Gill Sans MT (Gövde)"/>
              </a:rPr>
              <a:t>Array, aynı tipten çok sayıda değişken tanımlamak için kullanılır. </a:t>
            </a:r>
            <a:endParaRPr lang="tr-TR" b="0" i="0">
              <a:solidFill>
                <a:srgbClr val="000000"/>
              </a:solidFill>
              <a:effectLst/>
              <a:latin typeface="Gill Sans MT (Gövde)"/>
            </a:endParaRPr>
          </a:p>
          <a:p>
            <a:r>
              <a:rPr lang="tr-TR" b="0" i="0">
                <a:solidFill>
                  <a:srgbClr val="000000"/>
                </a:solidFill>
                <a:effectLst/>
                <a:latin typeface="Gill Sans MT (Gövde)"/>
              </a:rPr>
              <a:t>Soyut bir veri yapısıdır. Matematikteki sonlu dizi kavramına benzer. </a:t>
            </a:r>
            <a:endParaRPr lang="tr-TR" b="0" i="0">
              <a:solidFill>
                <a:srgbClr val="000000"/>
              </a:solidFill>
              <a:effectLst/>
              <a:latin typeface="Gill Sans MT (Gövde)"/>
            </a:endParaRPr>
          </a:p>
          <a:p>
            <a:r>
              <a:rPr lang="tr-TR" b="0" i="0">
                <a:solidFill>
                  <a:srgbClr val="000000"/>
                </a:solidFill>
                <a:effectLst/>
                <a:latin typeface="Gill Sans MT (Gövde)"/>
              </a:rPr>
              <a:t>Java dilinde array bir sınıftır. Her sınıfın soyut bir veri tipi olduğunu biliyoruz. </a:t>
            </a:r>
            <a:endParaRPr lang="tr-TR" b="0" i="0">
              <a:solidFill>
                <a:srgbClr val="000000"/>
              </a:solidFill>
              <a:effectLst/>
              <a:latin typeface="Gill Sans MT (Gövde)"/>
            </a:endParaRPr>
          </a:p>
          <a:p>
            <a:r>
              <a:rPr lang="tr-TR" b="0" i="0">
                <a:solidFill>
                  <a:srgbClr val="000000"/>
                </a:solidFill>
                <a:effectLst/>
                <a:latin typeface="Gill Sans MT (Gövde)"/>
              </a:rPr>
              <a:t>Array sınıfı array yaratma, arraylerle işlem yapma, array içinde bileşen arama ve array'in bileşenlerini sıralama gibi array ile ilgili işlemleri yapmaya yarayan öğeleri içeren bir sınıftır.</a:t>
            </a:r>
            <a:endParaRPr lang="tr-TR" b="0" i="0">
              <a:solidFill>
                <a:srgbClr val="000000"/>
              </a:solidFill>
              <a:effectLst/>
              <a:latin typeface="Gill Sans MT (Gövde)"/>
            </a:endParaRPr>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Örnek</a:t>
            </a:r>
            <a:endParaRPr lang="tr-TR" altLang="en-US"/>
          </a:p>
        </p:txBody>
      </p:sp>
      <p:sp>
        <p:nvSpPr>
          <p:cNvPr id="3" name="Content Placeholder 2"/>
          <p:cNvSpPr>
            <a:spLocks noGrp="1"/>
          </p:cNvSpPr>
          <p:nvPr>
            <p:ph sz="half" idx="1"/>
          </p:nvPr>
        </p:nvSpPr>
        <p:spPr>
          <a:xfrm>
            <a:off x="1447165" y="1864360"/>
            <a:ext cx="4645025" cy="4504055"/>
          </a:xfrm>
        </p:spPr>
        <p:txBody>
          <a:bodyPr>
            <a:normAutofit fontScale="77500" lnSpcReduction="10000"/>
          </a:bodyPr>
          <a:lstStyle/>
          <a:p>
            <a:pPr>
              <a:lnSpc>
                <a:spcPct val="60000"/>
              </a:lnSpc>
            </a:pPr>
            <a:r>
              <a:rPr lang="en-US"/>
              <a:t>Array01.java</a:t>
            </a:r>
            <a:endParaRPr lang="en-US"/>
          </a:p>
          <a:p>
            <a:pPr>
              <a:lnSpc>
                <a:spcPct val="60000"/>
              </a:lnSpc>
            </a:pPr>
            <a:r>
              <a:rPr lang="en-US"/>
              <a:t>class Array01</a:t>
            </a:r>
            <a:endParaRPr lang="en-US"/>
          </a:p>
          <a:p>
            <a:pPr>
              <a:lnSpc>
                <a:spcPct val="60000"/>
              </a:lnSpc>
            </a:pPr>
            <a:r>
              <a:rPr lang="en-US"/>
              <a:t>{</a:t>
            </a:r>
            <a:endParaRPr lang="en-US"/>
          </a:p>
          <a:p>
            <a:pPr>
              <a:lnSpc>
                <a:spcPct val="60000"/>
              </a:lnSpc>
            </a:pPr>
            <a:r>
              <a:rPr lang="en-US"/>
              <a:t>public static void main(String[] args)</a:t>
            </a:r>
            <a:endParaRPr lang="en-US"/>
          </a:p>
          <a:p>
            <a:pPr>
              <a:lnSpc>
                <a:spcPct val="60000"/>
              </a:lnSpc>
            </a:pPr>
            <a:r>
              <a:rPr lang="en-US"/>
              <a:t>{</a:t>
            </a:r>
            <a:endParaRPr lang="en-US"/>
          </a:p>
          <a:p>
            <a:pPr>
              <a:lnSpc>
                <a:spcPct val="60000"/>
              </a:lnSpc>
            </a:pPr>
            <a:r>
              <a:rPr lang="en-US"/>
              <a:t>int[] çarpan = new int[10];</a:t>
            </a:r>
            <a:endParaRPr lang="en-US"/>
          </a:p>
          <a:p>
            <a:pPr>
              <a:lnSpc>
                <a:spcPct val="60000"/>
              </a:lnSpc>
            </a:pPr>
            <a:r>
              <a:rPr lang="en-US"/>
              <a:t>for (int i = 6; i &lt; 10; i++)</a:t>
            </a:r>
            <a:endParaRPr lang="en-US"/>
          </a:p>
          <a:p>
            <a:pPr>
              <a:lnSpc>
                <a:spcPct val="60000"/>
              </a:lnSpc>
            </a:pPr>
            <a:r>
              <a:rPr lang="en-US"/>
              <a:t>{</a:t>
            </a:r>
            <a:endParaRPr lang="en-US"/>
          </a:p>
          <a:p>
            <a:pPr>
              <a:lnSpc>
                <a:spcPct val="60000"/>
              </a:lnSpc>
            </a:pPr>
            <a:r>
              <a:rPr lang="en-US"/>
              <a:t>çarpan[i] = i * i;</a:t>
            </a:r>
            <a:endParaRPr lang="en-US"/>
          </a:p>
          <a:p>
            <a:pPr>
              <a:lnSpc>
                <a:spcPct val="60000"/>
              </a:lnSpc>
            </a:pPr>
            <a:r>
              <a:rPr lang="en-US"/>
              <a:t>}</a:t>
            </a:r>
            <a:endParaRPr lang="en-US"/>
          </a:p>
          <a:p>
            <a:pPr>
              <a:lnSpc>
                <a:spcPct val="60000"/>
              </a:lnSpc>
            </a:pPr>
            <a:r>
              <a:rPr lang="en-US"/>
              <a:t>for (int i = 0; i &lt; 10; i++)</a:t>
            </a:r>
            <a:endParaRPr lang="en-US"/>
          </a:p>
          <a:p>
            <a:pPr>
              <a:lnSpc>
                <a:spcPct val="60000"/>
              </a:lnSpc>
            </a:pPr>
            <a:r>
              <a:rPr lang="en-US"/>
              <a:t>{</a:t>
            </a:r>
            <a:endParaRPr lang="en-US"/>
          </a:p>
          <a:p>
            <a:pPr>
              <a:lnSpc>
                <a:spcPct val="60000"/>
              </a:lnSpc>
            </a:pPr>
            <a:r>
              <a:rPr lang="en-US"/>
              <a:t>System.out.print(çarpan[i]);</a:t>
            </a:r>
            <a:endParaRPr lang="en-US"/>
          </a:p>
          <a:p>
            <a:pPr>
              <a:lnSpc>
                <a:spcPct val="60000"/>
              </a:lnSpc>
            </a:pPr>
            <a:r>
              <a:rPr lang="en-US"/>
              <a:t>System.out.print("\t");</a:t>
            </a:r>
            <a:endParaRPr lang="en-US"/>
          </a:p>
          <a:p>
            <a:pPr>
              <a:lnSpc>
                <a:spcPct val="60000"/>
              </a:lnSpc>
            </a:pPr>
            <a:r>
              <a:rPr lang="en-US"/>
              <a:t>}</a:t>
            </a:r>
            <a:endParaRPr lang="en-US"/>
          </a:p>
          <a:p>
            <a:pPr>
              <a:lnSpc>
                <a:spcPct val="60000"/>
              </a:lnSpc>
            </a:pPr>
            <a:r>
              <a:rPr lang="en-US"/>
              <a:t>}</a:t>
            </a:r>
            <a:endParaRPr lang="en-US"/>
          </a:p>
          <a:p>
            <a:pPr>
              <a:lnSpc>
                <a:spcPct val="60000"/>
              </a:lnSpc>
            </a:pPr>
            <a:r>
              <a:rPr lang="en-US"/>
              <a:t>}</a:t>
            </a:r>
            <a:endParaRPr lang="en-US"/>
          </a:p>
        </p:txBody>
      </p:sp>
      <p:sp>
        <p:nvSpPr>
          <p:cNvPr id="4" name="Content Placeholder 3"/>
          <p:cNvSpPr>
            <a:spLocks noGrp="1"/>
          </p:cNvSpPr>
          <p:nvPr>
            <p:ph sz="half" idx="2"/>
          </p:nvPr>
        </p:nvSpPr>
        <p:spPr/>
        <p:txBody>
          <a:bodyPr>
            <a:normAutofit fontScale="77500" lnSpcReduction="10000"/>
          </a:bodyPr>
          <a:lstStyle/>
          <a:p>
            <a:r>
              <a:rPr lang="en-US"/>
              <a:t>Çıktı:</a:t>
            </a:r>
            <a:endParaRPr lang="en-US"/>
          </a:p>
          <a:p>
            <a:endParaRPr lang="en-US"/>
          </a:p>
          <a:p>
            <a:r>
              <a:rPr lang="en-US"/>
              <a:t>0 0 0 0 0 0 36 49 64 81</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Örnek</a:t>
            </a:r>
            <a:endParaRPr lang="tr-TR" altLang="en-US"/>
          </a:p>
        </p:txBody>
      </p:sp>
      <p:sp>
        <p:nvSpPr>
          <p:cNvPr id="3" name="Content Placeholder 2"/>
          <p:cNvSpPr>
            <a:spLocks noGrp="1"/>
          </p:cNvSpPr>
          <p:nvPr>
            <p:ph sz="half" idx="1"/>
          </p:nvPr>
        </p:nvSpPr>
        <p:spPr>
          <a:xfrm>
            <a:off x="1447165" y="2011045"/>
            <a:ext cx="4645025" cy="4126230"/>
          </a:xfrm>
        </p:spPr>
        <p:txBody>
          <a:bodyPr>
            <a:normAutofit fontScale="82500" lnSpcReduction="10000"/>
          </a:bodyPr>
          <a:lstStyle/>
          <a:p>
            <a:pPr>
              <a:lnSpc>
                <a:spcPct val="90000"/>
              </a:lnSpc>
            </a:pPr>
            <a:r>
              <a:rPr lang="en-US"/>
              <a:t>Array02.java</a:t>
            </a:r>
            <a:endParaRPr lang="en-US"/>
          </a:p>
          <a:p>
            <a:pPr>
              <a:lnSpc>
                <a:spcPct val="90000"/>
              </a:lnSpc>
            </a:pPr>
            <a:r>
              <a:rPr lang="en-US"/>
              <a:t>class Array02</a:t>
            </a:r>
            <a:endParaRPr lang="en-US"/>
          </a:p>
          <a:p>
            <a:pPr>
              <a:lnSpc>
                <a:spcPct val="90000"/>
              </a:lnSpc>
            </a:pPr>
            <a:r>
              <a:rPr lang="en-US"/>
              <a:t>{</a:t>
            </a:r>
            <a:endParaRPr lang="en-US"/>
          </a:p>
          <a:p>
            <a:pPr>
              <a:lnSpc>
                <a:spcPct val="90000"/>
              </a:lnSpc>
            </a:pPr>
            <a:r>
              <a:rPr lang="en-US"/>
              <a:t>public static void main(String[] args)</a:t>
            </a:r>
            <a:endParaRPr lang="en-US"/>
          </a:p>
          <a:p>
            <a:pPr>
              <a:lnSpc>
                <a:spcPct val="90000"/>
              </a:lnSpc>
            </a:pPr>
            <a:r>
              <a:rPr lang="en-US"/>
              <a:t>{</a:t>
            </a:r>
            <a:endParaRPr lang="en-US"/>
          </a:p>
          <a:p>
            <a:pPr>
              <a:lnSpc>
                <a:spcPct val="90000"/>
              </a:lnSpc>
            </a:pPr>
            <a:r>
              <a:rPr lang="en-US"/>
              <a:t>int[] intSayı = new int[5];</a:t>
            </a:r>
            <a:endParaRPr lang="en-US"/>
          </a:p>
          <a:p>
            <a:pPr>
              <a:lnSpc>
                <a:spcPct val="90000"/>
              </a:lnSpc>
            </a:pPr>
            <a:r>
              <a:rPr lang="en-US"/>
              <a:t>for (int i = 0; i &lt; intSayı.length; i++)</a:t>
            </a:r>
            <a:endParaRPr lang="en-US"/>
          </a:p>
          <a:p>
            <a:pPr>
              <a:lnSpc>
                <a:spcPct val="90000"/>
              </a:lnSpc>
            </a:pPr>
            <a:r>
              <a:rPr lang="en-US"/>
              <a:t>intSayı[i] = i * 10;</a:t>
            </a:r>
            <a:endParaRPr lang="en-US"/>
          </a:p>
          <a:p>
            <a:pPr>
              <a:lnSpc>
                <a:spcPct val="90000"/>
              </a:lnSpc>
            </a:pPr>
            <a:r>
              <a:rPr lang="en-US"/>
              <a:t>for (int i = 0; i &lt; intSayı.length; i++)</a:t>
            </a:r>
            <a:endParaRPr lang="en-US"/>
          </a:p>
          <a:p>
            <a:pPr>
              <a:lnSpc>
                <a:spcPct val="90000"/>
              </a:lnSpc>
            </a:pPr>
            <a:r>
              <a:rPr lang="en-US"/>
              <a:t>System.out.println("intSayı[" + i + "] = " + intSayı[i]);</a:t>
            </a:r>
            <a:endParaRPr lang="en-US"/>
          </a:p>
          <a:p>
            <a:pPr>
              <a:lnSpc>
                <a:spcPct val="90000"/>
              </a:lnSpc>
            </a:pPr>
            <a:r>
              <a:rPr lang="en-US"/>
              <a:t>}</a:t>
            </a:r>
            <a:endParaRPr lang="en-US"/>
          </a:p>
          <a:p>
            <a:pPr>
              <a:lnSpc>
                <a:spcPct val="90000"/>
              </a:lnSpc>
            </a:pPr>
            <a:r>
              <a:rPr lang="en-US"/>
              <a:t>}</a:t>
            </a:r>
            <a:endParaRPr lang="en-US"/>
          </a:p>
        </p:txBody>
      </p:sp>
      <p:sp>
        <p:nvSpPr>
          <p:cNvPr id="4" name="Content Placeholder 3"/>
          <p:cNvSpPr>
            <a:spLocks noGrp="1"/>
          </p:cNvSpPr>
          <p:nvPr>
            <p:ph sz="half" idx="2"/>
          </p:nvPr>
        </p:nvSpPr>
        <p:spPr/>
        <p:txBody>
          <a:bodyPr>
            <a:normAutofit fontScale="82500" lnSpcReduction="10000"/>
          </a:bodyPr>
          <a:lstStyle/>
          <a:p>
            <a:r>
              <a:rPr lang="en-US"/>
              <a:t>Çıktı</a:t>
            </a:r>
            <a:endParaRPr lang="en-US"/>
          </a:p>
          <a:p>
            <a:endParaRPr lang="en-US"/>
          </a:p>
          <a:p>
            <a:pPr marL="0" indent="0">
              <a:buNone/>
            </a:pPr>
            <a:r>
              <a:rPr lang="en-US"/>
              <a:t>intSayı[0] = 0</a:t>
            </a:r>
            <a:endParaRPr lang="en-US"/>
          </a:p>
          <a:p>
            <a:pPr marL="0" indent="0">
              <a:buNone/>
            </a:pPr>
            <a:r>
              <a:rPr lang="en-US"/>
              <a:t>intSayı[1] = 10</a:t>
            </a:r>
            <a:endParaRPr lang="en-US"/>
          </a:p>
          <a:p>
            <a:pPr marL="0" indent="0">
              <a:buNone/>
            </a:pPr>
            <a:r>
              <a:rPr lang="en-US"/>
              <a:t>intSayı[2] = 20</a:t>
            </a:r>
            <a:endParaRPr lang="en-US"/>
          </a:p>
          <a:p>
            <a:pPr marL="0" indent="0">
              <a:buNone/>
            </a:pPr>
            <a:r>
              <a:rPr lang="en-US"/>
              <a:t>intSayı[3] = 30</a:t>
            </a:r>
            <a:endParaRPr lang="en-US"/>
          </a:p>
          <a:p>
            <a:pPr marL="0" indent="0">
              <a:buNone/>
            </a:pPr>
            <a:r>
              <a:rPr lang="en-US"/>
              <a:t>intSayı[4] = 40</a:t>
            </a:r>
            <a:endParaRPr lang="en-US"/>
          </a:p>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a:t>Arrayin Bileşenlerine Erişim</a:t>
            </a:r>
            <a:endParaRPr lang="tr-TR" altLang="en-US"/>
          </a:p>
        </p:txBody>
      </p:sp>
      <p:sp>
        <p:nvSpPr>
          <p:cNvPr id="3" name="Content Placeholder 2"/>
          <p:cNvSpPr>
            <a:spLocks noGrp="1"/>
          </p:cNvSpPr>
          <p:nvPr>
            <p:ph sz="half" idx="1"/>
          </p:nvPr>
        </p:nvSpPr>
        <p:spPr/>
        <p:txBody>
          <a:bodyPr>
            <a:normAutofit fontScale="80000" lnSpcReduction="10000"/>
          </a:bodyPr>
          <a:lstStyle/>
          <a:p>
            <a:r>
              <a:rPr lang="en-US"/>
              <a:t>Arrayin bileşenleri değişken olduklarından, onlara istendiğinde değer atanabileceği, istenirse atanan değerlerin değiştirilebileceği açıktır. Yukarıdaki sicilNo[2] = 1785 atama deyimi, arraylerin üstün bir niteliğini ortaya koyar. Arrayin istenen bileşenine damga (indeks) sayısı ile doğrudan (seçkili, random) erişmek mümkündür. Her bileşen bir değişken olduğu için, o bileşen tipiyle yapılabilen her işlem onlar için de yapılabilir, değişkenlerle ilgili kurallar bileşenler için de aynen geçerlidir. SicilNo[2] = 1785; deyimi indeksi 2 olan bileşene 1785 değerini atamıştır.</a:t>
            </a:r>
            <a:endParaRPr lang="en-US"/>
          </a:p>
        </p:txBody>
      </p:sp>
      <p:sp>
        <p:nvSpPr>
          <p:cNvPr id="4" name="Content Placeholder 3"/>
          <p:cNvSpPr>
            <a:spLocks noGrp="1"/>
          </p:cNvSpPr>
          <p:nvPr>
            <p:ph sz="half" idx="2"/>
          </p:nvPr>
        </p:nvSpPr>
        <p:spPr/>
        <p:txBody>
          <a:bodyPr>
            <a:normAutofit fontScale="80000" lnSpcReduction="10000"/>
          </a:bodyPr>
          <a:lstStyle/>
          <a:p>
            <a:r>
              <a:rPr lang="en-US"/>
              <a:t>Bileşen değerleri aynı veri tinden başka değişkenlere aktarılabilir ve tabii bu işin tersi de yapılabilir. Örneğin, x aynı tipten bir değişken ise</a:t>
            </a:r>
            <a:endParaRPr lang="en-US"/>
          </a:p>
          <a:p>
            <a:r>
              <a:rPr lang="en-US"/>
              <a:t>x = sicilNo[2];</a:t>
            </a:r>
            <a:endParaRPr lang="en-US"/>
          </a:p>
          <a:p>
            <a:pPr marL="0" indent="0">
              <a:buNone/>
            </a:pPr>
            <a:r>
              <a:rPr lang="en-US"/>
              <a:t>ataması, sicilNo[2] bileşeninin değerini x değişkenine aktarır; öyleyse, bu atama deyimi</a:t>
            </a:r>
            <a:endParaRPr lang="en-US"/>
          </a:p>
          <a:p>
            <a:r>
              <a:rPr lang="en-US"/>
              <a:t>x = 1785 ;</a:t>
            </a:r>
            <a:endParaRPr lang="en-US"/>
          </a:p>
          <a:p>
            <a:pPr marL="0" indent="0">
              <a:buNone/>
            </a:pPr>
            <a:r>
              <a:rPr lang="en-US"/>
              <a:t>atamasına denktir.</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67500" lnSpcReduction="10000"/>
          </a:bodyPr>
          <a:lstStyle/>
          <a:p>
            <a:r>
              <a:rPr lang="en-US"/>
              <a:t>Tersine olarak, y aynı tipten bir değişken ise değeri bileşene ktarılabilir. Örneğin,</a:t>
            </a:r>
            <a:endParaRPr lang="en-US"/>
          </a:p>
          <a:p>
            <a:pPr marL="0" indent="0">
              <a:buNone/>
            </a:pPr>
            <a:endParaRPr lang="en-US"/>
          </a:p>
          <a:p>
            <a:pPr marL="0" indent="0">
              <a:buNone/>
            </a:pPr>
            <a:r>
              <a:rPr lang="en-US"/>
              <a:t>int y = 123;</a:t>
            </a:r>
            <a:endParaRPr lang="en-US"/>
          </a:p>
          <a:p>
            <a:pPr marL="0" indent="0">
              <a:buNone/>
            </a:pPr>
            <a:r>
              <a:rPr lang="en-US"/>
              <a:t>sicilNo[2] = y;</a:t>
            </a:r>
            <a:endParaRPr lang="en-US"/>
          </a:p>
          <a:p>
            <a:pPr marL="0" indent="0">
              <a:buNone/>
            </a:pPr>
            <a:endParaRPr lang="en-US"/>
          </a:p>
          <a:p>
            <a:pPr marL="0" indent="0">
              <a:buNone/>
            </a:pPr>
            <a:r>
              <a:rPr lang="en-US"/>
              <a:t>ataması geçerlidir. Bu atama y nin değerini sicilNo[2] bileşenine aktarır; dolayısıyla,</a:t>
            </a:r>
            <a:endParaRPr lang="en-US"/>
          </a:p>
          <a:p>
            <a:pPr marL="0" indent="0">
              <a:buNone/>
            </a:pPr>
            <a:r>
              <a:rPr lang="en-US"/>
              <a:t>sicilNo[2] = 123;</a:t>
            </a:r>
            <a:endParaRPr lang="en-US"/>
          </a:p>
          <a:p>
            <a:pPr marL="0" indent="0">
              <a:buNone/>
            </a:pPr>
            <a:r>
              <a:rPr lang="en-US"/>
              <a:t>atamasına demktir.</a:t>
            </a:r>
            <a:endParaRPr lang="en-US"/>
          </a:p>
        </p:txBody>
      </p:sp>
      <p:sp>
        <p:nvSpPr>
          <p:cNvPr id="4" name="Content Placeholder 3"/>
          <p:cNvSpPr>
            <a:spLocks noGrp="1"/>
          </p:cNvSpPr>
          <p:nvPr>
            <p:ph sz="half" idx="2"/>
          </p:nvPr>
        </p:nvSpPr>
        <p:spPr/>
        <p:txBody>
          <a:bodyPr>
            <a:normAutofit fontScale="67500" lnSpcReduction="10000"/>
          </a:bodyPr>
          <a:lstStyle/>
          <a:p>
            <a:r>
              <a:rPr lang="en-US"/>
              <a:t>Bir arrayin bir bileşeninin değeri başka bir bileşenine aktarılabilir. Örneğin,</a:t>
            </a:r>
            <a:endParaRPr lang="en-US"/>
          </a:p>
          <a:p>
            <a:endParaRPr lang="en-US"/>
          </a:p>
          <a:p>
            <a:r>
              <a:rPr lang="en-US"/>
              <a:t>sicilN0[3] = sicilNo[2];</a:t>
            </a:r>
            <a:endParaRPr lang="en-US"/>
          </a:p>
          <a:p>
            <a:endParaRPr lang="en-US"/>
          </a:p>
          <a:p>
            <a:pPr marL="0" indent="0">
              <a:buNone/>
            </a:pPr>
            <a:r>
              <a:rPr lang="en-US"/>
              <a:t>ataması geçerlidir.</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0000" lnSpcReduction="20000"/>
          </a:bodyPr>
          <a:lstStyle/>
          <a:p>
            <a:r>
              <a:rPr lang="en-US"/>
              <a:t>Aynı veri tipinden iki arrayden birisinin bir bileşeninin değeri ötekinin bir bileşenine aktarılabilir. Örneğin,</a:t>
            </a:r>
            <a:endParaRPr lang="en-US"/>
          </a:p>
          <a:p>
            <a:endParaRPr lang="en-US"/>
          </a:p>
          <a:p>
            <a:r>
              <a:rPr lang="en-US"/>
              <a:t>short[] a,b ;</a:t>
            </a:r>
            <a:endParaRPr lang="en-US"/>
          </a:p>
          <a:p>
            <a:pPr marL="0" indent="0">
              <a:buNone/>
            </a:pPr>
            <a:r>
              <a:rPr lang="en-US"/>
              <a:t>a = new short[] {10,20,30};</a:t>
            </a:r>
            <a:endParaRPr lang="en-US"/>
          </a:p>
          <a:p>
            <a:pPr marL="0" indent="0">
              <a:buNone/>
            </a:pPr>
            <a:r>
              <a:rPr lang="en-US"/>
              <a:t>b[2] = a[0];</a:t>
            </a:r>
            <a:endParaRPr lang="en-US"/>
          </a:p>
          <a:p>
            <a:endParaRPr lang="en-US"/>
          </a:p>
          <a:p>
            <a:pPr marL="0" indent="0">
              <a:buNone/>
            </a:pPr>
            <a:r>
              <a:rPr lang="en-US"/>
              <a:t>ataması geçerlidir.</a:t>
            </a:r>
            <a:endParaRPr lang="en-US"/>
          </a:p>
        </p:txBody>
      </p:sp>
      <p:sp>
        <p:nvSpPr>
          <p:cNvPr id="4" name="Content Placeholder 3"/>
          <p:cNvSpPr>
            <a:spLocks noGrp="1"/>
          </p:cNvSpPr>
          <p:nvPr>
            <p:ph sz="half" idx="2"/>
          </p:nvPr>
        </p:nvSpPr>
        <p:spPr>
          <a:xfrm>
            <a:off x="6409690" y="1771650"/>
            <a:ext cx="4645025" cy="4422775"/>
          </a:xfrm>
        </p:spPr>
        <p:txBody>
          <a:bodyPr>
            <a:normAutofit fontScale="70000" lnSpcReduction="20000"/>
          </a:bodyPr>
          <a:lstStyle/>
          <a:p>
            <a:r>
              <a:rPr lang="en-US"/>
              <a:t>Aynı veri tipinden iki arrayden birisi ötekine aktarılabilir. Örneğin,</a:t>
            </a:r>
            <a:endParaRPr lang="en-US"/>
          </a:p>
          <a:p>
            <a:r>
              <a:rPr lang="en-US"/>
              <a:t>short[] a,b ;</a:t>
            </a:r>
            <a:endParaRPr lang="en-US"/>
          </a:p>
          <a:p>
            <a:pPr marL="0" indent="0">
              <a:buNone/>
            </a:pPr>
            <a:r>
              <a:rPr lang="en-US"/>
              <a:t>a = new short[] {10,20,30};</a:t>
            </a:r>
            <a:endParaRPr lang="en-US"/>
          </a:p>
          <a:p>
            <a:pPr marL="0" indent="0">
              <a:buNone/>
            </a:pPr>
            <a:r>
              <a:rPr lang="en-US"/>
              <a:t>b = a ;</a:t>
            </a:r>
            <a:endParaRPr lang="en-US"/>
          </a:p>
          <a:p>
            <a:pPr marL="0" indent="0">
              <a:buNone/>
            </a:pPr>
            <a:r>
              <a:rPr lang="en-US"/>
              <a:t>ataması geçerlidir. Bu atama, b referansının a ile aynı yeri işaret etmesinei sağlar. Dolayısıyla, aşağıdaki bileşen atamalarının birer birer yaptığı işi tek başına yapar.</a:t>
            </a:r>
            <a:endParaRPr lang="en-US"/>
          </a:p>
          <a:p>
            <a:r>
              <a:rPr lang="en-US"/>
              <a:t>b[0] = a[0];</a:t>
            </a:r>
            <a:endParaRPr lang="en-US"/>
          </a:p>
          <a:p>
            <a:r>
              <a:rPr lang="en-US"/>
              <a:t>b[1] = a[1];</a:t>
            </a:r>
            <a:endParaRPr lang="en-US"/>
          </a:p>
          <a:p>
            <a:r>
              <a:rPr lang="en-US"/>
              <a:t>b[2] = a[2];</a:t>
            </a:r>
            <a:endParaRPr lang="en-US"/>
          </a:p>
          <a:p>
            <a:pPr marL="0" indent="0">
              <a:buNone/>
            </a:pPr>
            <a:r>
              <a:rPr lang="en-US"/>
              <a:t>Tabii, burada bir arrayi ötekine aktarmanın, bileşenleri tek tek aktarmaktan çok daha kolay olduğunu görüyoruz.</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altLang="en-US" sz="2500" dirty="0" err="1"/>
              <a:t>ÖRnek</a:t>
            </a:r>
            <a:r>
              <a:rPr lang="tr-TR" altLang="en-US" sz="2500" dirty="0"/>
              <a:t> </a:t>
            </a:r>
            <a:r>
              <a:rPr lang="en-US" sz="2500" dirty="0" err="1">
                <a:sym typeface="+mn-ea"/>
              </a:rPr>
              <a:t>Aylık</a:t>
            </a:r>
            <a:r>
              <a:rPr lang="en-US" sz="2500" dirty="0">
                <a:sym typeface="+mn-ea"/>
              </a:rPr>
              <a:t> </a:t>
            </a:r>
            <a:r>
              <a:rPr lang="en-US" sz="2500" dirty="0" err="1">
                <a:sym typeface="+mn-ea"/>
              </a:rPr>
              <a:t>ücretler</a:t>
            </a:r>
            <a:r>
              <a:rPr lang="en-US" sz="2500" dirty="0">
                <a:sym typeface="+mn-ea"/>
              </a:rPr>
              <a:t> </a:t>
            </a:r>
            <a:r>
              <a:rPr lang="en-US" sz="2500" dirty="0" err="1">
                <a:sym typeface="+mn-ea"/>
              </a:rPr>
              <a:t>ve</a:t>
            </a:r>
            <a:r>
              <a:rPr lang="en-US" sz="2500" dirty="0">
                <a:sym typeface="+mn-ea"/>
              </a:rPr>
              <a:t> </a:t>
            </a:r>
            <a:r>
              <a:rPr lang="en-US" sz="2500" dirty="0" err="1">
                <a:sym typeface="+mn-ea"/>
              </a:rPr>
              <a:t>gelir</a:t>
            </a:r>
            <a:r>
              <a:rPr lang="en-US" sz="2500" dirty="0">
                <a:sym typeface="+mn-ea"/>
              </a:rPr>
              <a:t> </a:t>
            </a:r>
            <a:r>
              <a:rPr lang="en-US" sz="2500" dirty="0" err="1">
                <a:sym typeface="+mn-ea"/>
              </a:rPr>
              <a:t>vergileri</a:t>
            </a:r>
            <a:r>
              <a:rPr lang="en-US" sz="2500" dirty="0">
                <a:sym typeface="+mn-ea"/>
              </a:rPr>
              <a:t> </a:t>
            </a:r>
            <a:r>
              <a:rPr lang="en-US" sz="2500" dirty="0" err="1">
                <a:sym typeface="+mn-ea"/>
              </a:rPr>
              <a:t>iki</a:t>
            </a:r>
            <a:r>
              <a:rPr lang="en-US" sz="2500" dirty="0">
                <a:sym typeface="+mn-ea"/>
              </a:rPr>
              <a:t> </a:t>
            </a:r>
            <a:r>
              <a:rPr lang="en-US" sz="2500" dirty="0" err="1">
                <a:sym typeface="+mn-ea"/>
              </a:rPr>
              <a:t>ayrı</a:t>
            </a:r>
            <a:r>
              <a:rPr lang="en-US" sz="2500" dirty="0">
                <a:sym typeface="+mn-ea"/>
              </a:rPr>
              <a:t> array </a:t>
            </a:r>
            <a:r>
              <a:rPr lang="en-US" sz="2500" dirty="0" err="1">
                <a:sym typeface="+mn-ea"/>
              </a:rPr>
              <a:t>ile</a:t>
            </a:r>
            <a:r>
              <a:rPr lang="en-US" sz="2500" dirty="0">
                <a:sym typeface="+mn-ea"/>
              </a:rPr>
              <a:t> </a:t>
            </a:r>
            <a:r>
              <a:rPr lang="en-US" sz="2500" dirty="0" err="1">
                <a:sym typeface="+mn-ea"/>
              </a:rPr>
              <a:t>tutulmakta</a:t>
            </a:r>
            <a:r>
              <a:rPr lang="en-US" sz="2500" dirty="0">
                <a:sym typeface="+mn-ea"/>
              </a:rPr>
              <a:t>, </a:t>
            </a:r>
            <a:r>
              <a:rPr lang="en-US" sz="2500" dirty="0" err="1">
                <a:sym typeface="+mn-ea"/>
              </a:rPr>
              <a:t>bir</a:t>
            </a:r>
            <a:r>
              <a:rPr lang="en-US" sz="2500" dirty="0">
                <a:sym typeface="+mn-ea"/>
              </a:rPr>
              <a:t> </a:t>
            </a:r>
            <a:r>
              <a:rPr lang="en-US" sz="2500" dirty="0" err="1">
                <a:sym typeface="+mn-ea"/>
              </a:rPr>
              <a:t>döngü</a:t>
            </a:r>
            <a:r>
              <a:rPr lang="en-US" sz="2500" dirty="0">
                <a:sym typeface="+mn-ea"/>
              </a:rPr>
              <a:t> </a:t>
            </a:r>
            <a:r>
              <a:rPr lang="en-US" sz="2500" dirty="0" err="1">
                <a:sym typeface="+mn-ea"/>
              </a:rPr>
              <a:t>ile</a:t>
            </a:r>
            <a:r>
              <a:rPr lang="en-US" sz="2500" dirty="0">
                <a:sym typeface="+mn-ea"/>
              </a:rPr>
              <a:t> %30 </a:t>
            </a:r>
            <a:r>
              <a:rPr lang="en-US" sz="2500" dirty="0" err="1">
                <a:sym typeface="+mn-ea"/>
              </a:rPr>
              <a:t>gelir</a:t>
            </a:r>
            <a:r>
              <a:rPr lang="en-US" sz="2500" dirty="0">
                <a:sym typeface="+mn-ea"/>
              </a:rPr>
              <a:t> </a:t>
            </a:r>
            <a:r>
              <a:rPr lang="en-US" sz="2500" dirty="0" err="1">
                <a:sym typeface="+mn-ea"/>
              </a:rPr>
              <a:t>vergisi</a:t>
            </a:r>
            <a:r>
              <a:rPr lang="en-US" sz="2500" dirty="0">
                <a:sym typeface="+mn-ea"/>
              </a:rPr>
              <a:t> </a:t>
            </a:r>
            <a:r>
              <a:rPr lang="en-US" sz="2500" dirty="0" err="1">
                <a:sym typeface="+mn-ea"/>
              </a:rPr>
              <a:t>hesaplanıp</a:t>
            </a:r>
            <a:r>
              <a:rPr lang="en-US" sz="2500" dirty="0">
                <a:sym typeface="+mn-ea"/>
              </a:rPr>
              <a:t> </a:t>
            </a:r>
            <a:r>
              <a:rPr lang="en-US" sz="2500" dirty="0" err="1">
                <a:sym typeface="+mn-ea"/>
              </a:rPr>
              <a:t>konsola</a:t>
            </a:r>
            <a:r>
              <a:rPr lang="en-US" sz="2500" dirty="0">
                <a:sym typeface="+mn-ea"/>
              </a:rPr>
              <a:t> </a:t>
            </a:r>
            <a:r>
              <a:rPr lang="en-US" sz="2500" dirty="0" err="1">
                <a:sym typeface="+mn-ea"/>
              </a:rPr>
              <a:t>yazılmaktadır</a:t>
            </a:r>
            <a:r>
              <a:rPr lang="en-US" sz="2500" dirty="0">
                <a:sym typeface="+mn-ea"/>
              </a:rPr>
              <a:t>.</a:t>
            </a:r>
            <a:br>
              <a:rPr lang="en-US" sz="2500" dirty="0"/>
            </a:br>
            <a:endParaRPr lang="tr-TR" altLang="en-US" sz="2500" dirty="0"/>
          </a:p>
        </p:txBody>
      </p:sp>
      <p:sp>
        <p:nvSpPr>
          <p:cNvPr id="3" name="Content Placeholder 2"/>
          <p:cNvSpPr>
            <a:spLocks noGrp="1"/>
          </p:cNvSpPr>
          <p:nvPr>
            <p:ph sz="half" idx="1"/>
          </p:nvPr>
        </p:nvSpPr>
        <p:spPr>
          <a:xfrm>
            <a:off x="1447165" y="2011045"/>
            <a:ext cx="4645025" cy="4683370"/>
          </a:xfrm>
        </p:spPr>
        <p:txBody>
          <a:bodyPr>
            <a:normAutofit fontScale="90000" lnSpcReduction="10000"/>
          </a:bodyPr>
          <a:lstStyle/>
          <a:p>
            <a:pPr marL="0" indent="0">
              <a:lnSpc>
                <a:spcPct val="50000"/>
              </a:lnSpc>
              <a:buNone/>
            </a:pPr>
            <a:r>
              <a:rPr lang="en-US" dirty="0"/>
              <a:t>VergiHesapla.java</a:t>
            </a:r>
            <a:endParaRPr lang="en-US" dirty="0"/>
          </a:p>
          <a:p>
            <a:pPr>
              <a:lnSpc>
                <a:spcPct val="50000"/>
              </a:lnSpc>
            </a:pPr>
            <a:r>
              <a:rPr lang="en-US" dirty="0"/>
              <a:t>class </a:t>
            </a:r>
            <a:r>
              <a:rPr lang="en-US" dirty="0" err="1"/>
              <a:t>VergiHesapla</a:t>
            </a:r>
            <a:endParaRPr lang="en-US" dirty="0"/>
          </a:p>
          <a:p>
            <a:pPr>
              <a:lnSpc>
                <a:spcPct val="50000"/>
              </a:lnSpc>
            </a:pPr>
            <a:r>
              <a:rPr lang="en-US" dirty="0"/>
              <a:t>{</a:t>
            </a:r>
            <a:endParaRPr lang="en-US" dirty="0"/>
          </a:p>
          <a:p>
            <a:pPr>
              <a:lnSpc>
                <a:spcPct val="50000"/>
              </a:lnSpc>
            </a:pPr>
            <a:r>
              <a:rPr lang="en-US" dirty="0"/>
              <a:t>public static void main(String[] </a:t>
            </a:r>
            <a:r>
              <a:rPr lang="en-US" dirty="0" err="1"/>
              <a:t>args</a:t>
            </a:r>
            <a:r>
              <a:rPr lang="en-US" dirty="0"/>
              <a:t>)</a:t>
            </a:r>
            <a:endParaRPr lang="en-US" dirty="0"/>
          </a:p>
          <a:p>
            <a:pPr>
              <a:lnSpc>
                <a:spcPct val="50000"/>
              </a:lnSpc>
            </a:pPr>
            <a:r>
              <a:rPr lang="en-US" dirty="0"/>
              <a:t>{</a:t>
            </a:r>
            <a:endParaRPr lang="en-US" dirty="0"/>
          </a:p>
          <a:p>
            <a:pPr>
              <a:lnSpc>
                <a:spcPct val="50000"/>
              </a:lnSpc>
            </a:pPr>
            <a:r>
              <a:rPr lang="en-US" dirty="0"/>
              <a:t>double[] </a:t>
            </a:r>
            <a:r>
              <a:rPr lang="en-US" dirty="0" err="1"/>
              <a:t>aylıkÜcret</a:t>
            </a:r>
            <a:r>
              <a:rPr lang="en-US" dirty="0"/>
              <a:t> = new double[3];</a:t>
            </a:r>
            <a:endParaRPr lang="en-US" dirty="0"/>
          </a:p>
          <a:p>
            <a:pPr>
              <a:lnSpc>
                <a:spcPct val="50000"/>
              </a:lnSpc>
            </a:pPr>
            <a:r>
              <a:rPr lang="en-US" dirty="0" err="1"/>
              <a:t>aylıkÜcret</a:t>
            </a:r>
            <a:r>
              <a:rPr lang="en-US" dirty="0"/>
              <a:t>[0] = 2782.45;</a:t>
            </a:r>
            <a:endParaRPr lang="en-US" dirty="0"/>
          </a:p>
          <a:p>
            <a:pPr>
              <a:lnSpc>
                <a:spcPct val="50000"/>
              </a:lnSpc>
            </a:pPr>
            <a:r>
              <a:rPr lang="en-US" dirty="0" err="1"/>
              <a:t>aylıkÜcret</a:t>
            </a:r>
            <a:r>
              <a:rPr lang="en-US" dirty="0"/>
              <a:t>[1] = 9346.74;</a:t>
            </a:r>
            <a:endParaRPr lang="en-US" dirty="0"/>
          </a:p>
          <a:p>
            <a:pPr>
              <a:lnSpc>
                <a:spcPct val="50000"/>
              </a:lnSpc>
            </a:pPr>
            <a:r>
              <a:rPr lang="en-US" dirty="0" err="1"/>
              <a:t>aylıkÜcret</a:t>
            </a:r>
            <a:r>
              <a:rPr lang="en-US" dirty="0"/>
              <a:t>[2] = 10867.83;</a:t>
            </a:r>
            <a:endParaRPr lang="en-US" dirty="0"/>
          </a:p>
          <a:p>
            <a:pPr>
              <a:lnSpc>
                <a:spcPct val="50000"/>
              </a:lnSpc>
            </a:pPr>
            <a:r>
              <a:rPr lang="en-US" dirty="0"/>
              <a:t>double[] </a:t>
            </a:r>
            <a:r>
              <a:rPr lang="en-US" dirty="0" err="1"/>
              <a:t>gelirVergisi</a:t>
            </a:r>
            <a:r>
              <a:rPr lang="en-US" dirty="0"/>
              <a:t> = new double[3];</a:t>
            </a:r>
            <a:endParaRPr lang="en-US" dirty="0"/>
          </a:p>
          <a:p>
            <a:pPr>
              <a:lnSpc>
                <a:spcPct val="50000"/>
              </a:lnSpc>
            </a:pPr>
            <a:r>
              <a:rPr lang="en-US" dirty="0"/>
              <a:t>for (int </a:t>
            </a:r>
            <a:r>
              <a:rPr lang="en-US" dirty="0" err="1"/>
              <a:t>i</a:t>
            </a:r>
            <a:r>
              <a:rPr lang="en-US" dirty="0"/>
              <a:t> = 0; </a:t>
            </a:r>
            <a:r>
              <a:rPr lang="en-US" dirty="0" err="1"/>
              <a:t>i</a:t>
            </a:r>
            <a:r>
              <a:rPr lang="en-US" dirty="0"/>
              <a:t> &lt; </a:t>
            </a:r>
            <a:r>
              <a:rPr lang="en-US" dirty="0" err="1"/>
              <a:t>aylıkÜcret.length</a:t>
            </a:r>
            <a:r>
              <a:rPr lang="en-US" dirty="0"/>
              <a:t>; </a:t>
            </a:r>
            <a:r>
              <a:rPr lang="en-US" dirty="0" err="1"/>
              <a:t>i</a:t>
            </a:r>
            <a:r>
              <a:rPr lang="en-US" dirty="0"/>
              <a:t>++)</a:t>
            </a:r>
            <a:endParaRPr lang="en-US" dirty="0"/>
          </a:p>
          <a:p>
            <a:pPr>
              <a:lnSpc>
                <a:spcPct val="50000"/>
              </a:lnSpc>
            </a:pPr>
            <a:r>
              <a:rPr lang="en-US" dirty="0"/>
              <a:t>{</a:t>
            </a:r>
            <a:endParaRPr lang="en-US" dirty="0"/>
          </a:p>
          <a:p>
            <a:pPr>
              <a:lnSpc>
                <a:spcPct val="50000"/>
              </a:lnSpc>
            </a:pPr>
            <a:r>
              <a:rPr lang="en-US" dirty="0" err="1"/>
              <a:t>gelirVergisi</a:t>
            </a:r>
            <a:r>
              <a:rPr lang="en-US" dirty="0"/>
              <a:t>[</a:t>
            </a:r>
            <a:r>
              <a:rPr lang="en-US" dirty="0" err="1"/>
              <a:t>i</a:t>
            </a:r>
            <a:r>
              <a:rPr lang="en-US" dirty="0"/>
              <a:t>] = </a:t>
            </a:r>
            <a:r>
              <a:rPr lang="en-US" dirty="0" err="1"/>
              <a:t>aylıkÜcret</a:t>
            </a:r>
            <a:r>
              <a:rPr lang="en-US" dirty="0"/>
              <a:t>[</a:t>
            </a:r>
            <a:r>
              <a:rPr lang="en-US" dirty="0" err="1"/>
              <a:t>i</a:t>
            </a:r>
            <a:r>
              <a:rPr lang="en-US" dirty="0"/>
              <a:t>] * 30 / 100;</a:t>
            </a:r>
            <a:endParaRPr lang="en-US" dirty="0"/>
          </a:p>
          <a:p>
            <a:pPr>
              <a:lnSpc>
                <a:spcPct val="50000"/>
              </a:lnSpc>
            </a:pPr>
            <a:r>
              <a:rPr lang="en-US" dirty="0" err="1"/>
              <a:t>System.out.println</a:t>
            </a:r>
            <a:r>
              <a:rPr lang="en-US" dirty="0"/>
              <a:t>("</a:t>
            </a:r>
            <a:r>
              <a:rPr lang="en-US" dirty="0" err="1"/>
              <a:t>Aylık</a:t>
            </a:r>
            <a:r>
              <a:rPr lang="en-US" dirty="0"/>
              <a:t> " + </a:t>
            </a:r>
            <a:r>
              <a:rPr lang="en-US" dirty="0" err="1"/>
              <a:t>aylıkÜcret</a:t>
            </a:r>
            <a:r>
              <a:rPr lang="en-US" dirty="0"/>
              <a:t>[</a:t>
            </a:r>
            <a:r>
              <a:rPr lang="en-US" dirty="0" err="1"/>
              <a:t>i</a:t>
            </a:r>
            <a:r>
              <a:rPr lang="en-US" dirty="0"/>
              <a:t>] + «</a:t>
            </a:r>
            <a:endParaRPr lang="tr-TR" dirty="0"/>
          </a:p>
          <a:p>
            <a:pPr>
              <a:lnSpc>
                <a:spcPct val="50000"/>
              </a:lnSpc>
            </a:pPr>
            <a:r>
              <a:rPr lang="en-US" dirty="0"/>
              <a:t> TL </a:t>
            </a:r>
            <a:r>
              <a:rPr lang="en-US" dirty="0" err="1"/>
              <a:t>ücretin</a:t>
            </a:r>
            <a:r>
              <a:rPr lang="en-US" dirty="0"/>
              <a:t> </a:t>
            </a:r>
            <a:r>
              <a:rPr lang="en-US" dirty="0" err="1"/>
              <a:t>gelir</a:t>
            </a:r>
            <a:r>
              <a:rPr lang="en-US" dirty="0"/>
              <a:t> </a:t>
            </a:r>
            <a:r>
              <a:rPr lang="en-US" dirty="0" err="1"/>
              <a:t>vergisi</a:t>
            </a:r>
            <a:r>
              <a:rPr lang="en-US" dirty="0"/>
              <a:t> = " + </a:t>
            </a:r>
            <a:r>
              <a:rPr lang="en-US" dirty="0" err="1"/>
              <a:t>gelirVergisi</a:t>
            </a:r>
            <a:r>
              <a:rPr lang="en-US" dirty="0"/>
              <a:t>[</a:t>
            </a:r>
            <a:r>
              <a:rPr lang="en-US" dirty="0" err="1"/>
              <a:t>i</a:t>
            </a:r>
            <a:r>
              <a:rPr lang="en-US" dirty="0"/>
              <a:t>]);</a:t>
            </a:r>
            <a:endParaRPr lang="en-US" dirty="0"/>
          </a:p>
          <a:p>
            <a:pPr>
              <a:lnSpc>
                <a:spcPct val="50000"/>
              </a:lnSpc>
            </a:pPr>
            <a:r>
              <a:rPr lang="en-US" dirty="0"/>
              <a:t>}</a:t>
            </a:r>
            <a:endParaRPr lang="en-US" dirty="0"/>
          </a:p>
          <a:p>
            <a:pPr>
              <a:lnSpc>
                <a:spcPct val="50000"/>
              </a:lnSpc>
            </a:pPr>
            <a:r>
              <a:rPr lang="en-US" dirty="0"/>
              <a:t>}</a:t>
            </a:r>
            <a:endParaRPr lang="en-US" dirty="0"/>
          </a:p>
          <a:p>
            <a:pPr>
              <a:lnSpc>
                <a:spcPct val="50000"/>
              </a:lnSpc>
            </a:pPr>
            <a:r>
              <a:rPr lang="en-US" dirty="0"/>
              <a:t>}</a:t>
            </a:r>
            <a:endParaRPr lang="en-US" dirty="0"/>
          </a:p>
        </p:txBody>
      </p:sp>
      <p:sp>
        <p:nvSpPr>
          <p:cNvPr id="4" name="Content Placeholder 3"/>
          <p:cNvSpPr>
            <a:spLocks noGrp="1"/>
          </p:cNvSpPr>
          <p:nvPr>
            <p:ph sz="half" idx="2"/>
          </p:nvPr>
        </p:nvSpPr>
        <p:spPr/>
        <p:txBody>
          <a:bodyPr>
            <a:normAutofit fontScale="90000" lnSpcReduction="10000"/>
          </a:bodyPr>
          <a:lstStyle/>
          <a:p>
            <a:r>
              <a:rPr lang="en-US"/>
              <a:t>Çıktı</a:t>
            </a:r>
            <a:endParaRPr lang="en-US"/>
          </a:p>
          <a:p>
            <a:endParaRPr lang="en-US"/>
          </a:p>
          <a:p>
            <a:r>
              <a:rPr lang="en-US"/>
              <a:t>2.782,45 TL ücretin gelir vergisi = 834,74 TL</a:t>
            </a:r>
            <a:endParaRPr lang="en-US"/>
          </a:p>
          <a:p>
            <a:endParaRPr lang="en-US"/>
          </a:p>
          <a:p>
            <a:r>
              <a:rPr lang="en-US"/>
              <a:t>9.346,74 TL ücretin gelir vergisi = 2.804,02 TL</a:t>
            </a:r>
            <a:endParaRPr lang="en-US"/>
          </a:p>
          <a:p>
            <a:endParaRPr lang="en-US"/>
          </a:p>
          <a:p>
            <a:r>
              <a:rPr lang="en-US"/>
              <a:t>10.867,83 TL ücretin gelir vergisi = 3.260,349 TL</a:t>
            </a:r>
            <a:endParaRPr lang="en-US"/>
          </a:p>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p:txBody>
          <a:bodyPr>
            <a:normAutofit fontScale="85000" lnSpcReduction="10000"/>
          </a:bodyPr>
          <a:lstStyle/>
          <a:p>
            <a:r>
              <a:rPr lang="tr-TR" b="0" i="0" dirty="0" err="1">
                <a:solidFill>
                  <a:srgbClr val="000000"/>
                </a:solidFill>
                <a:effectLst/>
                <a:latin typeface="Times New Roman" panose="02020603050405020304" pitchFamily="18" charset="0"/>
              </a:rPr>
              <a:t>Arrayin</a:t>
            </a:r>
            <a:r>
              <a:rPr lang="tr-TR" b="0" i="0" dirty="0">
                <a:solidFill>
                  <a:srgbClr val="000000"/>
                </a:solidFill>
                <a:effectLst/>
                <a:latin typeface="Times New Roman" panose="02020603050405020304" pitchFamily="18" charset="0"/>
              </a:rPr>
              <a:t> bileşenlerden başka değişkenlere ya da başka değişkenlerden </a:t>
            </a:r>
            <a:r>
              <a:rPr lang="tr-TR" b="0" i="0" dirty="0" err="1">
                <a:solidFill>
                  <a:srgbClr val="000000"/>
                </a:solidFill>
                <a:effectLst/>
                <a:latin typeface="Times New Roman" panose="02020603050405020304" pitchFamily="18" charset="0"/>
              </a:rPr>
              <a:t>arrayin</a:t>
            </a:r>
            <a:r>
              <a:rPr lang="tr-TR" b="0" i="0" dirty="0">
                <a:solidFill>
                  <a:srgbClr val="000000"/>
                </a:solidFill>
                <a:effectLst/>
                <a:latin typeface="Times New Roman" panose="02020603050405020304" pitchFamily="18" charset="0"/>
              </a:rPr>
              <a:t> bileşimlerine veri aktarmalarında </a:t>
            </a:r>
            <a:r>
              <a:rPr lang="tr-TR" b="0" i="1" dirty="0">
                <a:solidFill>
                  <a:srgbClr val="000000"/>
                </a:solidFill>
                <a:effectLst/>
                <a:latin typeface="Times New Roman" panose="02020603050405020304" pitchFamily="18" charset="0"/>
              </a:rPr>
              <a:t>istemli (</a:t>
            </a:r>
            <a:r>
              <a:rPr lang="tr-TR" b="0" i="1" dirty="0" err="1">
                <a:solidFill>
                  <a:srgbClr val="000000"/>
                </a:solidFill>
                <a:effectLst/>
                <a:latin typeface="Times New Roman" panose="02020603050405020304" pitchFamily="18" charset="0"/>
              </a:rPr>
              <a:t>explicit</a:t>
            </a:r>
            <a:r>
              <a:rPr lang="tr-TR" b="0" i="1" dirty="0">
                <a:solidFill>
                  <a:srgbClr val="000000"/>
                </a:solidFill>
                <a:effectLst/>
                <a:latin typeface="Times New Roman" panose="02020603050405020304" pitchFamily="18" charset="0"/>
              </a:rPr>
              <a:t>)</a:t>
            </a:r>
            <a:r>
              <a:rPr lang="tr-TR" b="0" i="0" dirty="0">
                <a:solidFill>
                  <a:srgbClr val="000000"/>
                </a:solidFill>
                <a:effectLst/>
                <a:latin typeface="Times New Roman" panose="02020603050405020304" pitchFamily="18" charset="0"/>
              </a:rPr>
              <a:t> ve </a:t>
            </a:r>
            <a:r>
              <a:rPr lang="tr-TR" b="0" i="1" dirty="0">
                <a:solidFill>
                  <a:srgbClr val="000000"/>
                </a:solidFill>
                <a:effectLst/>
                <a:latin typeface="Times New Roman" panose="02020603050405020304" pitchFamily="18" charset="0"/>
              </a:rPr>
              <a:t>istemsiz (</a:t>
            </a:r>
            <a:r>
              <a:rPr lang="tr-TR" b="0" i="1" dirty="0" err="1">
                <a:solidFill>
                  <a:srgbClr val="000000"/>
                </a:solidFill>
                <a:effectLst/>
                <a:latin typeface="Times New Roman" panose="02020603050405020304" pitchFamily="18" charset="0"/>
              </a:rPr>
              <a:t>implicit</a:t>
            </a:r>
            <a:r>
              <a:rPr lang="tr-TR" b="0" i="1" dirty="0">
                <a:solidFill>
                  <a:srgbClr val="000000"/>
                </a:solidFill>
                <a:effectLst/>
                <a:latin typeface="Times New Roman" panose="02020603050405020304" pitchFamily="18" charset="0"/>
              </a:rPr>
              <a:t>)</a:t>
            </a:r>
            <a:r>
              <a:rPr lang="tr-TR" b="0" i="0" dirty="0">
                <a:solidFill>
                  <a:srgbClr val="000000"/>
                </a:solidFill>
                <a:effectLst/>
                <a:latin typeface="Times New Roman" panose="02020603050405020304" pitchFamily="18" charset="0"/>
              </a:rPr>
              <a:t> dönüşüm kuralları aynen geçerlidir. </a:t>
            </a:r>
            <a:r>
              <a:rPr lang="tr-TR" dirty="0">
                <a:solidFill>
                  <a:srgbClr val="000000"/>
                </a:solidFill>
                <a:latin typeface="Times New Roman" panose="02020603050405020304" pitchFamily="18" charset="0"/>
              </a:rPr>
              <a:t>Yan kısımda yer alan </a:t>
            </a:r>
            <a:r>
              <a:rPr lang="tr-TR" b="0" i="0" dirty="0">
                <a:solidFill>
                  <a:srgbClr val="000000"/>
                </a:solidFill>
                <a:effectLst/>
                <a:latin typeface="Times New Roman" panose="02020603050405020304" pitchFamily="18" charset="0"/>
              </a:rPr>
              <a:t>program </a:t>
            </a:r>
            <a:r>
              <a:rPr lang="tr-TR" dirty="0" err="1">
                <a:solidFill>
                  <a:srgbClr val="000000"/>
                </a:solidFill>
                <a:latin typeface="Times New Roman" panose="02020603050405020304" pitchFamily="18" charset="0"/>
              </a:rPr>
              <a:t>short</a:t>
            </a:r>
            <a:r>
              <a:rPr lang="tr-TR" dirty="0">
                <a:solidFill>
                  <a:srgbClr val="000000"/>
                </a:solidFill>
                <a:latin typeface="Times New Roman" panose="02020603050405020304" pitchFamily="18" charset="0"/>
              </a:rPr>
              <a:t> </a:t>
            </a:r>
            <a:r>
              <a:rPr lang="tr-TR" b="0" i="0" dirty="0">
                <a:solidFill>
                  <a:srgbClr val="000000"/>
                </a:solidFill>
                <a:effectLst/>
                <a:latin typeface="Times New Roman" panose="02020603050405020304" pitchFamily="18" charset="0"/>
              </a:rPr>
              <a:t>tipinden</a:t>
            </a:r>
            <a:r>
              <a:rPr lang="tr-TR" dirty="0">
                <a:solidFill>
                  <a:srgbClr val="000000"/>
                </a:solidFill>
                <a:latin typeface="Times New Roman" panose="02020603050405020304" pitchFamily="18" charset="0"/>
              </a:rPr>
              <a:t> </a:t>
            </a:r>
            <a:r>
              <a:rPr lang="tr-TR" dirty="0" err="1">
                <a:solidFill>
                  <a:srgbClr val="000000"/>
                </a:solidFill>
                <a:latin typeface="Times New Roman" panose="02020603050405020304" pitchFamily="18" charset="0"/>
              </a:rPr>
              <a:t>int</a:t>
            </a:r>
            <a:r>
              <a:rPr lang="tr-TR" dirty="0">
                <a:solidFill>
                  <a:srgbClr val="000000"/>
                </a:solidFill>
                <a:latin typeface="Times New Roman" panose="02020603050405020304" pitchFamily="18" charset="0"/>
              </a:rPr>
              <a:t> </a:t>
            </a:r>
            <a:r>
              <a:rPr lang="tr-TR" b="0" i="0" dirty="0">
                <a:solidFill>
                  <a:srgbClr val="000000"/>
                </a:solidFill>
                <a:effectLst/>
                <a:latin typeface="Times New Roman" panose="02020603050405020304" pitchFamily="18" charset="0"/>
              </a:rPr>
              <a:t>tipine </a:t>
            </a:r>
            <a:r>
              <a:rPr lang="tr-TR" b="0" i="1" dirty="0">
                <a:solidFill>
                  <a:srgbClr val="000000"/>
                </a:solidFill>
                <a:effectLst/>
                <a:latin typeface="Times New Roman" panose="02020603050405020304" pitchFamily="18" charset="0"/>
              </a:rPr>
              <a:t>istemsiz dönüşüm</a:t>
            </a:r>
            <a:r>
              <a:rPr lang="tr-TR" b="0" i="0" dirty="0">
                <a:solidFill>
                  <a:srgbClr val="000000"/>
                </a:solidFill>
                <a:effectLst/>
                <a:latin typeface="Times New Roman" panose="02020603050405020304" pitchFamily="18" charset="0"/>
              </a:rPr>
              <a:t> yapılabileceğini göstermektedir.</a:t>
            </a:r>
            <a:endParaRPr lang="tr-TR" dirty="0"/>
          </a:p>
        </p:txBody>
      </p:sp>
      <p:sp>
        <p:nvSpPr>
          <p:cNvPr id="4" name="İçerik Yer Tutucusu 3"/>
          <p:cNvSpPr>
            <a:spLocks noGrp="1"/>
          </p:cNvSpPr>
          <p:nvPr>
            <p:ph sz="half" idx="2"/>
          </p:nvPr>
        </p:nvSpPr>
        <p:spPr>
          <a:xfrm>
            <a:off x="6099519" y="2017342"/>
            <a:ext cx="4959404" cy="4551237"/>
          </a:xfrm>
        </p:spPr>
        <p:txBody>
          <a:bodyPr>
            <a:normAutofit fontScale="85000" lnSpcReduction="10000"/>
          </a:bodyPr>
          <a:lstStyle/>
          <a:p>
            <a:pPr algn="just"/>
            <a:r>
              <a:rPr lang="tr-TR" sz="1800" b="0" i="0" dirty="0" err="1">
                <a:solidFill>
                  <a:srgbClr val="000000"/>
                </a:solidFill>
                <a:effectLst/>
                <a:latin typeface="Courier New, monospace"/>
              </a:rPr>
              <a:t>public</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static</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void</a:t>
            </a:r>
            <a:r>
              <a:rPr lang="tr-TR" sz="1800" b="0" i="0" dirty="0">
                <a:solidFill>
                  <a:srgbClr val="000000"/>
                </a:solidFill>
                <a:effectLst/>
                <a:latin typeface="Courier New, monospace"/>
              </a:rPr>
              <a:t> main(</a:t>
            </a:r>
            <a:r>
              <a:rPr lang="tr-TR" sz="1800" b="0" i="0" dirty="0" err="1">
                <a:solidFill>
                  <a:srgbClr val="000000"/>
                </a:solidFill>
                <a:effectLst/>
                <a:latin typeface="Courier New, monospace"/>
              </a:rPr>
              <a:t>String</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args</a:t>
            </a:r>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short</a:t>
            </a:r>
            <a:r>
              <a:rPr lang="tr-TR" sz="1800" b="0" i="0" dirty="0">
                <a:solidFill>
                  <a:srgbClr val="000000"/>
                </a:solidFill>
                <a:effectLst/>
                <a:latin typeface="Courier New, monospace"/>
              </a:rPr>
              <a:t>[] a = { 1, 2, 3, 4 };</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int</a:t>
            </a:r>
            <a:r>
              <a:rPr lang="tr-TR" sz="1800" b="0" i="0" dirty="0">
                <a:solidFill>
                  <a:srgbClr val="000000"/>
                </a:solidFill>
                <a:effectLst/>
                <a:latin typeface="Courier New, monospace"/>
              </a:rPr>
              <a:t>[] b = { 5, 6, 262141, 8, 9 };</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System.out.println</a:t>
            </a:r>
            <a:r>
              <a:rPr lang="tr-TR" sz="1800" b="0" i="0" dirty="0">
                <a:solidFill>
                  <a:srgbClr val="000000"/>
                </a:solidFill>
                <a:effectLst/>
                <a:latin typeface="Courier New, monospace"/>
              </a:rPr>
              <a:t>("b[2] = " + b[2]);</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b[2] = a[3];</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System.out.println</a:t>
            </a:r>
            <a:r>
              <a:rPr lang="tr-TR" sz="1800" b="0" i="0" dirty="0">
                <a:solidFill>
                  <a:srgbClr val="000000"/>
                </a:solidFill>
                <a:effectLst/>
                <a:latin typeface="Courier New, monospace"/>
              </a:rPr>
              <a:t>("b[2] = " + b[2]);</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sz="1800" b="0" i="0" dirty="0">
              <a:solidFill>
                <a:srgbClr val="000000"/>
              </a:solidFill>
              <a:effectLst/>
              <a:latin typeface="Courier New, monospace"/>
            </a:endParaRPr>
          </a:p>
          <a:p>
            <a:pPr algn="just"/>
            <a:r>
              <a:rPr lang="tr-TR" sz="1800" b="0" i="1" dirty="0">
                <a:solidFill>
                  <a:srgbClr val="000000"/>
                </a:solidFill>
                <a:effectLst/>
                <a:latin typeface="Arial, sans-serif"/>
              </a:rPr>
              <a:t>Çıktı</a:t>
            </a:r>
            <a:endParaRPr lang="tr-TR" b="0" i="0" dirty="0">
              <a:solidFill>
                <a:srgbClr val="000000"/>
              </a:solidFill>
              <a:effectLst/>
              <a:latin typeface="Times New Roman" panose="02020603050405020304" pitchFamily="18" charset="0"/>
            </a:endParaRPr>
          </a:p>
          <a:p>
            <a:pPr algn="just"/>
            <a:r>
              <a:rPr lang="tr-TR" sz="1800" b="0" i="0" dirty="0">
                <a:solidFill>
                  <a:srgbClr val="000080"/>
                </a:solidFill>
                <a:effectLst/>
                <a:latin typeface="Courier New" panose="02070309020205020404" pitchFamily="49" charset="0"/>
              </a:rPr>
              <a:t>b[2] = 262141    b[2] = 4</a:t>
            </a:r>
            <a:endParaRPr lang="tr-TR" sz="1800" b="0" i="0" dirty="0">
              <a:solidFill>
                <a:srgbClr val="000080"/>
              </a:solidFill>
              <a:effectLst/>
              <a:latin typeface="Courier New" panose="02070309020205020404" pitchFamily="49" charset="0"/>
            </a:endParaRPr>
          </a:p>
          <a:p>
            <a:pPr algn="just"/>
            <a:endParaRPr lang="tr-TR"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p:txBody>
          <a:bodyPr>
            <a:normAutofit fontScale="85000" lnSpcReduction="10000"/>
          </a:bodyPr>
          <a:lstStyle/>
          <a:p>
            <a:pPr algn="just"/>
            <a:r>
              <a:rPr lang="tr-TR" sz="1800" b="0" i="0" dirty="0">
                <a:solidFill>
                  <a:srgbClr val="000000"/>
                </a:solidFill>
                <a:effectLst/>
                <a:latin typeface="Times New Roman" panose="02020603050405020304" pitchFamily="18" charset="0"/>
              </a:rPr>
              <a:t>Aynı aktarmayı tersinden yapmak isteyelim. Yukarıdaki programda b[2] = a[3] deyimi yerine a[2] = b[3] yazarsak, derleyiciden şu hata mesajını alırız:</a:t>
            </a:r>
            <a:endParaRPr lang="tr-TR" sz="1800" b="0" i="0" dirty="0">
              <a:solidFill>
                <a:srgbClr val="000000"/>
              </a:solidFill>
              <a:effectLst/>
              <a:latin typeface="Times New Roman" panose="02020603050405020304" pitchFamily="18" charset="0"/>
            </a:endParaRPr>
          </a:p>
          <a:p>
            <a:pPr algn="just"/>
            <a:r>
              <a:rPr lang="tr-TR" sz="1800" b="0" i="0" dirty="0">
                <a:solidFill>
                  <a:srgbClr val="000080"/>
                </a:solidFill>
                <a:effectLst/>
                <a:latin typeface="Courier New" panose="02070309020205020404" pitchFamily="49" charset="0"/>
              </a:rPr>
              <a:t>... java:8: </a:t>
            </a:r>
            <a:r>
              <a:rPr lang="tr-TR" sz="1800" b="0" i="0" dirty="0" err="1">
                <a:solidFill>
                  <a:srgbClr val="000080"/>
                </a:solidFill>
                <a:effectLst/>
                <a:latin typeface="Courier New" panose="02070309020205020404" pitchFamily="49" charset="0"/>
              </a:rPr>
              <a:t>possible</a:t>
            </a:r>
            <a:r>
              <a:rPr lang="tr-TR" sz="1800" b="0" i="0" dirty="0">
                <a:solidFill>
                  <a:srgbClr val="000080"/>
                </a:solidFill>
                <a:effectLst/>
                <a:latin typeface="Courier New" panose="02070309020205020404" pitchFamily="49" charset="0"/>
              </a:rPr>
              <a:t> </a:t>
            </a:r>
            <a:r>
              <a:rPr lang="tr-TR" sz="1800" b="0" i="0" dirty="0" err="1">
                <a:solidFill>
                  <a:srgbClr val="000080"/>
                </a:solidFill>
                <a:effectLst/>
                <a:latin typeface="Courier New" panose="02070309020205020404" pitchFamily="49" charset="0"/>
              </a:rPr>
              <a:t>loss</a:t>
            </a:r>
            <a:r>
              <a:rPr lang="tr-TR" sz="1800" b="0" i="0" dirty="0">
                <a:solidFill>
                  <a:srgbClr val="000080"/>
                </a:solidFill>
                <a:effectLst/>
                <a:latin typeface="Courier New" panose="02070309020205020404" pitchFamily="49" charset="0"/>
              </a:rPr>
              <a:t> of </a:t>
            </a:r>
            <a:r>
              <a:rPr lang="tr-TR" sz="1800" b="0" i="0" dirty="0" err="1">
                <a:solidFill>
                  <a:srgbClr val="000080"/>
                </a:solidFill>
                <a:effectLst/>
                <a:latin typeface="Courier New" panose="02070309020205020404" pitchFamily="49" charset="0"/>
              </a:rPr>
              <a:t>precision</a:t>
            </a:r>
            <a:endParaRPr lang="tr-TR" sz="1800" b="0" i="0" dirty="0">
              <a:solidFill>
                <a:srgbClr val="000080"/>
              </a:solidFill>
              <a:effectLst/>
              <a:latin typeface="Courier New" panose="02070309020205020404" pitchFamily="49" charset="0"/>
            </a:endParaRPr>
          </a:p>
          <a:p>
            <a:pPr algn="just"/>
            <a:r>
              <a:rPr lang="tr-TR" sz="1800" b="0" i="0" dirty="0">
                <a:solidFill>
                  <a:srgbClr val="000000"/>
                </a:solidFill>
                <a:effectLst/>
                <a:latin typeface="Times New Roman" panose="02020603050405020304" pitchFamily="18" charset="0"/>
              </a:rPr>
              <a:t>Bu hata mesajı bize programın 6-inci satırında yapılan a[2] = b[3] atamasında veri kaybı olacağını söylüyor. Çünkü 8-inci satırda yaptığımız bu atama ile 32 bitlik bir adrese yazılan </a:t>
            </a:r>
            <a:r>
              <a:rPr lang="tr-TR" sz="1800" b="0" i="0" dirty="0" err="1">
                <a:solidFill>
                  <a:srgbClr val="000000"/>
                </a:solidFill>
                <a:effectLst/>
                <a:latin typeface="Times New Roman" panose="02020603050405020304" pitchFamily="18" charset="0"/>
              </a:rPr>
              <a:t>int</a:t>
            </a:r>
            <a:r>
              <a:rPr lang="tr-TR" sz="1800" b="0" i="0" dirty="0">
                <a:solidFill>
                  <a:srgbClr val="000000"/>
                </a:solidFill>
                <a:effectLst/>
                <a:latin typeface="Times New Roman" panose="02020603050405020304" pitchFamily="18" charset="0"/>
              </a:rPr>
              <a:t> değerini 16 bitlik bir adrese yazılan </a:t>
            </a:r>
            <a:r>
              <a:rPr lang="tr-TR" sz="1800" b="0" i="0" dirty="0" err="1">
                <a:solidFill>
                  <a:srgbClr val="000000"/>
                </a:solidFill>
                <a:effectLst/>
                <a:latin typeface="Times New Roman" panose="02020603050405020304" pitchFamily="18" charset="0"/>
              </a:rPr>
              <a:t>short</a:t>
            </a:r>
            <a:r>
              <a:rPr lang="tr-TR" sz="1800" b="0" i="0" dirty="0">
                <a:solidFill>
                  <a:srgbClr val="000000"/>
                </a:solidFill>
                <a:effectLst/>
                <a:latin typeface="Times New Roman" panose="02020603050405020304" pitchFamily="18" charset="0"/>
              </a:rPr>
              <a:t> tipine aktarmak istedik.</a:t>
            </a:r>
            <a:endParaRPr lang="tr-TR" sz="1800"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p:txBody>
          <a:bodyPr>
            <a:normAutofit fontScale="85000" lnSpcReduction="10000"/>
          </a:bodyPr>
          <a:lstStyle/>
          <a:p>
            <a:r>
              <a:rPr lang="tr-TR" b="0" i="0" dirty="0">
                <a:solidFill>
                  <a:srgbClr val="000000"/>
                </a:solidFill>
                <a:effectLst/>
                <a:latin typeface="Times New Roman" panose="02020603050405020304" pitchFamily="18" charset="0"/>
              </a:rPr>
              <a:t>Derleyicinin </a:t>
            </a:r>
            <a:r>
              <a:rPr lang="tr-TR" b="0" i="1" dirty="0">
                <a:solidFill>
                  <a:srgbClr val="000000"/>
                </a:solidFill>
                <a:effectLst/>
                <a:latin typeface="Times New Roman" panose="02020603050405020304" pitchFamily="18" charset="0"/>
              </a:rPr>
              <a:t>istemsiz (</a:t>
            </a:r>
            <a:r>
              <a:rPr lang="tr-TR" b="0" i="1" dirty="0" err="1">
                <a:solidFill>
                  <a:srgbClr val="000000"/>
                </a:solidFill>
                <a:effectLst/>
                <a:latin typeface="Times New Roman" panose="02020603050405020304" pitchFamily="18" charset="0"/>
              </a:rPr>
              <a:t>implicit</a:t>
            </a:r>
            <a:r>
              <a:rPr lang="tr-TR" b="0" i="1" dirty="0">
                <a:solidFill>
                  <a:srgbClr val="000000"/>
                </a:solidFill>
                <a:effectLst/>
                <a:latin typeface="Times New Roman" panose="02020603050405020304" pitchFamily="18" charset="0"/>
              </a:rPr>
              <a:t> </a:t>
            </a:r>
            <a:r>
              <a:rPr lang="tr-TR" b="0" i="1" dirty="0" err="1">
                <a:solidFill>
                  <a:srgbClr val="000000"/>
                </a:solidFill>
                <a:effectLst/>
                <a:latin typeface="Times New Roman" panose="02020603050405020304" pitchFamily="18" charset="0"/>
              </a:rPr>
              <a:t>casting</a:t>
            </a:r>
            <a:r>
              <a:rPr lang="tr-TR" b="0" i="1" dirty="0">
                <a:solidFill>
                  <a:srgbClr val="000000"/>
                </a:solidFill>
                <a:effectLst/>
                <a:latin typeface="Times New Roman" panose="02020603050405020304" pitchFamily="18" charset="0"/>
              </a:rPr>
              <a:t>)</a:t>
            </a:r>
            <a:r>
              <a:rPr lang="tr-TR" b="0" i="0" dirty="0">
                <a:solidFill>
                  <a:srgbClr val="000000"/>
                </a:solidFill>
                <a:effectLst/>
                <a:latin typeface="Times New Roman" panose="02020603050405020304" pitchFamily="18" charset="0"/>
              </a:rPr>
              <a:t> yapmadığı dönüşümü zorla yaptırmak istersek, </a:t>
            </a:r>
            <a:r>
              <a:rPr lang="tr-TR" b="0" i="1" dirty="0">
                <a:solidFill>
                  <a:srgbClr val="000000"/>
                </a:solidFill>
                <a:effectLst/>
                <a:latin typeface="Times New Roman" panose="02020603050405020304" pitchFamily="18" charset="0"/>
              </a:rPr>
              <a:t>istemli dönüşüm</a:t>
            </a:r>
            <a:r>
              <a:rPr lang="tr-TR" b="0" i="0" dirty="0">
                <a:solidFill>
                  <a:srgbClr val="000000"/>
                </a:solidFill>
                <a:effectLst/>
                <a:latin typeface="Times New Roman" panose="02020603050405020304" pitchFamily="18" charset="0"/>
              </a:rPr>
              <a:t> (</a:t>
            </a:r>
            <a:r>
              <a:rPr lang="tr-TR" b="0" i="0" dirty="0" err="1">
                <a:solidFill>
                  <a:srgbClr val="000000"/>
                </a:solidFill>
                <a:effectLst/>
                <a:latin typeface="Times New Roman" panose="02020603050405020304" pitchFamily="18" charset="0"/>
              </a:rPr>
              <a:t>explicit</a:t>
            </a:r>
            <a:r>
              <a:rPr lang="tr-TR" b="0" i="0" dirty="0">
                <a:solidFill>
                  <a:srgbClr val="000000"/>
                </a:solidFill>
                <a:effectLst/>
                <a:latin typeface="Times New Roman" panose="02020603050405020304" pitchFamily="18" charset="0"/>
              </a:rPr>
              <a:t> </a:t>
            </a:r>
            <a:r>
              <a:rPr lang="tr-TR" b="0" i="0" dirty="0" err="1">
                <a:solidFill>
                  <a:srgbClr val="000000"/>
                </a:solidFill>
                <a:effectLst/>
                <a:latin typeface="Times New Roman" panose="02020603050405020304" pitchFamily="18" charset="0"/>
              </a:rPr>
              <a:t>casting</a:t>
            </a:r>
            <a:r>
              <a:rPr lang="tr-TR" b="0" i="0" dirty="0">
                <a:solidFill>
                  <a:srgbClr val="000000"/>
                </a:solidFill>
                <a:effectLst/>
                <a:latin typeface="Times New Roman" panose="02020603050405020304" pitchFamily="18" charset="0"/>
              </a:rPr>
              <a:t>) yapabiliriz:</a:t>
            </a:r>
            <a:endParaRPr lang="tr-TR" dirty="0"/>
          </a:p>
        </p:txBody>
      </p:sp>
      <p:sp>
        <p:nvSpPr>
          <p:cNvPr id="4" name="İçerik Yer Tutucusu 3"/>
          <p:cNvSpPr>
            <a:spLocks noGrp="1"/>
          </p:cNvSpPr>
          <p:nvPr>
            <p:ph sz="half" idx="2"/>
          </p:nvPr>
        </p:nvSpPr>
        <p:spPr>
          <a:xfrm>
            <a:off x="5847127" y="2017343"/>
            <a:ext cx="5211796" cy="4576404"/>
          </a:xfrm>
        </p:spPr>
        <p:txBody>
          <a:bodyPr>
            <a:normAutofit fontScale="85000" lnSpcReduction="10000"/>
          </a:bodyPr>
          <a:lstStyle/>
          <a:p>
            <a:pPr algn="just"/>
            <a:r>
              <a:rPr lang="tr-TR" sz="1800" b="0" i="0" dirty="0" err="1">
                <a:solidFill>
                  <a:srgbClr val="000000"/>
                </a:solidFill>
                <a:effectLst/>
                <a:latin typeface="Courier New, monospace"/>
              </a:rPr>
              <a:t>public</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static</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void</a:t>
            </a:r>
            <a:r>
              <a:rPr lang="tr-TR" sz="1800" b="0" i="0" dirty="0">
                <a:solidFill>
                  <a:srgbClr val="000000"/>
                </a:solidFill>
                <a:effectLst/>
                <a:latin typeface="Courier New, monospace"/>
              </a:rPr>
              <a:t> main(</a:t>
            </a:r>
            <a:r>
              <a:rPr lang="tr-TR" sz="1800" b="0" i="0" dirty="0" err="1">
                <a:solidFill>
                  <a:srgbClr val="000000"/>
                </a:solidFill>
                <a:effectLst/>
                <a:latin typeface="Courier New, monospace"/>
              </a:rPr>
              <a:t>String</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args</a:t>
            </a:r>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short</a:t>
            </a:r>
            <a:r>
              <a:rPr lang="tr-TR" sz="1800" b="0" i="0" dirty="0">
                <a:solidFill>
                  <a:srgbClr val="000000"/>
                </a:solidFill>
                <a:effectLst/>
                <a:latin typeface="Courier New, monospace"/>
              </a:rPr>
              <a:t>[] a = { 1, 2, 3, 4 };</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int</a:t>
            </a:r>
            <a:r>
              <a:rPr lang="tr-TR" sz="1800" b="0" i="0" dirty="0">
                <a:solidFill>
                  <a:srgbClr val="000000"/>
                </a:solidFill>
                <a:effectLst/>
                <a:latin typeface="Courier New, monospace"/>
              </a:rPr>
              <a:t>[] b = { 5, 6, 262141, 8, 9 };</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System.out.println</a:t>
            </a:r>
            <a:r>
              <a:rPr lang="tr-TR" sz="1800" b="0" i="0" dirty="0">
                <a:solidFill>
                  <a:srgbClr val="000000"/>
                </a:solidFill>
                <a:effectLst/>
                <a:latin typeface="Courier New, monospace"/>
              </a:rPr>
              <a:t>("a[3] = " + a[3]);</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a[3] = (</a:t>
            </a:r>
            <a:r>
              <a:rPr lang="tr-TR" sz="1800" b="0" i="0" dirty="0" err="1">
                <a:solidFill>
                  <a:srgbClr val="000000"/>
                </a:solidFill>
                <a:effectLst/>
                <a:latin typeface="Courier New, monospace"/>
              </a:rPr>
              <a:t>short</a:t>
            </a:r>
            <a:r>
              <a:rPr lang="tr-TR" sz="1800" b="0" i="0" dirty="0">
                <a:solidFill>
                  <a:srgbClr val="000000"/>
                </a:solidFill>
                <a:effectLst/>
                <a:latin typeface="Courier New, monospace"/>
              </a:rPr>
              <a:t>)b[2];</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System.out.println</a:t>
            </a:r>
            <a:r>
              <a:rPr lang="tr-TR" sz="1800" b="0" i="0" dirty="0">
                <a:solidFill>
                  <a:srgbClr val="000000"/>
                </a:solidFill>
                <a:effectLst/>
                <a:latin typeface="Courier New, monospace"/>
              </a:rPr>
              <a:t>("a[3] = " + a[3]);</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sz="1800" b="0" i="0" dirty="0">
              <a:solidFill>
                <a:srgbClr val="000000"/>
              </a:solidFill>
              <a:effectLst/>
              <a:latin typeface="Courier New, monospace"/>
            </a:endParaRPr>
          </a:p>
          <a:p>
            <a:pPr algn="just"/>
            <a:r>
              <a:rPr lang="tr-TR" b="0" i="0" dirty="0">
                <a:solidFill>
                  <a:srgbClr val="000000"/>
                </a:solidFill>
                <a:effectLst/>
                <a:latin typeface="Times New Roman" panose="02020603050405020304" pitchFamily="18" charset="0"/>
              </a:rPr>
              <a:t>Çıktı:</a:t>
            </a:r>
            <a:endParaRPr lang="tr-TR" b="0" i="0" dirty="0">
              <a:solidFill>
                <a:srgbClr val="000000"/>
              </a:solidFill>
              <a:effectLst/>
              <a:latin typeface="Times New Roman" panose="02020603050405020304" pitchFamily="18" charset="0"/>
            </a:endParaRPr>
          </a:p>
          <a:p>
            <a:pPr algn="just"/>
            <a:r>
              <a:rPr lang="pt-BR" sz="1800" b="0" i="0" dirty="0">
                <a:solidFill>
                  <a:srgbClr val="000080"/>
                </a:solidFill>
                <a:effectLst/>
                <a:latin typeface="Courier New" panose="02070309020205020404" pitchFamily="49" charset="0"/>
              </a:rPr>
              <a:t>a[3] = 4</a:t>
            </a:r>
            <a:r>
              <a:rPr lang="tr-TR" sz="1800" b="0" i="0" dirty="0">
                <a:solidFill>
                  <a:srgbClr val="000080"/>
                </a:solidFill>
                <a:effectLst/>
                <a:latin typeface="Courier New" panose="02070309020205020404" pitchFamily="49" charset="0"/>
              </a:rPr>
              <a:t>      </a:t>
            </a:r>
            <a:r>
              <a:rPr lang="pt-BR" sz="1800" b="0" i="0" dirty="0">
                <a:solidFill>
                  <a:srgbClr val="000080"/>
                </a:solidFill>
                <a:effectLst/>
                <a:latin typeface="Courier New" panose="02070309020205020404" pitchFamily="49" charset="0"/>
              </a:rPr>
              <a:t>a[3] = -3</a:t>
            </a:r>
            <a:endParaRPr lang="pt-BR" sz="1800" b="0" i="0" dirty="0">
              <a:solidFill>
                <a:srgbClr val="000080"/>
              </a:solidFill>
              <a:effectLst/>
              <a:latin typeface="Courier New" panose="02070309020205020404" pitchFamily="49"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p:txBody>
          <a:bodyPr/>
          <a:lstStyle/>
          <a:p>
            <a:r>
              <a:rPr lang="tr-TR" b="0" i="0" dirty="0">
                <a:solidFill>
                  <a:srgbClr val="000000"/>
                </a:solidFill>
                <a:effectLst/>
                <a:latin typeface="Times New Roman" panose="02020603050405020304" pitchFamily="18" charset="0"/>
              </a:rPr>
              <a:t>Gerçekten derleyicinin verdiği tehlike uyarısı burada gerçekleşmiş oluyor. 6-inci satırda a[3] bileşenine 262141 değerini istemli (</a:t>
            </a:r>
            <a:r>
              <a:rPr lang="tr-TR" b="0" i="0" dirty="0" err="1">
                <a:solidFill>
                  <a:srgbClr val="000000"/>
                </a:solidFill>
                <a:effectLst/>
                <a:latin typeface="Times New Roman" panose="02020603050405020304" pitchFamily="18" charset="0"/>
              </a:rPr>
              <a:t>exlicit</a:t>
            </a:r>
            <a:r>
              <a:rPr lang="tr-TR" b="0" i="0" dirty="0">
                <a:solidFill>
                  <a:srgbClr val="000000"/>
                </a:solidFill>
                <a:effectLst/>
                <a:latin typeface="Times New Roman" panose="02020603050405020304" pitchFamily="18" charset="0"/>
              </a:rPr>
              <a:t>) aktarıyoruz. Ama aktardığımız sayı 16 bitlik adrese sığmadığı için, sığmayan (alt) bitler atılıyor ve adrese 262141 yerine -3 sayısı yazılıyor.</a:t>
            </a:r>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array</a:t>
            </a:r>
            <a:r>
              <a:rPr lang="tr-TR" dirty="0"/>
              <a:t> Oluşturma</a:t>
            </a:r>
            <a:endParaRPr lang="tr-TR" dirty="0"/>
          </a:p>
        </p:txBody>
      </p:sp>
      <p:sp>
        <p:nvSpPr>
          <p:cNvPr id="3" name="İçerik Yer Tutucusu 2"/>
          <p:cNvSpPr>
            <a:spLocks noGrp="1"/>
          </p:cNvSpPr>
          <p:nvPr>
            <p:ph idx="1"/>
          </p:nvPr>
        </p:nvSpPr>
        <p:spPr/>
        <p:txBody>
          <a:bodyPr>
            <a:normAutofit/>
          </a:bodyPr>
          <a:lstStyle/>
          <a:p>
            <a:pPr marL="0" indent="0">
              <a:buNone/>
            </a:pPr>
            <a:endParaRPr lang="tr-TR" dirty="0"/>
          </a:p>
          <a:p>
            <a:r>
              <a:rPr lang="tr-TR" dirty="0"/>
              <a:t>Array bir sınıf olduğuna göre, bir array'i yaratma bir sınıftan nesne yaratma gibidir. Üç aşaması vardır:</a:t>
            </a:r>
            <a:endParaRPr lang="tr-TR" dirty="0"/>
          </a:p>
          <a:p>
            <a:endParaRPr lang="tr-TR" dirty="0"/>
          </a:p>
          <a:p>
            <a:r>
              <a:rPr lang="tr-TR" dirty="0"/>
              <a:t>1. Aşama : Array sınıfının bildirimi</a:t>
            </a:r>
            <a:endParaRPr lang="tr-TR" dirty="0"/>
          </a:p>
          <a:p>
            <a:r>
              <a:rPr lang="tr-TR" dirty="0"/>
              <a:t>2.  Aşama : Array sınıfından array nesnesini yaratma</a:t>
            </a:r>
            <a:endParaRPr lang="tr-TR" dirty="0"/>
          </a:p>
          <a:p>
            <a:r>
              <a:rPr lang="tr-TR" dirty="0"/>
              <a:t>3.  Aşama : Array'in bileşenlerine değer atama</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Dikkat!!</a:t>
            </a:r>
            <a:endParaRPr lang="tr-TR" dirty="0"/>
          </a:p>
        </p:txBody>
      </p:sp>
      <p:sp>
        <p:nvSpPr>
          <p:cNvPr id="3" name="İçerik Yer Tutucusu 2"/>
          <p:cNvSpPr>
            <a:spLocks noGrp="1"/>
          </p:cNvSpPr>
          <p:nvPr>
            <p:ph sz="half" idx="1"/>
          </p:nvPr>
        </p:nvSpPr>
        <p:spPr>
          <a:xfrm>
            <a:off x="1447330" y="2010878"/>
            <a:ext cx="9605635" cy="3448595"/>
          </a:xfrm>
        </p:spPr>
        <p:txBody>
          <a:bodyPr/>
          <a:lstStyle/>
          <a:p>
            <a:r>
              <a:rPr lang="tr-TR" sz="1800" b="0" i="0" dirty="0">
                <a:solidFill>
                  <a:srgbClr val="000000"/>
                </a:solidFill>
                <a:effectLst/>
                <a:latin typeface="Times New Roman" panose="02020603050405020304" pitchFamily="18" charset="0"/>
              </a:rPr>
              <a:t>İstemli (</a:t>
            </a:r>
            <a:r>
              <a:rPr lang="tr-TR" sz="1800" b="0" i="0" dirty="0" err="1">
                <a:solidFill>
                  <a:srgbClr val="000000"/>
                </a:solidFill>
                <a:effectLst/>
                <a:latin typeface="Times New Roman" panose="02020603050405020304" pitchFamily="18" charset="0"/>
              </a:rPr>
              <a:t>explicit</a:t>
            </a:r>
            <a:r>
              <a:rPr lang="tr-TR" sz="1800" b="0" i="0" dirty="0">
                <a:solidFill>
                  <a:srgbClr val="000000"/>
                </a:solidFill>
                <a:effectLst/>
                <a:latin typeface="Times New Roman" panose="02020603050405020304" pitchFamily="18" charset="0"/>
              </a:rPr>
              <a:t>) dönüşüm yaptırırken, programcı ne yaptığının farkında olmalıdır. Aksi halde mantıksal hata dediğimiz öldürücü hatalar oluşur. Bu hataların öldürücü sayılmasının nedeni açıktır. Programda sözdizimi (</a:t>
            </a:r>
            <a:r>
              <a:rPr lang="tr-TR" sz="1800" b="0" i="0" dirty="0" err="1">
                <a:solidFill>
                  <a:srgbClr val="000000"/>
                </a:solidFill>
                <a:effectLst/>
                <a:latin typeface="Times New Roman" panose="02020603050405020304" pitchFamily="18" charset="0"/>
              </a:rPr>
              <a:t>syntax</a:t>
            </a:r>
            <a:r>
              <a:rPr lang="tr-TR" sz="1800" b="0" i="0" dirty="0">
                <a:solidFill>
                  <a:srgbClr val="000000"/>
                </a:solidFill>
                <a:effectLst/>
                <a:latin typeface="Times New Roman" panose="02020603050405020304" pitchFamily="18" charset="0"/>
              </a:rPr>
              <a:t>) hatası olmadığı için derlenecek ve yorumlanacaktır. Yürüyen bir programın hata yaptığını anlamak zordur. Oysa sözdizimi hatası içeren programlar masumdur; onlar asla çalışmayacağı için, programcısından başkasına zarar veremezler.</a:t>
            </a:r>
            <a:endParaRPr lang="tr-TR" sz="1800"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p:txBody>
          <a:bodyPr>
            <a:normAutofit lnSpcReduction="10000"/>
          </a:bodyPr>
          <a:lstStyle/>
          <a:p>
            <a:r>
              <a:rPr lang="tr-TR" b="0" i="0"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 çok sayıda değişken tanımlama ve bileşenlerine doğrudan istemli erişim sağlamaları yanında, döngüleri de çok kolaylaştırırlar. Yanda yer alan program </a:t>
            </a:r>
            <a:r>
              <a:rPr lang="tr-TR" b="0" i="0" dirty="0" err="1">
                <a:solidFill>
                  <a:srgbClr val="000000"/>
                </a:solidFill>
                <a:effectLst/>
                <a:latin typeface="Courier New, monospace"/>
              </a:rPr>
              <a:t>foreach</a:t>
            </a:r>
            <a:r>
              <a:rPr lang="tr-TR" b="0" i="0" dirty="0">
                <a:solidFill>
                  <a:srgbClr val="000000"/>
                </a:solidFill>
                <a:effectLst/>
                <a:latin typeface="Times New Roman" panose="02020603050405020304" pitchFamily="18" charset="0"/>
              </a:rPr>
              <a:t> döngüsünün </a:t>
            </a:r>
            <a:r>
              <a:rPr lang="tr-TR" b="0" i="0" dirty="0" err="1">
                <a:solidFill>
                  <a:srgbClr val="000000"/>
                </a:solidFill>
                <a:effectLst/>
                <a:latin typeface="Times New Roman" panose="02020603050405020304" pitchFamily="18" charset="0"/>
              </a:rPr>
              <a:t>arraylere</a:t>
            </a:r>
            <a:r>
              <a:rPr lang="tr-TR" b="0" i="0" dirty="0">
                <a:solidFill>
                  <a:srgbClr val="000000"/>
                </a:solidFill>
                <a:effectLst/>
                <a:latin typeface="Times New Roman" panose="02020603050405020304" pitchFamily="18" charset="0"/>
              </a:rPr>
              <a:t> nasıl uygulanacağını göstermektedir.</a:t>
            </a:r>
            <a:endParaRPr lang="tr-TR" dirty="0"/>
          </a:p>
        </p:txBody>
      </p:sp>
      <p:sp>
        <p:nvSpPr>
          <p:cNvPr id="4" name="İçerik Yer Tutucusu 3"/>
          <p:cNvSpPr>
            <a:spLocks noGrp="1"/>
          </p:cNvSpPr>
          <p:nvPr>
            <p:ph sz="half" idx="2"/>
          </p:nvPr>
        </p:nvSpPr>
        <p:spPr>
          <a:xfrm>
            <a:off x="6413771" y="2017342"/>
            <a:ext cx="4645152" cy="4198899"/>
          </a:xfrm>
        </p:spPr>
        <p:txBody>
          <a:bodyPr>
            <a:normAutofit lnSpcReduction="10000"/>
          </a:bodyPr>
          <a:lstStyle/>
          <a:p>
            <a:pPr algn="just"/>
            <a:r>
              <a:rPr lang="tr-TR" sz="1800" b="0" i="0" dirty="0" err="1">
                <a:solidFill>
                  <a:srgbClr val="000000"/>
                </a:solidFill>
                <a:effectLst/>
                <a:latin typeface="Courier New, monospace"/>
              </a:rPr>
              <a:t>public</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static</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void</a:t>
            </a:r>
            <a:r>
              <a:rPr lang="tr-TR" sz="1800" b="0" i="0" dirty="0">
                <a:solidFill>
                  <a:srgbClr val="000000"/>
                </a:solidFill>
                <a:effectLst/>
                <a:latin typeface="Courier New, monospace"/>
              </a:rPr>
              <a:t> main(</a:t>
            </a:r>
            <a:r>
              <a:rPr lang="tr-TR" sz="1800" b="0" i="0" dirty="0" err="1">
                <a:solidFill>
                  <a:srgbClr val="000000"/>
                </a:solidFill>
                <a:effectLst/>
                <a:latin typeface="Courier New, monospace"/>
              </a:rPr>
              <a:t>String</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args</a:t>
            </a:r>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int</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arr</a:t>
            </a:r>
            <a:r>
              <a:rPr lang="tr-TR" sz="1800" b="0" i="0" dirty="0">
                <a:solidFill>
                  <a:srgbClr val="000000"/>
                </a:solidFill>
                <a:effectLst/>
                <a:latin typeface="Courier New, monospace"/>
              </a:rPr>
              <a:t> = { 11, 12, 13, 14, 15, 16, -21, -11, 0 };</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for</a:t>
            </a:r>
            <a:r>
              <a:rPr lang="tr-TR" sz="1800" b="0" i="0" dirty="0">
                <a:solidFill>
                  <a:srgbClr val="000000"/>
                </a:solidFill>
                <a:effectLst/>
                <a:latin typeface="Courier New, monospace"/>
              </a:rPr>
              <a:t> (</a:t>
            </a:r>
            <a:r>
              <a:rPr lang="tr-TR" sz="1800" b="0" i="0" dirty="0" err="1">
                <a:solidFill>
                  <a:srgbClr val="000000"/>
                </a:solidFill>
                <a:effectLst/>
                <a:latin typeface="Courier New, monospace"/>
              </a:rPr>
              <a:t>int</a:t>
            </a:r>
            <a:r>
              <a:rPr lang="tr-TR" sz="1800" b="0" i="0" dirty="0">
                <a:solidFill>
                  <a:srgbClr val="000000"/>
                </a:solidFill>
                <a:effectLst/>
                <a:latin typeface="Courier New, monospace"/>
              </a:rPr>
              <a:t> i : </a:t>
            </a:r>
            <a:r>
              <a:rPr lang="tr-TR" sz="1800" b="0" i="0" dirty="0" err="1">
                <a:solidFill>
                  <a:srgbClr val="000000"/>
                </a:solidFill>
                <a:effectLst/>
                <a:latin typeface="Courier New, monospace"/>
              </a:rPr>
              <a:t>arr</a:t>
            </a:r>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err="1">
                <a:solidFill>
                  <a:srgbClr val="000000"/>
                </a:solidFill>
                <a:effectLst/>
                <a:latin typeface="Courier New, monospace"/>
              </a:rPr>
              <a:t>System.out.print</a:t>
            </a:r>
            <a:r>
              <a:rPr lang="tr-TR" sz="1800" b="0" i="0" dirty="0">
                <a:solidFill>
                  <a:srgbClr val="000000"/>
                </a:solidFill>
                <a:effectLst/>
                <a:latin typeface="Courier New, monospace"/>
              </a:rPr>
              <a:t>(i + " \t " );</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pPr algn="just"/>
            <a:r>
              <a:rPr lang="tr-TR" sz="1800" b="0" i="0" dirty="0">
                <a:solidFill>
                  <a:srgbClr val="000000"/>
                </a:solidFill>
                <a:effectLst/>
                <a:latin typeface="Courier New, monospace"/>
              </a:rPr>
              <a:t>}</a:t>
            </a:r>
            <a:endParaRPr lang="tr-TR"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447331" y="2010878"/>
            <a:ext cx="9605634" cy="3448595"/>
          </a:xfrm>
        </p:spPr>
        <p:txBody>
          <a:bodyPr>
            <a:normAutofit lnSpcReduction="10000"/>
          </a:bodyPr>
          <a:lstStyle/>
          <a:p>
            <a:pPr algn="just"/>
            <a:r>
              <a:rPr lang="tr-TR" sz="1800" b="0" i="0" dirty="0">
                <a:solidFill>
                  <a:srgbClr val="000000"/>
                </a:solidFill>
                <a:effectLst/>
                <a:latin typeface="Times New Roman" panose="02020603050405020304" pitchFamily="18" charset="0"/>
              </a:rPr>
              <a:t>Java'da </a:t>
            </a:r>
            <a:r>
              <a:rPr lang="tr-TR" sz="1800" b="0" i="0" dirty="0" err="1">
                <a:solidFill>
                  <a:srgbClr val="000000"/>
                </a:solidFill>
                <a:effectLst/>
                <a:latin typeface="Times New Roman" panose="02020603050405020304" pitchFamily="18" charset="0"/>
              </a:rPr>
              <a:t>array'in</a:t>
            </a:r>
            <a:r>
              <a:rPr lang="tr-TR" sz="1800" b="0" i="0" dirty="0">
                <a:solidFill>
                  <a:srgbClr val="000000"/>
                </a:solidFill>
                <a:effectLst/>
                <a:latin typeface="Times New Roman" panose="02020603050405020304" pitchFamily="18" charset="0"/>
              </a:rPr>
              <a:t> avantajları şunlardır:</a:t>
            </a:r>
            <a:endParaRPr lang="tr-TR" sz="1800" b="0" i="0" dirty="0">
              <a:solidFill>
                <a:srgbClr val="000000"/>
              </a:solidFill>
              <a:effectLst/>
              <a:latin typeface="Times New Roman" panose="02020603050405020304" pitchFamily="18" charset="0"/>
            </a:endParaRPr>
          </a:p>
          <a:p>
            <a:pPr algn="just">
              <a:buFont typeface="+mj-lt"/>
              <a:buAutoNum type="arabicPeriod"/>
            </a:pPr>
            <a:r>
              <a:rPr lang="tr-TR" sz="1800" b="0" i="0" dirty="0">
                <a:solidFill>
                  <a:srgbClr val="000000"/>
                </a:solidFill>
                <a:effectLst/>
                <a:latin typeface="Times New Roman" panose="02020603050405020304" pitchFamily="18" charset="0"/>
              </a:rPr>
              <a:t>İlkel veri tiplerinin hepsinden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yaratılabilir.</a:t>
            </a:r>
            <a:endParaRPr lang="tr-TR" sz="1800" b="0" i="0" dirty="0">
              <a:solidFill>
                <a:srgbClr val="000000"/>
              </a:solidFill>
              <a:effectLst/>
              <a:latin typeface="Times New Roman" panose="02020603050405020304" pitchFamily="18" charset="0"/>
            </a:endParaRPr>
          </a:p>
          <a:p>
            <a:pPr algn="just">
              <a:buFont typeface="+mj-lt"/>
              <a:buAutoNum type="arabicPeriod"/>
            </a:pPr>
            <a:r>
              <a:rPr lang="tr-TR" sz="1800" b="0" i="0" dirty="0" err="1">
                <a:solidFill>
                  <a:srgbClr val="000000"/>
                </a:solidFill>
                <a:effectLst/>
                <a:latin typeface="Times New Roman" panose="02020603050405020304" pitchFamily="18" charset="0"/>
              </a:rPr>
              <a:t>Arrayin</a:t>
            </a:r>
            <a:r>
              <a:rPr lang="tr-TR" sz="1800" b="0" i="0" dirty="0">
                <a:solidFill>
                  <a:srgbClr val="000000"/>
                </a:solidFill>
                <a:effectLst/>
                <a:latin typeface="Times New Roman" panose="02020603050405020304" pitchFamily="18" charset="0"/>
              </a:rPr>
              <a:t> uzunluğu (bileşen sayısı) belirlidir.</a:t>
            </a:r>
            <a:endParaRPr lang="tr-TR" sz="1800" b="0" i="0" dirty="0">
              <a:solidFill>
                <a:srgbClr val="000000"/>
              </a:solidFill>
              <a:effectLst/>
              <a:latin typeface="Times New Roman" panose="02020603050405020304" pitchFamily="18" charset="0"/>
            </a:endParaRPr>
          </a:p>
          <a:p>
            <a:pPr algn="just">
              <a:buFont typeface="+mj-lt"/>
              <a:buAutoNum type="arabicPeriod"/>
            </a:pP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kendi veri tipini bilir; o tiplerle yapılabilen bütün işlemlere izin verir. Bileşenlere yapılan atamalar derleme anında denetlenir; varsa hata mesajı gelir.</a:t>
            </a:r>
            <a:endParaRPr lang="tr-TR" sz="1800" b="0" i="0" dirty="0">
              <a:solidFill>
                <a:srgbClr val="000000"/>
              </a:solidFill>
              <a:effectLst/>
              <a:latin typeface="Times New Roman" panose="02020603050405020304" pitchFamily="18" charset="0"/>
            </a:endParaRPr>
          </a:p>
          <a:p>
            <a:pPr algn="just">
              <a:buFont typeface="+mj-lt"/>
              <a:buAutoNum type="arabicPeriod"/>
            </a:pPr>
            <a:r>
              <a:rPr lang="tr-TR" sz="1800" b="0" i="0" dirty="0" err="1">
                <a:solidFill>
                  <a:srgbClr val="000000"/>
                </a:solidFill>
                <a:effectLst/>
                <a:latin typeface="Times New Roman" panose="02020603050405020304" pitchFamily="18" charset="0"/>
              </a:rPr>
              <a:t>Arrayin</a:t>
            </a:r>
            <a:r>
              <a:rPr lang="tr-TR" sz="1800" b="0" i="0" dirty="0">
                <a:solidFill>
                  <a:srgbClr val="000000"/>
                </a:solidFill>
                <a:effectLst/>
                <a:latin typeface="Times New Roman" panose="02020603050405020304" pitchFamily="18" charset="0"/>
              </a:rPr>
              <a:t> uzunluğu </a:t>
            </a:r>
            <a:r>
              <a:rPr lang="tr-TR" sz="1800" b="0" i="0" dirty="0" err="1">
                <a:solidFill>
                  <a:srgbClr val="000000"/>
                </a:solidFill>
                <a:effectLst/>
                <a:latin typeface="Times New Roman" panose="02020603050405020304" pitchFamily="18" charset="0"/>
              </a:rPr>
              <a:t>kessinkes</a:t>
            </a:r>
            <a:r>
              <a:rPr lang="tr-TR" sz="1800" b="0" i="0" dirty="0">
                <a:solidFill>
                  <a:srgbClr val="000000"/>
                </a:solidFill>
                <a:effectLst/>
                <a:latin typeface="Times New Roman" panose="02020603050405020304" pitchFamily="18" charset="0"/>
              </a:rPr>
              <a:t> sabittir; değiştirilemez. [</a:t>
            </a:r>
            <a:r>
              <a:rPr lang="tr-TR" sz="1800" b="0" i="0" dirty="0" err="1">
                <a:solidFill>
                  <a:srgbClr val="000000"/>
                </a:solidFill>
                <a:effectLst/>
                <a:latin typeface="Times New Roman" panose="02020603050405020304" pitchFamily="18" charset="0"/>
              </a:rPr>
              <a:t>Arrayin</a:t>
            </a:r>
            <a:r>
              <a:rPr lang="tr-TR" sz="1800" b="0" i="0" dirty="0">
                <a:solidFill>
                  <a:srgbClr val="000000"/>
                </a:solidFill>
                <a:effectLst/>
                <a:latin typeface="Times New Roman" panose="02020603050405020304" pitchFamily="18" charset="0"/>
              </a:rPr>
              <a:t> uzunluğu önceden bilinemiyorsa,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yerine </a:t>
            </a:r>
            <a:r>
              <a:rPr lang="tr-TR" sz="1800" b="0" i="0" dirty="0" err="1">
                <a:solidFill>
                  <a:srgbClr val="000000"/>
                </a:solidFill>
                <a:effectLst/>
                <a:latin typeface="Times New Roman" panose="02020603050405020304" pitchFamily="18" charset="0"/>
              </a:rPr>
              <a:t>Vector</a:t>
            </a:r>
            <a:r>
              <a:rPr lang="tr-TR" sz="1800" b="0" i="0" dirty="0">
                <a:solidFill>
                  <a:srgbClr val="000000"/>
                </a:solidFill>
                <a:effectLst/>
                <a:latin typeface="Times New Roman" panose="02020603050405020304" pitchFamily="18" charset="0"/>
              </a:rPr>
              <a:t> ya da </a:t>
            </a:r>
            <a:r>
              <a:rPr lang="tr-TR" sz="1800" b="0" i="0" dirty="0" err="1">
                <a:solidFill>
                  <a:srgbClr val="000000"/>
                </a:solidFill>
                <a:effectLst/>
                <a:latin typeface="Times New Roman" panose="02020603050405020304" pitchFamily="18" charset="0"/>
              </a:rPr>
              <a:t>ArrayList</a:t>
            </a:r>
            <a:r>
              <a:rPr lang="tr-TR" sz="1800" b="0" i="0" dirty="0">
                <a:solidFill>
                  <a:srgbClr val="000000"/>
                </a:solidFill>
                <a:effectLst/>
                <a:latin typeface="Times New Roman" panose="02020603050405020304" pitchFamily="18" charset="0"/>
              </a:rPr>
              <a:t> kullanılmalıdır.]</a:t>
            </a:r>
            <a:endParaRPr lang="tr-TR" sz="1800" b="0" i="0" dirty="0">
              <a:solidFill>
                <a:srgbClr val="000000"/>
              </a:solidFill>
              <a:effectLst/>
              <a:latin typeface="Times New Roman" panose="02020603050405020304" pitchFamily="18" charset="0"/>
            </a:endParaRPr>
          </a:p>
          <a:p>
            <a:pPr algn="just">
              <a:buFont typeface="+mj-lt"/>
              <a:buAutoNum type="arabicPeriod"/>
            </a:pPr>
            <a:r>
              <a:rPr lang="tr-TR" sz="1800" b="0" i="0" dirty="0" err="1">
                <a:solidFill>
                  <a:srgbClr val="000000"/>
                </a:solidFill>
                <a:effectLst/>
                <a:latin typeface="Times New Roman" panose="02020603050405020304" pitchFamily="18" charset="0"/>
              </a:rPr>
              <a:t>Arrayin</a:t>
            </a:r>
            <a:r>
              <a:rPr lang="tr-TR" sz="1800" b="0" i="0" dirty="0">
                <a:solidFill>
                  <a:srgbClr val="000000"/>
                </a:solidFill>
                <a:effectLst/>
                <a:latin typeface="Times New Roman" panose="02020603050405020304" pitchFamily="18" charset="0"/>
              </a:rPr>
              <a:t> bütün bileşenlerine ancak aynı tipten veri atanabilir. [Farklı veri tipleri ile uğraşmak gerekiyorsa,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yerine Collection kullanılmalıdır.]</a:t>
            </a:r>
            <a:endParaRPr lang="tr-TR" sz="1800"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3" name="İçerik Yer Tutucusu 2"/>
          <p:cNvSpPr>
            <a:spLocks noGrp="1"/>
          </p:cNvSpPr>
          <p:nvPr>
            <p:ph sz="half" idx="1"/>
          </p:nvPr>
        </p:nvSpPr>
        <p:spPr>
          <a:xfrm>
            <a:off x="1447330" y="2010878"/>
            <a:ext cx="9605635" cy="3448595"/>
          </a:xfrm>
        </p:spPr>
        <p:txBody>
          <a:bodyPr/>
          <a:lstStyle/>
          <a:p>
            <a:r>
              <a:rPr lang="tr-TR" b="0" i="0" dirty="0" err="1">
                <a:solidFill>
                  <a:srgbClr val="000000"/>
                </a:solidFill>
                <a:effectLst/>
                <a:latin typeface="Times New Roman" panose="02020603050405020304" pitchFamily="18" charset="0"/>
              </a:rPr>
              <a:t>kullanıcıdan döngü ile 10 sayı alıp diziye alınız ve daha sonra döngü ile alınan sayıların toplamını hesaplatınız</a:t>
            </a:r>
            <a:r>
              <a:rPr lang="tr-TR" b="0" i="0" dirty="0">
                <a:solidFill>
                  <a:srgbClr val="000000"/>
                </a:solidFill>
                <a:effectLst/>
                <a:latin typeface="Times New Roman" panose="02020603050405020304" pitchFamily="18" charset="0"/>
              </a:rPr>
              <a:t>.</a:t>
            </a:r>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Array</a:t>
            </a:r>
            <a:r>
              <a:rPr lang="tr-TR" dirty="0"/>
              <a:t> Türleri</a:t>
            </a:r>
            <a:endParaRPr lang="tr-TR" dirty="0"/>
          </a:p>
        </p:txBody>
      </p:sp>
      <p:sp>
        <p:nvSpPr>
          <p:cNvPr id="3" name="İçerik Yer Tutucusu 2"/>
          <p:cNvSpPr>
            <a:spLocks noGrp="1"/>
          </p:cNvSpPr>
          <p:nvPr>
            <p:ph sz="half" idx="1"/>
          </p:nvPr>
        </p:nvSpPr>
        <p:spPr>
          <a:xfrm>
            <a:off x="1447331" y="2010878"/>
            <a:ext cx="4645152" cy="4171808"/>
          </a:xfrm>
        </p:spPr>
        <p:txBody>
          <a:bodyPr>
            <a:normAutofit fontScale="92500" lnSpcReduction="10000"/>
          </a:bodyPr>
          <a:lstStyle/>
          <a:p>
            <a:r>
              <a:rPr lang="tr-TR" b="0" i="0" dirty="0">
                <a:solidFill>
                  <a:srgbClr val="000000"/>
                </a:solidFill>
                <a:effectLst/>
                <a:latin typeface="Times New Roman" panose="02020603050405020304" pitchFamily="18" charset="0"/>
              </a:rPr>
              <a:t>Java dilinde iki türlü </a:t>
            </a:r>
            <a:r>
              <a:rPr lang="tr-TR" b="0" i="0" dirty="0" err="1">
                <a:solidFill>
                  <a:srgbClr val="000000"/>
                </a:solidFill>
                <a:effectLst/>
                <a:latin typeface="Times New Roman" panose="02020603050405020304" pitchFamily="18" charset="0"/>
              </a:rPr>
              <a:t>array</a:t>
            </a:r>
            <a:r>
              <a:rPr lang="tr-TR" b="0" i="0" dirty="0">
                <a:solidFill>
                  <a:srgbClr val="000000"/>
                </a:solidFill>
                <a:effectLst/>
                <a:latin typeface="Times New Roman" panose="02020603050405020304" pitchFamily="18" charset="0"/>
              </a:rPr>
              <a:t> vardır: </a:t>
            </a:r>
            <a:r>
              <a:rPr lang="tr-TR" b="0" i="1" dirty="0" err="1">
                <a:solidFill>
                  <a:srgbClr val="000000"/>
                </a:solidFill>
                <a:effectLst/>
                <a:latin typeface="Times New Roman" panose="02020603050405020304" pitchFamily="18" charset="0"/>
              </a:rPr>
              <a:t>Dikdörtgensel</a:t>
            </a:r>
            <a:r>
              <a:rPr lang="tr-TR" b="0" i="1" dirty="0">
                <a:solidFill>
                  <a:srgbClr val="000000"/>
                </a:solidFill>
                <a:effectLst/>
                <a:latin typeface="Times New Roman" panose="02020603050405020304" pitchFamily="18" charset="0"/>
              </a:rPr>
              <a:t> </a:t>
            </a:r>
            <a:r>
              <a:rPr lang="tr-TR" b="0" i="1"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 ve </a:t>
            </a:r>
            <a:r>
              <a:rPr lang="tr-TR" b="0" i="1" dirty="0">
                <a:solidFill>
                  <a:srgbClr val="000000"/>
                </a:solidFill>
                <a:effectLst/>
                <a:latin typeface="Times New Roman" panose="02020603050405020304" pitchFamily="18" charset="0"/>
              </a:rPr>
              <a:t>çentikli (</a:t>
            </a:r>
            <a:r>
              <a:rPr lang="tr-TR" b="0" i="1" dirty="0" err="1">
                <a:solidFill>
                  <a:srgbClr val="000000"/>
                </a:solidFill>
                <a:effectLst/>
                <a:latin typeface="Times New Roman" panose="02020603050405020304" pitchFamily="18" charset="0"/>
              </a:rPr>
              <a:t>jagged</a:t>
            </a:r>
            <a:r>
              <a:rPr lang="tr-TR" b="0" i="1" dirty="0">
                <a:solidFill>
                  <a:srgbClr val="000000"/>
                </a:solidFill>
                <a:effectLst/>
                <a:latin typeface="Times New Roman" panose="02020603050405020304" pitchFamily="18" charset="0"/>
              </a:rPr>
              <a:t>) </a:t>
            </a:r>
            <a:r>
              <a:rPr lang="tr-TR" b="0" i="1"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a:t>
            </a:r>
            <a:endParaRPr lang="tr-TR" b="0" i="0" dirty="0">
              <a:solidFill>
                <a:srgbClr val="000000"/>
              </a:solidFill>
              <a:effectLst/>
              <a:latin typeface="Times New Roman" panose="02020603050405020304" pitchFamily="18" charset="0"/>
            </a:endParaRPr>
          </a:p>
          <a:p>
            <a:r>
              <a:rPr lang="tr-TR" b="0" i="0" dirty="0" err="1">
                <a:solidFill>
                  <a:srgbClr val="000000"/>
                </a:solidFill>
                <a:effectLst/>
                <a:latin typeface="Times New Roman" panose="02020603050405020304" pitchFamily="18" charset="0"/>
              </a:rPr>
              <a:t>Dikdörtgensel</a:t>
            </a:r>
            <a:r>
              <a:rPr lang="tr-TR" b="0" i="0" dirty="0">
                <a:solidFill>
                  <a:srgbClr val="000000"/>
                </a:solidFill>
                <a:effectLst/>
                <a:latin typeface="Times New Roman" panose="02020603050405020304" pitchFamily="18" charset="0"/>
              </a:rPr>
              <a:t> </a:t>
            </a:r>
            <a:r>
              <a:rPr lang="tr-TR" b="0" i="0"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 bir, iki ya da daha çok boyutlu olabilirler.</a:t>
            </a:r>
            <a:endParaRPr lang="tr-TR" b="0" i="0" dirty="0">
              <a:solidFill>
                <a:srgbClr val="000000"/>
              </a:solidFill>
              <a:effectLst/>
              <a:latin typeface="Times New Roman" panose="02020603050405020304" pitchFamily="18" charset="0"/>
            </a:endParaRPr>
          </a:p>
          <a:p>
            <a:r>
              <a:rPr lang="tr-TR" b="0" i="0" dirty="0">
                <a:solidFill>
                  <a:srgbClr val="000000"/>
                </a:solidFill>
                <a:effectLst/>
                <a:latin typeface="Times New Roman" panose="02020603050405020304" pitchFamily="18" charset="0"/>
              </a:rPr>
              <a:t>Java dilinde her veri tipinden </a:t>
            </a:r>
            <a:r>
              <a:rPr lang="tr-TR" b="0" i="0" dirty="0" err="1">
                <a:solidFill>
                  <a:srgbClr val="000000"/>
                </a:solidFill>
                <a:effectLst/>
                <a:latin typeface="Times New Roman" panose="02020603050405020304" pitchFamily="18" charset="0"/>
              </a:rPr>
              <a:t>array</a:t>
            </a:r>
            <a:r>
              <a:rPr lang="tr-TR" b="0" i="0" dirty="0">
                <a:solidFill>
                  <a:srgbClr val="000000"/>
                </a:solidFill>
                <a:effectLst/>
                <a:latin typeface="Times New Roman" panose="02020603050405020304" pitchFamily="18" charset="0"/>
              </a:rPr>
              <a:t> yaratılabileceğini biliyoruz.  Bunları İlkel Veri Tipleri ve referans tipleri diye ikiye ayırabiliriz. Ayrıca bunların her birisi için tek boyutlu ya da çok boyutlu </a:t>
            </a:r>
            <a:r>
              <a:rPr lang="tr-TR" b="0" i="0"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 yaratılabilir. Çok boyutlu </a:t>
            </a:r>
            <a:r>
              <a:rPr lang="tr-TR" b="0" i="0"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 </a:t>
            </a:r>
            <a:r>
              <a:rPr lang="tr-TR" b="0" i="1" dirty="0" err="1">
                <a:solidFill>
                  <a:srgbClr val="000000"/>
                </a:solidFill>
                <a:effectLst/>
                <a:latin typeface="Times New Roman" panose="02020603050405020304" pitchFamily="18" charset="0"/>
              </a:rPr>
              <a:t>array</a:t>
            </a:r>
            <a:r>
              <a:rPr lang="tr-TR" b="0" i="1" dirty="0">
                <a:solidFill>
                  <a:srgbClr val="000000"/>
                </a:solidFill>
                <a:effectLst/>
                <a:latin typeface="Times New Roman" panose="02020603050405020304" pitchFamily="18" charset="0"/>
              </a:rPr>
              <a:t> </a:t>
            </a:r>
            <a:r>
              <a:rPr lang="tr-TR" b="0" i="1" dirty="0" err="1">
                <a:solidFill>
                  <a:srgbClr val="000000"/>
                </a:solidFill>
                <a:effectLst/>
                <a:latin typeface="Times New Roman" panose="02020603050405020304" pitchFamily="18" charset="0"/>
              </a:rPr>
              <a:t>arrayi</a:t>
            </a:r>
            <a:r>
              <a:rPr lang="tr-TR" b="0" i="1" dirty="0">
                <a:solidFill>
                  <a:srgbClr val="000000"/>
                </a:solidFill>
                <a:effectLst/>
                <a:latin typeface="Times New Roman" panose="02020603050405020304" pitchFamily="18" charset="0"/>
              </a:rPr>
              <a:t> (</a:t>
            </a:r>
            <a:r>
              <a:rPr lang="tr-TR" b="0" i="1" dirty="0" err="1">
                <a:solidFill>
                  <a:srgbClr val="000000"/>
                </a:solidFill>
                <a:effectLst/>
                <a:latin typeface="Times New Roman" panose="02020603050405020304" pitchFamily="18" charset="0"/>
              </a:rPr>
              <a:t>array</a:t>
            </a:r>
            <a:r>
              <a:rPr lang="tr-TR" b="0" i="1" dirty="0">
                <a:solidFill>
                  <a:srgbClr val="000000"/>
                </a:solidFill>
                <a:effectLst/>
                <a:latin typeface="Times New Roman" panose="02020603050405020304" pitchFamily="18" charset="0"/>
              </a:rPr>
              <a:t> of </a:t>
            </a:r>
            <a:r>
              <a:rPr lang="tr-TR" b="0" i="1" dirty="0" err="1">
                <a:solidFill>
                  <a:srgbClr val="000000"/>
                </a:solidFill>
                <a:effectLst/>
                <a:latin typeface="Times New Roman" panose="02020603050405020304" pitchFamily="18" charset="0"/>
              </a:rPr>
              <a:t>array</a:t>
            </a:r>
            <a:r>
              <a:rPr lang="tr-TR" b="0" i="1" dirty="0">
                <a:solidFill>
                  <a:srgbClr val="000000"/>
                </a:solidFill>
                <a:effectLst/>
                <a:latin typeface="Times New Roman" panose="02020603050405020304" pitchFamily="18" charset="0"/>
              </a:rPr>
              <a:t>)</a:t>
            </a:r>
            <a:r>
              <a:rPr lang="tr-TR" b="0" i="0" dirty="0">
                <a:solidFill>
                  <a:srgbClr val="000000"/>
                </a:solidFill>
                <a:effectLst/>
                <a:latin typeface="Times New Roman" panose="02020603050405020304" pitchFamily="18" charset="0"/>
              </a:rPr>
              <a:t> diye de adlandırılır.</a:t>
            </a:r>
            <a:endParaRPr lang="tr-TR" dirty="0"/>
          </a:p>
        </p:txBody>
      </p:sp>
      <p:sp>
        <p:nvSpPr>
          <p:cNvPr id="4" name="İçerik Yer Tutucusu 3"/>
          <p:cNvSpPr>
            <a:spLocks noGrp="1"/>
          </p:cNvSpPr>
          <p:nvPr>
            <p:ph sz="half" idx="2"/>
          </p:nvPr>
        </p:nvSpPr>
        <p:spPr/>
        <p:txBody>
          <a:bodyPr>
            <a:normAutofit fontScale="92500" lnSpcReduction="10000"/>
          </a:bodyPr>
          <a:lstStyle/>
          <a:p>
            <a:r>
              <a:rPr lang="tr-TR" b="0" i="0" dirty="0">
                <a:solidFill>
                  <a:srgbClr val="000000"/>
                </a:solidFill>
                <a:effectLst/>
                <a:latin typeface="Times New Roman" panose="02020603050405020304" pitchFamily="18" charset="0"/>
              </a:rPr>
              <a:t>Java dilinde her </a:t>
            </a:r>
            <a:r>
              <a:rPr lang="tr-TR" b="0" i="0" dirty="0" err="1">
                <a:solidFill>
                  <a:srgbClr val="000000"/>
                </a:solidFill>
                <a:effectLst/>
                <a:latin typeface="Times New Roman" panose="02020603050405020304" pitchFamily="18" charset="0"/>
              </a:rPr>
              <a:t>array</a:t>
            </a:r>
            <a:r>
              <a:rPr lang="tr-TR" b="0" i="0" dirty="0">
                <a:solidFill>
                  <a:srgbClr val="000000"/>
                </a:solidFill>
                <a:effectLst/>
                <a:latin typeface="Times New Roman" panose="02020603050405020304" pitchFamily="18" charset="0"/>
              </a:rPr>
              <a:t> bir nesnedir. </a:t>
            </a:r>
            <a:r>
              <a:rPr lang="tr-TR" b="0" i="0" dirty="0" err="1">
                <a:solidFill>
                  <a:srgbClr val="000000"/>
                </a:solidFill>
                <a:effectLst/>
                <a:latin typeface="Times New Roman" panose="02020603050405020304" pitchFamily="18" charset="0"/>
              </a:rPr>
              <a:t>Arrayin</a:t>
            </a:r>
            <a:r>
              <a:rPr lang="tr-TR" b="0" i="0" dirty="0">
                <a:solidFill>
                  <a:srgbClr val="000000"/>
                </a:solidFill>
                <a:effectLst/>
                <a:latin typeface="Times New Roman" panose="02020603050405020304" pitchFamily="18" charset="0"/>
              </a:rPr>
              <a:t> bileşen türü ister ilkel veri tiplerinden birisi olsun, ister referans tiplerinden birisi olsun, </a:t>
            </a:r>
            <a:r>
              <a:rPr lang="tr-TR" b="0" i="0" dirty="0" err="1">
                <a:solidFill>
                  <a:srgbClr val="000000"/>
                </a:solidFill>
                <a:effectLst/>
                <a:latin typeface="Times New Roman" panose="02020603050405020304" pitchFamily="18" charset="0"/>
              </a:rPr>
              <a:t>arrayin</a:t>
            </a:r>
            <a:r>
              <a:rPr lang="tr-TR" b="0" i="0" dirty="0">
                <a:solidFill>
                  <a:srgbClr val="000000"/>
                </a:solidFill>
                <a:effectLst/>
                <a:latin typeface="Times New Roman" panose="02020603050405020304" pitchFamily="18" charset="0"/>
              </a:rPr>
              <a:t> bu özeliği değişmez. Bu demektir ki, </a:t>
            </a:r>
            <a:r>
              <a:rPr lang="tr-TR" b="0" i="0" dirty="0" err="1">
                <a:solidFill>
                  <a:srgbClr val="000000"/>
                </a:solidFill>
                <a:effectLst/>
                <a:latin typeface="Times New Roman" panose="02020603050405020304" pitchFamily="18" charset="0"/>
              </a:rPr>
              <a:t>array’in</a:t>
            </a:r>
            <a:r>
              <a:rPr lang="tr-TR" b="0" i="0" dirty="0">
                <a:solidFill>
                  <a:srgbClr val="000000"/>
                </a:solidFill>
                <a:effectLst/>
                <a:latin typeface="Times New Roman" panose="02020603050405020304" pitchFamily="18" charset="0"/>
              </a:rPr>
              <a:t> adı bir referans tipidir; </a:t>
            </a:r>
            <a:r>
              <a:rPr lang="tr-TR" b="0" i="0" dirty="0" err="1">
                <a:solidFill>
                  <a:srgbClr val="000000"/>
                </a:solidFill>
                <a:effectLst/>
                <a:latin typeface="Times New Roman" panose="02020603050405020304" pitchFamily="18" charset="0"/>
              </a:rPr>
              <a:t>array</a:t>
            </a:r>
            <a:r>
              <a:rPr lang="tr-TR" b="0" i="0" dirty="0">
                <a:solidFill>
                  <a:srgbClr val="000000"/>
                </a:solidFill>
                <a:effectLst/>
                <a:latin typeface="Times New Roman" panose="02020603050405020304" pitchFamily="18" charset="0"/>
              </a:rPr>
              <a:t> nesnesinin adresini işaret eder.  </a:t>
            </a:r>
            <a:r>
              <a:rPr lang="tr-TR" b="0" i="0" dirty="0" err="1">
                <a:solidFill>
                  <a:srgbClr val="000000"/>
                </a:solidFill>
                <a:effectLst/>
                <a:latin typeface="Times New Roman" panose="02020603050405020304" pitchFamily="18" charset="0"/>
              </a:rPr>
              <a:t>Array</a:t>
            </a:r>
            <a:r>
              <a:rPr lang="tr-TR" b="0" i="0" dirty="0">
                <a:solidFill>
                  <a:srgbClr val="000000"/>
                </a:solidFill>
                <a:effectLst/>
                <a:latin typeface="Times New Roman" panose="02020603050405020304" pitchFamily="18" charset="0"/>
              </a:rPr>
              <a:t> sınıfı </a:t>
            </a:r>
            <a:r>
              <a:rPr lang="tr-TR" b="0" i="0" dirty="0" err="1">
                <a:solidFill>
                  <a:srgbClr val="000000"/>
                </a:solidFill>
                <a:effectLst/>
                <a:latin typeface="Courier New" panose="02070309020205020404" pitchFamily="49" charset="0"/>
              </a:rPr>
              <a:t>java.lang.Object</a:t>
            </a:r>
            <a:r>
              <a:rPr lang="tr-TR" b="0" i="0" dirty="0">
                <a:solidFill>
                  <a:srgbClr val="000000"/>
                </a:solidFill>
                <a:effectLst/>
                <a:latin typeface="Times New Roman" panose="02020603050405020304" pitchFamily="18" charset="0"/>
              </a:rPr>
              <a:t> sınıfından türetildiği </a:t>
            </a:r>
            <a:r>
              <a:rPr lang="tr-TR" b="0" i="0" dirty="0" err="1">
                <a:solidFill>
                  <a:srgbClr val="000000"/>
                </a:solidFill>
                <a:effectLst/>
                <a:latin typeface="Times New Roman" panose="02020603050405020304" pitchFamily="18" charset="0"/>
              </a:rPr>
              <a:t>iin</a:t>
            </a:r>
            <a:r>
              <a:rPr lang="tr-TR" b="0" i="0" dirty="0">
                <a:solidFill>
                  <a:srgbClr val="000000"/>
                </a:solidFill>
                <a:effectLst/>
                <a:latin typeface="Times New Roman" panose="02020603050405020304" pitchFamily="18" charset="0"/>
              </a:rPr>
              <a:t>, </a:t>
            </a:r>
            <a:r>
              <a:rPr lang="tr-TR" b="0" i="0" dirty="0">
                <a:solidFill>
                  <a:srgbClr val="000000"/>
                </a:solidFill>
                <a:effectLst/>
                <a:latin typeface="Courier New" panose="02070309020205020404" pitchFamily="49" charset="0"/>
              </a:rPr>
              <a:t>Object</a:t>
            </a:r>
            <a:r>
              <a:rPr lang="tr-TR" b="0" i="0" dirty="0">
                <a:solidFill>
                  <a:srgbClr val="000000"/>
                </a:solidFill>
                <a:effectLst/>
                <a:latin typeface="Times New Roman" panose="02020603050405020304" pitchFamily="18" charset="0"/>
              </a:rPr>
              <a:t> sınıfının her metodu </a:t>
            </a:r>
            <a:r>
              <a:rPr lang="tr-TR" b="0" i="0" dirty="0" err="1">
                <a:solidFill>
                  <a:srgbClr val="000000"/>
                </a:solidFill>
                <a:effectLst/>
                <a:latin typeface="Times New Roman" panose="02020603050405020304" pitchFamily="18" charset="0"/>
              </a:rPr>
              <a:t>arraylere</a:t>
            </a:r>
            <a:r>
              <a:rPr lang="tr-TR" b="0" i="0" dirty="0">
                <a:solidFill>
                  <a:srgbClr val="000000"/>
                </a:solidFill>
                <a:effectLst/>
                <a:latin typeface="Times New Roman" panose="02020603050405020304" pitchFamily="18" charset="0"/>
              </a:rPr>
              <a:t> uygulanabilir.</a:t>
            </a:r>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Bir Boyutlu </a:t>
            </a:r>
            <a:r>
              <a:rPr lang="tr-TR" dirty="0" err="1"/>
              <a:t>Array</a:t>
            </a:r>
            <a:endParaRPr lang="tr-TR" dirty="0"/>
          </a:p>
        </p:txBody>
      </p:sp>
      <p:sp>
        <p:nvSpPr>
          <p:cNvPr id="3" name="İçerik Yer Tutucusu 2"/>
          <p:cNvSpPr>
            <a:spLocks noGrp="1"/>
          </p:cNvSpPr>
          <p:nvPr>
            <p:ph sz="half" idx="1"/>
          </p:nvPr>
        </p:nvSpPr>
        <p:spPr/>
        <p:txBody>
          <a:bodyPr/>
          <a:lstStyle/>
          <a:p>
            <a:r>
              <a:rPr lang="tr-TR" b="0" i="0" dirty="0">
                <a:solidFill>
                  <a:srgbClr val="000000"/>
                </a:solidFill>
                <a:effectLst/>
                <a:latin typeface="Times New Roman" panose="02020603050405020304" pitchFamily="18" charset="0"/>
              </a:rPr>
              <a:t>Bunlar tek damgalı (indis, </a:t>
            </a:r>
            <a:r>
              <a:rPr lang="tr-TR" b="0" i="0" dirty="0" err="1">
                <a:solidFill>
                  <a:srgbClr val="000000"/>
                </a:solidFill>
                <a:effectLst/>
                <a:latin typeface="Times New Roman" panose="02020603050405020304" pitchFamily="18" charset="0"/>
              </a:rPr>
              <a:t>index</a:t>
            </a:r>
            <a:r>
              <a:rPr lang="tr-TR" b="0" i="0" dirty="0">
                <a:solidFill>
                  <a:srgbClr val="000000"/>
                </a:solidFill>
                <a:effectLst/>
                <a:latin typeface="Times New Roman" panose="02020603050405020304" pitchFamily="18" charset="0"/>
              </a:rPr>
              <a:t>) dizilerdir. 0-ıncı bileşenden başlayıp sonuncu bileşenine kadar damga sırasıyla dizilirler. Aşağıdaki </a:t>
            </a:r>
            <a:r>
              <a:rPr lang="tr-TR" b="0" i="0" dirty="0" err="1">
                <a:solidFill>
                  <a:srgbClr val="000000"/>
                </a:solidFill>
                <a:effectLst/>
                <a:latin typeface="Times New Roman" panose="02020603050405020304" pitchFamily="18" charset="0"/>
              </a:rPr>
              <a:t>arrayler</a:t>
            </a:r>
            <a:r>
              <a:rPr lang="tr-TR" b="0" i="0" dirty="0">
                <a:solidFill>
                  <a:srgbClr val="000000"/>
                </a:solidFill>
                <a:effectLst/>
                <a:latin typeface="Times New Roman" panose="02020603050405020304" pitchFamily="18" charset="0"/>
              </a:rPr>
              <a:t> tek boyutludurlar.</a:t>
            </a:r>
            <a:endParaRPr lang="tr-TR" b="0" i="0" dirty="0">
              <a:solidFill>
                <a:srgbClr val="000000"/>
              </a:solidFill>
              <a:effectLst/>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derslik;</a:t>
            </a:r>
            <a:endParaRPr kumimoji="0" lang="tr-TR" altLang="tr-T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derslik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new</a:t>
            </a:r>
            <a:r>
              <a:rPr lang="tr-TR" altLang="tr-TR" dirty="0">
                <a:solidFill>
                  <a:srgbClr val="000000"/>
                </a:solidFill>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{0, 1, 2};</a:t>
            </a:r>
            <a:endParaRPr kumimoji="0" lang="tr-TR" altLang="tr-TR" sz="4800" b="0" i="0" u="none" strike="noStrike" cap="none" normalizeH="0" baseline="0" dirty="0">
              <a:ln>
                <a:noFill/>
              </a:ln>
              <a:solidFill>
                <a:schemeClr val="tx1"/>
              </a:solidFill>
              <a:effectLst/>
              <a:latin typeface="Arial" panose="020B0604020202020204" pitchFamily="34" charset="0"/>
            </a:endParaRPr>
          </a:p>
          <a:p>
            <a:pPr marL="0" indent="0">
              <a:buNone/>
            </a:pPr>
            <a:r>
              <a:rPr lang="tr-TR" b="0" i="0" dirty="0" err="1">
                <a:solidFill>
                  <a:srgbClr val="000000"/>
                </a:solidFill>
                <a:effectLst/>
                <a:latin typeface="Courier New" panose="02070309020205020404" pitchFamily="49" charset="0"/>
              </a:rPr>
              <a:t>String</a:t>
            </a:r>
            <a:r>
              <a:rPr lang="tr-TR" b="0" i="0" dirty="0">
                <a:solidFill>
                  <a:srgbClr val="000000"/>
                </a:solidFill>
                <a:effectLst/>
                <a:latin typeface="Courier New" panose="02070309020205020404" pitchFamily="49" charset="0"/>
              </a:rPr>
              <a:t> []  kent = </a:t>
            </a:r>
            <a:r>
              <a:rPr lang="tr-TR" b="0" i="0" dirty="0" err="1">
                <a:solidFill>
                  <a:srgbClr val="000000"/>
                </a:solidFill>
                <a:effectLst/>
                <a:latin typeface="Courier New" panose="02070309020205020404" pitchFamily="49" charset="0"/>
              </a:rPr>
              <a:t>new</a:t>
            </a:r>
            <a:r>
              <a:rPr lang="tr-TR" b="0" i="0" dirty="0">
                <a:solidFill>
                  <a:srgbClr val="000000"/>
                </a:solidFill>
                <a:effectLst/>
                <a:latin typeface="Courier New" panose="02070309020205020404" pitchFamily="49" charset="0"/>
              </a:rPr>
              <a:t> </a:t>
            </a:r>
            <a:r>
              <a:rPr lang="tr-TR" b="0" i="0" dirty="0" err="1">
                <a:solidFill>
                  <a:srgbClr val="000000"/>
                </a:solidFill>
                <a:effectLst/>
                <a:latin typeface="Courier New" panose="02070309020205020404" pitchFamily="49" charset="0"/>
              </a:rPr>
              <a:t>string</a:t>
            </a:r>
            <a:r>
              <a:rPr lang="tr-TR" b="0" i="0" dirty="0">
                <a:solidFill>
                  <a:srgbClr val="000000"/>
                </a:solidFill>
                <a:effectLst/>
                <a:latin typeface="Courier New" panose="02070309020205020404" pitchFamily="49" charset="0"/>
              </a:rPr>
              <a:t>[5] ;</a:t>
            </a:r>
            <a:endParaRPr lang="tr-TR" dirty="0"/>
          </a:p>
        </p:txBody>
      </p:sp>
      <p:sp>
        <p:nvSpPr>
          <p:cNvPr id="4" name="İçerik Yer Tutucusu 3"/>
          <p:cNvSpPr>
            <a:spLocks noGrp="1"/>
          </p:cNvSpPr>
          <p:nvPr>
            <p:ph sz="half" idx="2"/>
          </p:nvPr>
        </p:nvSpPr>
        <p:spPr/>
        <p:txBody>
          <a:bodyPr/>
          <a:lstStyle/>
          <a:p>
            <a:r>
              <a:rPr lang="tr-TR" b="0" i="0" dirty="0" err="1">
                <a:solidFill>
                  <a:srgbClr val="000000"/>
                </a:solidFill>
                <a:effectLst/>
                <a:latin typeface="Courier New" panose="02070309020205020404" pitchFamily="49" charset="0"/>
              </a:rPr>
              <a:t>String</a:t>
            </a:r>
            <a:r>
              <a:rPr lang="tr-TR" b="0" i="0" dirty="0">
                <a:solidFill>
                  <a:srgbClr val="000000"/>
                </a:solidFill>
                <a:effectLst/>
                <a:latin typeface="Courier New" panose="02070309020205020404" pitchFamily="49" charset="0"/>
              </a:rPr>
              <a:t>[] kent={"</a:t>
            </a:r>
            <a:r>
              <a:rPr lang="tr-TR" b="0" i="0" dirty="0" err="1">
                <a:solidFill>
                  <a:srgbClr val="000000"/>
                </a:solidFill>
                <a:effectLst/>
                <a:latin typeface="Courier New" panose="02070309020205020404" pitchFamily="49" charset="0"/>
              </a:rPr>
              <a:t>Van","Trabzon","Kayseri","Muş","İzmir</a:t>
            </a:r>
            <a:r>
              <a:rPr lang="tr-TR" b="0" i="0" dirty="0">
                <a:solidFill>
                  <a:srgbClr val="000000"/>
                </a:solidFill>
                <a:effectLst/>
                <a:latin typeface="Courier New" panose="02070309020205020404" pitchFamily="49" charset="0"/>
              </a:rPr>
              <a:t>"};</a:t>
            </a:r>
            <a:endParaRPr lang="tr-TR" b="0" i="0" dirty="0">
              <a:solidFill>
                <a:srgbClr val="000000"/>
              </a:solidFill>
              <a:effectLst/>
              <a:latin typeface="Courier New" panose="02070309020205020404" pitchFamily="49" charset="0"/>
            </a:endParaRPr>
          </a:p>
          <a:p>
            <a:pPr marL="0" indent="0">
              <a:buNone/>
            </a:pPr>
            <a:r>
              <a:rPr lang="tr-TR" dirty="0" err="1">
                <a:solidFill>
                  <a:srgbClr val="000000"/>
                </a:solidFill>
                <a:latin typeface="Times New Roman" panose="02020603050405020304" pitchFamily="18" charset="0"/>
              </a:rPr>
              <a:t>Arrayini</a:t>
            </a:r>
            <a:r>
              <a:rPr lang="tr-TR" dirty="0">
                <a:solidFill>
                  <a:srgbClr val="000000"/>
                </a:solidFill>
                <a:latin typeface="Times New Roman" panose="02020603050405020304" pitchFamily="18" charset="0"/>
              </a:rPr>
              <a:t> ekrana yazdıran uygulamayı yazınız.</a:t>
            </a:r>
            <a:endParaRPr lang="tr-TR" dirty="0">
              <a:solidFill>
                <a:srgbClr val="000000"/>
              </a:solidFill>
              <a:latin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Çok Boyutlu </a:t>
            </a:r>
            <a:r>
              <a:rPr lang="tr-TR" dirty="0" err="1"/>
              <a:t>Array</a:t>
            </a:r>
            <a:endParaRPr lang="tr-TR" dirty="0"/>
          </a:p>
        </p:txBody>
      </p:sp>
      <p:sp>
        <p:nvSpPr>
          <p:cNvPr id="3" name="İçerik Yer Tutucusu 2"/>
          <p:cNvSpPr>
            <a:spLocks noGrp="1"/>
          </p:cNvSpPr>
          <p:nvPr>
            <p:ph sz="half" idx="1"/>
          </p:nvPr>
        </p:nvSpPr>
        <p:spPr>
          <a:xfrm>
            <a:off x="1447331" y="2010878"/>
            <a:ext cx="9605634" cy="4042233"/>
          </a:xfrm>
        </p:spPr>
        <p:txBody>
          <a:bodyPr>
            <a:normAutofit fontScale="92500" lnSpcReduction="20000"/>
          </a:bodyPr>
          <a:lstStyle/>
          <a:p>
            <a:pPr marL="14605" indent="-14605" algn="just">
              <a:spcBef>
                <a:spcPts val="1200"/>
              </a:spcBef>
              <a:spcAft>
                <a:spcPts val="600"/>
              </a:spcAft>
            </a:pPr>
            <a:r>
              <a:rPr lang="tr-TR" sz="1800" b="0" i="0" dirty="0">
                <a:solidFill>
                  <a:srgbClr val="000000"/>
                </a:solidFill>
                <a:effectLst/>
                <a:latin typeface="Times New Roman" panose="02020603050405020304" pitchFamily="18" charset="0"/>
              </a:rPr>
              <a:t>Bileşenleri birden çok damgaya (</a:t>
            </a:r>
            <a:r>
              <a:rPr lang="tr-TR" sz="1800" b="0" i="0" dirty="0" err="1">
                <a:solidFill>
                  <a:srgbClr val="000000"/>
                </a:solidFill>
                <a:effectLst/>
                <a:latin typeface="Times New Roman" panose="02020603050405020304" pitchFamily="18" charset="0"/>
              </a:rPr>
              <a:t>index</a:t>
            </a:r>
            <a:r>
              <a:rPr lang="tr-TR" sz="1800" b="0" i="0" dirty="0">
                <a:solidFill>
                  <a:srgbClr val="000000"/>
                </a:solidFill>
                <a:effectLst/>
                <a:latin typeface="Times New Roman" panose="02020603050405020304" pitchFamily="18" charset="0"/>
              </a:rPr>
              <a:t>) bağlı olan </a:t>
            </a:r>
            <a:r>
              <a:rPr lang="tr-TR" sz="1800" b="0" i="0" dirty="0" err="1">
                <a:solidFill>
                  <a:srgbClr val="000000"/>
                </a:solidFill>
                <a:effectLst/>
                <a:latin typeface="Times New Roman" panose="02020603050405020304" pitchFamily="18" charset="0"/>
              </a:rPr>
              <a:t>arrayler’dir</a:t>
            </a:r>
            <a:r>
              <a:rPr lang="tr-TR" sz="1800" b="0" i="0" dirty="0">
                <a:solidFill>
                  <a:srgbClr val="000000"/>
                </a:solidFill>
                <a:effectLst/>
                <a:latin typeface="Times New Roman" panose="02020603050405020304" pitchFamily="18" charset="0"/>
              </a:rPr>
              <a:t>.  Aşağıdaki bildirimler, sırasıyla 1, 2 ve 3 boyutlu  birer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bildirimidir.</a:t>
            </a:r>
            <a:endParaRPr lang="tr-TR" sz="1800" b="0" i="0" dirty="0">
              <a:solidFill>
                <a:srgbClr val="000000"/>
              </a:solidFill>
              <a:effectLst/>
              <a:latin typeface="Times New Roman" panose="02020603050405020304" pitchFamily="18" charset="0"/>
            </a:endParaRPr>
          </a:p>
          <a:p>
            <a:pPr marL="179705" algn="l">
              <a:spcBef>
                <a:spcPts val="425"/>
              </a:spcBef>
              <a:spcAft>
                <a:spcPts val="425"/>
              </a:spcAft>
            </a:pPr>
            <a:r>
              <a:rPr lang="tr-TR" sz="1800" b="0" i="0" dirty="0" err="1">
                <a:solidFill>
                  <a:srgbClr val="0000FF"/>
                </a:solidFill>
                <a:effectLst/>
                <a:latin typeface="Verdana" panose="020B0604030504040204" pitchFamily="34" charset="0"/>
              </a:rPr>
              <a:t>int</a:t>
            </a:r>
            <a:r>
              <a:rPr lang="tr-TR" sz="1800" b="0" i="0" dirty="0">
                <a:solidFill>
                  <a:srgbClr val="000000"/>
                </a:solidFill>
                <a:effectLst/>
                <a:latin typeface="Verdana" panose="020B0604030504040204" pitchFamily="34" charset="0"/>
              </a:rPr>
              <a:t>[][]   arr2Boyut ;      </a:t>
            </a:r>
            <a:r>
              <a:rPr lang="tr-TR" sz="1800" b="0" i="0" dirty="0">
                <a:solidFill>
                  <a:srgbClr val="008000"/>
                </a:solidFill>
                <a:effectLst/>
                <a:latin typeface="Verdana" panose="020B0604030504040204" pitchFamily="34" charset="0"/>
              </a:rPr>
              <a:t>// 2 boyutlu </a:t>
            </a:r>
            <a:r>
              <a:rPr lang="tr-TR" sz="1800" b="0" i="0" dirty="0" err="1">
                <a:solidFill>
                  <a:srgbClr val="008000"/>
                </a:solidFill>
                <a:effectLst/>
                <a:latin typeface="Verdana" panose="020B0604030504040204" pitchFamily="34" charset="0"/>
              </a:rPr>
              <a:t>array</a:t>
            </a:r>
            <a:r>
              <a:rPr lang="tr-TR" sz="1800" b="0" i="0" dirty="0">
                <a:solidFill>
                  <a:srgbClr val="008000"/>
                </a:solidFill>
                <a:effectLst/>
                <a:latin typeface="Verdana" panose="020B0604030504040204" pitchFamily="34" charset="0"/>
              </a:rPr>
              <a:t> bildirimi</a:t>
            </a:r>
            <a:endParaRPr lang="tr-TR" sz="1800" b="0" i="0" dirty="0">
              <a:solidFill>
                <a:srgbClr val="000000"/>
              </a:solidFill>
              <a:effectLst/>
              <a:latin typeface="Verdana" panose="020B0604030504040204" pitchFamily="34" charset="0"/>
            </a:endParaRPr>
          </a:p>
          <a:p>
            <a:pPr marL="179705" algn="l">
              <a:spcBef>
                <a:spcPts val="425"/>
              </a:spcBef>
              <a:spcAft>
                <a:spcPts val="425"/>
              </a:spcAft>
            </a:pPr>
            <a:r>
              <a:rPr lang="tr-TR" sz="1800" b="0" i="0" dirty="0" err="1">
                <a:solidFill>
                  <a:srgbClr val="0000FF"/>
                </a:solidFill>
                <a:effectLst/>
                <a:latin typeface="Verdana" panose="020B0604030504040204" pitchFamily="34" charset="0"/>
              </a:rPr>
              <a:t>float</a:t>
            </a:r>
            <a:r>
              <a:rPr lang="tr-TR" sz="1800" b="0" i="0" dirty="0">
                <a:solidFill>
                  <a:srgbClr val="000000"/>
                </a:solidFill>
                <a:effectLst/>
                <a:latin typeface="Verdana" panose="020B0604030504040204" pitchFamily="34" charset="0"/>
              </a:rPr>
              <a:t>[][][]   arr3Boyut ; </a:t>
            </a:r>
            <a:r>
              <a:rPr lang="tr-TR" sz="1800" b="0" i="0" dirty="0">
                <a:solidFill>
                  <a:srgbClr val="008000"/>
                </a:solidFill>
                <a:effectLst/>
                <a:latin typeface="Verdana" panose="020B0604030504040204" pitchFamily="34" charset="0"/>
              </a:rPr>
              <a:t>// 3 boyutlu </a:t>
            </a:r>
            <a:r>
              <a:rPr lang="tr-TR" sz="1800" b="0" i="0" dirty="0" err="1">
                <a:solidFill>
                  <a:srgbClr val="008000"/>
                </a:solidFill>
                <a:effectLst/>
                <a:latin typeface="Verdana" panose="020B0604030504040204" pitchFamily="34" charset="0"/>
              </a:rPr>
              <a:t>array</a:t>
            </a:r>
            <a:r>
              <a:rPr lang="tr-TR" sz="1800" b="0" i="0" dirty="0">
                <a:solidFill>
                  <a:srgbClr val="008000"/>
                </a:solidFill>
                <a:effectLst/>
                <a:latin typeface="Verdana" panose="020B0604030504040204" pitchFamily="34" charset="0"/>
              </a:rPr>
              <a:t> bildirimi</a:t>
            </a:r>
            <a:endParaRPr lang="tr-TR" sz="1800" b="0" i="0" dirty="0">
              <a:solidFill>
                <a:srgbClr val="000000"/>
              </a:solidFill>
              <a:effectLst/>
              <a:latin typeface="Verdana" panose="020B0604030504040204" pitchFamily="34" charset="0"/>
            </a:endParaRPr>
          </a:p>
          <a:p>
            <a:pPr marL="179705" algn="l">
              <a:spcBef>
                <a:spcPts val="425"/>
              </a:spcBef>
              <a:spcAft>
                <a:spcPts val="425"/>
              </a:spcAft>
            </a:pPr>
            <a:r>
              <a:rPr lang="tr-TR" sz="1800" b="0" i="0" dirty="0" err="1">
                <a:solidFill>
                  <a:srgbClr val="0000FF"/>
                </a:solidFill>
                <a:effectLst/>
                <a:latin typeface="Verdana" panose="020B0604030504040204" pitchFamily="34" charset="0"/>
              </a:rPr>
              <a:t>float</a:t>
            </a:r>
            <a:r>
              <a:rPr lang="tr-TR" sz="1800" b="0" i="0" dirty="0">
                <a:solidFill>
                  <a:srgbClr val="000000"/>
                </a:solidFill>
                <a:effectLst/>
                <a:latin typeface="Verdana" panose="020B0604030504040204" pitchFamily="34" charset="0"/>
              </a:rPr>
              <a:t>[][][][]   arr4Boyut ;              </a:t>
            </a:r>
            <a:r>
              <a:rPr lang="tr-TR" sz="1800" b="0" i="0" dirty="0">
                <a:solidFill>
                  <a:srgbClr val="008000"/>
                </a:solidFill>
                <a:effectLst/>
                <a:latin typeface="Verdana" panose="020B0604030504040204" pitchFamily="34" charset="0"/>
              </a:rPr>
              <a:t>// 4 boyutlu </a:t>
            </a:r>
            <a:r>
              <a:rPr lang="tr-TR" sz="1800" b="0" i="0" dirty="0" err="1">
                <a:solidFill>
                  <a:srgbClr val="008000"/>
                </a:solidFill>
                <a:effectLst/>
                <a:latin typeface="Verdana" panose="020B0604030504040204" pitchFamily="34" charset="0"/>
              </a:rPr>
              <a:t>array</a:t>
            </a:r>
            <a:r>
              <a:rPr lang="tr-TR" sz="1800" b="0" i="0" dirty="0">
                <a:solidFill>
                  <a:srgbClr val="008000"/>
                </a:solidFill>
                <a:effectLst/>
                <a:latin typeface="Verdana" panose="020B0604030504040204" pitchFamily="34" charset="0"/>
              </a:rPr>
              <a:t> bildirimi</a:t>
            </a:r>
            <a:endParaRPr lang="tr-TR" sz="1800" b="0" i="0" dirty="0">
              <a:solidFill>
                <a:srgbClr val="000000"/>
              </a:solidFill>
              <a:effectLst/>
              <a:latin typeface="Verdana" panose="020B0604030504040204" pitchFamily="34" charset="0"/>
            </a:endParaRPr>
          </a:p>
          <a:p>
            <a:pPr marL="14605" indent="-14605" algn="just">
              <a:spcBef>
                <a:spcPts val="1200"/>
              </a:spcBef>
              <a:spcAft>
                <a:spcPts val="600"/>
              </a:spcAft>
            </a:pPr>
            <a:r>
              <a:rPr lang="tr-TR" sz="1800" b="0" i="0" dirty="0">
                <a:solidFill>
                  <a:srgbClr val="000000"/>
                </a:solidFill>
                <a:effectLst/>
                <a:latin typeface="Times New Roman" panose="02020603050405020304" pitchFamily="18" charset="0"/>
              </a:rPr>
              <a:t>Bir boyutlu </a:t>
            </a:r>
            <a:r>
              <a:rPr lang="tr-TR" sz="1800" b="0" i="0" dirty="0" err="1">
                <a:solidFill>
                  <a:srgbClr val="000000"/>
                </a:solidFill>
                <a:effectLst/>
                <a:latin typeface="Times New Roman" panose="02020603050405020304" pitchFamily="18" charset="0"/>
              </a:rPr>
              <a:t>arrayler</a:t>
            </a:r>
            <a:r>
              <a:rPr lang="tr-TR" sz="1800" b="0" i="0" dirty="0">
                <a:solidFill>
                  <a:srgbClr val="000000"/>
                </a:solidFill>
                <a:effectLst/>
                <a:latin typeface="Times New Roman" panose="02020603050405020304" pitchFamily="18" charset="0"/>
              </a:rPr>
              <a:t> için yaptığımız gibi, çok boyutlu </a:t>
            </a:r>
            <a:r>
              <a:rPr lang="tr-TR" sz="1800" b="0" i="0" dirty="0" err="1">
                <a:solidFill>
                  <a:srgbClr val="000000"/>
                </a:solidFill>
                <a:effectLst/>
                <a:latin typeface="Times New Roman" panose="02020603050405020304" pitchFamily="18" charset="0"/>
              </a:rPr>
              <a:t>arraylerin</a:t>
            </a:r>
            <a:r>
              <a:rPr lang="tr-TR" sz="1800" b="0" i="0" dirty="0">
                <a:solidFill>
                  <a:srgbClr val="000000"/>
                </a:solidFill>
                <a:effectLst/>
                <a:latin typeface="Times New Roman" panose="02020603050405020304" pitchFamily="18" charset="0"/>
              </a:rPr>
              <a:t> bileşenlerine de bildirim anında değer atayabiliriz.  Aşağıdaki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bileşenleri </a:t>
            </a:r>
            <a:r>
              <a:rPr lang="tr-TR" sz="1800" b="0" i="0" dirty="0" err="1">
                <a:solidFill>
                  <a:srgbClr val="000000"/>
                </a:solidFill>
                <a:effectLst/>
                <a:latin typeface="Courier New" panose="02070309020205020404" pitchFamily="49" charset="0"/>
              </a:rPr>
              <a:t>int</a:t>
            </a:r>
            <a:r>
              <a:rPr lang="tr-TR" sz="1800" b="0" i="0" dirty="0">
                <a:solidFill>
                  <a:srgbClr val="000000"/>
                </a:solidFill>
                <a:effectLst/>
                <a:latin typeface="Times New Roman" panose="02020603050405020304" pitchFamily="18" charset="0"/>
              </a:rPr>
              <a:t> tipi olan 2-boyutlu bir </a:t>
            </a:r>
            <a:r>
              <a:rPr lang="tr-TR" sz="1800" b="0" i="0" dirty="0" err="1">
                <a:solidFill>
                  <a:srgbClr val="000000"/>
                </a:solidFill>
                <a:effectLst/>
                <a:latin typeface="Times New Roman" panose="02020603050405020304" pitchFamily="18" charset="0"/>
              </a:rPr>
              <a:t>arraydir</a:t>
            </a:r>
            <a:r>
              <a:rPr lang="tr-TR" sz="1800" b="0" i="0" dirty="0">
                <a:solidFill>
                  <a:srgbClr val="000000"/>
                </a:solidFill>
                <a:effectLst/>
                <a:latin typeface="Times New Roman" panose="02020603050405020304" pitchFamily="18" charset="0"/>
              </a:rPr>
              <a:t>.</a:t>
            </a:r>
            <a:endParaRPr lang="tr-TR" sz="1800" b="0" i="0" dirty="0">
              <a:solidFill>
                <a:srgbClr val="000000"/>
              </a:solidFill>
              <a:effectLst/>
              <a:latin typeface="Times New Roman" panose="02020603050405020304" pitchFamily="18" charset="0"/>
            </a:endParaRPr>
          </a:p>
          <a:p>
            <a:pPr marL="179705" algn="l">
              <a:spcBef>
                <a:spcPts val="425"/>
              </a:spcBef>
              <a:spcAft>
                <a:spcPts val="425"/>
              </a:spcAft>
            </a:pPr>
            <a:r>
              <a:rPr lang="tr-TR" sz="1800" b="0" i="0" dirty="0" err="1">
                <a:solidFill>
                  <a:srgbClr val="0000FF"/>
                </a:solidFill>
                <a:effectLst/>
                <a:latin typeface="Verdana" panose="020B0604030504040204" pitchFamily="34" charset="0"/>
              </a:rPr>
              <a:t>int</a:t>
            </a:r>
            <a:r>
              <a:rPr lang="tr-TR" sz="1800" b="0" i="0" dirty="0">
                <a:solidFill>
                  <a:srgbClr val="000000"/>
                </a:solidFill>
                <a:effectLst/>
                <a:latin typeface="Verdana" panose="020B0604030504040204" pitchFamily="34" charset="0"/>
              </a:rPr>
              <a:t>[][]  </a:t>
            </a:r>
            <a:r>
              <a:rPr lang="tr-TR" sz="1800" b="0" i="0" dirty="0" err="1">
                <a:solidFill>
                  <a:srgbClr val="000000"/>
                </a:solidFill>
                <a:effectLst/>
                <a:latin typeface="Verdana" panose="020B0604030504040204" pitchFamily="34" charset="0"/>
              </a:rPr>
              <a:t>ikilSayı</a:t>
            </a:r>
            <a:r>
              <a:rPr lang="tr-TR" sz="1800" b="0" i="0" dirty="0">
                <a:solidFill>
                  <a:srgbClr val="000000"/>
                </a:solidFill>
                <a:effectLst/>
                <a:latin typeface="Verdana" panose="020B0604030504040204" pitchFamily="34" charset="0"/>
              </a:rPr>
              <a:t> = </a:t>
            </a:r>
            <a:r>
              <a:rPr lang="tr-TR" sz="1800" b="0" i="0" dirty="0" err="1">
                <a:solidFill>
                  <a:srgbClr val="0000FF"/>
                </a:solidFill>
                <a:effectLst/>
                <a:latin typeface="Verdana" panose="020B0604030504040204" pitchFamily="34" charset="0"/>
              </a:rPr>
              <a:t>new</a:t>
            </a:r>
            <a:r>
              <a:rPr lang="tr-TR" sz="1800" b="0" i="0" dirty="0">
                <a:solidFill>
                  <a:srgbClr val="0000FF"/>
                </a:solidFill>
                <a:effectLst/>
                <a:latin typeface="Verdana" panose="020B0604030504040204" pitchFamily="34" charset="0"/>
              </a:rPr>
              <a:t> </a:t>
            </a:r>
            <a:r>
              <a:rPr lang="tr-TR" sz="1800" b="0" i="0" dirty="0">
                <a:solidFill>
                  <a:srgbClr val="000000"/>
                </a:solidFill>
                <a:effectLst/>
                <a:latin typeface="Verdana" panose="020B0604030504040204" pitchFamily="34" charset="0"/>
              </a:rPr>
              <a:t> </a:t>
            </a:r>
            <a:r>
              <a:rPr lang="tr-TR" sz="1800" b="0" i="0" dirty="0" err="1">
                <a:solidFill>
                  <a:srgbClr val="0000FF"/>
                </a:solidFill>
                <a:effectLst/>
                <a:latin typeface="Verdana" panose="020B0604030504040204" pitchFamily="34" charset="0"/>
              </a:rPr>
              <a:t>int</a:t>
            </a:r>
            <a:r>
              <a:rPr lang="tr-TR" sz="1800" b="0" i="0" dirty="0">
                <a:solidFill>
                  <a:srgbClr val="000000"/>
                </a:solidFill>
                <a:effectLst/>
                <a:latin typeface="Verdana" panose="020B0604030504040204" pitchFamily="34" charset="0"/>
              </a:rPr>
              <a:t>[][] { {1, 2}, {3, 4}, {5, 6} };</a:t>
            </a:r>
            <a:endParaRPr lang="tr-TR" sz="1800" b="0" i="0" dirty="0">
              <a:solidFill>
                <a:srgbClr val="000000"/>
              </a:solidFill>
              <a:effectLst/>
              <a:latin typeface="Verdana" panose="020B0604030504040204" pitchFamily="34" charset="0"/>
            </a:endParaRPr>
          </a:p>
          <a:p>
            <a:pPr marL="14605" indent="-14605" algn="just">
              <a:spcBef>
                <a:spcPts val="1200"/>
              </a:spcBef>
              <a:spcAft>
                <a:spcPts val="600"/>
              </a:spcAft>
            </a:pPr>
            <a:r>
              <a:rPr lang="tr-TR" sz="1800" b="0" i="0" dirty="0">
                <a:solidFill>
                  <a:srgbClr val="000000"/>
                </a:solidFill>
                <a:effectLst/>
                <a:latin typeface="Times New Roman" panose="02020603050405020304" pitchFamily="18" charset="0"/>
              </a:rPr>
              <a:t>İki boyutlu </a:t>
            </a:r>
            <a:r>
              <a:rPr lang="tr-TR" sz="1800" b="0" i="0" dirty="0" err="1">
                <a:solidFill>
                  <a:srgbClr val="000000"/>
                </a:solidFill>
                <a:effectLst/>
                <a:latin typeface="Times New Roman" panose="02020603050405020304" pitchFamily="18" charset="0"/>
              </a:rPr>
              <a:t>arrayi</a:t>
            </a:r>
            <a:r>
              <a:rPr lang="tr-TR" sz="1800" b="0" i="0" dirty="0">
                <a:solidFill>
                  <a:srgbClr val="000000"/>
                </a:solidFill>
                <a:effectLst/>
                <a:latin typeface="Times New Roman" panose="02020603050405020304" pitchFamily="18" charset="0"/>
              </a:rPr>
              <a:t> bir matris gibi düşünebiliriz. Bu matriste [][] köşeli parantezlerinden ilki satır numaralarını, ikincisi ise sütun numaralarını belirler. </a:t>
            </a:r>
            <a:r>
              <a:rPr lang="tr-TR" sz="1800" b="0" i="0" dirty="0" err="1">
                <a:solidFill>
                  <a:srgbClr val="000000"/>
                </a:solidFill>
                <a:effectLst/>
                <a:latin typeface="Courier New" panose="02070309020205020404" pitchFamily="49" charset="0"/>
              </a:rPr>
              <a:t>ikilSayı</a:t>
            </a:r>
            <a:r>
              <a:rPr lang="tr-TR" sz="1800" b="0" i="0" dirty="0">
                <a:solidFill>
                  <a:srgbClr val="000000"/>
                </a:solidFill>
                <a:effectLst/>
                <a:latin typeface="Times New Roman" panose="02020603050405020304" pitchFamily="18" charset="0"/>
              </a:rPr>
              <a:t> adlı </a:t>
            </a:r>
            <a:r>
              <a:rPr lang="tr-TR" sz="1800" b="0" i="0" dirty="0" err="1">
                <a:solidFill>
                  <a:srgbClr val="000000"/>
                </a:solidFill>
                <a:effectLst/>
                <a:latin typeface="Times New Roman" panose="02020603050405020304" pitchFamily="18" charset="0"/>
              </a:rPr>
              <a:t>arrayin</a:t>
            </a:r>
            <a:r>
              <a:rPr lang="tr-TR" sz="1800" b="0" i="0" dirty="0">
                <a:solidFill>
                  <a:srgbClr val="000000"/>
                </a:solidFill>
                <a:effectLst/>
                <a:latin typeface="Times New Roman" panose="02020603050405020304" pitchFamily="18" charset="0"/>
              </a:rPr>
              <a:t> bileşenlerini 3x2 tipi bir matris gibi yazdırabiliriz.</a:t>
            </a:r>
            <a:endParaRPr lang="tr-TR" sz="1800"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
        <p:nvSpPr>
          <p:cNvPr id="6" name="Rectangle 1"/>
          <p:cNvSpPr>
            <a:spLocks noGrp="1" noChangeArrowheads="1"/>
          </p:cNvSpPr>
          <p:nvPr>
            <p:ph sz="half" idx="1"/>
          </p:nvPr>
        </p:nvSpPr>
        <p:spPr bwMode="auto">
          <a:xfrm>
            <a:off x="1449217" y="1939370"/>
            <a:ext cx="968297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Çok </a:t>
            </a:r>
            <a:r>
              <a:rPr lang="tr-TR" altLang="tr-TR" sz="1900" dirty="0" err="1">
                <a:solidFill>
                  <a:srgbClr val="000000"/>
                </a:solidFill>
                <a:latin typeface="Times New Roman" panose="02020603050405020304" pitchFamily="18" charset="0"/>
              </a:rPr>
              <a:t>botutlu</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arraylerin</a:t>
            </a:r>
            <a:r>
              <a:rPr lang="tr-TR" altLang="tr-TR" sz="1900" dirty="0">
                <a:solidFill>
                  <a:srgbClr val="000000"/>
                </a:solidFill>
                <a:latin typeface="Times New Roman" panose="02020603050405020304" pitchFamily="18" charset="0"/>
              </a:rPr>
              <a:t> bileşenlerine erişim, tek boyutlularda olduğu gibidir.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Değer atama ve atanan değeri okumak için </a:t>
            </a:r>
            <a:r>
              <a:rPr lang="tr-TR" altLang="tr-TR" sz="1900" dirty="0" err="1">
                <a:solidFill>
                  <a:srgbClr val="000000"/>
                </a:solidFill>
                <a:latin typeface="Times New Roman" panose="02020603050405020304" pitchFamily="18" charset="0"/>
              </a:rPr>
              <a:t>seçkisiz</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random</a:t>
            </a:r>
            <a:r>
              <a:rPr lang="tr-TR" altLang="tr-TR" sz="1900" dirty="0">
                <a:solidFill>
                  <a:srgbClr val="000000"/>
                </a:solidFill>
                <a:latin typeface="Times New Roman" panose="02020603050405020304" pitchFamily="18" charset="0"/>
              </a:rPr>
              <a:t>) erişim yapılabilir.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Değer atarken </a:t>
            </a:r>
            <a:r>
              <a:rPr lang="tr-TR" altLang="tr-TR" sz="1900" dirty="0" err="1">
                <a:solidFill>
                  <a:srgbClr val="000000"/>
                </a:solidFill>
                <a:latin typeface="Times New Roman" panose="02020603050405020304" pitchFamily="18" charset="0"/>
              </a:rPr>
              <a:t>seçkili</a:t>
            </a:r>
            <a:r>
              <a:rPr lang="tr-TR" altLang="tr-TR" sz="1900" dirty="0">
                <a:solidFill>
                  <a:srgbClr val="000000"/>
                </a:solidFill>
                <a:latin typeface="Times New Roman" panose="02020603050405020304" pitchFamily="18" charset="0"/>
              </a:rPr>
              <a:t> ya da sıralı atama yapılabilir.  Aşağıdaki dört deyim grubu birbirlerine eşdeğerdir:</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err="1">
                <a:solidFill>
                  <a:srgbClr val="000000"/>
                </a:solidFill>
                <a:latin typeface="Times New Roman" panose="02020603050405020304" pitchFamily="18" charset="0"/>
              </a:rPr>
              <a:t>int</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 = </a:t>
            </a:r>
            <a:r>
              <a:rPr lang="tr-TR" altLang="tr-TR" sz="1900" dirty="0" err="1">
                <a:solidFill>
                  <a:srgbClr val="000000"/>
                </a:solidFill>
                <a:latin typeface="Times New Roman" panose="02020603050405020304" pitchFamily="18" charset="0"/>
              </a:rPr>
              <a:t>new</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int</a:t>
            </a:r>
            <a:r>
              <a:rPr lang="tr-TR" altLang="tr-TR" sz="1900" dirty="0">
                <a:solidFill>
                  <a:srgbClr val="000000"/>
                </a:solidFill>
                <a:latin typeface="Times New Roman" panose="02020603050405020304" pitchFamily="18" charset="0"/>
              </a:rPr>
              <a:t> [2,3]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[0][0] = 1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[0][1] = 2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[0][2] = 3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[1][0] = 4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[1][1] = 5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[1][2] = 6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err="1">
                <a:solidFill>
                  <a:srgbClr val="000000"/>
                </a:solidFill>
                <a:latin typeface="Times New Roman" panose="02020603050405020304" pitchFamily="18" charset="0"/>
              </a:rPr>
              <a:t>int</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 = </a:t>
            </a:r>
            <a:r>
              <a:rPr lang="tr-TR" altLang="tr-TR" sz="1900" dirty="0" err="1">
                <a:solidFill>
                  <a:srgbClr val="000000"/>
                </a:solidFill>
                <a:latin typeface="Times New Roman" panose="02020603050405020304" pitchFamily="18" charset="0"/>
              </a:rPr>
              <a:t>new</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int</a:t>
            </a:r>
            <a:r>
              <a:rPr lang="tr-TR" altLang="tr-TR" sz="1900" dirty="0">
                <a:solidFill>
                  <a:srgbClr val="000000"/>
                </a:solidFill>
                <a:latin typeface="Times New Roman" panose="02020603050405020304" pitchFamily="18" charset="0"/>
              </a:rPr>
              <a:t> [2][3]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[0])[0] = 1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[0])[1] = 2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[0])[2] = 3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[1])[0] = 4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[1])[1] = 5 ;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[1])[2] = 6 ;</a:t>
            </a:r>
            <a:endParaRPr lang="tr-TR" altLang="tr-TR" sz="1900" dirty="0">
              <a:solidFill>
                <a:srgbClr val="000000"/>
              </a:solidFill>
              <a:latin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lang="tr-TR" altLang="tr-TR" sz="1900" dirty="0">
                <a:solidFill>
                  <a:srgbClr val="000000"/>
                </a:solidFill>
                <a:latin typeface="Times New Roman" panose="02020603050405020304" pitchFamily="18" charset="0"/>
              </a:rPr>
              <a:t> </a:t>
            </a:r>
            <a:endParaRPr lang="tr-TR" altLang="tr-TR" sz="1900" dirty="0">
              <a:solidFill>
                <a:srgbClr val="000000"/>
              </a:solidFill>
              <a:latin typeface="Times New Roman" panose="02020603050405020304" pitchFamily="18" charset="0"/>
            </a:endParaRPr>
          </a:p>
          <a:p>
            <a:pPr marL="0" indent="0" algn="just">
              <a:lnSpc>
                <a:spcPct val="100000"/>
              </a:lnSpc>
              <a:buClrTx/>
              <a:buSzTx/>
              <a:buNone/>
            </a:pPr>
            <a:r>
              <a:rPr lang="tr-TR" altLang="tr-TR" sz="1900" dirty="0" err="1">
                <a:solidFill>
                  <a:srgbClr val="000000"/>
                </a:solidFill>
                <a:latin typeface="Times New Roman" panose="02020603050405020304" pitchFamily="18" charset="0"/>
              </a:rPr>
              <a:t>int</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arr</a:t>
            </a:r>
            <a:r>
              <a:rPr lang="tr-TR" altLang="tr-TR" sz="1900" dirty="0">
                <a:solidFill>
                  <a:srgbClr val="000000"/>
                </a:solidFill>
                <a:latin typeface="Times New Roman" panose="02020603050405020304" pitchFamily="18" charset="0"/>
              </a:rPr>
              <a:t> = </a:t>
            </a:r>
            <a:r>
              <a:rPr lang="tr-TR" altLang="tr-TR" sz="1900" dirty="0" err="1">
                <a:solidFill>
                  <a:srgbClr val="000000"/>
                </a:solidFill>
                <a:latin typeface="Times New Roman" panose="02020603050405020304" pitchFamily="18" charset="0"/>
              </a:rPr>
              <a:t>new</a:t>
            </a:r>
            <a:r>
              <a:rPr lang="tr-TR" altLang="tr-TR" sz="1900" dirty="0">
                <a:solidFill>
                  <a:srgbClr val="000000"/>
                </a:solidFill>
                <a:latin typeface="Times New Roman" panose="02020603050405020304" pitchFamily="18" charset="0"/>
              </a:rPr>
              <a:t> </a:t>
            </a:r>
            <a:r>
              <a:rPr lang="tr-TR" altLang="tr-TR" sz="1900" dirty="0" err="1">
                <a:solidFill>
                  <a:srgbClr val="000000"/>
                </a:solidFill>
                <a:latin typeface="Times New Roman" panose="02020603050405020304" pitchFamily="18" charset="0"/>
              </a:rPr>
              <a:t>int</a:t>
            </a:r>
            <a:r>
              <a:rPr lang="tr-TR" altLang="tr-TR" sz="1900" dirty="0">
                <a:solidFill>
                  <a:srgbClr val="000000"/>
                </a:solidFill>
                <a:latin typeface="Times New Roman" panose="02020603050405020304" pitchFamily="18" charset="0"/>
              </a:rPr>
              <a:t> [][]   { {1,2,3}, {4,5,6} };</a:t>
            </a:r>
            <a:endParaRPr lang="tr-TR" altLang="tr-TR" sz="1900" dirty="0">
              <a:solidFill>
                <a:srgbClr val="000000"/>
              </a:solidFill>
              <a:latin typeface="Times New Roman" panose="02020603050405020304" pitchFamily="18" charset="0"/>
            </a:endParaRPr>
          </a:p>
          <a:p>
            <a:pPr marL="0" indent="0" algn="just">
              <a:lnSpc>
                <a:spcPct val="100000"/>
              </a:lnSpc>
              <a:buClrTx/>
              <a:buSzTx/>
              <a:buNone/>
            </a:pPr>
            <a:r>
              <a:rPr lang="tr-TR" sz="1900" dirty="0" err="1">
                <a:solidFill>
                  <a:srgbClr val="000000"/>
                </a:solidFill>
                <a:latin typeface="Times New Roman" panose="02020603050405020304" pitchFamily="18" charset="0"/>
              </a:rPr>
              <a:t>int</a:t>
            </a:r>
            <a:r>
              <a:rPr lang="tr-TR" sz="1900" dirty="0">
                <a:solidFill>
                  <a:srgbClr val="000000"/>
                </a:solidFill>
                <a:latin typeface="Times New Roman" panose="02020603050405020304" pitchFamily="18" charset="0"/>
              </a:rPr>
              <a:t>[][] </a:t>
            </a:r>
            <a:r>
              <a:rPr lang="tr-TR" sz="1900" dirty="0" err="1">
                <a:solidFill>
                  <a:srgbClr val="000000"/>
                </a:solidFill>
                <a:latin typeface="Times New Roman" panose="02020603050405020304" pitchFamily="18" charset="0"/>
              </a:rPr>
              <a:t>arr</a:t>
            </a:r>
            <a:r>
              <a:rPr lang="tr-TR" sz="1900" dirty="0">
                <a:solidFill>
                  <a:srgbClr val="000000"/>
                </a:solidFill>
                <a:latin typeface="Times New Roman" panose="02020603050405020304" pitchFamily="18" charset="0"/>
              </a:rPr>
              <a:t> = { {1,2,3}, {4,5,6} };</a:t>
            </a:r>
            <a:endParaRPr lang="tr-TR" altLang="tr-TR" sz="1900" dirty="0">
              <a:solidFill>
                <a:srgbClr val="000000"/>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sz="half" idx="1"/>
          </p:nvPr>
        </p:nvSpPr>
        <p:spPr/>
        <p:txBody>
          <a:bodyPr>
            <a:normAutofit fontScale="77500" lnSpcReduction="20000"/>
          </a:bodyPr>
          <a:lstStyle/>
          <a:p>
            <a:pPr marL="0" indent="0" algn="l">
              <a:spcAft>
                <a:spcPts val="0"/>
              </a:spcAft>
              <a:buNone/>
            </a:pPr>
            <a:r>
              <a:rPr lang="tr-TR" sz="1800" b="0" i="0" dirty="0" err="1">
                <a:solidFill>
                  <a:srgbClr val="000000"/>
                </a:solidFill>
                <a:effectLst/>
                <a:latin typeface="Courier New" panose="02070309020205020404" pitchFamily="49" charset="0"/>
              </a:rPr>
              <a:t>public</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static</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void</a:t>
            </a:r>
            <a:r>
              <a:rPr lang="tr-TR" sz="1800" b="0" i="0" dirty="0">
                <a:solidFill>
                  <a:srgbClr val="000000"/>
                </a:solidFill>
                <a:effectLst/>
                <a:latin typeface="Courier New" panose="02070309020205020404" pitchFamily="49" charset="0"/>
              </a:rPr>
              <a:t> main(</a:t>
            </a:r>
            <a:r>
              <a:rPr lang="tr-TR" sz="1800" b="0" i="0" dirty="0" err="1">
                <a:solidFill>
                  <a:srgbClr val="000000"/>
                </a:solidFill>
                <a:effectLst/>
                <a:latin typeface="Courier New" panose="02070309020205020404" pitchFamily="49" charset="0"/>
              </a:rPr>
              <a:t>String</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args</a:t>
            </a:r>
            <a:r>
              <a:rPr lang="tr-TR" sz="1800" b="0" i="0" dirty="0">
                <a:solidFill>
                  <a:srgbClr val="000000"/>
                </a:solidFill>
                <a:effectLst/>
                <a:latin typeface="Courier New" panose="02070309020205020404" pitchFamily="49" charset="0"/>
              </a:rPr>
              <a:t>)</a:t>
            </a:r>
            <a:endParaRPr lang="tr-TR" sz="1800" b="0" i="0" dirty="0">
              <a:solidFill>
                <a:srgbClr val="000000"/>
              </a:solidFill>
              <a:effectLst/>
              <a:latin typeface="Courier New" panose="02070309020205020404" pitchFamily="49" charset="0"/>
            </a:endParaRPr>
          </a:p>
          <a:p>
            <a:pPr marL="0" indent="0" algn="l">
              <a:spcAft>
                <a:spcPts val="0"/>
              </a:spcAft>
              <a:buNone/>
            </a:pPr>
            <a:r>
              <a:rPr lang="tr-TR" sz="1800" b="0" i="0" dirty="0">
                <a:solidFill>
                  <a:srgbClr val="000000"/>
                </a:solidFill>
                <a:effectLst/>
                <a:latin typeface="Courier New" panose="02070309020205020404" pitchFamily="49" charset="0"/>
              </a:rPr>
              <a:t>        {</a:t>
            </a:r>
            <a:endParaRPr lang="tr-TR" sz="1800" b="0" i="0" dirty="0">
              <a:solidFill>
                <a:srgbClr val="000000"/>
              </a:solidFill>
              <a:effectLst/>
              <a:latin typeface="Courier New" panose="02070309020205020404" pitchFamily="49" charset="0"/>
            </a:endParaRPr>
          </a:p>
          <a:p>
            <a:pPr marL="0" indent="0" algn="l">
              <a:spcAft>
                <a:spcPts val="0"/>
              </a:spcAft>
              <a:buNone/>
            </a:pPr>
            <a:r>
              <a:rPr lang="tr-TR" sz="1800" b="0" i="0" dirty="0" err="1">
                <a:solidFill>
                  <a:srgbClr val="000000"/>
                </a:solidFill>
                <a:effectLst/>
                <a:latin typeface="Courier New" panose="02070309020205020404" pitchFamily="49" charset="0"/>
              </a:rPr>
              <a:t>int</a:t>
            </a:r>
            <a:r>
              <a:rPr lang="tr-TR" sz="1800" b="0" i="0" dirty="0">
                <a:solidFill>
                  <a:srgbClr val="000000"/>
                </a:solidFill>
                <a:effectLst/>
                <a:latin typeface="Courier New" panose="02070309020205020404" pitchFamily="49" charset="0"/>
              </a:rPr>
              <a:t>[][] a = </a:t>
            </a:r>
            <a:r>
              <a:rPr lang="tr-TR" sz="1800" b="0" i="0" dirty="0" err="1">
                <a:solidFill>
                  <a:srgbClr val="000000"/>
                </a:solidFill>
                <a:effectLst/>
                <a:latin typeface="Courier New" panose="02070309020205020404" pitchFamily="49" charset="0"/>
              </a:rPr>
              <a:t>new</a:t>
            </a:r>
            <a:r>
              <a:rPr lang="tr-TR" sz="1800" b="0" i="0" dirty="0">
                <a:solidFill>
                  <a:srgbClr val="000000"/>
                </a:solidFill>
                <a:effectLst/>
                <a:latin typeface="Courier New" panose="02070309020205020404" pitchFamily="49" charset="0"/>
              </a:rPr>
              <a:t> </a:t>
            </a:r>
            <a:r>
              <a:rPr lang="tr-TR" sz="1800" b="0" i="0" dirty="0" err="1">
                <a:solidFill>
                  <a:srgbClr val="000000"/>
                </a:solidFill>
                <a:effectLst/>
                <a:latin typeface="Courier New" panose="02070309020205020404" pitchFamily="49" charset="0"/>
              </a:rPr>
              <a:t>int</a:t>
            </a:r>
            <a:r>
              <a:rPr lang="tr-TR" sz="1800" b="0" i="0" dirty="0">
                <a:solidFill>
                  <a:srgbClr val="000000"/>
                </a:solidFill>
                <a:effectLst/>
                <a:latin typeface="Courier New" panose="02070309020205020404" pitchFamily="49" charset="0"/>
              </a:rPr>
              <a:t>[][]  {</a:t>
            </a:r>
            <a:endParaRPr lang="tr-TR" sz="1800" b="0" i="0" dirty="0">
              <a:solidFill>
                <a:srgbClr val="000000"/>
              </a:solidFill>
              <a:effectLst/>
              <a:latin typeface="Courier New" panose="02070309020205020404" pitchFamily="49" charset="0"/>
            </a:endParaRPr>
          </a:p>
          <a:p>
            <a:pPr marL="14605" marR="6985" indent="0" algn="just">
              <a:spcAft>
                <a:spcPts val="0"/>
              </a:spcAft>
              <a:buNone/>
            </a:pPr>
            <a:r>
              <a:rPr lang="tr-TR" sz="1800" b="0" i="0" dirty="0">
                <a:solidFill>
                  <a:srgbClr val="000000"/>
                </a:solidFill>
                <a:effectLst/>
                <a:latin typeface="Courier New" panose="02070309020205020404" pitchFamily="49" charset="0"/>
              </a:rPr>
              <a:t>{23, 45, 78},{52, 67, 89},{2, -56, 65}, {79, 14, 91},{ 0, 45, 73},{91, 87 ,67}, {23, 16, 37},{17, 43, 58},{84, 33, 59}, {48, 73, 30},{74, 86, 15},{57,811, 90} };</a:t>
            </a:r>
            <a:endParaRPr lang="tr-TR" dirty="0"/>
          </a:p>
        </p:txBody>
      </p:sp>
      <p:sp>
        <p:nvSpPr>
          <p:cNvPr id="4" name="İçerik Yer Tutucusu 3"/>
          <p:cNvSpPr>
            <a:spLocks noGrp="1"/>
          </p:cNvSpPr>
          <p:nvPr>
            <p:ph sz="half" idx="2"/>
          </p:nvPr>
        </p:nvSpPr>
        <p:spPr/>
        <p:txBody>
          <a:bodyPr>
            <a:normAutofit fontScale="77500" lnSpcReduction="20000"/>
          </a:bodyPr>
          <a:lstStyle/>
          <a:p>
            <a:pPr marL="14605" marR="6985" indent="615950" algn="just">
              <a:spcAft>
                <a:spcPts val="0"/>
              </a:spcAft>
            </a:pPr>
            <a:endParaRPr lang="tr-TR" sz="2000" b="0" i="0" dirty="0">
              <a:solidFill>
                <a:srgbClr val="000000"/>
              </a:solidFill>
              <a:effectLst/>
              <a:latin typeface="Courier New" panose="02070309020205020404" pitchFamily="49" charset="0"/>
            </a:endParaRPr>
          </a:p>
          <a:p>
            <a:pPr marL="0" indent="0" algn="l">
              <a:spcAft>
                <a:spcPts val="0"/>
              </a:spcAft>
              <a:buNone/>
            </a:pPr>
            <a:r>
              <a:rPr lang="tr-TR" sz="2000" b="0" i="0" dirty="0" err="1">
                <a:solidFill>
                  <a:srgbClr val="000000"/>
                </a:solidFill>
                <a:effectLst/>
                <a:latin typeface="Courier New" panose="02070309020205020404" pitchFamily="49" charset="0"/>
              </a:rPr>
              <a:t>for</a:t>
            </a:r>
            <a:r>
              <a:rPr lang="tr-TR" sz="2000" b="0" i="0" dirty="0">
                <a:solidFill>
                  <a:srgbClr val="000000"/>
                </a:solidFill>
                <a:effectLst/>
                <a:latin typeface="Courier New" panose="02070309020205020404" pitchFamily="49" charset="0"/>
              </a:rPr>
              <a:t> (</a:t>
            </a:r>
            <a:r>
              <a:rPr lang="tr-TR" sz="2000" b="0" i="0" dirty="0" err="1">
                <a:solidFill>
                  <a:srgbClr val="000000"/>
                </a:solidFill>
                <a:effectLst/>
                <a:latin typeface="Courier New" panose="02070309020205020404" pitchFamily="49" charset="0"/>
              </a:rPr>
              <a:t>int</a:t>
            </a:r>
            <a:r>
              <a:rPr lang="tr-TR" sz="2000" b="0" i="0" dirty="0">
                <a:solidFill>
                  <a:srgbClr val="000000"/>
                </a:solidFill>
                <a:effectLst/>
                <a:latin typeface="Courier New" panose="02070309020205020404" pitchFamily="49" charset="0"/>
              </a:rPr>
              <a:t> i = 0; i &lt; </a:t>
            </a:r>
            <a:r>
              <a:rPr lang="tr-TR" sz="2000" b="0" i="0" dirty="0" err="1">
                <a:solidFill>
                  <a:srgbClr val="000000"/>
                </a:solidFill>
                <a:effectLst/>
                <a:latin typeface="Courier New" panose="02070309020205020404" pitchFamily="49" charset="0"/>
              </a:rPr>
              <a:t>a.length</a:t>
            </a:r>
            <a:r>
              <a:rPr lang="tr-TR" sz="2000" b="0" i="0" dirty="0">
                <a:solidFill>
                  <a:srgbClr val="000000"/>
                </a:solidFill>
                <a:effectLst/>
                <a:latin typeface="Courier New" panose="02070309020205020404" pitchFamily="49" charset="0"/>
              </a:rPr>
              <a:t>; i++) {    </a:t>
            </a:r>
            <a:r>
              <a:rPr lang="tr-TR" sz="2000" b="0" i="0" dirty="0" err="1">
                <a:solidFill>
                  <a:srgbClr val="000000"/>
                </a:solidFill>
                <a:effectLst/>
                <a:latin typeface="Courier New" panose="02070309020205020404" pitchFamily="49" charset="0"/>
              </a:rPr>
              <a:t>for</a:t>
            </a:r>
            <a:r>
              <a:rPr lang="tr-TR" sz="2000" b="0" i="0" dirty="0">
                <a:solidFill>
                  <a:srgbClr val="000000"/>
                </a:solidFill>
                <a:effectLst/>
                <a:latin typeface="Courier New" panose="02070309020205020404" pitchFamily="49" charset="0"/>
              </a:rPr>
              <a:t> (</a:t>
            </a:r>
            <a:r>
              <a:rPr lang="tr-TR" sz="2000" b="0" i="0" dirty="0" err="1">
                <a:solidFill>
                  <a:srgbClr val="000000"/>
                </a:solidFill>
                <a:effectLst/>
                <a:latin typeface="Courier New" panose="02070309020205020404" pitchFamily="49" charset="0"/>
              </a:rPr>
              <a:t>int</a:t>
            </a:r>
            <a:r>
              <a:rPr lang="tr-TR" sz="2000" b="0" i="0" dirty="0">
                <a:solidFill>
                  <a:srgbClr val="000000"/>
                </a:solidFill>
                <a:effectLst/>
                <a:latin typeface="Courier New" panose="02070309020205020404" pitchFamily="49" charset="0"/>
              </a:rPr>
              <a:t> j = 0; j &lt; a[i].</a:t>
            </a:r>
            <a:r>
              <a:rPr lang="tr-TR" sz="2000" b="0" i="0" dirty="0" err="1">
                <a:solidFill>
                  <a:srgbClr val="000000"/>
                </a:solidFill>
                <a:effectLst/>
                <a:latin typeface="Courier New" panose="02070309020205020404" pitchFamily="49" charset="0"/>
              </a:rPr>
              <a:t>length</a:t>
            </a:r>
            <a:r>
              <a:rPr lang="tr-TR" sz="2000" b="0" i="0" dirty="0">
                <a:solidFill>
                  <a:srgbClr val="000000"/>
                </a:solidFill>
                <a:effectLst/>
                <a:latin typeface="Courier New" panose="02070309020205020404" pitchFamily="49" charset="0"/>
              </a:rPr>
              <a:t>; j++) {</a:t>
            </a:r>
            <a:endParaRPr lang="tr-TR" sz="2000" b="0" i="0" dirty="0">
              <a:solidFill>
                <a:srgbClr val="000000"/>
              </a:solidFill>
              <a:effectLst/>
              <a:latin typeface="Courier New" panose="02070309020205020404" pitchFamily="49" charset="0"/>
            </a:endParaRPr>
          </a:p>
          <a:p>
            <a:pPr marL="0" indent="0" algn="l">
              <a:spcAft>
                <a:spcPts val="0"/>
              </a:spcAft>
              <a:buNone/>
            </a:pPr>
            <a:r>
              <a:rPr lang="tr-TR" sz="2000" b="0" i="0" dirty="0">
                <a:solidFill>
                  <a:srgbClr val="000000"/>
                </a:solidFill>
                <a:effectLst/>
                <a:latin typeface="Courier New" panose="02070309020205020404" pitchFamily="49" charset="0"/>
              </a:rPr>
              <a:t>   </a:t>
            </a:r>
            <a:r>
              <a:rPr lang="tr-TR" sz="2000" b="0" i="0" dirty="0" err="1">
                <a:solidFill>
                  <a:srgbClr val="000000"/>
                </a:solidFill>
                <a:effectLst/>
                <a:latin typeface="Courier New" panose="02070309020205020404" pitchFamily="49" charset="0"/>
              </a:rPr>
              <a:t>System.out.print</a:t>
            </a:r>
            <a:r>
              <a:rPr lang="tr-TR" sz="2000" b="0" i="0" dirty="0">
                <a:solidFill>
                  <a:srgbClr val="000000"/>
                </a:solidFill>
                <a:effectLst/>
                <a:latin typeface="Courier New" panose="02070309020205020404" pitchFamily="49" charset="0"/>
              </a:rPr>
              <a:t>(a[i][j] + " ");</a:t>
            </a:r>
            <a:endParaRPr lang="tr-TR" sz="2000" b="0" i="0" dirty="0">
              <a:solidFill>
                <a:srgbClr val="000000"/>
              </a:solidFill>
              <a:effectLst/>
              <a:latin typeface="Courier New" panose="02070309020205020404" pitchFamily="49" charset="0"/>
            </a:endParaRPr>
          </a:p>
          <a:p>
            <a:pPr marL="0" indent="0" algn="l">
              <a:spcAft>
                <a:spcPts val="0"/>
              </a:spcAft>
              <a:buNone/>
            </a:pPr>
            <a:r>
              <a:rPr lang="tr-TR" sz="2000" b="0" i="0" dirty="0">
                <a:solidFill>
                  <a:srgbClr val="000000"/>
                </a:solidFill>
                <a:effectLst/>
                <a:latin typeface="Courier New" panose="02070309020205020404" pitchFamily="49" charset="0"/>
              </a:rPr>
              <a:t>    }</a:t>
            </a:r>
            <a:endParaRPr lang="tr-TR" sz="2000" b="0" i="0" dirty="0">
              <a:solidFill>
                <a:srgbClr val="000000"/>
              </a:solidFill>
              <a:effectLst/>
              <a:latin typeface="Courier New" panose="02070309020205020404" pitchFamily="49" charset="0"/>
            </a:endParaRPr>
          </a:p>
          <a:p>
            <a:pPr marL="0" indent="0" algn="l">
              <a:spcAft>
                <a:spcPts val="0"/>
              </a:spcAft>
              <a:buNone/>
            </a:pPr>
            <a:r>
              <a:rPr lang="tr-TR" sz="2000" b="0" i="0" dirty="0">
                <a:solidFill>
                  <a:srgbClr val="000000"/>
                </a:solidFill>
                <a:effectLst/>
                <a:latin typeface="Courier New" panose="02070309020205020404" pitchFamily="49" charset="0"/>
              </a:rPr>
              <a:t> </a:t>
            </a:r>
            <a:r>
              <a:rPr lang="tr-TR" sz="2000" b="0" i="0" dirty="0" err="1">
                <a:solidFill>
                  <a:srgbClr val="000000"/>
                </a:solidFill>
                <a:effectLst/>
                <a:latin typeface="Courier New" panose="02070309020205020404" pitchFamily="49" charset="0"/>
              </a:rPr>
              <a:t>System.out.println</a:t>
            </a:r>
            <a:r>
              <a:rPr lang="tr-TR" sz="2000" b="0" i="0" dirty="0">
                <a:solidFill>
                  <a:srgbClr val="000000"/>
                </a:solidFill>
                <a:effectLst/>
                <a:latin typeface="Courier New" panose="02070309020205020404" pitchFamily="49" charset="0"/>
              </a:rPr>
              <a:t>();</a:t>
            </a:r>
            <a:endParaRPr lang="tr-TR" sz="2000" b="0" i="0" dirty="0">
              <a:solidFill>
                <a:srgbClr val="000000"/>
              </a:solidFill>
              <a:effectLst/>
              <a:latin typeface="Courier New" panose="02070309020205020404" pitchFamily="49" charset="0"/>
            </a:endParaRPr>
          </a:p>
          <a:p>
            <a:pPr marL="0" indent="0" algn="l">
              <a:spcAft>
                <a:spcPts val="0"/>
              </a:spcAft>
              <a:buNone/>
            </a:pPr>
            <a:r>
              <a:rPr lang="tr-TR" sz="2000" b="0" i="0" dirty="0">
                <a:solidFill>
                  <a:srgbClr val="000000"/>
                </a:solidFill>
                <a:effectLst/>
                <a:latin typeface="Courier New" panose="02070309020205020404" pitchFamily="49" charset="0"/>
              </a:rPr>
              <a:t>  }</a:t>
            </a:r>
            <a:endParaRPr lang="tr-TR" sz="2000" b="0" i="0" dirty="0">
              <a:solidFill>
                <a:srgbClr val="000000"/>
              </a:solidFill>
              <a:effectLst/>
              <a:latin typeface="Courier New" panose="02070309020205020404" pitchFamily="49" charset="0"/>
            </a:endParaRPr>
          </a:p>
          <a:p>
            <a:pPr marL="0" indent="0" algn="l">
              <a:spcAft>
                <a:spcPts val="0"/>
              </a:spcAft>
              <a:buNone/>
            </a:pPr>
            <a:r>
              <a:rPr lang="tr-TR" sz="2000" b="0" i="0" dirty="0">
                <a:solidFill>
                  <a:srgbClr val="000000"/>
                </a:solidFill>
                <a:effectLst/>
                <a:latin typeface="Courier New" panose="02070309020205020404" pitchFamily="49" charset="0"/>
              </a:rPr>
              <a:t> }</a:t>
            </a:r>
            <a:endParaRPr lang="tr-TR" sz="2000" b="0" i="0" dirty="0">
              <a:solidFill>
                <a:srgbClr val="000000"/>
              </a:solidFill>
              <a:effectLst/>
              <a:latin typeface="Courier New" panose="02070309020205020404" pitchFamily="49" charset="0"/>
            </a:endParaRPr>
          </a:p>
          <a:p>
            <a:endParaRPr lang="tr-TR" dirty="0"/>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a:t>
            </a:r>
            <a:br>
              <a:rPr lang="tr-TR" dirty="0"/>
            </a:br>
            <a:endParaRPr lang="tr-TR" dirty="0"/>
          </a:p>
        </p:txBody>
      </p:sp>
      <p:sp>
        <p:nvSpPr>
          <p:cNvPr id="3" name="İçerik Yer Tutucusu 2"/>
          <p:cNvSpPr>
            <a:spLocks noGrp="1"/>
          </p:cNvSpPr>
          <p:nvPr>
            <p:ph sz="half" idx="1"/>
          </p:nvPr>
        </p:nvSpPr>
        <p:spPr>
          <a:xfrm>
            <a:off x="1450848" y="1864194"/>
            <a:ext cx="7441482" cy="4320330"/>
          </a:xfrm>
        </p:spPr>
        <p:txBody>
          <a:bodyPr>
            <a:normAutofit fontScale="70000" lnSpcReduction="20000"/>
          </a:bodyPr>
          <a:lstStyle/>
          <a:p>
            <a:pPr algn="just">
              <a:spcBef>
                <a:spcPts val="1200"/>
              </a:spcBef>
              <a:spcAft>
                <a:spcPts val="600"/>
              </a:spcAft>
            </a:pPr>
            <a:r>
              <a:rPr lang="fr-FR" b="0" i="1" dirty="0" err="1">
                <a:solidFill>
                  <a:srgbClr val="1F497D"/>
                </a:solidFill>
                <a:effectLst/>
                <a:latin typeface="Arial" panose="020B0604020202020204" pitchFamily="34" charset="0"/>
              </a:rPr>
              <a:t>Çıktı</a:t>
            </a:r>
            <a:r>
              <a:rPr lang="fr-FR" b="0" i="1" dirty="0">
                <a:solidFill>
                  <a:srgbClr val="1F497D"/>
                </a:solidFill>
                <a:effectLst/>
                <a:latin typeface="Arial" panose="020B0604020202020204" pitchFamily="34" charset="0"/>
              </a:rPr>
              <a:t>:</a:t>
            </a:r>
            <a:endParaRPr lang="fr-FR" b="0" i="1" dirty="0">
              <a:solidFill>
                <a:srgbClr val="1F497D"/>
              </a:solidFill>
              <a:effectLst/>
              <a:latin typeface="Arial" panose="020B0604020202020204" pitchFamily="34" charset="0"/>
            </a:endParaRPr>
          </a:p>
          <a:p>
            <a:pPr marL="180340" algn="just">
              <a:spcAft>
                <a:spcPts val="0"/>
              </a:spcAft>
            </a:pPr>
            <a:r>
              <a:rPr lang="fr-FR" sz="1800" b="0" i="0" dirty="0">
                <a:solidFill>
                  <a:srgbClr val="000080"/>
                </a:solidFill>
                <a:effectLst/>
                <a:latin typeface="Courier New" panose="02070309020205020404" pitchFamily="49" charset="0"/>
              </a:rPr>
              <a:t>23    45    78</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52    67    89</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2    -56    65</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79    14    91</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 0    45    73</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91    87    67</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23    16    37</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17    43    58</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84    33    59</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48    73    30</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74    86    15</a:t>
            </a:r>
            <a:endParaRPr lang="fr-FR" sz="1800" b="0" i="0" dirty="0">
              <a:solidFill>
                <a:srgbClr val="000080"/>
              </a:solidFill>
              <a:effectLst/>
              <a:latin typeface="Courier New" panose="02070309020205020404" pitchFamily="49" charset="0"/>
            </a:endParaRPr>
          </a:p>
          <a:p>
            <a:pPr marL="180340" algn="just">
              <a:spcAft>
                <a:spcPts val="0"/>
              </a:spcAft>
            </a:pPr>
            <a:r>
              <a:rPr lang="fr-FR" sz="1800" b="0" i="0" dirty="0">
                <a:solidFill>
                  <a:srgbClr val="000080"/>
                </a:solidFill>
                <a:effectLst/>
                <a:latin typeface="Courier New" panose="02070309020205020404" pitchFamily="49" charset="0"/>
              </a:rPr>
              <a:t>57   811    90</a:t>
            </a:r>
            <a:endParaRPr lang="fr-FR" sz="1800" b="0" i="0" dirty="0">
              <a:solidFill>
                <a:srgbClr val="000080"/>
              </a:solidFill>
              <a:effectLst/>
              <a:latin typeface="Courier New" panose="02070309020205020404" pitchFamily="49"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  AŞAMA</a:t>
            </a:r>
            <a:br>
              <a:rPr lang="tr-TR" dirty="0"/>
            </a:br>
            <a:endParaRPr lang="tr-TR" dirty="0"/>
          </a:p>
        </p:txBody>
      </p:sp>
      <p:sp>
        <p:nvSpPr>
          <p:cNvPr id="3" name="İçerik Yer Tutucusu 2"/>
          <p:cNvSpPr>
            <a:spLocks noGrp="1"/>
          </p:cNvSpPr>
          <p:nvPr>
            <p:ph idx="1"/>
          </p:nvPr>
        </p:nvSpPr>
        <p:spPr>
          <a:xfrm>
            <a:off x="1451579" y="2015732"/>
            <a:ext cx="9603275" cy="3450613"/>
          </a:xfrm>
        </p:spPr>
        <p:txBody>
          <a:bodyPr>
            <a:normAutofit/>
          </a:bodyPr>
          <a:lstStyle/>
          <a:p>
            <a:pPr marL="0" indent="0">
              <a:buNone/>
            </a:pPr>
            <a:endParaRPr lang="tr-TR" dirty="0"/>
          </a:p>
          <a:p>
            <a:r>
              <a:rPr lang="tr-TR" dirty="0"/>
              <a:t>int [ ] sicilNo ;</a:t>
            </a:r>
            <a:endParaRPr lang="tr-TR" dirty="0"/>
          </a:p>
          <a:p>
            <a:endParaRPr lang="tr-TR" dirty="0"/>
          </a:p>
          <a:p>
            <a:r>
              <a:rPr lang="tr-TR" dirty="0"/>
              <a:t>deyimi int tipinden sicilNo adlı bir array bildirimidir. Bu aşamada sicilNo null işaret eden bir referanstır (işaretçi, pointer).</a:t>
            </a:r>
            <a:endParaRPr lang="tr-TR" dirty="0"/>
          </a:p>
          <a:p>
            <a:endParaRPr lang="tr-TR" dirty="0"/>
          </a:p>
          <a:p>
            <a:r>
              <a:rPr lang="tr-TR" dirty="0"/>
              <a:t>sicilNo --&gt; null </a:t>
            </a:r>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Çentikli (</a:t>
            </a:r>
            <a:r>
              <a:rPr lang="tr-TR" dirty="0" err="1"/>
              <a:t>jugged</a:t>
            </a:r>
            <a:r>
              <a:rPr lang="tr-TR" dirty="0"/>
              <a:t>) </a:t>
            </a:r>
            <a:r>
              <a:rPr lang="tr-TR" dirty="0" err="1"/>
              <a:t>Array</a:t>
            </a:r>
            <a:endParaRPr lang="tr-TR" dirty="0"/>
          </a:p>
        </p:txBody>
      </p:sp>
      <p:sp>
        <p:nvSpPr>
          <p:cNvPr id="3" name="İçerik Yer Tutucusu 2"/>
          <p:cNvSpPr>
            <a:spLocks noGrp="1"/>
          </p:cNvSpPr>
          <p:nvPr>
            <p:ph sz="half" idx="1"/>
          </p:nvPr>
        </p:nvSpPr>
        <p:spPr>
          <a:xfrm>
            <a:off x="1447331" y="2010878"/>
            <a:ext cx="9605634" cy="4042233"/>
          </a:xfrm>
        </p:spPr>
        <p:txBody>
          <a:bodyPr/>
          <a:lstStyle/>
          <a:p>
            <a:pPr marL="14605" indent="-14605" algn="just">
              <a:spcBef>
                <a:spcPts val="1200"/>
              </a:spcBef>
              <a:spcAft>
                <a:spcPts val="600"/>
              </a:spcAft>
            </a:pPr>
            <a:r>
              <a:rPr lang="tr-TR" sz="1800" b="0" i="0" dirty="0">
                <a:solidFill>
                  <a:srgbClr val="000000"/>
                </a:solidFill>
                <a:effectLst/>
                <a:latin typeface="Times New Roman" panose="02020603050405020304" pitchFamily="18" charset="0"/>
              </a:rPr>
              <a:t>Çok boyutlu </a:t>
            </a:r>
            <a:r>
              <a:rPr lang="tr-TR" sz="1800" b="0" i="0" dirty="0" err="1">
                <a:solidFill>
                  <a:srgbClr val="000000"/>
                </a:solidFill>
                <a:effectLst/>
                <a:latin typeface="Times New Roman" panose="02020603050405020304" pitchFamily="18" charset="0"/>
              </a:rPr>
              <a:t>arrayleri</a:t>
            </a:r>
            <a:r>
              <a:rPr lang="tr-TR" sz="1800" b="0" i="0" dirty="0">
                <a:solidFill>
                  <a:srgbClr val="000080"/>
                </a:solidFill>
                <a:effectLst/>
                <a:latin typeface="Courier New" panose="02070309020205020404" pitchFamily="49" charset="0"/>
              </a:rPr>
              <a:t> </a:t>
            </a:r>
            <a:r>
              <a:rPr lang="tr-TR" sz="1800" b="0" i="0" dirty="0" err="1">
                <a:solidFill>
                  <a:srgbClr val="000080"/>
                </a:solidFill>
                <a:effectLst/>
                <a:latin typeface="Courier New" panose="02070309020205020404" pitchFamily="49" charset="0"/>
              </a:rPr>
              <a:t>array</a:t>
            </a:r>
            <a:r>
              <a:rPr lang="tr-TR" sz="1800" b="0" i="0" dirty="0">
                <a:solidFill>
                  <a:srgbClr val="000080"/>
                </a:solidFill>
                <a:effectLst/>
                <a:latin typeface="Courier New" panose="02070309020205020404" pitchFamily="49" charset="0"/>
              </a:rPr>
              <a:t> </a:t>
            </a:r>
            <a:r>
              <a:rPr lang="tr-TR" sz="1800" b="0" i="0" dirty="0" err="1">
                <a:solidFill>
                  <a:srgbClr val="000080"/>
                </a:solidFill>
                <a:effectLst/>
                <a:latin typeface="Courier New" panose="02070309020205020404" pitchFamily="49" charset="0"/>
              </a:rPr>
              <a:t>arrayinin</a:t>
            </a:r>
            <a:r>
              <a:rPr lang="tr-TR" sz="1800" b="0" i="0" dirty="0">
                <a:solidFill>
                  <a:srgbClr val="000080"/>
                </a:solidFill>
                <a:effectLst/>
                <a:latin typeface="Courier New" panose="02070309020205020404" pitchFamily="49" charset="0"/>
              </a:rPr>
              <a:t> </a:t>
            </a:r>
            <a:r>
              <a:rPr lang="tr-TR" sz="1800" b="0" i="0" dirty="0" err="1">
                <a:solidFill>
                  <a:srgbClr val="000080"/>
                </a:solidFill>
                <a:effectLst/>
                <a:latin typeface="Courier New" panose="02070309020205020404" pitchFamily="49" charset="0"/>
              </a:rPr>
              <a:t>arrayinin</a:t>
            </a:r>
            <a:r>
              <a:rPr lang="tr-TR" sz="1800" b="0" i="0" dirty="0">
                <a:solidFill>
                  <a:srgbClr val="000080"/>
                </a:solidFill>
                <a:effectLst/>
                <a:latin typeface="Courier New" panose="02070309020205020404" pitchFamily="49" charset="0"/>
              </a:rPr>
              <a:t> … </a:t>
            </a:r>
            <a:r>
              <a:rPr lang="tr-TR" sz="1800" b="0" i="0" dirty="0" err="1">
                <a:solidFill>
                  <a:srgbClr val="000080"/>
                </a:solidFill>
                <a:effectLst/>
                <a:latin typeface="Courier New" panose="02070309020205020404" pitchFamily="49" charset="0"/>
              </a:rPr>
              <a:t>arrayi</a:t>
            </a:r>
            <a:r>
              <a:rPr lang="tr-TR" sz="1800" b="0" i="0" dirty="0">
                <a:solidFill>
                  <a:srgbClr val="000080"/>
                </a:solidFill>
                <a:effectLst/>
                <a:latin typeface="Courier New" panose="02070309020205020404" pitchFamily="49" charset="0"/>
              </a:rPr>
              <a:t> (</a:t>
            </a:r>
            <a:r>
              <a:rPr lang="tr-TR" sz="1800" b="0" i="0" dirty="0" err="1">
                <a:solidFill>
                  <a:srgbClr val="000080"/>
                </a:solidFill>
                <a:effectLst/>
                <a:latin typeface="Courier New" panose="02070309020205020404" pitchFamily="49" charset="0"/>
              </a:rPr>
              <a:t>array</a:t>
            </a:r>
            <a:r>
              <a:rPr lang="tr-TR" sz="1800" b="0" i="0" dirty="0">
                <a:solidFill>
                  <a:srgbClr val="000080"/>
                </a:solidFill>
                <a:effectLst/>
                <a:latin typeface="Courier New" panose="02070309020205020404" pitchFamily="49" charset="0"/>
              </a:rPr>
              <a:t> of </a:t>
            </a:r>
            <a:r>
              <a:rPr lang="tr-TR" sz="1800" b="0" i="0" dirty="0" err="1">
                <a:solidFill>
                  <a:srgbClr val="000080"/>
                </a:solidFill>
                <a:effectLst/>
                <a:latin typeface="Courier New" panose="02070309020205020404" pitchFamily="49" charset="0"/>
              </a:rPr>
              <a:t>array</a:t>
            </a:r>
            <a:r>
              <a:rPr lang="tr-TR" sz="1800" b="0" i="0" dirty="0">
                <a:solidFill>
                  <a:srgbClr val="000080"/>
                </a:solidFill>
                <a:effectLst/>
                <a:latin typeface="Courier New" panose="02070309020205020404" pitchFamily="49" charset="0"/>
              </a:rPr>
              <a:t> of </a:t>
            </a:r>
            <a:r>
              <a:rPr lang="tr-TR" sz="1800" b="0" i="0" dirty="0" err="1">
                <a:solidFill>
                  <a:srgbClr val="000080"/>
                </a:solidFill>
                <a:effectLst/>
                <a:latin typeface="Courier New" panose="02070309020205020404" pitchFamily="49" charset="0"/>
              </a:rPr>
              <a:t>array</a:t>
            </a:r>
            <a:r>
              <a:rPr lang="tr-TR" sz="1800" b="0" i="0" dirty="0">
                <a:solidFill>
                  <a:srgbClr val="000080"/>
                </a:solidFill>
                <a:effectLst/>
                <a:latin typeface="Courier New" panose="02070309020205020404" pitchFamily="49" charset="0"/>
              </a:rPr>
              <a:t> …) </a:t>
            </a:r>
            <a:r>
              <a:rPr lang="tr-TR" sz="1800" b="0" i="0" dirty="0">
                <a:solidFill>
                  <a:srgbClr val="000000"/>
                </a:solidFill>
                <a:effectLst/>
                <a:latin typeface="Times New Roman" panose="02020603050405020304" pitchFamily="18" charset="0"/>
              </a:rPr>
              <a:t>diye tanımladığımıza göre, söz konusu </a:t>
            </a:r>
            <a:r>
              <a:rPr lang="tr-TR" sz="1800" b="0" i="0" dirty="0" err="1">
                <a:solidFill>
                  <a:srgbClr val="000000"/>
                </a:solidFill>
                <a:effectLst/>
                <a:latin typeface="Times New Roman" panose="02020603050405020304" pitchFamily="18" charset="0"/>
              </a:rPr>
              <a:t>arraylerin</a:t>
            </a:r>
            <a:r>
              <a:rPr lang="tr-TR" sz="1800" b="0" i="0" dirty="0">
                <a:solidFill>
                  <a:srgbClr val="000000"/>
                </a:solidFill>
                <a:effectLst/>
                <a:latin typeface="Times New Roman" panose="02020603050405020304" pitchFamily="18" charset="0"/>
              </a:rPr>
              <a:t> hepsinin uzunlukları aynı olmayabilir. Böyle olduğunda, çok boyutlu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a:t>
            </a:r>
            <a:r>
              <a:rPr lang="tr-TR" sz="1800" b="0" i="0" dirty="0" err="1">
                <a:solidFill>
                  <a:srgbClr val="000000"/>
                </a:solidFill>
                <a:effectLst/>
                <a:latin typeface="Times New Roman" panose="02020603050405020304" pitchFamily="18" charset="0"/>
              </a:rPr>
              <a:t>dikdörtgensel</a:t>
            </a:r>
            <a:r>
              <a:rPr lang="tr-TR" sz="1800" b="0" i="0" dirty="0">
                <a:solidFill>
                  <a:srgbClr val="000000"/>
                </a:solidFill>
                <a:effectLst/>
                <a:latin typeface="Times New Roman" panose="02020603050405020304" pitchFamily="18" charset="0"/>
              </a:rPr>
              <a:t> biçimde değil, çentikli biçimdedir. Bu tür </a:t>
            </a:r>
            <a:r>
              <a:rPr lang="tr-TR" sz="1800" b="0" i="0" dirty="0" err="1">
                <a:solidFill>
                  <a:srgbClr val="000000"/>
                </a:solidFill>
                <a:effectLst/>
                <a:latin typeface="Times New Roman" panose="02020603050405020304" pitchFamily="18" charset="0"/>
              </a:rPr>
              <a:t>arraylere</a:t>
            </a:r>
            <a:r>
              <a:rPr lang="tr-TR" sz="1800" b="0" i="0" dirty="0">
                <a:solidFill>
                  <a:srgbClr val="000000"/>
                </a:solidFill>
                <a:effectLst/>
                <a:latin typeface="Times New Roman" panose="02020603050405020304" pitchFamily="18" charset="0"/>
              </a:rPr>
              <a:t> çentikli </a:t>
            </a:r>
            <a:r>
              <a:rPr lang="tr-TR" sz="1800" b="0" i="0" dirty="0" err="1">
                <a:solidFill>
                  <a:srgbClr val="000000"/>
                </a:solidFill>
                <a:effectLst/>
                <a:latin typeface="Times New Roman" panose="02020603050405020304" pitchFamily="18" charset="0"/>
              </a:rPr>
              <a:t>arrayler</a:t>
            </a:r>
            <a:r>
              <a:rPr lang="tr-TR" sz="1800" b="0" i="0" dirty="0">
                <a:solidFill>
                  <a:srgbClr val="000000"/>
                </a:solidFill>
                <a:effectLst/>
                <a:latin typeface="Times New Roman" panose="02020603050405020304" pitchFamily="18" charset="0"/>
              </a:rPr>
              <a:t> diyoruz.</a:t>
            </a:r>
            <a:endParaRPr lang="tr-TR" sz="1800" b="0" i="0" dirty="0">
              <a:solidFill>
                <a:srgbClr val="000000"/>
              </a:solidFill>
              <a:effectLst/>
              <a:latin typeface="Times New Roman" panose="02020603050405020304" pitchFamily="18" charset="0"/>
            </a:endParaRPr>
          </a:p>
          <a:p>
            <a:pPr marL="14605" indent="-14605" algn="just">
              <a:spcBef>
                <a:spcPts val="1200"/>
              </a:spcBef>
              <a:spcAft>
                <a:spcPts val="600"/>
              </a:spcAft>
            </a:pPr>
            <a:endParaRPr lang="tr-TR" sz="1800" b="0" i="0" dirty="0">
              <a:solidFill>
                <a:srgbClr val="000000"/>
              </a:solidFill>
              <a:effectLst/>
              <a:latin typeface="Times New Roman" panose="02020603050405020304" pitchFamily="18"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447330" y="2010878"/>
            <a:ext cx="9605635" cy="4042233"/>
          </a:xfrm>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public</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static</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void</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main(</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String</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args</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jarr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 { 3, 4, 5 }, { 13, 67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çentikli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arrayi</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bildirim anında tanımlar.</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 0; i &lt;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jarr.length</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 = 0; j &lt;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jarr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length</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j++)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jarr</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[i][j] + "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System.out.println</a:t>
            </a: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endPar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tr-TR" altLang="tr-TR"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615950" algn="just" defTabSz="914400" rtl="0" eaLnBrk="0" fontAlgn="base" latinLnBrk="0" hangingPunct="0">
              <a:lnSpc>
                <a:spcPct val="100000"/>
              </a:lnSpc>
              <a:spcBef>
                <a:spcPct val="0"/>
              </a:spcBef>
              <a:spcAft>
                <a:spcPct val="0"/>
              </a:spcAft>
              <a:buClrTx/>
              <a:buSzTx/>
              <a:buFontTx/>
              <a:buNone/>
            </a:pPr>
            <a:r>
              <a:rPr lang="tr-TR" altLang="tr-TR" dirty="0">
                <a:solidFill>
                  <a:srgbClr val="000000"/>
                </a:solidFill>
                <a:latin typeface="Courier New" panose="02070309020205020404" pitchFamily="49" charset="0"/>
                <a:cs typeface="Courier New" panose="02070309020205020404" pitchFamily="49" charset="0"/>
              </a:rPr>
              <a:t>Çıktı:</a:t>
            </a:r>
            <a:endParaRPr lang="tr-TR" altLang="tr-TR" dirty="0">
              <a:solidFill>
                <a:srgbClr val="000000"/>
              </a:solidFill>
              <a:latin typeface="Courier New" panose="02070309020205020404" pitchFamily="49" charset="0"/>
              <a:cs typeface="Courier New" panose="02070309020205020404" pitchFamily="49" charset="0"/>
            </a:endParaRPr>
          </a:p>
          <a:p>
            <a:pPr marL="0" marR="0" lvl="0" indent="615950" algn="just" defTabSz="914400" rtl="0" eaLnBrk="0" fontAlgn="base" latinLnBrk="0" hangingPunct="0">
              <a:lnSpc>
                <a:spcPct val="100000"/>
              </a:lnSpc>
              <a:spcBef>
                <a:spcPct val="0"/>
              </a:spcBef>
              <a:spcAft>
                <a:spcPct val="0"/>
              </a:spcAft>
              <a:buClrTx/>
              <a:buSzTx/>
              <a:buFontTx/>
              <a:buNone/>
            </a:pPr>
            <a:r>
              <a:rPr lang="tr-TR" altLang="tr-TR" dirty="0">
                <a:solidFill>
                  <a:srgbClr val="000000"/>
                </a:solidFill>
                <a:latin typeface="Courier New" panose="02070309020205020404" pitchFamily="49" charset="0"/>
                <a:cs typeface="Courier New" panose="02070309020205020404" pitchFamily="49" charset="0"/>
              </a:rPr>
              <a:t>3   4      5</a:t>
            </a:r>
            <a:endParaRPr lang="tr-TR" altLang="tr-TR" dirty="0">
              <a:solidFill>
                <a:srgbClr val="000000"/>
              </a:solidFill>
              <a:latin typeface="Courier New" panose="02070309020205020404" pitchFamily="49" charset="0"/>
              <a:cs typeface="Courier New" panose="02070309020205020404" pitchFamily="49" charset="0"/>
            </a:endParaRPr>
          </a:p>
          <a:p>
            <a:pPr marL="0" marR="0" lvl="0" indent="615950" algn="just" defTabSz="914400" rtl="0" eaLnBrk="0" fontAlgn="base" latinLnBrk="0" hangingPunct="0">
              <a:lnSpc>
                <a:spcPct val="100000"/>
              </a:lnSpc>
              <a:spcBef>
                <a:spcPct val="0"/>
              </a:spcBef>
              <a:spcAft>
                <a:spcPct val="0"/>
              </a:spcAft>
              <a:buClrTx/>
              <a:buSzTx/>
              <a:buFontTx/>
              <a:buNone/>
            </a:pPr>
            <a:r>
              <a:rPr lang="tr-TR" altLang="tr-TR" dirty="0">
                <a:solidFill>
                  <a:srgbClr val="000000"/>
                </a:solidFill>
                <a:latin typeface="Courier New" panose="02070309020205020404" pitchFamily="49" charset="0"/>
                <a:cs typeface="Courier New" panose="02070309020205020404" pitchFamily="49" charset="0"/>
              </a:rPr>
              <a:t>13  67</a:t>
            </a:r>
            <a:endParaRPr lang="tr-TR" altLang="tr-TR" dirty="0">
              <a:solidFill>
                <a:srgbClr val="000000"/>
              </a:solidFill>
              <a:latin typeface="Courier New" panose="02070309020205020404" pitchFamily="49" charset="0"/>
              <a:cs typeface="Courier New" panose="02070309020205020404" pitchFamily="49" charset="0"/>
            </a:endParaRPr>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447330" y="2010878"/>
            <a:ext cx="9605635" cy="3448595"/>
          </a:xfrm>
        </p:spPr>
        <p:txBody>
          <a:bodyPr>
            <a:normAutofit fontScale="92500" lnSpcReduction="20000"/>
          </a:bodyPr>
          <a:lstStyle/>
          <a:p>
            <a:pPr marL="180340" algn="just">
              <a:spcAft>
                <a:spcPts val="0"/>
              </a:spcAft>
            </a:pPr>
            <a:r>
              <a:rPr lang="tr-TR" sz="1800" b="0" i="0" dirty="0" err="1">
                <a:solidFill>
                  <a:srgbClr val="000080"/>
                </a:solidFill>
                <a:effectLst/>
                <a:latin typeface="Courier New" panose="02070309020205020404" pitchFamily="49" charset="0"/>
              </a:rPr>
              <a:t>int</a:t>
            </a:r>
            <a:r>
              <a:rPr lang="tr-TR" sz="1800" b="0" i="0" dirty="0">
                <a:solidFill>
                  <a:srgbClr val="000080"/>
                </a:solidFill>
                <a:effectLst/>
                <a:latin typeface="Courier New" panose="02070309020205020404" pitchFamily="49" charset="0"/>
              </a:rPr>
              <a:t>[][] </a:t>
            </a:r>
            <a:r>
              <a:rPr lang="tr-TR" sz="1800" b="0" i="0" dirty="0" err="1">
                <a:solidFill>
                  <a:srgbClr val="000080"/>
                </a:solidFill>
                <a:effectLst/>
                <a:latin typeface="Courier New" panose="02070309020205020404" pitchFamily="49" charset="0"/>
              </a:rPr>
              <a:t>jarr</a:t>
            </a:r>
            <a:r>
              <a:rPr lang="tr-TR" sz="1800" b="0" i="0" dirty="0">
                <a:solidFill>
                  <a:srgbClr val="000080"/>
                </a:solidFill>
                <a:effectLst/>
                <a:latin typeface="Courier New" panose="02070309020205020404" pitchFamily="49" charset="0"/>
              </a:rPr>
              <a:t> = { { 3, 4, 5 }, { 77, 50, {1, 2} }} ; </a:t>
            </a:r>
            <a:r>
              <a:rPr lang="tr-TR" sz="1800" b="0" i="0" dirty="0">
                <a:solidFill>
                  <a:srgbClr val="000000"/>
                </a:solidFill>
                <a:effectLst/>
                <a:latin typeface="Times New Roman" panose="02020603050405020304" pitchFamily="18" charset="0"/>
              </a:rPr>
              <a:t>biçiminde bir </a:t>
            </a:r>
            <a:r>
              <a:rPr lang="tr-TR" sz="1800" b="0" i="0" dirty="0" err="1">
                <a:solidFill>
                  <a:srgbClr val="000000"/>
                </a:solidFill>
                <a:effectLst/>
                <a:latin typeface="Times New Roman" panose="02020603050405020304" pitchFamily="18" charset="0"/>
              </a:rPr>
              <a:t>array</a:t>
            </a:r>
            <a:r>
              <a:rPr lang="tr-TR" sz="1800" b="0" i="0" dirty="0">
                <a:solidFill>
                  <a:srgbClr val="000000"/>
                </a:solidFill>
                <a:effectLst/>
                <a:latin typeface="Times New Roman" panose="02020603050405020304" pitchFamily="18" charset="0"/>
              </a:rPr>
              <a:t> yaratılamaz.</a:t>
            </a:r>
            <a:endParaRPr lang="tr-TR" sz="1800" b="0" i="0" dirty="0">
              <a:solidFill>
                <a:srgbClr val="000000"/>
              </a:solidFill>
              <a:effectLst/>
              <a:latin typeface="Times New Roman" panose="02020603050405020304" pitchFamily="18" charset="0"/>
            </a:endParaRPr>
          </a:p>
          <a:p>
            <a:pPr marL="90170" algn="l">
              <a:spcAft>
                <a:spcPts val="0"/>
              </a:spcAft>
            </a:pPr>
            <a:r>
              <a:rPr lang="en-US" sz="1800" b="0" i="0" dirty="0">
                <a:solidFill>
                  <a:srgbClr val="000000"/>
                </a:solidFill>
                <a:effectLst/>
                <a:latin typeface="Courier New" panose="02070309020205020404" pitchFamily="49" charset="0"/>
              </a:rPr>
              <a:t> int[] a1 = new int[] {1, 2, 3};</a:t>
            </a:r>
            <a:endParaRPr lang="en-US" sz="1800" b="0" i="0" dirty="0">
              <a:solidFill>
                <a:srgbClr val="000000"/>
              </a:solidFill>
              <a:effectLst/>
              <a:latin typeface="Courier New" panose="02070309020205020404" pitchFamily="49" charset="0"/>
            </a:endParaRPr>
          </a:p>
          <a:p>
            <a:pPr marL="90170" algn="l">
              <a:spcAft>
                <a:spcPts val="0"/>
              </a:spcAft>
            </a:pPr>
            <a:r>
              <a:rPr lang="en-US" sz="1800" b="0" i="0" dirty="0">
                <a:solidFill>
                  <a:srgbClr val="000000"/>
                </a:solidFill>
                <a:effectLst/>
                <a:latin typeface="Courier New" panose="02070309020205020404" pitchFamily="49" charset="0"/>
              </a:rPr>
              <a:t> int[][] a2 = new int[][] {{1, 2, 3}, {4, 5, 6}};</a:t>
            </a:r>
            <a:endParaRPr lang="en-US" sz="1800" b="0" i="0" dirty="0">
              <a:solidFill>
                <a:srgbClr val="000000"/>
              </a:solidFill>
              <a:effectLst/>
              <a:latin typeface="Courier New" panose="02070309020205020404" pitchFamily="49" charset="0"/>
            </a:endParaRPr>
          </a:p>
          <a:p>
            <a:pPr marL="90170" algn="l">
              <a:spcAft>
                <a:spcPts val="0"/>
              </a:spcAft>
            </a:pPr>
            <a:r>
              <a:rPr lang="en-US" sz="1800" b="0" i="0" dirty="0">
                <a:solidFill>
                  <a:srgbClr val="000000"/>
                </a:solidFill>
                <a:effectLst/>
                <a:latin typeface="Courier New" panose="02070309020205020404" pitchFamily="49" charset="0"/>
              </a:rPr>
              <a:t> int[][][] a3 = new int[10][20][30];</a:t>
            </a:r>
            <a:endParaRPr lang="en-US" sz="1800" b="0" i="0" dirty="0">
              <a:solidFill>
                <a:srgbClr val="000000"/>
              </a:solidFill>
              <a:effectLst/>
              <a:latin typeface="Courier New" panose="02070309020205020404" pitchFamily="49" charset="0"/>
            </a:endParaRPr>
          </a:p>
          <a:p>
            <a:pPr marL="90170" algn="l">
              <a:spcAft>
                <a:spcPts val="0"/>
              </a:spcAft>
            </a:pPr>
            <a:r>
              <a:rPr lang="en-US" sz="1800" b="0" i="0" dirty="0">
                <a:solidFill>
                  <a:srgbClr val="000000"/>
                </a:solidFill>
                <a:effectLst/>
                <a:latin typeface="Courier New" panose="02070309020205020404" pitchFamily="49" charset="0"/>
              </a:rPr>
              <a:t> int[][] j2 = new int[3][];</a:t>
            </a:r>
            <a:endParaRPr lang="en-US" sz="1800" b="0" i="0" dirty="0">
              <a:solidFill>
                <a:srgbClr val="000000"/>
              </a:solidFill>
              <a:effectLst/>
              <a:latin typeface="Courier New" panose="02070309020205020404" pitchFamily="49" charset="0"/>
            </a:endParaRPr>
          </a:p>
          <a:p>
            <a:pPr marL="90170" algn="l">
              <a:spcAft>
                <a:spcPts val="0"/>
              </a:spcAft>
            </a:pPr>
            <a:r>
              <a:rPr lang="en-US" sz="1800" b="0" i="0" dirty="0">
                <a:solidFill>
                  <a:srgbClr val="000000"/>
                </a:solidFill>
                <a:effectLst/>
                <a:latin typeface="Courier New" panose="02070309020205020404" pitchFamily="49" charset="0"/>
              </a:rPr>
              <a:t> j2[0] = new int[] {1, 2, 3};</a:t>
            </a:r>
            <a:endParaRPr lang="en-US" sz="1800" b="0" i="0" dirty="0">
              <a:solidFill>
                <a:srgbClr val="000000"/>
              </a:solidFill>
              <a:effectLst/>
              <a:latin typeface="Courier New" panose="02070309020205020404" pitchFamily="49" charset="0"/>
            </a:endParaRPr>
          </a:p>
          <a:p>
            <a:pPr marL="90170" algn="l">
              <a:spcAft>
                <a:spcPts val="0"/>
              </a:spcAft>
            </a:pPr>
            <a:r>
              <a:rPr lang="en-US" sz="1800" b="0" i="0" dirty="0">
                <a:solidFill>
                  <a:srgbClr val="000000"/>
                </a:solidFill>
                <a:effectLst/>
                <a:latin typeface="Courier New" panose="02070309020205020404" pitchFamily="49" charset="0"/>
              </a:rPr>
              <a:t> j2[1] = new int[] {1, 2, 3, 4, 5, 6};</a:t>
            </a:r>
            <a:endParaRPr lang="en-US" sz="1800" b="0" i="0" dirty="0">
              <a:solidFill>
                <a:srgbClr val="000000"/>
              </a:solidFill>
              <a:effectLst/>
              <a:latin typeface="Courier New" panose="02070309020205020404" pitchFamily="49" charset="0"/>
            </a:endParaRPr>
          </a:p>
          <a:p>
            <a:pPr marL="90170" algn="l">
              <a:spcAft>
                <a:spcPts val="0"/>
              </a:spcAft>
            </a:pPr>
            <a:r>
              <a:rPr lang="en-US" sz="1800" b="0" i="0" dirty="0">
                <a:solidFill>
                  <a:srgbClr val="000000"/>
                </a:solidFill>
                <a:effectLst/>
                <a:latin typeface="Courier New" panose="02070309020205020404" pitchFamily="49" charset="0"/>
              </a:rPr>
              <a:t> j2[2] = new int[] {1, 2, 3, 4, 5, 6, 7, 8, 9};</a:t>
            </a:r>
            <a:endParaRPr lang="en-US" sz="1800" b="0" i="0" dirty="0">
              <a:solidFill>
                <a:srgbClr val="000000"/>
              </a:solidFill>
              <a:effectLst/>
              <a:latin typeface="Courier New" panose="02070309020205020404" pitchFamily="49" charset="0"/>
            </a:endParaRPr>
          </a:p>
          <a:p>
            <a:endParaRPr lang="tr-TR" dirty="0"/>
          </a:p>
        </p:txBody>
      </p:sp>
      <p:sp>
        <p:nvSpPr>
          <p:cNvPr id="5" name="Slayt Numarası Yer Tutucusu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ctr"/>
            <a:r>
              <a:rPr lang="tr-TR" dirty="0"/>
              <a:t>Dinlediğiniz için Teşekkürler</a:t>
            </a:r>
            <a:endParaRPr lang="tr-TR" dirty="0"/>
          </a:p>
        </p:txBody>
      </p:sp>
      <p:sp>
        <p:nvSpPr>
          <p:cNvPr id="2" name="Slide Number Placeholder 1"/>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2. AŞAMA</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pic>
        <p:nvPicPr>
          <p:cNvPr id="5" name="Content Placeholder 4"/>
          <p:cNvPicPr>
            <a:picLocks noGrp="1" noChangeAspect="1"/>
          </p:cNvPicPr>
          <p:nvPr>
            <p:ph sz="half" idx="2"/>
          </p:nvPr>
        </p:nvPicPr>
        <p:blipFill>
          <a:blip r:embed="rId1"/>
          <a:stretch>
            <a:fillRect/>
          </a:stretch>
        </p:blipFill>
        <p:spPr>
          <a:xfrm>
            <a:off x="6212205" y="596265"/>
            <a:ext cx="5372735" cy="4628515"/>
          </a:xfrm>
          <a:prstGeom prst="rect">
            <a:avLst/>
          </a:prstGeom>
        </p:spPr>
      </p:pic>
      <p:sp>
        <p:nvSpPr>
          <p:cNvPr id="9" name="İçerik Yer Tutucusu 2"/>
          <p:cNvSpPr>
            <a:spLocks noGrp="1"/>
          </p:cNvSpPr>
          <p:nvPr/>
        </p:nvSpPr>
        <p:spPr>
          <a:xfrm>
            <a:off x="1451610" y="2015490"/>
            <a:ext cx="4640580" cy="3450590"/>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tr-TR" dirty="0"/>
              <a:t>Kurucu (constructor) deyimi sicilNo tarafından işaret edilen bir nesne yaratır. Başka bir deyişle, ana bellekte (heap içinde) 5 tane int değer tutacak bir yer ayırır. sicilNo bellekte ayrılan bu yeri işaret eder. O nedenle, sicilNo 'ya referans (işaretçi, pointer) denmektedir. O halde, array adları referans tipidir. Başka bir deyişle, array'in adı bir değer değil, kendisine ait nesnenin bellekte bulunduğu adresi işaret eden referanstır.</a:t>
            </a:r>
            <a:endParaRPr lang="tr-TR" dirty="0"/>
          </a:p>
          <a:p>
            <a:pPr marL="0" indent="0">
              <a:buNone/>
            </a:pP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 Operatörü</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7165" y="2017395"/>
            <a:ext cx="9611360" cy="3441700"/>
          </a:xfrm>
        </p:spPr>
        <p:txBody>
          <a:bodyPr/>
          <a:lstStyle/>
          <a:p>
            <a:r>
              <a:rPr lang="en-US"/>
              <a:t>Array adının sonuna gelen [] parantezleri, arrayin bileşenlerini, yukarıda gösterildiği gibi, damgalarıyla (indis, index) belirler.</a:t>
            </a:r>
            <a:endParaRPr lang="en-US"/>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Array'in Bileşenleri</a:t>
            </a:r>
            <a:br>
              <a:rPr lang="tr-TR" dirty="0"/>
            </a:br>
            <a:endParaRPr lang="tr-TR" dirty="0"/>
          </a:p>
        </p:txBody>
      </p:sp>
      <p:sp>
        <p:nvSpPr>
          <p:cNvPr id="3" name="İçerik Yer Tutucusu 2"/>
          <p:cNvSpPr>
            <a:spLocks noGrp="1"/>
          </p:cNvSpPr>
          <p:nvPr>
            <p:ph sz="half" idx="1"/>
          </p:nvPr>
        </p:nvSpPr>
        <p:spPr/>
        <p:txBody>
          <a:bodyPr>
            <a:normAutofit fontScale="77500" lnSpcReduction="10000"/>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9070" y="2017395"/>
            <a:ext cx="9606280" cy="3441700"/>
          </a:xfrm>
        </p:spPr>
        <p:txBody>
          <a:bodyPr>
            <a:normAutofit fontScale="77500" lnSpcReduction="10000"/>
          </a:bodyPr>
          <a:lstStyle/>
          <a:p>
            <a:r>
              <a:rPr lang="en-US"/>
              <a:t>sicilNo[i] (i=0,1,2,3,4) ler söz konusu nesne içinde birer değişkendir. Bu değişkenler sayesinde, array beş tane int tipi veriyi bir arada tutabilme yeteneğine sahip olur. Bu değişkenlere array'in bileşenleri ya da öğeleri denir. 0,1,2,3,4 sayıları bileşenlerin sıra numaralarıdır; damga (index) adını alırlar. Sıra numaraları (index) daima 0 dan başlar, birer artarak gider. n tane bileşeni olan bir array'in ilk bileşeninin damgası 0, son bileşeninin damgası (n-1) olur. Bir array'in uzunluğu onun bileşenlerinin sayısıdır.</a:t>
            </a:r>
            <a:endParaRPr lang="en-US"/>
          </a:p>
          <a:p>
            <a:endParaRPr lang="en-US"/>
          </a:p>
          <a:p>
            <a:r>
              <a:rPr lang="en-US"/>
              <a:t>Eğer new int[5] yerine new int[500] yazsaydık, 5 bileşen yerine 500 bileşen elde ederdik.</a:t>
            </a:r>
            <a:endParaRPr lang="en-US"/>
          </a:p>
          <a:p>
            <a:endParaRPr lang="en-US"/>
          </a:p>
          <a:p>
            <a:r>
              <a:rPr lang="en-US"/>
              <a:t>Arrayin işaret ettiği nesne yaratılınca, onun bileşenleri kendiliğinden başlangıç değeri alırlar. Bunlara öndeğer (default value) denir. Öndeğerler bileşenlerin veri tipine bağlı olarak değişir. Java dilinde bütün sayısal değişkenlerin öndeğerleri daima 0 dır. Boolean tipin öndeğeri false olur. Referans tiplerde ise null olur. O nedenle, yukarıda sicilNo referansının işaret ettiği nesne içindeki SicilNo[0], sicilNo[1], sicilNo[2], sicilNo[3] , sicilNo[4] bileşenlerinin (değişken) öndeğerleri kendiliğinden 0 olur.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3. AŞAMA</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1449070" y="2017395"/>
            <a:ext cx="4643120" cy="3441700"/>
          </a:xfrm>
        </p:spPr>
        <p:txBody>
          <a:bodyPr>
            <a:normAutofit/>
          </a:bodyPr>
          <a:lstStyle/>
          <a:p>
            <a:r>
              <a:rPr lang="tr-TR" altLang="en-US"/>
              <a:t>si</a:t>
            </a:r>
            <a:r>
              <a:rPr lang="en-US"/>
              <a:t>cilNo[2] = 1785;</a:t>
            </a:r>
            <a:endParaRPr lang="en-US"/>
          </a:p>
          <a:p>
            <a:endParaRPr lang="en-US"/>
          </a:p>
          <a:p>
            <a:pPr marL="0" indent="0">
              <a:buNone/>
            </a:pPr>
            <a:r>
              <a:rPr lang="en-US"/>
              <a:t>ataması, array'in üçüncü bileşenine 1785 değerini atar.</a:t>
            </a:r>
            <a:endParaRPr lang="en-US"/>
          </a:p>
        </p:txBody>
      </p:sp>
      <p:sp>
        <p:nvSpPr>
          <p:cNvPr id="5" name="Content Placeholder 5"/>
          <p:cNvSpPr/>
          <p:nvPr/>
        </p:nvSpPr>
        <p:spPr>
          <a:xfrm>
            <a:off x="6880225" y="2017395"/>
            <a:ext cx="4175125" cy="34417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p:txBody>
      </p:sp>
      <p:pic>
        <p:nvPicPr>
          <p:cNvPr id="7" name="Picture 6"/>
          <p:cNvPicPr>
            <a:picLocks noChangeAspect="1"/>
          </p:cNvPicPr>
          <p:nvPr/>
        </p:nvPicPr>
        <p:blipFill>
          <a:blip r:embed="rId1"/>
          <a:stretch>
            <a:fillRect/>
          </a:stretch>
        </p:blipFill>
        <p:spPr>
          <a:xfrm>
            <a:off x="6092190" y="2017395"/>
            <a:ext cx="5659755"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3. AŞAMA</a:t>
            </a:r>
            <a:br>
              <a:rPr lang="tr-TR" dirty="0"/>
            </a:br>
            <a:endParaRPr lang="tr-TR" dirty="0"/>
          </a:p>
        </p:txBody>
      </p:sp>
      <p:sp>
        <p:nvSpPr>
          <p:cNvPr id="3" name="İçerik Yer Tutucusu 2"/>
          <p:cNvSpPr>
            <a:spLocks noGrp="1"/>
          </p:cNvSpPr>
          <p:nvPr>
            <p:ph sz="half" idx="1"/>
          </p:nvPr>
        </p:nvSpPr>
        <p:spPr/>
        <p:txBody>
          <a:bodyPr/>
          <a:lstStyle/>
          <a:p>
            <a:endParaRPr lang="tr-TR" dirty="0"/>
          </a:p>
          <a:p>
            <a:endParaRPr lang="tr-TR" dirty="0"/>
          </a:p>
          <a:p>
            <a:endParaRPr lang="tr-TR" dirty="0"/>
          </a:p>
        </p:txBody>
      </p:sp>
      <p:sp>
        <p:nvSpPr>
          <p:cNvPr id="4" name="Slayt Numarası Yer Tutucusu 3"/>
          <p:cNvSpPr>
            <a:spLocks noGrp="1"/>
          </p:cNvSpPr>
          <p:nvPr>
            <p:ph type="sldNum" sz="quarter" idx="12"/>
          </p:nvPr>
        </p:nvSpPr>
        <p:spPr/>
        <p:txBody>
          <a:bodyPr/>
          <a:lstStyle/>
          <a:p>
            <a:fld id="{9B618960-8005-486C-9A75-10CB2AAC16F9}" type="slidenum">
              <a:rPr lang="en-US" smtClean="0"/>
            </a:fld>
            <a:endParaRPr lang="en-US"/>
          </a:p>
        </p:txBody>
      </p:sp>
      <p:sp>
        <p:nvSpPr>
          <p:cNvPr id="6" name="Content Placeholder 5"/>
          <p:cNvSpPr>
            <a:spLocks noGrp="1"/>
          </p:cNvSpPr>
          <p:nvPr>
            <p:ph sz="half" idx="2"/>
          </p:nvPr>
        </p:nvSpPr>
        <p:spPr>
          <a:xfrm>
            <a:off x="480060" y="2018030"/>
            <a:ext cx="5347335" cy="3441700"/>
          </a:xfrm>
        </p:spPr>
        <p:txBody>
          <a:bodyPr>
            <a:normAutofit fontScale="90000" lnSpcReduction="10000"/>
          </a:bodyPr>
          <a:lstStyle/>
          <a:p>
            <a:r>
              <a:rPr lang="en-US"/>
              <a:t>Yukarıdaki üç aşamayı birleştirerek iki ya da bir adımda hepsini bitirebiliriz. Örneğin,</a:t>
            </a:r>
            <a:endParaRPr lang="en-US"/>
          </a:p>
          <a:p>
            <a:r>
              <a:rPr lang="en-US"/>
              <a:t>int [] sicilNo = new int[] {1234, 2746, 1785, 8732, 1079};</a:t>
            </a:r>
            <a:endParaRPr lang="en-US"/>
          </a:p>
          <a:p>
            <a:r>
              <a:rPr lang="en-US"/>
              <a:t>deyimi üç aşamayı birden yapar.</a:t>
            </a:r>
            <a:endParaRPr lang="en-US"/>
          </a:p>
          <a:p>
            <a:r>
              <a:rPr lang="en-US"/>
              <a:t>İstenirse,</a:t>
            </a:r>
            <a:endParaRPr lang="en-US"/>
          </a:p>
          <a:p>
            <a:r>
              <a:rPr lang="en-US"/>
              <a:t>int [] sicilNo = new int[5] ;</a:t>
            </a:r>
            <a:endParaRPr lang="en-US"/>
          </a:p>
          <a:p>
            <a:r>
              <a:rPr lang="en-US"/>
              <a:t>deyimi ile ilk iki aşama tamamlanır, bileşenlere değer atama işi sonraya bırakılabilir.</a:t>
            </a:r>
            <a:endParaRPr lang="en-US"/>
          </a:p>
        </p:txBody>
      </p:sp>
      <p:sp>
        <p:nvSpPr>
          <p:cNvPr id="5" name="Content Placeholder 5"/>
          <p:cNvSpPr/>
          <p:nvPr/>
        </p:nvSpPr>
        <p:spPr>
          <a:xfrm>
            <a:off x="4975860" y="2300605"/>
            <a:ext cx="6383020" cy="34417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a:p>
        </p:txBody>
      </p:sp>
      <p:pic>
        <p:nvPicPr>
          <p:cNvPr id="7" name="Picture 6"/>
          <p:cNvPicPr>
            <a:picLocks noChangeAspect="1"/>
          </p:cNvPicPr>
          <p:nvPr/>
        </p:nvPicPr>
        <p:blipFill>
          <a:blip r:embed="rId1"/>
          <a:stretch>
            <a:fillRect/>
          </a:stretch>
        </p:blipFill>
        <p:spPr>
          <a:xfrm>
            <a:off x="6342380" y="2011045"/>
            <a:ext cx="5258435" cy="3442335"/>
          </a:xfrm>
          <a:prstGeom prst="rect">
            <a:avLst/>
          </a:prstGeom>
        </p:spPr>
      </p:pic>
    </p:spTree>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18016</Words>
  <Application>WPS Presentation</Application>
  <PresentationFormat>Geniş ekran</PresentationFormat>
  <Paragraphs>585</Paragraphs>
  <Slides>43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43</vt:i4>
      </vt:variant>
    </vt:vector>
  </HeadingPairs>
  <TitlesOfParts>
    <vt:vector size="58" baseType="lpstr">
      <vt:lpstr>Arial</vt:lpstr>
      <vt:lpstr>SimSun</vt:lpstr>
      <vt:lpstr>Wingdings</vt:lpstr>
      <vt:lpstr>Gill Sans MT (Gövde)</vt:lpstr>
      <vt:lpstr>Gill Sans MT</vt:lpstr>
      <vt:lpstr>Microsoft YaHei</vt:lpstr>
      <vt:lpstr>Arial Unicode MS</vt:lpstr>
      <vt:lpstr>Calibri</vt:lpstr>
      <vt:lpstr>Times New Roman</vt:lpstr>
      <vt:lpstr>Courier New, monospace</vt:lpstr>
      <vt:lpstr>Segoe Print</vt:lpstr>
      <vt:lpstr>Arial, sans-serif</vt:lpstr>
      <vt:lpstr>Courier New</vt:lpstr>
      <vt:lpstr>Verdana</vt:lpstr>
      <vt:lpstr>Galeri</vt:lpstr>
      <vt:lpstr>ARRAY</vt:lpstr>
      <vt:lpstr>array Nedir?</vt:lpstr>
      <vt:lpstr>array Oluşturma</vt:lpstr>
      <vt:lpstr>1.  AŞAMA </vt:lpstr>
      <vt:lpstr>2. AŞAMA </vt:lpstr>
      <vt:lpstr>[] Operatörü </vt:lpstr>
      <vt:lpstr>Array'in Bileşenleri </vt:lpstr>
      <vt:lpstr>3. AŞAMA </vt:lpstr>
      <vt:lpstr>3. AŞAMA </vt:lpstr>
      <vt:lpstr> </vt:lpstr>
      <vt:lpstr> </vt:lpstr>
      <vt:lpstr> </vt:lpstr>
      <vt:lpstr> </vt:lpstr>
      <vt:lpstr>Arrayin Bileşenlerine Değer Atama Yöntemleri</vt:lpstr>
      <vt:lpstr>1.Yöntem. Arrayin uzunluğunu belirleyip seçkili (random) değer atama </vt:lpstr>
      <vt:lpstr>2.Yöntem. Nesneyi istemli yaratıp sıralı değerler atama </vt:lpstr>
      <vt:lpstr>3.Yöntem. Nesneyi istemsiz yaratıp sıralı değerler atama </vt:lpstr>
      <vt:lpstr>Arrayin Uzunluğunu Bulma</vt:lpstr>
      <vt:lpstr>Örnek</vt:lpstr>
      <vt:lpstr>Örnek</vt:lpstr>
      <vt:lpstr>Örnek</vt:lpstr>
      <vt:lpstr>Arrayin Bileşenlerine Erişim</vt:lpstr>
      <vt:lpstr>PowerPoint 演示文稿</vt:lpstr>
      <vt:lpstr>PowerPoint 演示文稿</vt:lpstr>
      <vt:lpstr>ÖRnek Aylık ücretler ve gelir vergileri iki ayrı array ile tutulmakta, bir döngü ile %30 gelir vergisi hesaplanıp konsola yazılmaktadır. </vt:lpstr>
      <vt:lpstr>PowerPoint 演示文稿</vt:lpstr>
      <vt:lpstr>PowerPoint 演示文稿</vt:lpstr>
      <vt:lpstr>PowerPoint 演示文稿</vt:lpstr>
      <vt:lpstr>PowerPoint 演示文稿</vt:lpstr>
      <vt:lpstr>Dikkat!!</vt:lpstr>
      <vt:lpstr>PowerPoint 演示文稿</vt:lpstr>
      <vt:lpstr>PowerPoint 演示文稿</vt:lpstr>
      <vt:lpstr>Örnek</vt:lpstr>
      <vt:lpstr>Array Türleri</vt:lpstr>
      <vt:lpstr>Bir Boyutlu Array</vt:lpstr>
      <vt:lpstr>Çok Boyutlu Array</vt:lpstr>
      <vt:lpstr>Örnek</vt:lpstr>
      <vt:lpstr>Örnek </vt:lpstr>
      <vt:lpstr>Örnek </vt:lpstr>
      <vt:lpstr>Çentikli (jugged) Array</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cp:lastModifiedBy>
  <cp:revision>72</cp:revision>
  <dcterms:created xsi:type="dcterms:W3CDTF">2022-01-26T19:45:00Z</dcterms:created>
  <dcterms:modified xsi:type="dcterms:W3CDTF">2022-02-18T21:06:09Z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69067A5E796B4F318AE809E66C0079C7</vt:lpwstr>
  </property>
  <property fmtid="{D5CDD505-2E9C-101B-9397-08002B2CF9AE}" pid="3" name="KSOProductBuildVer">
    <vt:lpwstr>1033-11.2.0.10463</vt:lpwstr>
  </property>
</Properties>
</file>