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Bitsel</a:t>
            </a:r>
            <a:r>
              <a:rPr lang="tr-TR" dirty="0"/>
              <a:t> Operatörler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36CA2-6F71-4AFA-9703-F97E06B3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6934"/>
          </a:xfrm>
        </p:spPr>
        <p:txBody>
          <a:bodyPr/>
          <a:lstStyle/>
          <a:p>
            <a:pPr algn="ctr"/>
            <a:r>
              <a:rPr lang="tr-TR" dirty="0"/>
              <a:t>~ Operatörü</a:t>
            </a:r>
          </a:p>
        </p:txBody>
      </p:sp>
    </p:spTree>
    <p:extLst>
      <p:ext uri="{BB962C8B-B14F-4D97-AF65-F5344CB8AC3E}">
        <p14:creationId xmlns:p14="http://schemas.microsoft.com/office/powerpoint/2010/main" val="102448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DD4ABC-7D43-44F9-BF0B-871B87BD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061"/>
            <a:ext cx="10515600" cy="5765902"/>
          </a:xfrm>
        </p:spPr>
        <p:txBody>
          <a:bodyPr/>
          <a:lstStyle/>
          <a:p>
            <a:r>
              <a:rPr lang="tr-TR" dirty="0"/>
              <a:t>Bilgisayarda </a:t>
            </a:r>
            <a:r>
              <a:rPr lang="tr-TR" dirty="0" err="1"/>
              <a:t>int</a:t>
            </a:r>
            <a:r>
              <a:rPr lang="tr-TR" dirty="0"/>
              <a:t> tipinden sayılar 32 bitlik (ikili </a:t>
            </a:r>
            <a:r>
              <a:rPr lang="tr-TR" dirty="0" err="1"/>
              <a:t>sayıtlama</a:t>
            </a:r>
            <a:r>
              <a:rPr lang="tr-TR" dirty="0"/>
              <a:t> sisteminin haneleri) bellek adresinde tutulur. </a:t>
            </a:r>
            <a:r>
              <a:rPr lang="tr-TR" dirty="0" err="1"/>
              <a:t>long</a:t>
            </a:r>
            <a:r>
              <a:rPr lang="tr-TR" dirty="0"/>
              <a:t> tipi tamsayılar ise 64 bitlik bellek adresinde tutulurlar. Örneğin, 5 sayısının ikili sistemdeki temsili 101 </a:t>
            </a:r>
            <a:r>
              <a:rPr lang="tr-TR" dirty="0" err="1"/>
              <a:t>dır</a:t>
            </a:r>
            <a:r>
              <a:rPr lang="tr-TR" dirty="0"/>
              <a:t>. 16 sayısının temsili ise 10000 </a:t>
            </a:r>
            <a:r>
              <a:rPr lang="tr-TR" dirty="0" err="1"/>
              <a:t>dır</a:t>
            </a:r>
            <a:endParaRPr lang="tr-TR" dirty="0"/>
          </a:p>
          <a:p>
            <a:endParaRPr lang="tr-TR" dirty="0"/>
          </a:p>
          <a:p>
            <a:r>
              <a:rPr lang="tr-TR" dirty="0"/>
              <a:t>Negatif tamsayılar, ikili sistemde ikinin </a:t>
            </a:r>
            <a:r>
              <a:rPr lang="tr-TR" dirty="0" err="1"/>
              <a:t>tümleyeni</a:t>
            </a:r>
            <a:r>
              <a:rPr lang="tr-TR" dirty="0"/>
              <a:t> biçiminde temsil edilir. Örneğin, 35 sayısının ikili sistemdeki temsili olan (</a:t>
            </a:r>
            <a:r>
              <a:rPr lang="tr-TR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00100011</a:t>
            </a:r>
            <a:r>
              <a:rPr lang="tr-TR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tr-TR" dirty="0"/>
              <a:t>)2 sayısının iki tabanına göre </a:t>
            </a:r>
            <a:r>
              <a:rPr lang="tr-TR" dirty="0" err="1"/>
              <a:t>tümleyenini</a:t>
            </a:r>
            <a:r>
              <a:rPr lang="tr-TR" dirty="0"/>
              <a:t> bulmak için, önce onu 32 bitlik adresine yazarız. Sonra adresteki hanelerde 1 olanları 0, 0 olanları 1 yaparız. En sonunda 2 tabanına göre çıkan sayıya 1 ekleriz: </a:t>
            </a:r>
          </a:p>
        </p:txBody>
      </p:sp>
    </p:spTree>
    <p:extLst>
      <p:ext uri="{BB962C8B-B14F-4D97-AF65-F5344CB8AC3E}">
        <p14:creationId xmlns:p14="http://schemas.microsoft.com/office/powerpoint/2010/main" val="316277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A1A65-E497-42F6-8217-2A6C35B5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949"/>
            <a:ext cx="10515600" cy="5833014"/>
          </a:xfrm>
        </p:spPr>
        <p:txBody>
          <a:bodyPr/>
          <a:lstStyle/>
          <a:p>
            <a:r>
              <a:rPr lang="tr-TR" dirty="0"/>
              <a:t>35        = 0010 0011 </a:t>
            </a:r>
          </a:p>
          <a:p>
            <a:r>
              <a:rPr lang="tr-TR" dirty="0"/>
              <a:t>~35      = 1101 1100 (-36 fakat pozitif eşleniği 220) </a:t>
            </a:r>
          </a:p>
          <a:p>
            <a:r>
              <a:rPr lang="tr-TR" dirty="0"/>
              <a:t>~35 +1 = 1101 1101</a:t>
            </a:r>
          </a:p>
          <a:p>
            <a:r>
              <a:rPr lang="tr-T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İkinin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tümleyeninde</a:t>
            </a:r>
            <a:r>
              <a:rPr lang="tr-T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tr-T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-2</a:t>
            </a:r>
            <a:r>
              <a:rPr lang="tr-TR" b="1" i="0" baseline="3000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n-1</a:t>
            </a:r>
            <a:r>
              <a:rPr lang="tr-T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ile</a:t>
            </a:r>
            <a:r>
              <a:rPr lang="tr-T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2</a:t>
            </a:r>
            <a:r>
              <a:rPr lang="tr-TR" b="1" i="0" baseline="3000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n-1 </a:t>
            </a:r>
            <a:r>
              <a:rPr lang="tr-TR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 1</a:t>
            </a:r>
            <a:r>
              <a:rPr lang="tr-T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aralığı kadar sayı tanımlanabilir.</a:t>
            </a:r>
            <a:endParaRPr lang="tr-TR" dirty="0"/>
          </a:p>
          <a:p>
            <a:r>
              <a:rPr lang="tr-TR" dirty="0"/>
              <a:t>İki tabanına göre temsilde en soldaki bit (32-inci hane) işaret bitidir. Bu hanede 1 varsa sayı negatif; 0 varsa pozitiftir. Sistem negatif sayıları yukarıdaki gibi 2 </a:t>
            </a:r>
            <a:r>
              <a:rPr lang="tr-TR" dirty="0" err="1"/>
              <a:t>nin</a:t>
            </a:r>
            <a:r>
              <a:rPr lang="tr-TR" dirty="0"/>
              <a:t> </a:t>
            </a:r>
            <a:r>
              <a:rPr lang="tr-TR" dirty="0" err="1"/>
              <a:t>tümleyeni</a:t>
            </a:r>
            <a:r>
              <a:rPr lang="tr-TR" dirty="0"/>
              <a:t> olarak belleğe yazar. Tabii, negatif bir tamsayının ters işaretlisini bulmak için, yukarıdaki işlemlerin terslerini yapar. Bu demektir ki -35 sayından +35 sayısını elde etmek için, önce ikili temsilinden 1 çıkarır. Çıkan sayı ~35 olacaktır. Buradan, her hanedeki 0 </a:t>
            </a:r>
            <a:r>
              <a:rPr lang="tr-TR" dirty="0" err="1"/>
              <a:t>ları</a:t>
            </a:r>
            <a:r>
              <a:rPr lang="tr-TR" dirty="0"/>
              <a:t> 1, 1 </a:t>
            </a:r>
            <a:r>
              <a:rPr lang="tr-TR" dirty="0" err="1"/>
              <a:t>leri</a:t>
            </a:r>
            <a:r>
              <a:rPr lang="tr-TR" dirty="0"/>
              <a:t> 0 yaparak +35 sayısını bulur.</a:t>
            </a:r>
          </a:p>
          <a:p>
            <a:r>
              <a:rPr lang="tr-TR" dirty="0"/>
              <a:t>Kısaca N = -(N+1) olur.</a:t>
            </a:r>
          </a:p>
        </p:txBody>
      </p:sp>
    </p:spTree>
    <p:extLst>
      <p:ext uri="{BB962C8B-B14F-4D97-AF65-F5344CB8AC3E}">
        <p14:creationId xmlns:p14="http://schemas.microsoft.com/office/powerpoint/2010/main" val="90246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675935-537C-4B71-B970-DA480FF0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&gt;&gt;&gt; </a:t>
            </a:r>
            <a:r>
              <a:rPr lang="tr-TR" dirty="0" err="1"/>
              <a:t>vs</a:t>
            </a:r>
            <a:r>
              <a:rPr lang="tr-TR" dirty="0"/>
              <a:t> &gt;&gt;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E90327-B4E9-4258-A2CF-34B5224B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&gt;&gt;&gt; </a:t>
            </a:r>
            <a:r>
              <a:rPr lang="tr-T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İmzasız Sağa Kaydırma Operatörü</a:t>
            </a:r>
            <a:endParaRPr lang="tr-TR" dirty="0"/>
          </a:p>
          <a:p>
            <a:r>
              <a:rPr lang="tr-TR" dirty="0"/>
              <a:t>&gt;&gt; </a:t>
            </a:r>
            <a:r>
              <a:rPr lang="tr-T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İmzalı Sağ Kaydırma Operatörü</a:t>
            </a:r>
          </a:p>
          <a:p>
            <a:endParaRPr lang="tr-TR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tr-TR" dirty="0">
                <a:solidFill>
                  <a:srgbClr val="000000"/>
                </a:solidFill>
                <a:latin typeface="Roboto" panose="02000000000000000000" pitchFamily="2" charset="0"/>
              </a:rPr>
              <a:t>İkisinin en büyük farkı imzayı taşımalarıdır. (İlk negatif/pozitif olduğunu gösteren biti)</a:t>
            </a:r>
          </a:p>
          <a:p>
            <a:r>
              <a:rPr lang="tr-T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&gt;&gt;&gt; işaret bitini de kaydırır.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3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AA8CE2-3D92-40CD-B9AF-BB6CA7A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00A9F-BAF6-491E-A1FE-913FF5D5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-11&gt;&gt;2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//11 </a:t>
            </a:r>
            <a:r>
              <a:rPr lang="tr-TR" sz="1800" u="sng" dirty="0">
                <a:solidFill>
                  <a:srgbClr val="3F7F5F"/>
                </a:solidFill>
                <a:latin typeface="Courier New" panose="02070309020205020404" pitchFamily="49" charset="0"/>
              </a:rPr>
              <a:t>için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//0000 1011 11 </a:t>
            </a:r>
            <a:r>
              <a:rPr lang="tr-TR" sz="1800" u="sng" dirty="0">
                <a:solidFill>
                  <a:srgbClr val="3F7F5F"/>
                </a:solidFill>
                <a:latin typeface="Courier New" panose="02070309020205020404" pitchFamily="49" charset="0"/>
              </a:rPr>
              <a:t>yaz</a:t>
            </a:r>
          </a:p>
          <a:p>
            <a:pPr algn="l"/>
            <a:r>
              <a:rPr lang="es-ES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//1111 0101 </a:t>
            </a:r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-11 (</a:t>
            </a:r>
            <a:r>
              <a:rPr lang="es-ES" sz="1800" u="sng" dirty="0">
                <a:solidFill>
                  <a:srgbClr val="3F7F5F"/>
                </a:solidFill>
                <a:latin typeface="Courier New" panose="02070309020205020404" pitchFamily="49" charset="0"/>
              </a:rPr>
              <a:t>tildasını al 1 topla</a:t>
            </a:r>
            <a:r>
              <a:rPr lang="tr-TR" sz="1800" u="sng" dirty="0">
                <a:solidFill>
                  <a:srgbClr val="3F7F5F"/>
                </a:solidFill>
                <a:latin typeface="Courier New" panose="02070309020205020404" pitchFamily="49" charset="0"/>
              </a:rPr>
              <a:t>)</a:t>
            </a:r>
            <a:endParaRPr lang="es-ES" sz="1800" u="sng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//1111 1101 5 fakat ikilik tabandaki negatif eşitliği -3</a:t>
            </a:r>
          </a:p>
          <a:p>
            <a:pPr algn="l"/>
            <a:endParaRPr lang="tr-TR" sz="1800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-19&gt;&gt;2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//19 </a:t>
            </a:r>
            <a:r>
              <a:rPr lang="tr-TR" sz="1800" u="sng" dirty="0">
                <a:solidFill>
                  <a:srgbClr val="3F7F5F"/>
                </a:solidFill>
                <a:latin typeface="Courier New" panose="02070309020205020404" pitchFamily="49" charset="0"/>
              </a:rPr>
              <a:t>için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//0001 0011 19 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//1110 1101 -19</a:t>
            </a:r>
          </a:p>
          <a:p>
            <a:pPr algn="l"/>
            <a:r>
              <a:rPr lang="tr-TR" sz="1800" dirty="0">
                <a:solidFill>
                  <a:srgbClr val="3F7F5F"/>
                </a:solidFill>
                <a:latin typeface="Courier New" panose="02070309020205020404" pitchFamily="49" charset="0"/>
              </a:rPr>
              <a:t>//1111 1011 11  (-5)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76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FBDCC6B-0406-40FC-BA82-78B479AD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47331C-180F-49EE-9302-6F0AB7A78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65977"/>
            <a:ext cx="10905066" cy="33260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3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6F64A1CA-C0EF-4105-ABC4-C37351D3F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9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338</Words>
  <Application>Microsoft Office PowerPoint</Application>
  <PresentationFormat>Geniş ekran</PresentationFormat>
  <Paragraphs>28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Open Sans</vt:lpstr>
      <vt:lpstr>Roboto</vt:lpstr>
      <vt:lpstr>Office Theme</vt:lpstr>
      <vt:lpstr>Bitsel Operatörler</vt:lpstr>
      <vt:lpstr>~ Operatörü</vt:lpstr>
      <vt:lpstr>PowerPoint Sunusu</vt:lpstr>
      <vt:lpstr>PowerPoint Sunusu</vt:lpstr>
      <vt:lpstr>&gt;&gt;&gt; vs &gt;&gt;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burak</dc:creator>
  <cp:lastModifiedBy>Burak Duman (BilgeAdam Akademi)</cp:lastModifiedBy>
  <cp:revision>20</cp:revision>
  <dcterms:created xsi:type="dcterms:W3CDTF">2022-02-05T20:29:45Z</dcterms:created>
  <dcterms:modified xsi:type="dcterms:W3CDTF">2022-02-05T23:25:37Z</dcterms:modified>
</cp:coreProperties>
</file>