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366" r:id="rId5"/>
    <p:sldId id="356" r:id="rId6"/>
    <p:sldId id="362" r:id="rId7"/>
    <p:sldId id="363" r:id="rId8"/>
    <p:sldId id="357" r:id="rId9"/>
    <p:sldId id="358" r:id="rId10"/>
    <p:sldId id="359" r:id="rId11"/>
    <p:sldId id="360" r:id="rId12"/>
    <p:sldId id="361" r:id="rId13"/>
    <p:sldId id="284" r:id="rId14"/>
    <p:sldId id="285" r:id="rId15"/>
    <p:sldId id="286" r:id="rId16"/>
    <p:sldId id="287" r:id="rId17"/>
    <p:sldId id="288" r:id="rId18"/>
    <p:sldId id="28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268" r:id="rId44"/>
    <p:sldId id="269" r:id="rId45"/>
    <p:sldId id="270" r:id="rId46"/>
    <p:sldId id="271" r:id="rId47"/>
    <p:sldId id="278" r:id="rId48"/>
    <p:sldId id="279" r:id="rId49"/>
    <p:sldId id="35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2.png"/><Relationship Id="rId1" Type="http://schemas.openxmlformats.org/officeDocument/2006/relationships/image" Target="../media/image31.png"/></Relationships>
</file>

<file path=ppt/diagrams/_rels/data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2.png"/><Relationship Id="rId2" Type="http://schemas.openxmlformats.org/officeDocument/2006/relationships/image" Target="../media/image3.svg"/><Relationship Id="rId1" Type="http://schemas.openxmlformats.org/officeDocument/2006/relationships/image" Target="../media/image33.png"/></Relationships>
</file>

<file path=ppt/diagrams/_rels/data3.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5.svg"/><Relationship Id="rId3" Type="http://schemas.openxmlformats.org/officeDocument/2006/relationships/image" Target="../media/image35.png"/><Relationship Id="rId2" Type="http://schemas.openxmlformats.org/officeDocument/2006/relationships/image" Target="../media/image4.svg"/><Relationship Id="rId1"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2.png"/><Relationship Id="rId1"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2.png"/><Relationship Id="rId2" Type="http://schemas.openxmlformats.org/officeDocument/2006/relationships/image" Target="../media/image3.svg"/><Relationship Id="rId1" Type="http://schemas.openxmlformats.org/officeDocument/2006/relationships/image" Target="../media/image33.png"/></Relationships>
</file>

<file path=ppt/diagrams/_rels/drawing3.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5.svg"/><Relationship Id="rId3" Type="http://schemas.openxmlformats.org/officeDocument/2006/relationships/image" Target="../media/image35.png"/><Relationship Id="rId2" Type="http://schemas.openxmlformats.org/officeDocument/2006/relationships/image" Target="../media/image4.sv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3">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6F53FE1-EB99-4BC7-8CAE-07025706051C}" type="doc">
      <dgm:prSet loTypeId="urn:microsoft.com/office/officeart/2018/2/layout/IconVerticalSolidList" loCatId="icon" qsTypeId="urn:microsoft.com/office/officeart/2005/8/quickstyle/simple1#1" qsCatId="simple" csTypeId="urn:microsoft.com/office/officeart/2005/8/colors/accent2_2#1" csCatId="accent2" phldr="1"/>
      <dgm:spPr/>
      <dgm:t>
        <a:bodyPr/>
        <a:lstStyle/>
        <a:p>
          <a:endParaRPr lang="en-US"/>
        </a:p>
      </dgm:t>
    </dgm:pt>
    <dgm:pt modelId="{77B77CD5-E551-44ED-9C71-4E9F9EF16911}">
      <dgm:prSet/>
      <dgm:spPr/>
      <dgm:t>
        <a:bodyPr/>
        <a:lstStyle/>
        <a:p>
          <a:r>
            <a:rPr lang="en-US" dirty="0"/>
            <a:t>Bir </a:t>
          </a:r>
          <a:r>
            <a:rPr lang="en-US" dirty="0" err="1"/>
            <a:t>metot</a:t>
          </a:r>
          <a:r>
            <a:rPr lang="en-US" dirty="0"/>
            <a:t> </a:t>
          </a:r>
          <a:r>
            <a:rPr lang="en-US" dirty="0" err="1"/>
            <a:t>içerisinde</a:t>
          </a:r>
          <a:r>
            <a:rPr lang="en-US" dirty="0"/>
            <a:t> </a:t>
          </a:r>
          <a:r>
            <a:rPr lang="en-US" dirty="0" err="1"/>
            <a:t>RuntimeException</a:t>
          </a:r>
          <a:r>
            <a:rPr lang="en-US" dirty="0"/>
            <a:t> </a:t>
          </a:r>
          <a:r>
            <a:rPr lang="en-US" dirty="0" err="1"/>
            <a:t>fırlatın</a:t>
          </a:r>
          <a:r>
            <a:rPr lang="en-US" dirty="0"/>
            <a:t>.</a:t>
          </a:r>
        </a:p>
      </dgm:t>
    </dgm:pt>
    <dgm:pt modelId="{BA1F17B5-C455-402D-B17A-C8411FA32D81}" cxnId="{AB903712-0F5E-4442-8A02-7A1BF0336648}" type="parTrans">
      <dgm:prSet/>
      <dgm:spPr/>
      <dgm:t>
        <a:bodyPr/>
        <a:lstStyle/>
        <a:p>
          <a:endParaRPr lang="en-US"/>
        </a:p>
      </dgm:t>
    </dgm:pt>
    <dgm:pt modelId="{035FF01E-16C9-4222-983C-A18340AA78F8}" cxnId="{AB903712-0F5E-4442-8A02-7A1BF0336648}" type="sibTrans">
      <dgm:prSet/>
      <dgm:spPr/>
      <dgm:t>
        <a:bodyPr/>
        <a:lstStyle/>
        <a:p>
          <a:endParaRPr lang="en-US"/>
        </a:p>
      </dgm:t>
    </dgm:pt>
    <dgm:pt modelId="{BAC18849-239B-448B-8BC9-F7ADCF164154}">
      <dgm:prSet/>
      <dgm:spPr/>
      <dgm:t>
        <a:bodyPr/>
        <a:lstStyle/>
        <a:p>
          <a:r>
            <a:rPr lang="en-US" dirty="0"/>
            <a:t>Main </a:t>
          </a:r>
          <a:r>
            <a:rPr lang="en-US" dirty="0" err="1"/>
            <a:t>metodunda</a:t>
          </a:r>
          <a:r>
            <a:rPr lang="en-US" dirty="0"/>
            <a:t> exception </a:t>
          </a:r>
          <a:r>
            <a:rPr lang="en-US" dirty="0" err="1"/>
            <a:t>fırlatan</a:t>
          </a:r>
          <a:r>
            <a:rPr lang="en-US" dirty="0"/>
            <a:t> </a:t>
          </a:r>
          <a:r>
            <a:rPr lang="en-US" dirty="0" err="1"/>
            <a:t>metodunuzu</a:t>
          </a:r>
          <a:r>
            <a:rPr lang="en-US" dirty="0"/>
            <a:t> </a:t>
          </a:r>
          <a:r>
            <a:rPr lang="en-US" dirty="0" err="1"/>
            <a:t>çağırarak</a:t>
          </a:r>
          <a:r>
            <a:rPr lang="en-US" dirty="0"/>
            <a:t> try-catch </a:t>
          </a:r>
          <a:r>
            <a:rPr lang="en-US" dirty="0" err="1"/>
            <a:t>blokları</a:t>
          </a:r>
          <a:r>
            <a:rPr lang="en-US" dirty="0"/>
            <a:t> </a:t>
          </a:r>
          <a:r>
            <a:rPr lang="en-US" dirty="0" err="1"/>
            <a:t>ile</a:t>
          </a:r>
          <a:r>
            <a:rPr lang="en-US" dirty="0"/>
            <a:t> exception handling </a:t>
          </a:r>
          <a:r>
            <a:rPr lang="en-US" dirty="0" err="1"/>
            <a:t>mekanizması</a:t>
          </a:r>
          <a:r>
            <a:rPr lang="en-US" dirty="0"/>
            <a:t> </a:t>
          </a:r>
          <a:r>
            <a:rPr lang="en-US" dirty="0" err="1"/>
            <a:t>kurarak</a:t>
          </a:r>
          <a:r>
            <a:rPr lang="en-US" dirty="0"/>
            <a:t> </a:t>
          </a:r>
          <a:r>
            <a:rPr lang="en-US" dirty="0" err="1"/>
            <a:t>konsol</a:t>
          </a:r>
          <a:r>
            <a:rPr lang="en-US" dirty="0"/>
            <a:t> </a:t>
          </a:r>
          <a:r>
            <a:rPr lang="en-US" dirty="0" err="1"/>
            <a:t>uygulamasından</a:t>
          </a:r>
          <a:r>
            <a:rPr lang="en-US" dirty="0"/>
            <a:t> 1 </a:t>
          </a:r>
          <a:r>
            <a:rPr lang="en-US" dirty="0" err="1"/>
            <a:t>kodu</a:t>
          </a:r>
          <a:r>
            <a:rPr lang="en-US" dirty="0"/>
            <a:t> </a:t>
          </a:r>
          <a:r>
            <a:rPr lang="en-US" dirty="0" err="1"/>
            <a:t>ile</a:t>
          </a:r>
          <a:r>
            <a:rPr lang="en-US" dirty="0"/>
            <a:t> </a:t>
          </a:r>
          <a:r>
            <a:rPr lang="en-US" dirty="0" err="1"/>
            <a:t>çıkılmasını</a:t>
          </a:r>
          <a:r>
            <a:rPr lang="en-US" dirty="0"/>
            <a:t> </a:t>
          </a:r>
          <a:r>
            <a:rPr lang="en-US" dirty="0" err="1"/>
            <a:t>sağlayın</a:t>
          </a:r>
          <a:r>
            <a:rPr lang="en-US" dirty="0"/>
            <a:t>.</a:t>
          </a:r>
        </a:p>
      </dgm:t>
    </dgm:pt>
    <dgm:pt modelId="{DBE84700-9F70-460D-8F08-7092A7F8F253}" cxnId="{37181DD6-28F2-4D88-BE26-9FD116497C57}" type="parTrans">
      <dgm:prSet/>
      <dgm:spPr/>
      <dgm:t>
        <a:bodyPr/>
        <a:lstStyle/>
        <a:p>
          <a:endParaRPr lang="en-US"/>
        </a:p>
      </dgm:t>
    </dgm:pt>
    <dgm:pt modelId="{1C6C2DA6-77B7-489F-AF3C-0AF5BECA745C}" cxnId="{37181DD6-28F2-4D88-BE26-9FD116497C57}" type="sibTrans">
      <dgm:prSet/>
      <dgm:spPr/>
      <dgm:t>
        <a:bodyPr/>
        <a:lstStyle/>
        <a:p>
          <a:endParaRPr lang="en-US"/>
        </a:p>
      </dgm:t>
    </dgm:pt>
    <dgm:pt modelId="{7941E4B6-9524-451E-AE14-78342E4E80C8}" type="pres">
      <dgm:prSet presAssocID="{86F53FE1-EB99-4BC7-8CAE-07025706051C}" presName="root" presStyleCnt="0">
        <dgm:presLayoutVars>
          <dgm:dir/>
          <dgm:resizeHandles val="exact"/>
        </dgm:presLayoutVars>
      </dgm:prSet>
      <dgm:spPr/>
    </dgm:pt>
    <dgm:pt modelId="{1897B5CF-3019-4723-8B04-9B10D8C3F1A7}" type="pres">
      <dgm:prSet presAssocID="{77B77CD5-E551-44ED-9C71-4E9F9EF16911}" presName="compNode" presStyleCnt="0"/>
      <dgm:spPr/>
    </dgm:pt>
    <dgm:pt modelId="{3B8A28B9-6706-4E3B-94AD-D41440127CF8}" type="pres">
      <dgm:prSet presAssocID="{77B77CD5-E551-44ED-9C71-4E9F9EF16911}" presName="bgRect" presStyleLbl="bgShp" presStyleIdx="0" presStyleCnt="2"/>
      <dgm:spPr/>
    </dgm:pt>
    <dgm:pt modelId="{37F1F4BC-B5A4-4A17-BFC0-95C0D581AD15}" type="pres">
      <dgm:prSet presAssocID="{77B77CD5-E551-44ED-9C71-4E9F9EF1691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a:noFill/>
        </a:ln>
      </dgm:spPr>
    </dgm:pt>
    <dgm:pt modelId="{2494DF56-688C-4D97-B27B-A2B8B78F4BFA}" type="pres">
      <dgm:prSet presAssocID="{77B77CD5-E551-44ED-9C71-4E9F9EF16911}" presName="spaceRect" presStyleCnt="0"/>
      <dgm:spPr/>
    </dgm:pt>
    <dgm:pt modelId="{DB68F32E-A4F5-4171-9C00-C32302A6CD65}" type="pres">
      <dgm:prSet presAssocID="{77B77CD5-E551-44ED-9C71-4E9F9EF16911}" presName="parTx" presStyleLbl="revTx" presStyleIdx="0" presStyleCnt="2">
        <dgm:presLayoutVars>
          <dgm:chMax val="0"/>
          <dgm:chPref val="0"/>
        </dgm:presLayoutVars>
      </dgm:prSet>
      <dgm:spPr/>
    </dgm:pt>
    <dgm:pt modelId="{FBCBD487-B690-4946-AAF3-F0E6290D3680}" type="pres">
      <dgm:prSet presAssocID="{035FF01E-16C9-4222-983C-A18340AA78F8}" presName="sibTrans" presStyleCnt="0"/>
      <dgm:spPr/>
    </dgm:pt>
    <dgm:pt modelId="{A5D3E2B3-0CDB-4972-8AC7-871570555450}" type="pres">
      <dgm:prSet presAssocID="{BAC18849-239B-448B-8BC9-F7ADCF164154}" presName="compNode" presStyleCnt="0"/>
      <dgm:spPr/>
    </dgm:pt>
    <dgm:pt modelId="{97AE4333-266C-4537-BF8A-E834DD7F7CCA}" type="pres">
      <dgm:prSet presAssocID="{BAC18849-239B-448B-8BC9-F7ADCF164154}" presName="bgRect" presStyleLbl="bgShp" presStyleIdx="1" presStyleCnt="2"/>
      <dgm:spPr/>
    </dgm:pt>
    <dgm:pt modelId="{7F6C6630-B07D-4B34-9C91-5C665C3FC3A4}" type="pres">
      <dgm:prSet presAssocID="{BAC18849-239B-448B-8BC9-F7ADCF164154}"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pt>
    <dgm:pt modelId="{482104BC-805D-4ABD-A75C-8D22A56155B7}" type="pres">
      <dgm:prSet presAssocID="{BAC18849-239B-448B-8BC9-F7ADCF164154}" presName="spaceRect" presStyleCnt="0"/>
      <dgm:spPr/>
    </dgm:pt>
    <dgm:pt modelId="{B76B79B6-4AD9-4689-9933-CE3C84999AE4}" type="pres">
      <dgm:prSet presAssocID="{BAC18849-239B-448B-8BC9-F7ADCF164154}" presName="parTx" presStyleLbl="revTx" presStyleIdx="1" presStyleCnt="2">
        <dgm:presLayoutVars>
          <dgm:chMax val="0"/>
          <dgm:chPref val="0"/>
        </dgm:presLayoutVars>
      </dgm:prSet>
      <dgm:spPr/>
    </dgm:pt>
  </dgm:ptLst>
  <dgm:cxnLst>
    <dgm:cxn modelId="{AB903712-0F5E-4442-8A02-7A1BF0336648}" srcId="{86F53FE1-EB99-4BC7-8CAE-07025706051C}" destId="{77B77CD5-E551-44ED-9C71-4E9F9EF16911}" srcOrd="0" destOrd="0" parTransId="{BA1F17B5-C455-402D-B17A-C8411FA32D81}" sibTransId="{035FF01E-16C9-4222-983C-A18340AA78F8}"/>
    <dgm:cxn modelId="{41339034-3079-4C7E-8296-88E893E37556}" type="presOf" srcId="{BAC18849-239B-448B-8BC9-F7ADCF164154}" destId="{B76B79B6-4AD9-4689-9933-CE3C84999AE4}" srcOrd="0" destOrd="0" presId="urn:microsoft.com/office/officeart/2018/2/layout/IconVerticalSolidList"/>
    <dgm:cxn modelId="{2420E0C2-EA52-4423-AA21-9984BB87B3CA}" type="presOf" srcId="{77B77CD5-E551-44ED-9C71-4E9F9EF16911}" destId="{DB68F32E-A4F5-4171-9C00-C32302A6CD65}" srcOrd="0" destOrd="0" presId="urn:microsoft.com/office/officeart/2018/2/layout/IconVerticalSolidList"/>
    <dgm:cxn modelId="{37181DD6-28F2-4D88-BE26-9FD116497C57}" srcId="{86F53FE1-EB99-4BC7-8CAE-07025706051C}" destId="{BAC18849-239B-448B-8BC9-F7ADCF164154}" srcOrd="1" destOrd="0" parTransId="{DBE84700-9F70-460D-8F08-7092A7F8F253}" sibTransId="{1C6C2DA6-77B7-489F-AF3C-0AF5BECA745C}"/>
    <dgm:cxn modelId="{AB094DED-28B2-446C-BFD7-F0962897F597}" type="presOf" srcId="{86F53FE1-EB99-4BC7-8CAE-07025706051C}" destId="{7941E4B6-9524-451E-AE14-78342E4E80C8}" srcOrd="0" destOrd="0" presId="urn:microsoft.com/office/officeart/2018/2/layout/IconVerticalSolidList"/>
    <dgm:cxn modelId="{B4720EED-F23B-4338-9145-425A80D1123E}" type="presParOf" srcId="{7941E4B6-9524-451E-AE14-78342E4E80C8}" destId="{1897B5CF-3019-4723-8B04-9B10D8C3F1A7}" srcOrd="0" destOrd="0" presId="urn:microsoft.com/office/officeart/2018/2/layout/IconVerticalSolidList"/>
    <dgm:cxn modelId="{80048627-B7AE-4EBB-88C2-4E9B6CB788DF}" type="presParOf" srcId="{1897B5CF-3019-4723-8B04-9B10D8C3F1A7}" destId="{3B8A28B9-6706-4E3B-94AD-D41440127CF8}" srcOrd="0" destOrd="0" presId="urn:microsoft.com/office/officeart/2018/2/layout/IconVerticalSolidList"/>
    <dgm:cxn modelId="{DA406FA1-F26F-4374-966B-C557BA10FAF0}" type="presParOf" srcId="{1897B5CF-3019-4723-8B04-9B10D8C3F1A7}" destId="{37F1F4BC-B5A4-4A17-BFC0-95C0D581AD15}" srcOrd="1" destOrd="0" presId="urn:microsoft.com/office/officeart/2018/2/layout/IconVerticalSolidList"/>
    <dgm:cxn modelId="{B72F0B57-6492-4C63-B487-0FB0397D234A}" type="presParOf" srcId="{1897B5CF-3019-4723-8B04-9B10D8C3F1A7}" destId="{2494DF56-688C-4D97-B27B-A2B8B78F4BFA}" srcOrd="2" destOrd="0" presId="urn:microsoft.com/office/officeart/2018/2/layout/IconVerticalSolidList"/>
    <dgm:cxn modelId="{E1027519-7FAC-4F85-A58A-8ADED787DA56}" type="presParOf" srcId="{1897B5CF-3019-4723-8B04-9B10D8C3F1A7}" destId="{DB68F32E-A4F5-4171-9C00-C32302A6CD65}" srcOrd="3" destOrd="0" presId="urn:microsoft.com/office/officeart/2018/2/layout/IconVerticalSolidList"/>
    <dgm:cxn modelId="{0499D43B-CD5D-49BF-8409-BC14EFC587F3}" type="presParOf" srcId="{7941E4B6-9524-451E-AE14-78342E4E80C8}" destId="{FBCBD487-B690-4946-AAF3-F0E6290D3680}" srcOrd="1" destOrd="0" presId="urn:microsoft.com/office/officeart/2018/2/layout/IconVerticalSolidList"/>
    <dgm:cxn modelId="{4831E28C-0FD3-4A21-A2AE-B7FE6F6C0521}" type="presParOf" srcId="{7941E4B6-9524-451E-AE14-78342E4E80C8}" destId="{A5D3E2B3-0CDB-4972-8AC7-871570555450}" srcOrd="2" destOrd="0" presId="urn:microsoft.com/office/officeart/2018/2/layout/IconVerticalSolidList"/>
    <dgm:cxn modelId="{530D6391-0569-4732-B8BA-279A6777BCB8}" type="presParOf" srcId="{A5D3E2B3-0CDB-4972-8AC7-871570555450}" destId="{97AE4333-266C-4537-BF8A-E834DD7F7CCA}" srcOrd="0" destOrd="0" presId="urn:microsoft.com/office/officeart/2018/2/layout/IconVerticalSolidList"/>
    <dgm:cxn modelId="{FF30F336-641F-4A83-9D5F-3A2848D3FDB9}" type="presParOf" srcId="{A5D3E2B3-0CDB-4972-8AC7-871570555450}" destId="{7F6C6630-B07D-4B34-9C91-5C665C3FC3A4}" srcOrd="1" destOrd="0" presId="urn:microsoft.com/office/officeart/2018/2/layout/IconVerticalSolidList"/>
    <dgm:cxn modelId="{21921282-6E47-4F69-B58E-A45C9678E123}" type="presParOf" srcId="{A5D3E2B3-0CDB-4972-8AC7-871570555450}" destId="{482104BC-805D-4ABD-A75C-8D22A56155B7}" srcOrd="2" destOrd="0" presId="urn:microsoft.com/office/officeart/2018/2/layout/IconVerticalSolidList"/>
    <dgm:cxn modelId="{3315DDB6-A7A5-45E6-8810-B8A0254F0A8F}" type="presParOf" srcId="{A5D3E2B3-0CDB-4972-8AC7-871570555450}" destId="{B76B79B6-4AD9-4689-9933-CE3C84999AE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B89D9-B8E5-465D-8447-CBC6EC8907DD}" type="doc">
      <dgm:prSet loTypeId="urn:microsoft.com/office/officeart/2018/2/layout/IconVerticalSolidList" loCatId="icon" qsTypeId="urn:microsoft.com/office/officeart/2005/8/quickstyle/simple1#2" qsCatId="simple" csTypeId="urn:microsoft.com/office/officeart/2005/8/colors/accent2_2#2" csCatId="accent2" phldr="1"/>
      <dgm:spPr/>
      <dgm:t>
        <a:bodyPr/>
        <a:lstStyle/>
        <a:p>
          <a:endParaRPr lang="en-US"/>
        </a:p>
      </dgm:t>
    </dgm:pt>
    <dgm:pt modelId="{D3D3B6F1-F2C1-4C4F-9E80-E78A16616709}">
      <dgm:prSet/>
      <dgm:spPr/>
      <dgm:t>
        <a:bodyPr/>
        <a:lstStyle/>
        <a:p>
          <a:r>
            <a:rPr lang="en-US" dirty="0"/>
            <a:t>Bir </a:t>
          </a:r>
          <a:r>
            <a:rPr lang="en-US" dirty="0" err="1"/>
            <a:t>metot</a:t>
          </a:r>
          <a:r>
            <a:rPr lang="en-US" dirty="0"/>
            <a:t> </a:t>
          </a:r>
          <a:r>
            <a:rPr lang="en-US" dirty="0" err="1"/>
            <a:t>içerisinde</a:t>
          </a:r>
          <a:r>
            <a:rPr lang="en-US" dirty="0"/>
            <a:t> </a:t>
          </a:r>
          <a:r>
            <a:rPr lang="en-US" dirty="0" err="1"/>
            <a:t>IOException</a:t>
          </a:r>
          <a:r>
            <a:rPr lang="en-US" dirty="0"/>
            <a:t> </a:t>
          </a:r>
          <a:r>
            <a:rPr lang="en-US" dirty="0" err="1"/>
            <a:t>fırlatarak</a:t>
          </a:r>
          <a:r>
            <a:rPr lang="en-US" dirty="0"/>
            <a:t> </a:t>
          </a:r>
          <a:r>
            <a:rPr lang="en-US" dirty="0" err="1"/>
            <a:t>ilgili</a:t>
          </a:r>
          <a:r>
            <a:rPr lang="en-US" dirty="0"/>
            <a:t> </a:t>
          </a:r>
          <a:r>
            <a:rPr lang="en-US" dirty="0" err="1"/>
            <a:t>metoda</a:t>
          </a:r>
          <a:r>
            <a:rPr lang="en-US" dirty="0"/>
            <a:t> </a:t>
          </a:r>
          <a:r>
            <a:rPr lang="en-US" dirty="0" err="1"/>
            <a:t>exceptionın</a:t>
          </a:r>
          <a:r>
            <a:rPr lang="en-US" dirty="0"/>
            <a:t> declare </a:t>
          </a:r>
          <a:r>
            <a:rPr lang="en-US" dirty="0" err="1"/>
            <a:t>edilmesini</a:t>
          </a:r>
          <a:r>
            <a:rPr lang="en-US" dirty="0"/>
            <a:t> </a:t>
          </a:r>
          <a:r>
            <a:rPr lang="en-US" dirty="0" err="1"/>
            <a:t>sağlayın</a:t>
          </a:r>
          <a:r>
            <a:rPr lang="en-US" dirty="0"/>
            <a:t>.</a:t>
          </a:r>
        </a:p>
      </dgm:t>
    </dgm:pt>
    <dgm:pt modelId="{5003816C-61A0-468D-9D31-D88008419B53}" cxnId="{942167F6-D812-4150-B89D-22BCACF623A0}" type="parTrans">
      <dgm:prSet/>
      <dgm:spPr/>
      <dgm:t>
        <a:bodyPr/>
        <a:lstStyle/>
        <a:p>
          <a:endParaRPr lang="en-US"/>
        </a:p>
      </dgm:t>
    </dgm:pt>
    <dgm:pt modelId="{2165715D-9BFF-4F11-A496-979A05351473}" cxnId="{942167F6-D812-4150-B89D-22BCACF623A0}" type="sibTrans">
      <dgm:prSet/>
      <dgm:spPr/>
      <dgm:t>
        <a:bodyPr/>
        <a:lstStyle/>
        <a:p>
          <a:endParaRPr lang="en-US"/>
        </a:p>
      </dgm:t>
    </dgm:pt>
    <dgm:pt modelId="{2917E505-C474-42E5-B71E-A94C26126311}">
      <dgm:prSet/>
      <dgm:spPr/>
      <dgm:t>
        <a:bodyPr/>
        <a:lstStyle/>
        <a:p>
          <a:r>
            <a:rPr lang="en-US"/>
            <a:t>Main metodunda exception fırlatan metodunuzu çağırarak try-catch blokları ile exception handling mekanizması kurarak konsol uygulamasından 1 kodu ile çıkılmasını sağlayın.</a:t>
          </a:r>
        </a:p>
      </dgm:t>
    </dgm:pt>
    <dgm:pt modelId="{087760A6-0235-4D7E-82A2-5D025E9FA8EE}" cxnId="{719D94DA-438D-4F85-888F-E85C52691691}" type="parTrans">
      <dgm:prSet/>
      <dgm:spPr/>
      <dgm:t>
        <a:bodyPr/>
        <a:lstStyle/>
        <a:p>
          <a:endParaRPr lang="en-US"/>
        </a:p>
      </dgm:t>
    </dgm:pt>
    <dgm:pt modelId="{2E79261C-A359-4173-9558-3C60BC9E9C34}" cxnId="{719D94DA-438D-4F85-888F-E85C52691691}" type="sibTrans">
      <dgm:prSet/>
      <dgm:spPr/>
      <dgm:t>
        <a:bodyPr/>
        <a:lstStyle/>
        <a:p>
          <a:endParaRPr lang="en-US"/>
        </a:p>
      </dgm:t>
    </dgm:pt>
    <dgm:pt modelId="{32303D89-0F0A-46A4-AE34-2BFA074281F8}" type="pres">
      <dgm:prSet presAssocID="{EFDB89D9-B8E5-465D-8447-CBC6EC8907DD}" presName="root" presStyleCnt="0">
        <dgm:presLayoutVars>
          <dgm:dir/>
          <dgm:resizeHandles val="exact"/>
        </dgm:presLayoutVars>
      </dgm:prSet>
      <dgm:spPr/>
    </dgm:pt>
    <dgm:pt modelId="{B3EA39B0-21D4-4E9F-B447-55A1B02D86AD}" type="pres">
      <dgm:prSet presAssocID="{D3D3B6F1-F2C1-4C4F-9E80-E78A16616709}" presName="compNode" presStyleCnt="0"/>
      <dgm:spPr/>
    </dgm:pt>
    <dgm:pt modelId="{9181C397-02EC-4606-94D9-E636038845EB}" type="pres">
      <dgm:prSet presAssocID="{D3D3B6F1-F2C1-4C4F-9E80-E78A16616709}" presName="bgRect" presStyleLbl="bgShp" presStyleIdx="0" presStyleCnt="2"/>
      <dgm:spPr/>
    </dgm:pt>
    <dgm:pt modelId="{1CB7EB70-44CD-4BE9-8D61-69A83805CBD3}" type="pres">
      <dgm:prSet presAssocID="{D3D3B6F1-F2C1-4C4F-9E80-E78A166167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D75928E-5718-4554-8D6E-0E96C59DB555}" type="pres">
      <dgm:prSet presAssocID="{D3D3B6F1-F2C1-4C4F-9E80-E78A16616709}" presName="spaceRect" presStyleCnt="0"/>
      <dgm:spPr/>
    </dgm:pt>
    <dgm:pt modelId="{9182A6AB-0BA6-454E-BB8D-A9035CBEEDDF}" type="pres">
      <dgm:prSet presAssocID="{D3D3B6F1-F2C1-4C4F-9E80-E78A16616709}" presName="parTx" presStyleLbl="revTx" presStyleIdx="0" presStyleCnt="2">
        <dgm:presLayoutVars>
          <dgm:chMax val="0"/>
          <dgm:chPref val="0"/>
        </dgm:presLayoutVars>
      </dgm:prSet>
      <dgm:spPr/>
    </dgm:pt>
    <dgm:pt modelId="{B2DC0886-70EE-45FD-9C75-4B7D4C28EB22}" type="pres">
      <dgm:prSet presAssocID="{2165715D-9BFF-4F11-A496-979A05351473}" presName="sibTrans" presStyleCnt="0"/>
      <dgm:spPr/>
    </dgm:pt>
    <dgm:pt modelId="{9E07C798-6BC6-4C99-8910-F8499F6C87FE}" type="pres">
      <dgm:prSet presAssocID="{2917E505-C474-42E5-B71E-A94C26126311}" presName="compNode" presStyleCnt="0"/>
      <dgm:spPr/>
    </dgm:pt>
    <dgm:pt modelId="{02150341-6121-41CC-B95C-0B3201EA3201}" type="pres">
      <dgm:prSet presAssocID="{2917E505-C474-42E5-B71E-A94C26126311}" presName="bgRect" presStyleLbl="bgShp" presStyleIdx="1" presStyleCnt="2"/>
      <dgm:spPr/>
    </dgm:pt>
    <dgm:pt modelId="{90A527D7-D788-43DA-85AD-CCFE52EE154A}" type="pres">
      <dgm:prSet presAssocID="{2917E505-C474-42E5-B71E-A94C261263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F39E1AD8-BE4E-416A-B198-46B512A46E1D}" type="pres">
      <dgm:prSet presAssocID="{2917E505-C474-42E5-B71E-A94C26126311}" presName="spaceRect" presStyleCnt="0"/>
      <dgm:spPr/>
    </dgm:pt>
    <dgm:pt modelId="{B128C184-AE76-46C7-B59E-459B1B66AD71}" type="pres">
      <dgm:prSet presAssocID="{2917E505-C474-42E5-B71E-A94C26126311}" presName="parTx" presStyleLbl="revTx" presStyleIdx="1" presStyleCnt="2">
        <dgm:presLayoutVars>
          <dgm:chMax val="0"/>
          <dgm:chPref val="0"/>
        </dgm:presLayoutVars>
      </dgm:prSet>
      <dgm:spPr/>
    </dgm:pt>
  </dgm:ptLst>
  <dgm:cxnLst>
    <dgm:cxn modelId="{333A4180-2593-404C-9351-26C76AB71199}" type="presOf" srcId="{D3D3B6F1-F2C1-4C4F-9E80-E78A16616709}" destId="{9182A6AB-0BA6-454E-BB8D-A9035CBEEDDF}" srcOrd="0" destOrd="0" presId="urn:microsoft.com/office/officeart/2018/2/layout/IconVerticalSolidList"/>
    <dgm:cxn modelId="{891AE09A-1B82-4C3D-9C57-471CF3021A4D}" type="presOf" srcId="{2917E505-C474-42E5-B71E-A94C26126311}" destId="{B128C184-AE76-46C7-B59E-459B1B66AD71}" srcOrd="0" destOrd="0" presId="urn:microsoft.com/office/officeart/2018/2/layout/IconVerticalSolidList"/>
    <dgm:cxn modelId="{719D94DA-438D-4F85-888F-E85C52691691}" srcId="{EFDB89D9-B8E5-465D-8447-CBC6EC8907DD}" destId="{2917E505-C474-42E5-B71E-A94C26126311}" srcOrd="1" destOrd="0" parTransId="{087760A6-0235-4D7E-82A2-5D025E9FA8EE}" sibTransId="{2E79261C-A359-4173-9558-3C60BC9E9C34}"/>
    <dgm:cxn modelId="{942167F6-D812-4150-B89D-22BCACF623A0}" srcId="{EFDB89D9-B8E5-465D-8447-CBC6EC8907DD}" destId="{D3D3B6F1-F2C1-4C4F-9E80-E78A16616709}" srcOrd="0" destOrd="0" parTransId="{5003816C-61A0-468D-9D31-D88008419B53}" sibTransId="{2165715D-9BFF-4F11-A496-979A05351473}"/>
    <dgm:cxn modelId="{6785FAF6-B027-4E79-8DA3-15C5A60962ED}" type="presOf" srcId="{EFDB89D9-B8E5-465D-8447-CBC6EC8907DD}" destId="{32303D89-0F0A-46A4-AE34-2BFA074281F8}" srcOrd="0" destOrd="0" presId="urn:microsoft.com/office/officeart/2018/2/layout/IconVerticalSolidList"/>
    <dgm:cxn modelId="{5CBC85F9-8129-4286-B35B-11765F6BF964}" type="presParOf" srcId="{32303D89-0F0A-46A4-AE34-2BFA074281F8}" destId="{B3EA39B0-21D4-4E9F-B447-55A1B02D86AD}" srcOrd="0" destOrd="0" presId="urn:microsoft.com/office/officeart/2018/2/layout/IconVerticalSolidList"/>
    <dgm:cxn modelId="{79358401-FDE0-4192-B4D6-555BD84D8355}" type="presParOf" srcId="{B3EA39B0-21D4-4E9F-B447-55A1B02D86AD}" destId="{9181C397-02EC-4606-94D9-E636038845EB}" srcOrd="0" destOrd="0" presId="urn:microsoft.com/office/officeart/2018/2/layout/IconVerticalSolidList"/>
    <dgm:cxn modelId="{258C4A10-24D5-47C4-A9FC-79B1C4160486}" type="presParOf" srcId="{B3EA39B0-21D4-4E9F-B447-55A1B02D86AD}" destId="{1CB7EB70-44CD-4BE9-8D61-69A83805CBD3}" srcOrd="1" destOrd="0" presId="urn:microsoft.com/office/officeart/2018/2/layout/IconVerticalSolidList"/>
    <dgm:cxn modelId="{B1904D03-DE5F-4925-B787-E8F19481B235}" type="presParOf" srcId="{B3EA39B0-21D4-4E9F-B447-55A1B02D86AD}" destId="{BD75928E-5718-4554-8D6E-0E96C59DB555}" srcOrd="2" destOrd="0" presId="urn:microsoft.com/office/officeart/2018/2/layout/IconVerticalSolidList"/>
    <dgm:cxn modelId="{52EBCE7C-D20A-4ABA-A3A7-2C3A2F7AEEEA}" type="presParOf" srcId="{B3EA39B0-21D4-4E9F-B447-55A1B02D86AD}" destId="{9182A6AB-0BA6-454E-BB8D-A9035CBEEDDF}" srcOrd="3" destOrd="0" presId="urn:microsoft.com/office/officeart/2018/2/layout/IconVerticalSolidList"/>
    <dgm:cxn modelId="{D68B7D27-F683-4508-B63C-7A7B23D23BCB}" type="presParOf" srcId="{32303D89-0F0A-46A4-AE34-2BFA074281F8}" destId="{B2DC0886-70EE-45FD-9C75-4B7D4C28EB22}" srcOrd="1" destOrd="0" presId="urn:microsoft.com/office/officeart/2018/2/layout/IconVerticalSolidList"/>
    <dgm:cxn modelId="{5BF0358B-80E3-4A60-BB45-CE9C064047F2}" type="presParOf" srcId="{32303D89-0F0A-46A4-AE34-2BFA074281F8}" destId="{9E07C798-6BC6-4C99-8910-F8499F6C87FE}" srcOrd="2" destOrd="0" presId="urn:microsoft.com/office/officeart/2018/2/layout/IconVerticalSolidList"/>
    <dgm:cxn modelId="{4CF2189D-23C8-4A89-A83C-76C48B38C05E}" type="presParOf" srcId="{9E07C798-6BC6-4C99-8910-F8499F6C87FE}" destId="{02150341-6121-41CC-B95C-0B3201EA3201}" srcOrd="0" destOrd="0" presId="urn:microsoft.com/office/officeart/2018/2/layout/IconVerticalSolidList"/>
    <dgm:cxn modelId="{DC1376CC-15AB-4604-B1E5-DD5B7A858200}" type="presParOf" srcId="{9E07C798-6BC6-4C99-8910-F8499F6C87FE}" destId="{90A527D7-D788-43DA-85AD-CCFE52EE154A}" srcOrd="1" destOrd="0" presId="urn:microsoft.com/office/officeart/2018/2/layout/IconVerticalSolidList"/>
    <dgm:cxn modelId="{9216F9B3-D229-483C-8994-5D15411CCDD9}" type="presParOf" srcId="{9E07C798-6BC6-4C99-8910-F8499F6C87FE}" destId="{F39E1AD8-BE4E-416A-B198-46B512A46E1D}" srcOrd="2" destOrd="0" presId="urn:microsoft.com/office/officeart/2018/2/layout/IconVerticalSolidList"/>
    <dgm:cxn modelId="{2D8A9081-016F-49A3-AAAA-8467E1310621}" type="presParOf" srcId="{9E07C798-6BC6-4C99-8910-F8499F6C87FE}" destId="{B128C184-AE76-46C7-B59E-459B1B66AD71}"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F7003-8A74-49DF-B731-75D6D4BD319C}" type="doc">
      <dgm:prSet loTypeId="urn:microsoft.com/office/officeart/2018/2/layout/IconVerticalSolidList" loCatId="icon" qsTypeId="urn:microsoft.com/office/officeart/2005/8/quickstyle/simple1#3" qsCatId="simple" csTypeId="urn:microsoft.com/office/officeart/2005/8/colors/accent2_2#3" csCatId="accent2" phldr="1"/>
      <dgm:spPr/>
      <dgm:t>
        <a:bodyPr/>
        <a:lstStyle/>
        <a:p>
          <a:endParaRPr lang="en-US"/>
        </a:p>
      </dgm:t>
    </dgm:pt>
    <dgm:pt modelId="{39C6B0FE-18A3-4184-B997-DF9E4E3BC0E7}">
      <dgm:prSet/>
      <dgm:spPr/>
      <dgm:t>
        <a:bodyPr/>
        <a:lstStyle/>
        <a:p>
          <a:r>
            <a:rPr lang="en-US"/>
            <a:t>ArithmeticOperationException oluşturan bir program yazınız.</a:t>
          </a:r>
        </a:p>
      </dgm:t>
    </dgm:pt>
    <dgm:pt modelId="{ADA39DD5-3739-4B5D-B2B3-724A77AC5FF7}" cxnId="{96936950-1F0B-4E0F-B65C-1EB71DC100A3}" type="parTrans">
      <dgm:prSet/>
      <dgm:spPr/>
      <dgm:t>
        <a:bodyPr/>
        <a:lstStyle/>
        <a:p>
          <a:endParaRPr lang="en-US"/>
        </a:p>
      </dgm:t>
    </dgm:pt>
    <dgm:pt modelId="{183B5AE7-D1EF-4B98-9084-48AFAA107156}" cxnId="{96936950-1F0B-4E0F-B65C-1EB71DC100A3}" type="sibTrans">
      <dgm:prSet/>
      <dgm:spPr/>
      <dgm:t>
        <a:bodyPr/>
        <a:lstStyle/>
        <a:p>
          <a:endParaRPr lang="en-US"/>
        </a:p>
      </dgm:t>
    </dgm:pt>
    <dgm:pt modelId="{A87BC239-334C-4779-A52D-38FB69FE542D}">
      <dgm:prSet/>
      <dgm:spPr/>
      <dgm:t>
        <a:bodyPr/>
        <a:lstStyle/>
        <a:p>
          <a:r>
            <a:rPr lang="en-US"/>
            <a:t>Bu programın hata vermesi halinde konsola “Program hatalı çalıştı. {Exception Mesajı}” yazdırınız. Ve exception’I tekrar fırlatınız.</a:t>
          </a:r>
        </a:p>
      </dgm:t>
    </dgm:pt>
    <dgm:pt modelId="{0EE72C96-74A2-4BF6-A4A9-80F7E838924F}" cxnId="{5424E19D-B311-4AC0-8773-99D959C50C92}" type="parTrans">
      <dgm:prSet/>
      <dgm:spPr/>
      <dgm:t>
        <a:bodyPr/>
        <a:lstStyle/>
        <a:p>
          <a:endParaRPr lang="en-US"/>
        </a:p>
      </dgm:t>
    </dgm:pt>
    <dgm:pt modelId="{8EF33C2C-115D-4AF4-A752-B449E2E5F845}" cxnId="{5424E19D-B311-4AC0-8773-99D959C50C92}" type="sibTrans">
      <dgm:prSet/>
      <dgm:spPr/>
      <dgm:t>
        <a:bodyPr/>
        <a:lstStyle/>
        <a:p>
          <a:endParaRPr lang="en-US"/>
        </a:p>
      </dgm:t>
    </dgm:pt>
    <dgm:pt modelId="{648A0441-6879-4132-9129-E1808D3CF809}">
      <dgm:prSet/>
      <dgm:spPr/>
      <dgm:t>
        <a:bodyPr/>
        <a:lstStyle/>
        <a:p>
          <a:r>
            <a:rPr lang="en-US"/>
            <a:t>Hata alınsa da alınmasa da konsola “Program sonlandı” yazdırınız.</a:t>
          </a:r>
        </a:p>
      </dgm:t>
    </dgm:pt>
    <dgm:pt modelId="{811A4FCA-027F-41C7-B503-A4168BBC135F}" cxnId="{2D61E054-B2E2-47D2-9C03-DABE711A10F4}" type="parTrans">
      <dgm:prSet/>
      <dgm:spPr/>
      <dgm:t>
        <a:bodyPr/>
        <a:lstStyle/>
        <a:p>
          <a:endParaRPr lang="en-US"/>
        </a:p>
      </dgm:t>
    </dgm:pt>
    <dgm:pt modelId="{4B2887F4-9BB6-456D-8F5D-253FEF2DEC8B}" cxnId="{2D61E054-B2E2-47D2-9C03-DABE711A10F4}" type="sibTrans">
      <dgm:prSet/>
      <dgm:spPr/>
      <dgm:t>
        <a:bodyPr/>
        <a:lstStyle/>
        <a:p>
          <a:endParaRPr lang="en-US"/>
        </a:p>
      </dgm:t>
    </dgm:pt>
    <dgm:pt modelId="{65972AB4-D4E2-4867-8091-3B5307127B01}">
      <dgm:prSet/>
      <dgm:spPr/>
      <dgm:t>
        <a:bodyPr/>
        <a:lstStyle/>
        <a:p>
          <a:r>
            <a:rPr lang="en-US"/>
            <a:t>Tüm bu işlemler sonrasında konsola “Çalışmaya devam edecek mi?” yazdırınız. </a:t>
          </a:r>
        </a:p>
      </dgm:t>
    </dgm:pt>
    <dgm:pt modelId="{18BA832A-A4F0-4FCE-AADF-DDA681A14FC8}" cxnId="{9480901A-55BC-45C9-9E2A-298146776C39}" type="parTrans">
      <dgm:prSet/>
      <dgm:spPr/>
      <dgm:t>
        <a:bodyPr/>
        <a:lstStyle/>
        <a:p>
          <a:endParaRPr lang="en-US"/>
        </a:p>
      </dgm:t>
    </dgm:pt>
    <dgm:pt modelId="{6B8880E5-9DE0-4002-9F87-AE85F698B3A6}" cxnId="{9480901A-55BC-45C9-9E2A-298146776C39}" type="sibTrans">
      <dgm:prSet/>
      <dgm:spPr/>
      <dgm:t>
        <a:bodyPr/>
        <a:lstStyle/>
        <a:p>
          <a:endParaRPr lang="en-US"/>
        </a:p>
      </dgm:t>
    </dgm:pt>
    <dgm:pt modelId="{DD6D70F0-CE06-4A61-B8EF-F9F416E9C6BF}" type="pres">
      <dgm:prSet presAssocID="{47CF7003-8A74-49DF-B731-75D6D4BD319C}" presName="root" presStyleCnt="0">
        <dgm:presLayoutVars>
          <dgm:dir/>
          <dgm:resizeHandles val="exact"/>
        </dgm:presLayoutVars>
      </dgm:prSet>
      <dgm:spPr/>
    </dgm:pt>
    <dgm:pt modelId="{25DF85A2-39A6-4A2F-B69C-1A4BE2218FF5}" type="pres">
      <dgm:prSet presAssocID="{39C6B0FE-18A3-4184-B997-DF9E4E3BC0E7}" presName="compNode" presStyleCnt="0"/>
      <dgm:spPr/>
    </dgm:pt>
    <dgm:pt modelId="{E59DE833-A6AE-4E02-94AB-7B94B6DE2161}" type="pres">
      <dgm:prSet presAssocID="{39C6B0FE-18A3-4184-B997-DF9E4E3BC0E7}" presName="bgRect" presStyleLbl="bgShp" presStyleIdx="0" presStyleCnt="4"/>
      <dgm:spPr/>
    </dgm:pt>
    <dgm:pt modelId="{0F7EC83C-357A-4B89-A231-C9E51D0F641C}" type="pres">
      <dgm:prSet presAssocID="{39C6B0FE-18A3-4184-B997-DF9E4E3BC0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4DA5DA79-A47A-4211-8BEF-984CEC9B6685}" type="pres">
      <dgm:prSet presAssocID="{39C6B0FE-18A3-4184-B997-DF9E4E3BC0E7}" presName="spaceRect" presStyleCnt="0"/>
      <dgm:spPr/>
    </dgm:pt>
    <dgm:pt modelId="{ED3EB204-0463-41BF-ADAC-495F1B1F9591}" type="pres">
      <dgm:prSet presAssocID="{39C6B0FE-18A3-4184-B997-DF9E4E3BC0E7}" presName="parTx" presStyleLbl="revTx" presStyleIdx="0" presStyleCnt="4">
        <dgm:presLayoutVars>
          <dgm:chMax val="0"/>
          <dgm:chPref val="0"/>
        </dgm:presLayoutVars>
      </dgm:prSet>
      <dgm:spPr/>
    </dgm:pt>
    <dgm:pt modelId="{4D946211-F10C-413D-9749-8011183C8496}" type="pres">
      <dgm:prSet presAssocID="{183B5AE7-D1EF-4B98-9084-48AFAA107156}" presName="sibTrans" presStyleCnt="0"/>
      <dgm:spPr/>
    </dgm:pt>
    <dgm:pt modelId="{F9CF0108-0EF5-4F54-B88F-0A3C7AB49966}" type="pres">
      <dgm:prSet presAssocID="{A87BC239-334C-4779-A52D-38FB69FE542D}" presName="compNode" presStyleCnt="0"/>
      <dgm:spPr/>
    </dgm:pt>
    <dgm:pt modelId="{3CEEE74B-F092-4DEC-917F-006B7A468633}" type="pres">
      <dgm:prSet presAssocID="{A87BC239-334C-4779-A52D-38FB69FE542D}" presName="bgRect" presStyleLbl="bgShp" presStyleIdx="1" presStyleCnt="4"/>
      <dgm:spPr/>
    </dgm:pt>
    <dgm:pt modelId="{BE052660-A11A-4992-9BDA-F44C83F77040}" type="pres">
      <dgm:prSet presAssocID="{A87BC239-334C-4779-A52D-38FB69FE54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5C87231-1BD4-4CB7-A92D-619DF1BC2B09}" type="pres">
      <dgm:prSet presAssocID="{A87BC239-334C-4779-A52D-38FB69FE542D}" presName="spaceRect" presStyleCnt="0"/>
      <dgm:spPr/>
    </dgm:pt>
    <dgm:pt modelId="{19EDDB22-C379-460E-8E08-19B78CB004FC}" type="pres">
      <dgm:prSet presAssocID="{A87BC239-334C-4779-A52D-38FB69FE542D}" presName="parTx" presStyleLbl="revTx" presStyleIdx="1" presStyleCnt="4">
        <dgm:presLayoutVars>
          <dgm:chMax val="0"/>
          <dgm:chPref val="0"/>
        </dgm:presLayoutVars>
      </dgm:prSet>
      <dgm:spPr/>
    </dgm:pt>
    <dgm:pt modelId="{6FA628F8-053D-4C52-8FBB-66A22085AEE7}" type="pres">
      <dgm:prSet presAssocID="{8EF33C2C-115D-4AF4-A752-B449E2E5F845}" presName="sibTrans" presStyleCnt="0"/>
      <dgm:spPr/>
    </dgm:pt>
    <dgm:pt modelId="{71977308-E7BD-4427-AE4E-F13B36EAE9B1}" type="pres">
      <dgm:prSet presAssocID="{648A0441-6879-4132-9129-E1808D3CF809}" presName="compNode" presStyleCnt="0"/>
      <dgm:spPr/>
    </dgm:pt>
    <dgm:pt modelId="{40AFAA35-22F6-4F42-832C-84DD037E2045}" type="pres">
      <dgm:prSet presAssocID="{648A0441-6879-4132-9129-E1808D3CF809}" presName="bgRect" presStyleLbl="bgShp" presStyleIdx="2" presStyleCnt="4"/>
      <dgm:spPr/>
    </dgm:pt>
    <dgm:pt modelId="{D6A64370-FB86-44AB-A386-E62D1A1EC3C6}" type="pres">
      <dgm:prSet presAssocID="{648A0441-6879-4132-9129-E1808D3CF809}"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Lst>
          </a:blip>
          <a:stretch>
            <a:fillRect/>
          </a:stretch>
        </a:blipFill>
        <a:ln>
          <a:noFill/>
        </a:ln>
      </dgm:spPr>
    </dgm:pt>
    <dgm:pt modelId="{E6EB267D-D28F-406A-AC0D-40812D6B6A0C}" type="pres">
      <dgm:prSet presAssocID="{648A0441-6879-4132-9129-E1808D3CF809}" presName="spaceRect" presStyleCnt="0"/>
      <dgm:spPr/>
    </dgm:pt>
    <dgm:pt modelId="{B0646853-6CC7-4966-BD05-CA1989D1E933}" type="pres">
      <dgm:prSet presAssocID="{648A0441-6879-4132-9129-E1808D3CF809}" presName="parTx" presStyleLbl="revTx" presStyleIdx="2" presStyleCnt="4">
        <dgm:presLayoutVars>
          <dgm:chMax val="0"/>
          <dgm:chPref val="0"/>
        </dgm:presLayoutVars>
      </dgm:prSet>
      <dgm:spPr/>
    </dgm:pt>
    <dgm:pt modelId="{30519613-60D4-40AC-89F0-3EB8867F1565}" type="pres">
      <dgm:prSet presAssocID="{4B2887F4-9BB6-456D-8F5D-253FEF2DEC8B}" presName="sibTrans" presStyleCnt="0"/>
      <dgm:spPr/>
    </dgm:pt>
    <dgm:pt modelId="{1D200CF1-C5EC-409B-9EF9-A924C29E9EC1}" type="pres">
      <dgm:prSet presAssocID="{65972AB4-D4E2-4867-8091-3B5307127B01}" presName="compNode" presStyleCnt="0"/>
      <dgm:spPr/>
    </dgm:pt>
    <dgm:pt modelId="{B0C48DE2-B202-4B52-9074-AFE99E764720}" type="pres">
      <dgm:prSet presAssocID="{65972AB4-D4E2-4867-8091-3B5307127B01}" presName="bgRect" presStyleLbl="bgShp" presStyleIdx="3" presStyleCnt="4"/>
      <dgm:spPr/>
    </dgm:pt>
    <dgm:pt modelId="{D81DE85F-4363-4424-BAD1-E6681CBF678E}" type="pres">
      <dgm:prSet presAssocID="{65972AB4-D4E2-4867-8091-3B5307127B01}"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pt>
    <dgm:pt modelId="{5A199C1C-99CD-4015-B3A5-DF68253448D4}" type="pres">
      <dgm:prSet presAssocID="{65972AB4-D4E2-4867-8091-3B5307127B01}" presName="spaceRect" presStyleCnt="0"/>
      <dgm:spPr/>
    </dgm:pt>
    <dgm:pt modelId="{4F2F3631-2EBF-438E-9E15-28B616C0C424}" type="pres">
      <dgm:prSet presAssocID="{65972AB4-D4E2-4867-8091-3B5307127B01}" presName="parTx" presStyleLbl="revTx" presStyleIdx="3" presStyleCnt="4">
        <dgm:presLayoutVars>
          <dgm:chMax val="0"/>
          <dgm:chPref val="0"/>
        </dgm:presLayoutVars>
      </dgm:prSet>
      <dgm:spPr/>
    </dgm:pt>
  </dgm:ptLst>
  <dgm:cxnLst>
    <dgm:cxn modelId="{9480901A-55BC-45C9-9E2A-298146776C39}" srcId="{47CF7003-8A74-49DF-B731-75D6D4BD319C}" destId="{65972AB4-D4E2-4867-8091-3B5307127B01}" srcOrd="3" destOrd="0" parTransId="{18BA832A-A4F0-4FCE-AADF-DDA681A14FC8}" sibTransId="{6B8880E5-9DE0-4002-9F87-AE85F698B3A6}"/>
    <dgm:cxn modelId="{735D1639-699E-4CDC-8A79-2314A61D3E67}" type="presOf" srcId="{39C6B0FE-18A3-4184-B997-DF9E4E3BC0E7}" destId="{ED3EB204-0463-41BF-ADAC-495F1B1F9591}" srcOrd="0" destOrd="0" presId="urn:microsoft.com/office/officeart/2018/2/layout/IconVerticalSolidList"/>
    <dgm:cxn modelId="{9A2C026A-D609-4946-B690-56B2F5388506}" type="presOf" srcId="{47CF7003-8A74-49DF-B731-75D6D4BD319C}" destId="{DD6D70F0-CE06-4A61-B8EF-F9F416E9C6BF}" srcOrd="0" destOrd="0" presId="urn:microsoft.com/office/officeart/2018/2/layout/IconVerticalSolidList"/>
    <dgm:cxn modelId="{96936950-1F0B-4E0F-B65C-1EB71DC100A3}" srcId="{47CF7003-8A74-49DF-B731-75D6D4BD319C}" destId="{39C6B0FE-18A3-4184-B997-DF9E4E3BC0E7}" srcOrd="0" destOrd="0" parTransId="{ADA39DD5-3739-4B5D-B2B3-724A77AC5FF7}" sibTransId="{183B5AE7-D1EF-4B98-9084-48AFAA107156}"/>
    <dgm:cxn modelId="{2D61E054-B2E2-47D2-9C03-DABE711A10F4}" srcId="{47CF7003-8A74-49DF-B731-75D6D4BD319C}" destId="{648A0441-6879-4132-9129-E1808D3CF809}" srcOrd="2" destOrd="0" parTransId="{811A4FCA-027F-41C7-B503-A4168BBC135F}" sibTransId="{4B2887F4-9BB6-456D-8F5D-253FEF2DEC8B}"/>
    <dgm:cxn modelId="{5424E19D-B311-4AC0-8773-99D959C50C92}" srcId="{47CF7003-8A74-49DF-B731-75D6D4BD319C}" destId="{A87BC239-334C-4779-A52D-38FB69FE542D}" srcOrd="1" destOrd="0" parTransId="{0EE72C96-74A2-4BF6-A4A9-80F7E838924F}" sibTransId="{8EF33C2C-115D-4AF4-A752-B449E2E5F845}"/>
    <dgm:cxn modelId="{78084BA4-807E-4F34-BB5F-C63318B076AA}" type="presOf" srcId="{648A0441-6879-4132-9129-E1808D3CF809}" destId="{B0646853-6CC7-4966-BD05-CA1989D1E933}" srcOrd="0" destOrd="0" presId="urn:microsoft.com/office/officeart/2018/2/layout/IconVerticalSolidList"/>
    <dgm:cxn modelId="{69590EE4-5255-462B-9B63-3019556A89D9}" type="presOf" srcId="{65972AB4-D4E2-4867-8091-3B5307127B01}" destId="{4F2F3631-2EBF-438E-9E15-28B616C0C424}" srcOrd="0" destOrd="0" presId="urn:microsoft.com/office/officeart/2018/2/layout/IconVerticalSolidList"/>
    <dgm:cxn modelId="{9BCD8AFE-C2CE-45C0-A621-7CB528FA923F}" type="presOf" srcId="{A87BC239-334C-4779-A52D-38FB69FE542D}" destId="{19EDDB22-C379-460E-8E08-19B78CB004FC}" srcOrd="0" destOrd="0" presId="urn:microsoft.com/office/officeart/2018/2/layout/IconVerticalSolidList"/>
    <dgm:cxn modelId="{CB06E114-AFB6-4333-966D-A8660E8D6DCE}" type="presParOf" srcId="{DD6D70F0-CE06-4A61-B8EF-F9F416E9C6BF}" destId="{25DF85A2-39A6-4A2F-B69C-1A4BE2218FF5}" srcOrd="0" destOrd="0" presId="urn:microsoft.com/office/officeart/2018/2/layout/IconVerticalSolidList"/>
    <dgm:cxn modelId="{466EE6C3-1B23-44EB-AE8E-266FB3E64636}" type="presParOf" srcId="{25DF85A2-39A6-4A2F-B69C-1A4BE2218FF5}" destId="{E59DE833-A6AE-4E02-94AB-7B94B6DE2161}" srcOrd="0" destOrd="0" presId="urn:microsoft.com/office/officeart/2018/2/layout/IconVerticalSolidList"/>
    <dgm:cxn modelId="{7AF2D867-CA58-4CD4-B3B8-D295675364B1}" type="presParOf" srcId="{25DF85A2-39A6-4A2F-B69C-1A4BE2218FF5}" destId="{0F7EC83C-357A-4B89-A231-C9E51D0F641C}" srcOrd="1" destOrd="0" presId="urn:microsoft.com/office/officeart/2018/2/layout/IconVerticalSolidList"/>
    <dgm:cxn modelId="{CC862C35-A8B1-4DD2-870B-3494F99FCB8C}" type="presParOf" srcId="{25DF85A2-39A6-4A2F-B69C-1A4BE2218FF5}" destId="{4DA5DA79-A47A-4211-8BEF-984CEC9B6685}" srcOrd="2" destOrd="0" presId="urn:microsoft.com/office/officeart/2018/2/layout/IconVerticalSolidList"/>
    <dgm:cxn modelId="{E4BC10CD-7E38-41D0-AB6C-03E6D1EA5466}" type="presParOf" srcId="{25DF85A2-39A6-4A2F-B69C-1A4BE2218FF5}" destId="{ED3EB204-0463-41BF-ADAC-495F1B1F9591}" srcOrd="3" destOrd="0" presId="urn:microsoft.com/office/officeart/2018/2/layout/IconVerticalSolidList"/>
    <dgm:cxn modelId="{0A537B90-B234-4630-9C76-CF8FAC51D16F}" type="presParOf" srcId="{DD6D70F0-CE06-4A61-B8EF-F9F416E9C6BF}" destId="{4D946211-F10C-413D-9749-8011183C8496}" srcOrd="1" destOrd="0" presId="urn:microsoft.com/office/officeart/2018/2/layout/IconVerticalSolidList"/>
    <dgm:cxn modelId="{25712868-C924-4F4B-8196-2ACBD0B4C589}" type="presParOf" srcId="{DD6D70F0-CE06-4A61-B8EF-F9F416E9C6BF}" destId="{F9CF0108-0EF5-4F54-B88F-0A3C7AB49966}" srcOrd="2" destOrd="0" presId="urn:microsoft.com/office/officeart/2018/2/layout/IconVerticalSolidList"/>
    <dgm:cxn modelId="{C9A769E7-A517-43AE-8233-FDBE52650816}" type="presParOf" srcId="{F9CF0108-0EF5-4F54-B88F-0A3C7AB49966}" destId="{3CEEE74B-F092-4DEC-917F-006B7A468633}" srcOrd="0" destOrd="0" presId="urn:microsoft.com/office/officeart/2018/2/layout/IconVerticalSolidList"/>
    <dgm:cxn modelId="{FFB3CF8B-EA2C-45A8-80ED-9E4ABB5255C1}" type="presParOf" srcId="{F9CF0108-0EF5-4F54-B88F-0A3C7AB49966}" destId="{BE052660-A11A-4992-9BDA-F44C83F77040}" srcOrd="1" destOrd="0" presId="urn:microsoft.com/office/officeart/2018/2/layout/IconVerticalSolidList"/>
    <dgm:cxn modelId="{1CD10A81-9CD7-40C8-9668-55EE1E714784}" type="presParOf" srcId="{F9CF0108-0EF5-4F54-B88F-0A3C7AB49966}" destId="{75C87231-1BD4-4CB7-A92D-619DF1BC2B09}" srcOrd="2" destOrd="0" presId="urn:microsoft.com/office/officeart/2018/2/layout/IconVerticalSolidList"/>
    <dgm:cxn modelId="{45DAEBCD-B733-4981-BC53-185E442B0E35}" type="presParOf" srcId="{F9CF0108-0EF5-4F54-B88F-0A3C7AB49966}" destId="{19EDDB22-C379-460E-8E08-19B78CB004FC}" srcOrd="3" destOrd="0" presId="urn:microsoft.com/office/officeart/2018/2/layout/IconVerticalSolidList"/>
    <dgm:cxn modelId="{DF9B4C93-F89C-49C1-B483-B8AA6F0B026E}" type="presParOf" srcId="{DD6D70F0-CE06-4A61-B8EF-F9F416E9C6BF}" destId="{6FA628F8-053D-4C52-8FBB-66A22085AEE7}" srcOrd="3" destOrd="0" presId="urn:microsoft.com/office/officeart/2018/2/layout/IconVerticalSolidList"/>
    <dgm:cxn modelId="{2DAA9631-CF52-43B2-9F7E-E5ECB19FC1F5}" type="presParOf" srcId="{DD6D70F0-CE06-4A61-B8EF-F9F416E9C6BF}" destId="{71977308-E7BD-4427-AE4E-F13B36EAE9B1}" srcOrd="4" destOrd="0" presId="urn:microsoft.com/office/officeart/2018/2/layout/IconVerticalSolidList"/>
    <dgm:cxn modelId="{D72D3703-E142-43A2-BA8C-C43F98F4E7A5}" type="presParOf" srcId="{71977308-E7BD-4427-AE4E-F13B36EAE9B1}" destId="{40AFAA35-22F6-4F42-832C-84DD037E2045}" srcOrd="0" destOrd="0" presId="urn:microsoft.com/office/officeart/2018/2/layout/IconVerticalSolidList"/>
    <dgm:cxn modelId="{7EB4BB55-F1F6-49EB-BA46-15D5F3C29F64}" type="presParOf" srcId="{71977308-E7BD-4427-AE4E-F13B36EAE9B1}" destId="{D6A64370-FB86-44AB-A386-E62D1A1EC3C6}" srcOrd="1" destOrd="0" presId="urn:microsoft.com/office/officeart/2018/2/layout/IconVerticalSolidList"/>
    <dgm:cxn modelId="{DF27FA25-1FFD-4BEB-B45B-D6473FF41CEC}" type="presParOf" srcId="{71977308-E7BD-4427-AE4E-F13B36EAE9B1}" destId="{E6EB267D-D28F-406A-AC0D-40812D6B6A0C}" srcOrd="2" destOrd="0" presId="urn:microsoft.com/office/officeart/2018/2/layout/IconVerticalSolidList"/>
    <dgm:cxn modelId="{B6F0F50E-8ECB-4292-A486-25E6245D2280}" type="presParOf" srcId="{71977308-E7BD-4427-AE4E-F13B36EAE9B1}" destId="{B0646853-6CC7-4966-BD05-CA1989D1E933}" srcOrd="3" destOrd="0" presId="urn:microsoft.com/office/officeart/2018/2/layout/IconVerticalSolidList"/>
    <dgm:cxn modelId="{C5E6A8EC-5ED2-4B9B-A89D-BD2AC9211352}" type="presParOf" srcId="{DD6D70F0-CE06-4A61-B8EF-F9F416E9C6BF}" destId="{30519613-60D4-40AC-89F0-3EB8867F1565}" srcOrd="5" destOrd="0" presId="urn:microsoft.com/office/officeart/2018/2/layout/IconVerticalSolidList"/>
    <dgm:cxn modelId="{CF65A8EC-7A4A-4608-9078-BA93543D4D3F}" type="presParOf" srcId="{DD6D70F0-CE06-4A61-B8EF-F9F416E9C6BF}" destId="{1D200CF1-C5EC-409B-9EF9-A924C29E9EC1}" srcOrd="6" destOrd="0" presId="urn:microsoft.com/office/officeart/2018/2/layout/IconVerticalSolidList"/>
    <dgm:cxn modelId="{64056278-9CFF-4D1B-93D3-21026D65F9FA}" type="presParOf" srcId="{1D200CF1-C5EC-409B-9EF9-A924C29E9EC1}" destId="{B0C48DE2-B202-4B52-9074-AFE99E764720}" srcOrd="0" destOrd="0" presId="urn:microsoft.com/office/officeart/2018/2/layout/IconVerticalSolidList"/>
    <dgm:cxn modelId="{330A7BDA-6F9F-4E0E-AC05-F53333A8635D}" type="presParOf" srcId="{1D200CF1-C5EC-409B-9EF9-A924C29E9EC1}" destId="{D81DE85F-4363-4424-BAD1-E6681CBF678E}" srcOrd="1" destOrd="0" presId="urn:microsoft.com/office/officeart/2018/2/layout/IconVerticalSolidList"/>
    <dgm:cxn modelId="{6A383E4A-6FA7-47B4-B7C6-6A8F38214D19}" type="presParOf" srcId="{1D200CF1-C5EC-409B-9EF9-A924C29E9EC1}" destId="{5A199C1C-99CD-4015-B3A5-DF68253448D4}" srcOrd="2" destOrd="0" presId="urn:microsoft.com/office/officeart/2018/2/layout/IconVerticalSolidList"/>
    <dgm:cxn modelId="{369F6C50-08BC-4A38-8D1D-43423C267453}" type="presParOf" srcId="{1D200CF1-C5EC-409B-9EF9-A924C29E9EC1}" destId="{4F2F3631-2EBF-438E-9E15-28B616C0C42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A28B9-6706-4E3B-94AD-D41440127CF8}">
      <dsp:nvSpPr>
        <dsp:cNvPr id="0" name=""/>
        <dsp:cNvSpPr/>
      </dsp:nvSpPr>
      <dsp:spPr>
        <a:xfrm>
          <a:off x="0" y="707092"/>
          <a:ext cx="1065911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1F4BC-B5A4-4A17-BFC0-95C0D581AD15}">
      <dsp:nvSpPr>
        <dsp:cNvPr id="0" name=""/>
        <dsp:cNvSpPr/>
      </dsp:nvSpPr>
      <dsp:spPr>
        <a:xfrm>
          <a:off x="394883" y="1000807"/>
          <a:ext cx="717970" cy="7179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8F32E-A4F5-4171-9C00-C32302A6CD65}">
      <dsp:nvSpPr>
        <dsp:cNvPr id="0" name=""/>
        <dsp:cNvSpPr/>
      </dsp:nvSpPr>
      <dsp:spPr>
        <a:xfrm>
          <a:off x="1507738" y="707092"/>
          <a:ext cx="915137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Bir </a:t>
          </a:r>
          <a:r>
            <a:rPr lang="en-US" sz="2400" kern="1200" dirty="0" err="1"/>
            <a:t>metot</a:t>
          </a:r>
          <a:r>
            <a:rPr lang="en-US" sz="2400" kern="1200" dirty="0"/>
            <a:t> </a:t>
          </a:r>
          <a:r>
            <a:rPr lang="en-US" sz="2400" kern="1200" dirty="0" err="1"/>
            <a:t>içerisinde</a:t>
          </a:r>
          <a:r>
            <a:rPr lang="en-US" sz="2400" kern="1200" dirty="0"/>
            <a:t> </a:t>
          </a:r>
          <a:r>
            <a:rPr lang="en-US" sz="2400" kern="1200" dirty="0" err="1"/>
            <a:t>RuntimeException</a:t>
          </a:r>
          <a:r>
            <a:rPr lang="en-US" sz="2400" kern="1200" dirty="0"/>
            <a:t> </a:t>
          </a:r>
          <a:r>
            <a:rPr lang="en-US" sz="2400" kern="1200" dirty="0" err="1"/>
            <a:t>fırlatın</a:t>
          </a:r>
          <a:r>
            <a:rPr lang="en-US" sz="2400" kern="1200" dirty="0"/>
            <a:t>.</a:t>
          </a:r>
        </a:p>
      </dsp:txBody>
      <dsp:txXfrm>
        <a:off x="1507738" y="707092"/>
        <a:ext cx="9151371" cy="1305401"/>
      </dsp:txXfrm>
    </dsp:sp>
    <dsp:sp modelId="{97AE4333-266C-4537-BF8A-E834DD7F7CCA}">
      <dsp:nvSpPr>
        <dsp:cNvPr id="0" name=""/>
        <dsp:cNvSpPr/>
      </dsp:nvSpPr>
      <dsp:spPr>
        <a:xfrm>
          <a:off x="0" y="2338844"/>
          <a:ext cx="1065911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C6630-B07D-4B34-9C91-5C665C3FC3A4}">
      <dsp:nvSpPr>
        <dsp:cNvPr id="0" name=""/>
        <dsp:cNvSpPr/>
      </dsp:nvSpPr>
      <dsp:spPr>
        <a:xfrm>
          <a:off x="394883" y="2632559"/>
          <a:ext cx="717970" cy="71797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B79B6-4AD9-4689-9933-CE3C84999AE4}">
      <dsp:nvSpPr>
        <dsp:cNvPr id="0" name=""/>
        <dsp:cNvSpPr/>
      </dsp:nvSpPr>
      <dsp:spPr>
        <a:xfrm>
          <a:off x="1507738" y="2338844"/>
          <a:ext cx="915137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Main </a:t>
          </a:r>
          <a:r>
            <a:rPr lang="en-US" sz="2400" kern="1200" dirty="0" err="1"/>
            <a:t>metodunda</a:t>
          </a:r>
          <a:r>
            <a:rPr lang="en-US" sz="2400" kern="1200" dirty="0"/>
            <a:t> exception </a:t>
          </a:r>
          <a:r>
            <a:rPr lang="en-US" sz="2400" kern="1200" dirty="0" err="1"/>
            <a:t>fırlatan</a:t>
          </a:r>
          <a:r>
            <a:rPr lang="en-US" sz="2400" kern="1200" dirty="0"/>
            <a:t> </a:t>
          </a:r>
          <a:r>
            <a:rPr lang="en-US" sz="2400" kern="1200" dirty="0" err="1"/>
            <a:t>metodunuzu</a:t>
          </a:r>
          <a:r>
            <a:rPr lang="en-US" sz="2400" kern="1200" dirty="0"/>
            <a:t> </a:t>
          </a:r>
          <a:r>
            <a:rPr lang="en-US" sz="2400" kern="1200" dirty="0" err="1"/>
            <a:t>çağırarak</a:t>
          </a:r>
          <a:r>
            <a:rPr lang="en-US" sz="2400" kern="1200" dirty="0"/>
            <a:t> try-catch </a:t>
          </a:r>
          <a:r>
            <a:rPr lang="en-US" sz="2400" kern="1200" dirty="0" err="1"/>
            <a:t>blokları</a:t>
          </a:r>
          <a:r>
            <a:rPr lang="en-US" sz="2400" kern="1200" dirty="0"/>
            <a:t> </a:t>
          </a:r>
          <a:r>
            <a:rPr lang="en-US" sz="2400" kern="1200" dirty="0" err="1"/>
            <a:t>ile</a:t>
          </a:r>
          <a:r>
            <a:rPr lang="en-US" sz="2400" kern="1200" dirty="0"/>
            <a:t> exception handling </a:t>
          </a:r>
          <a:r>
            <a:rPr lang="en-US" sz="2400" kern="1200" dirty="0" err="1"/>
            <a:t>mekanizması</a:t>
          </a:r>
          <a:r>
            <a:rPr lang="en-US" sz="2400" kern="1200" dirty="0"/>
            <a:t> </a:t>
          </a:r>
          <a:r>
            <a:rPr lang="en-US" sz="2400" kern="1200" dirty="0" err="1"/>
            <a:t>kurarak</a:t>
          </a:r>
          <a:r>
            <a:rPr lang="en-US" sz="2400" kern="1200" dirty="0"/>
            <a:t> </a:t>
          </a:r>
          <a:r>
            <a:rPr lang="en-US" sz="2400" kern="1200" dirty="0" err="1"/>
            <a:t>konsol</a:t>
          </a:r>
          <a:r>
            <a:rPr lang="en-US" sz="2400" kern="1200" dirty="0"/>
            <a:t> </a:t>
          </a:r>
          <a:r>
            <a:rPr lang="en-US" sz="2400" kern="1200" dirty="0" err="1"/>
            <a:t>uygulamasından</a:t>
          </a:r>
          <a:r>
            <a:rPr lang="en-US" sz="2400" kern="1200" dirty="0"/>
            <a:t> 1 </a:t>
          </a:r>
          <a:r>
            <a:rPr lang="en-US" sz="2400" kern="1200" dirty="0" err="1"/>
            <a:t>kodu</a:t>
          </a:r>
          <a:r>
            <a:rPr lang="en-US" sz="2400" kern="1200" dirty="0"/>
            <a:t> </a:t>
          </a:r>
          <a:r>
            <a:rPr lang="en-US" sz="2400" kern="1200" dirty="0" err="1"/>
            <a:t>ile</a:t>
          </a:r>
          <a:r>
            <a:rPr lang="en-US" sz="2400" kern="1200" dirty="0"/>
            <a:t> </a:t>
          </a:r>
          <a:r>
            <a:rPr lang="en-US" sz="2400" kern="1200" dirty="0" err="1"/>
            <a:t>çıkılmasını</a:t>
          </a:r>
          <a:r>
            <a:rPr lang="en-US" sz="2400" kern="1200" dirty="0"/>
            <a:t> </a:t>
          </a:r>
          <a:r>
            <a:rPr lang="en-US" sz="2400" kern="1200" dirty="0" err="1"/>
            <a:t>sağlayın</a:t>
          </a:r>
          <a:r>
            <a:rPr lang="en-US" sz="2400" kern="1200" dirty="0"/>
            <a:t>.</a:t>
          </a:r>
        </a:p>
      </dsp:txBody>
      <dsp:txXfrm>
        <a:off x="1507738" y="2338844"/>
        <a:ext cx="915137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1C397-02EC-4606-94D9-E636038845EB}">
      <dsp:nvSpPr>
        <dsp:cNvPr id="0" name=""/>
        <dsp:cNvSpPr/>
      </dsp:nvSpPr>
      <dsp:spPr>
        <a:xfrm>
          <a:off x="0" y="707092"/>
          <a:ext cx="1065911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7EB70-44CD-4BE9-8D61-69A83805CBD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2A6AB-0BA6-454E-BB8D-A9035CBEEDDF}">
      <dsp:nvSpPr>
        <dsp:cNvPr id="0" name=""/>
        <dsp:cNvSpPr/>
      </dsp:nvSpPr>
      <dsp:spPr>
        <a:xfrm>
          <a:off x="1507738" y="707092"/>
          <a:ext cx="915137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Bir </a:t>
          </a:r>
          <a:r>
            <a:rPr lang="en-US" sz="2400" kern="1200" dirty="0" err="1"/>
            <a:t>metot</a:t>
          </a:r>
          <a:r>
            <a:rPr lang="en-US" sz="2400" kern="1200" dirty="0"/>
            <a:t> </a:t>
          </a:r>
          <a:r>
            <a:rPr lang="en-US" sz="2400" kern="1200" dirty="0" err="1"/>
            <a:t>içerisinde</a:t>
          </a:r>
          <a:r>
            <a:rPr lang="en-US" sz="2400" kern="1200" dirty="0"/>
            <a:t> </a:t>
          </a:r>
          <a:r>
            <a:rPr lang="en-US" sz="2400" kern="1200" dirty="0" err="1"/>
            <a:t>IOException</a:t>
          </a:r>
          <a:r>
            <a:rPr lang="en-US" sz="2400" kern="1200" dirty="0"/>
            <a:t> </a:t>
          </a:r>
          <a:r>
            <a:rPr lang="en-US" sz="2400" kern="1200" dirty="0" err="1"/>
            <a:t>fırlatarak</a:t>
          </a:r>
          <a:r>
            <a:rPr lang="en-US" sz="2400" kern="1200" dirty="0"/>
            <a:t> </a:t>
          </a:r>
          <a:r>
            <a:rPr lang="en-US" sz="2400" kern="1200" dirty="0" err="1"/>
            <a:t>ilgili</a:t>
          </a:r>
          <a:r>
            <a:rPr lang="en-US" sz="2400" kern="1200" dirty="0"/>
            <a:t> </a:t>
          </a:r>
          <a:r>
            <a:rPr lang="en-US" sz="2400" kern="1200" dirty="0" err="1"/>
            <a:t>metoda</a:t>
          </a:r>
          <a:r>
            <a:rPr lang="en-US" sz="2400" kern="1200" dirty="0"/>
            <a:t> </a:t>
          </a:r>
          <a:r>
            <a:rPr lang="en-US" sz="2400" kern="1200" dirty="0" err="1"/>
            <a:t>exceptionın</a:t>
          </a:r>
          <a:r>
            <a:rPr lang="en-US" sz="2400" kern="1200" dirty="0"/>
            <a:t> declare </a:t>
          </a:r>
          <a:r>
            <a:rPr lang="en-US" sz="2400" kern="1200" dirty="0" err="1"/>
            <a:t>edilmesini</a:t>
          </a:r>
          <a:r>
            <a:rPr lang="en-US" sz="2400" kern="1200" dirty="0"/>
            <a:t> </a:t>
          </a:r>
          <a:r>
            <a:rPr lang="en-US" sz="2400" kern="1200" dirty="0" err="1"/>
            <a:t>sağlayın</a:t>
          </a:r>
          <a:r>
            <a:rPr lang="en-US" sz="2400" kern="1200" dirty="0"/>
            <a:t>.</a:t>
          </a:r>
        </a:p>
      </dsp:txBody>
      <dsp:txXfrm>
        <a:off x="1507738" y="707092"/>
        <a:ext cx="9151371" cy="1305401"/>
      </dsp:txXfrm>
    </dsp:sp>
    <dsp:sp modelId="{02150341-6121-41CC-B95C-0B3201EA3201}">
      <dsp:nvSpPr>
        <dsp:cNvPr id="0" name=""/>
        <dsp:cNvSpPr/>
      </dsp:nvSpPr>
      <dsp:spPr>
        <a:xfrm>
          <a:off x="0" y="2338844"/>
          <a:ext cx="10659110" cy="13054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527D7-D788-43DA-85AD-CCFE52EE154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28C184-AE76-46C7-B59E-459B1B66AD71}">
      <dsp:nvSpPr>
        <dsp:cNvPr id="0" name=""/>
        <dsp:cNvSpPr/>
      </dsp:nvSpPr>
      <dsp:spPr>
        <a:xfrm>
          <a:off x="1507738" y="2338844"/>
          <a:ext cx="915137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Main metodunda exception fırlatan metodunuzu çağırarak try-catch blokları ile exception handling mekanizması kurarak konsol uygulamasından 1 kodu ile çıkılmasını sağlayın.</a:t>
          </a:r>
        </a:p>
      </dsp:txBody>
      <dsp:txXfrm>
        <a:off x="1507738" y="2338844"/>
        <a:ext cx="915137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DE833-A6AE-4E02-94AB-7B94B6DE2161}">
      <dsp:nvSpPr>
        <dsp:cNvPr id="0" name=""/>
        <dsp:cNvSpPr/>
      </dsp:nvSpPr>
      <dsp:spPr>
        <a:xfrm>
          <a:off x="0" y="1805"/>
          <a:ext cx="1065911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EC83C-357A-4B89-A231-C9E51D0F641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3EB204-0463-41BF-ADAC-495F1B1F9591}">
      <dsp:nvSpPr>
        <dsp:cNvPr id="0" name=""/>
        <dsp:cNvSpPr/>
      </dsp:nvSpPr>
      <dsp:spPr>
        <a:xfrm>
          <a:off x="1057183" y="1805"/>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ArithmeticOperationException oluşturan bir program yazınız.</a:t>
          </a:r>
        </a:p>
      </dsp:txBody>
      <dsp:txXfrm>
        <a:off x="1057183" y="1805"/>
        <a:ext cx="9601926" cy="915310"/>
      </dsp:txXfrm>
    </dsp:sp>
    <dsp:sp modelId="{3CEEE74B-F092-4DEC-917F-006B7A468633}">
      <dsp:nvSpPr>
        <dsp:cNvPr id="0" name=""/>
        <dsp:cNvSpPr/>
      </dsp:nvSpPr>
      <dsp:spPr>
        <a:xfrm>
          <a:off x="0" y="1145944"/>
          <a:ext cx="1065911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52660-A11A-4992-9BDA-F44C83F7704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DDB22-C379-460E-8E08-19B78CB004FC}">
      <dsp:nvSpPr>
        <dsp:cNvPr id="0" name=""/>
        <dsp:cNvSpPr/>
      </dsp:nvSpPr>
      <dsp:spPr>
        <a:xfrm>
          <a:off x="1057183" y="1145944"/>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Bu programın hata vermesi halinde konsola “Program hatalı çalıştı. {Exception Mesajı}” yazdırınız. Ve exception’I tekrar fırlatınız.</a:t>
          </a:r>
        </a:p>
      </dsp:txBody>
      <dsp:txXfrm>
        <a:off x="1057183" y="1145944"/>
        <a:ext cx="9601926" cy="915310"/>
      </dsp:txXfrm>
    </dsp:sp>
    <dsp:sp modelId="{40AFAA35-22F6-4F42-832C-84DD037E2045}">
      <dsp:nvSpPr>
        <dsp:cNvPr id="0" name=""/>
        <dsp:cNvSpPr/>
      </dsp:nvSpPr>
      <dsp:spPr>
        <a:xfrm>
          <a:off x="0" y="2290082"/>
          <a:ext cx="1065911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64370-FB86-44AB-A386-E62D1A1EC3C6}">
      <dsp:nvSpPr>
        <dsp:cNvPr id="0" name=""/>
        <dsp:cNvSpPr/>
      </dsp:nvSpPr>
      <dsp:spPr>
        <a:xfrm>
          <a:off x="276881" y="2496027"/>
          <a:ext cx="503420" cy="50342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46853-6CC7-4966-BD05-CA1989D1E933}">
      <dsp:nvSpPr>
        <dsp:cNvPr id="0" name=""/>
        <dsp:cNvSpPr/>
      </dsp:nvSpPr>
      <dsp:spPr>
        <a:xfrm>
          <a:off x="1057183" y="2290082"/>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Hata alınsa da alınmasa da konsola “Program sonlandı” yazdırınız.</a:t>
          </a:r>
        </a:p>
      </dsp:txBody>
      <dsp:txXfrm>
        <a:off x="1057183" y="2290082"/>
        <a:ext cx="9601926" cy="915310"/>
      </dsp:txXfrm>
    </dsp:sp>
    <dsp:sp modelId="{B0C48DE2-B202-4B52-9074-AFE99E764720}">
      <dsp:nvSpPr>
        <dsp:cNvPr id="0" name=""/>
        <dsp:cNvSpPr/>
      </dsp:nvSpPr>
      <dsp:spPr>
        <a:xfrm>
          <a:off x="0" y="3434221"/>
          <a:ext cx="1065911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E85F-4363-4424-BAD1-E6681CBF678E}">
      <dsp:nvSpPr>
        <dsp:cNvPr id="0" name=""/>
        <dsp:cNvSpPr/>
      </dsp:nvSpPr>
      <dsp:spPr>
        <a:xfrm>
          <a:off x="276881" y="3640166"/>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F3631-2EBF-438E-9E15-28B616C0C424}">
      <dsp:nvSpPr>
        <dsp:cNvPr id="0" name=""/>
        <dsp:cNvSpPr/>
      </dsp:nvSpPr>
      <dsp:spPr>
        <a:xfrm>
          <a:off x="1057183" y="3434221"/>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Tüm bu işlemler sonrasında konsola “Çalışmaya devam edecek mi?” yazdırınız. </a:t>
          </a:r>
        </a:p>
      </dsp:txBody>
      <dsp:txXfrm>
        <a:off x="1057183" y="3434221"/>
        <a:ext cx="960192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038239F-46F2-440C-87B3-439CF39309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4" name="Date Placeholder 3"/>
          <p:cNvSpPr>
            <a:spLocks noGrp="1"/>
          </p:cNvSpPr>
          <p:nvPr>
            <p:ph type="dt" sz="half" idx="10"/>
          </p:nvPr>
        </p:nvSpPr>
        <p:spPr/>
        <p:txBody>
          <a:bodyPr/>
          <a:lstStyle/>
          <a:p>
            <a:fld id="{C038239F-46F2-440C-87B3-439CF39309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4" name="Date Placeholder 3"/>
          <p:cNvSpPr>
            <a:spLocks noGrp="1"/>
          </p:cNvSpPr>
          <p:nvPr>
            <p:ph type="dt" sz="half" idx="10"/>
          </p:nvPr>
        </p:nvSpPr>
        <p:spPr/>
        <p:txBody>
          <a:bodyPr/>
          <a:lstStyle/>
          <a:p>
            <a:fld id="{C038239F-46F2-440C-87B3-439CF39309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4" name="Date Placeholder 3"/>
          <p:cNvSpPr>
            <a:spLocks noGrp="1"/>
          </p:cNvSpPr>
          <p:nvPr>
            <p:ph type="dt" sz="half" idx="10"/>
          </p:nvPr>
        </p:nvSpPr>
        <p:spPr/>
        <p:txBody>
          <a:bodyPr/>
          <a:lstStyle/>
          <a:p>
            <a:fld id="{C038239F-46F2-440C-87B3-439CF39309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240" y="1709738"/>
            <a:ext cx="10570210" cy="2758895"/>
          </a:xfrm>
        </p:spPr>
        <p:txBody>
          <a:bodyPr anchor="b">
            <a:normAutofit/>
          </a:bodyPr>
          <a:lstStyle>
            <a:lvl1pPr>
              <a:defRPr sz="54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C038239F-46F2-440C-87B3-439CF39309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777240" y="1825625"/>
            <a:ext cx="5242560" cy="435133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5" name="Date Placeholder 4"/>
          <p:cNvSpPr>
            <a:spLocks noGrp="1"/>
          </p:cNvSpPr>
          <p:nvPr>
            <p:ph type="dt" sz="half" idx="10"/>
          </p:nvPr>
        </p:nvSpPr>
        <p:spPr/>
        <p:txBody>
          <a:bodyPr/>
          <a:lstStyle/>
          <a:p>
            <a:fld id="{C038239F-46F2-440C-87B3-439CF39309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240" y="365125"/>
            <a:ext cx="10578148" cy="1325563"/>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777240" y="2825749"/>
            <a:ext cx="5220335" cy="3363913"/>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2825749"/>
            <a:ext cx="5183188" cy="3363913"/>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7" name="Date Placeholder 6"/>
          <p:cNvSpPr>
            <a:spLocks noGrp="1"/>
          </p:cNvSpPr>
          <p:nvPr>
            <p:ph type="dt" sz="half" idx="10"/>
          </p:nvPr>
        </p:nvSpPr>
        <p:spPr/>
        <p:txBody>
          <a:bodyPr/>
          <a:lstStyle/>
          <a:p>
            <a:fld id="{C038239F-46F2-440C-87B3-439CF39309D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240" y="365125"/>
            <a:ext cx="10659110" cy="1325563"/>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038239F-46F2-440C-87B3-439CF39309D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8239F-46F2-440C-87B3-439CF39309D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240" y="457200"/>
            <a:ext cx="3994785" cy="2501900"/>
          </a:xfrm>
        </p:spPr>
        <p:txBody>
          <a:bodyPr anchor="b">
            <a:normAutofit/>
          </a:bodyPr>
          <a:lstStyle>
            <a:lvl1pPr>
              <a:defRPr sz="40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C038239F-46F2-440C-87B3-439CF39309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240" y="457200"/>
            <a:ext cx="3994785" cy="2505456"/>
          </a:xfrm>
        </p:spPr>
        <p:txBody>
          <a:bodyPr anchor="b"/>
          <a:lstStyle>
            <a:lvl1pPr>
              <a:defRPr sz="4000"/>
            </a:lvl1pPr>
          </a:lstStyle>
          <a:p>
            <a:r>
              <a:rPr lang="tr-TR"/>
              <a:t>Asıl başlık stilini düzenlemek için tıklayın</a:t>
            </a:r>
            <a:endParaRPr lang="en-US" dirty="0"/>
          </a:p>
        </p:txBody>
      </p:sp>
      <p:sp>
        <p:nvSpPr>
          <p:cNvPr id="3" name="Picture Placeholder 2"/>
          <p:cNvSpPr>
            <a:spLocks noGrp="1"/>
          </p:cNvSpPr>
          <p:nvPr>
            <p:ph type="pic" idx="1" hasCustomPrompt="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C038239F-46F2-440C-87B3-439CF39309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166A1-4052-4BFE-909D-8B73B201D6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C038239F-46F2-440C-87B3-439CF39309D8}" type="datetimeFigureOut">
              <a:rPr lang="en-US" smtClean="0"/>
            </a:fld>
            <a:endParaRPr lang="en-US"/>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D44166A1-4052-4BFE-909D-8B73B201D64E}" type="slidenum">
              <a:rPr lang="en-US" smtClean="0"/>
            </a:fld>
            <a:endParaRPr lang="en-US"/>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2965923"/>
            <a:ext cx="9144000" cy="926154"/>
          </a:xfrm>
        </p:spPr>
        <p:txBody>
          <a:bodyPr/>
          <a:lstStyle/>
          <a:p>
            <a:r>
              <a:rPr lang="en-US" dirty="0"/>
              <a:t>Exception Handling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t>Unchecked Exception</a:t>
            </a:r>
            <a:endParaRPr lang="en-US" dirty="0"/>
          </a:p>
        </p:txBody>
      </p:sp>
      <p:sp>
        <p:nvSpPr>
          <p:cNvPr id="3" name="İçerik Yer Tutucusu 2"/>
          <p:cNvSpPr>
            <a:spLocks noGrp="1"/>
          </p:cNvSpPr>
          <p:nvPr>
            <p:ph idx="1"/>
          </p:nvPr>
        </p:nvSpPr>
        <p:spPr/>
        <p:txBody>
          <a:bodyPr/>
          <a:lstStyle/>
          <a:p>
            <a:r>
              <a:rPr lang="en-US" dirty="0" err="1"/>
              <a:t>Çoğu</a:t>
            </a:r>
            <a:r>
              <a:rPr lang="en-US" dirty="0"/>
              <a:t> </a:t>
            </a:r>
            <a:r>
              <a:rPr lang="en-US" dirty="0" err="1"/>
              <a:t>durumda</a:t>
            </a:r>
            <a:r>
              <a:rPr lang="en-US" dirty="0"/>
              <a:t>, unchecked exception, </a:t>
            </a:r>
            <a:r>
              <a:rPr lang="en-US" dirty="0" err="1"/>
              <a:t>programcı</a:t>
            </a:r>
            <a:r>
              <a:rPr lang="en-US" dirty="0"/>
              <a:t> </a:t>
            </a:r>
            <a:r>
              <a:rPr lang="en-US" dirty="0" err="1"/>
              <a:t>tarafından</a:t>
            </a:r>
            <a:r>
              <a:rPr lang="en-US" dirty="0"/>
              <a:t> handle </a:t>
            </a:r>
            <a:r>
              <a:rPr lang="en-US" dirty="0" err="1"/>
              <a:t>edilmeyen</a:t>
            </a:r>
            <a:r>
              <a:rPr lang="en-US" dirty="0"/>
              <a:t> </a:t>
            </a:r>
            <a:r>
              <a:rPr lang="en-US" dirty="0" err="1"/>
              <a:t>programlama</a:t>
            </a:r>
            <a:r>
              <a:rPr lang="en-US" dirty="0"/>
              <a:t> </a:t>
            </a:r>
            <a:r>
              <a:rPr lang="en-US" dirty="0" err="1"/>
              <a:t>mantığı</a:t>
            </a:r>
            <a:r>
              <a:rPr lang="en-US" dirty="0"/>
              <a:t> </a:t>
            </a:r>
            <a:r>
              <a:rPr lang="en-US" dirty="0" err="1"/>
              <a:t>hatalarını</a:t>
            </a:r>
            <a:r>
              <a:rPr lang="en-US" dirty="0"/>
              <a:t> </a:t>
            </a:r>
            <a:r>
              <a:rPr lang="en-US" dirty="0" err="1"/>
              <a:t>içerir</a:t>
            </a:r>
            <a:r>
              <a:rPr lang="en-US" dirty="0"/>
              <a:t>. </a:t>
            </a:r>
            <a:r>
              <a:rPr lang="en-US" dirty="0" err="1"/>
              <a:t>Örneğin</a:t>
            </a:r>
            <a:r>
              <a:rPr lang="en-US" dirty="0"/>
              <a:t>, </a:t>
            </a:r>
            <a:r>
              <a:rPr lang="en-US" dirty="0" err="1"/>
              <a:t>bir</a:t>
            </a:r>
            <a:r>
              <a:rPr lang="en-US" dirty="0"/>
              <a:t> </a:t>
            </a:r>
            <a:r>
              <a:rPr lang="en-US" dirty="0" err="1"/>
              <a:t>referansa</a:t>
            </a:r>
            <a:r>
              <a:rPr lang="en-US" dirty="0"/>
              <a:t> instance </a:t>
            </a:r>
            <a:r>
              <a:rPr lang="en-US" dirty="0" err="1"/>
              <a:t>atanmadan</a:t>
            </a:r>
            <a:r>
              <a:rPr lang="en-US" dirty="0"/>
              <a:t> </a:t>
            </a:r>
            <a:r>
              <a:rPr lang="en-US" dirty="0" err="1"/>
              <a:t>önce</a:t>
            </a:r>
            <a:r>
              <a:rPr lang="en-US" dirty="0"/>
              <a:t> </a:t>
            </a:r>
            <a:r>
              <a:rPr lang="en-US" dirty="0" err="1"/>
              <a:t>referansa</a:t>
            </a:r>
            <a:r>
              <a:rPr lang="en-US" dirty="0"/>
              <a:t> </a:t>
            </a:r>
            <a:r>
              <a:rPr lang="en-US" dirty="0" err="1"/>
              <a:t>erişmeye</a:t>
            </a:r>
            <a:r>
              <a:rPr lang="en-US" dirty="0"/>
              <a:t> </a:t>
            </a:r>
            <a:r>
              <a:rPr lang="en-US" dirty="0" err="1"/>
              <a:t>çalışırsanız</a:t>
            </a:r>
            <a:r>
              <a:rPr lang="en-US" dirty="0"/>
              <a:t> </a:t>
            </a:r>
            <a:r>
              <a:rPr lang="en-US" dirty="0" err="1"/>
              <a:t>NullPointerException</a:t>
            </a:r>
            <a:r>
              <a:rPr lang="en-US" dirty="0"/>
              <a:t> </a:t>
            </a:r>
            <a:r>
              <a:rPr lang="en-US" dirty="0" err="1"/>
              <a:t>oluşturulur</a:t>
            </a:r>
            <a:r>
              <a:rPr lang="en-US" dirty="0"/>
              <a:t>; </a:t>
            </a:r>
            <a:r>
              <a:rPr lang="en-US" dirty="0" err="1"/>
              <a:t>Dizinin</a:t>
            </a:r>
            <a:r>
              <a:rPr lang="en-US" dirty="0"/>
              <a:t> </a:t>
            </a:r>
            <a:r>
              <a:rPr lang="en-US" dirty="0" err="1"/>
              <a:t>sınırları</a:t>
            </a:r>
            <a:r>
              <a:rPr lang="en-US" dirty="0"/>
              <a:t> </a:t>
            </a:r>
            <a:r>
              <a:rPr lang="en-US" dirty="0" err="1"/>
              <a:t>dışında</a:t>
            </a:r>
            <a:r>
              <a:rPr lang="en-US" dirty="0"/>
              <a:t> </a:t>
            </a:r>
            <a:r>
              <a:rPr lang="en-US" dirty="0" err="1"/>
              <a:t>bir</a:t>
            </a:r>
            <a:r>
              <a:rPr lang="en-US" dirty="0"/>
              <a:t> </a:t>
            </a:r>
            <a:r>
              <a:rPr lang="en-US" dirty="0" err="1"/>
              <a:t>dizideki</a:t>
            </a:r>
            <a:r>
              <a:rPr lang="en-US" dirty="0"/>
              <a:t> </a:t>
            </a:r>
            <a:r>
              <a:rPr lang="en-US" dirty="0" err="1"/>
              <a:t>bir</a:t>
            </a:r>
            <a:r>
              <a:rPr lang="en-US" dirty="0"/>
              <a:t> </a:t>
            </a:r>
            <a:r>
              <a:rPr lang="en-US" dirty="0" err="1"/>
              <a:t>öğeye</a:t>
            </a:r>
            <a:r>
              <a:rPr lang="en-US" dirty="0"/>
              <a:t> </a:t>
            </a:r>
            <a:r>
              <a:rPr lang="en-US" dirty="0" err="1"/>
              <a:t>erişirseniz</a:t>
            </a:r>
            <a:r>
              <a:rPr lang="en-US" dirty="0"/>
              <a:t> </a:t>
            </a:r>
            <a:r>
              <a:rPr lang="en-US" dirty="0" err="1"/>
              <a:t>bir</a:t>
            </a:r>
            <a:r>
              <a:rPr lang="en-US" dirty="0"/>
              <a:t> </a:t>
            </a:r>
            <a:r>
              <a:rPr lang="en-US" dirty="0" err="1"/>
              <a:t>IndexOutOfBoundsException</a:t>
            </a:r>
            <a:r>
              <a:rPr lang="en-US" dirty="0"/>
              <a:t> </a:t>
            </a:r>
            <a:r>
              <a:rPr lang="en-US" dirty="0" err="1"/>
              <a:t>oluşturulur</a:t>
            </a:r>
            <a:r>
              <a:rPr lang="en-US" dirty="0"/>
              <a:t>. </a:t>
            </a:r>
            <a:r>
              <a:rPr lang="en-US" dirty="0" err="1"/>
              <a:t>Bunlar</a:t>
            </a:r>
            <a:r>
              <a:rPr lang="en-US" dirty="0"/>
              <a:t> </a:t>
            </a:r>
            <a:r>
              <a:rPr lang="en-US" dirty="0" err="1"/>
              <a:t>programda</a:t>
            </a:r>
            <a:r>
              <a:rPr lang="en-US" dirty="0"/>
              <a:t> </a:t>
            </a:r>
            <a:r>
              <a:rPr lang="en-US" dirty="0" err="1"/>
              <a:t>düzeltilmesi</a:t>
            </a:r>
            <a:r>
              <a:rPr lang="en-US" dirty="0"/>
              <a:t> </a:t>
            </a:r>
            <a:r>
              <a:rPr lang="en-US" dirty="0" err="1"/>
              <a:t>gereken</a:t>
            </a:r>
            <a:r>
              <a:rPr lang="en-US" dirty="0"/>
              <a:t> </a:t>
            </a:r>
            <a:r>
              <a:rPr lang="en-US" dirty="0" err="1"/>
              <a:t>mantık</a:t>
            </a:r>
            <a:r>
              <a:rPr lang="en-US" dirty="0"/>
              <a:t> </a:t>
            </a:r>
            <a:r>
              <a:rPr lang="en-US" dirty="0" err="1"/>
              <a:t>hatalarıdır</a:t>
            </a:r>
            <a:r>
              <a:rPr lang="en-US" dirty="0"/>
              <a:t>. </a:t>
            </a:r>
            <a:r>
              <a:rPr lang="en-US" dirty="0" err="1"/>
              <a:t>Programın</a:t>
            </a:r>
            <a:r>
              <a:rPr lang="en-US" dirty="0"/>
              <a:t> </a:t>
            </a:r>
            <a:r>
              <a:rPr lang="en-US" dirty="0" err="1"/>
              <a:t>herhangi</a:t>
            </a:r>
            <a:r>
              <a:rPr lang="en-US" dirty="0"/>
              <a:t> </a:t>
            </a:r>
            <a:r>
              <a:rPr lang="en-US" dirty="0" err="1"/>
              <a:t>bir</a:t>
            </a:r>
            <a:r>
              <a:rPr lang="en-US" dirty="0"/>
              <a:t> </a:t>
            </a:r>
            <a:r>
              <a:rPr lang="en-US" dirty="0" err="1"/>
              <a:t>yerinde</a:t>
            </a:r>
            <a:r>
              <a:rPr lang="en-US" dirty="0"/>
              <a:t> </a:t>
            </a:r>
            <a:r>
              <a:rPr lang="en-US" dirty="0" err="1"/>
              <a:t>denetlenmeyen</a:t>
            </a:r>
            <a:r>
              <a:rPr lang="en-US" dirty="0"/>
              <a:t> </a:t>
            </a:r>
            <a:r>
              <a:rPr lang="en-US" dirty="0" err="1"/>
              <a:t>istisnalar</a:t>
            </a:r>
            <a:r>
              <a:rPr lang="en-US" dirty="0"/>
              <a:t> </a:t>
            </a:r>
            <a:r>
              <a:rPr lang="en-US" dirty="0" err="1"/>
              <a:t>oluşabilir</a:t>
            </a:r>
            <a:r>
              <a:rPr lang="en-US" dirty="0"/>
              <a:t>. Try-catch </a:t>
            </a:r>
            <a:r>
              <a:rPr lang="en-US" dirty="0" err="1"/>
              <a:t>bloklarının</a:t>
            </a:r>
            <a:r>
              <a:rPr lang="en-US" dirty="0"/>
              <a:t> </a:t>
            </a:r>
            <a:r>
              <a:rPr lang="en-US" dirty="0" err="1"/>
              <a:t>kullanımını</a:t>
            </a:r>
            <a:r>
              <a:rPr lang="en-US" dirty="0"/>
              <a:t> </a:t>
            </a:r>
            <a:r>
              <a:rPr lang="en-US" dirty="0" err="1"/>
              <a:t>teşvik</a:t>
            </a:r>
            <a:r>
              <a:rPr lang="en-US" dirty="0"/>
              <a:t> </a:t>
            </a:r>
            <a:r>
              <a:rPr lang="en-US" dirty="0" err="1"/>
              <a:t>etmek</a:t>
            </a:r>
            <a:r>
              <a:rPr lang="en-US" dirty="0"/>
              <a:t> </a:t>
            </a:r>
            <a:r>
              <a:rPr lang="en-US" dirty="0" err="1"/>
              <a:t>için</a:t>
            </a:r>
            <a:r>
              <a:rPr lang="en-US" dirty="0"/>
              <a:t> Java, </a:t>
            </a:r>
            <a:r>
              <a:rPr lang="en-US" dirty="0" err="1"/>
              <a:t>denetlenmeyen</a:t>
            </a:r>
            <a:r>
              <a:rPr lang="en-US" dirty="0"/>
              <a:t> </a:t>
            </a:r>
            <a:r>
              <a:rPr lang="en-US" dirty="0" err="1"/>
              <a:t>istisnaları</a:t>
            </a:r>
            <a:r>
              <a:rPr lang="en-US" dirty="0"/>
              <a:t> </a:t>
            </a:r>
            <a:r>
              <a:rPr lang="en-US" dirty="0" err="1"/>
              <a:t>yakalamak</a:t>
            </a:r>
            <a:r>
              <a:rPr lang="en-US" dirty="0"/>
              <a:t> </a:t>
            </a:r>
            <a:r>
              <a:rPr lang="en-US" dirty="0" err="1"/>
              <a:t>için</a:t>
            </a:r>
            <a:r>
              <a:rPr lang="en-US" dirty="0"/>
              <a:t> </a:t>
            </a:r>
            <a:r>
              <a:rPr lang="en-US" dirty="0" err="1"/>
              <a:t>kod</a:t>
            </a:r>
            <a:r>
              <a:rPr lang="en-US" dirty="0"/>
              <a:t> </a:t>
            </a:r>
            <a:r>
              <a:rPr lang="en-US" dirty="0" err="1"/>
              <a:t>yazmanızı</a:t>
            </a:r>
            <a:r>
              <a:rPr lang="en-US" dirty="0"/>
              <a:t> </a:t>
            </a:r>
            <a:r>
              <a:rPr lang="en-US" dirty="0" err="1"/>
              <a:t>zorunlu</a:t>
            </a:r>
            <a:r>
              <a:rPr lang="en-US" dirty="0"/>
              <a:t> </a:t>
            </a:r>
            <a:r>
              <a:rPr lang="en-US" dirty="0" err="1"/>
              <a:t>kılmaz</a:t>
            </a:r>
            <a:r>
              <a:rPr lang="en-US"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t>Unchecked Exceptions</a:t>
            </a:r>
            <a:endParaRPr lang="en-US" dirty="0"/>
          </a:p>
        </p:txBody>
      </p:sp>
      <p:pic>
        <p:nvPicPr>
          <p:cNvPr id="5" name="İçerik Yer Tutucusu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843977" y="1825625"/>
            <a:ext cx="8526270" cy="4351338"/>
          </a:xfrm>
        </p:spPr>
      </p:pic>
      <p:sp>
        <p:nvSpPr>
          <p:cNvPr id="7" name="Rectangle 8"/>
          <p:cNvSpPr>
            <a:spLocks noChangeArrowheads="1"/>
          </p:cNvSpPr>
          <p:nvPr/>
        </p:nvSpPr>
        <p:spPr bwMode="auto">
          <a:xfrm>
            <a:off x="4058817" y="4483100"/>
            <a:ext cx="3581400" cy="1828800"/>
          </a:xfrm>
          <a:prstGeom prst="rect">
            <a:avLst/>
          </a:prstGeom>
          <a:solidFill>
            <a:srgbClr val="CBCBCB">
              <a:alpha val="18823"/>
            </a:srgbClr>
          </a:solidFill>
          <a:ln w="12700">
            <a:solidFill>
              <a:srgbClr val="CBCBCB">
                <a:lumMod val="40000"/>
                <a:lumOff val="60000"/>
              </a:srgbClr>
            </a:solidFill>
            <a:miter lim="800000"/>
            <a:headEnd type="none" w="sm" len="sm"/>
            <a:tailEnd type="none" w="sm" len="sm"/>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9" name="Rectangle 8"/>
          <p:cNvSpPr>
            <a:spLocks noChangeArrowheads="1"/>
          </p:cNvSpPr>
          <p:nvPr/>
        </p:nvSpPr>
        <p:spPr bwMode="auto">
          <a:xfrm>
            <a:off x="7464490" y="2239963"/>
            <a:ext cx="3581400" cy="2499988"/>
          </a:xfrm>
          <a:prstGeom prst="rect">
            <a:avLst/>
          </a:prstGeom>
          <a:solidFill>
            <a:srgbClr val="CBCBCB">
              <a:alpha val="18823"/>
            </a:srgbClr>
          </a:solidFill>
          <a:ln w="12700">
            <a:solidFill>
              <a:srgbClr val="CBCBCB">
                <a:lumMod val="40000"/>
                <a:lumOff val="60000"/>
              </a:srgbClr>
            </a:solidFill>
            <a:miter lim="800000"/>
            <a:headEnd type="none" w="sm" len="sm"/>
            <a:tailEnd type="none" w="sm" len="sm"/>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10" name="Rectangle 8"/>
          <p:cNvSpPr>
            <a:spLocks noChangeArrowheads="1"/>
          </p:cNvSpPr>
          <p:nvPr/>
        </p:nvSpPr>
        <p:spPr bwMode="auto">
          <a:xfrm>
            <a:off x="5554824" y="3046088"/>
            <a:ext cx="2085393" cy="624486"/>
          </a:xfrm>
          <a:prstGeom prst="rect">
            <a:avLst/>
          </a:prstGeom>
          <a:solidFill>
            <a:srgbClr val="CBCBCB">
              <a:alpha val="18823"/>
            </a:srgbClr>
          </a:solidFill>
          <a:ln w="12700">
            <a:solidFill>
              <a:srgbClr val="CBCBCB">
                <a:lumMod val="40000"/>
                <a:lumOff val="60000"/>
              </a:srgbClr>
            </a:solidFill>
            <a:miter lim="800000"/>
            <a:headEnd type="none" w="sm" len="sm"/>
            <a:tailEnd type="none" w="sm" len="sm"/>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 bölümde koşma sırasında oluşan yanlışlarla ilgileneceğiz. Teknik ifadesiyle söylersek, program yazılırken bilinemeyecek, ama program koşarken oluşabilecek istisnai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exceptions</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halleri konu edineceğiz. Koşma sırasında beklenmedik bir hata ile karşılaştığında, kaynak program başka bir önlem koymamışsa, sistem program akışını durdurur. Bu durum bazen zararlı sonuçlar da yaratabilir. Örneğin, bir I/O işleminde, gerekli veri dönüşümünün bir nedenle yapılamaması istisnai bir haldir ve bu noktadan sonra programın koşması aniden durmak zorundadır. Ama, programın koşması durunca, veri alış-verişi yaptığı dosyaları kapatamaz. Böylece o dosyalarda veri kaybına yol açabilir.</a:t>
            </a:r>
            <a:endParaRPr kumimoji="0" lang="tr-TR" altLang="tr-T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Programlamanın ilk yıllarında, bu tür yanlışların üstesinden gelebilmek için hayli zorluk çekilirdi. Java, koşma sırasında oluşan bir çok yanlışı kendiliğinden belirler, durumu kullanıcıya bildirir ve programı kapatıp işletim sistemine döner. Buna ek olarak, bu tür yanlışlar oluştuğunda, programcı ne yapmak istiyorsa, onu yapmasını sağlayan araçlara da sahiptir. Bu bölümde, bu araçların nasıl kullanıldığını göreceğiz.</a:t>
            </a: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 nesne yönelimli bir programlama dili olduğuna göre, istisnai halleri bir sınıf olarak düşünmüş olması doğaldır.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Java.lang</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 içinde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bu iş için yaratılmıştır.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karşılaşılabilecek bütün istisnai halleri ortaya koyabilecek zenginliktedir. Çok sayıda alt-sınıflara ve metotlara sahiptir.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önce iki büyük alt-sınıfa ayrılır: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Exceptions</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ve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Error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Programın yakalamasını istediğimiz istisnai halleri,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Exceptions</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sınıfının alt sınıfları ve onlar içindeki metotlarla hallederiz. Ayrıca, programcı, kendisine gerekli olan sınıfları da buradan türetebilir.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sınıfının 60 dan çok direk alt-sınıfı vardır ve her bir alt-sınıfın da başka alt-sınıfları,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constructor’ları</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ve metotları vardır. Örneğin, çok kullanacağımız alt sınıflardan birisi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RunTimeException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ile onun alt-sınıfı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ArithmeticException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olan sınıfıdır.</a:t>
            </a:r>
            <a:endParaRPr kumimoji="0" lang="tr-TR" altLang="tr-T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Error</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ise, normal koşullarda programın yakalayamayacağı hataları sistemin yakalaması içindir. Örneğin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stack-overflow</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gibi istisnalardır. Bu gruba giren hataları, normal koşullarda, program içinde çözümleme olanağı yoktur. Bunlar, programdan çok, sistemle ilgili istisnalardır. Çoğunlukla, programın koşmasının durmasıyla sonuçlanır. Dolayısıyla, bu bölümde o tür istisnaları gidermeye uğraşmayacağız.</a:t>
            </a: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1"/>
          <a:stretch>
            <a:fillRect/>
          </a:stretch>
        </p:blipFill>
        <p:spPr>
          <a:xfrm>
            <a:off x="1548882" y="1194319"/>
            <a:ext cx="7285555" cy="421269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900" dirty="0"/>
              <a:t>Hata yakalanmazsa</a:t>
            </a:r>
            <a:endParaRPr lang="tr-TR" sz="4900" dirty="0"/>
          </a:p>
        </p:txBody>
      </p:sp>
      <p:sp>
        <p:nvSpPr>
          <p:cNvPr id="3" name="İçerik Yer Tutucusu 2"/>
          <p:cNvSpPr>
            <a:spLocks noGrp="1"/>
          </p:cNvSpPr>
          <p:nvPr>
            <p:ph idx="1"/>
          </p:nvPr>
        </p:nvSpPr>
        <p:spPr/>
        <p:txBody>
          <a:bodyPr/>
          <a:lstStyle/>
          <a:p>
            <a:r>
              <a:rPr lang="tr-TR" b="0" i="0" dirty="0">
                <a:solidFill>
                  <a:srgbClr val="000000"/>
                </a:solidFill>
                <a:effectLst/>
                <a:latin typeface="Times New Roman" panose="02020603050405020304" pitchFamily="18" charset="0"/>
              </a:rPr>
              <a:t>Program koşarken oluşabilecek hataları yakalamanın ne kadar önemli olduğunu anlamak için aşağıdaki basit örneği verelim.</a:t>
            </a:r>
            <a:endParaRPr lang="tr-TR" b="0" i="0" dirty="0">
              <a:solidFill>
                <a:srgbClr val="000000"/>
              </a:solidFill>
              <a:effectLst/>
              <a:latin typeface="Times New Roman" panose="02020603050405020304" pitchFamily="18" charset="0"/>
            </a:endParaRPr>
          </a:p>
          <a:p>
            <a:endParaRPr lang="tr-TR" dirty="0">
              <a:solidFill>
                <a:srgbClr val="000000"/>
              </a:solidFill>
              <a:latin typeface="Times New Roman" panose="02020603050405020304" pitchFamily="18" charset="0"/>
            </a:endParaRPr>
          </a:p>
          <a:p>
            <a:endParaRPr lang="tr-TR" dirty="0">
              <a:solidFill>
                <a:srgbClr val="000000"/>
              </a:solidFill>
              <a:latin typeface="Times New Roman" panose="02020603050405020304" pitchFamily="18" charset="0"/>
            </a:endParaRPr>
          </a:p>
          <a:p>
            <a:endParaRPr lang="tr-TR" dirty="0">
              <a:solidFill>
                <a:srgbClr val="000000"/>
              </a:solidFill>
              <a:latin typeface="Times New Roman" panose="02020603050405020304" pitchFamily="18" charset="0"/>
            </a:endParaRPr>
          </a:p>
          <a:p>
            <a:r>
              <a:rPr lang="tr-TR" sz="1800" b="0" i="0" dirty="0">
                <a:solidFill>
                  <a:srgbClr val="000000"/>
                </a:solidFill>
                <a:effectLst/>
                <a:latin typeface="Times New Roman" panose="02020603050405020304" pitchFamily="18" charset="0"/>
              </a:rPr>
              <a:t>Bu programı koşturduğumuzda, </a:t>
            </a:r>
            <a:r>
              <a:rPr lang="tr-TR" sz="1800" b="0" i="1" dirty="0">
                <a:solidFill>
                  <a:srgbClr val="000000"/>
                </a:solidFill>
                <a:effectLst/>
                <a:latin typeface="Times New Roman" panose="02020603050405020304" pitchFamily="18" charset="0"/>
              </a:rPr>
              <a:t>“sıfıra bölme”</a:t>
            </a:r>
            <a:r>
              <a:rPr lang="tr-TR" sz="1800" b="0" i="0" dirty="0">
                <a:solidFill>
                  <a:srgbClr val="000000"/>
                </a:solidFill>
                <a:effectLst/>
                <a:latin typeface="Times New Roman" panose="02020603050405020304" pitchFamily="18" charset="0"/>
              </a:rPr>
              <a:t> </a:t>
            </a:r>
            <a:r>
              <a:rPr lang="tr-TR" sz="1800" b="0" i="1" dirty="0">
                <a:solidFill>
                  <a:srgbClr val="000000"/>
                </a:solidFill>
                <a:effectLst/>
                <a:latin typeface="Times New Roman" panose="02020603050405020304" pitchFamily="18" charset="0"/>
              </a:rPr>
              <a:t>(</a:t>
            </a:r>
            <a:r>
              <a:rPr lang="tr-TR" sz="1800" b="0" i="1" dirty="0" err="1">
                <a:solidFill>
                  <a:srgbClr val="000000"/>
                </a:solidFill>
                <a:effectLst/>
                <a:latin typeface="Times New Roman" panose="02020603050405020304" pitchFamily="18" charset="0"/>
              </a:rPr>
              <a:t>divide-by-zero</a:t>
            </a:r>
            <a:r>
              <a:rPr lang="tr-TR" sz="1800" b="0" i="1" dirty="0">
                <a:solidFill>
                  <a:srgbClr val="000000"/>
                </a:solidFill>
                <a:effectLst/>
                <a:latin typeface="Times New Roman" panose="02020603050405020304" pitchFamily="18" charset="0"/>
              </a:rPr>
              <a:t>)</a:t>
            </a:r>
            <a:r>
              <a:rPr lang="tr-TR" sz="1800" b="0" i="0" dirty="0">
                <a:solidFill>
                  <a:srgbClr val="000000"/>
                </a:solidFill>
                <a:effectLst/>
                <a:latin typeface="Times New Roman" panose="02020603050405020304" pitchFamily="18" charset="0"/>
              </a:rPr>
              <a:t> işlemiyle karşılaşır. Matematiksel olarak bu işlem olanaksızdır. Bu durumda, </a:t>
            </a:r>
            <a:r>
              <a:rPr lang="tr-TR" sz="1800" b="0" i="0" dirty="0" err="1">
                <a:solidFill>
                  <a:srgbClr val="000000"/>
                </a:solidFill>
                <a:effectLst/>
                <a:latin typeface="Times New Roman" panose="02020603050405020304" pitchFamily="18" charset="0"/>
              </a:rPr>
              <a:t>java</a:t>
            </a:r>
            <a:r>
              <a:rPr lang="tr-TR" sz="1800" b="0" i="0" dirty="0">
                <a:solidFill>
                  <a:srgbClr val="000000"/>
                </a:solidFill>
                <a:effectLst/>
                <a:latin typeface="Times New Roman" panose="02020603050405020304" pitchFamily="18" charset="0"/>
              </a:rPr>
              <a:t> </a:t>
            </a:r>
            <a:r>
              <a:rPr lang="tr-TR" sz="1800" b="0" i="0" dirty="0" err="1">
                <a:solidFill>
                  <a:srgbClr val="000000"/>
                </a:solidFill>
                <a:effectLst/>
                <a:latin typeface="Times New Roman" panose="02020603050405020304" pitchFamily="18" charset="0"/>
              </a:rPr>
              <a:t>run</a:t>
            </a:r>
            <a:r>
              <a:rPr lang="tr-TR" sz="1800" b="0" i="0" dirty="0">
                <a:solidFill>
                  <a:srgbClr val="000000"/>
                </a:solidFill>
                <a:effectLst/>
                <a:latin typeface="Times New Roman" panose="02020603050405020304" pitchFamily="18" charset="0"/>
              </a:rPr>
              <a:t>-time sistemi, programın koşmasını keser ve kullanıcıya aşağıdaki mesajı verir. Bu mesaj şunları söylüyor. Yakalanan hata,  </a:t>
            </a:r>
            <a:r>
              <a:rPr lang="tr-TR" sz="1800" b="0" i="0" dirty="0" err="1">
                <a:solidFill>
                  <a:srgbClr val="000000"/>
                </a:solidFill>
                <a:effectLst/>
                <a:latin typeface="Courier New" panose="02070309020205020404" pitchFamily="49" charset="0"/>
              </a:rPr>
              <a:t>Exceptions</a:t>
            </a:r>
            <a:r>
              <a:rPr lang="tr-TR" sz="1800" b="0" i="0" dirty="0">
                <a:solidFill>
                  <a:srgbClr val="000000"/>
                </a:solidFill>
                <a:effectLst/>
                <a:latin typeface="Times New Roman" panose="02020603050405020304" pitchFamily="18" charset="0"/>
              </a:rPr>
              <a:t> sınıfının </a:t>
            </a:r>
            <a:r>
              <a:rPr lang="tr-TR" sz="1800" b="0" i="0" dirty="0" err="1">
                <a:solidFill>
                  <a:srgbClr val="000000"/>
                </a:solidFill>
                <a:effectLst/>
                <a:latin typeface="Courier New" panose="02070309020205020404" pitchFamily="49" charset="0"/>
              </a:rPr>
              <a:t>ArithmeticException</a:t>
            </a:r>
            <a:r>
              <a:rPr lang="tr-TR" sz="1800" b="0" i="0" dirty="0">
                <a:solidFill>
                  <a:srgbClr val="000000"/>
                </a:solidFill>
                <a:effectLst/>
                <a:latin typeface="Courier New" panose="02070309020205020404" pitchFamily="49" charset="0"/>
              </a:rPr>
              <a:t> </a:t>
            </a:r>
            <a:r>
              <a:rPr lang="tr-TR" sz="1800" b="0" i="0" dirty="0">
                <a:solidFill>
                  <a:srgbClr val="000000"/>
                </a:solidFill>
                <a:effectLst/>
                <a:latin typeface="Times New Roman" panose="02020603050405020304" pitchFamily="18" charset="0"/>
              </a:rPr>
              <a:t>adlı alt-sınıfı ile belirlenen hatadır. Bu hatanın açıklaması olarak yazılan </a:t>
            </a:r>
            <a:r>
              <a:rPr lang="tr-TR" sz="1800" b="0" i="0" dirty="0">
                <a:solidFill>
                  <a:srgbClr val="000000"/>
                </a:solidFill>
                <a:effectLst/>
                <a:latin typeface="Courier New" panose="02070309020205020404" pitchFamily="49" charset="0"/>
              </a:rPr>
              <a:t>( / </a:t>
            </a:r>
            <a:r>
              <a:rPr lang="tr-TR" sz="1800" b="0" i="0" dirty="0" err="1">
                <a:solidFill>
                  <a:srgbClr val="000000"/>
                </a:solidFill>
                <a:effectLst/>
                <a:latin typeface="Courier New" panose="02070309020205020404" pitchFamily="49" charset="0"/>
              </a:rPr>
              <a:t>by</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zero</a:t>
            </a:r>
            <a:r>
              <a:rPr lang="tr-TR" sz="1800" b="0" i="0" dirty="0">
                <a:solidFill>
                  <a:srgbClr val="000000"/>
                </a:solidFill>
                <a:effectLst/>
                <a:latin typeface="Courier New" panose="02070309020205020404" pitchFamily="49" charset="0"/>
              </a:rPr>
              <a:t>) </a:t>
            </a:r>
            <a:r>
              <a:rPr lang="tr-TR" sz="1800" b="0" i="0" dirty="0">
                <a:solidFill>
                  <a:srgbClr val="000000"/>
                </a:solidFill>
                <a:effectLst/>
                <a:latin typeface="Times New Roman" panose="02020603050405020304" pitchFamily="18" charset="0"/>
              </a:rPr>
              <a:t>kısa mesajı</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divide-by-zero</a:t>
            </a:r>
            <a:r>
              <a:rPr lang="tr-TR" sz="1800" b="0" i="0" dirty="0">
                <a:solidFill>
                  <a:srgbClr val="000000"/>
                </a:solidFill>
                <a:effectLst/>
                <a:latin typeface="Courier New" panose="02070309020205020404" pitchFamily="49" charset="0"/>
              </a:rPr>
              <a:t> (sıfıra bölme) </a:t>
            </a:r>
            <a:r>
              <a:rPr lang="tr-TR" sz="1800" b="0" i="0" dirty="0">
                <a:solidFill>
                  <a:srgbClr val="000000"/>
                </a:solidFill>
                <a:effectLst/>
                <a:latin typeface="Times New Roman" panose="02020603050405020304" pitchFamily="18" charset="0"/>
              </a:rPr>
              <a:t>hatası yakalandı anlamındadır.</a:t>
            </a:r>
            <a:r>
              <a:rPr lang="tr-TR" sz="1800" b="0" i="0" dirty="0">
                <a:solidFill>
                  <a:srgbClr val="000000"/>
                </a:solidFill>
                <a:effectLst/>
                <a:latin typeface="Courier New" panose="02070309020205020404" pitchFamily="49" charset="0"/>
              </a:rPr>
              <a:t> Hata01.main(Hata01.java:4 </a:t>
            </a:r>
            <a:r>
              <a:rPr lang="tr-TR" sz="1800" b="0" i="0" dirty="0">
                <a:solidFill>
                  <a:srgbClr val="000000"/>
                </a:solidFill>
                <a:effectLst/>
                <a:latin typeface="Times New Roman" panose="02020603050405020304" pitchFamily="18" charset="0"/>
              </a:rPr>
              <a:t>dizisi ise,</a:t>
            </a:r>
            <a:r>
              <a:rPr lang="tr-TR" sz="1800" b="0" i="0" dirty="0">
                <a:solidFill>
                  <a:srgbClr val="000000"/>
                </a:solidFill>
                <a:effectLst/>
                <a:latin typeface="Courier New" panose="02070309020205020404" pitchFamily="49" charset="0"/>
              </a:rPr>
              <a:t> Hata01, main, Hata01.java, 4 </a:t>
            </a:r>
            <a:r>
              <a:rPr lang="tr-TR" sz="1800" b="0" i="0" dirty="0">
                <a:solidFill>
                  <a:srgbClr val="000000"/>
                </a:solidFill>
                <a:effectLst/>
                <a:latin typeface="Times New Roman" panose="02020603050405020304" pitchFamily="18" charset="0"/>
              </a:rPr>
              <a:t>verilerinin programı yöneten </a:t>
            </a:r>
            <a:r>
              <a:rPr lang="tr-TR" sz="1800" b="0" i="0" dirty="0" err="1">
                <a:solidFill>
                  <a:srgbClr val="000000"/>
                </a:solidFill>
                <a:effectLst/>
                <a:latin typeface="Times New Roman" panose="02020603050405020304" pitchFamily="18" charset="0"/>
              </a:rPr>
              <a:t>stack’tan</a:t>
            </a:r>
            <a:r>
              <a:rPr lang="tr-TR" sz="1800" b="0" i="0" dirty="0">
                <a:solidFill>
                  <a:srgbClr val="000000"/>
                </a:solidFill>
                <a:effectLst/>
                <a:latin typeface="Times New Roman" panose="02020603050405020304" pitchFamily="18" charset="0"/>
              </a:rPr>
              <a:t>, yazıldığı sıra ile alındığını gösterir.   </a:t>
            </a:r>
            <a:endParaRPr lang="tr-TR" dirty="0"/>
          </a:p>
        </p:txBody>
      </p:sp>
      <p:pic>
        <p:nvPicPr>
          <p:cNvPr id="5" name="Resim 4"/>
          <p:cNvPicPr>
            <a:picLocks noChangeAspect="1"/>
          </p:cNvPicPr>
          <p:nvPr/>
        </p:nvPicPr>
        <p:blipFill>
          <a:blip r:embed="rId1"/>
          <a:stretch>
            <a:fillRect/>
          </a:stretch>
        </p:blipFill>
        <p:spPr>
          <a:xfrm>
            <a:off x="950565" y="2571510"/>
            <a:ext cx="3295650" cy="962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7240" y="562062"/>
            <a:ext cx="10659110" cy="5614901"/>
          </a:xfrm>
        </p:spPr>
        <p:txBody>
          <a:bodyPr>
            <a:normAutofit/>
          </a:bodyPr>
          <a:lstStyle/>
          <a:p>
            <a:endParaRPr lang="tr-TR" dirty="0"/>
          </a:p>
          <a:p>
            <a:r>
              <a:rPr lang="tr-TR" dirty="0">
                <a:solidFill>
                  <a:srgbClr val="000000"/>
                </a:solidFill>
                <a:latin typeface="Times New Roman" panose="02020603050405020304" pitchFamily="18" charset="0"/>
              </a:rPr>
              <a:t>Şimdi, aynı programı, bir metot kullanarak yeniden kodlayalım.</a:t>
            </a:r>
            <a:endParaRPr lang="tr-TR" dirty="0">
              <a:solidFill>
                <a:srgbClr val="000000"/>
              </a:solidFill>
              <a:latin typeface="Times New Roman" panose="02020603050405020304" pitchFamily="18" charset="0"/>
            </a:endParaRPr>
          </a:p>
          <a:p>
            <a:endParaRPr lang="tr-TR" dirty="0">
              <a:solidFill>
                <a:srgbClr val="000000"/>
              </a:solidFill>
              <a:latin typeface="Courier New" panose="02070309020205020404" pitchFamily="49" charset="0"/>
            </a:endParaRPr>
          </a:p>
          <a:p>
            <a:r>
              <a:rPr lang="tr-TR" b="0" i="0" dirty="0">
                <a:solidFill>
                  <a:srgbClr val="000000"/>
                </a:solidFill>
                <a:effectLst/>
                <a:latin typeface="Times New Roman" panose="02020603050405020304" pitchFamily="18" charset="0"/>
              </a:rPr>
              <a:t>Bu kez de aynı hata oluşacak, programın koşması kesilecek ve aşağıdaki mesaj gelecektir. Bu mesaj, yukarıdaki mesajın anlamını taşır. Ancak, programın yapısı farklı olduğundan, yönetici </a:t>
            </a:r>
            <a:r>
              <a:rPr lang="tr-TR" b="0" i="0" dirty="0" err="1">
                <a:solidFill>
                  <a:srgbClr val="000000"/>
                </a:solidFill>
                <a:effectLst/>
                <a:latin typeface="Times New Roman" panose="02020603050405020304" pitchFamily="18" charset="0"/>
              </a:rPr>
              <a:t>stack’tan</a:t>
            </a:r>
            <a:r>
              <a:rPr lang="tr-TR" b="0" i="0" dirty="0">
                <a:solidFill>
                  <a:srgbClr val="000000"/>
                </a:solidFill>
                <a:effectLst/>
                <a:latin typeface="Times New Roman" panose="02020603050405020304" pitchFamily="18" charset="0"/>
              </a:rPr>
              <a:t> çıkanlar farklıdır:</a:t>
            </a:r>
            <a:endParaRPr lang="tr-TR" b="0" i="0" dirty="0">
              <a:solidFill>
                <a:srgbClr val="000000"/>
              </a:solidFill>
              <a:effectLst/>
              <a:latin typeface="Times New Roman" panose="02020603050405020304" pitchFamily="18" charset="0"/>
            </a:endParaRPr>
          </a:p>
          <a:p>
            <a:endParaRPr lang="tr-TR" dirty="0">
              <a:solidFill>
                <a:srgbClr val="000000"/>
              </a:solidFill>
              <a:latin typeface="Times New Roman" panose="02020603050405020304" pitchFamily="18" charset="0"/>
            </a:endParaRPr>
          </a:p>
          <a:p>
            <a:endParaRPr lang="tr-TR" b="0" i="0" dirty="0">
              <a:solidFill>
                <a:srgbClr val="000000"/>
              </a:solidFill>
              <a:effectLst/>
              <a:latin typeface="Times New Roman" panose="02020603050405020304" pitchFamily="18" charset="0"/>
            </a:endParaRPr>
          </a:p>
          <a:p>
            <a:endParaRPr lang="tr-TR" b="0" i="0" dirty="0">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 mesajı şöyle yorumlayacağız. 7-inci satırda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çağırdığı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kesir</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metodunun 4-üncü satırında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ArithmeticException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sınıfının belirlediği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divide-by-zero</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hatası yakalanmıştır.</a:t>
            </a:r>
            <a:endPar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tr-TR" altLang="tr-TR"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Yönetici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stack’ın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 biçimde hataları listelemesi, programın düzeltilebilmesi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debug</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için çok yararlıdır. Çünkü hatanın nerede oluştuğunu görmemizi sağlar.</a:t>
            </a: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b="0" i="0" dirty="0">
              <a:solidFill>
                <a:srgbClr val="000000"/>
              </a:solidFill>
              <a:effectLst/>
              <a:latin typeface="Courier New" panose="02070309020205020404" pitchFamily="49" charset="0"/>
            </a:endParaRPr>
          </a:p>
          <a:p>
            <a:endParaRPr lang="tr-TR" dirty="0"/>
          </a:p>
        </p:txBody>
      </p:sp>
      <p:pic>
        <p:nvPicPr>
          <p:cNvPr id="7" name="Resim 6"/>
          <p:cNvPicPr>
            <a:picLocks noChangeAspect="1"/>
          </p:cNvPicPr>
          <p:nvPr/>
        </p:nvPicPr>
        <p:blipFill>
          <a:blip r:embed="rId1"/>
          <a:stretch>
            <a:fillRect/>
          </a:stretch>
        </p:blipFill>
        <p:spPr>
          <a:xfrm>
            <a:off x="1020748" y="1349872"/>
            <a:ext cx="4781550" cy="476250"/>
          </a:xfrm>
          <a:prstGeom prst="rect">
            <a:avLst/>
          </a:prstGeom>
        </p:spPr>
      </p:pic>
      <p:pic>
        <p:nvPicPr>
          <p:cNvPr id="9" name="Resim 8"/>
          <p:cNvPicPr>
            <a:picLocks noChangeAspect="1"/>
          </p:cNvPicPr>
          <p:nvPr/>
        </p:nvPicPr>
        <p:blipFill>
          <a:blip r:embed="rId2"/>
          <a:stretch>
            <a:fillRect/>
          </a:stretch>
        </p:blipFill>
        <p:spPr>
          <a:xfrm>
            <a:off x="1111800" y="2613932"/>
            <a:ext cx="3362325" cy="934611"/>
          </a:xfrm>
          <a:prstGeom prst="rect">
            <a:avLst/>
          </a:prstGeom>
        </p:spPr>
      </p:pic>
      <p:pic>
        <p:nvPicPr>
          <p:cNvPr id="11" name="Resim 10"/>
          <p:cNvPicPr>
            <a:picLocks noChangeAspect="1"/>
          </p:cNvPicPr>
          <p:nvPr/>
        </p:nvPicPr>
        <p:blipFill>
          <a:blip r:embed="rId3"/>
          <a:stretch>
            <a:fillRect/>
          </a:stretch>
        </p:blipFill>
        <p:spPr>
          <a:xfrm>
            <a:off x="942975" y="4376397"/>
            <a:ext cx="5153025" cy="638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900" dirty="0"/>
              <a:t>Hata yakalama</a:t>
            </a:r>
            <a:endParaRPr lang="tr-TR" sz="4900" dirty="0"/>
          </a:p>
        </p:txBody>
      </p:sp>
      <p:sp>
        <p:nvSpPr>
          <p:cNvPr id="3" name="İçerik Yer Tutucusu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Java’da koşma-zamanı oluşan hatalara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exceptions</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(istisnai haller) denir. İstisnai haller beş anahtar sözcükle işlenir:</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try</a:t>
            </a:r>
            <a:endParaRPr kumimoji="0" lang="tr-TR" altLang="tr-TR" sz="18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catch</a:t>
            </a:r>
            <a:endParaRPr kumimoji="0" lang="tr-TR" altLang="tr-TR" sz="18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throw</a:t>
            </a:r>
            <a:endParaRPr kumimoji="0" lang="tr-TR" altLang="tr-TR" sz="18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throws</a:t>
            </a:r>
            <a:endParaRPr kumimoji="0" lang="tr-TR" altLang="tr-TR" sz="18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finally</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Try</a:t>
            </a:r>
            <a:r>
              <a:rPr lang="tr-TR" dirty="0" smtClean="0"/>
              <a:t>/</a:t>
            </a:r>
            <a:r>
              <a:rPr lang="tr-TR" dirty="0" err="1" smtClean="0"/>
              <a:t>catch</a:t>
            </a:r>
            <a:endParaRPr lang="tr-TR" dirty="0"/>
          </a:p>
        </p:txBody>
      </p:sp>
      <p:sp>
        <p:nvSpPr>
          <p:cNvPr id="3" name="İçerik Yer Tutucusu 2"/>
          <p:cNvSpPr>
            <a:spLocks noGrp="1"/>
          </p:cNvSpPr>
          <p:nvPr>
            <p:ph idx="1"/>
          </p:nvPr>
        </p:nvSpPr>
        <p:spPr/>
        <p:txBody>
          <a:bodyPr/>
          <a:lstStyle/>
          <a:p>
            <a:r>
              <a:rPr lang="tr-TR" dirty="0"/>
              <a:t>J</a:t>
            </a:r>
            <a:r>
              <a:rPr lang="tr-TR" dirty="0" smtClean="0"/>
              <a:t>ava </a:t>
            </a:r>
            <a:r>
              <a:rPr lang="tr-TR" dirty="0" err="1"/>
              <a:t>run</a:t>
            </a:r>
            <a:r>
              <a:rPr lang="tr-TR" dirty="0"/>
              <a:t>-time sisteminin, koşturma anında oluşan hatayı yakalayıp, koşmayı kesmesi ve hatayı belirten bir mesaj vermesi, kuşkusuz çok yararlıdır. Bunu görünce, kaynak programımıza dönüp, oluşan hataları giderecek düzeltmeleri (</a:t>
            </a:r>
            <a:r>
              <a:rPr lang="tr-TR" dirty="0" err="1"/>
              <a:t>debug</a:t>
            </a:r>
            <a:r>
              <a:rPr lang="tr-TR" dirty="0"/>
              <a:t>) programda yapmamız kolaylaşır</a:t>
            </a:r>
            <a:r>
              <a:rPr lang="tr-TR" dirty="0" smtClean="0"/>
              <a:t>.</a:t>
            </a:r>
            <a:r>
              <a:rPr lang="tr-TR" dirty="0"/>
              <a:t> </a:t>
            </a:r>
            <a:r>
              <a:rPr lang="tr-TR" dirty="0" smtClean="0"/>
              <a:t> Ama</a:t>
            </a:r>
            <a:r>
              <a:rPr lang="tr-TR" dirty="0"/>
              <a:t>, </a:t>
            </a:r>
            <a:r>
              <a:rPr lang="tr-TR" dirty="0" err="1"/>
              <a:t>çoğunlıkla</a:t>
            </a:r>
            <a:r>
              <a:rPr lang="tr-TR" dirty="0"/>
              <a:t>, program koşarken oluşabilecek hataları, programın koşmasını kesmeden giderme olanağı olabilir. Java, </a:t>
            </a:r>
            <a:r>
              <a:rPr lang="tr-TR" dirty="0" err="1"/>
              <a:t>Throwable</a:t>
            </a:r>
            <a:r>
              <a:rPr lang="tr-TR" dirty="0"/>
              <a:t> sınıfını bunun için yaratmıştır. İstisnai halleri çözümlemek için, </a:t>
            </a:r>
            <a:r>
              <a:rPr lang="tr-TR" dirty="0" err="1"/>
              <a:t>java</a:t>
            </a:r>
            <a:r>
              <a:rPr lang="tr-TR" dirty="0"/>
              <a:t> </a:t>
            </a:r>
            <a:r>
              <a:rPr lang="tr-TR" dirty="0" err="1"/>
              <a:t>try</a:t>
            </a:r>
            <a:r>
              <a:rPr lang="tr-TR" dirty="0"/>
              <a:t>/</a:t>
            </a:r>
            <a:r>
              <a:rPr lang="tr-TR" dirty="0" err="1"/>
              <a:t>catch</a:t>
            </a:r>
            <a:r>
              <a:rPr lang="tr-TR" dirty="0"/>
              <a:t>  bloklarını kullanır.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Try</a:t>
            </a:r>
            <a:r>
              <a:rPr lang="tr-TR" dirty="0" smtClean="0"/>
              <a:t>/</a:t>
            </a:r>
            <a:r>
              <a:rPr lang="tr-TR" dirty="0" err="1" smtClean="0"/>
              <a:t>catch</a:t>
            </a:r>
            <a:endParaRPr lang="tr-TR" dirty="0"/>
          </a:p>
        </p:txBody>
      </p:sp>
      <p:sp>
        <p:nvSpPr>
          <p:cNvPr id="3" name="İçerik Yer Tutucusu 2"/>
          <p:cNvSpPr>
            <a:spLocks noGrp="1"/>
          </p:cNvSpPr>
          <p:nvPr>
            <p:ph idx="1"/>
          </p:nvPr>
        </p:nvSpPr>
        <p:spPr/>
        <p:txBody>
          <a:bodyPr>
            <a:normAutofit/>
          </a:bodyPr>
          <a:lstStyle/>
          <a:p>
            <a:r>
              <a:rPr lang="tr-TR" dirty="0"/>
              <a:t>Programda, istisnai hallerin (</a:t>
            </a:r>
            <a:r>
              <a:rPr lang="tr-TR" dirty="0" err="1"/>
              <a:t>exceptions</a:t>
            </a:r>
            <a:r>
              <a:rPr lang="tr-TR" dirty="0"/>
              <a:t>) oluşabileceği yerler </a:t>
            </a:r>
            <a:r>
              <a:rPr lang="tr-TR" dirty="0" err="1"/>
              <a:t>try</a:t>
            </a:r>
            <a:r>
              <a:rPr lang="tr-TR" dirty="0"/>
              <a:t>{} bloku içine alınır. Bu blokta bir hata oluşursa, sistem o hatayı ortaya atar (</a:t>
            </a:r>
            <a:r>
              <a:rPr lang="tr-TR" dirty="0" err="1"/>
              <a:t>throw</a:t>
            </a:r>
            <a:r>
              <a:rPr lang="tr-TR" dirty="0"/>
              <a:t>). Hatanın ortaya atılması demek, hatayı temsil eden bir nesnenin yaratılması demektir. Bu nesne, </a:t>
            </a:r>
            <a:r>
              <a:rPr lang="tr-TR" dirty="0" err="1"/>
              <a:t>Throwable</a:t>
            </a:r>
            <a:r>
              <a:rPr lang="tr-TR" dirty="0"/>
              <a:t> sınıfının alt-sınıflarından birisine aittir. Hangi alt-sınıfa ait olacağı konusu, oluşan hataya bağlıdır. Nesne, oluşan hata ile ilgili bütün ayrıntılara sahiptir. </a:t>
            </a:r>
            <a:r>
              <a:rPr lang="tr-TR" dirty="0" err="1"/>
              <a:t>catch</a:t>
            </a:r>
            <a:r>
              <a:rPr lang="tr-TR" dirty="0"/>
              <a:t>{} bloku atılan hatayı (yaratılan nesneyi) yakalar, hatanın ne olduğunu belirlemeye çalışır ve gerekli önlemleri alır. Hata giderilemeyecek türden ise, program kapatılır ve kullanıcıya açıklama gönderilir. </a:t>
            </a:r>
            <a:endParaRPr lang="tr-TR" dirty="0">
              <a:solidFill>
                <a:srgbClr val="000000"/>
              </a:solidFill>
              <a:latin typeface="Gill Sans MT (Gövde)"/>
            </a:endParaRPr>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0" i="0" dirty="0">
                <a:solidFill>
                  <a:srgbClr val="000000"/>
                </a:solidFill>
                <a:effectLst/>
                <a:latin typeface="Times New Roman" panose="02020603050405020304" pitchFamily="18" charset="0"/>
              </a:rPr>
              <a:t>Programlamanın altın bir kuralı vardır. Program, ya doğru sonuçlar vermeli ya da hiçbir sonuç vermemeli. Çünkü yanlış sonuçlar, ciddi sorunlar yaratabilir. Program hatalarını üç gruba ayırabiliriz.</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Try</a:t>
            </a:r>
            <a:r>
              <a:rPr lang="tr-TR" dirty="0" smtClean="0"/>
              <a:t>/</a:t>
            </a:r>
            <a:r>
              <a:rPr lang="tr-TR" dirty="0" err="1" smtClean="0"/>
              <a:t>catch</a:t>
            </a:r>
            <a:endParaRPr lang="tr-TR" dirty="0"/>
          </a:p>
        </p:txBody>
      </p:sp>
      <p:sp>
        <p:nvSpPr>
          <p:cNvPr id="3" name="İçerik Yer Tutucusu 2"/>
          <p:cNvSpPr>
            <a:spLocks noGrp="1"/>
          </p:cNvSpPr>
          <p:nvPr>
            <p:ph idx="1"/>
          </p:nvPr>
        </p:nvSpPr>
        <p:spPr/>
        <p:txBody>
          <a:bodyPr>
            <a:normAutofit/>
          </a:bodyPr>
          <a:lstStyle/>
          <a:p>
            <a:r>
              <a:rPr lang="tr-TR" dirty="0" smtClean="0"/>
              <a:t>Her </a:t>
            </a:r>
            <a:r>
              <a:rPr lang="tr-TR" dirty="0"/>
              <a:t>durumda, program akışının durmasıyla sistemin kitlenmesi ve diğer kaynakların zarar görmesi kesinlikle önlenebilir. Eğer, programcı, yakalanan hata için bir çözüm öngörmüyorsa, </a:t>
            </a:r>
            <a:r>
              <a:rPr lang="tr-TR" dirty="0" err="1"/>
              <a:t>java</a:t>
            </a:r>
            <a:r>
              <a:rPr lang="tr-TR" dirty="0"/>
              <a:t> </a:t>
            </a:r>
            <a:r>
              <a:rPr lang="tr-TR" dirty="0" err="1"/>
              <a:t>run</a:t>
            </a:r>
            <a:r>
              <a:rPr lang="tr-TR" dirty="0"/>
              <a:t>-time sisteminin öngördüğü işlemler </a:t>
            </a:r>
            <a:r>
              <a:rPr lang="tr-TR" dirty="0" err="1"/>
              <a:t>default</a:t>
            </a:r>
            <a:r>
              <a:rPr lang="tr-TR" dirty="0"/>
              <a:t> olarak etkin olacaktır. Java </a:t>
            </a:r>
            <a:r>
              <a:rPr lang="tr-TR" dirty="0" err="1"/>
              <a:t>run</a:t>
            </a:r>
            <a:r>
              <a:rPr lang="tr-TR" dirty="0"/>
              <a:t>-time sistemi, istisnai hal oluştuğunda, sistem kaynaklarına zarar vermeden program akışını durdurur ve oluşan istisnai durum hakkında kullanıcıya bir açıklama gönderir.</a:t>
            </a:r>
            <a:endParaRPr lang="tr-TR" dirty="0">
              <a:solidFill>
                <a:srgbClr val="000000"/>
              </a:solidFill>
              <a:latin typeface="Gill Sans MT (Gövde)"/>
            </a:endParaRPr>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Try</a:t>
            </a:r>
            <a:r>
              <a:rPr lang="tr-TR" dirty="0" smtClean="0"/>
              <a:t>/</a:t>
            </a:r>
            <a:r>
              <a:rPr lang="tr-TR" dirty="0" err="1" smtClean="0"/>
              <a:t>Catch</a:t>
            </a:r>
            <a:r>
              <a:rPr lang="tr-TR" dirty="0" smtClean="0"/>
              <a:t> </a:t>
            </a:r>
            <a:r>
              <a:rPr lang="tr-TR" dirty="0"/>
              <a:t>bloklarının sözdizimi şöyledir:</a:t>
            </a:r>
            <a:endParaRPr lang="tr-TR" dirty="0"/>
          </a:p>
        </p:txBody>
      </p:sp>
      <p:pic>
        <p:nvPicPr>
          <p:cNvPr id="6" name="Content Placeholder 5"/>
          <p:cNvPicPr>
            <a:picLocks noGrp="1" noChangeAspect="1"/>
          </p:cNvPicPr>
          <p:nvPr>
            <p:ph idx="1"/>
          </p:nvPr>
        </p:nvPicPr>
        <p:blipFill>
          <a:blip r:embed="rId1"/>
          <a:stretch>
            <a:fillRect/>
          </a:stretch>
        </p:blipFill>
        <p:spPr>
          <a:xfrm>
            <a:off x="1968285" y="1977740"/>
            <a:ext cx="6741763" cy="3896615"/>
          </a:xfrm>
          <a:prstGeom prst="rect">
            <a:avLst/>
          </a:prstGeom>
        </p:spPr>
      </p:pic>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Try</a:t>
            </a:r>
            <a:r>
              <a:rPr lang="tr-TR" dirty="0"/>
              <a:t>/</a:t>
            </a:r>
            <a:r>
              <a:rPr lang="tr-TR" dirty="0" err="1" smtClean="0"/>
              <a:t>catch</a:t>
            </a:r>
            <a:br>
              <a:rPr lang="tr-TR" dirty="0"/>
            </a:br>
            <a:endParaRPr lang="tr-TR" dirty="0"/>
          </a:p>
        </p:txBody>
      </p:sp>
      <p:sp>
        <p:nvSpPr>
          <p:cNvPr id="3" name="İçerik Yer Tutucusu 2"/>
          <p:cNvSpPr>
            <a:spLocks noGrp="1"/>
          </p:cNvSpPr>
          <p:nvPr>
            <p:ph idx="1"/>
          </p:nvPr>
        </p:nvSpPr>
        <p:spPr>
          <a:xfrm>
            <a:off x="1451579" y="2015732"/>
            <a:ext cx="9603275" cy="3450613"/>
          </a:xfrm>
        </p:spPr>
        <p:txBody>
          <a:bodyPr>
            <a:normAutofit/>
          </a:bodyPr>
          <a:lstStyle/>
          <a:p>
            <a:pPr marL="0" indent="0">
              <a:buNone/>
            </a:pPr>
            <a:r>
              <a:rPr lang="tr-TR" dirty="0" err="1" smtClean="0"/>
              <a:t>try</a:t>
            </a:r>
            <a:r>
              <a:rPr lang="tr-TR" dirty="0" smtClean="0"/>
              <a:t> </a:t>
            </a:r>
            <a:r>
              <a:rPr lang="tr-TR" dirty="0"/>
              <a:t>blokunda atılan hatayı </a:t>
            </a:r>
            <a:r>
              <a:rPr lang="tr-TR" dirty="0" err="1"/>
              <a:t>catch</a:t>
            </a:r>
            <a:r>
              <a:rPr lang="tr-TR" dirty="0"/>
              <a:t> bloku yakalar ve onun hangi tip olduğunu belirlemeye çalışır. Önce, hatanın  ExceptionType1 tipinden olup olmadığına bakar. O tipten ise, istenen önlemleri alacak kodları çalıştırır. Değilse, hatayı kendisinden sonra gelen </a:t>
            </a:r>
            <a:r>
              <a:rPr lang="tr-TR" dirty="0" err="1"/>
              <a:t>catch</a:t>
            </a:r>
            <a:r>
              <a:rPr lang="tr-TR" dirty="0"/>
              <a:t> blokuna yollar. Bu süreç hata tipi belirlenene kadar arka arkaya devam eder. Eğer, hiçbir </a:t>
            </a:r>
            <a:r>
              <a:rPr lang="tr-TR" dirty="0" err="1"/>
              <a:t>catch</a:t>
            </a:r>
            <a:r>
              <a:rPr lang="tr-TR" dirty="0"/>
              <a:t> bloku hata ile uyuşmazsa, </a:t>
            </a:r>
            <a:r>
              <a:rPr lang="tr-TR" dirty="0" err="1"/>
              <a:t>finally</a:t>
            </a:r>
            <a:r>
              <a:rPr lang="tr-TR" dirty="0"/>
              <a:t> bloku gerekeni yapar. </a:t>
            </a:r>
            <a:r>
              <a:rPr lang="tr-TR" dirty="0" err="1"/>
              <a:t>catch</a:t>
            </a:r>
            <a:r>
              <a:rPr lang="tr-TR" dirty="0"/>
              <a:t>{} bloku bir tek olabileceği gibi, programcının istediği sayıda olabilir. Bu blok içinde uygun </a:t>
            </a:r>
            <a:r>
              <a:rPr lang="tr-TR" dirty="0" err="1"/>
              <a:t>java</a:t>
            </a:r>
            <a:r>
              <a:rPr lang="tr-TR" dirty="0"/>
              <a:t> deyimleri yer alır. </a:t>
            </a:r>
            <a:r>
              <a:rPr lang="tr-TR" dirty="0" err="1"/>
              <a:t>ExceptinType</a:t>
            </a:r>
            <a:r>
              <a:rPr lang="tr-TR" dirty="0"/>
              <a:t> </a:t>
            </a:r>
            <a:r>
              <a:rPr lang="tr-TR" dirty="0" err="1"/>
              <a:t>javada</a:t>
            </a:r>
            <a:r>
              <a:rPr lang="tr-TR" dirty="0"/>
              <a:t> </a:t>
            </a:r>
            <a:r>
              <a:rPr lang="tr-TR" dirty="0" err="1"/>
              <a:t>Throwable</a:t>
            </a:r>
            <a:r>
              <a:rPr lang="tr-TR" dirty="0"/>
              <a:t> sınıfının herhangi bir alt-sınıfı olabileceği gibi, programcının türettiği bir sınıf da olabilir.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9" name="İçerik Yer Tutucusu 2"/>
          <p:cNvSpPr>
            <a:spLocks noGrp="1"/>
          </p:cNvSpPr>
          <p:nvPr/>
        </p:nvSpPr>
        <p:spPr>
          <a:xfrm>
            <a:off x="1451610" y="2015490"/>
            <a:ext cx="4640580" cy="345059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tr-TR" dirty="0"/>
              <a:t>Programda hatayı yakalayınca, mümkünse onu giderip, programın, sonuna kadar koşmayı sürdürmesini isteriz. Aşağıdaki program bunun nasıl yapılacağını gösteren basit bir örnektir. Program iki tane rasgele (</a:t>
            </a:r>
            <a:r>
              <a:rPr lang="tr-TR" dirty="0" err="1"/>
              <a:t>random</a:t>
            </a:r>
            <a:r>
              <a:rPr lang="tr-TR" dirty="0"/>
              <a:t>) sayı alıyor, onun birisini ötekine bölüyor. 56789 sayını, çıkan sayıya bölüyor. Bu işlemi bir </a:t>
            </a:r>
            <a:r>
              <a:rPr lang="tr-TR" dirty="0" err="1"/>
              <a:t>for</a:t>
            </a:r>
            <a:r>
              <a:rPr lang="tr-TR" dirty="0"/>
              <a:t> döngüsü altında 12000 kez tekrarlıyor; yani 12000 tane </a:t>
            </a:r>
            <a:r>
              <a:rPr lang="tr-TR" dirty="0" err="1"/>
              <a:t>random</a:t>
            </a:r>
            <a:r>
              <a:rPr lang="tr-TR" dirty="0"/>
              <a:t> sayı yaratıyor. </a:t>
            </a:r>
            <a:r>
              <a:rPr lang="tr-TR" dirty="0" err="1"/>
              <a:t>catch</a:t>
            </a:r>
            <a:r>
              <a:rPr lang="tr-TR" dirty="0"/>
              <a:t> blokuna önlem alıcı kodlar yazılmazsa, bölenlerden birisi sıfır olduğunda </a:t>
            </a:r>
            <a:r>
              <a:rPr lang="tr-TR" dirty="0" err="1"/>
              <a:t>run</a:t>
            </a:r>
            <a:r>
              <a:rPr lang="tr-TR" dirty="0"/>
              <a:t>-time sistemi program akışını kesecektir. Ama, aşağıdaki </a:t>
            </a:r>
            <a:r>
              <a:rPr lang="tr-TR" dirty="0" err="1"/>
              <a:t>catch</a:t>
            </a:r>
            <a:r>
              <a:rPr lang="tr-TR" dirty="0"/>
              <a:t> blokunda, sıfıra bölme hatası oluştuğunda, a=0 ataması yapılarak, programın koşmaya devam etmesi sağlanmıştır</a:t>
            </a:r>
            <a:endParaRPr lang="tr-TR" dirty="0"/>
          </a:p>
        </p:txBody>
      </p:sp>
      <p:pic>
        <p:nvPicPr>
          <p:cNvPr id="7" name="Content Placeholder 6"/>
          <p:cNvPicPr>
            <a:picLocks noGrp="1" noChangeAspect="1"/>
          </p:cNvPicPr>
          <p:nvPr>
            <p:ph sz="half" idx="2"/>
          </p:nvPr>
        </p:nvPicPr>
        <p:blipFill>
          <a:blip r:embed="rId1"/>
          <a:stretch>
            <a:fillRect/>
          </a:stretch>
        </p:blipFill>
        <p:spPr>
          <a:xfrm>
            <a:off x="6092190" y="1864194"/>
            <a:ext cx="5409238" cy="36018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Örnek-devam</a:t>
            </a:r>
            <a:endParaRPr lang="tr-TR" dirty="0"/>
          </a:p>
        </p:txBody>
      </p:sp>
      <p:sp>
        <p:nvSpPr>
          <p:cNvPr id="3" name="İçerik Yer Tutucusu 2"/>
          <p:cNvSpPr>
            <a:spLocks noGrp="1"/>
          </p:cNvSpPr>
          <p:nvPr>
            <p:ph sz="half" idx="1"/>
          </p:nvPr>
        </p:nvSpPr>
        <p:spPr/>
        <p:txBody>
          <a:bodyPr/>
          <a:lstStyle/>
          <a:p>
            <a:endParaRPr lang="tr-TR" dirty="0"/>
          </a:p>
          <a:p>
            <a:r>
              <a:rPr lang="tr-TR" dirty="0" err="1" smtClean="0"/>
              <a:t>Throwable</a:t>
            </a:r>
            <a:r>
              <a:rPr lang="tr-TR" dirty="0" smtClean="0"/>
              <a:t> sınıfı </a:t>
            </a:r>
            <a:r>
              <a:rPr lang="tr-TR" dirty="0" err="1" smtClean="0"/>
              <a:t>toString</a:t>
            </a:r>
            <a:r>
              <a:rPr lang="tr-TR" dirty="0" smtClean="0"/>
              <a:t> () </a:t>
            </a:r>
            <a:r>
              <a:rPr lang="tr-TR" dirty="0" err="1" smtClean="0"/>
              <a:t>methodunu</a:t>
            </a:r>
            <a:r>
              <a:rPr lang="tr-TR" dirty="0" smtClean="0"/>
              <a:t> </a:t>
            </a:r>
            <a:r>
              <a:rPr lang="tr-TR" dirty="0" err="1" smtClean="0"/>
              <a:t>override</a:t>
            </a:r>
            <a:r>
              <a:rPr lang="tr-TR" dirty="0" smtClean="0"/>
              <a:t> ederek, hatanın açıklamasını yapacak hale getirilmiştir. bu özelliği kullanarak programı şu şekle getirebiliriz.</a:t>
            </a:r>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9" name="İçerik Yer Tutucusu 2"/>
          <p:cNvSpPr>
            <a:spLocks noGrp="1"/>
          </p:cNvSpPr>
          <p:nvPr/>
        </p:nvSpPr>
        <p:spPr>
          <a:xfrm>
            <a:off x="1451610" y="2015490"/>
            <a:ext cx="4640580" cy="34505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tr-TR" dirty="0"/>
          </a:p>
        </p:txBody>
      </p:sp>
      <p:pic>
        <p:nvPicPr>
          <p:cNvPr id="11" name="Content Placeholder 10"/>
          <p:cNvPicPr>
            <a:picLocks noGrp="1" noChangeAspect="1"/>
          </p:cNvPicPr>
          <p:nvPr>
            <p:ph sz="half" idx="2"/>
          </p:nvPr>
        </p:nvPicPr>
        <p:blipFill>
          <a:blip r:embed="rId1"/>
          <a:stretch>
            <a:fillRect/>
          </a:stretch>
        </p:blipFill>
        <p:spPr>
          <a:xfrm>
            <a:off x="6436371" y="1864193"/>
            <a:ext cx="5451880" cy="40716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Çoklu hata yakalama</a:t>
            </a:r>
            <a:r>
              <a:rPr lang="tr-TR" dirty="0" smtClean="0"/>
              <a:t> (</a:t>
            </a:r>
            <a:r>
              <a:rPr lang="tr-TR" dirty="0" err="1" smtClean="0"/>
              <a:t>multiple</a:t>
            </a:r>
            <a:r>
              <a:rPr lang="tr-TR" dirty="0" smtClean="0"/>
              <a:t> </a:t>
            </a:r>
            <a:r>
              <a:rPr lang="tr-TR" dirty="0" err="1" smtClean="0"/>
              <a:t>catch</a:t>
            </a:r>
            <a:r>
              <a:rPr lang="tr-TR" dirty="0" smtClean="0"/>
              <a:t>)</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9" name="Rectangle 4"/>
          <p:cNvSpPr>
            <a:spLocks noGrp="1" noChangeArrowheads="1"/>
          </p:cNvSpPr>
          <p:nvPr>
            <p:ph sz="half" idx="2"/>
          </p:nvPr>
        </p:nvSpPr>
        <p:spPr bwMode="auto">
          <a:xfrm>
            <a:off x="1291079" y="1947439"/>
            <a:ext cx="946300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cs typeface="Times New Roman" panose="02020603050405020304" pitchFamily="18" charset="0"/>
              </a:rPr>
              <a:t>Bazen bir </a:t>
            </a:r>
            <a:r>
              <a:rPr kumimoji="0" lang="tr-TR" altLang="tr-TR" b="0" i="0" u="none" strike="noStrike" cap="none" normalizeH="0" baseline="0" dirty="0" err="1" smtClean="0">
                <a:ln>
                  <a:noFill/>
                </a:ln>
                <a:solidFill>
                  <a:srgbClr val="000000"/>
                </a:solidFill>
                <a:effectLst/>
                <a:cs typeface="Courier New" panose="02070309020205020404" pitchFamily="49" charset="0"/>
              </a:rPr>
              <a:t>try</a:t>
            </a:r>
            <a:r>
              <a:rPr kumimoji="0" lang="tr-TR" altLang="tr-TR" b="0" i="0" u="none" strike="noStrike" cap="none" normalizeH="0" baseline="0" dirty="0" smtClean="0">
                <a:ln>
                  <a:noFill/>
                </a:ln>
                <a:solidFill>
                  <a:srgbClr val="000000"/>
                </a:solidFill>
                <a:effectLst/>
                <a:cs typeface="Times New Roman" panose="02020603050405020304" pitchFamily="18" charset="0"/>
              </a:rPr>
              <a:t> bloku içinde birden çok hata oluşması olasılığı doğabilir. Bu durumlarda, </a:t>
            </a:r>
            <a:r>
              <a:rPr kumimoji="0" lang="tr-TR" altLang="tr-TR" b="0" i="0" u="none" strike="noStrike" cap="none" normalizeH="0" baseline="0" dirty="0" err="1" smtClean="0">
                <a:ln>
                  <a:noFill/>
                </a:ln>
                <a:solidFill>
                  <a:srgbClr val="000000"/>
                </a:solidFill>
                <a:effectLst/>
                <a:cs typeface="Courier New" panose="02070309020205020404" pitchFamily="49" charset="0"/>
              </a:rPr>
              <a:t>catch</a:t>
            </a:r>
            <a:r>
              <a:rPr kumimoji="0" lang="tr-TR" altLang="tr-TR" b="0" i="0" u="none" strike="noStrike" cap="none" normalizeH="0" baseline="0" dirty="0" smtClean="0">
                <a:ln>
                  <a:noFill/>
                </a:ln>
                <a:solidFill>
                  <a:srgbClr val="000000"/>
                </a:solidFill>
                <a:effectLst/>
                <a:cs typeface="Times New Roman" panose="02020603050405020304" pitchFamily="18" charset="0"/>
              </a:rPr>
              <a:t> bloku içine birden çok hata atıcı deyim konabilir. Program koşarken, hangi hata oluşmuş ise, ona ait deyim atılır. Birden fazlası atılamaz. İlk hataya karşılık gelen deyim işlerlik kazanır. Aşağıdaki örnek bunu göstermektedir.</a:t>
            </a:r>
            <a:endParaRPr kumimoji="0" lang="tr-TR" altLang="tr-T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dirty="0" smtClean="0">
                <a:ln>
                  <a:noFill/>
                </a:ln>
                <a:solidFill>
                  <a:schemeClr val="tx1"/>
                </a:solidFill>
                <a:effectLst/>
                <a:latin typeface="Arial" panose="020B0604020202020204" pitchFamily="34" charset="0"/>
              </a:rPr>
            </a:b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6" name="Content Placeholder 5"/>
          <p:cNvPicPr>
            <a:picLocks noGrp="1" noChangeAspect="1"/>
          </p:cNvPicPr>
          <p:nvPr>
            <p:ph sz="half" idx="1"/>
          </p:nvPr>
        </p:nvPicPr>
        <p:blipFill>
          <a:blip r:embed="rId1"/>
          <a:stretch>
            <a:fillRect/>
          </a:stretch>
        </p:blipFill>
        <p:spPr>
          <a:xfrm>
            <a:off x="1880004" y="1864194"/>
            <a:ext cx="8457366" cy="4375131"/>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7" name="Rectangle 1"/>
          <p:cNvSpPr>
            <a:spLocks noGrp="1" noChangeArrowheads="1"/>
          </p:cNvSpPr>
          <p:nvPr>
            <p:ph sz="half" idx="1"/>
          </p:nvPr>
        </p:nvSpPr>
        <p:spPr bwMode="auto">
          <a:xfrm>
            <a:off x="1447331" y="1934683"/>
            <a:ext cx="935613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Bu program koşturulmak üzere çağrılırken komut satırından hiç parametre girilmezse, </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a=0</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olur. Dolayısıyla, sıfıra bölme hatası oluşur. Öte yandan, koşturulmak üzere çağrılırken komut satırından parametreler girilirse </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a&gt;0</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olur, dolayısıyla sıfıra bölme hatası oluşmaz. Ancak, hemen arkasından şu hatayla karşılaşır. 7-inci satırdaki tanımı uyarınca </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c[]</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sz="1200" b="0" i="0" u="none" strike="noStrike" cap="none" normalizeH="0" baseline="0" dirty="0" err="1" smtClean="0">
                <a:ln>
                  <a:noFill/>
                </a:ln>
                <a:solidFill>
                  <a:srgbClr val="000000"/>
                </a:solidFill>
                <a:effectLst/>
                <a:latin typeface="+mn-lt"/>
                <a:cs typeface="Times New Roman" panose="02020603050405020304" pitchFamily="18" charset="0"/>
              </a:rPr>
              <a:t>diziminin</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sz="1200" b="0" i="0" u="none" strike="noStrike" cap="none" normalizeH="0" baseline="0" dirty="0" err="1" smtClean="0">
                <a:ln>
                  <a:noFill/>
                </a:ln>
                <a:solidFill>
                  <a:srgbClr val="000000"/>
                </a:solidFill>
                <a:effectLst/>
                <a:latin typeface="+mn-lt"/>
                <a:cs typeface="Times New Roman" panose="02020603050405020304" pitchFamily="18" charset="0"/>
              </a:rPr>
              <a:t>array</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sz="1200" b="0" i="0" u="none" strike="noStrike" cap="none" normalizeH="0" baseline="0" dirty="0" err="1" smtClean="0">
                <a:ln>
                  <a:noFill/>
                </a:ln>
                <a:solidFill>
                  <a:srgbClr val="000000"/>
                </a:solidFill>
                <a:effectLst/>
                <a:latin typeface="+mn-lt"/>
                <a:cs typeface="Times New Roman" panose="02020603050405020304" pitchFamily="18" charset="0"/>
              </a:rPr>
              <a:t>birtek</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bileşeni vardır, o da </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c[0] = 1</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sz="1200" b="0" i="0" u="none" strike="noStrike" cap="none" normalizeH="0" baseline="0" dirty="0" err="1" smtClean="0">
                <a:ln>
                  <a:noFill/>
                </a:ln>
                <a:solidFill>
                  <a:srgbClr val="000000"/>
                </a:solidFill>
                <a:effectLst/>
                <a:latin typeface="+mn-lt"/>
                <a:cs typeface="Times New Roman" panose="02020603050405020304" pitchFamily="18" charset="0"/>
              </a:rPr>
              <a:t>dir</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8-inci satırdaki deyim ise </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c[37] = 89</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atamasını yapmaktadır. Bu olanaksızdır ve hata oluşur. Bu hata</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ArrayIndexOutOfBoundsException</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adıyla bilinen hatadır. Öyleyse, bu program mutlaka hata verecektir.</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Bu program koşturulmak üzere çağrılırken komut satırından hiç parametre girilmezse, sıfıra bölme  hatası dediğimiz şu hatayı atar:</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 = 0</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Divide</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by</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0: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java.lang.ArithmeticException</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by</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zero</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After</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try</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catch</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blocks</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Bu program koşturulmak üzere çağrılırken komut satırından parametre(</a:t>
            </a:r>
            <a:r>
              <a:rPr kumimoji="0" lang="tr-TR" altLang="tr-TR" sz="1200" b="0" i="0" u="none" strike="noStrike" cap="none" normalizeH="0" baseline="0" dirty="0" err="1" smtClean="0">
                <a:ln>
                  <a:noFill/>
                </a:ln>
                <a:solidFill>
                  <a:srgbClr val="000000"/>
                </a:solidFill>
                <a:effectLst/>
                <a:latin typeface="+mn-lt"/>
                <a:cs typeface="Times New Roman" panose="02020603050405020304" pitchFamily="18" charset="0"/>
              </a:rPr>
              <a:t>ler</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girilirse, sıfıra bölme  hatasını atlar, arkasından gelen şu hata atımını yapar:</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 = 1</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Array</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index</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oob</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java.lang</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java.lang.ArithmeticException:38</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try</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catch</a:t>
            </a: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blokundan sonraki kodlar.</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smtClean="0">
                <a:ln>
                  <a:noFill/>
                </a:ln>
                <a:solidFill>
                  <a:srgbClr val="000000"/>
                </a:solidFill>
                <a:effectLst/>
                <a:latin typeface="+mn-lt"/>
                <a:cs typeface="Courier New" panose="02070309020205020404" pitchFamily="49" charset="0"/>
              </a:rPr>
              <a:t> </a:t>
            </a:r>
            <a:endParaRPr kumimoji="0" lang="tr-TR" altLang="tr-TR"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catch</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blokunda alt-sınıflardaki hatalar daima üst-sınıftaki hatalardan önce yazılmalıdır. Çünkü, </a:t>
            </a:r>
            <a:r>
              <a:rPr kumimoji="0" lang="tr-TR" altLang="tr-TR" sz="1200" b="0" i="0" u="none" strike="noStrike" cap="none" normalizeH="0" baseline="0" dirty="0" err="1" smtClean="0">
                <a:ln>
                  <a:noFill/>
                </a:ln>
                <a:solidFill>
                  <a:srgbClr val="000000"/>
                </a:solidFill>
                <a:effectLst/>
                <a:latin typeface="+mn-lt"/>
                <a:cs typeface="Courier New" panose="02070309020205020404" pitchFamily="49" charset="0"/>
              </a:rPr>
              <a:t>catch</a:t>
            </a:r>
            <a:r>
              <a:rPr kumimoji="0" lang="tr-TR" altLang="tr-TR" sz="1200" b="0" i="0" u="none" strike="noStrike" cap="none" normalizeH="0" baseline="0" dirty="0" smtClean="0">
                <a:ln>
                  <a:noFill/>
                </a:ln>
                <a:solidFill>
                  <a:srgbClr val="000000"/>
                </a:solidFill>
                <a:effectLst/>
                <a:latin typeface="+mn-lt"/>
                <a:cs typeface="Times New Roman" panose="02020603050405020304" pitchFamily="18" charset="0"/>
              </a:rPr>
              <a:t> deyimi, üst-sınıftaki hatalardan başlayarak alt-sınıflara doğru iner. Eğer üstlerde bir hata yakalamışsa, o hatayı atar ve alttaki hatalara ulaşamaz.</a:t>
            </a:r>
            <a:endParaRPr kumimoji="0" lang="tr-TR" altLang="tr-TR" sz="1200" b="0" i="0" u="none" strike="noStrike" cap="none" normalizeH="0" baseline="0" dirty="0" smtClean="0">
              <a:ln>
                <a:noFill/>
              </a:ln>
              <a:solidFill>
                <a:schemeClr val="tx1"/>
              </a:solidFill>
              <a:effectLst/>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1"/>
          <a:stretch>
            <a:fillRect/>
          </a:stretch>
        </p:blipFill>
        <p:spPr>
          <a:xfrm>
            <a:off x="2087606" y="1811595"/>
            <a:ext cx="8062326" cy="4651198"/>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type="title"/>
          </p:nvPr>
        </p:nvSpPr>
        <p:spPr bwMode="auto">
          <a:xfrm>
            <a:off x="1449217" y="857488"/>
            <a:ext cx="87007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smtClean="0">
                <a:ln>
                  <a:noFill/>
                </a:ln>
                <a:solidFill>
                  <a:srgbClr val="000000"/>
                </a:solidFill>
                <a:effectLst/>
                <a:latin typeface="+mn-lt"/>
                <a:cs typeface="Times New Roman" panose="02020603050405020304" pitchFamily="18" charset="0"/>
              </a:rPr>
              <a:t>Java’da erişilemeyen kodlar da hata atımına neden olur. Aşağıdaki buna bir örnektir:</a:t>
            </a:r>
            <a:endParaRPr kumimoji="0" lang="tr-TR" altLang="tr-TR"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dirty="0" smtClean="0">
                <a:ln>
                  <a:noFill/>
                </a:ln>
                <a:solidFill>
                  <a:schemeClr val="tx1"/>
                </a:solidFill>
                <a:effectLst/>
                <a:latin typeface="Arial" panose="020B0604020202020204" pitchFamily="34" charset="0"/>
              </a:rPr>
            </a:b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İç içe hata deyimleri </a:t>
            </a:r>
            <a:endParaRPr lang="tr-TR" dirty="0"/>
          </a:p>
        </p:txBody>
      </p:sp>
      <p:pic>
        <p:nvPicPr>
          <p:cNvPr id="6" name="Content Placeholder 5"/>
          <p:cNvPicPr>
            <a:picLocks noGrp="1" noChangeAspect="1"/>
          </p:cNvPicPr>
          <p:nvPr>
            <p:ph sz="half" idx="1"/>
          </p:nvPr>
        </p:nvPicPr>
        <p:blipFill>
          <a:blip r:embed="rId1"/>
          <a:stretch>
            <a:fillRect/>
          </a:stretch>
        </p:blipFill>
        <p:spPr>
          <a:xfrm>
            <a:off x="885569" y="1443031"/>
            <a:ext cx="6119665" cy="5414970"/>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a:bodyPr>
          <a:lstStyle/>
          <a:p>
            <a:r>
              <a:rPr lang="en-US" dirty="0"/>
              <a:t>Exception </a:t>
            </a:r>
            <a:r>
              <a:rPr lang="en-US" dirty="0" err="1"/>
              <a:t>Tipleri</a:t>
            </a:r>
            <a:endParaRPr lang="en-US" dirty="0"/>
          </a:p>
        </p:txBody>
      </p:sp>
      <p:pic>
        <p:nvPicPr>
          <p:cNvPr id="5" name="İçerik Yer Tutucusu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840779" y="1825625"/>
            <a:ext cx="8532031" cy="4351338"/>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4" name="Content Placeholder 3"/>
          <p:cNvSpPr>
            <a:spLocks noGrp="1"/>
          </p:cNvSpPr>
          <p:nvPr>
            <p:ph sz="half" idx="2"/>
          </p:nvPr>
        </p:nvSpPr>
        <p:spPr>
          <a:xfrm>
            <a:off x="6413771" y="1864194"/>
            <a:ext cx="5628412" cy="4071657"/>
          </a:xfrm>
        </p:spPr>
        <p:txBody>
          <a:bodyPr>
            <a:noAutofit/>
          </a:bodyPr>
          <a:lstStyle/>
          <a:p>
            <a:pPr marL="0" lvl="0" indent="0" algn="just" eaLnBrk="0" fontAlgn="base" hangingPunct="0">
              <a:lnSpc>
                <a:spcPct val="100000"/>
              </a:lnSpc>
              <a:spcBef>
                <a:spcPct val="0"/>
              </a:spcBef>
              <a:spcAft>
                <a:spcPct val="0"/>
              </a:spcAft>
              <a:buClrTx/>
              <a:buSzTx/>
              <a:buNone/>
            </a:pPr>
            <a:r>
              <a:rPr lang="tr-TR" altLang="tr-TR" sz="1800" dirty="0">
                <a:solidFill>
                  <a:srgbClr val="000000"/>
                </a:solidFill>
                <a:cs typeface="Times New Roman" panose="02020603050405020304" pitchFamily="18" charset="0"/>
              </a:rPr>
              <a:t>Eğer girilen parametre tek ise,  </a:t>
            </a:r>
            <a:r>
              <a:rPr lang="tr-TR" altLang="tr-TR" sz="1800" dirty="0">
                <a:solidFill>
                  <a:srgbClr val="000000"/>
                </a:solidFill>
                <a:cs typeface="Courier New" panose="02070309020205020404" pitchFamily="49" charset="0"/>
              </a:rPr>
              <a:t>a=</a:t>
            </a:r>
            <a:r>
              <a:rPr lang="tr-TR" altLang="tr-TR" sz="1800" dirty="0" err="1">
                <a:solidFill>
                  <a:srgbClr val="000000"/>
                </a:solidFill>
                <a:cs typeface="Courier New" panose="02070309020205020404" pitchFamily="49" charset="0"/>
              </a:rPr>
              <a:t>args.length</a:t>
            </a:r>
            <a:r>
              <a:rPr lang="tr-TR" altLang="tr-TR" sz="1800" dirty="0">
                <a:solidFill>
                  <a:srgbClr val="000000"/>
                </a:solidFill>
                <a:cs typeface="Courier New" panose="02070309020205020404" pitchFamily="49" charset="0"/>
              </a:rPr>
              <a:t>=1</a:t>
            </a:r>
            <a:r>
              <a:rPr lang="tr-TR" altLang="tr-TR" sz="1800" dirty="0">
                <a:solidFill>
                  <a:srgbClr val="000000"/>
                </a:solidFill>
                <a:cs typeface="Times New Roman" panose="02020603050405020304" pitchFamily="18" charset="0"/>
              </a:rPr>
              <a:t> olur. Bu durumda </a:t>
            </a:r>
            <a:r>
              <a:rPr lang="tr-TR" altLang="tr-TR" sz="1800" dirty="0">
                <a:solidFill>
                  <a:srgbClr val="000000"/>
                </a:solidFill>
                <a:cs typeface="Courier New" panose="02070309020205020404" pitchFamily="49" charset="0"/>
              </a:rPr>
              <a:t>a=a/(a-1) </a:t>
            </a:r>
            <a:r>
              <a:rPr lang="tr-TR" altLang="tr-TR" sz="1800" dirty="0">
                <a:solidFill>
                  <a:srgbClr val="000000"/>
                </a:solidFill>
                <a:cs typeface="Times New Roman" panose="02020603050405020304" pitchFamily="18" charset="0"/>
              </a:rPr>
              <a:t>deyiminde sıfıra bölme hatası oluşur. Bu durumda da, gene, sistem sıfıra bölme (</a:t>
            </a:r>
            <a:r>
              <a:rPr lang="tr-TR" altLang="tr-TR" sz="1800" dirty="0" err="1">
                <a:solidFill>
                  <a:srgbClr val="000000"/>
                </a:solidFill>
                <a:cs typeface="Times New Roman" panose="02020603050405020304" pitchFamily="18" charset="0"/>
              </a:rPr>
              <a:t>divide-by-zero</a:t>
            </a:r>
            <a:r>
              <a:rPr lang="tr-TR" altLang="tr-TR" sz="1800" dirty="0">
                <a:solidFill>
                  <a:srgbClr val="000000"/>
                </a:solidFill>
                <a:cs typeface="Times New Roman" panose="02020603050405020304" pitchFamily="18" charset="0"/>
              </a:rPr>
              <a:t>) hatasını kendiliğinden atacaktır.</a:t>
            </a:r>
            <a:endParaRPr lang="tr-TR" altLang="tr-TR" sz="1800" dirty="0"/>
          </a:p>
          <a:p>
            <a:pPr marL="0" lvl="0" indent="0" algn="just" eaLnBrk="0" fontAlgn="base" hangingPunct="0">
              <a:lnSpc>
                <a:spcPct val="100000"/>
              </a:lnSpc>
              <a:spcBef>
                <a:spcPct val="0"/>
              </a:spcBef>
              <a:spcAft>
                <a:spcPct val="0"/>
              </a:spcAft>
              <a:buClrTx/>
              <a:buSzTx/>
              <a:buNone/>
            </a:pPr>
            <a:r>
              <a:rPr lang="tr-TR" altLang="tr-TR" sz="1800" dirty="0">
                <a:solidFill>
                  <a:srgbClr val="000000"/>
                </a:solidFill>
                <a:cs typeface="Times New Roman" panose="02020603050405020304" pitchFamily="18" charset="0"/>
              </a:rPr>
              <a:t>Eğer 2  parametre girilmişse, sistem ilk </a:t>
            </a:r>
            <a:r>
              <a:rPr lang="tr-TR" altLang="tr-TR" sz="1800" dirty="0" err="1">
                <a:solidFill>
                  <a:srgbClr val="000000"/>
                </a:solidFill>
                <a:cs typeface="Times New Roman" panose="02020603050405020304" pitchFamily="18" charset="0"/>
              </a:rPr>
              <a:t>if</a:t>
            </a:r>
            <a:r>
              <a:rPr lang="tr-TR" altLang="tr-TR" sz="1800" dirty="0">
                <a:solidFill>
                  <a:srgbClr val="000000"/>
                </a:solidFill>
                <a:cs typeface="Times New Roman" panose="02020603050405020304" pitchFamily="18" charset="0"/>
              </a:rPr>
              <a:t> deyiminde bir hata ile karşılaşmaz. Dolayısıyla, sonraki </a:t>
            </a:r>
            <a:r>
              <a:rPr lang="tr-TR" altLang="tr-TR" sz="1800" dirty="0" err="1">
                <a:solidFill>
                  <a:srgbClr val="000000"/>
                </a:solidFill>
                <a:cs typeface="Times New Roman" panose="02020603050405020304" pitchFamily="18" charset="0"/>
              </a:rPr>
              <a:t>if</a:t>
            </a:r>
            <a:r>
              <a:rPr lang="tr-TR" altLang="tr-TR" sz="1800" dirty="0">
                <a:solidFill>
                  <a:srgbClr val="000000"/>
                </a:solidFill>
                <a:cs typeface="Times New Roman" panose="02020603050405020304" pitchFamily="18" charset="0"/>
              </a:rPr>
              <a:t> deyimine girer. Ancak, yukarıda açıklandığı gibi, hemen arkasından şu hatayla karşılaşır. </a:t>
            </a:r>
            <a:r>
              <a:rPr lang="tr-TR" altLang="tr-TR" sz="1800" dirty="0">
                <a:solidFill>
                  <a:srgbClr val="000000"/>
                </a:solidFill>
                <a:cs typeface="Courier New" panose="02070309020205020404" pitchFamily="49" charset="0"/>
              </a:rPr>
              <a:t>c[]</a:t>
            </a:r>
            <a:r>
              <a:rPr lang="tr-TR" altLang="tr-TR" sz="1800" dirty="0">
                <a:solidFill>
                  <a:srgbClr val="000000"/>
                </a:solidFill>
                <a:cs typeface="Times New Roman" panose="02020603050405020304" pitchFamily="18" charset="0"/>
              </a:rPr>
              <a:t> </a:t>
            </a:r>
            <a:r>
              <a:rPr lang="tr-TR" altLang="tr-TR" sz="1800" dirty="0" err="1">
                <a:solidFill>
                  <a:srgbClr val="000000"/>
                </a:solidFill>
                <a:cs typeface="Times New Roman" panose="02020603050405020304" pitchFamily="18" charset="0"/>
              </a:rPr>
              <a:t>diziminin</a:t>
            </a:r>
            <a:r>
              <a:rPr lang="tr-TR" altLang="tr-TR" sz="1800" dirty="0">
                <a:solidFill>
                  <a:srgbClr val="000000"/>
                </a:solidFill>
                <a:cs typeface="Times New Roman" panose="02020603050405020304" pitchFamily="18" charset="0"/>
              </a:rPr>
              <a:t> (</a:t>
            </a:r>
            <a:r>
              <a:rPr lang="tr-TR" altLang="tr-TR" sz="1800" dirty="0" err="1">
                <a:solidFill>
                  <a:srgbClr val="000000"/>
                </a:solidFill>
                <a:cs typeface="Times New Roman" panose="02020603050405020304" pitchFamily="18" charset="0"/>
              </a:rPr>
              <a:t>array</a:t>
            </a:r>
            <a:r>
              <a:rPr lang="tr-TR" altLang="tr-TR" sz="1800" dirty="0">
                <a:solidFill>
                  <a:srgbClr val="000000"/>
                </a:solidFill>
                <a:cs typeface="Times New Roman" panose="02020603050405020304" pitchFamily="18" charset="0"/>
              </a:rPr>
              <a:t>) </a:t>
            </a:r>
            <a:r>
              <a:rPr lang="tr-TR" altLang="tr-TR" sz="1800" dirty="0" err="1">
                <a:solidFill>
                  <a:srgbClr val="000000"/>
                </a:solidFill>
                <a:cs typeface="Times New Roman" panose="02020603050405020304" pitchFamily="18" charset="0"/>
              </a:rPr>
              <a:t>birtek</a:t>
            </a:r>
            <a:r>
              <a:rPr lang="tr-TR" altLang="tr-TR" sz="1800" dirty="0">
                <a:solidFill>
                  <a:srgbClr val="000000"/>
                </a:solidFill>
                <a:cs typeface="Times New Roman" panose="02020603050405020304" pitchFamily="18" charset="0"/>
              </a:rPr>
              <a:t> bileşeni olduğundan, </a:t>
            </a:r>
            <a:r>
              <a:rPr lang="tr-TR" altLang="tr-TR" sz="1800" dirty="0">
                <a:solidFill>
                  <a:srgbClr val="000000"/>
                </a:solidFill>
                <a:cs typeface="Courier New" panose="02070309020205020404" pitchFamily="49" charset="0"/>
              </a:rPr>
              <a:t>c[37] = 89</a:t>
            </a:r>
            <a:r>
              <a:rPr lang="tr-TR" altLang="tr-TR" sz="1800" dirty="0">
                <a:solidFill>
                  <a:srgbClr val="000000"/>
                </a:solidFill>
                <a:cs typeface="Times New Roman" panose="02020603050405020304" pitchFamily="18" charset="0"/>
              </a:rPr>
              <a:t> ataması geçersiz bir deyimdir,</a:t>
            </a:r>
            <a:endParaRPr lang="tr-TR" altLang="tr-TR" sz="1800" dirty="0"/>
          </a:p>
          <a:p>
            <a:pPr marL="0" lvl="0" indent="0" algn="just" eaLnBrk="0" fontAlgn="base" hangingPunct="0">
              <a:lnSpc>
                <a:spcPct val="100000"/>
              </a:lnSpc>
              <a:spcBef>
                <a:spcPct val="0"/>
              </a:spcBef>
              <a:spcAft>
                <a:spcPct val="0"/>
              </a:spcAft>
              <a:buClrTx/>
              <a:buSzTx/>
              <a:buNone/>
            </a:pPr>
            <a:r>
              <a:rPr lang="tr-TR" altLang="tr-TR" sz="1800" dirty="0">
                <a:solidFill>
                  <a:srgbClr val="000000"/>
                </a:solidFill>
                <a:cs typeface="Times New Roman" panose="02020603050405020304" pitchFamily="18" charset="0"/>
              </a:rPr>
              <a:t>                </a:t>
            </a:r>
            <a:r>
              <a:rPr lang="tr-TR" altLang="tr-TR" sz="1800" dirty="0" err="1">
                <a:solidFill>
                  <a:srgbClr val="000000"/>
                </a:solidFill>
                <a:cs typeface="Courier New" panose="02070309020205020404" pitchFamily="49" charset="0"/>
              </a:rPr>
              <a:t>ArrayIndexOutOfBoundsException</a:t>
            </a:r>
            <a:endParaRPr lang="tr-TR" altLang="tr-TR" sz="1800" dirty="0"/>
          </a:p>
          <a:p>
            <a:pPr marL="0" lvl="0" indent="0" algn="just" eaLnBrk="0" fontAlgn="base" hangingPunct="0">
              <a:lnSpc>
                <a:spcPct val="100000"/>
              </a:lnSpc>
              <a:spcBef>
                <a:spcPct val="0"/>
              </a:spcBef>
              <a:spcAft>
                <a:spcPct val="0"/>
              </a:spcAft>
              <a:buClrTx/>
              <a:buSzTx/>
              <a:buNone/>
            </a:pPr>
            <a:r>
              <a:rPr lang="tr-TR" altLang="tr-TR" sz="1800" dirty="0">
                <a:solidFill>
                  <a:srgbClr val="000000"/>
                </a:solidFill>
                <a:cs typeface="Times New Roman" panose="02020603050405020304" pitchFamily="18" charset="0"/>
              </a:rPr>
              <a:t>adıyla bilinen hata oluşur.</a:t>
            </a:r>
            <a:endParaRPr lang="tr-TR" altLang="tr-TR" sz="1800" dirty="0"/>
          </a:p>
          <a:p>
            <a:endParaRPr lang="tr-TR" sz="1800" dirty="0"/>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7" name="Rectangle 2"/>
          <p:cNvSpPr>
            <a:spLocks noGrp="1" noChangeArrowheads="1"/>
          </p:cNvSpPr>
          <p:nvPr>
            <p:ph sz="half" idx="1"/>
          </p:nvPr>
        </p:nvSpPr>
        <p:spPr bwMode="auto">
          <a:xfrm>
            <a:off x="480061" y="1710306"/>
            <a:ext cx="539379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Bu programdaki hata atımları şöyledir: Bu program koşturulmak üzere çağrılırken komut satırından ya hiç bir parametre girilmez, ya bir tane girilir ya da birden çok parametre girilir. Program 4-üncü satırdaki </a:t>
            </a:r>
            <a:r>
              <a:rPr kumimoji="0" lang="tr-TR" altLang="tr-TR" b="0" i="0" u="none" strike="noStrike" cap="none" normalizeH="0" baseline="0" dirty="0" smtClean="0">
                <a:ln>
                  <a:noFill/>
                </a:ln>
                <a:solidFill>
                  <a:srgbClr val="000000"/>
                </a:solidFill>
                <a:effectLst/>
                <a:latin typeface="+mn-lt"/>
                <a:cs typeface="Courier New" panose="02070309020205020404" pitchFamily="49" charset="0"/>
              </a:rPr>
              <a:t>a=</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args.length</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deyimi ile </a:t>
            </a:r>
            <a:r>
              <a:rPr kumimoji="0" lang="tr-TR" altLang="tr-TR" b="0" i="0" u="none" strike="noStrike" cap="none" normalizeH="0" baseline="0" dirty="0" smtClean="0">
                <a:ln>
                  <a:noFill/>
                </a:ln>
                <a:solidFill>
                  <a:srgbClr val="000000"/>
                </a:solidFill>
                <a:effectLst/>
                <a:latin typeface="+mn-lt"/>
                <a:cs typeface="Courier New" panose="02070309020205020404" pitchFamily="49" charset="0"/>
              </a:rPr>
              <a:t>a</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ya mutlaka bir atama yapacaktır.</a:t>
            </a:r>
            <a:endParaRPr kumimoji="0" lang="tr-TR" altLang="tr-TR"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Eğer parametre girilmemişse, </a:t>
            </a:r>
            <a:r>
              <a:rPr kumimoji="0" lang="tr-TR" altLang="tr-TR" b="0" i="0" u="none" strike="noStrike" cap="none" normalizeH="0" baseline="0" dirty="0" smtClean="0">
                <a:ln>
                  <a:noFill/>
                </a:ln>
                <a:solidFill>
                  <a:srgbClr val="000000"/>
                </a:solidFill>
                <a:effectLst/>
                <a:latin typeface="+mn-lt"/>
                <a:cs typeface="Courier New" panose="02070309020205020404" pitchFamily="49" charset="0"/>
              </a:rPr>
              <a:t>a=0</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olur. Dolayısıyla, </a:t>
            </a:r>
            <a:r>
              <a:rPr kumimoji="0" lang="tr-TR" altLang="tr-TR" b="0" i="0" u="none" strike="noStrike" cap="none" normalizeH="0" baseline="0" dirty="0" smtClean="0">
                <a:ln>
                  <a:noFill/>
                </a:ln>
                <a:solidFill>
                  <a:srgbClr val="000000"/>
                </a:solidFill>
                <a:effectLst/>
                <a:latin typeface="+mn-lt"/>
                <a:cs typeface="Courier New" panose="02070309020205020404" pitchFamily="49" charset="0"/>
              </a:rPr>
              <a:t>b= 38/a</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deyiminde sıfıra bölme hatası oluşur. Bu durumda sistem sıfıra bölme (</a:t>
            </a:r>
            <a:r>
              <a:rPr kumimoji="0" lang="tr-TR" altLang="tr-TR" b="0" i="0" u="none" strike="noStrike" cap="none" normalizeH="0" baseline="0" dirty="0" err="1" smtClean="0">
                <a:ln>
                  <a:noFill/>
                </a:ln>
                <a:solidFill>
                  <a:srgbClr val="000000"/>
                </a:solidFill>
                <a:effectLst/>
                <a:latin typeface="+mn-lt"/>
                <a:cs typeface="Times New Roman" panose="02020603050405020304" pitchFamily="18" charset="0"/>
              </a:rPr>
              <a:t>divide-by-zero</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hatasını kendiliğinden atacaktır.</a:t>
            </a:r>
            <a:endParaRPr kumimoji="0" lang="tr-TR" altLang="tr-TR"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Eğer çağrıda parametre girilmişse, dıştaki </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try</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blokunda hata oluşmaz ve </a:t>
            </a:r>
            <a:r>
              <a:rPr kumimoji="0" lang="tr-TR" altLang="tr-TR" b="0" i="0" u="none" strike="noStrike" cap="none" normalizeH="0" baseline="0" dirty="0" smtClean="0">
                <a:ln>
                  <a:noFill/>
                </a:ln>
                <a:solidFill>
                  <a:srgbClr val="000000"/>
                </a:solidFill>
                <a:effectLst/>
                <a:latin typeface="+mn-lt"/>
                <a:cs typeface="Courier New" panose="02070309020205020404" pitchFamily="49" charset="0"/>
              </a:rPr>
              <a:t>b=38</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değerini atar ve içteki </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try</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blokuna girer. Burada iki </a:t>
            </a:r>
            <a:r>
              <a:rPr kumimoji="0" lang="tr-TR" altLang="tr-TR" b="0" i="0" u="none" strike="noStrike" cap="none" normalizeH="0" baseline="0" dirty="0" err="1" smtClean="0">
                <a:ln>
                  <a:noFill/>
                </a:ln>
                <a:solidFill>
                  <a:srgbClr val="000000"/>
                </a:solidFill>
                <a:effectLst/>
                <a:latin typeface="+mn-lt"/>
                <a:cs typeface="Times New Roman" panose="02020603050405020304" pitchFamily="18" charset="0"/>
              </a:rPr>
              <a:t>if</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deyimi vardır. Onları sırayla yoklayacaktır.</a:t>
            </a:r>
            <a:endParaRPr kumimoji="0" lang="tr-TR" altLang="tr-TR" b="0" i="0" u="none" strike="noStrike" cap="none" normalizeH="0" baseline="0" dirty="0" smtClean="0">
              <a:ln>
                <a:noFill/>
              </a:ln>
              <a:solidFill>
                <a:schemeClr val="tx1"/>
              </a:solidFill>
              <a:effectLst/>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1"/>
          <a:stretch>
            <a:fillRect/>
          </a:stretch>
        </p:blipFill>
        <p:spPr>
          <a:xfrm>
            <a:off x="1455996" y="2011363"/>
            <a:ext cx="4628632" cy="3448050"/>
          </a:xfrm>
          <a:prstGeom prst="rect">
            <a:avLst/>
          </a:prstGeom>
        </p:spPr>
      </p:pic>
      <p:pic>
        <p:nvPicPr>
          <p:cNvPr id="8" name="Content Placeholder 7"/>
          <p:cNvPicPr>
            <a:picLocks noGrp="1" noChangeAspect="1"/>
          </p:cNvPicPr>
          <p:nvPr>
            <p:ph sz="half" idx="2"/>
          </p:nvPr>
        </p:nvPicPr>
        <p:blipFill>
          <a:blip r:embed="rId2"/>
          <a:stretch>
            <a:fillRect/>
          </a:stretch>
        </p:blipFill>
        <p:spPr>
          <a:xfrm>
            <a:off x="6846430" y="2329750"/>
            <a:ext cx="3686175" cy="2352675"/>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type="title"/>
          </p:nvPr>
        </p:nvSpPr>
        <p:spPr bwMode="auto">
          <a:xfrm>
            <a:off x="1449217" y="734377"/>
            <a:ext cx="96097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smtClean="0">
                <a:ln>
                  <a:noFill/>
                </a:ln>
                <a:solidFill>
                  <a:srgbClr val="000000"/>
                </a:solidFill>
                <a:effectLst/>
                <a:latin typeface="+mn-lt"/>
                <a:cs typeface="Times New Roman" panose="02020603050405020304" pitchFamily="18" charset="0"/>
              </a:rPr>
              <a:t>Metot çağrılarında </a:t>
            </a:r>
            <a:r>
              <a:rPr kumimoji="0" lang="tr-TR" altLang="tr-TR" sz="1800" b="0" i="0" u="none" strike="noStrike" cap="none" normalizeH="0" baseline="0" dirty="0" err="1" smtClean="0">
                <a:ln>
                  <a:noFill/>
                </a:ln>
                <a:solidFill>
                  <a:srgbClr val="000000"/>
                </a:solidFill>
                <a:effectLst/>
                <a:latin typeface="+mn-lt"/>
                <a:cs typeface="Times New Roman" panose="02020603050405020304" pitchFamily="18" charset="0"/>
              </a:rPr>
              <a:t>try</a:t>
            </a:r>
            <a:r>
              <a:rPr kumimoji="0" lang="tr-TR" altLang="tr-TR" sz="1800" b="0" i="0" u="none" strike="noStrike" cap="none" normalizeH="0" baseline="0" dirty="0" smtClean="0">
                <a:ln>
                  <a:noFill/>
                </a:ln>
                <a:solidFill>
                  <a:srgbClr val="000000"/>
                </a:solidFill>
                <a:effectLst/>
                <a:latin typeface="+mn-lt"/>
                <a:cs typeface="Times New Roman" panose="02020603050405020304" pitchFamily="18" charset="0"/>
              </a:rPr>
              <a:t> bloku gizlenmiş olarak çalışabilir. Aşağıdaki program, yukardaki programın, metot kullanılarak yeniden kodlanmış biçimidir.</a:t>
            </a:r>
            <a:endParaRPr kumimoji="0" lang="tr-TR" altLang="tr-TR" sz="18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dirty="0" smtClean="0">
                <a:ln>
                  <a:noFill/>
                </a:ln>
                <a:solidFill>
                  <a:schemeClr val="tx1"/>
                </a:solidFill>
                <a:effectLst/>
                <a:latin typeface="+mn-lt"/>
              </a:rPr>
            </a:br>
            <a:endParaRPr kumimoji="0" lang="tr-TR" altLang="tr-TR" sz="1800" b="0" i="0" u="none" strike="noStrike" cap="none" normalizeH="0" baseline="0" dirty="0" smtClean="0">
              <a:ln>
                <a:noFill/>
              </a:ln>
              <a:solidFill>
                <a:schemeClr val="tx1"/>
              </a:solidFill>
              <a:effectLst/>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throw</a:t>
            </a:r>
            <a:endParaRPr lang="tr-TR" dirty="0"/>
          </a:p>
        </p:txBody>
      </p:sp>
      <p:sp>
        <p:nvSpPr>
          <p:cNvPr id="3" name="Content Placeholder 2"/>
          <p:cNvSpPr>
            <a:spLocks noGrp="1"/>
          </p:cNvSpPr>
          <p:nvPr>
            <p:ph sz="half" idx="1"/>
          </p:nvPr>
        </p:nvSpPr>
        <p:spPr/>
        <p:txBody>
          <a:bodyPr/>
          <a:lstStyle/>
          <a:p>
            <a:r>
              <a:rPr lang="tr-TR" dirty="0"/>
              <a:t>Buraya kadar yazdığımız programlarda hataları </a:t>
            </a:r>
            <a:r>
              <a:rPr lang="tr-TR" dirty="0" err="1"/>
              <a:t>java</a:t>
            </a:r>
            <a:r>
              <a:rPr lang="tr-TR" dirty="0"/>
              <a:t>-</a:t>
            </a:r>
            <a:r>
              <a:rPr lang="tr-TR" dirty="0" err="1"/>
              <a:t>run</a:t>
            </a:r>
            <a:r>
              <a:rPr lang="tr-TR" dirty="0"/>
              <a:t>-time sistem yakalıyordu. Bunun yerine, istenirse hata belli bir nesne olarak atılabilir. Atılan nesne </a:t>
            </a:r>
            <a:r>
              <a:rPr lang="tr-TR" dirty="0" err="1"/>
              <a:t>API’deki</a:t>
            </a:r>
            <a:r>
              <a:rPr lang="tr-TR" dirty="0"/>
              <a:t> bir </a:t>
            </a:r>
            <a:r>
              <a:rPr lang="tr-TR" dirty="0" err="1"/>
              <a:t>throwable</a:t>
            </a:r>
            <a:r>
              <a:rPr lang="tr-TR" dirty="0"/>
              <a:t> nesne olacağı gibi, programcının onlardan türettiği bir nesne de olabilir. Bunun sözdizimi şöyledir:</a:t>
            </a:r>
            <a:endParaRPr lang="tr-TR" dirty="0"/>
          </a:p>
        </p:txBody>
      </p:sp>
      <p:pic>
        <p:nvPicPr>
          <p:cNvPr id="6" name="Content Placeholder 5"/>
          <p:cNvPicPr>
            <a:picLocks noGrp="1" noChangeAspect="1"/>
          </p:cNvPicPr>
          <p:nvPr>
            <p:ph sz="half" idx="2"/>
          </p:nvPr>
        </p:nvPicPr>
        <p:blipFill>
          <a:blip r:embed="rId1"/>
          <a:stretch>
            <a:fillRect/>
          </a:stretch>
        </p:blipFill>
        <p:spPr>
          <a:xfrm>
            <a:off x="7089317" y="2709056"/>
            <a:ext cx="3200400" cy="819150"/>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pic>
        <p:nvPicPr>
          <p:cNvPr id="6" name="Content Placeholder 5"/>
          <p:cNvPicPr>
            <a:picLocks noGrp="1" noChangeAspect="1"/>
          </p:cNvPicPr>
          <p:nvPr>
            <p:ph sz="half" idx="1"/>
          </p:nvPr>
        </p:nvPicPr>
        <p:blipFill>
          <a:blip r:embed="rId1"/>
          <a:stretch>
            <a:fillRect/>
          </a:stretch>
        </p:blipFill>
        <p:spPr>
          <a:xfrm>
            <a:off x="2800297" y="1864194"/>
            <a:ext cx="5770266" cy="3748754"/>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throws</a:t>
            </a:r>
            <a:endParaRPr lang="tr-TR" dirty="0"/>
          </a:p>
        </p:txBody>
      </p:sp>
      <p:pic>
        <p:nvPicPr>
          <p:cNvPr id="7" name="Content Placeholder 6"/>
          <p:cNvPicPr>
            <a:picLocks noGrp="1" noChangeAspect="1"/>
          </p:cNvPicPr>
          <p:nvPr>
            <p:ph sz="half" idx="2"/>
          </p:nvPr>
        </p:nvPicPr>
        <p:blipFill>
          <a:blip r:embed="rId1"/>
          <a:stretch>
            <a:fillRect/>
          </a:stretch>
        </p:blipFill>
        <p:spPr>
          <a:xfrm>
            <a:off x="6061723" y="2538233"/>
            <a:ext cx="5503061" cy="2768006"/>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sz="half" idx="1"/>
          </p:nvPr>
        </p:nvSpPr>
        <p:spPr bwMode="auto">
          <a:xfrm>
            <a:off x="1449217" y="2538233"/>
            <a:ext cx="46125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1800" b="0" i="0" u="none" strike="noStrike" cap="none" normalizeH="0" baseline="0" dirty="0" smtClean="0">
                <a:ln>
                  <a:noFill/>
                </a:ln>
                <a:solidFill>
                  <a:srgbClr val="000000"/>
                </a:solidFill>
                <a:effectLst/>
                <a:cs typeface="Times New Roman" panose="02020603050405020304" pitchFamily="18" charset="0"/>
              </a:rPr>
              <a:t>Bir metodun atması olasılığı olan istisnaları listeler.</a:t>
            </a:r>
            <a:r>
              <a:rPr kumimoji="0" lang="tr-TR" altLang="tr-TR" sz="1800" b="0" i="0" u="none" strike="noStrike" cap="none" normalizeH="0" baseline="0" dirty="0" smtClean="0">
                <a:ln>
                  <a:noFill/>
                </a:ln>
                <a:solidFill>
                  <a:srgbClr val="000000"/>
                </a:solidFill>
                <a:effectLst/>
                <a:cs typeface="Courier New" panose="02070309020205020404" pitchFamily="49" charset="0"/>
              </a:rPr>
              <a:t> </a:t>
            </a:r>
            <a:r>
              <a:rPr kumimoji="0" lang="tr-TR" altLang="tr-TR" sz="1800" b="0" i="0" u="none" strike="noStrike" cap="none" normalizeH="0" baseline="0" dirty="0" err="1" smtClean="0">
                <a:ln>
                  <a:noFill/>
                </a:ln>
                <a:solidFill>
                  <a:srgbClr val="000000"/>
                </a:solidFill>
                <a:effectLst/>
                <a:cs typeface="Courier New" panose="02070309020205020404" pitchFamily="49" charset="0"/>
              </a:rPr>
              <a:t>throw</a:t>
            </a:r>
            <a:r>
              <a:rPr kumimoji="0" lang="tr-TR" altLang="tr-TR" sz="1800" b="0" i="0" u="none" strike="noStrike" cap="none" normalizeH="0" baseline="0" dirty="0" smtClean="0">
                <a:ln>
                  <a:noFill/>
                </a:ln>
                <a:solidFill>
                  <a:srgbClr val="000000"/>
                </a:solidFill>
                <a:effectLst/>
                <a:cs typeface="Courier New" panose="02070309020205020404" pitchFamily="49" charset="0"/>
              </a:rPr>
              <a:t> </a:t>
            </a:r>
            <a:r>
              <a:rPr kumimoji="0" lang="tr-TR" altLang="tr-TR" sz="1800" b="0" i="0" u="none" strike="noStrike" cap="none" normalizeH="0" baseline="0" dirty="0" smtClean="0">
                <a:ln>
                  <a:noFill/>
                </a:ln>
                <a:solidFill>
                  <a:srgbClr val="000000"/>
                </a:solidFill>
                <a:effectLst/>
                <a:cs typeface="Times New Roman" panose="02020603050405020304" pitchFamily="18" charset="0"/>
              </a:rPr>
              <a:t>‘dan farklıdır. Sözdizimi şöyledir:</a:t>
            </a:r>
            <a:endParaRPr kumimoji="0" lang="tr-TR" altLang="tr-TR"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dirty="0" smtClean="0">
                <a:ln>
                  <a:noFill/>
                </a:ln>
                <a:solidFill>
                  <a:schemeClr val="tx1"/>
                </a:solidFill>
                <a:effectLst/>
                <a:latin typeface="Arial" panose="020B0604020202020204" pitchFamily="34" charset="0"/>
              </a:rPr>
            </a:b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pic>
        <p:nvPicPr>
          <p:cNvPr id="6" name="Content Placeholder 5"/>
          <p:cNvPicPr>
            <a:picLocks noGrp="1" noChangeAspect="1"/>
          </p:cNvPicPr>
          <p:nvPr>
            <p:ph sz="half" idx="1"/>
          </p:nvPr>
        </p:nvPicPr>
        <p:blipFill>
          <a:blip r:embed="rId1"/>
          <a:stretch>
            <a:fillRect/>
          </a:stretch>
        </p:blipFill>
        <p:spPr>
          <a:xfrm>
            <a:off x="970022" y="2464230"/>
            <a:ext cx="5047787" cy="2092271"/>
          </a:xfrm>
          <a:prstGeom prst="rect">
            <a:avLst/>
          </a:prstGeom>
        </p:spPr>
      </p:pic>
      <p:pic>
        <p:nvPicPr>
          <p:cNvPr id="7" name="Content Placeholder 6"/>
          <p:cNvPicPr>
            <a:picLocks noGrp="1" noChangeAspect="1"/>
          </p:cNvPicPr>
          <p:nvPr>
            <p:ph sz="half" idx="2"/>
          </p:nvPr>
        </p:nvPicPr>
        <p:blipFill>
          <a:blip r:embed="rId2"/>
          <a:stretch>
            <a:fillRect/>
          </a:stretch>
        </p:blipFill>
        <p:spPr>
          <a:xfrm>
            <a:off x="6241559" y="2464232"/>
            <a:ext cx="5193110" cy="2495226"/>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fınally</a:t>
            </a:r>
            <a:endParaRPr lang="tr-TR" dirty="0"/>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sz="half" idx="1"/>
          </p:nvPr>
        </p:nvSpPr>
        <p:spPr bwMode="auto">
          <a:xfrm>
            <a:off x="1449217" y="2150126"/>
            <a:ext cx="970985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Bir hata oluştuğunda, onun oluştuğu kodu içeren metot (blok) duracak ve işlemi sürdüremeyecektir. Bu sırada metot bir I/O işlemi yapıyorsa, açık dosyaları kapatamayacaktır. </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finally</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 bu gibi durumların üstesinden gelmek için kullanılır. Başka bir deyişle, çevreyi temizler. </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finally</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 şu işlerde çok kullanışlıdır:</a:t>
            </a:r>
            <a:endParaRPr kumimoji="0" lang="tr-TR" altLang="tr-TR"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I/O için açılmış dosyaları kapatma,</a:t>
            </a:r>
            <a:endParaRPr kumimoji="0" lang="tr-TR" altLang="tr-TR" b="0" i="0" u="none" strike="noStrike" cap="none" normalizeH="0" baseline="0" dirty="0" smtClean="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Veri tabanı programlarında açılan </a:t>
            </a:r>
            <a:r>
              <a:rPr kumimoji="0" lang="tr-TR" altLang="tr-TR" b="0" i="0" u="none" strike="noStrike" cap="none" normalizeH="0" baseline="0" dirty="0" err="1" smtClean="0">
                <a:ln>
                  <a:noFill/>
                </a:ln>
                <a:solidFill>
                  <a:srgbClr val="000000"/>
                </a:solidFill>
                <a:effectLst/>
                <a:latin typeface="+mn-lt"/>
                <a:cs typeface="Times New Roman" panose="02020603050405020304" pitchFamily="18" charset="0"/>
              </a:rPr>
              <a:t>result</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a:t>
            </a:r>
            <a:r>
              <a:rPr kumimoji="0" lang="tr-TR" altLang="tr-TR" b="0" i="0" u="none" strike="noStrike" cap="none" normalizeH="0" baseline="0" dirty="0" err="1" smtClean="0">
                <a:ln>
                  <a:noFill/>
                </a:ln>
                <a:solidFill>
                  <a:srgbClr val="000000"/>
                </a:solidFill>
                <a:effectLst/>
                <a:latin typeface="+mn-lt"/>
                <a:cs typeface="Times New Roman" panose="02020603050405020304" pitchFamily="18" charset="0"/>
              </a:rPr>
              <a:t>set’i</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kapatma,</a:t>
            </a:r>
            <a:endParaRPr kumimoji="0" lang="tr-TR" altLang="tr-TR" b="0" i="0" u="none" strike="noStrike" cap="none" normalizeH="0" baseline="0" dirty="0" smtClean="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Veri tabanına yapılan bağlantıyı kapatma</a:t>
            </a:r>
            <a:endParaRPr kumimoji="0" lang="tr-TR" altLang="tr-TR" b="0" i="0" u="none" strike="noStrike" cap="none" normalizeH="0" baseline="0" dirty="0" smtClean="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tr-TR" altLang="tr-TR"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finally</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blokunun kullanılması isteğe bağlıdır. Hiç kullanılmayabilir. Ama kullanılacaksa, son </a:t>
            </a:r>
            <a:r>
              <a:rPr kumimoji="0" lang="tr-TR" altLang="tr-TR" b="0" i="0" u="none" strike="noStrike" cap="none" normalizeH="0" baseline="0" dirty="0" err="1" smtClean="0">
                <a:ln>
                  <a:noFill/>
                </a:ln>
                <a:solidFill>
                  <a:srgbClr val="000000"/>
                </a:solidFill>
                <a:effectLst/>
                <a:latin typeface="+mn-lt"/>
                <a:cs typeface="Courier New" panose="02070309020205020404" pitchFamily="49" charset="0"/>
              </a:rPr>
              <a:t>catch</a:t>
            </a:r>
            <a:r>
              <a:rPr kumimoji="0" lang="tr-TR" altLang="tr-TR" b="0" i="0" u="none" strike="noStrike" cap="none" normalizeH="0" baseline="0" dirty="0" smtClean="0">
                <a:ln>
                  <a:noFill/>
                </a:ln>
                <a:solidFill>
                  <a:srgbClr val="000000"/>
                </a:solidFill>
                <a:effectLst/>
                <a:latin typeface="+mn-lt"/>
                <a:cs typeface="Times New Roman" panose="02020603050405020304" pitchFamily="18" charset="0"/>
              </a:rPr>
              <a:t> blokunun hemen arkasına konulmalıdır.</a:t>
            </a:r>
            <a:endParaRPr kumimoji="0" lang="tr-TR" altLang="tr-TR" b="0" i="0" u="none" strike="noStrike" cap="none" normalizeH="0" baseline="0" dirty="0" smtClean="0">
              <a:ln>
                <a:noFill/>
              </a:ln>
              <a:solidFill>
                <a:schemeClr val="tx1"/>
              </a:solidFill>
              <a:effectLst/>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latin typeface="+mn-lt"/>
            </a:endParaRPr>
          </a:p>
        </p:txBody>
      </p:sp>
      <p:sp>
        <p:nvSpPr>
          <p:cNvPr id="3" name="Content Placeholder 2"/>
          <p:cNvSpPr>
            <a:spLocks noGrp="1"/>
          </p:cNvSpPr>
          <p:nvPr>
            <p:ph sz="half" idx="1"/>
          </p:nvPr>
        </p:nvSpPr>
        <p:spPr>
          <a:xfrm>
            <a:off x="3006671" y="798973"/>
            <a:ext cx="7656163" cy="1030322"/>
          </a:xfrm>
        </p:spPr>
        <p:txBody>
          <a:bodyPr>
            <a:normAutofit/>
          </a:bodyPr>
          <a:lstStyle/>
          <a:p>
            <a:pPr marL="0" indent="0">
              <a:buNone/>
            </a:pPr>
            <a:r>
              <a:rPr lang="tr-TR" dirty="0" smtClean="0"/>
              <a:t>Aşağıdaki program parçaları, açılan dosyayı kapatır.</a:t>
            </a:r>
            <a:endParaRPr lang="tr-TR" dirty="0"/>
          </a:p>
        </p:txBody>
      </p:sp>
      <p:pic>
        <p:nvPicPr>
          <p:cNvPr id="8" name="Content Placeholder 7"/>
          <p:cNvPicPr>
            <a:picLocks noGrp="1" noChangeAspect="1"/>
          </p:cNvPicPr>
          <p:nvPr>
            <p:ph sz="half" idx="2"/>
          </p:nvPr>
        </p:nvPicPr>
        <p:blipFill>
          <a:blip r:embed="rId1"/>
          <a:stretch>
            <a:fillRect/>
          </a:stretch>
        </p:blipFill>
        <p:spPr>
          <a:xfrm>
            <a:off x="1291079" y="2181360"/>
            <a:ext cx="4513886" cy="2067651"/>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p:nvPicPr>
        <p:blipFill>
          <a:blip r:embed="rId2"/>
          <a:stretch>
            <a:fillRect/>
          </a:stretch>
        </p:blipFill>
        <p:spPr>
          <a:xfrm>
            <a:off x="6834752" y="2181360"/>
            <a:ext cx="4539006" cy="186369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Örnek- </a:t>
            </a:r>
            <a:r>
              <a:rPr lang="tr-TR" cap="none" dirty="0" err="1" smtClean="0">
                <a:latin typeface="+mn-lt"/>
              </a:rPr>
              <a:t>finally</a:t>
            </a:r>
            <a:r>
              <a:rPr lang="tr-TR" cap="none" dirty="0" smtClean="0">
                <a:latin typeface="+mn-lt"/>
              </a:rPr>
              <a:t> bloğunu yalnızca </a:t>
            </a:r>
            <a:r>
              <a:rPr lang="tr-TR" cap="none" dirty="0" err="1" smtClean="0">
                <a:latin typeface="+mn-lt"/>
              </a:rPr>
              <a:t>exception’dan</a:t>
            </a:r>
            <a:r>
              <a:rPr lang="tr-TR" cap="none" dirty="0" smtClean="0">
                <a:latin typeface="+mn-lt"/>
              </a:rPr>
              <a:t> sonra değil, </a:t>
            </a:r>
            <a:r>
              <a:rPr lang="tr-TR" cap="none" dirty="0" err="1" smtClean="0">
                <a:latin typeface="+mn-lt"/>
              </a:rPr>
              <a:t>return</a:t>
            </a:r>
            <a:r>
              <a:rPr lang="tr-TR" cap="none" dirty="0" smtClean="0">
                <a:latin typeface="+mn-lt"/>
              </a:rPr>
              <a:t>, break ve </a:t>
            </a:r>
            <a:r>
              <a:rPr lang="tr-TR" cap="none" dirty="0" err="1" smtClean="0">
                <a:latin typeface="+mn-lt"/>
              </a:rPr>
              <a:t>continue</a:t>
            </a:r>
            <a:r>
              <a:rPr lang="tr-TR" cap="none" dirty="0" smtClean="0">
                <a:latin typeface="+mn-lt"/>
              </a:rPr>
              <a:t> deyimlerinden sonra da kullanabiliriz.</a:t>
            </a:r>
            <a:endParaRPr lang="tr-TR" cap="none" dirty="0">
              <a:latin typeface="+mn-lt"/>
            </a:endParaRPr>
          </a:p>
        </p:txBody>
      </p:sp>
      <p:pic>
        <p:nvPicPr>
          <p:cNvPr id="7" name="Content Placeholder 6"/>
          <p:cNvPicPr>
            <a:picLocks noGrp="1" noChangeAspect="1"/>
          </p:cNvPicPr>
          <p:nvPr>
            <p:ph sz="half" idx="1"/>
          </p:nvPr>
        </p:nvPicPr>
        <p:blipFill>
          <a:blip r:embed="rId1"/>
          <a:stretch>
            <a:fillRect/>
          </a:stretch>
        </p:blipFill>
        <p:spPr>
          <a:xfrm>
            <a:off x="2272030" y="2477135"/>
            <a:ext cx="7959725" cy="4257675"/>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1"/>
          <a:stretch>
            <a:fillRect/>
          </a:stretch>
        </p:blipFill>
        <p:spPr>
          <a:xfrm>
            <a:off x="1680784" y="2478249"/>
            <a:ext cx="8604437" cy="1907771"/>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type="title"/>
          </p:nvPr>
        </p:nvSpPr>
        <p:spPr bwMode="auto">
          <a:xfrm>
            <a:off x="1449217" y="826710"/>
            <a:ext cx="91294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err="1" smtClean="0">
                <a:ln>
                  <a:noFill/>
                </a:ln>
                <a:solidFill>
                  <a:srgbClr val="000000"/>
                </a:solidFill>
                <a:effectLst/>
                <a:latin typeface="+mn-lt"/>
                <a:cs typeface="Courier New" panose="02070309020205020404" pitchFamily="49" charset="0"/>
              </a:rPr>
              <a:t>mysteriousState</a:t>
            </a:r>
            <a:r>
              <a:rPr kumimoji="0" lang="tr-TR" altLang="tr-TR" sz="2400" b="0" i="0" u="none" strike="noStrike" cap="none" normalizeH="0" baseline="0" dirty="0" smtClean="0">
                <a:ln>
                  <a:noFill/>
                </a:ln>
                <a:solidFill>
                  <a:srgbClr val="000000"/>
                </a:solidFill>
                <a:effectLst/>
                <a:latin typeface="+mn-lt"/>
                <a:cs typeface="Times New Roman" panose="02020603050405020304" pitchFamily="18" charset="0"/>
              </a:rPr>
              <a:t>  değerlerine bağlı olarak bu programın çıktısı şöyledir.  :</a:t>
            </a:r>
            <a:endParaRPr kumimoji="0" lang="tr-TR" altLang="tr-TR"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pPr>
            <a:br>
              <a:rPr kumimoji="0" lang="tr-TR" altLang="tr-TR" sz="1800" b="0" i="0" u="none" strike="noStrike" cap="none" normalizeH="0" baseline="0" dirty="0" smtClean="0">
                <a:ln>
                  <a:noFill/>
                </a:ln>
                <a:solidFill>
                  <a:schemeClr val="tx1"/>
                </a:solidFill>
                <a:effectLst/>
                <a:latin typeface="Arial" panose="020B0604020202020204" pitchFamily="34" charset="0"/>
              </a:rPr>
            </a:b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sym typeface="+mn-ea"/>
              </a:rPr>
              <a:t>syntax</a:t>
            </a:r>
            <a:r>
              <a:rPr lang="tr-TR" dirty="0">
                <a:sym typeface="+mn-ea"/>
              </a:rPr>
              <a:t> </a:t>
            </a:r>
            <a:r>
              <a:rPr lang="en-US" dirty="0"/>
              <a:t>Errors</a:t>
            </a:r>
            <a:endParaRPr lang="en-US" dirty="0"/>
          </a:p>
        </p:txBody>
      </p:sp>
      <p:pic>
        <p:nvPicPr>
          <p:cNvPr id="5" name="İçerik Yer Tutucusu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183188" y="1584150"/>
            <a:ext cx="6172200" cy="3149950"/>
          </a:xfrm>
        </p:spPr>
      </p:pic>
      <p:sp>
        <p:nvSpPr>
          <p:cNvPr id="7" name="Metin Yer Tutucusu 6"/>
          <p:cNvSpPr>
            <a:spLocks noGrp="1"/>
          </p:cNvSpPr>
          <p:nvPr>
            <p:ph type="body" sz="half" idx="2"/>
          </p:nvPr>
        </p:nvSpPr>
        <p:spPr/>
        <p:txBody>
          <a:bodyPr/>
          <a:lstStyle/>
          <a:p>
            <a:r>
              <a:rPr lang="en-US" dirty="0" err="1"/>
              <a:t>Sistem</a:t>
            </a:r>
            <a:r>
              <a:rPr lang="en-US" dirty="0"/>
              <a:t> </a:t>
            </a:r>
            <a:r>
              <a:rPr lang="en-US" dirty="0" err="1"/>
              <a:t>hataları</a:t>
            </a:r>
            <a:r>
              <a:rPr lang="en-US" dirty="0"/>
              <a:t> JVM </a:t>
            </a:r>
            <a:r>
              <a:rPr lang="en-US" dirty="0" err="1"/>
              <a:t>tarafından</a:t>
            </a:r>
            <a:r>
              <a:rPr lang="en-US" dirty="0"/>
              <a:t> </a:t>
            </a:r>
            <a:r>
              <a:rPr lang="en-US" dirty="0" err="1"/>
              <a:t>atılır</a:t>
            </a:r>
            <a:r>
              <a:rPr lang="en-US" dirty="0"/>
              <a:t> </a:t>
            </a:r>
            <a:r>
              <a:rPr lang="en-US" dirty="0" err="1"/>
              <a:t>ve</a:t>
            </a:r>
            <a:r>
              <a:rPr lang="en-US" dirty="0"/>
              <a:t> Error </a:t>
            </a:r>
            <a:r>
              <a:rPr lang="en-US" dirty="0" err="1"/>
              <a:t>sınıfı</a:t>
            </a:r>
            <a:r>
              <a:rPr lang="en-US" dirty="0"/>
              <a:t> </a:t>
            </a:r>
            <a:r>
              <a:rPr lang="en-US" dirty="0" err="1"/>
              <a:t>ile</a:t>
            </a:r>
            <a:r>
              <a:rPr lang="en-US" dirty="0"/>
              <a:t> </a:t>
            </a:r>
            <a:r>
              <a:rPr lang="en-US" dirty="0" err="1"/>
              <a:t>temsil</a:t>
            </a:r>
            <a:r>
              <a:rPr lang="en-US" dirty="0"/>
              <a:t> </a:t>
            </a:r>
            <a:r>
              <a:rPr lang="en-US" dirty="0" err="1"/>
              <a:t>edilir</a:t>
            </a:r>
            <a:r>
              <a:rPr lang="en-US" dirty="0"/>
              <a:t>. Error </a:t>
            </a:r>
            <a:r>
              <a:rPr lang="en-US" dirty="0" err="1"/>
              <a:t>sınıfı</a:t>
            </a:r>
            <a:r>
              <a:rPr lang="en-US" dirty="0"/>
              <a:t>, </a:t>
            </a:r>
            <a:r>
              <a:rPr lang="en-US" dirty="0" err="1"/>
              <a:t>dahili</a:t>
            </a:r>
            <a:r>
              <a:rPr lang="en-US" dirty="0"/>
              <a:t> </a:t>
            </a:r>
            <a:r>
              <a:rPr lang="en-US" dirty="0" err="1"/>
              <a:t>sistem</a:t>
            </a:r>
            <a:r>
              <a:rPr lang="en-US" dirty="0"/>
              <a:t> </a:t>
            </a:r>
            <a:r>
              <a:rPr lang="en-US" dirty="0" err="1"/>
              <a:t>hatalarını</a:t>
            </a:r>
            <a:r>
              <a:rPr lang="en-US" dirty="0"/>
              <a:t> </a:t>
            </a:r>
            <a:r>
              <a:rPr lang="en-US" dirty="0" err="1"/>
              <a:t>açıklar</a:t>
            </a:r>
            <a:r>
              <a:rPr lang="en-US" dirty="0"/>
              <a:t>. Bu </a:t>
            </a:r>
            <a:r>
              <a:rPr lang="en-US" dirty="0" err="1"/>
              <a:t>tür</a:t>
            </a:r>
            <a:r>
              <a:rPr lang="en-US" dirty="0"/>
              <a:t> </a:t>
            </a:r>
            <a:r>
              <a:rPr lang="en-US" dirty="0" err="1"/>
              <a:t>hatalar</a:t>
            </a:r>
            <a:r>
              <a:rPr lang="en-US" dirty="0"/>
              <a:t> </a:t>
            </a:r>
            <a:r>
              <a:rPr lang="en-US" dirty="0" err="1"/>
              <a:t>nadiren</a:t>
            </a:r>
            <a:r>
              <a:rPr lang="en-US" dirty="0"/>
              <a:t> </a:t>
            </a:r>
            <a:r>
              <a:rPr lang="en-US" dirty="0" err="1"/>
              <a:t>meydana</a:t>
            </a:r>
            <a:r>
              <a:rPr lang="en-US" dirty="0"/>
              <a:t> </a:t>
            </a:r>
            <a:r>
              <a:rPr lang="en-US" dirty="0" err="1"/>
              <a:t>gelir</a:t>
            </a:r>
            <a:r>
              <a:rPr lang="en-US" dirty="0"/>
              <a:t>. Error </a:t>
            </a:r>
            <a:r>
              <a:rPr lang="en-US" dirty="0" err="1"/>
              <a:t>alınması</a:t>
            </a:r>
            <a:r>
              <a:rPr lang="en-US" dirty="0"/>
              <a:t> </a:t>
            </a:r>
            <a:r>
              <a:rPr lang="en-US" dirty="0" err="1"/>
              <a:t>durumunda</a:t>
            </a:r>
            <a:r>
              <a:rPr lang="en-US" dirty="0"/>
              <a:t> </a:t>
            </a:r>
            <a:r>
              <a:rPr lang="en-US" dirty="0" err="1"/>
              <a:t>kullanıcıyı</a:t>
            </a:r>
            <a:r>
              <a:rPr lang="en-US" dirty="0"/>
              <a:t> </a:t>
            </a:r>
            <a:r>
              <a:rPr lang="en-US" dirty="0" err="1"/>
              <a:t>bilgilendirmeye</a:t>
            </a:r>
            <a:r>
              <a:rPr lang="en-US" dirty="0"/>
              <a:t> </a:t>
            </a:r>
            <a:r>
              <a:rPr lang="en-US" dirty="0" err="1"/>
              <a:t>çalışmaktan</a:t>
            </a:r>
            <a:r>
              <a:rPr lang="en-US" dirty="0"/>
              <a:t> </a:t>
            </a:r>
            <a:r>
              <a:rPr lang="en-US" dirty="0" err="1"/>
              <a:t>başka</a:t>
            </a:r>
            <a:r>
              <a:rPr lang="en-US" dirty="0"/>
              <a:t> </a:t>
            </a:r>
            <a:r>
              <a:rPr lang="en-US" dirty="0" err="1"/>
              <a:t>yapabileceğiniz</a:t>
            </a:r>
            <a:r>
              <a:rPr lang="en-US" dirty="0"/>
              <a:t> </a:t>
            </a:r>
            <a:r>
              <a:rPr lang="en-US" dirty="0" err="1"/>
              <a:t>çok</a:t>
            </a:r>
            <a:r>
              <a:rPr lang="en-US" dirty="0"/>
              <a:t> </a:t>
            </a:r>
            <a:r>
              <a:rPr lang="en-US" dirty="0" err="1"/>
              <a:t>bir</a:t>
            </a:r>
            <a:r>
              <a:rPr lang="en-US" dirty="0"/>
              <a:t> </a:t>
            </a:r>
            <a:r>
              <a:rPr lang="en-US" dirty="0" err="1"/>
              <a:t>şey</a:t>
            </a:r>
            <a:r>
              <a:rPr lang="en-US" dirty="0"/>
              <a:t> </a:t>
            </a:r>
            <a:r>
              <a:rPr lang="en-US" dirty="0" err="1"/>
              <a:t>yoktur</a:t>
            </a:r>
            <a:r>
              <a:rPr lang="en-US" dirty="0"/>
              <a:t>.</a:t>
            </a:r>
            <a:endParaRPr lang="en-US" dirty="0"/>
          </a:p>
        </p:txBody>
      </p:sp>
      <p:sp>
        <p:nvSpPr>
          <p:cNvPr id="6" name="Rectangle 5"/>
          <p:cNvSpPr>
            <a:spLocks noChangeArrowheads="1"/>
          </p:cNvSpPr>
          <p:nvPr/>
        </p:nvSpPr>
        <p:spPr bwMode="auto">
          <a:xfrm>
            <a:off x="6853505" y="3503773"/>
            <a:ext cx="2542165" cy="1387009"/>
          </a:xfrm>
          <a:prstGeom prst="rect">
            <a:avLst/>
          </a:prstGeom>
          <a:solidFill>
            <a:srgbClr val="CBCBCB">
              <a:alpha val="18823"/>
            </a:srgbClr>
          </a:solidFill>
          <a:ln w="12700">
            <a:solidFill>
              <a:srgbClr val="00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pic>
        <p:nvPicPr>
          <p:cNvPr id="6" name="Content Placeholder 5"/>
          <p:cNvPicPr>
            <a:picLocks noGrp="1" noChangeAspect="1"/>
          </p:cNvPicPr>
          <p:nvPr>
            <p:ph sz="half" idx="1"/>
          </p:nvPr>
        </p:nvPicPr>
        <p:blipFill>
          <a:blip r:embed="rId1"/>
          <a:stretch>
            <a:fillRect/>
          </a:stretch>
        </p:blipFill>
        <p:spPr>
          <a:xfrm>
            <a:off x="1136096" y="2123362"/>
            <a:ext cx="4497183" cy="3420551"/>
          </a:xfrm>
          <a:prstGeom prst="rect">
            <a:avLst/>
          </a:prstGeom>
        </p:spPr>
      </p:pic>
      <p:pic>
        <p:nvPicPr>
          <p:cNvPr id="7" name="Content Placeholder 6"/>
          <p:cNvPicPr>
            <a:picLocks noGrp="1" noChangeAspect="1"/>
          </p:cNvPicPr>
          <p:nvPr>
            <p:ph sz="half" idx="2"/>
          </p:nvPr>
        </p:nvPicPr>
        <p:blipFill>
          <a:blip r:embed="rId2"/>
          <a:stretch>
            <a:fillRect/>
          </a:stretch>
        </p:blipFill>
        <p:spPr>
          <a:xfrm>
            <a:off x="6733259" y="2123361"/>
            <a:ext cx="5005989" cy="3420551"/>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Örnek-devam</a:t>
            </a:r>
            <a:endParaRPr lang="tr-TR" dirty="0"/>
          </a:p>
        </p:txBody>
      </p:sp>
      <p:pic>
        <p:nvPicPr>
          <p:cNvPr id="6" name="Content Placeholder 5"/>
          <p:cNvPicPr>
            <a:picLocks noGrp="1" noChangeAspect="1"/>
          </p:cNvPicPr>
          <p:nvPr>
            <p:ph sz="half" idx="1"/>
          </p:nvPr>
        </p:nvPicPr>
        <p:blipFill>
          <a:blip r:embed="rId1"/>
          <a:stretch>
            <a:fillRect/>
          </a:stretch>
        </p:blipFill>
        <p:spPr>
          <a:xfrm>
            <a:off x="2475115" y="1864194"/>
            <a:ext cx="6358919" cy="4566830"/>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altLang="en-US" dirty="0"/>
              <a:t>Declaring, Throwing, and Catching Exceptions</a:t>
            </a:r>
            <a:endParaRPr lang="en-US" dirty="0"/>
          </a:p>
        </p:txBody>
      </p:sp>
      <p:graphicFrame>
        <p:nvGraphicFramePr>
          <p:cNvPr id="4" name="Object 4"/>
          <p:cNvGraphicFramePr>
            <a:graphicFrameLocks noGrp="1" noChangeAspect="1"/>
          </p:cNvGraphicFramePr>
          <p:nvPr>
            <p:ph idx="1"/>
          </p:nvPr>
        </p:nvGraphicFramePr>
        <p:xfrm>
          <a:off x="606209" y="2118820"/>
          <a:ext cx="10979582" cy="2620360"/>
        </p:xfrm>
        <a:graphic>
          <a:graphicData uri="http://schemas.openxmlformats.org/presentationml/2006/ole">
            <mc:AlternateContent xmlns:mc="http://schemas.openxmlformats.org/markup-compatibility/2006">
              <mc:Choice xmlns:v="urn:schemas-microsoft-com:vml" Requires="v">
                <p:oleObj spid="_x0000_s1037" name="Picture" r:id="rId1" imgW="5108575" imgH="1219200" progId="Word.Picture.8">
                  <p:embed/>
                </p:oleObj>
              </mc:Choice>
              <mc:Fallback>
                <p:oleObj name="Picture" r:id="rId1" imgW="5108575" imgH="12192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09" y="2118820"/>
                        <a:ext cx="10979582" cy="2620360"/>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2989635"/>
            <a:ext cx="9144000" cy="878730"/>
          </a:xfrm>
        </p:spPr>
        <p:txBody>
          <a:bodyPr anchor="b">
            <a:normAutofit/>
          </a:bodyPr>
          <a:lstStyle/>
          <a:p>
            <a:r>
              <a:rPr lang="en-US" dirty="0" err="1"/>
              <a:t>Sorular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a:bodyPr>
          <a:lstStyle/>
          <a:p>
            <a:r>
              <a:rPr lang="en-US" dirty="0" err="1"/>
              <a:t>Soru</a:t>
            </a:r>
            <a:r>
              <a:rPr lang="en-US" dirty="0"/>
              <a:t> 1</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a:bodyPr>
          <a:lstStyle/>
          <a:p>
            <a:r>
              <a:rPr lang="en-US" dirty="0" err="1"/>
              <a:t>Soru</a:t>
            </a:r>
            <a:r>
              <a:rPr lang="en-US" dirty="0"/>
              <a:t> 2</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fontScale="90000"/>
          </a:bodyPr>
          <a:lstStyle/>
          <a:p>
            <a:r>
              <a:rPr lang="en-US" dirty="0" err="1"/>
              <a:t>Soru</a:t>
            </a:r>
            <a:r>
              <a:rPr lang="en-US" dirty="0"/>
              <a:t> </a:t>
            </a:r>
            <a:r>
              <a:rPr lang="tr-TR" altLang="en-US" dirty="0"/>
              <a:t>3</a:t>
            </a:r>
            <a:br>
              <a:rPr lang="tr-TR" altLang="en-US" dirty="0"/>
            </a:br>
            <a:endParaRPr lang="tr-TR" alt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t>Özel Exception </a:t>
            </a:r>
            <a:r>
              <a:rPr lang="en-US" dirty="0" err="1"/>
              <a:t>Sınıfları</a:t>
            </a:r>
            <a:r>
              <a:rPr lang="en-US" dirty="0"/>
              <a:t> </a:t>
            </a:r>
            <a:r>
              <a:rPr lang="en-US" dirty="0" err="1"/>
              <a:t>Tanımlama</a:t>
            </a:r>
            <a:endParaRPr lang="en-US" dirty="0"/>
          </a:p>
        </p:txBody>
      </p:sp>
      <p:sp>
        <p:nvSpPr>
          <p:cNvPr id="3" name="İçerik Yer Tutucusu 2"/>
          <p:cNvSpPr>
            <a:spLocks noGrp="1"/>
          </p:cNvSpPr>
          <p:nvPr>
            <p:ph idx="1"/>
          </p:nvPr>
        </p:nvSpPr>
        <p:spPr/>
        <p:txBody>
          <a:bodyPr/>
          <a:lstStyle/>
          <a:p>
            <a:r>
              <a:rPr lang="en-US" dirty="0"/>
              <a:t>Özel exception </a:t>
            </a:r>
            <a:r>
              <a:rPr lang="en-US" dirty="0" err="1"/>
              <a:t>sınıfları</a:t>
            </a:r>
            <a:r>
              <a:rPr lang="en-US" dirty="0"/>
              <a:t> </a:t>
            </a:r>
            <a:r>
              <a:rPr lang="en-US" dirty="0" err="1"/>
              <a:t>nasıl</a:t>
            </a:r>
            <a:r>
              <a:rPr lang="en-US" dirty="0"/>
              <a:t> </a:t>
            </a:r>
            <a:r>
              <a:rPr lang="en-US" dirty="0" err="1"/>
              <a:t>tanımlanır</a:t>
            </a:r>
            <a:r>
              <a:rPr lang="en-US" dirty="0"/>
              <a:t>?</a:t>
            </a:r>
            <a:endParaRPr lang="en-US" dirty="0"/>
          </a:p>
          <a:p>
            <a:r>
              <a:rPr lang="en-US" dirty="0" err="1"/>
              <a:t>Gereksinimlerimizi</a:t>
            </a:r>
            <a:r>
              <a:rPr lang="en-US" dirty="0"/>
              <a:t> </a:t>
            </a:r>
            <a:r>
              <a:rPr lang="en-US" dirty="0" err="1"/>
              <a:t>karşılayan</a:t>
            </a:r>
            <a:r>
              <a:rPr lang="en-US" dirty="0"/>
              <a:t> </a:t>
            </a:r>
            <a:r>
              <a:rPr lang="en-US" dirty="0" err="1"/>
              <a:t>bir</a:t>
            </a:r>
            <a:r>
              <a:rPr lang="en-US" dirty="0"/>
              <a:t> exception </a:t>
            </a:r>
            <a:r>
              <a:rPr lang="en-US" dirty="0" err="1"/>
              <a:t>sınıfı</a:t>
            </a:r>
            <a:r>
              <a:rPr lang="en-US" dirty="0"/>
              <a:t> </a:t>
            </a:r>
            <a:r>
              <a:rPr lang="en-US" dirty="0" err="1"/>
              <a:t>bulamamız</a:t>
            </a:r>
            <a:r>
              <a:rPr lang="en-US" dirty="0"/>
              <a:t> </a:t>
            </a:r>
            <a:r>
              <a:rPr lang="en-US" dirty="0" err="1"/>
              <a:t>halinde</a:t>
            </a:r>
            <a:r>
              <a:rPr lang="en-US" dirty="0"/>
              <a:t> </a:t>
            </a:r>
            <a:r>
              <a:rPr lang="en-US" dirty="0" err="1"/>
              <a:t>kendi</a:t>
            </a:r>
            <a:r>
              <a:rPr lang="en-US" dirty="0"/>
              <a:t> exception </a:t>
            </a:r>
            <a:r>
              <a:rPr lang="en-US" dirty="0" err="1"/>
              <a:t>sınıflarımızı</a:t>
            </a:r>
            <a:r>
              <a:rPr lang="en-US" dirty="0"/>
              <a:t> </a:t>
            </a:r>
            <a:r>
              <a:rPr lang="en-US" dirty="0" err="1"/>
              <a:t>tanımlayabiliriz</a:t>
            </a:r>
            <a:r>
              <a:rPr lang="en-US" dirty="0"/>
              <a:t>.</a:t>
            </a:r>
            <a:endParaRPr lang="en-US" dirty="0"/>
          </a:p>
          <a:p>
            <a:r>
              <a:rPr lang="en-US" dirty="0"/>
              <a:t>Exception </a:t>
            </a:r>
            <a:r>
              <a:rPr lang="en-US" dirty="0" err="1"/>
              <a:t>sınıflarında</a:t>
            </a:r>
            <a:r>
              <a:rPr lang="en-US" dirty="0"/>
              <a:t> </a:t>
            </a:r>
            <a:r>
              <a:rPr lang="en-US" dirty="0" err="1"/>
              <a:t>isimlendirme</a:t>
            </a:r>
            <a:r>
              <a:rPr lang="en-US" dirty="0"/>
              <a:t> </a:t>
            </a:r>
            <a:r>
              <a:rPr lang="en-US" dirty="0" err="1"/>
              <a:t>önemlidir</a:t>
            </a:r>
            <a:r>
              <a:rPr lang="en-US" dirty="0"/>
              <a:t>. </a:t>
            </a:r>
            <a:r>
              <a:rPr lang="en-US" dirty="0" err="1"/>
              <a:t>Hatayı</a:t>
            </a:r>
            <a:r>
              <a:rPr lang="en-US" dirty="0"/>
              <a:t> tam </a:t>
            </a:r>
            <a:r>
              <a:rPr lang="en-US" dirty="0" err="1"/>
              <a:t>anlamıyla</a:t>
            </a:r>
            <a:r>
              <a:rPr lang="en-US" dirty="0"/>
              <a:t> </a:t>
            </a:r>
            <a:r>
              <a:rPr lang="en-US" dirty="0" err="1"/>
              <a:t>açıklayan</a:t>
            </a:r>
            <a:r>
              <a:rPr lang="en-US" dirty="0"/>
              <a:t> </a:t>
            </a:r>
            <a:r>
              <a:rPr lang="en-US" dirty="0" err="1"/>
              <a:t>isimlendirmeler</a:t>
            </a:r>
            <a:r>
              <a:rPr lang="en-US" dirty="0"/>
              <a:t> </a:t>
            </a:r>
            <a:r>
              <a:rPr lang="en-US" dirty="0" err="1"/>
              <a:t>kullanılmalıdır</a:t>
            </a:r>
            <a:r>
              <a:rPr lang="en-US" dirty="0"/>
              <a:t>.</a:t>
            </a:r>
            <a:endParaRPr lang="en-US" dirty="0"/>
          </a:p>
          <a:p>
            <a:r>
              <a:rPr lang="en-US" dirty="0" err="1"/>
              <a:t>Kendi</a:t>
            </a:r>
            <a:r>
              <a:rPr lang="en-US" dirty="0"/>
              <a:t> exception </a:t>
            </a:r>
            <a:r>
              <a:rPr lang="en-US" dirty="0" err="1"/>
              <a:t>sınıfımızı</a:t>
            </a:r>
            <a:r>
              <a:rPr lang="en-US" dirty="0"/>
              <a:t> </a:t>
            </a:r>
            <a:r>
              <a:rPr lang="en-US" dirty="0" err="1"/>
              <a:t>oluşturup</a:t>
            </a:r>
            <a:r>
              <a:rPr lang="en-US" dirty="0"/>
              <a:t> </a:t>
            </a:r>
            <a:r>
              <a:rPr lang="en-US" dirty="0" err="1"/>
              <a:t>içerisine</a:t>
            </a:r>
            <a:r>
              <a:rPr lang="en-US" dirty="0"/>
              <a:t> </a:t>
            </a:r>
            <a:r>
              <a:rPr lang="en-US" dirty="0" err="1"/>
              <a:t>istediğimiz</a:t>
            </a:r>
            <a:r>
              <a:rPr lang="en-US" dirty="0"/>
              <a:t> </a:t>
            </a:r>
            <a:r>
              <a:rPr lang="en-US" dirty="0" err="1"/>
              <a:t>alanları</a:t>
            </a:r>
            <a:r>
              <a:rPr lang="en-US" dirty="0"/>
              <a:t> </a:t>
            </a:r>
            <a:r>
              <a:rPr lang="en-US" dirty="0" err="1"/>
              <a:t>ekleyebiliriz</a:t>
            </a:r>
            <a:r>
              <a:rPr lang="en-US" dirty="0"/>
              <a:t>.</a:t>
            </a:r>
            <a:endParaRPr lang="en-US" dirty="0"/>
          </a:p>
          <a:p>
            <a:r>
              <a:rPr lang="en-US" dirty="0"/>
              <a:t>Checked </a:t>
            </a:r>
            <a:r>
              <a:rPr lang="en-US" dirty="0" err="1"/>
              <a:t>ve</a:t>
            </a:r>
            <a:r>
              <a:rPr lang="en-US" dirty="0"/>
              <a:t> Unchecked </a:t>
            </a:r>
            <a:r>
              <a:rPr lang="en-US" dirty="0" err="1"/>
              <a:t>exceptionlar</a:t>
            </a:r>
            <a:r>
              <a:rPr lang="en-US" dirty="0"/>
              <a:t> </a:t>
            </a:r>
            <a:r>
              <a:rPr lang="en-US" dirty="0" err="1"/>
              <a:t>oluşturabiliriz</a:t>
            </a:r>
            <a:r>
              <a:rPr lang="en-US" dirty="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tr-TR" altLang="en-US"/>
              <a:t>Dinlediğiniz için Teşekkürler</a:t>
            </a:r>
            <a:endParaRPr lang="tr-T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err="1">
                <a:sym typeface="+mn-ea"/>
              </a:rPr>
              <a:t>logical</a:t>
            </a:r>
            <a:r>
              <a:rPr lang="tr-TR" dirty="0">
                <a:sym typeface="+mn-ea"/>
              </a:rPr>
              <a:t> </a:t>
            </a:r>
            <a:r>
              <a:rPr lang="tr-TR" dirty="0" err="1">
                <a:sym typeface="+mn-ea"/>
              </a:rPr>
              <a:t>errors</a:t>
            </a:r>
            <a:r>
              <a:rPr lang="tr-TR" dirty="0">
                <a:solidFill>
                  <a:srgbClr val="3366FF"/>
                </a:solidFill>
                <a:effectLst/>
                <a:latin typeface="Times New Roman" panose="02020603050405020304" pitchFamily="18" charset="0"/>
                <a:sym typeface="+mn-ea"/>
              </a:rPr>
              <a:t> </a:t>
            </a:r>
            <a:br>
              <a:rPr lang="tr-TR" dirty="0"/>
            </a:br>
            <a:endParaRPr lang="en-US"/>
          </a:p>
        </p:txBody>
      </p:sp>
      <p:sp>
        <p:nvSpPr>
          <p:cNvPr id="3" name="Content Placeholder 2"/>
          <p:cNvSpPr>
            <a:spLocks noGrp="1"/>
          </p:cNvSpPr>
          <p:nvPr>
            <p:ph idx="1"/>
          </p:nvPr>
        </p:nvSpPr>
        <p:spPr/>
        <p:txBody>
          <a:bodyPr/>
          <a:p>
            <a:pPr marL="0" marR="0" lvl="0" indent="0" algn="l" defTabSz="914400" rtl="0" eaLnBrk="0" fontAlgn="base" latinLnBrk="0" hangingPunct="0">
              <a:lnSpc>
                <a:spcPct val="100000"/>
              </a:lnSpc>
              <a:spcBef>
                <a:spcPct val="0"/>
              </a:spcBef>
              <a:spcAft>
                <a:spcPct val="0"/>
              </a:spcAft>
              <a:buClrTx/>
              <a:buSzTx/>
              <a:buFontTx/>
              <a:buNone/>
            </a:pPr>
            <a:r>
              <a:rPr lang="tr-TR" altLang="tr-TR" dirty="0">
                <a:ln>
                  <a:noFill/>
                </a:ln>
                <a:solidFill>
                  <a:srgbClr val="000000"/>
                </a:solidFill>
                <a:effectLst/>
                <a:latin typeface="Times New Roman" panose="02020603050405020304" pitchFamily="18" charset="0"/>
                <a:cs typeface="Times New Roman" panose="02020603050405020304" pitchFamily="18" charset="0"/>
                <a:sym typeface="+mn-ea"/>
              </a:rPr>
              <a:t>Programın sözdizimi </a:t>
            </a:r>
            <a:r>
              <a:rPr lang="tr-TR" altLang="tr-TR" dirty="0" err="1">
                <a:ln>
                  <a:noFill/>
                </a:ln>
                <a:solidFill>
                  <a:srgbClr val="000000"/>
                </a:solidFill>
                <a:effectLst/>
                <a:latin typeface="Times New Roman" panose="02020603050405020304" pitchFamily="18" charset="0"/>
                <a:cs typeface="Times New Roman" panose="02020603050405020304" pitchFamily="18" charset="0"/>
                <a:sym typeface="+mn-ea"/>
              </a:rPr>
              <a:t>doğrudur,derlenebilir</a:t>
            </a:r>
            <a:r>
              <a:rPr lang="tr-TR" altLang="tr-TR" dirty="0">
                <a:ln>
                  <a:noFill/>
                </a:ln>
                <a:solidFill>
                  <a:srgbClr val="000000"/>
                </a:solidFill>
                <a:effectLst/>
                <a:latin typeface="Times New Roman" panose="02020603050405020304" pitchFamily="18" charset="0"/>
                <a:cs typeface="Times New Roman" panose="02020603050405020304" pitchFamily="18" charset="0"/>
                <a:sym typeface="+mn-ea"/>
              </a:rPr>
              <a:t>, koşturulabilir. Ama yapılmak istenen işler için kullanılan deyimler yanlıştır</a:t>
            </a:r>
            <a:endPar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tr-TR" altLang="tr-TR" dirty="0">
                <a:ln>
                  <a:noFill/>
                </a:ln>
                <a:solidFill>
                  <a:srgbClr val="000000"/>
                </a:solidFill>
                <a:effectLst/>
                <a:latin typeface="Times New Roman" panose="02020603050405020304" pitchFamily="18" charset="0"/>
                <a:cs typeface="Times New Roman" panose="02020603050405020304" pitchFamily="18" charset="0"/>
                <a:sym typeface="+mn-ea"/>
              </a:rPr>
              <a:t>. Yanlış işlemler, yanlış hesaplar yapar. Programın denenme aşamasında bu tür yanlışlar ortaya çıkmazsa, programın kullanılması ciddi sorunlar yaratabilir.</a:t>
            </a:r>
            <a:endPar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tr-TR" altLang="tr-TR" dirty="0">
                <a:ln>
                  <a:noFill/>
                </a:ln>
                <a:solidFill>
                  <a:srgbClr val="000000"/>
                </a:solidFill>
                <a:effectLst/>
                <a:latin typeface="Times New Roman" panose="02020603050405020304" pitchFamily="18" charset="0"/>
                <a:cs typeface="Times New Roman" panose="02020603050405020304" pitchFamily="18" charset="0"/>
                <a:sym typeface="+mn-ea"/>
              </a:rPr>
              <a:t> Örneğin, bir bankada hesaplar arasında para akışını kaydeden bir program modülünün eksik veya fazla toplama yaptığını düşününüz</a:t>
            </a:r>
            <a:endPar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tr-TR" altLang="tr-TR" dirty="0">
                <a:ln>
                  <a:noFill/>
                </a:ln>
                <a:solidFill>
                  <a:srgbClr val="000000"/>
                </a:solidFill>
                <a:effectLst/>
                <a:latin typeface="Times New Roman" panose="02020603050405020304" pitchFamily="18" charset="0"/>
                <a:cs typeface="Times New Roman" panose="02020603050405020304" pitchFamily="18" charset="0"/>
                <a:sym typeface="+mn-ea"/>
              </a:rPr>
              <a:t>. Kısa zamanda, üstesinden gelinmesi zor sorunlar yaratır. Bu tür yanlışlar, programcılıkta en tehlikeli sayılan yanlışlardır.</a:t>
            </a:r>
            <a:endParaRPr kumimoji="0" lang="tr-TR" altLang="tr-TR" b="0" i="0" u="none" strike="noStrike" cap="none" normalizeH="0" baseline="0" dirty="0">
              <a:ln>
                <a:noFill/>
              </a:ln>
              <a:solidFill>
                <a:schemeClr val="tx1"/>
              </a:solidFill>
              <a:effectLst/>
            </a:endParaRPr>
          </a:p>
          <a:p>
            <a:endParaRPr lang="tr-TR" dirty="0"/>
          </a:p>
          <a:p>
            <a:endParaRPr lang="en-US"/>
          </a:p>
          <a:p>
            <a:endParaRPr lang="en-US"/>
          </a:p>
        </p:txBody>
      </p:sp>
      <p:sp>
        <p:nvSpPr>
          <p:cNvPr id="4" name="Text Placeholder 3"/>
          <p:cNvSpPr>
            <a:spLocks noGrp="1"/>
          </p:cNvSpPr>
          <p:nvPr>
            <p:ph type="body" sz="half" idx="2"/>
          </p:nvPr>
        </p:nvSpPr>
        <p:spPr/>
        <p:txBody>
          <a:bodyPr>
            <a:norm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err="1">
                <a:sym typeface="+mn-ea"/>
              </a:rPr>
              <a:t>run</a:t>
            </a:r>
            <a:r>
              <a:rPr lang="tr-TR" dirty="0">
                <a:sym typeface="+mn-ea"/>
              </a:rPr>
              <a:t>-time </a:t>
            </a:r>
            <a:r>
              <a:rPr lang="tr-TR" dirty="0" err="1">
                <a:sym typeface="+mn-ea"/>
              </a:rPr>
              <a:t>errors</a:t>
            </a:r>
            <a:endParaRPr lang="en-US"/>
          </a:p>
        </p:txBody>
      </p:sp>
      <p:sp>
        <p:nvSpPr>
          <p:cNvPr id="3" name="Content Placeholder 2"/>
          <p:cNvSpPr>
            <a:spLocks noGrp="1"/>
          </p:cNvSpPr>
          <p:nvPr>
            <p:ph idx="1"/>
          </p:nvPr>
        </p:nvSpPr>
        <p:spPr/>
        <p:txBody>
          <a:bodyPr/>
          <a:p>
            <a:r>
              <a:rPr lang="tr-TR" dirty="0">
                <a:solidFill>
                  <a:srgbClr val="000000"/>
                </a:solidFill>
                <a:effectLst/>
                <a:latin typeface="Times New Roman" panose="02020603050405020304" pitchFamily="18" charset="0"/>
                <a:sym typeface="+mn-ea"/>
              </a:rPr>
              <a:t>Program sözdizimi ya da mantıksal yanlış içermiyor, ama bazı nedenlerle koşamıyor olabilir. Örneğin, gerekli verileri bir giriş biriminden okuyamaması, yada verileri bir çıkış birimine gönderememesi, işlemlerde sıfıra bölme gibi olanaksız bir durumla karşılaşması, </a:t>
            </a:r>
            <a:r>
              <a:rPr lang="tr-TR" dirty="0" err="1">
                <a:solidFill>
                  <a:srgbClr val="000000"/>
                </a:solidFill>
                <a:effectLst/>
                <a:latin typeface="Times New Roman" panose="02020603050405020304" pitchFamily="18" charset="0"/>
                <a:sym typeface="+mn-ea"/>
              </a:rPr>
              <a:t>vb</a:t>
            </a:r>
            <a:endParaRPr lang="tr-TR" dirty="0"/>
          </a:p>
          <a:p>
            <a:endParaRPr lang="en-US"/>
          </a:p>
        </p:txBody>
      </p:sp>
      <p:sp>
        <p:nvSpPr>
          <p:cNvPr id="4" name="Text Placeholder 3"/>
          <p:cNvSpPr>
            <a:spLocks noGrp="1"/>
          </p:cNvSpPr>
          <p:nvPr>
            <p:ph type="body"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err="1"/>
              <a:t>Exceptionlar</a:t>
            </a:r>
            <a:endParaRPr lang="en-US" dirty="0"/>
          </a:p>
        </p:txBody>
      </p:sp>
      <p:pic>
        <p:nvPicPr>
          <p:cNvPr id="5" name="İçerik Yer Tutucusu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291943" y="1838303"/>
            <a:ext cx="5667618" cy="2892440"/>
          </a:xfrm>
        </p:spPr>
      </p:pic>
      <p:sp>
        <p:nvSpPr>
          <p:cNvPr id="7" name="Rectangle 6"/>
          <p:cNvSpPr>
            <a:spLocks noChangeArrowheads="1"/>
          </p:cNvSpPr>
          <p:nvPr/>
        </p:nvSpPr>
        <p:spPr bwMode="auto">
          <a:xfrm>
            <a:off x="7887477" y="1838303"/>
            <a:ext cx="4072084" cy="1893967"/>
          </a:xfrm>
          <a:prstGeom prst="rect">
            <a:avLst/>
          </a:prstGeom>
          <a:solidFill>
            <a:srgbClr val="CBCBCB">
              <a:alpha val="18823"/>
            </a:srgbClr>
          </a:solidFill>
          <a:ln w="12700">
            <a:solidFill>
              <a:srgbClr val="00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9" name="Metin kutusu 8"/>
          <p:cNvSpPr txBox="1"/>
          <p:nvPr/>
        </p:nvSpPr>
        <p:spPr>
          <a:xfrm>
            <a:off x="777240" y="2967335"/>
            <a:ext cx="5122818" cy="923330"/>
          </a:xfrm>
          <a:prstGeom prst="rect">
            <a:avLst/>
          </a:prstGeom>
          <a:noFill/>
        </p:spPr>
        <p:txBody>
          <a:bodyPr wrap="square">
            <a:spAutoFit/>
          </a:bodyPr>
          <a:lstStyle/>
          <a:p>
            <a:pPr>
              <a:spcBef>
                <a:spcPct val="50000"/>
              </a:spcBef>
            </a:pPr>
            <a:r>
              <a:rPr lang="en-US" altLang="en-US" sz="1800" dirty="0">
                <a:solidFill>
                  <a:schemeClr val="tx2"/>
                </a:solidFill>
                <a:cs typeface="Times New Roman" panose="02020603050405020304" pitchFamily="18" charset="0"/>
              </a:rPr>
              <a:t>Exception, </a:t>
            </a:r>
            <a:r>
              <a:rPr lang="en-US" altLang="en-US" sz="1800" dirty="0" err="1">
                <a:solidFill>
                  <a:schemeClr val="tx2"/>
                </a:solidFill>
                <a:cs typeface="Times New Roman" panose="02020603050405020304" pitchFamily="18" charset="0"/>
              </a:rPr>
              <a:t>programınızdan</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ve</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dış</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koşullardan</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kaynaklanan</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hataları</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açıklar</a:t>
            </a:r>
            <a:r>
              <a:rPr lang="en-US" altLang="en-US" sz="1800" dirty="0">
                <a:solidFill>
                  <a:schemeClr val="tx2"/>
                </a:solidFill>
                <a:cs typeface="Times New Roman" panose="02020603050405020304" pitchFamily="18" charset="0"/>
              </a:rPr>
              <a:t>. Bu </a:t>
            </a:r>
            <a:r>
              <a:rPr lang="en-US" altLang="en-US" sz="1800" dirty="0" err="1">
                <a:solidFill>
                  <a:schemeClr val="tx2"/>
                </a:solidFill>
                <a:cs typeface="Times New Roman" panose="02020603050405020304" pitchFamily="18" charset="0"/>
              </a:rPr>
              <a:t>hatalar</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programınız</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tarafından</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yakalanabilir</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ve</a:t>
            </a:r>
            <a:r>
              <a:rPr lang="en-US" altLang="en-US" sz="1800" dirty="0">
                <a:solidFill>
                  <a:schemeClr val="tx2"/>
                </a:solidFill>
                <a:cs typeface="Times New Roman" panose="02020603050405020304" pitchFamily="18" charset="0"/>
              </a:rPr>
              <a:t> </a:t>
            </a:r>
            <a:r>
              <a:rPr lang="en-US" altLang="en-US" sz="1800" dirty="0" err="1">
                <a:solidFill>
                  <a:schemeClr val="tx2"/>
                </a:solidFill>
                <a:cs typeface="Times New Roman" panose="02020603050405020304" pitchFamily="18" charset="0"/>
              </a:rPr>
              <a:t>işlenebilir</a:t>
            </a:r>
            <a:r>
              <a:rPr lang="en-US" altLang="en-US" sz="1800" dirty="0">
                <a:solidFill>
                  <a:schemeClr val="tx2"/>
                </a:solidFill>
                <a:cs typeface="Times New Roman" panose="02020603050405020304" pitchFamily="18" charset="0"/>
              </a:rPr>
              <a:t>.</a:t>
            </a:r>
            <a:endParaRPr lang="en-US" altLang="en-US" sz="18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11698" y="2287140"/>
            <a:ext cx="4550540" cy="785067"/>
          </a:xfrm>
        </p:spPr>
        <p:txBody>
          <a:bodyPr anchor="b">
            <a:normAutofit/>
          </a:bodyPr>
          <a:lstStyle/>
          <a:p>
            <a:r>
              <a:rPr lang="en-US" dirty="0"/>
              <a:t>Runtime Exceptions</a:t>
            </a:r>
            <a:endParaRPr lang="en-US" dirty="0"/>
          </a:p>
        </p:txBody>
      </p:sp>
      <p:pic>
        <p:nvPicPr>
          <p:cNvPr id="5" name="İçerik Yer Tutucusu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183188" y="1585214"/>
            <a:ext cx="6172200" cy="3147823"/>
          </a:xfrm>
          <a:noFill/>
        </p:spPr>
      </p:pic>
      <p:sp>
        <p:nvSpPr>
          <p:cNvPr id="10" name="Text Placeholder 3"/>
          <p:cNvSpPr>
            <a:spLocks noGrp="1"/>
          </p:cNvSpPr>
          <p:nvPr>
            <p:ph type="body" sz="half" idx="2"/>
          </p:nvPr>
        </p:nvSpPr>
        <p:spPr>
          <a:xfrm>
            <a:off x="710128" y="3433175"/>
            <a:ext cx="4270621" cy="1024577"/>
          </a:xfrm>
        </p:spPr>
        <p:txBody>
          <a:bodyPr/>
          <a:lstStyle/>
          <a:p>
            <a:r>
              <a:rPr lang="en-US" dirty="0" err="1"/>
              <a:t>RuntimeException</a:t>
            </a:r>
            <a:r>
              <a:rPr lang="en-US" dirty="0"/>
              <a:t>, </a:t>
            </a:r>
            <a:r>
              <a:rPr lang="en-US" dirty="0" err="1"/>
              <a:t>sınırların</a:t>
            </a:r>
            <a:r>
              <a:rPr lang="en-US" dirty="0"/>
              <a:t> </a:t>
            </a:r>
            <a:r>
              <a:rPr lang="en-US" dirty="0" err="1"/>
              <a:t>dışında</a:t>
            </a:r>
            <a:r>
              <a:rPr lang="en-US" dirty="0"/>
              <a:t> </a:t>
            </a:r>
            <a:r>
              <a:rPr lang="en-US" dirty="0" err="1"/>
              <a:t>bir</a:t>
            </a:r>
            <a:r>
              <a:rPr lang="en-US" dirty="0"/>
              <a:t> </a:t>
            </a:r>
            <a:r>
              <a:rPr lang="en-US" dirty="0" err="1"/>
              <a:t>diziye</a:t>
            </a:r>
            <a:r>
              <a:rPr lang="en-US" dirty="0"/>
              <a:t> </a:t>
            </a:r>
            <a:r>
              <a:rPr lang="en-US" dirty="0" err="1"/>
              <a:t>erişim</a:t>
            </a:r>
            <a:r>
              <a:rPr lang="en-US" dirty="0"/>
              <a:t> </a:t>
            </a:r>
            <a:r>
              <a:rPr lang="en-US" dirty="0" err="1"/>
              <a:t>ve</a:t>
            </a:r>
            <a:r>
              <a:rPr lang="en-US" dirty="0"/>
              <a:t> </a:t>
            </a:r>
            <a:r>
              <a:rPr lang="en-US" dirty="0" err="1"/>
              <a:t>sayısal</a:t>
            </a:r>
            <a:r>
              <a:rPr lang="en-US" dirty="0"/>
              <a:t> </a:t>
            </a:r>
            <a:r>
              <a:rPr lang="en-US" dirty="0" err="1"/>
              <a:t>hatalar</a:t>
            </a:r>
            <a:r>
              <a:rPr lang="en-US" dirty="0"/>
              <a:t> </a:t>
            </a:r>
            <a:r>
              <a:rPr lang="en-US" dirty="0" err="1"/>
              <a:t>gibi</a:t>
            </a:r>
            <a:r>
              <a:rPr lang="en-US" dirty="0"/>
              <a:t> </a:t>
            </a:r>
            <a:r>
              <a:rPr lang="en-US" dirty="0" err="1"/>
              <a:t>programlama</a:t>
            </a:r>
            <a:r>
              <a:rPr lang="en-US" dirty="0"/>
              <a:t> </a:t>
            </a:r>
            <a:r>
              <a:rPr lang="en-US" dirty="0" err="1"/>
              <a:t>hatalarından</a:t>
            </a:r>
            <a:r>
              <a:rPr lang="en-US" dirty="0"/>
              <a:t> </a:t>
            </a:r>
            <a:r>
              <a:rPr lang="en-US" dirty="0" err="1"/>
              <a:t>kaynaklanır</a:t>
            </a:r>
            <a:r>
              <a:rPr lang="en-US" dirty="0"/>
              <a:t>.</a:t>
            </a:r>
            <a:endParaRPr lang="en-US" dirty="0"/>
          </a:p>
        </p:txBody>
      </p:sp>
      <p:sp>
        <p:nvSpPr>
          <p:cNvPr id="7" name="Rectangle 6"/>
          <p:cNvSpPr>
            <a:spLocks noChangeArrowheads="1"/>
          </p:cNvSpPr>
          <p:nvPr/>
        </p:nvSpPr>
        <p:spPr bwMode="auto">
          <a:xfrm>
            <a:off x="9302620" y="1950096"/>
            <a:ext cx="2052768" cy="1754155"/>
          </a:xfrm>
          <a:prstGeom prst="rect">
            <a:avLst/>
          </a:prstGeom>
          <a:solidFill>
            <a:srgbClr val="CBCBCB">
              <a:alpha val="18823"/>
            </a:srgbClr>
          </a:solidFill>
          <a:ln w="12700">
            <a:solidFill>
              <a:srgbClr val="00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8" name="Rectangle 6"/>
          <p:cNvSpPr>
            <a:spLocks noChangeArrowheads="1"/>
          </p:cNvSpPr>
          <p:nvPr/>
        </p:nvSpPr>
        <p:spPr bwMode="auto">
          <a:xfrm>
            <a:off x="7865073" y="2400249"/>
            <a:ext cx="1437547" cy="558851"/>
          </a:xfrm>
          <a:prstGeom prst="rect">
            <a:avLst/>
          </a:prstGeom>
          <a:solidFill>
            <a:srgbClr val="CBCBCB">
              <a:alpha val="18823"/>
            </a:srgbClr>
          </a:solidFill>
          <a:ln w="12700">
            <a:solidFill>
              <a:srgbClr val="00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ctrTitle"/>
          </p:nvPr>
        </p:nvSpPr>
        <p:spPr>
          <a:xfrm>
            <a:off x="1524000" y="1122363"/>
            <a:ext cx="9144000" cy="2387600"/>
          </a:xfrm>
        </p:spPr>
        <p:txBody>
          <a:bodyPr anchor="b">
            <a:normAutofit/>
          </a:bodyPr>
          <a:lstStyle/>
          <a:p>
            <a:r>
              <a:rPr lang="en-US"/>
              <a:t>Checked Exceptions</a:t>
            </a:r>
            <a:br>
              <a:rPr lang="en-US"/>
            </a:br>
            <a:r>
              <a:rPr lang="en-US"/>
              <a:t>Unchecked Exceptions</a:t>
            </a:r>
            <a:endParaRPr lang="en-US"/>
          </a:p>
        </p:txBody>
      </p:sp>
      <p:sp>
        <p:nvSpPr>
          <p:cNvPr id="6" name="İçerik Yer Tutucusu 5"/>
          <p:cNvSpPr>
            <a:spLocks noGrp="1"/>
          </p:cNvSpPr>
          <p:nvPr>
            <p:ph type="subTitle" idx="1"/>
          </p:nvPr>
        </p:nvSpPr>
        <p:spPr>
          <a:xfrm>
            <a:off x="1524000" y="3602038"/>
            <a:ext cx="9144000" cy="1655762"/>
          </a:xfrm>
        </p:spPr>
        <p:txBody>
          <a:bodyPr>
            <a:normAutofit/>
          </a:bodyPr>
          <a:lstStyle/>
          <a:p>
            <a:r>
              <a:rPr lang="en-US" dirty="0" err="1"/>
              <a:t>RuntimeException</a:t>
            </a:r>
            <a:r>
              <a:rPr lang="en-US" dirty="0"/>
              <a:t>, Error </a:t>
            </a:r>
            <a:r>
              <a:rPr lang="en-US" dirty="0" err="1"/>
              <a:t>ve</a:t>
            </a:r>
            <a:r>
              <a:rPr lang="en-US" dirty="0"/>
              <a:t> alt </a:t>
            </a:r>
            <a:r>
              <a:rPr lang="en-US" dirty="0" err="1"/>
              <a:t>sınıfları</a:t>
            </a:r>
            <a:r>
              <a:rPr lang="en-US" dirty="0"/>
              <a:t>, unchecked exception </a:t>
            </a:r>
            <a:r>
              <a:rPr lang="en-US" dirty="0" err="1"/>
              <a:t>olarak</a:t>
            </a:r>
            <a:r>
              <a:rPr lang="en-US" dirty="0"/>
              <a:t> </a:t>
            </a:r>
            <a:r>
              <a:rPr lang="en-US" dirty="0" err="1"/>
              <a:t>adlandırılır</a:t>
            </a:r>
            <a:r>
              <a:rPr lang="en-US" dirty="0"/>
              <a:t>. </a:t>
            </a:r>
            <a:r>
              <a:rPr lang="en-US" dirty="0" err="1"/>
              <a:t>Diğer</a:t>
            </a:r>
            <a:r>
              <a:rPr lang="en-US" dirty="0"/>
              <a:t> </a:t>
            </a:r>
            <a:r>
              <a:rPr lang="en-US" dirty="0" err="1"/>
              <a:t>tüm</a:t>
            </a:r>
            <a:r>
              <a:rPr lang="en-US" dirty="0"/>
              <a:t> </a:t>
            </a:r>
            <a:r>
              <a:rPr lang="en-US" dirty="0" err="1"/>
              <a:t>exceptionlar</a:t>
            </a:r>
            <a:r>
              <a:rPr lang="en-US" dirty="0"/>
              <a:t>, checked exception </a:t>
            </a:r>
            <a:r>
              <a:rPr lang="en-US" dirty="0" err="1"/>
              <a:t>olarak</a:t>
            </a:r>
            <a:r>
              <a:rPr lang="en-US" dirty="0"/>
              <a:t> </a:t>
            </a:r>
            <a:r>
              <a:rPr lang="en-US" dirty="0" err="1"/>
              <a:t>adlandırılır</a:t>
            </a:r>
            <a:r>
              <a:rPr lang="en-US" dirty="0"/>
              <a:t>, </a:t>
            </a:r>
            <a:r>
              <a:rPr lang="en-US" dirty="0" err="1"/>
              <a:t>yani</a:t>
            </a:r>
            <a:r>
              <a:rPr lang="en-US" dirty="0"/>
              <a:t> </a:t>
            </a:r>
            <a:r>
              <a:rPr lang="en-US" dirty="0" err="1"/>
              <a:t>derleyici</a:t>
            </a:r>
            <a:r>
              <a:rPr lang="en-US" dirty="0"/>
              <a:t> </a:t>
            </a:r>
            <a:r>
              <a:rPr lang="en-US" dirty="0" err="1"/>
              <a:t>programcıyı</a:t>
            </a:r>
            <a:r>
              <a:rPr lang="en-US" dirty="0"/>
              <a:t> </a:t>
            </a:r>
            <a:r>
              <a:rPr lang="en-US" dirty="0" err="1"/>
              <a:t>istisnaları</a:t>
            </a:r>
            <a:r>
              <a:rPr lang="en-US" dirty="0"/>
              <a:t> </a:t>
            </a:r>
            <a:r>
              <a:rPr lang="en-US" dirty="0" err="1"/>
              <a:t>kontrol</a:t>
            </a:r>
            <a:r>
              <a:rPr lang="en-US" dirty="0"/>
              <a:t> </a:t>
            </a:r>
            <a:r>
              <a:rPr lang="en-US" dirty="0" err="1"/>
              <a:t>etmeye</a:t>
            </a:r>
            <a:r>
              <a:rPr lang="en-US" dirty="0"/>
              <a:t> </a:t>
            </a:r>
            <a:r>
              <a:rPr lang="en-US" dirty="0" err="1"/>
              <a:t>ve</a:t>
            </a:r>
            <a:r>
              <a:rPr lang="en-US" dirty="0"/>
              <a:t> </a:t>
            </a:r>
            <a:r>
              <a:rPr lang="en-US" dirty="0" err="1"/>
              <a:t>bunlarla</a:t>
            </a:r>
            <a:r>
              <a:rPr lang="en-US" dirty="0"/>
              <a:t> </a:t>
            </a:r>
            <a:r>
              <a:rPr lang="en-US" dirty="0" err="1"/>
              <a:t>ilgilenmeye</a:t>
            </a:r>
            <a:r>
              <a:rPr lang="en-US" dirty="0"/>
              <a:t> </a:t>
            </a:r>
            <a:r>
              <a:rPr lang="en-US" dirty="0" err="1"/>
              <a:t>zorlar</a:t>
            </a:r>
            <a:r>
              <a:rPr lang="en-US" dirty="0"/>
              <a:t>.</a:t>
            </a:r>
            <a:endParaRPr lang="en-US" dirty="0"/>
          </a:p>
        </p:txBody>
      </p:sp>
      <p:pic>
        <p:nvPicPr>
          <p:cNvPr id="8" name="Grafik 7" descr="Müşteri incelemesi düz dolguyla"/>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210800" y="665163"/>
            <a:ext cx="914400" cy="914400"/>
          </a:xfrm>
          <a:prstGeom prst="rect">
            <a:avLst/>
          </a:prstGeom>
        </p:spPr>
      </p:pic>
    </p:spTree>
  </p:cSld>
  <p:clrMapOvr>
    <a:masterClrMapping/>
  </p:clrMapOvr>
</p:sld>
</file>

<file path=ppt/theme/theme1.xml><?xml version="1.0" encoding="utf-8"?>
<a:theme xmlns:a="http://schemas.openxmlformats.org/drawingml/2006/main" name="Tema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0</TotalTime>
  <Words>14532</Words>
  <Application>WPS Presentation</Application>
  <PresentationFormat>Geniş ekran</PresentationFormat>
  <Paragraphs>256</Paragraphs>
  <Slides>48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1" baseType="lpstr">
      <vt:lpstr>Arial</vt:lpstr>
      <vt:lpstr>SimSun</vt:lpstr>
      <vt:lpstr>Wingdings</vt:lpstr>
      <vt:lpstr>Times New Roman</vt:lpstr>
      <vt:lpstr>Courier New</vt:lpstr>
      <vt:lpstr>Calibri</vt:lpstr>
      <vt:lpstr>Gill Sans Nova</vt:lpstr>
      <vt:lpstr>Microsoft YaHei</vt:lpstr>
      <vt:lpstr>Arial Unicode MS</vt:lpstr>
      <vt:lpstr>Gill Sans MT (Gövde)</vt:lpstr>
      <vt:lpstr>Gill Sans MT</vt:lpstr>
      <vt:lpstr>Tema1</vt:lpstr>
      <vt:lpstr>Word.Picture.8</vt:lpstr>
      <vt:lpstr>Exception Handling</vt:lpstr>
      <vt:lpstr>PowerPoint 演示文稿</vt:lpstr>
      <vt:lpstr>Exception Tipleri</vt:lpstr>
      <vt:lpstr>System Errors</vt:lpstr>
      <vt:lpstr>PowerPoint 演示文稿</vt:lpstr>
      <vt:lpstr>PowerPoint 演示文稿</vt:lpstr>
      <vt:lpstr>Exceptionlar</vt:lpstr>
      <vt:lpstr>Runtime Exceptions</vt:lpstr>
      <vt:lpstr>Checked Exceptions Unchecked Exceptions</vt:lpstr>
      <vt:lpstr>Unchecked Exception</vt:lpstr>
      <vt:lpstr>Unchecked Exceptions</vt:lpstr>
      <vt:lpstr>PowerPoint 演示文稿</vt:lpstr>
      <vt:lpstr>PowerPoint 演示文稿</vt:lpstr>
      <vt:lpstr>PowerPoint 演示文稿</vt:lpstr>
      <vt:lpstr>Hata yakalanmazsa</vt:lpstr>
      <vt:lpstr>PowerPoint 演示文稿</vt:lpstr>
      <vt:lpstr>Hata yakalama</vt:lpstr>
      <vt:lpstr>Try/catch</vt:lpstr>
      <vt:lpstr>Try/catch</vt:lpstr>
      <vt:lpstr>Try/catch</vt:lpstr>
      <vt:lpstr>Try/Catch bloklarının sözdizimi şöyledir:</vt:lpstr>
      <vt:lpstr>Try/catch </vt:lpstr>
      <vt:lpstr>örnek</vt:lpstr>
      <vt:lpstr>Örnek-devam</vt:lpstr>
      <vt:lpstr>Çoklu hata yakalama (multiple catch) </vt:lpstr>
      <vt:lpstr>PowerPoint 演示文稿</vt:lpstr>
      <vt:lpstr>PowerPoint 演示文稿</vt:lpstr>
      <vt:lpstr> </vt:lpstr>
      <vt:lpstr>İç içe hata deyimleri </vt:lpstr>
      <vt:lpstr>PowerPoint 演示文稿</vt:lpstr>
      <vt:lpstr> </vt:lpstr>
      <vt:lpstr>throw</vt:lpstr>
      <vt:lpstr>örnek</vt:lpstr>
      <vt:lpstr>throws</vt:lpstr>
      <vt:lpstr>örnek</vt:lpstr>
      <vt:lpstr>fınally</vt:lpstr>
      <vt:lpstr>Örnek</vt:lpstr>
      <vt:lpstr>Örnek- finally bloğunu yalnızca exception’dan sonra değil, return, break ve continue deyimlerinden sonra da kullanabiliriz.</vt:lpstr>
      <vt:lpstr> </vt:lpstr>
      <vt:lpstr>örnek</vt:lpstr>
      <vt:lpstr>Örnek-devam</vt:lpstr>
      <vt:lpstr>Declaring, Throwing, and Catching Exceptions</vt:lpstr>
      <vt:lpstr>Sorular</vt:lpstr>
      <vt:lpstr>Soru 1</vt:lpstr>
      <vt:lpstr>Soru 2</vt:lpstr>
      <vt:lpstr>Soru 1</vt:lpstr>
      <vt:lpstr>Özel Exception Sınıfları Tanımlama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Burak GÜL</dc:creator>
  <cp:lastModifiedBy>burak</cp:lastModifiedBy>
  <cp:revision>14</cp:revision>
  <dcterms:created xsi:type="dcterms:W3CDTF">2022-02-12T14:21:00Z</dcterms:created>
  <dcterms:modified xsi:type="dcterms:W3CDTF">2022-02-25T22:08:46Z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D654D127564346D5A2FDC101BF7FABB9</vt:lpwstr>
  </property>
  <property fmtid="{D5CDD505-2E9C-101B-9397-08002B2CF9AE}" pid="3" name="KSOProductBuildVer">
    <vt:lpwstr>1033-11.2.0.10463</vt:lpwstr>
  </property>
</Properties>
</file>