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3A1C593-65D0-4073-BCC9-577B9352EA97}" type="datetimeFigureOut">
              <a:rPr lang="en-US" smtClean="0"/>
              <a:t>2/25/2022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B618960-8005-486C-9A75-10CB2AAC16F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515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3A1C593-65D0-4073-BCC9-577B9352EA97}" type="datetimeFigureOut">
              <a:rPr lang="en-US" smtClean="0"/>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4894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6770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6617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50037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172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2792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4052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0247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8663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2705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1039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2/25/2022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4504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2/25/2022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2320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222983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3A1C593-65D0-4073-BCC9-577B9352EA97}" type="datetimeFigureOut">
              <a:rPr lang="en-US" smtClean="0"/>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2371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a:t>Asıl başlık stilini düzenlemek için tıklayın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3A1C593-65D0-4073-BCC9-577B9352EA97}" type="datetimeFigureOut">
              <a:rPr lang="en-US" smtClean="0"/>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03633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A1C593-65D0-4073-BCC9-577B9352EA97}" type="datetimeFigureOut">
              <a:rPr lang="en-US" smtClean="0"/>
              <a:t>2/25/2022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12038482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hyperlink" Target="https://github.com/git-for-windows/git/releases/download/v2.35.1.windows.2/Git-2.35.1.2-64-bit.ex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googlecodelabs/android-navigation.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a:t>Git</a:t>
            </a:r>
            <a:br>
              <a:rPr lang="tr-TR" dirty="0"/>
            </a:br>
            <a:endParaRPr lang="en-US" dirty="0"/>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1A7A2A-2B26-4C15-A90A-73950B3B87DA}"/>
              </a:ext>
            </a:extLst>
          </p:cNvPr>
          <p:cNvSpPr>
            <a:spLocks noGrp="1"/>
          </p:cNvSpPr>
          <p:nvPr>
            <p:ph type="title"/>
          </p:nvPr>
        </p:nvSpPr>
        <p:spPr/>
        <p:txBody>
          <a:bodyPr>
            <a:normAutofit fontScale="90000"/>
          </a:bodyPr>
          <a:lstStyle/>
          <a:p>
            <a:r>
              <a:rPr lang="tr-TR" b="1" i="0" dirty="0" err="1">
                <a:solidFill>
                  <a:srgbClr val="292929"/>
                </a:solidFill>
                <a:effectLst/>
                <a:latin typeface="sohne"/>
              </a:rPr>
              <a:t>Branch</a:t>
            </a:r>
            <a:br>
              <a:rPr lang="tr-TR" b="1" i="0" dirty="0">
                <a:solidFill>
                  <a:srgbClr val="292929"/>
                </a:solidFill>
                <a:effectLst/>
                <a:latin typeface="sohne"/>
              </a:rPr>
            </a:br>
            <a:endParaRPr lang="tr-TR" dirty="0"/>
          </a:p>
        </p:txBody>
      </p:sp>
      <p:sp>
        <p:nvSpPr>
          <p:cNvPr id="3" name="İçerik Yer Tutucusu 2">
            <a:extLst>
              <a:ext uri="{FF2B5EF4-FFF2-40B4-BE49-F238E27FC236}">
                <a16:creationId xmlns:a16="http://schemas.microsoft.com/office/drawing/2014/main" id="{651125F1-B3C0-4813-AC3F-0F952E088B75}"/>
              </a:ext>
            </a:extLst>
          </p:cNvPr>
          <p:cNvSpPr>
            <a:spLocks noGrp="1"/>
          </p:cNvSpPr>
          <p:nvPr>
            <p:ph idx="1"/>
          </p:nvPr>
        </p:nvSpPr>
        <p:spPr/>
        <p:txBody>
          <a:bodyPr>
            <a:normAutofit fontScale="85000" lnSpcReduction="20000"/>
          </a:bodyPr>
          <a:lstStyle/>
          <a:p>
            <a:r>
              <a:rPr lang="tr-TR" b="0" i="0" dirty="0">
                <a:solidFill>
                  <a:srgbClr val="292929"/>
                </a:solidFill>
                <a:effectLst/>
                <a:latin typeface="charter"/>
              </a:rPr>
              <a:t>Git ağaç mantığı ile çalışmaktadır. Bir proje </a:t>
            </a:r>
            <a:r>
              <a:rPr lang="tr-TR" b="0" i="0" dirty="0" err="1">
                <a:solidFill>
                  <a:srgbClr val="292929"/>
                </a:solidFill>
                <a:effectLst/>
                <a:latin typeface="charter"/>
              </a:rPr>
              <a:t>versiyonlanmak</a:t>
            </a:r>
            <a:r>
              <a:rPr lang="tr-TR" dirty="0">
                <a:solidFill>
                  <a:srgbClr val="292929"/>
                </a:solidFill>
                <a:latin typeface="charter"/>
              </a:rPr>
              <a:t> </a:t>
            </a:r>
            <a:r>
              <a:rPr lang="tr-TR" b="0" i="0" dirty="0">
                <a:solidFill>
                  <a:srgbClr val="292929"/>
                </a:solidFill>
                <a:effectLst/>
                <a:latin typeface="charter"/>
              </a:rPr>
              <a:t> istenildiğinde git otomatik olarak </a:t>
            </a:r>
            <a:r>
              <a:rPr lang="tr-TR" b="0" i="0" dirty="0" err="1">
                <a:solidFill>
                  <a:srgbClr val="292929"/>
                </a:solidFill>
                <a:effectLst/>
                <a:latin typeface="charter"/>
              </a:rPr>
              <a:t>master</a:t>
            </a:r>
            <a:r>
              <a:rPr lang="tr-TR" b="0" i="0" dirty="0">
                <a:solidFill>
                  <a:srgbClr val="292929"/>
                </a:solidFill>
                <a:effectLst/>
                <a:latin typeface="charter"/>
              </a:rPr>
              <a:t> </a:t>
            </a:r>
            <a:r>
              <a:rPr lang="tr-TR" b="0" i="0" dirty="0" err="1">
                <a:solidFill>
                  <a:srgbClr val="292929"/>
                </a:solidFill>
                <a:effectLst/>
                <a:latin typeface="charter"/>
              </a:rPr>
              <a:t>branch’ini</a:t>
            </a:r>
            <a:r>
              <a:rPr lang="tr-TR" b="0" i="0" dirty="0">
                <a:solidFill>
                  <a:srgbClr val="292929"/>
                </a:solidFill>
                <a:effectLst/>
                <a:latin typeface="charter"/>
              </a:rPr>
              <a:t> oluşturur ve bu </a:t>
            </a:r>
            <a:r>
              <a:rPr lang="tr-TR" b="0" i="0" dirty="0" err="1">
                <a:solidFill>
                  <a:srgbClr val="292929"/>
                </a:solidFill>
                <a:effectLst/>
                <a:latin typeface="charter"/>
              </a:rPr>
              <a:t>branch</a:t>
            </a:r>
            <a:r>
              <a:rPr lang="tr-TR" b="0" i="0" dirty="0">
                <a:solidFill>
                  <a:srgbClr val="292929"/>
                </a:solidFill>
                <a:effectLst/>
                <a:latin typeface="charter"/>
              </a:rPr>
              <a:t> üzerinde çalışmaya başlanılmış olur.</a:t>
            </a:r>
          </a:p>
          <a:p>
            <a:r>
              <a:rPr lang="tr-TR" b="0" i="0" dirty="0">
                <a:solidFill>
                  <a:srgbClr val="292929"/>
                </a:solidFill>
                <a:effectLst/>
                <a:latin typeface="charter"/>
              </a:rPr>
              <a:t> Peki neden </a:t>
            </a:r>
            <a:r>
              <a:rPr lang="tr-TR" b="0" i="0" dirty="0" err="1">
                <a:solidFill>
                  <a:srgbClr val="292929"/>
                </a:solidFill>
                <a:effectLst/>
                <a:latin typeface="charter"/>
              </a:rPr>
              <a:t>branchlere</a:t>
            </a:r>
            <a:r>
              <a:rPr lang="tr-TR" b="0" i="0" dirty="0">
                <a:solidFill>
                  <a:srgbClr val="292929"/>
                </a:solidFill>
                <a:effectLst/>
                <a:latin typeface="charter"/>
              </a:rPr>
              <a:t> gerek duyalım? Bunun bence birden fazla sebebi var. Okulda yaptığımız ufak projelerden tutun, sektördeki birçok şirkette bir proje birden fazla geliştirici tarafından geliştirilir. Yetkili olduğunuz bir projede değişiklik yapmak istediğinizde direk </a:t>
            </a:r>
            <a:r>
              <a:rPr lang="tr-TR" b="0" i="0" dirty="0" err="1">
                <a:solidFill>
                  <a:srgbClr val="292929"/>
                </a:solidFill>
                <a:effectLst/>
                <a:latin typeface="charter"/>
              </a:rPr>
              <a:t>master</a:t>
            </a:r>
            <a:r>
              <a:rPr lang="tr-TR" b="0" i="0" dirty="0">
                <a:solidFill>
                  <a:srgbClr val="292929"/>
                </a:solidFill>
                <a:effectLst/>
                <a:latin typeface="charter"/>
              </a:rPr>
              <a:t> </a:t>
            </a:r>
            <a:r>
              <a:rPr lang="tr-TR" b="0" i="0" dirty="0" err="1">
                <a:solidFill>
                  <a:srgbClr val="292929"/>
                </a:solidFill>
                <a:effectLst/>
                <a:latin typeface="charter"/>
              </a:rPr>
              <a:t>branch’i</a:t>
            </a:r>
            <a:r>
              <a:rPr lang="tr-TR" b="0" i="0" dirty="0">
                <a:solidFill>
                  <a:srgbClr val="292929"/>
                </a:solidFill>
                <a:effectLst/>
                <a:latin typeface="charter"/>
              </a:rPr>
              <a:t> üzerinde değişiklik yaptığınızı ve tüm ekibinde bu </a:t>
            </a:r>
            <a:r>
              <a:rPr lang="tr-TR" b="0" i="0" dirty="0" err="1">
                <a:solidFill>
                  <a:srgbClr val="292929"/>
                </a:solidFill>
                <a:effectLst/>
                <a:latin typeface="charter"/>
              </a:rPr>
              <a:t>branch</a:t>
            </a:r>
            <a:r>
              <a:rPr lang="tr-TR" b="0" i="0" dirty="0">
                <a:solidFill>
                  <a:srgbClr val="292929"/>
                </a:solidFill>
                <a:effectLst/>
                <a:latin typeface="charter"/>
              </a:rPr>
              <a:t> üzerinde çalıştığını düşünün olay çok karmaşık ve yönetilemez bir hal alacaktır.</a:t>
            </a:r>
          </a:p>
          <a:p>
            <a:r>
              <a:rPr lang="tr-TR" b="0" i="0" dirty="0">
                <a:solidFill>
                  <a:srgbClr val="292929"/>
                </a:solidFill>
                <a:effectLst/>
                <a:latin typeface="charter"/>
              </a:rPr>
              <a:t>Bir diğer neden ise iki kişi farklı konular üzerinde çalışıyorlarsa farklı </a:t>
            </a:r>
            <a:r>
              <a:rPr lang="tr-TR" b="0" i="0" dirty="0" err="1">
                <a:solidFill>
                  <a:srgbClr val="292929"/>
                </a:solidFill>
                <a:effectLst/>
                <a:latin typeface="charter"/>
              </a:rPr>
              <a:t>branchlerde</a:t>
            </a:r>
            <a:r>
              <a:rPr lang="tr-TR" b="0" i="0" dirty="0">
                <a:solidFill>
                  <a:srgbClr val="292929"/>
                </a:solidFill>
                <a:effectLst/>
                <a:latin typeface="charter"/>
              </a:rPr>
              <a:t> çalıştıkları için birbirlerini etkilemeyecektir. Yaptığımız tüm değişiklikler sadece bulunduğumuz </a:t>
            </a:r>
            <a:r>
              <a:rPr lang="tr-TR" b="0" i="0" dirty="0" err="1">
                <a:solidFill>
                  <a:srgbClr val="292929"/>
                </a:solidFill>
                <a:effectLst/>
                <a:latin typeface="charter"/>
              </a:rPr>
              <a:t>branch’i</a:t>
            </a:r>
            <a:r>
              <a:rPr lang="tr-TR" b="0" i="0" dirty="0">
                <a:solidFill>
                  <a:srgbClr val="292929"/>
                </a:solidFill>
                <a:effectLst/>
                <a:latin typeface="charter"/>
              </a:rPr>
              <a:t> etkileyeceği için başka </a:t>
            </a:r>
            <a:r>
              <a:rPr lang="tr-TR" b="0" i="0" dirty="0" err="1">
                <a:solidFill>
                  <a:srgbClr val="292929"/>
                </a:solidFill>
                <a:effectLst/>
                <a:latin typeface="charter"/>
              </a:rPr>
              <a:t>branch</a:t>
            </a:r>
            <a:r>
              <a:rPr lang="tr-TR" b="0" i="0" dirty="0">
                <a:solidFill>
                  <a:srgbClr val="292929"/>
                </a:solidFill>
                <a:effectLst/>
                <a:latin typeface="charter"/>
              </a:rPr>
              <a:t> açarak farklı bir konuda da geliştirme yapabiliriz ve bunlar birbirlerini etkilemeyeceği için kodu </a:t>
            </a:r>
            <a:r>
              <a:rPr lang="tr-TR" b="1" i="0" dirty="0">
                <a:solidFill>
                  <a:srgbClr val="292929"/>
                </a:solidFill>
                <a:effectLst/>
                <a:latin typeface="charter"/>
              </a:rPr>
              <a:t>//</a:t>
            </a:r>
            <a:r>
              <a:rPr lang="tr-TR" b="1" i="1" dirty="0">
                <a:solidFill>
                  <a:srgbClr val="292929"/>
                </a:solidFill>
                <a:effectLst/>
                <a:latin typeface="charter"/>
              </a:rPr>
              <a:t> </a:t>
            </a:r>
            <a:r>
              <a:rPr lang="tr-TR" b="0" i="0" dirty="0">
                <a:solidFill>
                  <a:srgbClr val="292929"/>
                </a:solidFill>
                <a:effectLst/>
                <a:latin typeface="charter"/>
              </a:rPr>
              <a:t>gibi yorum satırına almaktan veya silmek zorunda kalmaktan kurtulmuş olacağız.</a:t>
            </a:r>
            <a:endParaRPr lang="tr-TR" dirty="0"/>
          </a:p>
        </p:txBody>
      </p:sp>
    </p:spTree>
    <p:extLst>
      <p:ext uri="{BB962C8B-B14F-4D97-AF65-F5344CB8AC3E}">
        <p14:creationId xmlns:p14="http://schemas.microsoft.com/office/powerpoint/2010/main" val="2074857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DB24969-67C7-4A33-81E7-47BC5742066B}"/>
              </a:ext>
            </a:extLst>
          </p:cNvPr>
          <p:cNvSpPr>
            <a:spLocks noGrp="1"/>
          </p:cNvSpPr>
          <p:nvPr>
            <p:ph idx="1"/>
          </p:nvPr>
        </p:nvSpPr>
        <p:spPr/>
        <p:txBody>
          <a:bodyPr>
            <a:normAutofit/>
          </a:bodyPr>
          <a:lstStyle/>
          <a:p>
            <a:pPr marL="0" marR="0" lvl="0" indent="0" defTabSz="914400" eaLnBrk="0" fontAlgn="base" hangingPunct="0">
              <a:lnSpc>
                <a:spcPct val="100000"/>
              </a:lnSpc>
              <a:spcBef>
                <a:spcPct val="0"/>
              </a:spcBef>
              <a:spcAft>
                <a:spcPct val="0"/>
              </a:spcAft>
              <a:buClrTx/>
              <a:buSzTx/>
              <a:buNone/>
              <a:tabLst/>
            </a:pPr>
            <a:r>
              <a:rPr lang="tr-TR" altLang="tr-TR" sz="2200" b="1" dirty="0">
                <a:solidFill>
                  <a:srgbClr val="292929"/>
                </a:solidFill>
                <a:latin typeface="charter"/>
              </a:rPr>
              <a:t>git </a:t>
            </a:r>
            <a:r>
              <a:rPr lang="tr-TR" altLang="tr-TR" sz="2200" b="1" dirty="0" err="1">
                <a:solidFill>
                  <a:srgbClr val="292929"/>
                </a:solidFill>
                <a:latin typeface="charter"/>
              </a:rPr>
              <a:t>branch</a:t>
            </a:r>
            <a:r>
              <a:rPr lang="tr-TR" altLang="tr-TR" sz="2200" b="1" dirty="0">
                <a:solidFill>
                  <a:srgbClr val="292929"/>
                </a:solidFill>
                <a:latin typeface="charter"/>
              </a:rPr>
              <a:t> </a:t>
            </a:r>
            <a:r>
              <a:rPr lang="tr-TR" altLang="tr-TR" sz="2200" b="1" dirty="0" err="1">
                <a:solidFill>
                  <a:srgbClr val="292929"/>
                </a:solidFill>
                <a:latin typeface="charter"/>
              </a:rPr>
              <a:t>branchadı</a:t>
            </a:r>
            <a:r>
              <a:rPr lang="tr-TR" altLang="tr-TR" sz="2200" b="1" dirty="0">
                <a:solidFill>
                  <a:srgbClr val="292929"/>
                </a:solidFill>
                <a:latin typeface="charter"/>
              </a:rPr>
              <a:t> </a:t>
            </a:r>
            <a:r>
              <a:rPr lang="tr-TR" altLang="tr-TR" sz="2200" dirty="0">
                <a:solidFill>
                  <a:srgbClr val="292929"/>
                </a:solidFill>
                <a:latin typeface="charter"/>
              </a:rPr>
              <a:t>bulunulan </a:t>
            </a:r>
            <a:r>
              <a:rPr lang="tr-TR" altLang="tr-TR" sz="2200" dirty="0" err="1">
                <a:solidFill>
                  <a:srgbClr val="292929"/>
                </a:solidFill>
                <a:latin typeface="charter"/>
              </a:rPr>
              <a:t>branch’den</a:t>
            </a:r>
            <a:r>
              <a:rPr lang="tr-TR" altLang="tr-TR" sz="2200" dirty="0">
                <a:solidFill>
                  <a:srgbClr val="292929"/>
                </a:solidFill>
                <a:latin typeface="charter"/>
              </a:rPr>
              <a:t> yeni bir </a:t>
            </a:r>
            <a:r>
              <a:rPr lang="tr-TR" altLang="tr-TR" sz="2200" dirty="0" err="1">
                <a:solidFill>
                  <a:srgbClr val="292929"/>
                </a:solidFill>
                <a:latin typeface="charter"/>
              </a:rPr>
              <a:t>branch</a:t>
            </a:r>
            <a:r>
              <a:rPr lang="tr-TR" altLang="tr-TR" sz="2200" dirty="0">
                <a:solidFill>
                  <a:srgbClr val="292929"/>
                </a:solidFill>
                <a:latin typeface="charter"/>
              </a:rPr>
              <a:t> açmak için kullanılır.</a:t>
            </a:r>
          </a:p>
          <a:p>
            <a:pPr marL="0" indent="0" defTabSz="914400" eaLnBrk="0" fontAlgn="base" hangingPunct="0">
              <a:spcBef>
                <a:spcPct val="0"/>
              </a:spcBef>
              <a:spcAft>
                <a:spcPct val="0"/>
              </a:spcAft>
              <a:buClrTx/>
              <a:buSzTx/>
              <a:buNone/>
            </a:pPr>
            <a:r>
              <a:rPr lang="tr-TR" altLang="tr-TR" sz="2200" b="1" dirty="0">
                <a:solidFill>
                  <a:srgbClr val="292929"/>
                </a:solidFill>
                <a:latin typeface="charter"/>
              </a:rPr>
              <a:t>git </a:t>
            </a:r>
            <a:r>
              <a:rPr lang="tr-TR" altLang="tr-TR" sz="2200" b="1" dirty="0" err="1">
                <a:solidFill>
                  <a:srgbClr val="292929"/>
                </a:solidFill>
                <a:latin typeface="charter"/>
              </a:rPr>
              <a:t>branch</a:t>
            </a:r>
            <a:r>
              <a:rPr lang="tr-TR" altLang="tr-TR" sz="2200" b="1" dirty="0">
                <a:solidFill>
                  <a:srgbClr val="292929"/>
                </a:solidFill>
                <a:latin typeface="charter"/>
              </a:rPr>
              <a:t> </a:t>
            </a:r>
            <a:r>
              <a:rPr lang="tr-TR" altLang="tr-TR" sz="2200" dirty="0">
                <a:solidFill>
                  <a:srgbClr val="292929"/>
                </a:solidFill>
                <a:latin typeface="charter"/>
              </a:rPr>
              <a:t>projedeki </a:t>
            </a:r>
            <a:r>
              <a:rPr lang="tr-TR" altLang="tr-TR" sz="2200" dirty="0" err="1">
                <a:solidFill>
                  <a:srgbClr val="292929"/>
                </a:solidFill>
                <a:latin typeface="charter"/>
              </a:rPr>
              <a:t>local</a:t>
            </a:r>
            <a:r>
              <a:rPr lang="tr-TR" altLang="tr-TR" sz="2200" dirty="0">
                <a:solidFill>
                  <a:srgbClr val="292929"/>
                </a:solidFill>
                <a:latin typeface="charter"/>
              </a:rPr>
              <a:t> </a:t>
            </a:r>
            <a:r>
              <a:rPr lang="tr-TR" altLang="tr-TR" sz="2200" dirty="0" err="1">
                <a:solidFill>
                  <a:srgbClr val="292929"/>
                </a:solidFill>
                <a:latin typeface="charter"/>
              </a:rPr>
              <a:t>branchleri</a:t>
            </a:r>
            <a:r>
              <a:rPr lang="tr-TR" altLang="tr-TR" sz="2200" dirty="0">
                <a:solidFill>
                  <a:srgbClr val="292929"/>
                </a:solidFill>
                <a:latin typeface="charter"/>
              </a:rPr>
              <a:t> gösterir.</a:t>
            </a:r>
          </a:p>
          <a:p>
            <a:pPr marL="0" marR="0" lvl="0" indent="0" algn="l" defTabSz="914400" rtl="0" eaLnBrk="0" fontAlgn="base" latinLnBrk="0" hangingPunct="0">
              <a:lnSpc>
                <a:spcPct val="100000"/>
              </a:lnSpc>
              <a:spcBef>
                <a:spcPct val="0"/>
              </a:spcBef>
              <a:spcAft>
                <a:spcPct val="0"/>
              </a:spcAft>
              <a:buClrTx/>
              <a:buSzTx/>
              <a:buFontTx/>
              <a:buNone/>
              <a:tabLst/>
            </a:pPr>
            <a:r>
              <a:rPr lang="tr-TR" altLang="tr-TR" sz="2200" b="1" dirty="0">
                <a:solidFill>
                  <a:srgbClr val="292929"/>
                </a:solidFill>
                <a:latin typeface="charter"/>
              </a:rPr>
              <a:t>git </a:t>
            </a:r>
            <a:r>
              <a:rPr lang="tr-TR" altLang="tr-TR" sz="2200" b="1" dirty="0" err="1">
                <a:solidFill>
                  <a:srgbClr val="292929"/>
                </a:solidFill>
                <a:latin typeface="charter"/>
              </a:rPr>
              <a:t>branch</a:t>
            </a:r>
            <a:r>
              <a:rPr lang="tr-TR" altLang="tr-TR" sz="2200" b="1" dirty="0">
                <a:solidFill>
                  <a:srgbClr val="292929"/>
                </a:solidFill>
                <a:latin typeface="charter"/>
              </a:rPr>
              <a:t> –v </a:t>
            </a:r>
            <a:r>
              <a:rPr lang="tr-TR" altLang="tr-TR" sz="2200" dirty="0">
                <a:solidFill>
                  <a:srgbClr val="292929"/>
                </a:solidFill>
                <a:latin typeface="charter"/>
              </a:rPr>
              <a:t>projedeki </a:t>
            </a:r>
            <a:r>
              <a:rPr lang="tr-TR" altLang="tr-TR" sz="2200" dirty="0" err="1">
                <a:solidFill>
                  <a:srgbClr val="292929"/>
                </a:solidFill>
                <a:latin typeface="charter"/>
              </a:rPr>
              <a:t>local</a:t>
            </a:r>
            <a:r>
              <a:rPr lang="tr-TR" altLang="tr-TR" sz="2200" dirty="0">
                <a:solidFill>
                  <a:srgbClr val="292929"/>
                </a:solidFill>
                <a:latin typeface="charter"/>
              </a:rPr>
              <a:t> </a:t>
            </a:r>
            <a:r>
              <a:rPr lang="tr-TR" altLang="tr-TR" sz="2200" dirty="0" err="1">
                <a:solidFill>
                  <a:srgbClr val="292929"/>
                </a:solidFill>
                <a:latin typeface="charter"/>
              </a:rPr>
              <a:t>branchleri</a:t>
            </a:r>
            <a:r>
              <a:rPr lang="tr-TR" altLang="tr-TR" sz="2200" dirty="0">
                <a:solidFill>
                  <a:srgbClr val="292929"/>
                </a:solidFill>
                <a:latin typeface="charter"/>
              </a:rPr>
              <a:t> son </a:t>
            </a:r>
            <a:r>
              <a:rPr lang="tr-TR" altLang="tr-TR" sz="2200" dirty="0" err="1">
                <a:solidFill>
                  <a:srgbClr val="292929"/>
                </a:solidFill>
                <a:latin typeface="charter"/>
              </a:rPr>
              <a:t>commit</a:t>
            </a:r>
            <a:r>
              <a:rPr lang="tr-TR" altLang="tr-TR" sz="2200" dirty="0">
                <a:solidFill>
                  <a:srgbClr val="292929"/>
                </a:solidFill>
                <a:latin typeface="charter"/>
              </a:rPr>
              <a:t> bilgisi ile gösterir.</a:t>
            </a:r>
          </a:p>
          <a:p>
            <a:pPr marL="0" indent="0">
              <a:buNone/>
            </a:pPr>
            <a:r>
              <a:rPr lang="tr-TR" sz="2200" b="1" dirty="0">
                <a:solidFill>
                  <a:srgbClr val="292929"/>
                </a:solidFill>
                <a:latin typeface="charter"/>
              </a:rPr>
              <a:t>git </a:t>
            </a:r>
            <a:r>
              <a:rPr lang="tr-TR" sz="2200" b="1" dirty="0" err="1">
                <a:solidFill>
                  <a:srgbClr val="292929"/>
                </a:solidFill>
                <a:latin typeface="charter"/>
              </a:rPr>
              <a:t>checkout</a:t>
            </a:r>
            <a:r>
              <a:rPr lang="tr-TR" sz="2200" b="1" dirty="0">
                <a:solidFill>
                  <a:srgbClr val="292929"/>
                </a:solidFill>
                <a:latin typeface="charter"/>
              </a:rPr>
              <a:t> </a:t>
            </a:r>
            <a:r>
              <a:rPr lang="tr-TR" sz="2200" b="1" dirty="0" err="1">
                <a:solidFill>
                  <a:srgbClr val="292929"/>
                </a:solidFill>
                <a:latin typeface="charter"/>
              </a:rPr>
              <a:t>branchadı</a:t>
            </a:r>
            <a:r>
              <a:rPr lang="tr-TR" sz="2200" b="1" dirty="0">
                <a:solidFill>
                  <a:srgbClr val="292929"/>
                </a:solidFill>
                <a:latin typeface="charter"/>
              </a:rPr>
              <a:t> </a:t>
            </a:r>
            <a:r>
              <a:rPr lang="tr-TR" sz="2200" dirty="0">
                <a:solidFill>
                  <a:srgbClr val="292929"/>
                </a:solidFill>
                <a:latin typeface="charter"/>
              </a:rPr>
              <a:t>komutuyla </a:t>
            </a:r>
            <a:r>
              <a:rPr lang="tr-TR" sz="2200" dirty="0" err="1">
                <a:solidFill>
                  <a:srgbClr val="292929"/>
                </a:solidFill>
                <a:latin typeface="charter"/>
              </a:rPr>
              <a:t>branch’ler</a:t>
            </a:r>
            <a:r>
              <a:rPr lang="tr-TR" sz="2200" dirty="0">
                <a:solidFill>
                  <a:srgbClr val="292929"/>
                </a:solidFill>
                <a:latin typeface="charter"/>
              </a:rPr>
              <a:t> arasında geçiş yapılabilir.</a:t>
            </a:r>
          </a:p>
        </p:txBody>
      </p:sp>
    </p:spTree>
    <p:extLst>
      <p:ext uri="{BB962C8B-B14F-4D97-AF65-F5344CB8AC3E}">
        <p14:creationId xmlns:p14="http://schemas.microsoft.com/office/powerpoint/2010/main" val="1067573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43E8DE7-72E7-415D-AD10-5AEFBB7FC752}"/>
              </a:ext>
            </a:extLst>
          </p:cNvPr>
          <p:cNvSpPr>
            <a:spLocks noGrp="1"/>
          </p:cNvSpPr>
          <p:nvPr>
            <p:ph idx="1"/>
          </p:nvPr>
        </p:nvSpPr>
        <p:spPr/>
        <p:txBody>
          <a:bodyPr>
            <a:normAutofit/>
          </a:bodyPr>
          <a:lstStyle/>
          <a:p>
            <a:r>
              <a:rPr lang="tr-TR" b="1" i="0" dirty="0">
                <a:solidFill>
                  <a:srgbClr val="292929"/>
                </a:solidFill>
                <a:effectLst/>
                <a:latin typeface="charter"/>
              </a:rPr>
              <a:t>git </a:t>
            </a:r>
            <a:r>
              <a:rPr lang="tr-TR" b="1" i="0" dirty="0" err="1">
                <a:solidFill>
                  <a:srgbClr val="292929"/>
                </a:solidFill>
                <a:effectLst/>
                <a:latin typeface="charter"/>
              </a:rPr>
              <a:t>push</a:t>
            </a:r>
            <a:r>
              <a:rPr lang="tr-TR" b="1" i="0" dirty="0">
                <a:solidFill>
                  <a:srgbClr val="292929"/>
                </a:solidFill>
                <a:effectLst/>
                <a:latin typeface="charter"/>
              </a:rPr>
              <a:t> </a:t>
            </a:r>
            <a:r>
              <a:rPr lang="tr-TR" b="1" i="0" dirty="0" err="1">
                <a:solidFill>
                  <a:srgbClr val="292929"/>
                </a:solidFill>
                <a:effectLst/>
                <a:latin typeface="charter"/>
              </a:rPr>
              <a:t>origin</a:t>
            </a:r>
            <a:r>
              <a:rPr lang="tr-TR" b="1" i="0" dirty="0">
                <a:solidFill>
                  <a:srgbClr val="292929"/>
                </a:solidFill>
                <a:effectLst/>
                <a:latin typeface="charter"/>
              </a:rPr>
              <a:t> </a:t>
            </a:r>
            <a:r>
              <a:rPr lang="tr-TR" b="1" i="0" dirty="0" err="1">
                <a:solidFill>
                  <a:srgbClr val="292929"/>
                </a:solidFill>
                <a:effectLst/>
                <a:latin typeface="charter"/>
              </a:rPr>
              <a:t>branchadı</a:t>
            </a:r>
            <a:r>
              <a:rPr lang="tr-TR" b="1" i="0" dirty="0">
                <a:solidFill>
                  <a:srgbClr val="292929"/>
                </a:solidFill>
                <a:effectLst/>
                <a:latin typeface="charter"/>
              </a:rPr>
              <a:t> </a:t>
            </a:r>
            <a:r>
              <a:rPr lang="tr-TR" b="0" i="0" dirty="0">
                <a:solidFill>
                  <a:srgbClr val="292929"/>
                </a:solidFill>
                <a:effectLst/>
                <a:latin typeface="charter"/>
              </a:rPr>
              <a:t>komutunu kullanarak </a:t>
            </a:r>
            <a:r>
              <a:rPr lang="tr-TR" b="0" i="0" dirty="0" err="1">
                <a:solidFill>
                  <a:srgbClr val="292929"/>
                </a:solidFill>
                <a:effectLst/>
                <a:latin typeface="charter"/>
              </a:rPr>
              <a:t>branch’i</a:t>
            </a:r>
            <a:r>
              <a:rPr lang="tr-TR" b="0" i="0" dirty="0">
                <a:solidFill>
                  <a:srgbClr val="292929"/>
                </a:solidFill>
                <a:effectLst/>
                <a:latin typeface="charter"/>
              </a:rPr>
              <a:t> </a:t>
            </a:r>
            <a:r>
              <a:rPr lang="tr-TR" b="0" i="0" dirty="0" err="1">
                <a:solidFill>
                  <a:srgbClr val="292929"/>
                </a:solidFill>
                <a:effectLst/>
                <a:latin typeface="charter"/>
              </a:rPr>
              <a:t>remote</a:t>
            </a:r>
            <a:r>
              <a:rPr lang="tr-TR" b="0" i="0" dirty="0">
                <a:solidFill>
                  <a:srgbClr val="292929"/>
                </a:solidFill>
                <a:effectLst/>
                <a:latin typeface="charter"/>
              </a:rPr>
              <a:t> </a:t>
            </a:r>
            <a:r>
              <a:rPr lang="tr-TR" b="0" i="0" dirty="0" err="1">
                <a:solidFill>
                  <a:srgbClr val="292929"/>
                </a:solidFill>
                <a:effectLst/>
                <a:latin typeface="charter"/>
              </a:rPr>
              <a:t>repository’e</a:t>
            </a:r>
            <a:r>
              <a:rPr lang="tr-TR" b="0" i="0" dirty="0">
                <a:solidFill>
                  <a:srgbClr val="292929"/>
                </a:solidFill>
                <a:effectLst/>
                <a:latin typeface="charter"/>
              </a:rPr>
              <a:t> </a:t>
            </a:r>
            <a:r>
              <a:rPr lang="tr-TR" b="0" i="0" dirty="0" err="1">
                <a:solidFill>
                  <a:srgbClr val="292929"/>
                </a:solidFill>
                <a:effectLst/>
                <a:latin typeface="charter"/>
              </a:rPr>
              <a:t>pushlayabilirsiniz</a:t>
            </a:r>
            <a:r>
              <a:rPr lang="tr-TR" b="0" i="0" dirty="0">
                <a:solidFill>
                  <a:srgbClr val="292929"/>
                </a:solidFill>
                <a:effectLst/>
                <a:latin typeface="charter"/>
              </a:rPr>
              <a:t>.</a:t>
            </a:r>
          </a:p>
          <a:p>
            <a:pPr eaLnBrk="0" fontAlgn="base" hangingPunct="0">
              <a:lnSpc>
                <a:spcPct val="100000"/>
              </a:lnSpc>
              <a:spcBef>
                <a:spcPct val="0"/>
              </a:spcBef>
              <a:spcAft>
                <a:spcPct val="0"/>
              </a:spcAft>
            </a:pPr>
            <a:r>
              <a:rPr lang="tr-TR" altLang="tr-TR" b="1" dirty="0">
                <a:solidFill>
                  <a:srgbClr val="292929"/>
                </a:solidFill>
                <a:latin typeface="charter"/>
              </a:rPr>
              <a:t>git </a:t>
            </a:r>
            <a:r>
              <a:rPr lang="tr-TR" altLang="tr-TR" b="1" dirty="0" err="1">
                <a:solidFill>
                  <a:srgbClr val="292929"/>
                </a:solidFill>
                <a:latin typeface="charter"/>
              </a:rPr>
              <a:t>fetch</a:t>
            </a:r>
            <a:r>
              <a:rPr lang="tr-TR" altLang="tr-TR" b="1" dirty="0">
                <a:solidFill>
                  <a:srgbClr val="292929"/>
                </a:solidFill>
                <a:latin typeface="charter"/>
              </a:rPr>
              <a:t> </a:t>
            </a:r>
            <a:r>
              <a:rPr lang="tr-TR" altLang="tr-TR" dirty="0">
                <a:solidFill>
                  <a:srgbClr val="292929"/>
                </a:solidFill>
                <a:latin typeface="charter"/>
              </a:rPr>
              <a:t>komutunu kullanarak başka biri tarafından değişiklik yapılıp yapılmadığına bakmanız gerekecektir. Projede aynı </a:t>
            </a:r>
            <a:r>
              <a:rPr lang="tr-TR" altLang="tr-TR" dirty="0" err="1">
                <a:solidFill>
                  <a:srgbClr val="292929"/>
                </a:solidFill>
                <a:latin typeface="charter"/>
              </a:rPr>
              <a:t>branch</a:t>
            </a:r>
            <a:r>
              <a:rPr lang="tr-TR" altLang="tr-TR" dirty="0">
                <a:solidFill>
                  <a:srgbClr val="292929"/>
                </a:solidFill>
                <a:latin typeface="charter"/>
              </a:rPr>
              <a:t> üzerinde çalıştığınız takım arkadaşlarınız var ise geliştirme yapmaya başlamadan önce bu komut yardımıyla </a:t>
            </a:r>
            <a:r>
              <a:rPr lang="tr-TR" altLang="tr-TR" dirty="0" err="1">
                <a:solidFill>
                  <a:srgbClr val="292929"/>
                </a:solidFill>
                <a:latin typeface="charter"/>
              </a:rPr>
              <a:t>remote</a:t>
            </a:r>
            <a:r>
              <a:rPr lang="tr-TR" altLang="tr-TR" dirty="0">
                <a:solidFill>
                  <a:srgbClr val="292929"/>
                </a:solidFill>
                <a:latin typeface="charter"/>
              </a:rPr>
              <a:t> </a:t>
            </a:r>
            <a:r>
              <a:rPr lang="tr-TR" altLang="tr-TR" dirty="0" err="1">
                <a:solidFill>
                  <a:srgbClr val="292929"/>
                </a:solidFill>
                <a:latin typeface="charter"/>
              </a:rPr>
              <a:t>branch’deki</a:t>
            </a:r>
            <a:r>
              <a:rPr lang="tr-TR" altLang="tr-TR" dirty="0">
                <a:solidFill>
                  <a:srgbClr val="292929"/>
                </a:solidFill>
                <a:latin typeface="charter"/>
              </a:rPr>
              <a:t> tüm değişiklikleri </a:t>
            </a:r>
            <a:r>
              <a:rPr lang="tr-TR" altLang="tr-TR" dirty="0" err="1">
                <a:solidFill>
                  <a:srgbClr val="292929"/>
                </a:solidFill>
                <a:latin typeface="charter"/>
              </a:rPr>
              <a:t>local</a:t>
            </a:r>
            <a:r>
              <a:rPr lang="tr-TR" altLang="tr-TR" dirty="0">
                <a:solidFill>
                  <a:srgbClr val="292929"/>
                </a:solidFill>
                <a:latin typeface="charter"/>
              </a:rPr>
              <a:t> </a:t>
            </a:r>
            <a:r>
              <a:rPr lang="tr-TR" altLang="tr-TR" dirty="0" err="1">
                <a:solidFill>
                  <a:srgbClr val="292929"/>
                </a:solidFill>
                <a:latin typeface="charter"/>
              </a:rPr>
              <a:t>branch’imize</a:t>
            </a:r>
            <a:r>
              <a:rPr lang="tr-TR" altLang="tr-TR" dirty="0">
                <a:solidFill>
                  <a:srgbClr val="292929"/>
                </a:solidFill>
                <a:latin typeface="charter"/>
              </a:rPr>
              <a:t> almanız gerekir. Bu iki </a:t>
            </a:r>
            <a:r>
              <a:rPr lang="tr-TR" altLang="tr-TR" dirty="0" err="1">
                <a:solidFill>
                  <a:srgbClr val="292929"/>
                </a:solidFill>
                <a:latin typeface="charter"/>
              </a:rPr>
              <a:t>branch</a:t>
            </a:r>
            <a:r>
              <a:rPr lang="tr-TR" altLang="tr-TR" dirty="0">
                <a:solidFill>
                  <a:srgbClr val="292929"/>
                </a:solidFill>
                <a:latin typeface="charter"/>
              </a:rPr>
              <a:t> arasında farklılıklar bulunuyor ise </a:t>
            </a:r>
            <a:r>
              <a:rPr lang="tr-TR" altLang="tr-TR" dirty="0" err="1">
                <a:solidFill>
                  <a:srgbClr val="292929"/>
                </a:solidFill>
                <a:latin typeface="charter"/>
              </a:rPr>
              <a:t>branch’ler</a:t>
            </a:r>
            <a:r>
              <a:rPr lang="tr-TR" altLang="tr-TR" dirty="0">
                <a:solidFill>
                  <a:srgbClr val="292929"/>
                </a:solidFill>
                <a:latin typeface="charter"/>
              </a:rPr>
              <a:t> arasında çakışmalar meydana gelebilir.</a:t>
            </a:r>
          </a:p>
          <a:p>
            <a:endParaRPr lang="tr-TR" dirty="0"/>
          </a:p>
        </p:txBody>
      </p:sp>
    </p:spTree>
    <p:extLst>
      <p:ext uri="{BB962C8B-B14F-4D97-AF65-F5344CB8AC3E}">
        <p14:creationId xmlns:p14="http://schemas.microsoft.com/office/powerpoint/2010/main" val="141879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BF48C33-EC37-4FB5-AB0E-C2EEACE162E0}"/>
              </a:ext>
            </a:extLst>
          </p:cNvPr>
          <p:cNvSpPr>
            <a:spLocks noGrp="1"/>
          </p:cNvSpPr>
          <p:nvPr>
            <p:ph idx="1"/>
          </p:nvPr>
        </p:nvSpPr>
        <p:spPr/>
        <p:txBody>
          <a:bodyPr/>
          <a:lstStyle/>
          <a:p>
            <a:r>
              <a:rPr lang="tr-TR" b="1" i="0" dirty="0">
                <a:solidFill>
                  <a:srgbClr val="292929"/>
                </a:solidFill>
                <a:effectLst/>
                <a:latin typeface="charter"/>
              </a:rPr>
              <a:t>git </a:t>
            </a:r>
            <a:r>
              <a:rPr lang="tr-TR" b="1" i="0" dirty="0" err="1">
                <a:solidFill>
                  <a:srgbClr val="292929"/>
                </a:solidFill>
                <a:effectLst/>
                <a:latin typeface="charter"/>
              </a:rPr>
              <a:t>pull</a:t>
            </a:r>
            <a:r>
              <a:rPr lang="tr-TR" b="1" i="0" dirty="0">
                <a:solidFill>
                  <a:srgbClr val="292929"/>
                </a:solidFill>
                <a:effectLst/>
                <a:latin typeface="charter"/>
              </a:rPr>
              <a:t> </a:t>
            </a:r>
            <a:r>
              <a:rPr lang="tr-TR" b="1" i="0" dirty="0" err="1">
                <a:solidFill>
                  <a:srgbClr val="292929"/>
                </a:solidFill>
                <a:effectLst/>
                <a:latin typeface="charter"/>
              </a:rPr>
              <a:t>origin</a:t>
            </a:r>
            <a:r>
              <a:rPr lang="tr-TR" b="1" i="0" dirty="0">
                <a:solidFill>
                  <a:srgbClr val="292929"/>
                </a:solidFill>
                <a:effectLst/>
                <a:latin typeface="charter"/>
              </a:rPr>
              <a:t> </a:t>
            </a:r>
            <a:r>
              <a:rPr lang="tr-TR" b="1" i="0" dirty="0" err="1">
                <a:solidFill>
                  <a:srgbClr val="292929"/>
                </a:solidFill>
                <a:effectLst/>
                <a:latin typeface="charter"/>
              </a:rPr>
              <a:t>branchadı</a:t>
            </a:r>
            <a:r>
              <a:rPr lang="tr-TR" b="1" i="0" dirty="0">
                <a:solidFill>
                  <a:srgbClr val="292929"/>
                </a:solidFill>
                <a:effectLst/>
                <a:latin typeface="charter"/>
              </a:rPr>
              <a:t> </a:t>
            </a:r>
            <a:r>
              <a:rPr lang="tr-TR" b="0" i="0" dirty="0">
                <a:solidFill>
                  <a:srgbClr val="292929"/>
                </a:solidFill>
                <a:effectLst/>
                <a:latin typeface="charter"/>
              </a:rPr>
              <a:t> komutunu kullanarak </a:t>
            </a:r>
            <a:r>
              <a:rPr lang="tr-TR" b="0" i="0" dirty="0" err="1">
                <a:solidFill>
                  <a:srgbClr val="292929"/>
                </a:solidFill>
                <a:effectLst/>
                <a:latin typeface="charter"/>
              </a:rPr>
              <a:t>branch’i</a:t>
            </a:r>
            <a:r>
              <a:rPr lang="tr-TR" b="0" i="0" dirty="0">
                <a:solidFill>
                  <a:srgbClr val="292929"/>
                </a:solidFill>
                <a:effectLst/>
                <a:latin typeface="charter"/>
              </a:rPr>
              <a:t> </a:t>
            </a:r>
            <a:r>
              <a:rPr lang="tr-TR" b="0" i="0" dirty="0" err="1">
                <a:solidFill>
                  <a:srgbClr val="292929"/>
                </a:solidFill>
                <a:effectLst/>
                <a:latin typeface="charter"/>
              </a:rPr>
              <a:t>remote</a:t>
            </a:r>
            <a:r>
              <a:rPr lang="tr-TR" b="0" i="0" dirty="0">
                <a:solidFill>
                  <a:srgbClr val="292929"/>
                </a:solidFill>
                <a:effectLst/>
                <a:latin typeface="charter"/>
              </a:rPr>
              <a:t> </a:t>
            </a:r>
            <a:r>
              <a:rPr lang="tr-TR" b="0" i="0" dirty="0" err="1">
                <a:solidFill>
                  <a:srgbClr val="292929"/>
                </a:solidFill>
                <a:effectLst/>
                <a:latin typeface="charter"/>
              </a:rPr>
              <a:t>repository’den</a:t>
            </a:r>
            <a:r>
              <a:rPr lang="tr-TR" b="0" i="0" dirty="0">
                <a:solidFill>
                  <a:srgbClr val="292929"/>
                </a:solidFill>
                <a:effectLst/>
                <a:latin typeface="charter"/>
              </a:rPr>
              <a:t> alıp </a:t>
            </a:r>
            <a:r>
              <a:rPr lang="tr-TR" b="0" i="0" dirty="0" err="1">
                <a:solidFill>
                  <a:srgbClr val="292929"/>
                </a:solidFill>
                <a:effectLst/>
                <a:latin typeface="charter"/>
              </a:rPr>
              <a:t>localinizle</a:t>
            </a:r>
            <a:r>
              <a:rPr lang="tr-TR" b="0" i="0" dirty="0">
                <a:solidFill>
                  <a:srgbClr val="292929"/>
                </a:solidFill>
                <a:effectLst/>
                <a:latin typeface="charter"/>
              </a:rPr>
              <a:t> birleştirir.</a:t>
            </a:r>
          </a:p>
          <a:p>
            <a:r>
              <a:rPr lang="tr-TR" b="1" i="0" dirty="0">
                <a:solidFill>
                  <a:srgbClr val="292929"/>
                </a:solidFill>
                <a:effectLst/>
                <a:latin typeface="charter"/>
              </a:rPr>
              <a:t>git </a:t>
            </a:r>
            <a:r>
              <a:rPr lang="tr-TR" b="1" i="0" dirty="0" err="1">
                <a:solidFill>
                  <a:srgbClr val="292929"/>
                </a:solidFill>
                <a:effectLst/>
                <a:latin typeface="charter"/>
              </a:rPr>
              <a:t>checkout</a:t>
            </a:r>
            <a:r>
              <a:rPr lang="tr-TR" b="1" i="0" dirty="0">
                <a:solidFill>
                  <a:srgbClr val="292929"/>
                </a:solidFill>
                <a:effectLst/>
                <a:latin typeface="charter"/>
              </a:rPr>
              <a:t> </a:t>
            </a:r>
            <a:r>
              <a:rPr lang="tr-TR" b="1" i="0" dirty="0" err="1">
                <a:solidFill>
                  <a:srgbClr val="292929"/>
                </a:solidFill>
                <a:effectLst/>
                <a:latin typeface="charter"/>
              </a:rPr>
              <a:t>master</a:t>
            </a:r>
            <a:r>
              <a:rPr lang="tr-TR" b="1" i="0" dirty="0">
                <a:solidFill>
                  <a:srgbClr val="292929"/>
                </a:solidFill>
                <a:effectLst/>
                <a:latin typeface="charter"/>
              </a:rPr>
              <a:t> </a:t>
            </a:r>
            <a:r>
              <a:rPr lang="tr-TR" b="0" i="0" dirty="0">
                <a:solidFill>
                  <a:srgbClr val="292929"/>
                </a:solidFill>
                <a:effectLst/>
                <a:latin typeface="charter"/>
              </a:rPr>
              <a:t>komutu</a:t>
            </a:r>
            <a:r>
              <a:rPr lang="tr-TR" b="1" i="0" dirty="0">
                <a:solidFill>
                  <a:srgbClr val="292929"/>
                </a:solidFill>
                <a:effectLst/>
                <a:latin typeface="charter"/>
              </a:rPr>
              <a:t> </a:t>
            </a:r>
            <a:r>
              <a:rPr lang="tr-TR" b="0" i="0" dirty="0">
                <a:solidFill>
                  <a:srgbClr val="292929"/>
                </a:solidFill>
                <a:effectLst/>
                <a:latin typeface="charter"/>
              </a:rPr>
              <a:t>ile </a:t>
            </a:r>
            <a:r>
              <a:rPr lang="tr-TR" b="0" i="0" dirty="0" err="1">
                <a:solidFill>
                  <a:srgbClr val="292929"/>
                </a:solidFill>
                <a:effectLst/>
                <a:latin typeface="charter"/>
              </a:rPr>
              <a:t>master</a:t>
            </a:r>
            <a:r>
              <a:rPr lang="tr-TR" b="0" i="0" dirty="0">
                <a:solidFill>
                  <a:srgbClr val="292929"/>
                </a:solidFill>
                <a:effectLst/>
                <a:latin typeface="charter"/>
              </a:rPr>
              <a:t> </a:t>
            </a:r>
            <a:r>
              <a:rPr lang="tr-TR" b="0" i="0" dirty="0" err="1">
                <a:solidFill>
                  <a:srgbClr val="292929"/>
                </a:solidFill>
                <a:effectLst/>
                <a:latin typeface="charter"/>
              </a:rPr>
              <a:t>branchine</a:t>
            </a:r>
            <a:r>
              <a:rPr lang="tr-TR" b="0" i="0" dirty="0">
                <a:solidFill>
                  <a:srgbClr val="292929"/>
                </a:solidFill>
                <a:effectLst/>
                <a:latin typeface="charter"/>
              </a:rPr>
              <a:t> geçilir. Daha sonra da </a:t>
            </a:r>
            <a:r>
              <a:rPr lang="tr-TR" b="1" i="0" dirty="0">
                <a:solidFill>
                  <a:srgbClr val="292929"/>
                </a:solidFill>
                <a:effectLst/>
                <a:latin typeface="charter"/>
              </a:rPr>
              <a:t>git </a:t>
            </a:r>
            <a:r>
              <a:rPr lang="tr-TR" b="1" i="0" dirty="0" err="1">
                <a:solidFill>
                  <a:srgbClr val="292929"/>
                </a:solidFill>
                <a:effectLst/>
                <a:latin typeface="charter"/>
              </a:rPr>
              <a:t>merge</a:t>
            </a:r>
            <a:r>
              <a:rPr lang="tr-TR" b="1" i="0" dirty="0">
                <a:solidFill>
                  <a:srgbClr val="292929"/>
                </a:solidFill>
                <a:effectLst/>
                <a:latin typeface="charter"/>
              </a:rPr>
              <a:t> </a:t>
            </a:r>
            <a:r>
              <a:rPr lang="tr-TR" b="1" i="0" dirty="0" err="1">
                <a:solidFill>
                  <a:srgbClr val="292929"/>
                </a:solidFill>
                <a:effectLst/>
                <a:latin typeface="charter"/>
              </a:rPr>
              <a:t>branchadı</a:t>
            </a:r>
            <a:r>
              <a:rPr lang="tr-TR" b="1" i="0" dirty="0">
                <a:solidFill>
                  <a:srgbClr val="292929"/>
                </a:solidFill>
                <a:effectLst/>
                <a:latin typeface="charter"/>
              </a:rPr>
              <a:t> </a:t>
            </a:r>
            <a:r>
              <a:rPr lang="tr-TR" b="0" i="0" dirty="0">
                <a:solidFill>
                  <a:srgbClr val="292929"/>
                </a:solidFill>
                <a:effectLst/>
                <a:latin typeface="charter"/>
              </a:rPr>
              <a:t>komutuyla </a:t>
            </a:r>
            <a:r>
              <a:rPr lang="tr-TR" b="0" i="0" dirty="0" err="1">
                <a:solidFill>
                  <a:srgbClr val="292929"/>
                </a:solidFill>
                <a:effectLst/>
                <a:latin typeface="charter"/>
              </a:rPr>
              <a:t>merge</a:t>
            </a:r>
            <a:r>
              <a:rPr lang="tr-TR" b="0" i="0" dirty="0">
                <a:solidFill>
                  <a:srgbClr val="292929"/>
                </a:solidFill>
                <a:effectLst/>
                <a:latin typeface="charter"/>
              </a:rPr>
              <a:t> işlemini </a:t>
            </a:r>
            <a:r>
              <a:rPr lang="tr-TR" b="0" i="0" dirty="0" err="1">
                <a:solidFill>
                  <a:srgbClr val="292929"/>
                </a:solidFill>
                <a:effectLst/>
                <a:latin typeface="charter"/>
              </a:rPr>
              <a:t>gerçekleştirebilirsiniz.Bu</a:t>
            </a:r>
            <a:r>
              <a:rPr lang="tr-TR" b="0" i="0" dirty="0">
                <a:solidFill>
                  <a:srgbClr val="292929"/>
                </a:solidFill>
                <a:effectLst/>
                <a:latin typeface="charter"/>
              </a:rPr>
              <a:t> durumda sonuç olarak </a:t>
            </a:r>
            <a:r>
              <a:rPr lang="tr-TR" b="0" i="0" dirty="0" err="1">
                <a:solidFill>
                  <a:srgbClr val="292929"/>
                </a:solidFill>
                <a:effectLst/>
                <a:latin typeface="charter"/>
              </a:rPr>
              <a:t>master</a:t>
            </a:r>
            <a:r>
              <a:rPr lang="tr-TR" b="0" i="0" dirty="0">
                <a:solidFill>
                  <a:srgbClr val="292929"/>
                </a:solidFill>
                <a:effectLst/>
                <a:latin typeface="charter"/>
              </a:rPr>
              <a:t> </a:t>
            </a:r>
            <a:r>
              <a:rPr lang="tr-TR" b="0" i="0" dirty="0" err="1">
                <a:solidFill>
                  <a:srgbClr val="292929"/>
                </a:solidFill>
                <a:effectLst/>
                <a:latin typeface="charter"/>
              </a:rPr>
              <a:t>branchinde</a:t>
            </a:r>
            <a:r>
              <a:rPr lang="tr-TR" b="0" i="0" dirty="0">
                <a:solidFill>
                  <a:srgbClr val="292929"/>
                </a:solidFill>
                <a:effectLst/>
                <a:latin typeface="charter"/>
              </a:rPr>
              <a:t> </a:t>
            </a:r>
            <a:r>
              <a:rPr lang="tr-TR" b="0" i="0" dirty="0" err="1">
                <a:solidFill>
                  <a:srgbClr val="292929"/>
                </a:solidFill>
                <a:effectLst/>
                <a:latin typeface="charter"/>
              </a:rPr>
              <a:t>brachadı</a:t>
            </a:r>
            <a:r>
              <a:rPr lang="tr-TR" dirty="0" err="1">
                <a:solidFill>
                  <a:srgbClr val="292929"/>
                </a:solidFill>
                <a:latin typeface="charter"/>
              </a:rPr>
              <a:t>’na</a:t>
            </a:r>
            <a:r>
              <a:rPr lang="tr-TR" dirty="0">
                <a:solidFill>
                  <a:srgbClr val="292929"/>
                </a:solidFill>
                <a:latin typeface="charter"/>
              </a:rPr>
              <a:t> ait kodları taşımış olursunuz.</a:t>
            </a:r>
            <a:endParaRPr lang="tr-TR" dirty="0"/>
          </a:p>
        </p:txBody>
      </p:sp>
    </p:spTree>
    <p:extLst>
      <p:ext uri="{BB962C8B-B14F-4D97-AF65-F5344CB8AC3E}">
        <p14:creationId xmlns:p14="http://schemas.microsoft.com/office/powerpoint/2010/main" val="3889427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228C71-B50B-4DA8-BA5C-DE2F075DBCB9}"/>
              </a:ext>
            </a:extLst>
          </p:cNvPr>
          <p:cNvSpPr>
            <a:spLocks noGrp="1"/>
          </p:cNvSpPr>
          <p:nvPr>
            <p:ph type="title"/>
          </p:nvPr>
        </p:nvSpPr>
        <p:spPr/>
        <p:txBody>
          <a:bodyPr/>
          <a:lstStyle/>
          <a:p>
            <a:r>
              <a:rPr lang="tr-TR" dirty="0"/>
              <a:t>Kurulum</a:t>
            </a:r>
          </a:p>
        </p:txBody>
      </p:sp>
      <p:sp>
        <p:nvSpPr>
          <p:cNvPr id="3" name="İçerik Yer Tutucusu 2">
            <a:extLst>
              <a:ext uri="{FF2B5EF4-FFF2-40B4-BE49-F238E27FC236}">
                <a16:creationId xmlns:a16="http://schemas.microsoft.com/office/drawing/2014/main" id="{2BE9CAE3-671B-4226-BF61-7873BDD03680}"/>
              </a:ext>
            </a:extLst>
          </p:cNvPr>
          <p:cNvSpPr>
            <a:spLocks noGrp="1"/>
          </p:cNvSpPr>
          <p:nvPr>
            <p:ph idx="1"/>
          </p:nvPr>
        </p:nvSpPr>
        <p:spPr/>
        <p:txBody>
          <a:bodyPr>
            <a:normAutofit fontScale="92500" lnSpcReduction="20000"/>
          </a:bodyPr>
          <a:lstStyle/>
          <a:p>
            <a:r>
              <a:rPr lang="tr-TR" b="0" i="0" dirty="0">
                <a:effectLst/>
                <a:latin typeface="Calibri" panose="020F0502020204030204" pitchFamily="34" charset="0"/>
                <a:hlinkClick r:id="rId2"/>
              </a:rPr>
              <a:t>https://github.com/git-for-windows/git/releases/download/v2.35.1.windows.2/Git-2.35.1.2-64-bit.exe</a:t>
            </a:r>
            <a:r>
              <a:rPr lang="tr-TR" b="0" i="0" dirty="0">
                <a:effectLst/>
                <a:latin typeface="Calibri" panose="020F0502020204030204" pitchFamily="34" charset="0"/>
              </a:rPr>
              <a:t> adresinden </a:t>
            </a:r>
            <a:r>
              <a:rPr lang="tr-TR" b="0" i="0" dirty="0" err="1">
                <a:effectLst/>
                <a:latin typeface="Calibri" panose="020F0502020204030204" pitchFamily="34" charset="0"/>
              </a:rPr>
              <a:t>git’i</a:t>
            </a:r>
            <a:r>
              <a:rPr lang="tr-TR" b="0" i="0" dirty="0">
                <a:effectLst/>
                <a:latin typeface="Calibri" panose="020F0502020204030204" pitchFamily="34" charset="0"/>
              </a:rPr>
              <a:t> indirebilirsiniz. Link Windows 64 bit için geçerlidir. Eğer </a:t>
            </a:r>
            <a:r>
              <a:rPr lang="tr-TR" b="0" i="0" dirty="0" err="1">
                <a:effectLst/>
                <a:latin typeface="Calibri" panose="020F0502020204030204" pitchFamily="34" charset="0"/>
              </a:rPr>
              <a:t>version</a:t>
            </a:r>
            <a:r>
              <a:rPr lang="tr-TR" b="0" i="0" dirty="0">
                <a:effectLst/>
                <a:latin typeface="Calibri" panose="020F0502020204030204" pitchFamily="34" charset="0"/>
              </a:rPr>
              <a:t> veya işletim sistemi farklıysa </a:t>
            </a:r>
            <a:r>
              <a:rPr lang="tr-TR" b="0" i="0" dirty="0">
                <a:effectLst/>
                <a:latin typeface="Calibri" panose="020F0502020204030204" pitchFamily="34" charset="0"/>
                <a:hlinkClick r:id="rId3"/>
              </a:rPr>
              <a:t>https://git-scm.com/downloads</a:t>
            </a:r>
            <a:r>
              <a:rPr lang="tr-TR" b="0" i="0" dirty="0">
                <a:effectLst/>
                <a:latin typeface="Calibri" panose="020F0502020204030204" pitchFamily="34" charset="0"/>
              </a:rPr>
              <a:t> linkten indirebilirsiniz.</a:t>
            </a:r>
          </a:p>
          <a:p>
            <a:r>
              <a:rPr lang="tr-TR" b="0" i="0" dirty="0">
                <a:solidFill>
                  <a:srgbClr val="292929"/>
                </a:solidFill>
                <a:effectLst/>
                <a:latin typeface="charter"/>
              </a:rPr>
              <a:t>Kurulumu tamamladıktan sonra proje üzerinde yaptığımız tüm değişikliklerin tutulabilmesi için name ve </a:t>
            </a:r>
            <a:r>
              <a:rPr lang="tr-TR" b="0" i="0" dirty="0" err="1">
                <a:solidFill>
                  <a:srgbClr val="292929"/>
                </a:solidFill>
                <a:effectLst/>
                <a:latin typeface="charter"/>
              </a:rPr>
              <a:t>email</a:t>
            </a:r>
            <a:r>
              <a:rPr lang="tr-TR" b="0" i="0" dirty="0">
                <a:solidFill>
                  <a:srgbClr val="292929"/>
                </a:solidFill>
                <a:effectLst/>
                <a:latin typeface="charter"/>
              </a:rPr>
              <a:t> bilgilerimizin konfigürasyonunu yapmamız gerekiyor.</a:t>
            </a:r>
            <a:endParaRPr lang="tr-TR" b="0" i="0" dirty="0">
              <a:effectLst/>
              <a:latin typeface="Calibri" panose="020F0502020204030204" pitchFamily="34" charset="0"/>
            </a:endParaRPr>
          </a:p>
          <a:p>
            <a:pPr marL="0" indent="0">
              <a:buNone/>
            </a:pPr>
            <a:r>
              <a:rPr lang="tr-TR" dirty="0"/>
              <a:t>git </a:t>
            </a:r>
            <a:r>
              <a:rPr lang="tr-TR" dirty="0" err="1"/>
              <a:t>config</a:t>
            </a:r>
            <a:r>
              <a:rPr lang="tr-TR" dirty="0"/>
              <a:t> --global user.name " </a:t>
            </a:r>
            <a:r>
              <a:rPr lang="tr-TR" dirty="0" err="1"/>
              <a:t>username</a:t>
            </a:r>
            <a:r>
              <a:rPr lang="tr-TR" dirty="0"/>
              <a:t> "</a:t>
            </a:r>
          </a:p>
          <a:p>
            <a:pPr marL="0" indent="0">
              <a:buNone/>
            </a:pPr>
            <a:r>
              <a:rPr lang="tr-TR" dirty="0"/>
              <a:t>git </a:t>
            </a:r>
            <a:r>
              <a:rPr lang="tr-TR" dirty="0" err="1"/>
              <a:t>config</a:t>
            </a:r>
            <a:r>
              <a:rPr lang="tr-TR" dirty="0"/>
              <a:t> --global </a:t>
            </a:r>
            <a:r>
              <a:rPr lang="tr-TR" dirty="0" err="1"/>
              <a:t>user.email</a:t>
            </a:r>
            <a:r>
              <a:rPr lang="tr-TR" dirty="0"/>
              <a:t> "username@gmail.com"</a:t>
            </a:r>
          </a:p>
        </p:txBody>
      </p:sp>
    </p:spTree>
    <p:extLst>
      <p:ext uri="{BB962C8B-B14F-4D97-AF65-F5344CB8AC3E}">
        <p14:creationId xmlns:p14="http://schemas.microsoft.com/office/powerpoint/2010/main" val="3576762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EA25CE-AC8D-4048-932D-BC844538F398}"/>
              </a:ext>
            </a:extLst>
          </p:cNvPr>
          <p:cNvSpPr>
            <a:spLocks noGrp="1"/>
          </p:cNvSpPr>
          <p:nvPr>
            <p:ph type="title"/>
          </p:nvPr>
        </p:nvSpPr>
        <p:spPr/>
        <p:txBody>
          <a:bodyPr>
            <a:normAutofit fontScale="90000"/>
          </a:bodyPr>
          <a:lstStyle/>
          <a:p>
            <a:r>
              <a:rPr lang="tr-TR" b="1" i="0" dirty="0" err="1">
                <a:solidFill>
                  <a:srgbClr val="292929"/>
                </a:solidFill>
                <a:effectLst/>
                <a:latin typeface="sohne"/>
              </a:rPr>
              <a:t>Repository</a:t>
            </a:r>
            <a:br>
              <a:rPr lang="tr-TR" b="1" i="0" dirty="0">
                <a:solidFill>
                  <a:srgbClr val="292929"/>
                </a:solidFill>
                <a:effectLst/>
                <a:latin typeface="sohne"/>
              </a:rPr>
            </a:br>
            <a:endParaRPr lang="tr-TR" dirty="0"/>
          </a:p>
        </p:txBody>
      </p:sp>
      <p:sp>
        <p:nvSpPr>
          <p:cNvPr id="3" name="İçerik Yer Tutucusu 2">
            <a:extLst>
              <a:ext uri="{FF2B5EF4-FFF2-40B4-BE49-F238E27FC236}">
                <a16:creationId xmlns:a16="http://schemas.microsoft.com/office/drawing/2014/main" id="{24BDFC71-26F7-4AC2-B5C7-1AFD8DDFF59B}"/>
              </a:ext>
            </a:extLst>
          </p:cNvPr>
          <p:cNvSpPr>
            <a:spLocks noGrp="1"/>
          </p:cNvSpPr>
          <p:nvPr>
            <p:ph idx="1"/>
          </p:nvPr>
        </p:nvSpPr>
        <p:spPr/>
        <p:txBody>
          <a:bodyPr>
            <a:normAutofit fontScale="92500" lnSpcReduction="20000"/>
          </a:bodyPr>
          <a:lstStyle/>
          <a:p>
            <a:r>
              <a:rPr lang="tr-TR" b="0" i="0" dirty="0" err="1">
                <a:solidFill>
                  <a:srgbClr val="292929"/>
                </a:solidFill>
                <a:effectLst/>
                <a:latin typeface="charter"/>
              </a:rPr>
              <a:t>Localinizdeki</a:t>
            </a:r>
            <a:r>
              <a:rPr lang="tr-TR" b="0" i="0" dirty="0">
                <a:solidFill>
                  <a:srgbClr val="292929"/>
                </a:solidFill>
                <a:effectLst/>
                <a:latin typeface="charter"/>
              </a:rPr>
              <a:t> bir projeyi </a:t>
            </a:r>
            <a:r>
              <a:rPr lang="tr-TR" b="0" i="0" dirty="0" err="1">
                <a:solidFill>
                  <a:srgbClr val="292929"/>
                </a:solidFill>
                <a:effectLst/>
                <a:latin typeface="charter"/>
              </a:rPr>
              <a:t>versiyonlamak</a:t>
            </a:r>
            <a:r>
              <a:rPr lang="tr-TR" b="0" i="0" dirty="0">
                <a:solidFill>
                  <a:srgbClr val="292929"/>
                </a:solidFill>
                <a:effectLst/>
                <a:latin typeface="charter"/>
              </a:rPr>
              <a:t> istediğinizde proje klasörü içerisinde </a:t>
            </a:r>
            <a:r>
              <a:rPr lang="tr-TR" b="1" i="0" dirty="0">
                <a:solidFill>
                  <a:srgbClr val="292929"/>
                </a:solidFill>
                <a:effectLst/>
                <a:latin typeface="charter"/>
              </a:rPr>
              <a:t>git </a:t>
            </a:r>
            <a:r>
              <a:rPr lang="tr-TR" b="1" i="0" dirty="0" err="1">
                <a:solidFill>
                  <a:srgbClr val="292929"/>
                </a:solidFill>
                <a:effectLst/>
                <a:latin typeface="charter"/>
              </a:rPr>
              <a:t>init</a:t>
            </a:r>
            <a:r>
              <a:rPr lang="tr-TR" b="0" i="0" dirty="0">
                <a:solidFill>
                  <a:srgbClr val="292929"/>
                </a:solidFill>
                <a:effectLst/>
                <a:latin typeface="charter"/>
              </a:rPr>
              <a:t> komutunu çalıştırmak gereklidir. Böylelikle proje içerisinde </a:t>
            </a:r>
            <a:r>
              <a:rPr lang="tr-TR" b="0" i="1" dirty="0">
                <a:solidFill>
                  <a:srgbClr val="292929"/>
                </a:solidFill>
                <a:effectLst/>
                <a:latin typeface="charter"/>
              </a:rPr>
              <a:t>.git</a:t>
            </a:r>
            <a:r>
              <a:rPr lang="tr-TR" b="0" i="0" dirty="0">
                <a:solidFill>
                  <a:srgbClr val="292929"/>
                </a:solidFill>
                <a:effectLst/>
                <a:latin typeface="charter"/>
              </a:rPr>
              <a:t> klasörü oluşacaktır ve </a:t>
            </a:r>
            <a:r>
              <a:rPr lang="tr-TR" b="0" i="0" dirty="0" err="1">
                <a:solidFill>
                  <a:srgbClr val="292929"/>
                </a:solidFill>
                <a:effectLst/>
                <a:latin typeface="charter"/>
              </a:rPr>
              <a:t>local</a:t>
            </a:r>
            <a:r>
              <a:rPr lang="tr-TR" b="0" i="0" dirty="0">
                <a:solidFill>
                  <a:srgbClr val="292929"/>
                </a:solidFill>
                <a:effectLst/>
                <a:latin typeface="charter"/>
              </a:rPr>
              <a:t> </a:t>
            </a:r>
            <a:r>
              <a:rPr lang="tr-TR" b="0" i="0" dirty="0" err="1">
                <a:solidFill>
                  <a:srgbClr val="292929"/>
                </a:solidFill>
                <a:effectLst/>
                <a:latin typeface="charter"/>
              </a:rPr>
              <a:t>repository’iniz</a:t>
            </a:r>
            <a:r>
              <a:rPr lang="tr-TR" b="0" i="0" dirty="0">
                <a:solidFill>
                  <a:srgbClr val="292929"/>
                </a:solidFill>
                <a:effectLst/>
                <a:latin typeface="charter"/>
              </a:rPr>
              <a:t> oluşmuş olacaktır.</a:t>
            </a:r>
          </a:p>
          <a:p>
            <a:endParaRPr lang="tr-TR" dirty="0">
              <a:solidFill>
                <a:srgbClr val="292929"/>
              </a:solidFill>
              <a:latin typeface="charter"/>
            </a:endParaRPr>
          </a:p>
          <a:p>
            <a:r>
              <a:rPr lang="tr-TR" b="0" i="0" dirty="0">
                <a:solidFill>
                  <a:srgbClr val="292929"/>
                </a:solidFill>
                <a:effectLst/>
                <a:latin typeface="charter"/>
              </a:rPr>
              <a:t>Remote </a:t>
            </a:r>
            <a:r>
              <a:rPr lang="tr-TR" b="0" i="0" dirty="0" err="1">
                <a:solidFill>
                  <a:srgbClr val="292929"/>
                </a:solidFill>
                <a:effectLst/>
                <a:latin typeface="charter"/>
              </a:rPr>
              <a:t>repository</a:t>
            </a:r>
            <a:r>
              <a:rPr lang="tr-TR" b="0" i="0" dirty="0">
                <a:solidFill>
                  <a:srgbClr val="292929"/>
                </a:solidFill>
                <a:effectLst/>
                <a:latin typeface="charter"/>
              </a:rPr>
              <a:t> ise bir sunucu da yer alan projenizin .git klasörüdür. Örneğin; </a:t>
            </a:r>
            <a:r>
              <a:rPr lang="tr-TR" b="0" i="0" u="sng" dirty="0">
                <a:effectLst/>
                <a:latin typeface="charter"/>
                <a:hlinkClick r:id="rId2"/>
              </a:rPr>
              <a:t>https://github.com/googlecodelabs/android-navigation.git</a:t>
            </a:r>
            <a:r>
              <a:rPr lang="tr-TR" b="0" i="0" dirty="0">
                <a:solidFill>
                  <a:srgbClr val="292929"/>
                </a:solidFill>
                <a:effectLst/>
                <a:latin typeface="charter"/>
              </a:rPr>
              <a:t> adresindeki </a:t>
            </a:r>
            <a:r>
              <a:rPr lang="tr-TR" b="0" i="0" dirty="0" err="1">
                <a:solidFill>
                  <a:srgbClr val="292929"/>
                </a:solidFill>
                <a:effectLst/>
                <a:latin typeface="charter"/>
              </a:rPr>
              <a:t>repository’ı</a:t>
            </a:r>
            <a:r>
              <a:rPr lang="tr-TR" b="0" i="0" dirty="0">
                <a:solidFill>
                  <a:srgbClr val="292929"/>
                </a:solidFill>
                <a:effectLst/>
                <a:latin typeface="charter"/>
              </a:rPr>
              <a:t> üzerinde geliştirme yapmak isterseniz </a:t>
            </a:r>
            <a:r>
              <a:rPr lang="tr-TR" b="1" i="0" dirty="0">
                <a:solidFill>
                  <a:srgbClr val="292929"/>
                </a:solidFill>
                <a:effectLst/>
                <a:latin typeface="charter"/>
              </a:rPr>
              <a:t>git </a:t>
            </a:r>
            <a:r>
              <a:rPr lang="tr-TR" b="1" i="0" dirty="0" err="1">
                <a:solidFill>
                  <a:srgbClr val="292929"/>
                </a:solidFill>
                <a:effectLst/>
                <a:latin typeface="charter"/>
              </a:rPr>
              <a:t>clone</a:t>
            </a:r>
            <a:r>
              <a:rPr lang="tr-TR" b="1" i="0" dirty="0">
                <a:solidFill>
                  <a:srgbClr val="292929"/>
                </a:solidFill>
                <a:effectLst/>
                <a:latin typeface="charter"/>
              </a:rPr>
              <a:t> </a:t>
            </a:r>
            <a:r>
              <a:rPr lang="tr-TR" b="1" i="0" dirty="0" err="1">
                <a:solidFill>
                  <a:srgbClr val="292929"/>
                </a:solidFill>
                <a:effectLst/>
                <a:latin typeface="charter"/>
              </a:rPr>
              <a:t>url</a:t>
            </a:r>
            <a:r>
              <a:rPr lang="tr-TR" b="1" i="0" dirty="0">
                <a:solidFill>
                  <a:srgbClr val="292929"/>
                </a:solidFill>
                <a:effectLst/>
                <a:latin typeface="charter"/>
              </a:rPr>
              <a:t> </a:t>
            </a:r>
            <a:r>
              <a:rPr lang="tr-TR" b="0" i="0" dirty="0">
                <a:solidFill>
                  <a:srgbClr val="292929"/>
                </a:solidFill>
                <a:effectLst/>
                <a:latin typeface="charter"/>
              </a:rPr>
              <a:t>komutuyla üzerinde çalışmalara başlayabilirsiniz. </a:t>
            </a:r>
            <a:r>
              <a:rPr lang="tr-TR" b="0" i="0" dirty="0" err="1">
                <a:solidFill>
                  <a:srgbClr val="292929"/>
                </a:solidFill>
                <a:effectLst/>
                <a:latin typeface="charter"/>
              </a:rPr>
              <a:t>Localinizde</a:t>
            </a:r>
            <a:r>
              <a:rPr lang="tr-TR" b="0" i="0" dirty="0">
                <a:solidFill>
                  <a:srgbClr val="292929"/>
                </a:solidFill>
                <a:effectLst/>
                <a:latin typeface="charter"/>
              </a:rPr>
              <a:t> bu projenin bir kopyası oluşacağı için proje üzerinde yapmış olduğumuz değişiklikler </a:t>
            </a:r>
            <a:r>
              <a:rPr lang="tr-TR" b="0" i="0" dirty="0" err="1">
                <a:solidFill>
                  <a:srgbClr val="292929"/>
                </a:solidFill>
                <a:effectLst/>
                <a:latin typeface="charter"/>
              </a:rPr>
              <a:t>remote’daki</a:t>
            </a:r>
            <a:r>
              <a:rPr lang="tr-TR" b="0" i="0" dirty="0">
                <a:solidFill>
                  <a:srgbClr val="292929"/>
                </a:solidFill>
                <a:effectLst/>
                <a:latin typeface="charter"/>
              </a:rPr>
              <a:t> </a:t>
            </a:r>
            <a:r>
              <a:rPr lang="tr-TR" b="0" i="0" dirty="0" err="1">
                <a:solidFill>
                  <a:srgbClr val="292929"/>
                </a:solidFill>
                <a:effectLst/>
                <a:latin typeface="charter"/>
              </a:rPr>
              <a:t>repository’i</a:t>
            </a:r>
            <a:r>
              <a:rPr lang="tr-TR" b="0" i="0" dirty="0">
                <a:solidFill>
                  <a:srgbClr val="292929"/>
                </a:solidFill>
                <a:effectLst/>
                <a:latin typeface="charter"/>
              </a:rPr>
              <a:t> etkilemeyecektir.</a:t>
            </a:r>
            <a:endParaRPr lang="tr-TR" dirty="0"/>
          </a:p>
        </p:txBody>
      </p:sp>
    </p:spTree>
    <p:extLst>
      <p:ext uri="{BB962C8B-B14F-4D97-AF65-F5344CB8AC3E}">
        <p14:creationId xmlns:p14="http://schemas.microsoft.com/office/powerpoint/2010/main" val="3512609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029E033-16E5-4734-9371-852A40DE8315}"/>
              </a:ext>
            </a:extLst>
          </p:cNvPr>
          <p:cNvSpPr>
            <a:spLocks noGrp="1"/>
          </p:cNvSpPr>
          <p:nvPr>
            <p:ph idx="1"/>
          </p:nvPr>
        </p:nvSpPr>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800" b="0" i="0" u="none" strike="noStrike" cap="none" normalizeH="0" baseline="0" dirty="0">
                <a:ln>
                  <a:noFill/>
                </a:ln>
                <a:solidFill>
                  <a:srgbClr val="292929"/>
                </a:solidFill>
                <a:effectLst/>
                <a:latin typeface="charter"/>
              </a:rPr>
              <a:t>Projelerinizde </a:t>
            </a:r>
            <a:r>
              <a:rPr kumimoji="0" lang="tr-TR" altLang="tr-TR" sz="2800" b="0" i="0" u="none" strike="noStrike" cap="none" normalizeH="0" baseline="0" dirty="0" err="1">
                <a:ln>
                  <a:noFill/>
                </a:ln>
                <a:solidFill>
                  <a:srgbClr val="292929"/>
                </a:solidFill>
                <a:effectLst/>
                <a:latin typeface="charter"/>
              </a:rPr>
              <a:t>versiyonlamak</a:t>
            </a:r>
            <a:r>
              <a:rPr kumimoji="0" lang="tr-TR" altLang="tr-TR" sz="2800" b="0" i="0" u="none" strike="noStrike" cap="none" normalizeH="0" baseline="0" dirty="0">
                <a:ln>
                  <a:noFill/>
                </a:ln>
                <a:solidFill>
                  <a:srgbClr val="292929"/>
                </a:solidFill>
                <a:effectLst/>
                <a:latin typeface="charter"/>
              </a:rPr>
              <a:t> istemediğiniz dosyalar ve klasörler varsa projeye </a:t>
            </a:r>
            <a:r>
              <a:rPr kumimoji="0" lang="tr-TR" altLang="tr-TR" sz="2800" b="1" i="0" u="none" strike="noStrike" cap="none" normalizeH="0" baseline="0" dirty="0">
                <a:ln>
                  <a:noFill/>
                </a:ln>
                <a:solidFill>
                  <a:srgbClr val="292929"/>
                </a:solidFill>
                <a:effectLst/>
                <a:latin typeface="charter"/>
              </a:rPr>
              <a:t>.</a:t>
            </a:r>
            <a:r>
              <a:rPr kumimoji="0" lang="tr-TR" altLang="tr-TR" sz="2800" b="1" i="0" u="none" strike="noStrike" cap="none" normalizeH="0" baseline="0" dirty="0" err="1">
                <a:ln>
                  <a:noFill/>
                </a:ln>
                <a:solidFill>
                  <a:srgbClr val="292929"/>
                </a:solidFill>
                <a:effectLst/>
                <a:latin typeface="charter"/>
              </a:rPr>
              <a:t>gitignore</a:t>
            </a:r>
            <a:r>
              <a:rPr kumimoji="0" lang="tr-TR" altLang="tr-TR" sz="2800" b="0" i="0" u="none" strike="noStrike" cap="none" normalizeH="0" baseline="0" dirty="0">
                <a:ln>
                  <a:noFill/>
                </a:ln>
                <a:solidFill>
                  <a:srgbClr val="292929"/>
                </a:solidFill>
                <a:effectLst/>
                <a:latin typeface="charter"/>
              </a:rPr>
              <a:t> uzantılı dosyayı eklemeniz gerekiyor. </a:t>
            </a:r>
            <a:r>
              <a:rPr lang="tr-TR" altLang="tr-TR" sz="2800" dirty="0">
                <a:solidFill>
                  <a:srgbClr val="292929"/>
                </a:solidFill>
                <a:latin typeface="charter"/>
              </a:rPr>
              <a:t>Sadece boş </a:t>
            </a:r>
            <a:r>
              <a:rPr lang="tr-TR" altLang="tr-TR" sz="2800" dirty="0" err="1">
                <a:solidFill>
                  <a:srgbClr val="292929"/>
                </a:solidFill>
                <a:latin typeface="charter"/>
              </a:rPr>
              <a:t>folder</a:t>
            </a:r>
            <a:r>
              <a:rPr lang="tr-TR" altLang="tr-TR" sz="2800" dirty="0">
                <a:solidFill>
                  <a:srgbClr val="292929"/>
                </a:solidFill>
                <a:latin typeface="charter"/>
              </a:rPr>
              <a:t> oluşturulamaz.</a:t>
            </a:r>
            <a:endParaRPr kumimoji="0" lang="tr-TR" altLang="tr-TR"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800" b="1" i="0" u="none" strike="noStrike" cap="none" normalizeH="0" baseline="0" dirty="0">
                <a:ln>
                  <a:noFill/>
                </a:ln>
                <a:solidFill>
                  <a:srgbClr val="292929"/>
                </a:solidFill>
                <a:effectLst/>
                <a:latin typeface="charter"/>
              </a:rPr>
              <a:t>https://github.com/github/gitignore</a:t>
            </a:r>
            <a:r>
              <a:rPr kumimoji="0" lang="tr-TR" altLang="tr-TR" sz="2800" b="0" i="0" u="none" strike="noStrike" cap="none" normalizeH="0" baseline="0" dirty="0">
                <a:ln>
                  <a:noFill/>
                </a:ln>
                <a:solidFill>
                  <a:srgbClr val="292929"/>
                </a:solidFill>
                <a:effectLst/>
                <a:latin typeface="charter"/>
              </a:rPr>
              <a:t> bu adresten </a:t>
            </a:r>
            <a:r>
              <a:rPr kumimoji="0" lang="tr-TR" altLang="tr-TR" sz="2800" b="0" i="1" u="none" strike="noStrike" cap="none" normalizeH="0" baseline="0" dirty="0">
                <a:ln>
                  <a:noFill/>
                </a:ln>
                <a:solidFill>
                  <a:srgbClr val="292929"/>
                </a:solidFill>
                <a:effectLst/>
                <a:latin typeface="charter"/>
              </a:rPr>
              <a:t>.</a:t>
            </a:r>
            <a:r>
              <a:rPr kumimoji="0" lang="tr-TR" altLang="tr-TR" sz="2800" b="0" i="1" u="none" strike="noStrike" cap="none" normalizeH="0" baseline="0" dirty="0" err="1">
                <a:ln>
                  <a:noFill/>
                </a:ln>
                <a:solidFill>
                  <a:srgbClr val="292929"/>
                </a:solidFill>
                <a:effectLst/>
                <a:latin typeface="charter"/>
              </a:rPr>
              <a:t>gitignore</a:t>
            </a:r>
            <a:r>
              <a:rPr kumimoji="0" lang="tr-TR" altLang="tr-TR" sz="2800" b="0" i="0" u="none" strike="noStrike" cap="none" normalizeH="0" baseline="0" dirty="0">
                <a:ln>
                  <a:noFill/>
                </a:ln>
                <a:solidFill>
                  <a:srgbClr val="292929"/>
                </a:solidFill>
                <a:effectLst/>
                <a:latin typeface="charter"/>
              </a:rPr>
              <a:t> uzantılı dosyaların hazır </a:t>
            </a:r>
            <a:r>
              <a:rPr kumimoji="0" lang="tr-TR" altLang="tr-TR" sz="2800" b="0" i="0" u="none" strike="noStrike" cap="none" normalizeH="0" baseline="0" dirty="0" err="1">
                <a:ln>
                  <a:noFill/>
                </a:ln>
                <a:solidFill>
                  <a:srgbClr val="292929"/>
                </a:solidFill>
                <a:effectLst/>
                <a:latin typeface="charter"/>
              </a:rPr>
              <a:t>template’lerini</a:t>
            </a:r>
            <a:r>
              <a:rPr kumimoji="0" lang="tr-TR" altLang="tr-TR" sz="2800" b="0" i="0" u="none" strike="noStrike" cap="none" normalizeH="0" baseline="0" dirty="0">
                <a:ln>
                  <a:noFill/>
                </a:ln>
                <a:solidFill>
                  <a:srgbClr val="292929"/>
                </a:solidFill>
                <a:effectLst/>
                <a:latin typeface="charter"/>
              </a:rPr>
              <a:t> bulabilirsiniz veya ihtiyacınıza göre bu dosyalar düzenlenebilir.</a:t>
            </a:r>
            <a:endParaRPr kumimoji="0" lang="tr-TR" altLang="tr-TR"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800" b="0" i="0" u="none" strike="noStrike" cap="none" normalizeH="0" baseline="0" dirty="0">
                <a:ln>
                  <a:noFill/>
                </a:ln>
                <a:solidFill>
                  <a:srgbClr val="292929"/>
                </a:solidFill>
                <a:effectLst/>
                <a:latin typeface="charter"/>
              </a:rPr>
              <a:t>Projeye başlandıktan sonra bazı dosyaları .</a:t>
            </a:r>
            <a:r>
              <a:rPr kumimoji="0" lang="tr-TR" altLang="tr-TR" sz="2800" b="0" i="0" u="none" strike="noStrike" cap="none" normalizeH="0" baseline="0" dirty="0" err="1">
                <a:ln>
                  <a:noFill/>
                </a:ln>
                <a:solidFill>
                  <a:srgbClr val="292929"/>
                </a:solidFill>
                <a:effectLst/>
                <a:latin typeface="charter"/>
              </a:rPr>
              <a:t>gitignore</a:t>
            </a:r>
            <a:r>
              <a:rPr kumimoji="0" lang="tr-TR" altLang="tr-TR" sz="2800" b="0" i="0" u="none" strike="noStrike" cap="none" normalizeH="0" baseline="0" dirty="0">
                <a:ln>
                  <a:noFill/>
                </a:ln>
                <a:solidFill>
                  <a:srgbClr val="292929"/>
                </a:solidFill>
                <a:effectLst/>
                <a:latin typeface="charter"/>
              </a:rPr>
              <a:t> dosyasına eklemediğinizi </a:t>
            </a:r>
            <a:r>
              <a:rPr kumimoji="0" lang="tr-TR" altLang="tr-TR" sz="2800" b="0" i="0" u="none" strike="noStrike" cap="none" normalizeH="0" baseline="0" dirty="0" err="1">
                <a:ln>
                  <a:noFill/>
                </a:ln>
                <a:solidFill>
                  <a:srgbClr val="292929"/>
                </a:solidFill>
                <a:effectLst/>
                <a:latin typeface="charter"/>
              </a:rPr>
              <a:t>farkettiniz</a:t>
            </a:r>
            <a:r>
              <a:rPr kumimoji="0" lang="tr-TR" altLang="tr-TR" sz="2800" b="0" i="0" u="none" strike="noStrike" cap="none" normalizeH="0" baseline="0" dirty="0">
                <a:ln>
                  <a:noFill/>
                </a:ln>
                <a:solidFill>
                  <a:srgbClr val="292929"/>
                </a:solidFill>
                <a:effectLst/>
                <a:latin typeface="charter"/>
              </a:rPr>
              <a:t>. Bu gibi durumlarda .</a:t>
            </a:r>
            <a:r>
              <a:rPr kumimoji="0" lang="tr-TR" altLang="tr-TR" sz="2800" b="0" i="0" u="none" strike="noStrike" cap="none" normalizeH="0" baseline="0" dirty="0" err="1">
                <a:ln>
                  <a:noFill/>
                </a:ln>
                <a:solidFill>
                  <a:srgbClr val="292929"/>
                </a:solidFill>
                <a:effectLst/>
                <a:latin typeface="charter"/>
              </a:rPr>
              <a:t>gitignore</a:t>
            </a:r>
            <a:r>
              <a:rPr kumimoji="0" lang="tr-TR" altLang="tr-TR" sz="2800" b="0" i="0" u="none" strike="noStrike" cap="none" normalizeH="0" baseline="0" dirty="0">
                <a:ln>
                  <a:noFill/>
                </a:ln>
                <a:solidFill>
                  <a:srgbClr val="292929"/>
                </a:solidFill>
                <a:effectLst/>
                <a:latin typeface="charter"/>
              </a:rPr>
              <a:t> dosyasını düzenleyebilirsiniz. Bir başka seçenek olarak</a:t>
            </a:r>
            <a:endParaRPr kumimoji="0" lang="tr-TR" altLang="tr-TR"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800" b="1" i="1" u="none" strike="noStrike" cap="none" normalizeH="0" baseline="0" dirty="0">
                <a:ln>
                  <a:noFill/>
                </a:ln>
                <a:solidFill>
                  <a:srgbClr val="292929"/>
                </a:solidFill>
                <a:effectLst/>
                <a:latin typeface="charter"/>
              </a:rPr>
              <a:t>git </a:t>
            </a:r>
            <a:r>
              <a:rPr kumimoji="0" lang="tr-TR" altLang="tr-TR" sz="2800" b="1" i="1" u="none" strike="noStrike" cap="none" normalizeH="0" baseline="0" dirty="0" err="1">
                <a:ln>
                  <a:noFill/>
                </a:ln>
                <a:solidFill>
                  <a:srgbClr val="292929"/>
                </a:solidFill>
                <a:effectLst/>
                <a:latin typeface="charter"/>
              </a:rPr>
              <a:t>rm</a:t>
            </a:r>
            <a:r>
              <a:rPr kumimoji="0" lang="tr-TR" altLang="tr-TR" sz="2800" b="1" i="1" u="none" strike="noStrike" cap="none" normalizeH="0" baseline="0" dirty="0">
                <a:ln>
                  <a:noFill/>
                </a:ln>
                <a:solidFill>
                  <a:srgbClr val="292929"/>
                </a:solidFill>
                <a:effectLst/>
                <a:latin typeface="charter"/>
              </a:rPr>
              <a:t> — </a:t>
            </a:r>
            <a:r>
              <a:rPr kumimoji="0" lang="tr-TR" altLang="tr-TR" sz="2800" b="1" i="1" u="none" strike="noStrike" cap="none" normalizeH="0" baseline="0" dirty="0" err="1">
                <a:ln>
                  <a:noFill/>
                </a:ln>
                <a:solidFill>
                  <a:srgbClr val="292929"/>
                </a:solidFill>
                <a:effectLst/>
                <a:latin typeface="charter"/>
              </a:rPr>
              <a:t>cached</a:t>
            </a:r>
            <a:r>
              <a:rPr kumimoji="0" lang="tr-TR" altLang="tr-TR" sz="2800" b="1" i="1" u="none" strike="noStrike" cap="none" normalizeH="0" baseline="0" dirty="0">
                <a:ln>
                  <a:noFill/>
                </a:ln>
                <a:solidFill>
                  <a:srgbClr val="292929"/>
                </a:solidFill>
                <a:effectLst/>
                <a:latin typeface="charter"/>
              </a:rPr>
              <a:t> “dosya uzantısı” </a:t>
            </a:r>
            <a:r>
              <a:rPr kumimoji="0" lang="tr-TR" altLang="tr-TR" sz="2800" b="0" i="1" u="none" strike="noStrike" cap="none" normalizeH="0" baseline="0" dirty="0">
                <a:ln>
                  <a:noFill/>
                </a:ln>
                <a:solidFill>
                  <a:srgbClr val="292929"/>
                </a:solidFill>
                <a:effectLst/>
                <a:latin typeface="charter"/>
              </a:rPr>
              <a:t>komutunu da kullanabilirsiniz.</a:t>
            </a:r>
            <a:endParaRPr kumimoji="0" lang="tr-TR" altLang="tr-TR" sz="3200" b="0" i="0" u="none" strike="noStrike" cap="none" normalizeH="0" baseline="0" dirty="0">
              <a:ln>
                <a:noFill/>
              </a:ln>
              <a:solidFill>
                <a:schemeClr val="tx1"/>
              </a:solidFill>
              <a:effectLst/>
              <a:latin typeface="Arial" panose="020B0604020202020204" pitchFamily="34" charset="0"/>
            </a:endParaRPr>
          </a:p>
          <a:p>
            <a:endParaRPr lang="tr-TR" dirty="0"/>
          </a:p>
        </p:txBody>
      </p:sp>
    </p:spTree>
    <p:extLst>
      <p:ext uri="{BB962C8B-B14F-4D97-AF65-F5344CB8AC3E}">
        <p14:creationId xmlns:p14="http://schemas.microsoft.com/office/powerpoint/2010/main" val="3011995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C6A36C-4E9C-4DF2-9320-0EC0AE88AAB1}"/>
              </a:ext>
            </a:extLst>
          </p:cNvPr>
          <p:cNvSpPr>
            <a:spLocks noGrp="1"/>
          </p:cNvSpPr>
          <p:nvPr>
            <p:ph type="title"/>
          </p:nvPr>
        </p:nvSpPr>
        <p:spPr/>
        <p:txBody>
          <a:bodyPr>
            <a:normAutofit fontScale="90000"/>
          </a:bodyPr>
          <a:lstStyle/>
          <a:p>
            <a:r>
              <a:rPr lang="tr-TR" b="1" i="0" dirty="0" err="1">
                <a:solidFill>
                  <a:srgbClr val="292929"/>
                </a:solidFill>
                <a:effectLst/>
                <a:latin typeface="sohne"/>
              </a:rPr>
              <a:t>Staging</a:t>
            </a:r>
            <a:r>
              <a:rPr lang="tr-TR" b="1" i="0" dirty="0">
                <a:solidFill>
                  <a:srgbClr val="292929"/>
                </a:solidFill>
                <a:effectLst/>
                <a:latin typeface="sohne"/>
              </a:rPr>
              <a:t> </a:t>
            </a:r>
            <a:r>
              <a:rPr lang="tr-TR" b="1" i="0" dirty="0" err="1">
                <a:solidFill>
                  <a:srgbClr val="292929"/>
                </a:solidFill>
                <a:effectLst/>
                <a:latin typeface="sohne"/>
              </a:rPr>
              <a:t>Area</a:t>
            </a:r>
            <a:br>
              <a:rPr lang="tr-TR" b="1" i="0" dirty="0">
                <a:solidFill>
                  <a:srgbClr val="292929"/>
                </a:solidFill>
                <a:effectLst/>
                <a:latin typeface="sohne"/>
              </a:rPr>
            </a:br>
            <a:endParaRPr lang="tr-TR" dirty="0"/>
          </a:p>
        </p:txBody>
      </p:sp>
      <p:sp>
        <p:nvSpPr>
          <p:cNvPr id="3" name="İçerik Yer Tutucusu 2">
            <a:extLst>
              <a:ext uri="{FF2B5EF4-FFF2-40B4-BE49-F238E27FC236}">
                <a16:creationId xmlns:a16="http://schemas.microsoft.com/office/drawing/2014/main" id="{25D12C50-94E1-4675-8F22-65A934F329E0}"/>
              </a:ext>
            </a:extLst>
          </p:cNvPr>
          <p:cNvSpPr>
            <a:spLocks noGrp="1"/>
          </p:cNvSpPr>
          <p:nvPr>
            <p:ph idx="1"/>
          </p:nvPr>
        </p:nvSpPr>
        <p:spPr/>
        <p:txBody>
          <a:bodyPr>
            <a:normAutofit/>
          </a:bodyPr>
          <a:lstStyle/>
          <a:p>
            <a:pPr algn="l"/>
            <a:r>
              <a:rPr lang="tr-TR" b="0" i="0" dirty="0" err="1">
                <a:solidFill>
                  <a:srgbClr val="292929"/>
                </a:solidFill>
                <a:effectLst/>
                <a:latin typeface="charter"/>
              </a:rPr>
              <a:t>Local</a:t>
            </a:r>
            <a:r>
              <a:rPr lang="tr-TR" b="0" i="0" dirty="0">
                <a:solidFill>
                  <a:srgbClr val="292929"/>
                </a:solidFill>
                <a:effectLst/>
                <a:latin typeface="charter"/>
              </a:rPr>
              <a:t> </a:t>
            </a:r>
            <a:r>
              <a:rPr lang="tr-TR" b="0" i="0" dirty="0" err="1">
                <a:solidFill>
                  <a:srgbClr val="292929"/>
                </a:solidFill>
                <a:effectLst/>
                <a:latin typeface="charter"/>
              </a:rPr>
              <a:t>repository</a:t>
            </a:r>
            <a:r>
              <a:rPr lang="tr-TR" b="0" i="0" dirty="0">
                <a:solidFill>
                  <a:srgbClr val="292929"/>
                </a:solidFill>
                <a:effectLst/>
                <a:latin typeface="charter"/>
              </a:rPr>
              <a:t> üzerinde değişiklik yapıldı ve bunu sunucuya göndermek istiyorsanız </a:t>
            </a:r>
            <a:r>
              <a:rPr lang="tr-TR" b="0" i="0" dirty="0" err="1">
                <a:solidFill>
                  <a:srgbClr val="292929"/>
                </a:solidFill>
                <a:effectLst/>
                <a:latin typeface="charter"/>
              </a:rPr>
              <a:t>git’teki</a:t>
            </a:r>
            <a:r>
              <a:rPr lang="tr-TR" b="0" i="0" dirty="0">
                <a:solidFill>
                  <a:srgbClr val="292929"/>
                </a:solidFill>
                <a:effectLst/>
                <a:latin typeface="charter"/>
              </a:rPr>
              <a:t> bazı komutlar yardımıyla öncelikle bu değişiklikleri </a:t>
            </a:r>
            <a:r>
              <a:rPr lang="tr-TR" b="0" i="0" dirty="0" err="1">
                <a:solidFill>
                  <a:srgbClr val="292929"/>
                </a:solidFill>
                <a:effectLst/>
                <a:latin typeface="charter"/>
              </a:rPr>
              <a:t>staging</a:t>
            </a:r>
            <a:r>
              <a:rPr lang="tr-TR" b="0" i="0" dirty="0">
                <a:solidFill>
                  <a:srgbClr val="292929"/>
                </a:solidFill>
                <a:effectLst/>
                <a:latin typeface="charter"/>
              </a:rPr>
              <a:t> </a:t>
            </a:r>
            <a:r>
              <a:rPr lang="tr-TR" b="0" i="0" dirty="0" err="1">
                <a:solidFill>
                  <a:srgbClr val="292929"/>
                </a:solidFill>
                <a:effectLst/>
                <a:latin typeface="charter"/>
              </a:rPr>
              <a:t>area’ya</a:t>
            </a:r>
            <a:r>
              <a:rPr lang="tr-TR" b="0" i="0" dirty="0">
                <a:solidFill>
                  <a:srgbClr val="292929"/>
                </a:solidFill>
                <a:effectLst/>
                <a:latin typeface="charter"/>
              </a:rPr>
              <a:t> almanız gerekir. </a:t>
            </a:r>
          </a:p>
          <a:p>
            <a:pPr algn="l"/>
            <a:r>
              <a:rPr lang="tr-TR" b="0" i="0" dirty="0" err="1">
                <a:solidFill>
                  <a:srgbClr val="292929"/>
                </a:solidFill>
                <a:effectLst/>
                <a:latin typeface="charter"/>
              </a:rPr>
              <a:t>Staging</a:t>
            </a:r>
            <a:r>
              <a:rPr lang="tr-TR" b="0" i="0" dirty="0">
                <a:solidFill>
                  <a:srgbClr val="292929"/>
                </a:solidFill>
                <a:effectLst/>
                <a:latin typeface="charter"/>
              </a:rPr>
              <a:t> </a:t>
            </a:r>
            <a:r>
              <a:rPr lang="tr-TR" b="0" i="0" dirty="0" err="1">
                <a:solidFill>
                  <a:srgbClr val="292929"/>
                </a:solidFill>
                <a:effectLst/>
                <a:latin typeface="charter"/>
              </a:rPr>
              <a:t>area</a:t>
            </a:r>
            <a:r>
              <a:rPr lang="tr-TR" b="0" i="0" dirty="0">
                <a:solidFill>
                  <a:srgbClr val="292929"/>
                </a:solidFill>
                <a:effectLst/>
                <a:latin typeface="charter"/>
              </a:rPr>
              <a:t> internet bağlantısı olmadan bile geliştirme yapabilme imkanı sağlar. Ne kadar çok geriye dönük noktalar </a:t>
            </a:r>
            <a:r>
              <a:rPr lang="tr-TR" b="0" i="0" dirty="0" err="1">
                <a:solidFill>
                  <a:srgbClr val="292929"/>
                </a:solidFill>
                <a:effectLst/>
                <a:latin typeface="charter"/>
              </a:rPr>
              <a:t>oluşturulabilinirse</a:t>
            </a:r>
            <a:r>
              <a:rPr lang="tr-TR" b="0" i="0" dirty="0">
                <a:solidFill>
                  <a:srgbClr val="292929"/>
                </a:solidFill>
                <a:effectLst/>
                <a:latin typeface="charter"/>
              </a:rPr>
              <a:t> projeyi </a:t>
            </a:r>
            <a:r>
              <a:rPr lang="tr-TR" b="0" i="0" dirty="0" err="1">
                <a:solidFill>
                  <a:srgbClr val="292929"/>
                </a:solidFill>
                <a:effectLst/>
                <a:latin typeface="charter"/>
              </a:rPr>
              <a:t>versiyonlamak</a:t>
            </a:r>
            <a:r>
              <a:rPr lang="tr-TR" b="0" i="0" dirty="0">
                <a:solidFill>
                  <a:srgbClr val="292929"/>
                </a:solidFill>
                <a:effectLst/>
                <a:latin typeface="charter"/>
              </a:rPr>
              <a:t> daha mantıklı hale gelecektir.</a:t>
            </a:r>
            <a:br>
              <a:rPr lang="tr-TR" dirty="0">
                <a:effectLst/>
              </a:rPr>
            </a:br>
            <a:endParaRPr lang="tr-TR" dirty="0"/>
          </a:p>
        </p:txBody>
      </p:sp>
    </p:spTree>
    <p:extLst>
      <p:ext uri="{BB962C8B-B14F-4D97-AF65-F5344CB8AC3E}">
        <p14:creationId xmlns:p14="http://schemas.microsoft.com/office/powerpoint/2010/main" val="402716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D92378C-B9B1-451A-BDE9-1C37EB9C85AB}"/>
              </a:ext>
            </a:extLst>
          </p:cNvPr>
          <p:cNvSpPr>
            <a:spLocks noGrp="1"/>
          </p:cNvSpPr>
          <p:nvPr>
            <p:ph idx="1"/>
          </p:nvPr>
        </p:nvSpPr>
        <p:spPr/>
        <p:txBody>
          <a:bodyPr/>
          <a:lstStyle/>
          <a:p>
            <a:r>
              <a:rPr lang="tr-TR" b="0" i="0" dirty="0">
                <a:solidFill>
                  <a:srgbClr val="292929"/>
                </a:solidFill>
                <a:effectLst/>
                <a:latin typeface="charter"/>
              </a:rPr>
              <a:t>Öncelikle </a:t>
            </a:r>
            <a:r>
              <a:rPr lang="tr-TR" b="0" i="0" dirty="0" err="1">
                <a:solidFill>
                  <a:srgbClr val="292929"/>
                </a:solidFill>
                <a:effectLst/>
                <a:latin typeface="charter"/>
              </a:rPr>
              <a:t>commitlemek</a:t>
            </a:r>
            <a:r>
              <a:rPr lang="tr-TR" b="0" i="0" dirty="0">
                <a:solidFill>
                  <a:srgbClr val="292929"/>
                </a:solidFill>
                <a:effectLst/>
                <a:latin typeface="charter"/>
              </a:rPr>
              <a:t> istenen değişiklikleri belirleyip </a:t>
            </a:r>
            <a:r>
              <a:rPr lang="tr-TR" b="1" i="0" dirty="0">
                <a:solidFill>
                  <a:srgbClr val="292929"/>
                </a:solidFill>
                <a:effectLst/>
                <a:latin typeface="charter"/>
              </a:rPr>
              <a:t>git </a:t>
            </a:r>
            <a:r>
              <a:rPr lang="tr-TR" b="1" i="0" dirty="0" err="1">
                <a:solidFill>
                  <a:srgbClr val="292929"/>
                </a:solidFill>
                <a:effectLst/>
                <a:latin typeface="charter"/>
              </a:rPr>
              <a:t>add</a:t>
            </a:r>
            <a:r>
              <a:rPr lang="tr-TR" b="1" i="0" dirty="0">
                <a:solidFill>
                  <a:srgbClr val="292929"/>
                </a:solidFill>
                <a:effectLst/>
                <a:latin typeface="charter"/>
              </a:rPr>
              <a:t> “dosya uzantısı”</a:t>
            </a:r>
            <a:r>
              <a:rPr lang="tr-TR" b="0" i="0" dirty="0">
                <a:solidFill>
                  <a:srgbClr val="292929"/>
                </a:solidFill>
                <a:effectLst/>
                <a:latin typeface="charter"/>
              </a:rPr>
              <a:t> komutu ile </a:t>
            </a:r>
            <a:r>
              <a:rPr lang="tr-TR" b="0" i="0" dirty="0" err="1">
                <a:solidFill>
                  <a:srgbClr val="292929"/>
                </a:solidFill>
                <a:effectLst/>
                <a:latin typeface="charter"/>
              </a:rPr>
              <a:t>staging</a:t>
            </a:r>
            <a:r>
              <a:rPr lang="tr-TR" b="0" i="0" dirty="0">
                <a:solidFill>
                  <a:srgbClr val="292929"/>
                </a:solidFill>
                <a:effectLst/>
                <a:latin typeface="charter"/>
              </a:rPr>
              <a:t> </a:t>
            </a:r>
            <a:r>
              <a:rPr lang="tr-TR" b="0" i="0" dirty="0" err="1">
                <a:solidFill>
                  <a:srgbClr val="292929"/>
                </a:solidFill>
                <a:effectLst/>
                <a:latin typeface="charter"/>
              </a:rPr>
              <a:t>area’ya</a:t>
            </a:r>
            <a:r>
              <a:rPr lang="tr-TR" b="0" i="0" dirty="0">
                <a:solidFill>
                  <a:srgbClr val="292929"/>
                </a:solidFill>
                <a:effectLst/>
                <a:latin typeface="charter"/>
              </a:rPr>
              <a:t> alınır. Tüm değişiklikleri </a:t>
            </a:r>
            <a:r>
              <a:rPr lang="tr-TR" b="0" i="0" dirty="0" err="1">
                <a:solidFill>
                  <a:srgbClr val="292929"/>
                </a:solidFill>
                <a:effectLst/>
                <a:latin typeface="charter"/>
              </a:rPr>
              <a:t>staging</a:t>
            </a:r>
            <a:r>
              <a:rPr lang="tr-TR" b="0" i="0" dirty="0">
                <a:solidFill>
                  <a:srgbClr val="292929"/>
                </a:solidFill>
                <a:effectLst/>
                <a:latin typeface="charter"/>
              </a:rPr>
              <a:t> </a:t>
            </a:r>
            <a:r>
              <a:rPr lang="tr-TR" b="0" i="0" dirty="0" err="1">
                <a:solidFill>
                  <a:srgbClr val="292929"/>
                </a:solidFill>
                <a:effectLst/>
                <a:latin typeface="charter"/>
              </a:rPr>
              <a:t>area’ya</a:t>
            </a:r>
            <a:r>
              <a:rPr lang="tr-TR" b="0" i="0" dirty="0">
                <a:solidFill>
                  <a:srgbClr val="292929"/>
                </a:solidFill>
                <a:effectLst/>
                <a:latin typeface="charter"/>
              </a:rPr>
              <a:t> almak </a:t>
            </a:r>
            <a:r>
              <a:rPr lang="tr-TR" dirty="0">
                <a:solidFill>
                  <a:srgbClr val="292929"/>
                </a:solidFill>
                <a:latin typeface="charter"/>
              </a:rPr>
              <a:t>istenirse </a:t>
            </a:r>
            <a:r>
              <a:rPr lang="tr-TR" b="0" i="0" dirty="0">
                <a:solidFill>
                  <a:srgbClr val="292929"/>
                </a:solidFill>
                <a:effectLst/>
                <a:latin typeface="charter"/>
              </a:rPr>
              <a:t>kısaca </a:t>
            </a:r>
            <a:r>
              <a:rPr lang="tr-TR" b="1" i="0" dirty="0">
                <a:solidFill>
                  <a:srgbClr val="292929"/>
                </a:solidFill>
                <a:effectLst/>
                <a:latin typeface="charter"/>
              </a:rPr>
              <a:t>git </a:t>
            </a:r>
            <a:r>
              <a:rPr lang="tr-TR" b="1" i="0" dirty="0" err="1">
                <a:solidFill>
                  <a:srgbClr val="292929"/>
                </a:solidFill>
                <a:effectLst/>
                <a:latin typeface="charter"/>
              </a:rPr>
              <a:t>add</a:t>
            </a:r>
            <a:r>
              <a:rPr lang="tr-TR" b="1" i="0" dirty="0">
                <a:solidFill>
                  <a:srgbClr val="292929"/>
                </a:solidFill>
                <a:effectLst/>
                <a:latin typeface="charter"/>
              </a:rPr>
              <a:t> * </a:t>
            </a:r>
            <a:r>
              <a:rPr lang="tr-TR" b="0" i="0" dirty="0">
                <a:solidFill>
                  <a:srgbClr val="292929"/>
                </a:solidFill>
                <a:effectLst/>
                <a:latin typeface="charter"/>
              </a:rPr>
              <a:t>komutunu kullanabilir. </a:t>
            </a:r>
            <a:r>
              <a:rPr lang="tr-TR" b="0" i="0" dirty="0" err="1">
                <a:solidFill>
                  <a:srgbClr val="292929"/>
                </a:solidFill>
                <a:effectLst/>
                <a:latin typeface="charter"/>
              </a:rPr>
              <a:t>Staging</a:t>
            </a:r>
            <a:r>
              <a:rPr lang="tr-TR" b="0" i="0" dirty="0">
                <a:solidFill>
                  <a:srgbClr val="292929"/>
                </a:solidFill>
                <a:effectLst/>
                <a:latin typeface="charter"/>
              </a:rPr>
              <a:t> </a:t>
            </a:r>
            <a:r>
              <a:rPr lang="tr-TR" b="0" i="0" dirty="0" err="1">
                <a:solidFill>
                  <a:srgbClr val="292929"/>
                </a:solidFill>
                <a:effectLst/>
                <a:latin typeface="charter"/>
              </a:rPr>
              <a:t>area’ya</a:t>
            </a:r>
            <a:r>
              <a:rPr lang="tr-TR" b="0" i="0" dirty="0">
                <a:solidFill>
                  <a:srgbClr val="292929"/>
                </a:solidFill>
                <a:effectLst/>
                <a:latin typeface="charter"/>
              </a:rPr>
              <a:t> alma işlemi bittikten sonra değişiklikler </a:t>
            </a:r>
            <a:r>
              <a:rPr lang="tr-TR" b="1" i="0" dirty="0">
                <a:solidFill>
                  <a:srgbClr val="292929"/>
                </a:solidFill>
                <a:effectLst/>
                <a:latin typeface="charter"/>
              </a:rPr>
              <a:t>git </a:t>
            </a:r>
            <a:r>
              <a:rPr lang="tr-TR" b="1" i="0" dirty="0" err="1">
                <a:solidFill>
                  <a:srgbClr val="292929"/>
                </a:solidFill>
                <a:effectLst/>
                <a:latin typeface="charter"/>
              </a:rPr>
              <a:t>commit</a:t>
            </a:r>
            <a:r>
              <a:rPr lang="tr-TR" b="1" i="0" dirty="0">
                <a:solidFill>
                  <a:srgbClr val="292929"/>
                </a:solidFill>
                <a:effectLst/>
                <a:latin typeface="charter"/>
              </a:rPr>
              <a:t> -m “</a:t>
            </a:r>
            <a:r>
              <a:rPr lang="tr-TR" b="1" i="0" dirty="0" err="1">
                <a:solidFill>
                  <a:srgbClr val="292929"/>
                </a:solidFill>
                <a:effectLst/>
                <a:latin typeface="charter"/>
              </a:rPr>
              <a:t>commit</a:t>
            </a:r>
            <a:r>
              <a:rPr lang="tr-TR" b="1" i="0" dirty="0">
                <a:solidFill>
                  <a:srgbClr val="292929"/>
                </a:solidFill>
                <a:effectLst/>
                <a:latin typeface="charter"/>
              </a:rPr>
              <a:t> mesajı” </a:t>
            </a:r>
            <a:r>
              <a:rPr lang="tr-TR" b="0" i="0" dirty="0">
                <a:solidFill>
                  <a:srgbClr val="292929"/>
                </a:solidFill>
                <a:effectLst/>
                <a:latin typeface="charter"/>
              </a:rPr>
              <a:t>komutu ile </a:t>
            </a:r>
            <a:r>
              <a:rPr lang="tr-TR" b="0" i="0" dirty="0" err="1">
                <a:solidFill>
                  <a:srgbClr val="292929"/>
                </a:solidFill>
                <a:effectLst/>
                <a:latin typeface="charter"/>
              </a:rPr>
              <a:t>commitlenebilir</a:t>
            </a:r>
            <a:r>
              <a:rPr lang="tr-TR" b="0" i="0" dirty="0">
                <a:solidFill>
                  <a:srgbClr val="292929"/>
                </a:solidFill>
                <a:effectLst/>
                <a:latin typeface="charter"/>
              </a:rPr>
              <a:t>.</a:t>
            </a:r>
            <a:endParaRPr lang="tr-TR" dirty="0"/>
          </a:p>
        </p:txBody>
      </p:sp>
    </p:spTree>
    <p:extLst>
      <p:ext uri="{BB962C8B-B14F-4D97-AF65-F5344CB8AC3E}">
        <p14:creationId xmlns:p14="http://schemas.microsoft.com/office/powerpoint/2010/main" val="3667316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AC9C0AA-3780-4A78-B386-43F57425B402}"/>
              </a:ext>
            </a:extLst>
          </p:cNvPr>
          <p:cNvSpPr>
            <a:spLocks noGrp="1"/>
          </p:cNvSpPr>
          <p:nvPr>
            <p:ph idx="1"/>
          </p:nvPr>
        </p:nvSpPr>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800" b="1" i="1" u="none" strike="noStrike" cap="none" normalizeH="0" baseline="0" dirty="0">
                <a:ln>
                  <a:noFill/>
                </a:ln>
                <a:solidFill>
                  <a:srgbClr val="292929"/>
                </a:solidFill>
                <a:effectLst/>
                <a:latin typeface="charter"/>
              </a:rPr>
              <a:t>git </a:t>
            </a:r>
            <a:r>
              <a:rPr kumimoji="0" lang="tr-TR" altLang="tr-TR" sz="2800" b="1" i="1" u="none" strike="noStrike" cap="none" normalizeH="0" baseline="0" dirty="0" err="1">
                <a:ln>
                  <a:noFill/>
                </a:ln>
                <a:solidFill>
                  <a:srgbClr val="292929"/>
                </a:solidFill>
                <a:effectLst/>
                <a:latin typeface="charter"/>
              </a:rPr>
              <a:t>reset</a:t>
            </a:r>
            <a:r>
              <a:rPr kumimoji="0" lang="tr-TR" altLang="tr-TR" sz="2800" b="1" i="1" u="none" strike="noStrike" cap="none" normalizeH="0" baseline="0" dirty="0">
                <a:ln>
                  <a:noFill/>
                </a:ln>
                <a:solidFill>
                  <a:srgbClr val="292929"/>
                </a:solidFill>
                <a:effectLst/>
                <a:latin typeface="charter"/>
              </a:rPr>
              <a:t> HEAD “dosya uzantısı” </a:t>
            </a:r>
            <a:r>
              <a:rPr kumimoji="0" lang="tr-TR" altLang="tr-TR" sz="2800" b="0" i="0" u="none" strike="noStrike" cap="none" normalizeH="0" baseline="0" dirty="0">
                <a:ln>
                  <a:noFill/>
                </a:ln>
                <a:solidFill>
                  <a:srgbClr val="292929"/>
                </a:solidFill>
                <a:effectLst/>
                <a:latin typeface="charter"/>
              </a:rPr>
              <a:t>komutu ile </a:t>
            </a:r>
            <a:r>
              <a:rPr kumimoji="0" lang="tr-TR" altLang="tr-TR" sz="2800" b="0" i="0" u="none" strike="noStrike" cap="none" normalizeH="0" baseline="0" dirty="0" err="1">
                <a:ln>
                  <a:noFill/>
                </a:ln>
                <a:solidFill>
                  <a:srgbClr val="292929"/>
                </a:solidFill>
                <a:effectLst/>
                <a:latin typeface="charter"/>
              </a:rPr>
              <a:t>staging</a:t>
            </a:r>
            <a:r>
              <a:rPr kumimoji="0" lang="tr-TR" altLang="tr-TR" sz="2800" b="0" i="0" u="none" strike="noStrike" cap="none" normalizeH="0" baseline="0" dirty="0">
                <a:ln>
                  <a:noFill/>
                </a:ln>
                <a:solidFill>
                  <a:srgbClr val="292929"/>
                </a:solidFill>
                <a:effectLst/>
                <a:latin typeface="charter"/>
              </a:rPr>
              <a:t> </a:t>
            </a:r>
            <a:r>
              <a:rPr kumimoji="0" lang="tr-TR" altLang="tr-TR" sz="2800" b="0" i="0" u="none" strike="noStrike" cap="none" normalizeH="0" baseline="0" dirty="0" err="1">
                <a:ln>
                  <a:noFill/>
                </a:ln>
                <a:solidFill>
                  <a:srgbClr val="292929"/>
                </a:solidFill>
                <a:effectLst/>
                <a:latin typeface="charter"/>
              </a:rPr>
              <a:t>area’ya</a:t>
            </a:r>
            <a:r>
              <a:rPr kumimoji="0" lang="tr-TR" altLang="tr-TR" sz="2800" b="0" i="0" u="none" strike="noStrike" cap="none" normalizeH="0" baseline="0" dirty="0">
                <a:ln>
                  <a:noFill/>
                </a:ln>
                <a:solidFill>
                  <a:srgbClr val="292929"/>
                </a:solidFill>
                <a:effectLst/>
                <a:latin typeface="charter"/>
              </a:rPr>
              <a:t> alınan bir değişiklik </a:t>
            </a:r>
            <a:r>
              <a:rPr kumimoji="0" lang="tr-TR" altLang="tr-TR" sz="2800" b="0" i="0" u="none" strike="noStrike" cap="none" normalizeH="0" baseline="0" dirty="0" err="1">
                <a:ln>
                  <a:noFill/>
                </a:ln>
                <a:solidFill>
                  <a:srgbClr val="292929"/>
                </a:solidFill>
                <a:effectLst/>
                <a:latin typeface="charter"/>
              </a:rPr>
              <a:t>staging</a:t>
            </a:r>
            <a:r>
              <a:rPr kumimoji="0" lang="tr-TR" altLang="tr-TR" sz="2800" b="0" i="0" u="none" strike="noStrike" cap="none" normalizeH="0" baseline="0" dirty="0">
                <a:ln>
                  <a:noFill/>
                </a:ln>
                <a:solidFill>
                  <a:srgbClr val="292929"/>
                </a:solidFill>
                <a:effectLst/>
                <a:latin typeface="charter"/>
              </a:rPr>
              <a:t> </a:t>
            </a:r>
            <a:r>
              <a:rPr kumimoji="0" lang="tr-TR" altLang="tr-TR" sz="2800" b="0" i="0" u="none" strike="noStrike" cap="none" normalizeH="0" baseline="0" dirty="0" err="1">
                <a:ln>
                  <a:noFill/>
                </a:ln>
                <a:solidFill>
                  <a:srgbClr val="292929"/>
                </a:solidFill>
                <a:effectLst/>
                <a:latin typeface="charter"/>
              </a:rPr>
              <a:t>area’dan</a:t>
            </a:r>
            <a:r>
              <a:rPr kumimoji="0" lang="tr-TR" altLang="tr-TR" sz="2800" b="0" i="0" u="none" strike="noStrike" cap="none" normalizeH="0" baseline="0" dirty="0">
                <a:ln>
                  <a:noFill/>
                </a:ln>
                <a:solidFill>
                  <a:srgbClr val="292929"/>
                </a:solidFill>
                <a:effectLst/>
                <a:latin typeface="charter"/>
              </a:rPr>
              <a:t> çıkartılabilir.</a:t>
            </a: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dirty="0">
              <a:solidFill>
                <a:srgbClr val="292929"/>
              </a:solidFill>
              <a:latin typeface="char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3200" b="1" i="1" u="none" strike="noStrike" cap="none" normalizeH="0" baseline="0" dirty="0">
                <a:ln>
                  <a:noFill/>
                </a:ln>
                <a:solidFill>
                  <a:srgbClr val="292929"/>
                </a:solidFill>
                <a:effectLst/>
                <a:latin typeface="charter"/>
              </a:rPr>
              <a:t>git </a:t>
            </a:r>
            <a:r>
              <a:rPr kumimoji="0" lang="tr-TR" altLang="tr-TR" sz="3200" b="1" i="1" u="none" strike="noStrike" cap="none" normalizeH="0" baseline="0" dirty="0" err="1">
                <a:ln>
                  <a:noFill/>
                </a:ln>
                <a:solidFill>
                  <a:srgbClr val="292929"/>
                </a:solidFill>
                <a:effectLst/>
                <a:latin typeface="charter"/>
              </a:rPr>
              <a:t>reset</a:t>
            </a:r>
            <a:r>
              <a:rPr kumimoji="0" lang="tr-TR" altLang="tr-TR" sz="3200" b="1" i="1" u="none" strike="noStrike" cap="none" normalizeH="0" baseline="0" dirty="0">
                <a:ln>
                  <a:noFill/>
                </a:ln>
                <a:solidFill>
                  <a:srgbClr val="292929"/>
                </a:solidFill>
                <a:effectLst/>
                <a:latin typeface="charter"/>
              </a:rPr>
              <a:t> –hard </a:t>
            </a:r>
            <a:r>
              <a:rPr lang="tr-TR" altLang="tr-TR" sz="2800" dirty="0">
                <a:solidFill>
                  <a:srgbClr val="292929"/>
                </a:solidFill>
                <a:latin typeface="charter"/>
              </a:rPr>
              <a:t>ile projede yapılan tüm değişiklikleri silip ve son </a:t>
            </a:r>
            <a:r>
              <a:rPr lang="tr-TR" altLang="tr-TR" sz="2800" dirty="0" err="1">
                <a:solidFill>
                  <a:srgbClr val="292929"/>
                </a:solidFill>
                <a:latin typeface="charter"/>
              </a:rPr>
              <a:t>commit</a:t>
            </a:r>
            <a:r>
              <a:rPr lang="tr-TR" altLang="tr-TR" sz="2800" dirty="0">
                <a:solidFill>
                  <a:srgbClr val="292929"/>
                </a:solidFill>
                <a:latin typeface="charter"/>
              </a:rPr>
              <a:t> edilen noktaya geri getirebilirsiniz.</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800" b="1" i="1" u="none" strike="noStrike" cap="none" normalizeH="0" baseline="0" dirty="0">
                <a:ln>
                  <a:noFill/>
                </a:ln>
                <a:solidFill>
                  <a:srgbClr val="292929"/>
                </a:solidFill>
                <a:effectLst/>
                <a:latin typeface="charter"/>
              </a:rPr>
              <a:t>git </a:t>
            </a:r>
            <a:r>
              <a:rPr kumimoji="0" lang="tr-TR" altLang="tr-TR" sz="2800" b="1" i="1" u="none" strike="noStrike" cap="none" normalizeH="0" baseline="0" dirty="0" err="1">
                <a:ln>
                  <a:noFill/>
                </a:ln>
                <a:solidFill>
                  <a:srgbClr val="292929"/>
                </a:solidFill>
                <a:effectLst/>
                <a:latin typeface="charter"/>
              </a:rPr>
              <a:t>checkout</a:t>
            </a:r>
            <a:r>
              <a:rPr kumimoji="0" lang="tr-TR" altLang="tr-TR" sz="2800" b="1" i="1" u="none" strike="noStrike" cap="none" normalizeH="0" baseline="0" dirty="0">
                <a:ln>
                  <a:noFill/>
                </a:ln>
                <a:solidFill>
                  <a:srgbClr val="292929"/>
                </a:solidFill>
                <a:effectLst/>
                <a:latin typeface="charter"/>
              </a:rPr>
              <a:t> -“dosya uzantısı”</a:t>
            </a:r>
            <a:r>
              <a:rPr lang="tr-TR" altLang="tr-TR" sz="2800" dirty="0">
                <a:solidFill>
                  <a:srgbClr val="292929"/>
                </a:solidFill>
                <a:latin typeface="charter"/>
              </a:rPr>
              <a:t> ile dosya uzantısının </a:t>
            </a:r>
            <a:r>
              <a:rPr lang="tr-TR" altLang="tr-TR" sz="2800" dirty="0" err="1">
                <a:solidFill>
                  <a:srgbClr val="292929"/>
                </a:solidFill>
                <a:latin typeface="charter"/>
              </a:rPr>
              <a:t>staging</a:t>
            </a:r>
            <a:r>
              <a:rPr lang="tr-TR" altLang="tr-TR" sz="2800" dirty="0">
                <a:solidFill>
                  <a:srgbClr val="292929"/>
                </a:solidFill>
                <a:latin typeface="charter"/>
              </a:rPr>
              <a:t> </a:t>
            </a:r>
            <a:r>
              <a:rPr lang="tr-TR" altLang="tr-TR" sz="2800" dirty="0" err="1">
                <a:solidFill>
                  <a:srgbClr val="292929"/>
                </a:solidFill>
                <a:latin typeface="charter"/>
              </a:rPr>
              <a:t>area’yada</a:t>
            </a:r>
            <a:r>
              <a:rPr lang="tr-TR" altLang="tr-TR" sz="2800" dirty="0">
                <a:solidFill>
                  <a:srgbClr val="292929"/>
                </a:solidFill>
                <a:latin typeface="charter"/>
              </a:rPr>
              <a:t> olmayan değişikliklerini silip ve dosyayı </a:t>
            </a:r>
            <a:r>
              <a:rPr lang="tr-TR" altLang="tr-TR" sz="2800" dirty="0" err="1">
                <a:solidFill>
                  <a:srgbClr val="292929"/>
                </a:solidFill>
                <a:latin typeface="charter"/>
              </a:rPr>
              <a:t>commit</a:t>
            </a:r>
            <a:r>
              <a:rPr lang="tr-TR" altLang="tr-TR" sz="2800" dirty="0">
                <a:solidFill>
                  <a:srgbClr val="292929"/>
                </a:solidFill>
                <a:latin typeface="charter"/>
              </a:rPr>
              <a:t> edilen son noktaya geri döndürebilirsiniz.</a:t>
            </a:r>
          </a:p>
          <a:p>
            <a:endParaRPr lang="tr-TR" dirty="0"/>
          </a:p>
        </p:txBody>
      </p:sp>
    </p:spTree>
    <p:extLst>
      <p:ext uri="{BB962C8B-B14F-4D97-AF65-F5344CB8AC3E}">
        <p14:creationId xmlns:p14="http://schemas.microsoft.com/office/powerpoint/2010/main" val="1941052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5C09EF2-C18F-4780-B047-9FDFB7CCDB4F}"/>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800" b="1" i="1" u="none" strike="noStrike" cap="none" normalizeH="0" baseline="0" dirty="0">
                <a:ln>
                  <a:noFill/>
                </a:ln>
                <a:solidFill>
                  <a:srgbClr val="292929"/>
                </a:solidFill>
                <a:effectLst/>
                <a:latin typeface="charter"/>
              </a:rPr>
              <a:t>git </a:t>
            </a:r>
            <a:r>
              <a:rPr kumimoji="0" lang="tr-TR" altLang="tr-TR" sz="2800" b="1" i="1" u="none" strike="noStrike" cap="none" normalizeH="0" baseline="0" dirty="0" err="1">
                <a:ln>
                  <a:noFill/>
                </a:ln>
                <a:solidFill>
                  <a:srgbClr val="292929"/>
                </a:solidFill>
                <a:effectLst/>
                <a:latin typeface="charter"/>
              </a:rPr>
              <a:t>revert</a:t>
            </a:r>
            <a:r>
              <a:rPr kumimoji="0" lang="tr-TR" altLang="tr-TR" sz="2800" b="1" i="1" u="none" strike="noStrike" cap="none" normalizeH="0" baseline="0" dirty="0">
                <a:ln>
                  <a:noFill/>
                </a:ln>
                <a:solidFill>
                  <a:srgbClr val="292929"/>
                </a:solidFill>
                <a:effectLst/>
                <a:latin typeface="charter"/>
              </a:rPr>
              <a:t> [</a:t>
            </a:r>
            <a:r>
              <a:rPr kumimoji="0" lang="tr-TR" altLang="tr-TR" sz="2800" b="1" i="1" u="none" strike="noStrike" cap="none" normalizeH="0" baseline="0" dirty="0" err="1">
                <a:ln>
                  <a:noFill/>
                </a:ln>
                <a:solidFill>
                  <a:srgbClr val="292929"/>
                </a:solidFill>
                <a:effectLst/>
                <a:latin typeface="charter"/>
              </a:rPr>
              <a:t>hash</a:t>
            </a:r>
            <a:r>
              <a:rPr kumimoji="0" lang="tr-TR" altLang="tr-TR" sz="2800" b="1" i="1" u="none" strike="noStrike" cap="none" normalizeH="0" baseline="0" dirty="0">
                <a:ln>
                  <a:noFill/>
                </a:ln>
                <a:solidFill>
                  <a:srgbClr val="292929"/>
                </a:solidFill>
                <a:effectLst/>
                <a:latin typeface="charter"/>
              </a:rPr>
              <a:t> değerinin ilk 7 karakteri]</a:t>
            </a:r>
            <a:endParaRPr kumimoji="0" lang="tr-TR" altLang="tr-TR"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800" b="0" i="0" u="none" strike="noStrike" cap="none" normalizeH="0" baseline="0" dirty="0" err="1">
                <a:ln>
                  <a:noFill/>
                </a:ln>
                <a:solidFill>
                  <a:srgbClr val="292929"/>
                </a:solidFill>
                <a:effectLst/>
                <a:latin typeface="charter"/>
              </a:rPr>
              <a:t>Commitlenen</a:t>
            </a:r>
            <a:r>
              <a:rPr kumimoji="0" lang="tr-TR" altLang="tr-TR" sz="2800" b="0" i="0" u="none" strike="noStrike" cap="none" normalizeH="0" baseline="0" dirty="0">
                <a:ln>
                  <a:noFill/>
                </a:ln>
                <a:solidFill>
                  <a:srgbClr val="292929"/>
                </a:solidFill>
                <a:effectLst/>
                <a:latin typeface="charter"/>
              </a:rPr>
              <a:t> bir değişikliği geri alırken projenin tarihçesinden atılan </a:t>
            </a:r>
            <a:r>
              <a:rPr kumimoji="0" lang="tr-TR" altLang="tr-TR" sz="2800" b="0" i="0" u="none" strike="noStrike" cap="none" normalizeH="0" baseline="0" dirty="0" err="1">
                <a:ln>
                  <a:noFill/>
                </a:ln>
                <a:solidFill>
                  <a:srgbClr val="292929"/>
                </a:solidFill>
                <a:effectLst/>
                <a:latin typeface="charter"/>
              </a:rPr>
              <a:t>commit’i</a:t>
            </a:r>
            <a:r>
              <a:rPr kumimoji="0" lang="tr-TR" altLang="tr-TR" sz="2800" b="0" i="0" u="none" strike="noStrike" cap="none" normalizeH="0" baseline="0" dirty="0">
                <a:ln>
                  <a:noFill/>
                </a:ln>
                <a:solidFill>
                  <a:srgbClr val="292929"/>
                </a:solidFill>
                <a:effectLst/>
                <a:latin typeface="charter"/>
              </a:rPr>
              <a:t> silmeden ve değiştirme işlemini yeni bir </a:t>
            </a:r>
            <a:r>
              <a:rPr kumimoji="0" lang="tr-TR" altLang="tr-TR" sz="2800" b="0" i="0" u="none" strike="noStrike" cap="none" normalizeH="0" baseline="0" dirty="0" err="1">
                <a:ln>
                  <a:noFill/>
                </a:ln>
                <a:solidFill>
                  <a:srgbClr val="292929"/>
                </a:solidFill>
                <a:effectLst/>
                <a:latin typeface="charter"/>
              </a:rPr>
              <a:t>commit</a:t>
            </a:r>
            <a:r>
              <a:rPr kumimoji="0" lang="tr-TR" altLang="tr-TR" sz="2800" b="0" i="0" u="none" strike="noStrike" cap="none" normalizeH="0" baseline="0" dirty="0">
                <a:ln>
                  <a:noFill/>
                </a:ln>
                <a:solidFill>
                  <a:srgbClr val="292929"/>
                </a:solidFill>
                <a:effectLst/>
                <a:latin typeface="charter"/>
              </a:rPr>
              <a:t> atarak gerçekleştirir.</a:t>
            </a:r>
            <a:endParaRPr kumimoji="0" lang="tr-TR" altLang="tr-TR" sz="3200" b="0" i="0" u="none" strike="noStrike" cap="none" normalizeH="0" baseline="0" dirty="0">
              <a:ln>
                <a:noFill/>
              </a:ln>
              <a:solidFill>
                <a:schemeClr val="tx1"/>
              </a:solidFill>
              <a:effectLst/>
              <a:latin typeface="Arial" panose="020B0604020202020204" pitchFamily="34" charset="0"/>
            </a:endParaRPr>
          </a:p>
          <a:p>
            <a:endParaRPr lang="tr-TR" dirty="0"/>
          </a:p>
        </p:txBody>
      </p:sp>
    </p:spTree>
    <p:extLst>
      <p:ext uri="{BB962C8B-B14F-4D97-AF65-F5344CB8AC3E}">
        <p14:creationId xmlns:p14="http://schemas.microsoft.com/office/powerpoint/2010/main" val="3225216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294BE0-FA92-4DAF-83A0-73C1BF20DBD9}"/>
              </a:ext>
            </a:extLst>
          </p:cNvPr>
          <p:cNvSpPr>
            <a:spLocks noGrp="1"/>
          </p:cNvSpPr>
          <p:nvPr>
            <p:ph type="title"/>
          </p:nvPr>
        </p:nvSpPr>
        <p:spPr/>
        <p:txBody>
          <a:bodyPr>
            <a:normAutofit fontScale="90000"/>
          </a:bodyPr>
          <a:lstStyle/>
          <a:p>
            <a:r>
              <a:rPr kumimoji="0" lang="tr-TR" altLang="tr-TR" sz="4400" b="1" i="0" u="none" strike="noStrike" cap="none" normalizeH="0" baseline="0" dirty="0">
                <a:ln>
                  <a:noFill/>
                </a:ln>
                <a:solidFill>
                  <a:srgbClr val="292929"/>
                </a:solidFill>
                <a:effectLst/>
                <a:latin typeface="sohne"/>
              </a:rPr>
              <a:t>git </a:t>
            </a:r>
            <a:r>
              <a:rPr kumimoji="0" lang="tr-TR" altLang="tr-TR" sz="4400" b="1" i="0" u="none" strike="noStrike" cap="none" normalizeH="0" baseline="0" dirty="0" err="1">
                <a:ln>
                  <a:noFill/>
                </a:ln>
                <a:solidFill>
                  <a:srgbClr val="292929"/>
                </a:solidFill>
                <a:effectLst/>
                <a:latin typeface="sohne"/>
              </a:rPr>
              <a:t>status</a:t>
            </a:r>
            <a:br>
              <a:rPr kumimoji="0" lang="tr-TR" altLang="tr-TR" sz="4400" b="1" i="0" u="none" strike="noStrike" cap="none" normalizeH="0" baseline="0" dirty="0">
                <a:ln>
                  <a:noFill/>
                </a:ln>
                <a:solidFill>
                  <a:srgbClr val="292929"/>
                </a:solidFill>
                <a:effectLst/>
                <a:latin typeface="sohne"/>
              </a:rPr>
            </a:br>
            <a:endParaRPr lang="tr-TR" dirty="0"/>
          </a:p>
        </p:txBody>
      </p:sp>
      <p:sp>
        <p:nvSpPr>
          <p:cNvPr id="3" name="İçerik Yer Tutucusu 2">
            <a:extLst>
              <a:ext uri="{FF2B5EF4-FFF2-40B4-BE49-F238E27FC236}">
                <a16:creationId xmlns:a16="http://schemas.microsoft.com/office/drawing/2014/main" id="{5F464D83-8F8B-4AAA-8BFE-26A457593965}"/>
              </a:ext>
            </a:extLst>
          </p:cNvPr>
          <p:cNvSpPr>
            <a:spLocks noGrp="1"/>
          </p:cNvSpPr>
          <p:nvPr>
            <p:ph idx="1"/>
          </p:nvPr>
        </p:nvSpPr>
        <p:spPr/>
        <p:txBody>
          <a:bodyPr>
            <a:normAutofit fontScale="700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800" b="0" i="0" u="none" strike="noStrike" cap="none" normalizeH="0" baseline="0" dirty="0">
                <a:ln>
                  <a:noFill/>
                </a:ln>
                <a:solidFill>
                  <a:srgbClr val="292929"/>
                </a:solidFill>
                <a:effectLst/>
                <a:latin typeface="charter"/>
              </a:rPr>
              <a:t>Proje üzerinde değişiklikler yapıldı ve tüm değişiklikler liste halinde görmek istenirse bu durumda </a:t>
            </a:r>
            <a:r>
              <a:rPr kumimoji="0" lang="tr-TR" altLang="tr-TR" sz="2800" b="1" i="0" u="none" strike="noStrike" cap="none" normalizeH="0" baseline="0" dirty="0">
                <a:ln>
                  <a:noFill/>
                </a:ln>
                <a:solidFill>
                  <a:srgbClr val="292929"/>
                </a:solidFill>
                <a:effectLst/>
                <a:latin typeface="charter"/>
              </a:rPr>
              <a:t>git </a:t>
            </a:r>
            <a:r>
              <a:rPr kumimoji="0" lang="tr-TR" altLang="tr-TR" sz="2800" b="1" i="0" u="none" strike="noStrike" cap="none" normalizeH="0" baseline="0" dirty="0" err="1">
                <a:ln>
                  <a:noFill/>
                </a:ln>
                <a:solidFill>
                  <a:srgbClr val="292929"/>
                </a:solidFill>
                <a:effectLst/>
                <a:latin typeface="charter"/>
              </a:rPr>
              <a:t>status</a:t>
            </a:r>
            <a:r>
              <a:rPr kumimoji="0" lang="tr-TR" altLang="tr-TR" sz="2800" b="0" i="0" u="none" strike="noStrike" cap="none" normalizeH="0" baseline="0" dirty="0">
                <a:ln>
                  <a:noFill/>
                </a:ln>
                <a:solidFill>
                  <a:srgbClr val="292929"/>
                </a:solidFill>
                <a:effectLst/>
                <a:latin typeface="charter"/>
              </a:rPr>
              <a:t> komutuna </a:t>
            </a:r>
            <a:r>
              <a:rPr kumimoji="0" lang="tr-TR" altLang="tr-TR" sz="2800" b="0" i="0" u="none" strike="noStrike" cap="none" normalizeH="0" baseline="0" dirty="0" err="1">
                <a:ln>
                  <a:noFill/>
                </a:ln>
                <a:solidFill>
                  <a:srgbClr val="292929"/>
                </a:solidFill>
                <a:effectLst/>
                <a:latin typeface="charter"/>
              </a:rPr>
              <a:t>kullanıbilir</a:t>
            </a:r>
            <a:r>
              <a:rPr kumimoji="0" lang="tr-TR" altLang="tr-TR" sz="2800" b="0" i="0" u="none" strike="noStrike" cap="none" normalizeH="0" baseline="0" dirty="0">
                <a:ln>
                  <a:noFill/>
                </a:ln>
                <a:solidFill>
                  <a:srgbClr val="292929"/>
                </a:solidFill>
                <a:effectLst/>
                <a:latin typeface="charter"/>
              </a:rPr>
              <a:t>. Bu komut belli gruplar halinde tüm değişiklikleri dönecektir.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800" b="1" i="1" u="none" strike="noStrike" cap="none" normalizeH="0" baseline="0" dirty="0" err="1">
                <a:ln>
                  <a:noFill/>
                </a:ln>
                <a:solidFill>
                  <a:srgbClr val="292929"/>
                </a:solidFill>
                <a:effectLst/>
                <a:latin typeface="charter"/>
              </a:rPr>
              <a:t>Untracked</a:t>
            </a:r>
            <a:r>
              <a:rPr kumimoji="0" lang="tr-TR" altLang="tr-TR" sz="2800" b="1" i="1" u="none" strike="noStrike" cap="none" normalizeH="0" baseline="0" dirty="0">
                <a:ln>
                  <a:noFill/>
                </a:ln>
                <a:solidFill>
                  <a:srgbClr val="292929"/>
                </a:solidFill>
                <a:effectLst/>
                <a:latin typeface="charter"/>
              </a:rPr>
              <a:t> </a:t>
            </a:r>
            <a:r>
              <a:rPr kumimoji="0" lang="tr-TR" altLang="tr-TR" sz="2800" b="1" i="1" u="none" strike="noStrike" cap="none" normalizeH="0" baseline="0" dirty="0" err="1">
                <a:ln>
                  <a:noFill/>
                </a:ln>
                <a:solidFill>
                  <a:srgbClr val="292929"/>
                </a:solidFill>
                <a:effectLst/>
                <a:latin typeface="charter"/>
              </a:rPr>
              <a:t>files</a:t>
            </a:r>
            <a:r>
              <a:rPr kumimoji="0" lang="tr-TR" altLang="tr-TR" sz="2800" b="1" i="1" u="none" strike="noStrike" cap="none" normalizeH="0" baseline="0" dirty="0">
                <a:ln>
                  <a:noFill/>
                </a:ln>
                <a:solidFill>
                  <a:srgbClr val="292929"/>
                </a:solidFill>
                <a:effectLst/>
                <a:latin typeface="charter"/>
              </a:rPr>
              <a:t>:</a:t>
            </a:r>
            <a:r>
              <a:rPr kumimoji="0" lang="tr-TR" altLang="tr-TR" sz="2800" b="0" i="1" u="none" strike="noStrike" cap="none" normalizeH="0" baseline="0" dirty="0">
                <a:ln>
                  <a:noFill/>
                </a:ln>
                <a:solidFill>
                  <a:srgbClr val="292929"/>
                </a:solidFill>
                <a:effectLst/>
                <a:latin typeface="charter"/>
              </a:rPr>
              <a:t> </a:t>
            </a:r>
            <a:r>
              <a:rPr lang="tr-TR" altLang="tr-TR" sz="2900" dirty="0">
                <a:solidFill>
                  <a:srgbClr val="292929"/>
                </a:solidFill>
                <a:latin typeface="charter"/>
              </a:rPr>
              <a:t>Git tarafından takip edilmeyen tüm dosyaları burada görebilirsiniz.</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800" b="1" i="1" u="none" strike="noStrike" cap="none" normalizeH="0" baseline="0" dirty="0">
              <a:ln>
                <a:noFill/>
              </a:ln>
              <a:solidFill>
                <a:srgbClr val="292929"/>
              </a:solidFill>
              <a:effectLst/>
              <a:latin typeface="charter"/>
            </a:endParaRPr>
          </a:p>
          <a:p>
            <a:pPr marL="0" indent="0" defTabSz="914400" eaLnBrk="0" fontAlgn="base" hangingPunct="0">
              <a:spcBef>
                <a:spcPct val="0"/>
              </a:spcBef>
              <a:spcAft>
                <a:spcPct val="0"/>
              </a:spcAft>
              <a:buClrTx/>
              <a:buSzTx/>
              <a:buNone/>
            </a:pPr>
            <a:r>
              <a:rPr kumimoji="0" lang="tr-TR" altLang="tr-TR" sz="2800" b="1" i="1" u="none" strike="noStrike" cap="none" normalizeH="0" baseline="0" dirty="0" err="1">
                <a:ln>
                  <a:noFill/>
                </a:ln>
                <a:solidFill>
                  <a:srgbClr val="292929"/>
                </a:solidFill>
                <a:effectLst/>
                <a:latin typeface="charter"/>
              </a:rPr>
              <a:t>Changes</a:t>
            </a:r>
            <a:r>
              <a:rPr kumimoji="0" lang="tr-TR" altLang="tr-TR" sz="2800" b="1" i="1" u="none" strike="noStrike" cap="none" normalizeH="0" baseline="0" dirty="0">
                <a:ln>
                  <a:noFill/>
                </a:ln>
                <a:solidFill>
                  <a:srgbClr val="292929"/>
                </a:solidFill>
                <a:effectLst/>
                <a:latin typeface="charter"/>
              </a:rPr>
              <a:t> not </a:t>
            </a:r>
            <a:r>
              <a:rPr kumimoji="0" lang="tr-TR" altLang="tr-TR" sz="2800" b="1" i="1" u="none" strike="noStrike" cap="none" normalizeH="0" baseline="0" dirty="0" err="1">
                <a:ln>
                  <a:noFill/>
                </a:ln>
                <a:solidFill>
                  <a:srgbClr val="292929"/>
                </a:solidFill>
                <a:effectLst/>
                <a:latin typeface="charter"/>
              </a:rPr>
              <a:t>staged</a:t>
            </a:r>
            <a:r>
              <a:rPr kumimoji="0" lang="tr-TR" altLang="tr-TR" sz="2800" b="1" i="1" u="none" strike="noStrike" cap="none" normalizeH="0" baseline="0" dirty="0">
                <a:ln>
                  <a:noFill/>
                </a:ln>
                <a:solidFill>
                  <a:srgbClr val="292929"/>
                </a:solidFill>
                <a:effectLst/>
                <a:latin typeface="charter"/>
              </a:rPr>
              <a:t> </a:t>
            </a:r>
            <a:r>
              <a:rPr kumimoji="0" lang="tr-TR" altLang="tr-TR" sz="2800" b="1" i="1" u="none" strike="noStrike" cap="none" normalizeH="0" baseline="0" dirty="0" err="1">
                <a:ln>
                  <a:noFill/>
                </a:ln>
                <a:solidFill>
                  <a:srgbClr val="292929"/>
                </a:solidFill>
                <a:effectLst/>
                <a:latin typeface="charter"/>
              </a:rPr>
              <a:t>for</a:t>
            </a:r>
            <a:r>
              <a:rPr kumimoji="0" lang="tr-TR" altLang="tr-TR" sz="2800" b="1" i="1" u="none" strike="noStrike" cap="none" normalizeH="0" baseline="0" dirty="0">
                <a:ln>
                  <a:noFill/>
                </a:ln>
                <a:solidFill>
                  <a:srgbClr val="292929"/>
                </a:solidFill>
                <a:effectLst/>
                <a:latin typeface="charter"/>
              </a:rPr>
              <a:t> </a:t>
            </a:r>
            <a:r>
              <a:rPr kumimoji="0" lang="tr-TR" altLang="tr-TR" sz="2800" b="1" i="1" u="none" strike="noStrike" cap="none" normalizeH="0" baseline="0" dirty="0" err="1">
                <a:ln>
                  <a:noFill/>
                </a:ln>
                <a:solidFill>
                  <a:srgbClr val="292929"/>
                </a:solidFill>
                <a:effectLst/>
                <a:latin typeface="charter"/>
              </a:rPr>
              <a:t>commit</a:t>
            </a:r>
            <a:r>
              <a:rPr kumimoji="0" lang="tr-TR" altLang="tr-TR" sz="2800" b="1" i="1" u="none" strike="noStrike" cap="none" normalizeH="0" baseline="0" dirty="0">
                <a:ln>
                  <a:noFill/>
                </a:ln>
                <a:solidFill>
                  <a:srgbClr val="292929"/>
                </a:solidFill>
                <a:effectLst/>
                <a:latin typeface="charter"/>
              </a:rPr>
              <a:t>:</a:t>
            </a:r>
            <a:r>
              <a:rPr kumimoji="0" lang="tr-TR" altLang="tr-TR" sz="2800" b="0" i="1" u="none" strike="noStrike" cap="none" normalizeH="0" baseline="0" dirty="0">
                <a:ln>
                  <a:noFill/>
                </a:ln>
                <a:solidFill>
                  <a:srgbClr val="292929"/>
                </a:solidFill>
                <a:effectLst/>
                <a:latin typeface="charter"/>
              </a:rPr>
              <a:t> </a:t>
            </a:r>
            <a:r>
              <a:rPr lang="tr-TR" altLang="tr-TR" sz="2900" dirty="0">
                <a:solidFill>
                  <a:srgbClr val="292929"/>
                </a:solidFill>
                <a:latin typeface="charter"/>
              </a:rPr>
              <a:t>Bu listedeki dosyalarda değişiklik yapılmış fakat henüz </a:t>
            </a:r>
            <a:r>
              <a:rPr lang="tr-TR" altLang="tr-TR" sz="2900" dirty="0" err="1">
                <a:solidFill>
                  <a:srgbClr val="292929"/>
                </a:solidFill>
                <a:latin typeface="charter"/>
              </a:rPr>
              <a:t>staging</a:t>
            </a:r>
            <a:r>
              <a:rPr lang="tr-TR" altLang="tr-TR" sz="2900" dirty="0">
                <a:solidFill>
                  <a:srgbClr val="292929"/>
                </a:solidFill>
                <a:latin typeface="charter"/>
              </a:rPr>
              <a:t> </a:t>
            </a:r>
            <a:r>
              <a:rPr lang="tr-TR" altLang="tr-TR" sz="2900" dirty="0" err="1">
                <a:solidFill>
                  <a:srgbClr val="292929"/>
                </a:solidFill>
                <a:latin typeface="charter"/>
              </a:rPr>
              <a:t>area’ya</a:t>
            </a:r>
            <a:r>
              <a:rPr lang="tr-TR" altLang="tr-TR" sz="2900" dirty="0">
                <a:solidFill>
                  <a:srgbClr val="292929"/>
                </a:solidFill>
                <a:latin typeface="charter"/>
              </a:rPr>
              <a:t> bu değişiklikler bildirilmemiş.</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800" b="1" i="1" u="none" strike="noStrike" cap="none" normalizeH="0" baseline="0" dirty="0">
              <a:ln>
                <a:noFill/>
              </a:ln>
              <a:solidFill>
                <a:srgbClr val="292929"/>
              </a:solidFill>
              <a:effectLst/>
              <a:latin typeface="charter"/>
            </a:endParaRPr>
          </a:p>
          <a:p>
            <a:pPr marL="0" marR="0" lvl="0" indent="0" defTabSz="914400" eaLnBrk="0" fontAlgn="base" hangingPunct="0">
              <a:spcBef>
                <a:spcPct val="0"/>
              </a:spcBef>
              <a:spcAft>
                <a:spcPct val="0"/>
              </a:spcAft>
              <a:buClrTx/>
              <a:buSzTx/>
              <a:buNone/>
              <a:tabLst/>
            </a:pPr>
            <a:r>
              <a:rPr kumimoji="0" lang="tr-TR" altLang="tr-TR" sz="2800" b="1" i="1" u="none" strike="noStrike" cap="none" normalizeH="0" baseline="0" dirty="0" err="1">
                <a:ln>
                  <a:noFill/>
                </a:ln>
                <a:solidFill>
                  <a:srgbClr val="292929"/>
                </a:solidFill>
                <a:effectLst/>
                <a:latin typeface="charter"/>
              </a:rPr>
              <a:t>Changes</a:t>
            </a:r>
            <a:r>
              <a:rPr kumimoji="0" lang="tr-TR" altLang="tr-TR" sz="2800" b="1" i="1" u="none" strike="noStrike" cap="none" normalizeH="0" baseline="0" dirty="0">
                <a:ln>
                  <a:noFill/>
                </a:ln>
                <a:solidFill>
                  <a:srgbClr val="292929"/>
                </a:solidFill>
                <a:effectLst/>
                <a:latin typeface="charter"/>
              </a:rPr>
              <a:t> </a:t>
            </a:r>
            <a:r>
              <a:rPr kumimoji="0" lang="tr-TR" altLang="tr-TR" sz="2800" b="1" i="1" u="none" strike="noStrike" cap="none" normalizeH="0" baseline="0" dirty="0" err="1">
                <a:ln>
                  <a:noFill/>
                </a:ln>
                <a:solidFill>
                  <a:srgbClr val="292929"/>
                </a:solidFill>
                <a:effectLst/>
                <a:latin typeface="charter"/>
              </a:rPr>
              <a:t>to</a:t>
            </a:r>
            <a:r>
              <a:rPr kumimoji="0" lang="tr-TR" altLang="tr-TR" sz="2800" b="1" i="1" u="none" strike="noStrike" cap="none" normalizeH="0" baseline="0" dirty="0">
                <a:ln>
                  <a:noFill/>
                </a:ln>
                <a:solidFill>
                  <a:srgbClr val="292929"/>
                </a:solidFill>
                <a:effectLst/>
                <a:latin typeface="charter"/>
              </a:rPr>
              <a:t> be </a:t>
            </a:r>
            <a:r>
              <a:rPr kumimoji="0" lang="tr-TR" altLang="tr-TR" sz="2800" b="1" i="1" u="none" strike="noStrike" cap="none" normalizeH="0" baseline="0" dirty="0" err="1">
                <a:ln>
                  <a:noFill/>
                </a:ln>
                <a:solidFill>
                  <a:srgbClr val="292929"/>
                </a:solidFill>
                <a:effectLst/>
                <a:latin typeface="charter"/>
              </a:rPr>
              <a:t>committed</a:t>
            </a:r>
            <a:r>
              <a:rPr kumimoji="0" lang="tr-TR" altLang="tr-TR" sz="2800" b="1" i="1" u="none" strike="noStrike" cap="none" normalizeH="0" baseline="0" dirty="0">
                <a:ln>
                  <a:noFill/>
                </a:ln>
                <a:solidFill>
                  <a:srgbClr val="292929"/>
                </a:solidFill>
                <a:effectLst/>
                <a:latin typeface="charter"/>
              </a:rPr>
              <a:t>:</a:t>
            </a:r>
            <a:r>
              <a:rPr kumimoji="0" lang="tr-TR" altLang="tr-TR" sz="2800" b="0" i="1" u="none" strike="noStrike" cap="none" normalizeH="0" baseline="0" dirty="0">
                <a:ln>
                  <a:noFill/>
                </a:ln>
                <a:solidFill>
                  <a:srgbClr val="292929"/>
                </a:solidFill>
                <a:effectLst/>
                <a:latin typeface="charter"/>
              </a:rPr>
              <a:t> </a:t>
            </a:r>
            <a:r>
              <a:rPr lang="tr-TR" altLang="tr-TR" sz="2900" dirty="0" err="1">
                <a:solidFill>
                  <a:srgbClr val="292929"/>
                </a:solidFill>
                <a:latin typeface="charter"/>
              </a:rPr>
              <a:t>Staging</a:t>
            </a:r>
            <a:r>
              <a:rPr lang="tr-TR" altLang="tr-TR" sz="2900" dirty="0">
                <a:solidFill>
                  <a:srgbClr val="292929"/>
                </a:solidFill>
                <a:latin typeface="charter"/>
              </a:rPr>
              <a:t> </a:t>
            </a:r>
            <a:r>
              <a:rPr lang="tr-TR" altLang="tr-TR" sz="2900" dirty="0" err="1">
                <a:solidFill>
                  <a:srgbClr val="292929"/>
                </a:solidFill>
                <a:latin typeface="charter"/>
              </a:rPr>
              <a:t>area’da</a:t>
            </a:r>
            <a:r>
              <a:rPr lang="tr-TR" altLang="tr-TR" sz="2900" dirty="0">
                <a:solidFill>
                  <a:srgbClr val="292929"/>
                </a:solidFill>
                <a:latin typeface="charter"/>
              </a:rPr>
              <a:t> olan </a:t>
            </a:r>
            <a:r>
              <a:rPr lang="tr-TR" altLang="tr-TR" sz="2900" dirty="0" err="1">
                <a:solidFill>
                  <a:srgbClr val="292929"/>
                </a:solidFill>
                <a:latin typeface="charter"/>
              </a:rPr>
              <a:t>commitlenmeyi</a:t>
            </a:r>
            <a:r>
              <a:rPr lang="tr-TR" altLang="tr-TR" sz="2900" dirty="0">
                <a:solidFill>
                  <a:srgbClr val="292929"/>
                </a:solidFill>
                <a:latin typeface="charter"/>
              </a:rPr>
              <a:t> bekleyen tüm dosyalar burada görülebilir.</a:t>
            </a:r>
          </a:p>
          <a:p>
            <a:pPr marL="0" marR="0" lvl="0" indent="0" algn="l" defTabSz="914400" rtl="0" eaLnBrk="0" fontAlgn="base" latinLnBrk="0" hangingPunct="0">
              <a:lnSpc>
                <a:spcPct val="100000"/>
              </a:lnSpc>
              <a:spcBef>
                <a:spcPct val="0"/>
              </a:spcBef>
              <a:spcAft>
                <a:spcPct val="0"/>
              </a:spcAft>
              <a:buClrTx/>
              <a:buSzTx/>
              <a:buFontTx/>
              <a:buNone/>
              <a:tabLst/>
            </a:pPr>
            <a:br>
              <a:rPr kumimoji="0" lang="tr-TR" altLang="tr-TR" sz="3200" b="0" i="0" u="none" strike="noStrike" cap="none" normalizeH="0" baseline="0" dirty="0">
                <a:ln>
                  <a:noFill/>
                </a:ln>
                <a:solidFill>
                  <a:schemeClr val="tx1"/>
                </a:solidFill>
                <a:effectLst/>
                <a:latin typeface="Arial" panose="020B0604020202020204" pitchFamily="34" charset="0"/>
              </a:rPr>
            </a:br>
            <a:endParaRPr kumimoji="0" lang="tr-TR" altLang="tr-TR" sz="3200" b="0" i="0" u="none" strike="noStrike" cap="none" normalizeH="0" baseline="0" dirty="0">
              <a:ln>
                <a:noFill/>
              </a:ln>
              <a:solidFill>
                <a:schemeClr val="tx1"/>
              </a:solidFill>
              <a:effectLst/>
              <a:latin typeface="Arial" panose="020B0604020202020204" pitchFamily="34" charset="0"/>
            </a:endParaRPr>
          </a:p>
          <a:p>
            <a:endParaRPr lang="tr-TR" dirty="0"/>
          </a:p>
        </p:txBody>
      </p:sp>
    </p:spTree>
    <p:extLst>
      <p:ext uri="{BB962C8B-B14F-4D97-AF65-F5344CB8AC3E}">
        <p14:creationId xmlns:p14="http://schemas.microsoft.com/office/powerpoint/2010/main" val="17545277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k">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k">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k">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39</TotalTime>
  <Words>811</Words>
  <Application>Microsoft Office PowerPoint</Application>
  <PresentationFormat>Geniş ekran</PresentationFormat>
  <Paragraphs>46</Paragraphs>
  <Slides>13</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13</vt:i4>
      </vt:variant>
    </vt:vector>
  </HeadingPairs>
  <TitlesOfParts>
    <vt:vector size="19" baseType="lpstr">
      <vt:lpstr>Arial</vt:lpstr>
      <vt:lpstr>Calibri</vt:lpstr>
      <vt:lpstr>charter</vt:lpstr>
      <vt:lpstr>Garamond</vt:lpstr>
      <vt:lpstr>sohne</vt:lpstr>
      <vt:lpstr>Organik</vt:lpstr>
      <vt:lpstr>Git </vt:lpstr>
      <vt:lpstr>Kurulum</vt:lpstr>
      <vt:lpstr>Repository </vt:lpstr>
      <vt:lpstr>PowerPoint Sunusu</vt:lpstr>
      <vt:lpstr>Staging Area </vt:lpstr>
      <vt:lpstr>PowerPoint Sunusu</vt:lpstr>
      <vt:lpstr>PowerPoint Sunusu</vt:lpstr>
      <vt:lpstr>PowerPoint Sunusu</vt:lpstr>
      <vt:lpstr>git status </vt:lpstr>
      <vt:lpstr>Branch </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burak</dc:creator>
  <cp:lastModifiedBy>Burak Duman (BilgeAdam Akademi)</cp:lastModifiedBy>
  <cp:revision>8</cp:revision>
  <dcterms:created xsi:type="dcterms:W3CDTF">2022-02-25T14:59:31Z</dcterms:created>
  <dcterms:modified xsi:type="dcterms:W3CDTF">2022-02-25T20:51:10Z</dcterms:modified>
</cp:coreProperties>
</file>