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9"/>
  </p:notesMasterIdLst>
  <p:sldIdLst>
    <p:sldId id="256" r:id="rId3"/>
    <p:sldId id="299" r:id="rId4"/>
    <p:sldId id="300" r:id="rId5"/>
    <p:sldId id="263" r:id="rId6"/>
    <p:sldId id="278" r:id="rId7"/>
    <p:sldId id="279" r:id="rId8"/>
    <p:sldId id="280" r:id="rId9"/>
    <p:sldId id="292" r:id="rId10"/>
    <p:sldId id="260" r:id="rId11"/>
    <p:sldId id="295" r:id="rId12"/>
    <p:sldId id="282" r:id="rId13"/>
    <p:sldId id="283" r:id="rId14"/>
    <p:sldId id="297" r:id="rId15"/>
    <p:sldId id="265" r:id="rId16"/>
    <p:sldId id="310" r:id="rId17"/>
    <p:sldId id="266" r:id="rId18"/>
    <p:sldId id="311" r:id="rId19"/>
    <p:sldId id="296" r:id="rId20"/>
    <p:sldId id="312" r:id="rId21"/>
    <p:sldId id="298" r:id="rId22"/>
    <p:sldId id="284" r:id="rId23"/>
    <p:sldId id="285" r:id="rId24"/>
    <p:sldId id="286" r:id="rId25"/>
    <p:sldId id="287" r:id="rId26"/>
    <p:sldId id="288" r:id="rId27"/>
    <p:sldId id="289" r:id="rId28"/>
    <p:sldId id="290" r:id="rId29"/>
    <p:sldId id="291" r:id="rId30"/>
    <p:sldId id="262" r:id="rId31"/>
    <p:sldId id="272" r:id="rId32"/>
    <p:sldId id="313" r:id="rId33"/>
    <p:sldId id="273" r:id="rId34"/>
    <p:sldId id="314" r:id="rId35"/>
    <p:sldId id="274" r:id="rId36"/>
    <p:sldId id="315" r:id="rId37"/>
    <p:sldId id="275" r:id="rId38"/>
    <p:sldId id="316" r:id="rId39"/>
    <p:sldId id="276" r:id="rId40"/>
    <p:sldId id="317" r:id="rId41"/>
    <p:sldId id="277" r:id="rId42"/>
    <p:sldId id="318" r:id="rId43"/>
    <p:sldId id="319" r:id="rId44"/>
    <p:sldId id="293" r:id="rId45"/>
    <p:sldId id="261" r:id="rId46"/>
    <p:sldId id="267" r:id="rId47"/>
    <p:sldId id="268" r:id="rId48"/>
    <p:sldId id="269" r:id="rId49"/>
    <p:sldId id="270" r:id="rId50"/>
    <p:sldId id="320" r:id="rId51"/>
    <p:sldId id="324" r:id="rId52"/>
    <p:sldId id="301" r:id="rId53"/>
    <p:sldId id="302" r:id="rId54"/>
    <p:sldId id="308" r:id="rId55"/>
    <p:sldId id="306" r:id="rId56"/>
    <p:sldId id="303" r:id="rId57"/>
    <p:sldId id="309" r:id="rId58"/>
    <p:sldId id="321" r:id="rId59"/>
    <p:sldId id="329" r:id="rId60"/>
    <p:sldId id="304" r:id="rId61"/>
    <p:sldId id="307" r:id="rId62"/>
    <p:sldId id="372" r:id="rId63"/>
    <p:sldId id="322" r:id="rId64"/>
    <p:sldId id="387" r:id="rId65"/>
    <p:sldId id="323" r:id="rId66"/>
    <p:sldId id="305" r:id="rId67"/>
    <p:sldId id="325" r:id="rId68"/>
    <p:sldId id="326" r:id="rId69"/>
    <p:sldId id="327" r:id="rId70"/>
    <p:sldId id="328" r:id="rId71"/>
    <p:sldId id="330" r:id="rId72"/>
    <p:sldId id="331" r:id="rId73"/>
    <p:sldId id="332" r:id="rId74"/>
    <p:sldId id="333" r:id="rId75"/>
    <p:sldId id="334" r:id="rId76"/>
    <p:sldId id="335" r:id="rId77"/>
    <p:sldId id="294" r:id="rId7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2" Type="http://schemas.openxmlformats.org/officeDocument/2006/relationships/tableStyles" Target="tableStyles.xml"/><Relationship Id="rId81" Type="http://schemas.openxmlformats.org/officeDocument/2006/relationships/viewProps" Target="viewProps.xml"/><Relationship Id="rId80" Type="http://schemas.openxmlformats.org/officeDocument/2006/relationships/presProps" Target="presProps.xml"/><Relationship Id="rId8" Type="http://schemas.openxmlformats.org/officeDocument/2006/relationships/slide" Target="slides/slide6.xml"/><Relationship Id="rId79" Type="http://schemas.openxmlformats.org/officeDocument/2006/relationships/notesMaster" Target="notesMasters/notesMaster1.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417779" y="802298"/>
            <a:ext cx="8637073" cy="2541431"/>
          </a:xfrm>
        </p:spPr>
        <p:txBody>
          <a:bodyPr bIns="0" anchor="b">
            <a:normAutofit/>
          </a:bodyPr>
          <a:lstStyle>
            <a:lvl1pPr algn="l">
              <a:defRPr sz="6600"/>
            </a:lvl1pPr>
          </a:lstStyle>
          <a:p>
            <a:r>
              <a:rPr lang="tr-TR"/>
              <a:t>Asıl başlık stilini düzenlemek için tıklayın</a:t>
            </a:r>
            <a:endParaRPr lang="en-US" dirty="0"/>
          </a:p>
        </p:txBody>
      </p:sp>
      <p:sp>
        <p:nvSpPr>
          <p:cNvPr id="3" name="Subtitle 2"/>
          <p:cNvSpPr>
            <a:spLocks noGrp="1"/>
          </p:cNvSpPr>
          <p:nvPr>
            <p:ph type="subTitle" idx="1" hasCustomPrompt="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B618960-8005-486C-9A75-10CB2AAC16F9}" type="slidenum">
              <a:rPr lang="en-US" smtClean="0"/>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hasCustomPrompt="1"/>
          </p:nvPr>
        </p:nvSpPr>
        <p:spPr/>
        <p:txBody>
          <a:bodyPr vert="eaVert"/>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439111" y="798973"/>
            <a:ext cx="1615742" cy="4659889"/>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hasCustomPrompt="1"/>
          </p:nvPr>
        </p:nvSpPr>
        <p:spPr>
          <a:xfrm>
            <a:off x="1444672" y="798973"/>
            <a:ext cx="7828830" cy="4659889"/>
          </a:xfrm>
        </p:spPr>
        <p:txBody>
          <a:bodyPr vert="eaVert"/>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Content Placeholder 2"/>
          <p:cNvSpPr>
            <a:spLocks noGrp="1"/>
          </p:cNvSpPr>
          <p:nvPr>
            <p:ph idx="1" hasCustomPrompt="1"/>
          </p:nvPr>
        </p:nvSpPr>
        <p:spPr/>
        <p:txBody>
          <a:bodyPr anchor="t"/>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54239" y="1756130"/>
            <a:ext cx="8643154" cy="1887950"/>
          </a:xfrm>
        </p:spPr>
        <p:txBody>
          <a:bodyPr anchor="b">
            <a:normAutofit/>
          </a:bodyPr>
          <a:lstStyle>
            <a:lvl1pPr algn="l">
              <a:defRPr sz="3600"/>
            </a:lvl1p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endParaRPr lang="tr-TR"/>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9217" y="804889"/>
            <a:ext cx="9605635" cy="1059305"/>
          </a:xfrm>
        </p:spPr>
        <p:txBody>
          <a:bodyPr/>
          <a:lstStyle/>
          <a:p>
            <a:r>
              <a:rPr lang="tr-TR"/>
              <a:t>Asıl başlık stilini düzenlemek için tıklayın</a:t>
            </a:r>
            <a:endParaRPr lang="en-US" dirty="0"/>
          </a:p>
        </p:txBody>
      </p:sp>
      <p:sp>
        <p:nvSpPr>
          <p:cNvPr id="3" name="Content Placeholder 2"/>
          <p:cNvSpPr>
            <a:spLocks noGrp="1"/>
          </p:cNvSpPr>
          <p:nvPr>
            <p:ph sz="half" idx="1" hasCustomPrompt="1"/>
          </p:nvPr>
        </p:nvSpPr>
        <p:spPr>
          <a:xfrm>
            <a:off x="1447331" y="2010878"/>
            <a:ext cx="4645152" cy="3448595"/>
          </a:xfrm>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Content Placeholder 3"/>
          <p:cNvSpPr>
            <a:spLocks noGrp="1"/>
          </p:cNvSpPr>
          <p:nvPr>
            <p:ph sz="half" idx="2" hasCustomPrompt="1"/>
          </p:nvPr>
        </p:nvSpPr>
        <p:spPr>
          <a:xfrm>
            <a:off x="6413771" y="2017343"/>
            <a:ext cx="4645152" cy="3441520"/>
          </a:xfrm>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191" y="804163"/>
            <a:ext cx="9607661" cy="1056319"/>
          </a:xfrm>
        </p:spPr>
        <p:txBody>
          <a:body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4" name="Content Placeholder 3"/>
          <p:cNvSpPr>
            <a:spLocks noGrp="1"/>
          </p:cNvSpPr>
          <p:nvPr>
            <p:ph sz="half" idx="2" hasCustomPrompt="1"/>
          </p:nvPr>
        </p:nvSpPr>
        <p:spPr>
          <a:xfrm>
            <a:off x="1447191" y="2824269"/>
            <a:ext cx="4645152" cy="2644457"/>
          </a:xfrm>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5" name="Text Placeholder 4"/>
          <p:cNvSpPr>
            <a:spLocks noGrp="1"/>
          </p:cNvSpPr>
          <p:nvPr>
            <p:ph type="body" sz="quarter" idx="3" hasCustomPrompt="1"/>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6" name="Content Placeholder 5"/>
          <p:cNvSpPr>
            <a:spLocks noGrp="1"/>
          </p:cNvSpPr>
          <p:nvPr>
            <p:ph sz="quarter" idx="4" hasCustomPrompt="1"/>
          </p:nvPr>
        </p:nvSpPr>
        <p:spPr>
          <a:xfrm>
            <a:off x="6412362" y="2821491"/>
            <a:ext cx="4645152" cy="2637371"/>
          </a:xfrm>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4671" y="798973"/>
            <a:ext cx="3273099" cy="2247117"/>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hasCustomPrompt="1"/>
          </p:nvPr>
        </p:nvSpPr>
        <p:spPr>
          <a:xfrm>
            <a:off x="5043714" y="798974"/>
            <a:ext cx="6012470" cy="4658826"/>
          </a:xfrm>
        </p:spPr>
        <p:txBody>
          <a:bodyPr anchor="ct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Text Placeholder 3"/>
          <p:cNvSpPr>
            <a:spLocks noGrp="1"/>
          </p:cNvSpPr>
          <p:nvPr>
            <p:ph type="body" sz="half" idx="2" hasCustomPrompt="1"/>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hasCustomPrompt="1"/>
          </p:nvPr>
        </p:nvSpPr>
        <p:spPr>
          <a:xfrm>
            <a:off x="1451206" y="1129513"/>
            <a:ext cx="5532328" cy="1830584"/>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hasCustomPrompt="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hasCustomPrompt="1"/>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3A1C593-65D0-4073-BCC9-577B9352EA97}" type="datetimeFigureOut">
              <a:rPr lang="en-US" smtClean="0"/>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B618960-8005-486C-9A75-10CB2AAC16F9}" type="slidenum">
              <a:rPr lang="en-US" smtClean="0"/>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a:t>Java ile temel Programlama</a:t>
            </a:r>
            <a:endParaRPr lang="en-US" dirty="0"/>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NULL</a:t>
            </a:r>
            <a:endParaRPr lang="tr-TR" dirty="0"/>
          </a:p>
        </p:txBody>
      </p:sp>
      <p:sp>
        <p:nvSpPr>
          <p:cNvPr id="3" name="İçerik Yer Tutucusu 2"/>
          <p:cNvSpPr>
            <a:spLocks noGrp="1"/>
          </p:cNvSpPr>
          <p:nvPr>
            <p:ph idx="1"/>
          </p:nvPr>
        </p:nvSpPr>
        <p:spPr/>
        <p:txBody>
          <a:bodyPr/>
          <a:lstStyle/>
          <a:p>
            <a:r>
              <a:rPr lang="tr-TR" dirty="0">
                <a:latin typeface="-apple-system"/>
              </a:rPr>
              <a:t>H</a:t>
            </a:r>
            <a:r>
              <a:rPr lang="tr-TR" b="0" i="0" dirty="0">
                <a:effectLst/>
                <a:latin typeface="-apple-system"/>
              </a:rPr>
              <a:t>erhangi bir değere, veriye sahip olmama durumuna verilen isimdir.</a:t>
            </a:r>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PRIMITIVE</a:t>
            </a:r>
            <a:endParaRPr lang="tr-TR" dirty="0"/>
          </a:p>
        </p:txBody>
      </p:sp>
      <p:sp>
        <p:nvSpPr>
          <p:cNvPr id="3" name="İçerik Yer Tutucusu 2"/>
          <p:cNvSpPr>
            <a:spLocks noGrp="1"/>
          </p:cNvSpPr>
          <p:nvPr>
            <p:ph idx="1"/>
          </p:nvPr>
        </p:nvSpPr>
        <p:spPr/>
        <p:txBody>
          <a:bodyPr/>
          <a:lstStyle/>
          <a:p>
            <a:r>
              <a:rPr lang="tr-TR" b="0" i="0" dirty="0">
                <a:solidFill>
                  <a:srgbClr val="292929"/>
                </a:solidFill>
                <a:effectLst/>
                <a:cs typeface="+mn-lt"/>
              </a:rPr>
              <a:t>Stack (yığıt) sınıfı nesnelerin LIFO (last-input-first-output) yapısıyla depolanmasını sağlayan bir veri tipidir.</a:t>
            </a:r>
            <a:endParaRPr lang="tr-TR" b="0" i="0" dirty="0">
              <a:solidFill>
                <a:srgbClr val="292929"/>
              </a:solidFill>
              <a:effectLst/>
              <a:cs typeface="+mn-lt"/>
            </a:endParaRPr>
          </a:p>
          <a:p>
            <a:r>
              <a:rPr lang="tr-TR" b="0" i="0" dirty="0">
                <a:solidFill>
                  <a:srgbClr val="292929"/>
                </a:solidFill>
                <a:effectLst/>
                <a:cs typeface="+mn-lt"/>
              </a:rPr>
              <a:t>Değerleri </a:t>
            </a:r>
            <a:r>
              <a:rPr lang="tr-TR" b="0" i="0" dirty="0" err="1">
                <a:solidFill>
                  <a:srgbClr val="292929"/>
                </a:solidFill>
                <a:effectLst/>
                <a:cs typeface="+mn-lt"/>
              </a:rPr>
              <a:t>stack</a:t>
            </a:r>
            <a:r>
              <a:rPr lang="tr-TR" b="0" i="0" dirty="0">
                <a:solidFill>
                  <a:srgbClr val="292929"/>
                </a:solidFill>
                <a:effectLst/>
                <a:cs typeface="+mn-lt"/>
              </a:rPr>
              <a:t> (</a:t>
            </a:r>
            <a:r>
              <a:rPr lang="tr-TR" b="0" i="0" dirty="0" err="1">
                <a:solidFill>
                  <a:srgbClr val="292929"/>
                </a:solidFill>
                <a:effectLst/>
                <a:cs typeface="+mn-lt"/>
              </a:rPr>
              <a:t>yığıt</a:t>
            </a:r>
            <a:r>
              <a:rPr lang="tr-TR" b="0" i="0" dirty="0">
                <a:solidFill>
                  <a:srgbClr val="292929"/>
                </a:solidFill>
                <a:effectLst/>
                <a:cs typeface="+mn-lt"/>
              </a:rPr>
              <a:t>) üzerinde tutulan ilkel tiplerdir. Örneğin; </a:t>
            </a:r>
            <a:r>
              <a:rPr lang="tr-TR" b="0" i="0" dirty="0" err="1">
                <a:solidFill>
                  <a:srgbClr val="292929"/>
                </a:solidFill>
                <a:effectLst/>
                <a:cs typeface="+mn-lt"/>
              </a:rPr>
              <a:t>long</a:t>
            </a:r>
            <a:r>
              <a:rPr lang="tr-TR" b="0" i="0" dirty="0">
                <a:solidFill>
                  <a:srgbClr val="292929"/>
                </a:solidFill>
                <a:effectLst/>
                <a:cs typeface="+mn-lt"/>
              </a:rPr>
              <a:t>, </a:t>
            </a:r>
            <a:r>
              <a:rPr lang="tr-TR" b="0" i="0" dirty="0" err="1">
                <a:solidFill>
                  <a:srgbClr val="292929"/>
                </a:solidFill>
                <a:effectLst/>
                <a:cs typeface="+mn-lt"/>
              </a:rPr>
              <a:t>int</a:t>
            </a:r>
            <a:r>
              <a:rPr lang="tr-TR" b="0" i="0" dirty="0">
                <a:solidFill>
                  <a:srgbClr val="292929"/>
                </a:solidFill>
                <a:effectLst/>
                <a:cs typeface="+mn-lt"/>
              </a:rPr>
              <a:t> ve </a:t>
            </a:r>
            <a:r>
              <a:rPr lang="tr-TR" b="0" i="0" dirty="0" err="1">
                <a:solidFill>
                  <a:srgbClr val="292929"/>
                </a:solidFill>
                <a:effectLst/>
                <a:cs typeface="+mn-lt"/>
              </a:rPr>
              <a:t>double</a:t>
            </a:r>
            <a:r>
              <a:rPr lang="tr-TR" b="0" i="0" dirty="0">
                <a:solidFill>
                  <a:srgbClr val="292929"/>
                </a:solidFill>
                <a:effectLst/>
                <a:cs typeface="+mn-lt"/>
              </a:rPr>
              <a:t> gibi.</a:t>
            </a:r>
            <a:endParaRPr lang="tr-TR" dirty="0">
              <a:cs typeface="+mn-lt"/>
            </a:endParaRPr>
          </a:p>
        </p:txBody>
      </p:sp>
      <p:pic>
        <p:nvPicPr>
          <p:cNvPr id="5" name="Resim 4"/>
          <p:cNvPicPr>
            <a:picLocks noChangeAspect="1"/>
          </p:cNvPicPr>
          <p:nvPr/>
        </p:nvPicPr>
        <p:blipFill>
          <a:blip r:embed="rId1"/>
          <a:stretch>
            <a:fillRect/>
          </a:stretch>
        </p:blipFill>
        <p:spPr>
          <a:xfrm>
            <a:off x="1681480" y="3884295"/>
            <a:ext cx="5076825" cy="2912745"/>
          </a:xfrm>
          <a:prstGeom prst="rect">
            <a:avLst/>
          </a:prstGeom>
        </p:spPr>
      </p:pic>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PRIMITIVE</a:t>
            </a:r>
            <a:endParaRPr lang="tr-TR" dirty="0"/>
          </a:p>
        </p:txBody>
      </p:sp>
      <p:sp>
        <p:nvSpPr>
          <p:cNvPr id="3" name="İçerik Yer Tutucusu 2"/>
          <p:cNvSpPr>
            <a:spLocks noGrp="1"/>
          </p:cNvSpPr>
          <p:nvPr>
            <p:ph idx="1"/>
          </p:nvPr>
        </p:nvSpPr>
        <p:spPr/>
        <p:txBody>
          <a:bodyPr>
            <a:normAutofit fontScale="85000" lnSpcReduction="10000"/>
          </a:bodyPr>
          <a:lstStyle/>
          <a:p>
            <a:pPr>
              <a:buFont typeface="Arial" panose="020B0604020202020204" pitchFamily="34" charset="0"/>
              <a:buChar char="•"/>
            </a:pPr>
            <a:r>
              <a:rPr lang="tr-TR" b="1" i="0" dirty="0">
                <a:solidFill>
                  <a:srgbClr val="222222"/>
                </a:solidFill>
                <a:effectLst/>
                <a:cs typeface="+mn-lt"/>
              </a:rPr>
              <a:t>Tamsayı Tipi (</a:t>
            </a:r>
            <a:r>
              <a:rPr lang="tr-TR" b="1" i="0" dirty="0" err="1">
                <a:solidFill>
                  <a:srgbClr val="222222"/>
                </a:solidFill>
                <a:effectLst/>
                <a:cs typeface="+mn-lt"/>
              </a:rPr>
              <a:t>integers</a:t>
            </a:r>
            <a:r>
              <a:rPr lang="tr-TR" b="1" i="0" dirty="0">
                <a:solidFill>
                  <a:srgbClr val="222222"/>
                </a:solidFill>
                <a:effectLst/>
                <a:cs typeface="+mn-lt"/>
              </a:rPr>
              <a:t>):</a:t>
            </a:r>
            <a:r>
              <a:rPr lang="tr-TR" b="0" i="0" dirty="0">
                <a:solidFill>
                  <a:srgbClr val="222222"/>
                </a:solidFill>
                <a:effectLst/>
                <a:cs typeface="+mn-lt"/>
              </a:rPr>
              <a:t> 4 farklı tam sayı tipi vardır:  </a:t>
            </a:r>
            <a:r>
              <a:rPr lang="tr-TR" b="1" i="0" dirty="0" err="1">
                <a:solidFill>
                  <a:srgbClr val="222222"/>
                </a:solidFill>
                <a:effectLst/>
                <a:cs typeface="+mn-lt"/>
              </a:rPr>
              <a:t>byte</a:t>
            </a:r>
            <a:r>
              <a:rPr lang="tr-TR" b="0" i="0" dirty="0">
                <a:solidFill>
                  <a:srgbClr val="222222"/>
                </a:solidFill>
                <a:effectLst/>
                <a:cs typeface="+mn-lt"/>
              </a:rPr>
              <a:t>, </a:t>
            </a:r>
            <a:r>
              <a:rPr lang="tr-TR" b="1" i="0" dirty="0" err="1">
                <a:solidFill>
                  <a:srgbClr val="222222"/>
                </a:solidFill>
                <a:effectLst/>
                <a:cs typeface="+mn-lt"/>
              </a:rPr>
              <a:t>short</a:t>
            </a:r>
            <a:r>
              <a:rPr lang="tr-TR" b="0" i="0" dirty="0">
                <a:solidFill>
                  <a:srgbClr val="222222"/>
                </a:solidFill>
                <a:effectLst/>
                <a:cs typeface="+mn-lt"/>
              </a:rPr>
              <a:t>, </a:t>
            </a:r>
            <a:r>
              <a:rPr lang="tr-TR" b="1" i="0" dirty="0" err="1">
                <a:solidFill>
                  <a:srgbClr val="222222"/>
                </a:solidFill>
                <a:effectLst/>
                <a:cs typeface="+mn-lt"/>
              </a:rPr>
              <a:t>int</a:t>
            </a:r>
            <a:r>
              <a:rPr lang="tr-TR" b="1" i="0" dirty="0">
                <a:solidFill>
                  <a:srgbClr val="222222"/>
                </a:solidFill>
                <a:effectLst/>
                <a:cs typeface="+mn-lt"/>
              </a:rPr>
              <a:t> </a:t>
            </a:r>
            <a:r>
              <a:rPr lang="tr-TR" b="0" i="0" dirty="0">
                <a:solidFill>
                  <a:srgbClr val="222222"/>
                </a:solidFill>
                <a:effectLst/>
                <a:cs typeface="+mn-lt"/>
              </a:rPr>
              <a:t>ve </a:t>
            </a:r>
            <a:r>
              <a:rPr lang="tr-TR" b="1" i="0" dirty="0" err="1">
                <a:solidFill>
                  <a:srgbClr val="222222"/>
                </a:solidFill>
                <a:effectLst/>
                <a:cs typeface="+mn-lt"/>
              </a:rPr>
              <a:t>long</a:t>
            </a:r>
            <a:r>
              <a:rPr lang="tr-TR" b="0" i="0" dirty="0">
                <a:solidFill>
                  <a:srgbClr val="222222"/>
                </a:solidFill>
                <a:effectLst/>
                <a:cs typeface="+mn-lt"/>
              </a:rPr>
              <a:t>. Bu veri tiplerini tamsayıları belirtmek amacıyla kullanırız.</a:t>
            </a:r>
            <a:endParaRPr lang="tr-TR" b="0" i="0" dirty="0">
              <a:solidFill>
                <a:srgbClr val="222222"/>
              </a:solidFill>
              <a:effectLst/>
              <a:cs typeface="+mn-lt"/>
            </a:endParaRPr>
          </a:p>
          <a:p>
            <a:pPr marL="0" indent="0">
              <a:buNone/>
            </a:pPr>
            <a:r>
              <a:rPr lang="tr-TR" dirty="0" err="1">
                <a:solidFill>
                  <a:srgbClr val="222222"/>
                </a:solidFill>
                <a:cs typeface="+mn-lt"/>
              </a:rPr>
              <a:t>byte</a:t>
            </a:r>
            <a:r>
              <a:rPr lang="tr-TR" dirty="0">
                <a:solidFill>
                  <a:srgbClr val="222222"/>
                </a:solidFill>
                <a:cs typeface="+mn-lt"/>
              </a:rPr>
              <a:t>: </a:t>
            </a:r>
            <a:r>
              <a:rPr lang="tr-TR" b="0" i="0" dirty="0">
                <a:effectLst/>
                <a:latin typeface="-apple-system"/>
              </a:rPr>
              <a:t>8 bittir. -128 ile 127 arasında değerler almaktadır.</a:t>
            </a:r>
            <a:endParaRPr lang="tr-TR" dirty="0">
              <a:solidFill>
                <a:srgbClr val="222222"/>
              </a:solidFill>
              <a:latin typeface="-apple-system"/>
              <a:cs typeface="+mn-lt"/>
            </a:endParaRPr>
          </a:p>
          <a:p>
            <a:pPr marL="0" indent="0">
              <a:buNone/>
            </a:pPr>
            <a:r>
              <a:rPr lang="tr-TR" dirty="0" err="1">
                <a:solidFill>
                  <a:srgbClr val="222222"/>
                </a:solidFill>
                <a:cs typeface="+mn-lt"/>
              </a:rPr>
              <a:t>short</a:t>
            </a:r>
            <a:r>
              <a:rPr lang="tr-TR" dirty="0">
                <a:solidFill>
                  <a:srgbClr val="222222"/>
                </a:solidFill>
                <a:cs typeface="+mn-lt"/>
              </a:rPr>
              <a:t>: </a:t>
            </a:r>
            <a:r>
              <a:rPr lang="tr-TR" b="0" i="0" dirty="0">
                <a:effectLst/>
                <a:latin typeface="-apple-system"/>
              </a:rPr>
              <a:t>16 bittir. -32768 ile 32767 arasında değerler alırlar.</a:t>
            </a:r>
            <a:endParaRPr lang="tr-TR" b="0" i="0" dirty="0">
              <a:effectLst/>
              <a:latin typeface="-apple-system"/>
            </a:endParaRPr>
          </a:p>
          <a:p>
            <a:pPr marL="0" indent="0">
              <a:buNone/>
            </a:pPr>
            <a:r>
              <a:rPr lang="tr-TR" dirty="0" err="1">
                <a:solidFill>
                  <a:srgbClr val="222222"/>
                </a:solidFill>
                <a:cs typeface="+mn-lt"/>
              </a:rPr>
              <a:t>i</a:t>
            </a:r>
            <a:r>
              <a:rPr lang="tr-TR" b="0" i="0" dirty="0" err="1">
                <a:solidFill>
                  <a:srgbClr val="222222"/>
                </a:solidFill>
                <a:effectLst/>
                <a:cs typeface="+mn-lt"/>
              </a:rPr>
              <a:t>nt</a:t>
            </a:r>
            <a:r>
              <a:rPr lang="tr-TR" b="0" i="0" dirty="0">
                <a:solidFill>
                  <a:srgbClr val="222222"/>
                </a:solidFill>
                <a:effectLst/>
                <a:cs typeface="+mn-lt"/>
              </a:rPr>
              <a:t>: </a:t>
            </a:r>
            <a:r>
              <a:rPr lang="tr-TR" b="0" i="0" dirty="0">
                <a:effectLst/>
                <a:latin typeface="-apple-system"/>
              </a:rPr>
              <a:t>32 bittir. Varsayılan değeri 0’dır.</a:t>
            </a:r>
            <a:endParaRPr lang="tr-TR" b="0" i="0" dirty="0">
              <a:effectLst/>
              <a:latin typeface="-apple-system"/>
            </a:endParaRPr>
          </a:p>
          <a:p>
            <a:pPr marL="0" indent="0">
              <a:buNone/>
            </a:pPr>
            <a:r>
              <a:rPr lang="tr-TR" dirty="0" err="1">
                <a:solidFill>
                  <a:srgbClr val="222222"/>
                </a:solidFill>
                <a:cs typeface="+mn-lt"/>
              </a:rPr>
              <a:t>long</a:t>
            </a:r>
            <a:r>
              <a:rPr lang="tr-TR" dirty="0">
                <a:solidFill>
                  <a:srgbClr val="222222"/>
                </a:solidFill>
                <a:cs typeface="+mn-lt"/>
              </a:rPr>
              <a:t>: </a:t>
            </a:r>
            <a:r>
              <a:rPr lang="tr-TR" b="0" i="0" dirty="0">
                <a:effectLst/>
                <a:latin typeface="-apple-system"/>
              </a:rPr>
              <a:t>64 bittir. Uzun sayıları tutmak için kullanılır.</a:t>
            </a:r>
            <a:endParaRPr lang="tr-TR" b="0" i="0" dirty="0">
              <a:solidFill>
                <a:srgbClr val="222222"/>
              </a:solidFill>
              <a:effectLst/>
              <a:cs typeface="+mn-lt"/>
            </a:endParaRPr>
          </a:p>
          <a:p>
            <a:pPr>
              <a:buFont typeface="Arial" panose="020B0604020202020204" pitchFamily="34" charset="0"/>
              <a:buChar char="•"/>
            </a:pPr>
            <a:r>
              <a:rPr lang="tr-TR" b="1" i="0" dirty="0">
                <a:solidFill>
                  <a:srgbClr val="222222"/>
                </a:solidFill>
                <a:effectLst/>
                <a:cs typeface="+mn-lt"/>
              </a:rPr>
              <a:t>Mantıksal Veri Tipi</a:t>
            </a:r>
            <a:r>
              <a:rPr lang="tr-TR" b="0" i="0" dirty="0">
                <a:solidFill>
                  <a:srgbClr val="222222"/>
                </a:solidFill>
                <a:effectLst/>
                <a:cs typeface="+mn-lt"/>
              </a:rPr>
              <a:t>: 1 adet mantıksal veri türü vardır: </a:t>
            </a:r>
            <a:r>
              <a:rPr lang="tr-TR" b="1" i="0" dirty="0" err="1">
                <a:solidFill>
                  <a:srgbClr val="222222"/>
                </a:solidFill>
                <a:effectLst/>
                <a:cs typeface="+mn-lt"/>
              </a:rPr>
              <a:t>boolean</a:t>
            </a:r>
            <a:r>
              <a:rPr lang="tr-TR" b="0" i="0" dirty="0">
                <a:solidFill>
                  <a:srgbClr val="222222"/>
                </a:solidFill>
                <a:effectLst/>
                <a:cs typeface="+mn-lt"/>
              </a:rPr>
              <a:t>. Bu veri tipinin </a:t>
            </a:r>
            <a:r>
              <a:rPr lang="tr-TR" b="1" i="0" dirty="0" err="1">
                <a:solidFill>
                  <a:srgbClr val="222222"/>
                </a:solidFill>
                <a:effectLst/>
                <a:cs typeface="+mn-lt"/>
              </a:rPr>
              <a:t>true</a:t>
            </a:r>
            <a:r>
              <a:rPr lang="tr-TR" b="1" i="0" dirty="0">
                <a:solidFill>
                  <a:srgbClr val="222222"/>
                </a:solidFill>
                <a:effectLst/>
                <a:cs typeface="+mn-lt"/>
              </a:rPr>
              <a:t> </a:t>
            </a:r>
            <a:r>
              <a:rPr lang="tr-TR" b="0" i="0" dirty="0">
                <a:solidFill>
                  <a:srgbClr val="222222"/>
                </a:solidFill>
                <a:effectLst/>
                <a:cs typeface="+mn-lt"/>
              </a:rPr>
              <a:t>veya </a:t>
            </a:r>
            <a:r>
              <a:rPr lang="tr-TR" b="1" i="0" dirty="0" err="1">
                <a:solidFill>
                  <a:srgbClr val="222222"/>
                </a:solidFill>
                <a:effectLst/>
                <a:cs typeface="+mn-lt"/>
              </a:rPr>
              <a:t>false</a:t>
            </a:r>
            <a:r>
              <a:rPr lang="tr-TR" b="1" i="0" dirty="0">
                <a:solidFill>
                  <a:srgbClr val="222222"/>
                </a:solidFill>
                <a:effectLst/>
                <a:cs typeface="+mn-lt"/>
              </a:rPr>
              <a:t> </a:t>
            </a:r>
            <a:r>
              <a:rPr lang="tr-TR" b="0" i="0" dirty="0">
                <a:solidFill>
                  <a:srgbClr val="222222"/>
                </a:solidFill>
                <a:effectLst/>
                <a:cs typeface="+mn-lt"/>
              </a:rPr>
              <a:t>olmak üzere sadece iki değeri vardır.</a:t>
            </a:r>
            <a:endParaRPr lang="tr-TR" b="0" i="0" dirty="0">
              <a:solidFill>
                <a:srgbClr val="222222"/>
              </a:solidFill>
              <a:effectLst/>
              <a:cs typeface="+mn-lt"/>
            </a:endParaRPr>
          </a:p>
          <a:p>
            <a:pPr marL="0" indent="0">
              <a:buNone/>
            </a:pPr>
            <a:r>
              <a:rPr lang="tr-TR" b="0" i="0" dirty="0">
                <a:effectLst/>
                <a:latin typeface="-apple-system"/>
              </a:rPr>
              <a:t>Bu tür sadece </a:t>
            </a:r>
            <a:r>
              <a:rPr lang="tr-TR" b="0" i="0" dirty="0" err="1">
                <a:effectLst/>
                <a:latin typeface="-apple-system"/>
              </a:rPr>
              <a:t>true-false</a:t>
            </a:r>
            <a:r>
              <a:rPr lang="tr-TR" b="0" i="0" dirty="0">
                <a:effectLst/>
                <a:latin typeface="-apple-system"/>
              </a:rPr>
              <a:t> değerini alabilir.</a:t>
            </a:r>
            <a:endParaRPr lang="tr-TR" b="0" i="0" dirty="0">
              <a:solidFill>
                <a:srgbClr val="222222"/>
              </a:solidFill>
              <a:effectLst/>
              <a:cs typeface="+mn-lt"/>
            </a:endParaRPr>
          </a:p>
          <a:p>
            <a:endParaRPr lang="tr-TR" dirty="0">
              <a:cs typeface="+mn-lt"/>
            </a:endParaRPr>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PRIMITIVE</a:t>
            </a:r>
            <a:endParaRPr lang="tr-TR" dirty="0"/>
          </a:p>
        </p:txBody>
      </p:sp>
      <p:sp>
        <p:nvSpPr>
          <p:cNvPr id="3" name="İçerik Yer Tutucusu 2"/>
          <p:cNvSpPr>
            <a:spLocks noGrp="1"/>
          </p:cNvSpPr>
          <p:nvPr>
            <p:ph idx="1"/>
          </p:nvPr>
        </p:nvSpPr>
        <p:spPr/>
        <p:txBody>
          <a:bodyPr>
            <a:normAutofit lnSpcReduction="10000"/>
          </a:bodyPr>
          <a:lstStyle/>
          <a:p>
            <a:r>
              <a:rPr lang="tr-TR" b="1" i="0" dirty="0" err="1">
                <a:solidFill>
                  <a:srgbClr val="222222"/>
                </a:solidFill>
                <a:effectLst/>
                <a:cs typeface="+mn-lt"/>
              </a:rPr>
              <a:t>Ondalıklı</a:t>
            </a:r>
            <a:r>
              <a:rPr lang="tr-TR" b="1" i="0" dirty="0">
                <a:solidFill>
                  <a:srgbClr val="222222"/>
                </a:solidFill>
                <a:effectLst/>
                <a:cs typeface="+mn-lt"/>
              </a:rPr>
              <a:t> Sayı Tipi(</a:t>
            </a:r>
            <a:r>
              <a:rPr lang="tr-TR" b="1" i="0" dirty="0" err="1">
                <a:solidFill>
                  <a:srgbClr val="222222"/>
                </a:solidFill>
                <a:effectLst/>
                <a:cs typeface="+mn-lt"/>
              </a:rPr>
              <a:t>floating</a:t>
            </a:r>
            <a:r>
              <a:rPr lang="tr-TR" b="1" i="0" dirty="0">
                <a:solidFill>
                  <a:srgbClr val="222222"/>
                </a:solidFill>
                <a:effectLst/>
                <a:cs typeface="+mn-lt"/>
              </a:rPr>
              <a:t> </a:t>
            </a:r>
            <a:r>
              <a:rPr lang="tr-TR" b="1" i="0" dirty="0" err="1">
                <a:solidFill>
                  <a:srgbClr val="222222"/>
                </a:solidFill>
                <a:effectLst/>
                <a:cs typeface="+mn-lt"/>
              </a:rPr>
              <a:t>point</a:t>
            </a:r>
            <a:r>
              <a:rPr lang="tr-TR" b="1" i="0" dirty="0">
                <a:solidFill>
                  <a:srgbClr val="222222"/>
                </a:solidFill>
                <a:effectLst/>
                <a:cs typeface="+mn-lt"/>
              </a:rPr>
              <a:t> </a:t>
            </a:r>
            <a:r>
              <a:rPr lang="tr-TR" b="1" i="0" dirty="0" err="1">
                <a:solidFill>
                  <a:srgbClr val="222222"/>
                </a:solidFill>
                <a:effectLst/>
                <a:cs typeface="+mn-lt"/>
              </a:rPr>
              <a:t>numbers</a:t>
            </a:r>
            <a:r>
              <a:rPr lang="tr-TR" b="1" i="0" dirty="0">
                <a:solidFill>
                  <a:srgbClr val="222222"/>
                </a:solidFill>
                <a:effectLst/>
                <a:cs typeface="+mn-lt"/>
              </a:rPr>
              <a:t>):</a:t>
            </a:r>
            <a:r>
              <a:rPr lang="tr-TR" b="0" i="0" dirty="0">
                <a:solidFill>
                  <a:srgbClr val="222222"/>
                </a:solidFill>
                <a:effectLst/>
                <a:cs typeface="+mn-lt"/>
              </a:rPr>
              <a:t> 2 farklı </a:t>
            </a:r>
            <a:r>
              <a:rPr lang="tr-TR" b="0" i="0" dirty="0" err="1">
                <a:solidFill>
                  <a:srgbClr val="222222"/>
                </a:solidFill>
                <a:effectLst/>
                <a:cs typeface="+mn-lt"/>
              </a:rPr>
              <a:t>ondalıklı</a:t>
            </a:r>
            <a:r>
              <a:rPr lang="tr-TR" b="0" i="0" dirty="0">
                <a:solidFill>
                  <a:srgbClr val="222222"/>
                </a:solidFill>
                <a:effectLst/>
                <a:cs typeface="+mn-lt"/>
              </a:rPr>
              <a:t> sayı tipi vardır: </a:t>
            </a:r>
            <a:r>
              <a:rPr lang="tr-TR" b="1" i="0" dirty="0" err="1">
                <a:solidFill>
                  <a:srgbClr val="222222"/>
                </a:solidFill>
                <a:effectLst/>
                <a:cs typeface="+mn-lt"/>
              </a:rPr>
              <a:t>float</a:t>
            </a:r>
            <a:r>
              <a:rPr lang="tr-TR" b="1" i="0" dirty="0">
                <a:solidFill>
                  <a:srgbClr val="222222"/>
                </a:solidFill>
                <a:effectLst/>
                <a:cs typeface="+mn-lt"/>
              </a:rPr>
              <a:t> </a:t>
            </a:r>
            <a:r>
              <a:rPr lang="tr-TR" b="0" i="0" dirty="0">
                <a:solidFill>
                  <a:srgbClr val="222222"/>
                </a:solidFill>
                <a:effectLst/>
                <a:cs typeface="+mn-lt"/>
              </a:rPr>
              <a:t>ve </a:t>
            </a:r>
            <a:r>
              <a:rPr lang="tr-TR" b="1" i="0" dirty="0" err="1">
                <a:solidFill>
                  <a:srgbClr val="222222"/>
                </a:solidFill>
                <a:effectLst/>
                <a:cs typeface="+mn-lt"/>
              </a:rPr>
              <a:t>double</a:t>
            </a:r>
            <a:r>
              <a:rPr lang="tr-TR" b="0" i="0" dirty="0">
                <a:solidFill>
                  <a:srgbClr val="222222"/>
                </a:solidFill>
                <a:effectLst/>
                <a:cs typeface="+mn-lt"/>
              </a:rPr>
              <a:t>.</a:t>
            </a:r>
            <a:endParaRPr lang="tr-TR" b="0" i="0" dirty="0">
              <a:solidFill>
                <a:srgbClr val="222222"/>
              </a:solidFill>
              <a:effectLst/>
              <a:cs typeface="+mn-lt"/>
            </a:endParaRPr>
          </a:p>
          <a:p>
            <a:pPr marL="0" indent="0">
              <a:buNone/>
            </a:pPr>
            <a:r>
              <a:rPr lang="tr-TR" dirty="0" err="1"/>
              <a:t>float</a:t>
            </a:r>
            <a:r>
              <a:rPr lang="tr-TR" dirty="0"/>
              <a:t>: </a:t>
            </a:r>
            <a:r>
              <a:rPr lang="tr-TR" b="0" i="0" dirty="0">
                <a:effectLst/>
                <a:latin typeface="-apple-system"/>
              </a:rPr>
              <a:t>Uzunluğu 32 bittir. Ondalık sayı türündedir.</a:t>
            </a:r>
            <a:endParaRPr lang="tr-TR" b="0" i="0" dirty="0">
              <a:effectLst/>
              <a:latin typeface="-apple-system"/>
            </a:endParaRPr>
          </a:p>
          <a:p>
            <a:pPr marL="0" indent="0">
              <a:buNone/>
            </a:pPr>
            <a:r>
              <a:rPr lang="tr-TR" dirty="0" err="1">
                <a:latin typeface="-apple-system"/>
              </a:rPr>
              <a:t>double:</a:t>
            </a:r>
            <a:r>
              <a:rPr lang="tr-TR" b="0" i="0" dirty="0" err="1">
                <a:effectLst/>
                <a:latin typeface="-apple-system"/>
              </a:rPr>
              <a:t>Uzunluğu</a:t>
            </a:r>
            <a:r>
              <a:rPr lang="tr-TR" b="0" i="0" dirty="0">
                <a:effectLst/>
                <a:latin typeface="-apple-system"/>
              </a:rPr>
              <a:t> 64 bittir. Ondalık sayı türündedir.</a:t>
            </a:r>
            <a:endParaRPr lang="tr-TR" b="0" i="0" dirty="0">
              <a:effectLst/>
              <a:latin typeface="-apple-system"/>
            </a:endParaRPr>
          </a:p>
          <a:p>
            <a:r>
              <a:rPr lang="tr-TR" b="1" i="0" dirty="0">
                <a:solidFill>
                  <a:srgbClr val="222222"/>
                </a:solidFill>
                <a:effectLst/>
                <a:cs typeface="+mn-lt"/>
              </a:rPr>
              <a:t>Karakter Tipi:</a:t>
            </a:r>
            <a:r>
              <a:rPr lang="tr-TR" b="0" i="0" dirty="0">
                <a:solidFill>
                  <a:srgbClr val="222222"/>
                </a:solidFill>
                <a:effectLst/>
                <a:cs typeface="+mn-lt"/>
              </a:rPr>
              <a:t> 1 adet karakter tipi vardır: </a:t>
            </a:r>
            <a:r>
              <a:rPr lang="tr-TR" b="1" i="0" dirty="0" err="1">
                <a:solidFill>
                  <a:srgbClr val="222222"/>
                </a:solidFill>
                <a:effectLst/>
                <a:cs typeface="+mn-lt"/>
              </a:rPr>
              <a:t>char</a:t>
            </a:r>
            <a:r>
              <a:rPr lang="tr-TR" b="0" i="0" dirty="0">
                <a:solidFill>
                  <a:srgbClr val="222222"/>
                </a:solidFill>
                <a:effectLst/>
                <a:cs typeface="+mn-lt"/>
              </a:rPr>
              <a:t>. Bu veri tipini karakterleri temsil etmek için </a:t>
            </a:r>
            <a:r>
              <a:rPr lang="tr-TR" b="0" i="0" dirty="0" err="1">
                <a:solidFill>
                  <a:srgbClr val="222222"/>
                </a:solidFill>
                <a:effectLst/>
                <a:cs typeface="+mn-lt"/>
              </a:rPr>
              <a:t>kullanırırız</a:t>
            </a:r>
            <a:r>
              <a:rPr lang="tr-TR" b="0" i="0" dirty="0">
                <a:solidFill>
                  <a:srgbClr val="222222"/>
                </a:solidFill>
                <a:effectLst/>
                <a:cs typeface="+mn-lt"/>
              </a:rPr>
              <a:t>: harfler, rakamlar, noktalama işaretleri, özel karakterler vb.</a:t>
            </a:r>
            <a:endParaRPr lang="tr-TR" b="0" i="0" dirty="0">
              <a:solidFill>
                <a:srgbClr val="222222"/>
              </a:solidFill>
              <a:effectLst/>
              <a:cs typeface="+mn-lt"/>
            </a:endParaRPr>
          </a:p>
          <a:p>
            <a:pPr marL="0" indent="0">
              <a:buNone/>
            </a:pPr>
            <a:r>
              <a:rPr lang="tr-TR" dirty="0" err="1">
                <a:latin typeface="-apple-system"/>
              </a:rPr>
              <a:t>c</a:t>
            </a:r>
            <a:r>
              <a:rPr lang="tr-TR" b="0" i="0" dirty="0" err="1">
                <a:effectLst/>
                <a:latin typeface="-apple-system"/>
              </a:rPr>
              <a:t>har</a:t>
            </a:r>
            <a:r>
              <a:rPr lang="tr-TR" b="0" i="0" dirty="0">
                <a:effectLst/>
                <a:latin typeface="-apple-system"/>
              </a:rPr>
              <a:t>: Uzunluğu 16 bittir. Karakter türünde değer almaktadırlar. İçerisine yalnızca bir harf, rakam, işaret girilebilir.</a:t>
            </a:r>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4" name="Rectangle 9"/>
          <p:cNvSpPr>
            <a:spLocks noGrp="1" noRot="1" noChangeAspect="1" noMove="1" noResize="1" noEditPoints="1" noAdjustHandles="1" noChangeArrowheads="1" noChangeShapeType="1" noTextEdit="1"/>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5" name="Picture 11"/>
          <p:cNvPicPr>
            <a:picLocks noGrp="1" noRot="1" noChangeAspect="1" noMove="1" noResize="1" noEditPoints="1" noAdjustHandles="1" noChangeArrowheads="1" noChangeShapeType="1" noCrop="1"/>
          </p:cNvPicPr>
          <p:nvPr/>
        </p:nvPicPr>
        <p:blipFill rotWithShape="1">
          <a:blip r:embed="rId1">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cxnSp>
        <p:nvCxnSpPr>
          <p:cNvPr id="46" name="Straight Connector 13"/>
          <p:cNvCxnSpPr>
            <a:cxnSpLocks noGrp="1" noRot="1" noChangeAspect="1" noMove="1" noResize="1" noEditPoints="1" noAdjustHandles="1" noChangeArrowheads="1" noChangeShapeType="1"/>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15"/>
          <p:cNvCxnSpPr>
            <a:cxnSpLocks noGrp="1" noRot="1" noChangeAspect="1" noMove="1" noResize="1" noEditPoints="1" noAdjustHandles="1" noChangeArrowheads="1" noChangeShapeType="1"/>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8" name="Rectangle 17"/>
          <p:cNvSpPr>
            <a:spLocks noGrp="1" noRot="1" noChangeAspect="1" noMove="1" noResize="1" noEditPoints="1" noAdjustHandles="1" noChangeArrowheads="1" noChangeShapeType="1" noTextEdit="1"/>
          </p:cNvSpPr>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19"/>
          <p:cNvSpPr>
            <a:spLocks noGrp="1" noRot="1" noChangeAspect="1" noMove="1" noResize="1" noEditPoints="1" noAdjustHandles="1" noChangeArrowheads="1" noChangeShapeType="1" noTextEdit="1"/>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Başlık 1"/>
          <p:cNvSpPr>
            <a:spLocks noGrp="1"/>
          </p:cNvSpPr>
          <p:nvPr>
            <p:ph type="title"/>
          </p:nvPr>
        </p:nvSpPr>
        <p:spPr>
          <a:xfrm>
            <a:off x="1452616" y="962902"/>
            <a:ext cx="4176384" cy="2380828"/>
          </a:xfrm>
        </p:spPr>
        <p:txBody>
          <a:bodyPr vert="horz" lIns="91440" tIns="45720" rIns="91440" bIns="0" rtlCol="0" anchor="b">
            <a:normAutofit/>
          </a:bodyPr>
          <a:lstStyle/>
          <a:p>
            <a:r>
              <a:rPr lang="en-US" sz="4800" dirty="0" err="1"/>
              <a:t>Prımıtıve</a:t>
            </a:r>
            <a:endParaRPr lang="en-US" sz="4800" dirty="0"/>
          </a:p>
        </p:txBody>
      </p:sp>
      <p:cxnSp>
        <p:nvCxnSpPr>
          <p:cNvPr id="50" name="Straight Connector 21"/>
          <p:cNvCxnSpPr>
            <a:cxnSpLocks noGrp="1" noRot="1" noChangeAspect="1" noMove="1" noResize="1" noEditPoints="1" noAdjustHandles="1" noChangeArrowheads="1" noChangeShapeType="1"/>
          </p:cNvCxnSpPr>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Resim 4"/>
          <p:cNvPicPr>
            <a:picLocks noChangeAspect="1"/>
          </p:cNvPicPr>
          <p:nvPr/>
        </p:nvPicPr>
        <p:blipFill>
          <a:blip r:embed="rId2"/>
          <a:stretch>
            <a:fillRect/>
          </a:stretch>
        </p:blipFill>
        <p:spPr>
          <a:xfrm>
            <a:off x="6094411" y="466537"/>
            <a:ext cx="5925604" cy="5150483"/>
          </a:xfrm>
          <a:prstGeom prst="rect">
            <a:avLst/>
          </a:prstGeom>
        </p:spPr>
      </p:pic>
      <p:pic>
        <p:nvPicPr>
          <p:cNvPr id="51" name="Picture 23"/>
          <p:cNvPicPr>
            <a:picLocks noGrp="1" noRot="1" noChangeAspect="1" noMove="1" noResize="1" noEditPoints="1" noAdjustHandles="1" noChangeArrowheads="1" noChangeShapeType="1" noCrop="1"/>
          </p:cNvPicPr>
          <p:nvPr/>
        </p:nvPicPr>
        <p:blipFill rotWithShape="1">
          <a:blip r:embed="rId1">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cxnSp>
        <p:nvCxnSpPr>
          <p:cNvPr id="52" name="Straight Connector 25"/>
          <p:cNvCxnSpPr>
            <a:cxnSpLocks noGrp="1" noRot="1" noChangeAspect="1" noMove="1" noResize="1" noEditPoints="1" noAdjustHandles="1" noChangeArrowheads="1" noChangeShapeType="1"/>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Örnek</a:t>
            </a:r>
            <a:br>
              <a:rPr lang="tr-TR" dirty="0"/>
            </a:br>
            <a:endParaRPr lang="tr-TR" dirty="0"/>
          </a:p>
        </p:txBody>
      </p:sp>
      <p:sp>
        <p:nvSpPr>
          <p:cNvPr id="3" name="İçerik Yer Tutucusu 2"/>
          <p:cNvSpPr>
            <a:spLocks noGrp="1"/>
          </p:cNvSpPr>
          <p:nvPr>
            <p:ph idx="1"/>
          </p:nvPr>
        </p:nvSpPr>
        <p:spPr/>
        <p:txBody>
          <a:bodyPr/>
          <a:lstStyle/>
          <a:p>
            <a:pPr marL="457200" indent="-457200">
              <a:buFont typeface="+mj-lt"/>
              <a:buAutoNum type="arabicPeriod"/>
            </a:pPr>
            <a:r>
              <a:rPr lang="tr-TR" dirty="0"/>
              <a:t>5 adet </a:t>
            </a:r>
            <a:r>
              <a:rPr lang="tr-TR" dirty="0" err="1"/>
              <a:t>primitive</a:t>
            </a:r>
            <a:r>
              <a:rPr lang="tr-TR" dirty="0"/>
              <a:t> data türüne ait değişken tanımlayınız.</a:t>
            </a:r>
            <a:endParaRPr lang="tr-TR" dirty="0"/>
          </a:p>
          <a:p>
            <a:pPr marL="457200" indent="-457200">
              <a:buFont typeface="+mj-lt"/>
              <a:buAutoNum type="arabicPeriod"/>
            </a:pPr>
            <a:r>
              <a:rPr lang="tr-TR" dirty="0"/>
              <a:t>Değişkenleri </a:t>
            </a:r>
            <a:r>
              <a:rPr lang="tr-TR" dirty="0" err="1"/>
              <a:t>system.out.println</a:t>
            </a:r>
            <a:r>
              <a:rPr lang="tr-TR" dirty="0"/>
              <a:t> </a:t>
            </a:r>
            <a:r>
              <a:rPr lang="tr-TR" dirty="0" err="1"/>
              <a:t>methodu</a:t>
            </a:r>
            <a:r>
              <a:rPr lang="tr-TR" dirty="0"/>
              <a:t> ile ekrana yazdırınız.</a:t>
            </a:r>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Reference</a:t>
            </a:r>
            <a:r>
              <a:rPr lang="tr-TR" b="1" i="0" dirty="0">
                <a:solidFill>
                  <a:srgbClr val="292929"/>
                </a:solidFill>
                <a:effectLst/>
                <a:latin typeface="charter"/>
              </a:rPr>
              <a:t> </a:t>
            </a:r>
            <a:endParaRPr lang="tr-TR" dirty="0"/>
          </a:p>
        </p:txBody>
      </p:sp>
      <p:sp>
        <p:nvSpPr>
          <p:cNvPr id="3" name="İçerik Yer Tutucusu 2"/>
          <p:cNvSpPr>
            <a:spLocks noGrp="1"/>
          </p:cNvSpPr>
          <p:nvPr>
            <p:ph idx="1"/>
          </p:nvPr>
        </p:nvSpPr>
        <p:spPr>
          <a:xfrm>
            <a:off x="1451579" y="2015732"/>
            <a:ext cx="4644421" cy="3450613"/>
          </a:xfrm>
        </p:spPr>
        <p:txBody>
          <a:bodyPr>
            <a:normAutofit fontScale="70000" lnSpcReduction="20000"/>
          </a:bodyPr>
          <a:lstStyle/>
          <a:p>
            <a:pPr algn="just"/>
            <a:r>
              <a:rPr lang="tr-TR" b="0" i="0" dirty="0" err="1">
                <a:solidFill>
                  <a:srgbClr val="292929"/>
                </a:solidFill>
                <a:effectLst/>
                <a:cs typeface="+mn-lt"/>
              </a:rPr>
              <a:t>Herhangi bir Java sınıfından new operatörü ile bir nesne oluşturulduğunda, bu nesnenin bilgisayarın hafızasında konuşlandırıldığı alana Java Heap adı verilir.</a:t>
            </a:r>
            <a:endParaRPr lang="tr-TR" b="0" i="0" dirty="0" err="1">
              <a:solidFill>
                <a:srgbClr val="292929"/>
              </a:solidFill>
              <a:effectLst/>
              <a:cs typeface="+mn-lt"/>
            </a:endParaRPr>
          </a:p>
          <a:p>
            <a:pPr algn="just"/>
            <a:r>
              <a:rPr lang="tr-TR" b="0" i="0" dirty="0" err="1">
                <a:solidFill>
                  <a:srgbClr val="292929"/>
                </a:solidFill>
                <a:effectLst/>
                <a:cs typeface="+mn-lt"/>
              </a:rPr>
              <a:t>Pointer’ları</a:t>
            </a:r>
            <a:r>
              <a:rPr lang="tr-TR" b="0" i="0" dirty="0">
                <a:solidFill>
                  <a:srgbClr val="292929"/>
                </a:solidFill>
                <a:effectLst/>
                <a:cs typeface="+mn-lt"/>
              </a:rPr>
              <a:t> </a:t>
            </a:r>
            <a:r>
              <a:rPr lang="tr-TR" b="0" i="0" dirty="0" err="1">
                <a:solidFill>
                  <a:srgbClr val="292929"/>
                </a:solidFill>
                <a:effectLst/>
                <a:cs typeface="+mn-lt"/>
              </a:rPr>
              <a:t>stackte</a:t>
            </a:r>
            <a:r>
              <a:rPr lang="tr-TR" b="0" i="0" dirty="0">
                <a:solidFill>
                  <a:srgbClr val="292929"/>
                </a:solidFill>
                <a:effectLst/>
                <a:cs typeface="+mn-lt"/>
              </a:rPr>
              <a:t> değerleri </a:t>
            </a:r>
            <a:r>
              <a:rPr lang="tr-TR" b="0" i="0" dirty="0" err="1">
                <a:solidFill>
                  <a:srgbClr val="292929"/>
                </a:solidFill>
                <a:effectLst/>
                <a:cs typeface="+mn-lt"/>
              </a:rPr>
              <a:t>heap</a:t>
            </a:r>
            <a:r>
              <a:rPr lang="tr-TR" b="0" i="0" dirty="0">
                <a:solidFill>
                  <a:srgbClr val="292929"/>
                </a:solidFill>
                <a:effectLst/>
                <a:cs typeface="+mn-lt"/>
              </a:rPr>
              <a:t>(yığın) de bulunan </a:t>
            </a:r>
            <a:r>
              <a:rPr lang="tr-TR" dirty="0">
                <a:solidFill>
                  <a:srgbClr val="292929"/>
                </a:solidFill>
                <a:cs typeface="+mn-lt"/>
              </a:rPr>
              <a:t>veri</a:t>
            </a:r>
            <a:r>
              <a:rPr lang="tr-TR" b="0" i="0" dirty="0">
                <a:solidFill>
                  <a:srgbClr val="292929"/>
                </a:solidFill>
                <a:effectLst/>
                <a:cs typeface="+mn-lt"/>
              </a:rPr>
              <a:t> tipleridir. </a:t>
            </a:r>
            <a:endParaRPr lang="tr-TR" b="0" i="0" dirty="0">
              <a:solidFill>
                <a:srgbClr val="000000"/>
              </a:solidFill>
              <a:effectLst/>
              <a:cs typeface="+mn-lt"/>
            </a:endParaRPr>
          </a:p>
          <a:p>
            <a:pPr algn="just">
              <a:buFont typeface="+mj-lt"/>
              <a:buAutoNum type="arabicPeriod"/>
            </a:pPr>
            <a:r>
              <a:rPr lang="en-US" b="0" i="0" dirty="0">
                <a:solidFill>
                  <a:srgbClr val="000000"/>
                </a:solidFill>
                <a:effectLst/>
                <a:cs typeface="+mn-lt"/>
              </a:rPr>
              <a:t>Class</a:t>
            </a:r>
            <a:endParaRPr lang="en-US" b="0" i="0" dirty="0">
              <a:solidFill>
                <a:srgbClr val="000000"/>
              </a:solidFill>
              <a:effectLst/>
              <a:cs typeface="+mn-lt"/>
            </a:endParaRPr>
          </a:p>
          <a:p>
            <a:pPr algn="just">
              <a:buFont typeface="+mj-lt"/>
              <a:buAutoNum type="arabicPeriod"/>
            </a:pPr>
            <a:r>
              <a:rPr lang="en-US" b="0" i="0" dirty="0">
                <a:solidFill>
                  <a:srgbClr val="000000"/>
                </a:solidFill>
                <a:effectLst/>
                <a:cs typeface="+mn-lt"/>
              </a:rPr>
              <a:t>Object</a:t>
            </a:r>
            <a:endParaRPr lang="en-US" b="0" i="0" dirty="0">
              <a:solidFill>
                <a:srgbClr val="000000"/>
              </a:solidFill>
              <a:effectLst/>
              <a:cs typeface="+mn-lt"/>
            </a:endParaRPr>
          </a:p>
          <a:p>
            <a:pPr algn="just">
              <a:buFont typeface="+mj-lt"/>
              <a:buAutoNum type="arabicPeriod"/>
            </a:pPr>
            <a:r>
              <a:rPr lang="en-US" b="0" i="0" dirty="0">
                <a:solidFill>
                  <a:srgbClr val="000000"/>
                </a:solidFill>
                <a:effectLst/>
                <a:cs typeface="+mn-lt"/>
              </a:rPr>
              <a:t>String</a:t>
            </a:r>
            <a:endParaRPr lang="en-US" b="0" i="0" dirty="0">
              <a:solidFill>
                <a:srgbClr val="000000"/>
              </a:solidFill>
              <a:effectLst/>
              <a:cs typeface="+mn-lt"/>
            </a:endParaRPr>
          </a:p>
          <a:p>
            <a:pPr algn="just">
              <a:buFont typeface="+mj-lt"/>
              <a:buAutoNum type="arabicPeriod"/>
            </a:pPr>
            <a:r>
              <a:rPr lang="en-US" b="0" i="0" dirty="0">
                <a:solidFill>
                  <a:srgbClr val="000000"/>
                </a:solidFill>
                <a:effectLst/>
                <a:cs typeface="+mn-lt"/>
              </a:rPr>
              <a:t>Array</a:t>
            </a:r>
            <a:endParaRPr lang="en-US" b="0" i="0" dirty="0">
              <a:solidFill>
                <a:srgbClr val="000000"/>
              </a:solidFill>
              <a:effectLst/>
              <a:cs typeface="+mn-lt"/>
            </a:endParaRPr>
          </a:p>
          <a:p>
            <a:pPr algn="just">
              <a:buFont typeface="+mj-lt"/>
              <a:buAutoNum type="arabicPeriod"/>
            </a:pPr>
            <a:r>
              <a:rPr lang="en-US" b="0" i="0" dirty="0">
                <a:solidFill>
                  <a:srgbClr val="000000"/>
                </a:solidFill>
                <a:effectLst/>
                <a:cs typeface="+mn-lt"/>
              </a:rPr>
              <a:t>Interface</a:t>
            </a:r>
            <a:endParaRPr lang="en-US" b="0" i="0" dirty="0">
              <a:solidFill>
                <a:srgbClr val="000000"/>
              </a:solidFill>
              <a:effectLst/>
              <a:cs typeface="+mn-lt"/>
            </a:endParaRPr>
          </a:p>
        </p:txBody>
      </p:sp>
      <p:pic>
        <p:nvPicPr>
          <p:cNvPr id="5" name="Resim 4"/>
          <p:cNvPicPr>
            <a:picLocks noChangeAspect="1"/>
          </p:cNvPicPr>
          <p:nvPr/>
        </p:nvPicPr>
        <p:blipFill>
          <a:blip r:embed="rId1"/>
          <a:stretch>
            <a:fillRect/>
          </a:stretch>
        </p:blipFill>
        <p:spPr>
          <a:xfrm>
            <a:off x="6274964" y="914400"/>
            <a:ext cx="5397631" cy="5139081"/>
          </a:xfrm>
          <a:prstGeom prst="rect">
            <a:avLst/>
          </a:prstGeom>
        </p:spPr>
      </p:pic>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Örnek</a:t>
            </a:r>
            <a:br>
              <a:rPr lang="tr-TR" dirty="0"/>
            </a:br>
            <a:endParaRPr lang="tr-TR" dirty="0"/>
          </a:p>
        </p:txBody>
      </p:sp>
      <p:sp>
        <p:nvSpPr>
          <p:cNvPr id="3" name="İçerik Yer Tutucusu 2"/>
          <p:cNvSpPr>
            <a:spLocks noGrp="1"/>
          </p:cNvSpPr>
          <p:nvPr>
            <p:ph idx="1"/>
          </p:nvPr>
        </p:nvSpPr>
        <p:spPr/>
        <p:txBody>
          <a:bodyPr/>
          <a:lstStyle/>
          <a:p>
            <a:pPr marL="457200" indent="-457200">
              <a:buFont typeface="+mj-lt"/>
              <a:buAutoNum type="arabicPeriod"/>
            </a:pPr>
            <a:r>
              <a:rPr lang="tr-TR" dirty="0" err="1"/>
              <a:t>String</a:t>
            </a:r>
            <a:r>
              <a:rPr lang="tr-TR" dirty="0"/>
              <a:t> değişken veri tipinde bir değişken </a:t>
            </a:r>
            <a:r>
              <a:rPr lang="tr-TR" dirty="0" err="1"/>
              <a:t>tanımlanıyınız</a:t>
            </a:r>
            <a:r>
              <a:rPr lang="tr-TR" dirty="0"/>
              <a:t>.</a:t>
            </a:r>
            <a:endParaRPr lang="tr-TR" dirty="0"/>
          </a:p>
          <a:p>
            <a:pPr marL="457200" indent="-457200">
              <a:buFont typeface="+mj-lt"/>
              <a:buAutoNum type="arabicPeriod"/>
            </a:pPr>
            <a:r>
              <a:rPr lang="tr-TR" dirty="0"/>
              <a:t>Değişkenleri </a:t>
            </a:r>
            <a:r>
              <a:rPr lang="tr-TR" dirty="0" err="1"/>
              <a:t>system.out.println</a:t>
            </a:r>
            <a:r>
              <a:rPr lang="tr-TR" dirty="0"/>
              <a:t> </a:t>
            </a:r>
            <a:r>
              <a:rPr lang="tr-TR" dirty="0" err="1"/>
              <a:t>methodu</a:t>
            </a:r>
            <a:r>
              <a:rPr lang="tr-TR" dirty="0"/>
              <a:t> ile ekrana yazdırınız</a:t>
            </a:r>
            <a:endParaRPr lang="tr-TR" dirty="0"/>
          </a:p>
          <a:p>
            <a:pPr marL="457200" indent="-457200">
              <a:buFont typeface="+mj-lt"/>
              <a:buAutoNum type="arabicPeriod"/>
            </a:pPr>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p:cNvSpPr>
            <a:spLocks noGrp="1"/>
          </p:cNvSpPr>
          <p:nvPr>
            <p:ph type="title"/>
          </p:nvPr>
        </p:nvSpPr>
        <p:spPr>
          <a:xfrm>
            <a:off x="643467" y="321734"/>
            <a:ext cx="10905066" cy="1135737"/>
          </a:xfrm>
        </p:spPr>
        <p:txBody>
          <a:bodyPr>
            <a:normAutofit/>
          </a:bodyPr>
          <a:lstStyle/>
          <a:p>
            <a:r>
              <a:rPr lang="tr-TR" sz="3600" b="0" i="0">
                <a:effectLst/>
                <a:cs typeface="+mn-lt"/>
              </a:rPr>
              <a:t>Escape Karekterleri</a:t>
            </a:r>
            <a:br>
              <a:rPr lang="tr-TR" sz="3600" b="0" i="0">
                <a:effectLst/>
                <a:cs typeface="+mn-lt"/>
              </a:rPr>
            </a:br>
            <a:endParaRPr lang="tr-TR" sz="3600"/>
          </a:p>
        </p:txBody>
      </p:sp>
      <p:sp>
        <p:nvSpPr>
          <p:cNvPr id="3" name="İçerik Yer Tutucusu 2"/>
          <p:cNvSpPr>
            <a:spLocks noGrp="1"/>
          </p:cNvSpPr>
          <p:nvPr>
            <p:ph idx="1"/>
          </p:nvPr>
        </p:nvSpPr>
        <p:spPr>
          <a:xfrm>
            <a:off x="643469" y="1782981"/>
            <a:ext cx="4008384" cy="4393982"/>
          </a:xfrm>
        </p:spPr>
        <p:txBody>
          <a:bodyPr>
            <a:normAutofit/>
          </a:bodyPr>
          <a:lstStyle/>
          <a:p>
            <a:pPr marL="0" indent="0">
              <a:spcBef>
                <a:spcPts val="600"/>
              </a:spcBef>
              <a:spcAft>
                <a:spcPts val="600"/>
              </a:spcAft>
              <a:buNone/>
            </a:pPr>
            <a:r>
              <a:rPr lang="tr-TR" sz="1900" b="0" i="0">
                <a:effectLst/>
                <a:cs typeface="+mn-lt"/>
              </a:rPr>
              <a:t>Bütün dillerde olduğu gibi, Java dili de klavyede tek bir simgeyle temsil edilemeyen bazı karekterleri kullanır. Bunlar, özellikle, yazıcıya ya da ekrana çıktı alırken kullanılan karekterlerdir. Bazı harflerin önüne (\) konularak yazılırlar, ama derleyici onları birer karekter olarak algılar. (\) karekterine escape karekteri denilir. Önüne geldiği karekterin klavyedeki gerçek anlamını değiştirir; ona başka bir işlev kazandırır. Başlıca escape karekterleri şunlardır:</a:t>
            </a:r>
            <a:endParaRPr lang="tr-TR" sz="1900" b="0" i="0">
              <a:effectLst/>
              <a:cs typeface="+mn-lt"/>
            </a:endParaRPr>
          </a:p>
          <a:p>
            <a:endParaRPr lang="tr-TR" sz="1900"/>
          </a:p>
        </p:txBody>
      </p:sp>
      <p:grpSp>
        <p:nvGrpSpPr>
          <p:cNvPr id="12" name="Group 11"/>
          <p:cNvGrpSpPr>
            <a:grpSpLocks noGrp="1" noRot="1" noChangeAspect="1" noMove="1" noResize="1" noUngrp="1"/>
          </p:cNvGrpSpPr>
          <p:nvPr/>
        </p:nvGrpSpPr>
        <p:grpSpPr>
          <a:xfrm>
            <a:off x="0" y="4601497"/>
            <a:ext cx="1014060" cy="2017580"/>
            <a:chOff x="0" y="4601497"/>
            <a:chExt cx="1014060" cy="2017580"/>
          </a:xfrm>
        </p:grpSpPr>
        <p:sp>
          <p:nvSpPr>
            <p:cNvPr id="13" name="Isosceles Triangle 12"/>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Resim 4"/>
          <p:cNvPicPr>
            <a:picLocks noChangeAspect="1"/>
          </p:cNvPicPr>
          <p:nvPr/>
        </p:nvPicPr>
        <p:blipFill>
          <a:blip r:embed="rId1"/>
          <a:stretch>
            <a:fillRect/>
          </a:stretch>
        </p:blipFill>
        <p:spPr>
          <a:xfrm>
            <a:off x="5295320" y="2494712"/>
            <a:ext cx="6253212" cy="2938430"/>
          </a:xfrm>
          <a:prstGeom prst="rect">
            <a:avLst/>
          </a:prstGeom>
        </p:spPr>
      </p:pic>
      <p:grpSp>
        <p:nvGrpSpPr>
          <p:cNvPr id="16" name="Group 15"/>
          <p:cNvGrpSpPr>
            <a:grpSpLocks noGrp="1" noRot="1" noChangeAspect="1" noMove="1" noResize="1" noUngrp="1"/>
          </p:cNvGrpSpPr>
          <p:nvPr/>
        </p:nvGrpSpPr>
        <p:grpSpPr>
          <a:xfrm>
            <a:off x="11219290" y="1"/>
            <a:ext cx="972709" cy="1935307"/>
            <a:chOff x="10918968" y="713127"/>
            <a:chExt cx="1273032" cy="2532832"/>
          </a:xfrm>
        </p:grpSpPr>
        <p:sp>
          <p:nvSpPr>
            <p:cNvPr id="17" name="Rectangle 16"/>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ayt Numarası Yer Tutucusu 3"/>
          <p:cNvSpPr>
            <a:spLocks noGrp="1"/>
          </p:cNvSpPr>
          <p:nvPr>
            <p:ph type="sldNum" sz="quarter" idx="12"/>
          </p:nvPr>
        </p:nvSpPr>
        <p:spPr>
          <a:xfrm>
            <a:off x="8805333" y="6356350"/>
            <a:ext cx="2743200" cy="365125"/>
          </a:xfrm>
        </p:spPr>
        <p:txBody>
          <a:bodyPr>
            <a:normAutofit/>
          </a:bodyPr>
          <a:lstStyle/>
          <a:p>
            <a:pPr>
              <a:lnSpc>
                <a:spcPct val="90000"/>
              </a:lnSpc>
              <a:spcAft>
                <a:spcPts val="600"/>
              </a:spcAft>
            </a:pPr>
            <a:fld id="{9B618960-8005-486C-9A75-10CB2AAC16F9}" type="slidenum">
              <a:rPr lang="en-US" sz="1800" smtClean="0"/>
            </a:fld>
            <a:endParaRPr lang="en-US"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Örnek</a:t>
            </a:r>
            <a:br>
              <a:rPr lang="tr-TR" dirty="0"/>
            </a:br>
            <a:endParaRPr lang="tr-TR" dirty="0"/>
          </a:p>
        </p:txBody>
      </p:sp>
      <p:sp>
        <p:nvSpPr>
          <p:cNvPr id="3" name="İçerik Yer Tutucusu 2"/>
          <p:cNvSpPr>
            <a:spLocks noGrp="1"/>
          </p:cNvSpPr>
          <p:nvPr>
            <p:ph idx="1"/>
          </p:nvPr>
        </p:nvSpPr>
        <p:spPr/>
        <p:txBody>
          <a:bodyPr/>
          <a:lstStyle/>
          <a:p>
            <a:r>
              <a:rPr lang="tr-TR" dirty="0" err="1"/>
              <a:t>tab</a:t>
            </a:r>
            <a:r>
              <a:rPr lang="tr-TR" dirty="0"/>
              <a:t> , </a:t>
            </a:r>
            <a:r>
              <a:rPr lang="tr-TR" dirty="0" err="1"/>
              <a:t>backslash</a:t>
            </a:r>
            <a:r>
              <a:rPr lang="tr-TR" dirty="0"/>
              <a:t>, ‘ karakteri ve </a:t>
            </a:r>
            <a:r>
              <a:rPr lang="tr-TR" dirty="0" err="1"/>
              <a:t>new</a:t>
            </a:r>
            <a:r>
              <a:rPr lang="tr-TR" dirty="0"/>
              <a:t> </a:t>
            </a:r>
            <a:r>
              <a:rPr lang="tr-TR" dirty="0" err="1"/>
              <a:t>line</a:t>
            </a:r>
            <a:r>
              <a:rPr lang="tr-TR" dirty="0"/>
              <a:t> </a:t>
            </a:r>
            <a:r>
              <a:rPr lang="tr-TR" dirty="0" err="1"/>
              <a:t>escape</a:t>
            </a:r>
            <a:r>
              <a:rPr lang="tr-TR" dirty="0"/>
              <a:t> karakteri içeren bir </a:t>
            </a:r>
            <a:r>
              <a:rPr lang="tr-TR" dirty="0" err="1"/>
              <a:t>String</a:t>
            </a:r>
            <a:r>
              <a:rPr lang="tr-TR" dirty="0"/>
              <a:t> değişken tanımlayınız. Tanımlanan değişkeni </a:t>
            </a:r>
            <a:r>
              <a:rPr lang="tr-TR" dirty="0" err="1"/>
              <a:t>system.out.println</a:t>
            </a:r>
            <a:r>
              <a:rPr lang="tr-TR" dirty="0"/>
              <a:t> </a:t>
            </a:r>
            <a:r>
              <a:rPr lang="tr-TR" dirty="0" err="1"/>
              <a:t>methodu</a:t>
            </a:r>
            <a:r>
              <a:rPr lang="tr-TR" dirty="0"/>
              <a:t> ile ekrana yazdırınız.</a:t>
            </a:r>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Class(Sınıf) Nedir?</a:t>
            </a:r>
            <a:endParaRPr lang="tr-TR" dirty="0"/>
          </a:p>
        </p:txBody>
      </p:sp>
      <p:sp>
        <p:nvSpPr>
          <p:cNvPr id="3" name="İçerik Yer Tutucusu 2"/>
          <p:cNvSpPr>
            <a:spLocks noGrp="1"/>
          </p:cNvSpPr>
          <p:nvPr>
            <p:ph idx="1"/>
          </p:nvPr>
        </p:nvSpPr>
        <p:spPr/>
        <p:txBody>
          <a:bodyPr/>
          <a:lstStyle/>
          <a:p>
            <a:r>
              <a:rPr lang="tr-TR" b="0" i="0" dirty="0">
                <a:solidFill>
                  <a:srgbClr val="000000"/>
                </a:solidFill>
                <a:effectLst/>
                <a:latin typeface="Gill Sans MT (Gövde)"/>
              </a:rPr>
              <a:t>Sınıf (</a:t>
            </a:r>
            <a:r>
              <a:rPr lang="tr-TR" b="0" i="0" dirty="0" err="1">
                <a:solidFill>
                  <a:srgbClr val="000000"/>
                </a:solidFill>
                <a:effectLst/>
                <a:latin typeface="Gill Sans MT (Gövde)"/>
              </a:rPr>
              <a:t>class</a:t>
            </a:r>
            <a:r>
              <a:rPr lang="tr-TR" b="0" i="0" dirty="0">
                <a:solidFill>
                  <a:srgbClr val="000000"/>
                </a:solidFill>
                <a:effectLst/>
                <a:latin typeface="Gill Sans MT (Gövde)"/>
              </a:rPr>
              <a:t>) soyut bir veri tipidir. Nesne (</a:t>
            </a:r>
            <a:r>
              <a:rPr lang="tr-TR" b="0" i="0" dirty="0" err="1">
                <a:solidFill>
                  <a:srgbClr val="000000"/>
                </a:solidFill>
                <a:effectLst/>
                <a:latin typeface="Gill Sans MT (Gövde)"/>
              </a:rPr>
              <a:t>object</a:t>
            </a:r>
            <a:r>
              <a:rPr lang="tr-TR" b="0" i="0" dirty="0">
                <a:solidFill>
                  <a:srgbClr val="000000"/>
                </a:solidFill>
                <a:effectLst/>
                <a:latin typeface="Gill Sans MT (Gövde)"/>
              </a:rPr>
              <a:t>) onun somutlaşan bir cismidir.</a:t>
            </a:r>
            <a:endParaRPr lang="tr-TR" b="0" i="0" dirty="0">
              <a:solidFill>
                <a:srgbClr val="000000"/>
              </a:solidFill>
              <a:effectLst/>
              <a:latin typeface="Gill Sans MT (Gövde)"/>
            </a:endParaRPr>
          </a:p>
          <a:p>
            <a:r>
              <a:rPr lang="tr-TR" dirty="0">
                <a:solidFill>
                  <a:srgbClr val="000000"/>
                </a:solidFill>
                <a:latin typeface="Gill Sans MT (Gövde)"/>
              </a:rPr>
              <a:t>Bir sınıf eklenirken aşağıdaki yapıda eklenir:</a:t>
            </a:r>
            <a:endParaRPr lang="tr-TR" dirty="0">
              <a:solidFill>
                <a:srgbClr val="000000"/>
              </a:solidFill>
              <a:latin typeface="Gill Sans MT (Gövde)"/>
            </a:endParaRPr>
          </a:p>
          <a:p>
            <a:pPr marL="0" indent="0">
              <a:buNone/>
            </a:pPr>
            <a:r>
              <a:rPr lang="tr-TR" dirty="0">
                <a:solidFill>
                  <a:srgbClr val="000000"/>
                </a:solidFill>
                <a:latin typeface="Gill Sans MT (Gövde)"/>
              </a:rPr>
              <a:t>Erişim belirteci (Access-</a:t>
            </a:r>
            <a:r>
              <a:rPr lang="tr-TR" dirty="0" err="1">
                <a:solidFill>
                  <a:srgbClr val="000000"/>
                </a:solidFill>
                <a:latin typeface="Gill Sans MT (Gövde)"/>
              </a:rPr>
              <a:t>modifier</a:t>
            </a:r>
            <a:r>
              <a:rPr lang="tr-TR" dirty="0">
                <a:solidFill>
                  <a:srgbClr val="000000"/>
                </a:solidFill>
                <a:latin typeface="Gill Sans MT (Gövde)"/>
              </a:rPr>
              <a:t>) </a:t>
            </a:r>
            <a:r>
              <a:rPr lang="tr-TR" dirty="0" err="1">
                <a:solidFill>
                  <a:srgbClr val="000000"/>
                </a:solidFill>
                <a:latin typeface="Gill Sans MT (Gövde)"/>
              </a:rPr>
              <a:t>class</a:t>
            </a:r>
            <a:r>
              <a:rPr lang="tr-TR" dirty="0">
                <a:solidFill>
                  <a:srgbClr val="000000"/>
                </a:solidFill>
                <a:latin typeface="Gill Sans MT (Gövde)"/>
              </a:rPr>
              <a:t> AD {}</a:t>
            </a:r>
            <a:endParaRPr lang="tr-TR" dirty="0">
              <a:latin typeface="Gill Sans MT (Gövde)"/>
            </a:endParaRPr>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WrappIng</a:t>
            </a:r>
            <a:r>
              <a:rPr lang="tr-TR" dirty="0"/>
              <a:t>(Sarmalama)</a:t>
            </a:r>
            <a:endParaRPr lang="tr-TR" dirty="0"/>
          </a:p>
        </p:txBody>
      </p:sp>
      <p:sp>
        <p:nvSpPr>
          <p:cNvPr id="3" name="İçerik Yer Tutucusu 2"/>
          <p:cNvSpPr>
            <a:spLocks noGrp="1"/>
          </p:cNvSpPr>
          <p:nvPr>
            <p:ph idx="1"/>
          </p:nvPr>
        </p:nvSpPr>
        <p:spPr/>
        <p:txBody>
          <a:bodyPr/>
          <a:lstStyle/>
          <a:p>
            <a:r>
              <a:rPr lang="tr-TR" b="0" i="0" dirty="0">
                <a:solidFill>
                  <a:srgbClr val="000000"/>
                </a:solidFill>
                <a:effectLst/>
                <a:latin typeface="Times New Roman" panose="02020603050405020304" pitchFamily="18" charset="0"/>
              </a:rPr>
              <a:t>Java derleyicisi, gerektiğinde, tanımlanan her ilkel veriyi ait olduğu sınıfa otomatik olarak gömer (</a:t>
            </a:r>
            <a:r>
              <a:rPr lang="tr-TR" b="0" i="0" dirty="0" err="1">
                <a:solidFill>
                  <a:srgbClr val="000000"/>
                </a:solidFill>
                <a:effectLst/>
                <a:latin typeface="Courier New" panose="02070309020205020404" pitchFamily="49" charset="0"/>
              </a:rPr>
              <a:t>wrapping</a:t>
            </a:r>
            <a:r>
              <a:rPr lang="tr-TR" b="0" i="0" dirty="0">
                <a:solidFill>
                  <a:srgbClr val="000000"/>
                </a:solidFill>
                <a:effectLst/>
                <a:latin typeface="Courier New" panose="02070309020205020404" pitchFamily="49" charset="0"/>
              </a:rPr>
              <a:t>, </a:t>
            </a:r>
            <a:r>
              <a:rPr lang="tr-TR" b="0" i="0" dirty="0" err="1">
                <a:solidFill>
                  <a:srgbClr val="000000"/>
                </a:solidFill>
                <a:effectLst/>
                <a:latin typeface="Courier New" panose="02070309020205020404" pitchFamily="49" charset="0"/>
              </a:rPr>
              <a:t>boxing</a:t>
            </a:r>
            <a:r>
              <a:rPr lang="tr-TR" b="0" i="0" dirty="0">
                <a:solidFill>
                  <a:srgbClr val="000000"/>
                </a:solidFill>
                <a:effectLst/>
                <a:latin typeface="Times New Roman" panose="02020603050405020304" pitchFamily="18" charset="0"/>
              </a:rPr>
              <a:t>). Kutulama (</a:t>
            </a:r>
            <a:r>
              <a:rPr lang="tr-TR" b="0" i="0" dirty="0" err="1">
                <a:solidFill>
                  <a:srgbClr val="000000"/>
                </a:solidFill>
                <a:effectLst/>
                <a:latin typeface="Times New Roman" panose="02020603050405020304" pitchFamily="18" charset="0"/>
              </a:rPr>
              <a:t>boxing</a:t>
            </a:r>
            <a:r>
              <a:rPr lang="tr-TR" b="0" i="0" dirty="0">
                <a:solidFill>
                  <a:srgbClr val="000000"/>
                </a:solidFill>
                <a:effectLst/>
                <a:latin typeface="Times New Roman" panose="02020603050405020304" pitchFamily="18" charset="0"/>
              </a:rPr>
              <a:t>) bir ilkel değişkenin ait olduğu sınıfa konulup bir nesneye ait değişken haline getirilmesidir. Başka bir deyişle, ilkel tipin referans tipine dönüştürülmesidir. Kutu-açma (</a:t>
            </a:r>
            <a:r>
              <a:rPr lang="tr-TR" b="0" i="0" dirty="0" err="1">
                <a:solidFill>
                  <a:srgbClr val="000000"/>
                </a:solidFill>
                <a:effectLst/>
                <a:latin typeface="Times New Roman" panose="02020603050405020304" pitchFamily="18" charset="0"/>
              </a:rPr>
              <a:t>unboxing</a:t>
            </a:r>
            <a:r>
              <a:rPr lang="tr-TR" b="0" i="0" dirty="0">
                <a:solidFill>
                  <a:srgbClr val="000000"/>
                </a:solidFill>
                <a:effectLst/>
                <a:latin typeface="Times New Roman" panose="02020603050405020304" pitchFamily="18" charset="0"/>
              </a:rPr>
              <a:t>) ise tersine yapılan işlemdir; yani kutulanmış bir değişkenin tekrar ilkel veri tipi haline dönüştürülmesidir. Her iki işlemi, programcının müdahalesi olmaksızın, </a:t>
            </a:r>
            <a:r>
              <a:rPr lang="tr-TR" b="0" i="0" dirty="0" err="1">
                <a:solidFill>
                  <a:srgbClr val="000000"/>
                </a:solidFill>
                <a:effectLst/>
                <a:latin typeface="Times New Roman" panose="02020603050405020304" pitchFamily="18" charset="0"/>
              </a:rPr>
              <a:t>java</a:t>
            </a:r>
            <a:r>
              <a:rPr lang="tr-TR" b="0" i="0" dirty="0">
                <a:solidFill>
                  <a:srgbClr val="000000"/>
                </a:solidFill>
                <a:effectLst/>
                <a:latin typeface="Times New Roman" panose="02020603050405020304" pitchFamily="18" charset="0"/>
              </a:rPr>
              <a:t> derleyicisi kendiliğinden yapar. Örneğin, </a:t>
            </a:r>
            <a:r>
              <a:rPr lang="tr-TR" b="0" i="0" dirty="0" err="1">
                <a:solidFill>
                  <a:srgbClr val="000000"/>
                </a:solidFill>
                <a:effectLst/>
                <a:latin typeface="Courier New" panose="02070309020205020404" pitchFamily="49" charset="0"/>
              </a:rPr>
              <a:t>Integer</a:t>
            </a:r>
            <a:r>
              <a:rPr lang="tr-TR" b="0" i="0" dirty="0">
                <a:solidFill>
                  <a:srgbClr val="000000"/>
                </a:solidFill>
                <a:effectLst/>
                <a:latin typeface="Times New Roman" panose="02020603050405020304" pitchFamily="18" charset="0"/>
              </a:rPr>
              <a:t> sınıfı  </a:t>
            </a:r>
            <a:r>
              <a:rPr lang="tr-TR" b="0" i="0" dirty="0" err="1">
                <a:solidFill>
                  <a:srgbClr val="000000"/>
                </a:solidFill>
                <a:effectLst/>
                <a:latin typeface="Courier New" panose="02070309020205020404" pitchFamily="49" charset="0"/>
              </a:rPr>
              <a:t>int</a:t>
            </a:r>
            <a:r>
              <a:rPr lang="tr-TR" b="0" i="0" dirty="0">
                <a:solidFill>
                  <a:srgbClr val="000000"/>
                </a:solidFill>
                <a:effectLst/>
                <a:latin typeface="Times New Roman" panose="02020603050405020304" pitchFamily="18" charset="0"/>
              </a:rPr>
              <a:t> ilkel veri tipini bir öğe (değişken) olarak içerir; buna </a:t>
            </a:r>
            <a:r>
              <a:rPr lang="tr-TR" b="0" i="0" dirty="0" err="1">
                <a:solidFill>
                  <a:srgbClr val="000000"/>
                </a:solidFill>
                <a:effectLst/>
                <a:latin typeface="Times New Roman" panose="02020603050405020304" pitchFamily="18" charset="0"/>
              </a:rPr>
              <a:t>Integer</a:t>
            </a:r>
            <a:r>
              <a:rPr lang="tr-TR" b="0" i="0" dirty="0">
                <a:solidFill>
                  <a:srgbClr val="000000"/>
                </a:solidFill>
                <a:effectLst/>
                <a:latin typeface="Times New Roman" panose="02020603050405020304" pitchFamily="18" charset="0"/>
              </a:rPr>
              <a:t> sınıfının </a:t>
            </a:r>
            <a:r>
              <a:rPr lang="tr-TR" b="0" i="0" dirty="0" err="1">
                <a:solidFill>
                  <a:srgbClr val="000000"/>
                </a:solidFill>
                <a:effectLst/>
                <a:latin typeface="Times New Roman" panose="02020603050405020304" pitchFamily="18" charset="0"/>
              </a:rPr>
              <a:t>int</a:t>
            </a:r>
            <a:r>
              <a:rPr lang="tr-TR" b="0" i="0" dirty="0">
                <a:solidFill>
                  <a:srgbClr val="000000"/>
                </a:solidFill>
                <a:effectLst/>
                <a:latin typeface="Times New Roman" panose="02020603050405020304" pitchFamily="18" charset="0"/>
              </a:rPr>
              <a:t> tipini sarmalaması (</a:t>
            </a:r>
            <a:r>
              <a:rPr lang="tr-TR" b="0" i="0" dirty="0" err="1">
                <a:solidFill>
                  <a:srgbClr val="000000"/>
                </a:solidFill>
                <a:effectLst/>
                <a:latin typeface="Times New Roman" panose="02020603050405020304" pitchFamily="18" charset="0"/>
              </a:rPr>
              <a:t>wrapping</a:t>
            </a:r>
            <a:r>
              <a:rPr lang="tr-TR" b="0" i="0" dirty="0">
                <a:solidFill>
                  <a:srgbClr val="000000"/>
                </a:solidFill>
                <a:effectLst/>
                <a:latin typeface="Times New Roman" panose="02020603050405020304" pitchFamily="18" charset="0"/>
              </a:rPr>
              <a:t>) denilir.</a:t>
            </a:r>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Değişken Bildirimi</a:t>
            </a:r>
            <a:endParaRPr lang="tr-TR" dirty="0"/>
          </a:p>
        </p:txBody>
      </p:sp>
      <p:sp>
        <p:nvSpPr>
          <p:cNvPr id="3" name="İçerik Yer Tutucusu 2"/>
          <p:cNvSpPr>
            <a:spLocks noGrp="1"/>
          </p:cNvSpPr>
          <p:nvPr>
            <p:ph idx="1"/>
          </p:nvPr>
        </p:nvSpPr>
        <p:spPr/>
        <p:txBody>
          <a:bodyPr/>
          <a:lstStyle/>
          <a:p>
            <a:r>
              <a:rPr lang="tr-TR" dirty="0"/>
              <a:t>Sabitler</a:t>
            </a:r>
            <a:endParaRPr lang="tr-TR" dirty="0"/>
          </a:p>
          <a:p>
            <a:r>
              <a:rPr lang="tr-TR" dirty="0"/>
              <a:t>Dinamik Değişkenler</a:t>
            </a:r>
            <a:endParaRPr lang="tr-TR" dirty="0"/>
          </a:p>
          <a:p>
            <a:r>
              <a:rPr lang="tr-TR" dirty="0" err="1"/>
              <a:t>Static</a:t>
            </a:r>
            <a:r>
              <a:rPr lang="tr-TR" dirty="0"/>
              <a:t> Değişkenler</a:t>
            </a:r>
            <a:endParaRPr lang="tr-TR" dirty="0"/>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Sabitler</a:t>
            </a:r>
            <a:endParaRPr lang="tr-TR" dirty="0"/>
          </a:p>
        </p:txBody>
      </p:sp>
      <p:sp>
        <p:nvSpPr>
          <p:cNvPr id="3" name="İçerik Yer Tutucusu 2"/>
          <p:cNvSpPr>
            <a:spLocks noGrp="1"/>
          </p:cNvSpPr>
          <p:nvPr>
            <p:ph idx="1"/>
          </p:nvPr>
        </p:nvSpPr>
        <p:spPr/>
        <p:txBody>
          <a:bodyPr/>
          <a:lstStyle/>
          <a:p>
            <a:pPr algn="just">
              <a:spcBef>
                <a:spcPts val="600"/>
              </a:spcBef>
              <a:spcAft>
                <a:spcPts val="600"/>
              </a:spcAft>
            </a:pPr>
            <a:r>
              <a:rPr lang="tr-TR" dirty="0">
                <a:solidFill>
                  <a:srgbClr val="FF0000"/>
                </a:solidFill>
                <a:cs typeface="+mn-lt"/>
              </a:rPr>
              <a:t>final</a:t>
            </a:r>
            <a:r>
              <a:rPr lang="tr-TR" dirty="0">
                <a:solidFill>
                  <a:srgbClr val="292929"/>
                </a:solidFill>
                <a:cs typeface="+mn-lt"/>
              </a:rPr>
              <a:t> </a:t>
            </a:r>
            <a:r>
              <a:rPr lang="tr-TR" dirty="0" err="1">
                <a:solidFill>
                  <a:srgbClr val="292929"/>
                </a:solidFill>
                <a:cs typeface="+mn-lt"/>
              </a:rPr>
              <a:t>nitelemli</a:t>
            </a:r>
            <a:r>
              <a:rPr lang="tr-TR" dirty="0">
                <a:solidFill>
                  <a:srgbClr val="292929"/>
                </a:solidFill>
                <a:cs typeface="+mn-lt"/>
              </a:rPr>
              <a:t> bir değişken </a:t>
            </a:r>
            <a:r>
              <a:rPr lang="tr-TR" dirty="0" err="1">
                <a:solidFill>
                  <a:srgbClr val="292929"/>
                </a:solidFill>
                <a:cs typeface="+mn-lt"/>
              </a:rPr>
              <a:t>java’da</a:t>
            </a:r>
            <a:r>
              <a:rPr lang="tr-TR" dirty="0">
                <a:solidFill>
                  <a:srgbClr val="292929"/>
                </a:solidFill>
                <a:cs typeface="+mn-lt"/>
              </a:rPr>
              <a:t> bir sabit (</a:t>
            </a:r>
            <a:r>
              <a:rPr lang="tr-TR" dirty="0" err="1">
                <a:solidFill>
                  <a:srgbClr val="292929"/>
                </a:solidFill>
                <a:cs typeface="+mn-lt"/>
              </a:rPr>
              <a:t>constant</a:t>
            </a:r>
            <a:r>
              <a:rPr lang="tr-TR" dirty="0">
                <a:solidFill>
                  <a:srgbClr val="292929"/>
                </a:solidFill>
                <a:cs typeface="+mn-lt"/>
              </a:rPr>
              <a:t>) yerine geçer.</a:t>
            </a:r>
            <a:endParaRPr lang="tr-TR" dirty="0">
              <a:solidFill>
                <a:srgbClr val="292929"/>
              </a:solidFill>
              <a:cs typeface="+mn-lt"/>
            </a:endParaRPr>
          </a:p>
          <a:p>
            <a:pPr algn="just">
              <a:spcBef>
                <a:spcPts val="600"/>
              </a:spcBef>
              <a:spcAft>
                <a:spcPts val="600"/>
              </a:spcAft>
            </a:pPr>
            <a:r>
              <a:rPr lang="tr-TR" dirty="0">
                <a:solidFill>
                  <a:srgbClr val="292929"/>
                </a:solidFill>
                <a:cs typeface="+mn-lt"/>
              </a:rPr>
              <a:t>Sabitler, program koşarken değer değiştiremezler. O nedenle, </a:t>
            </a:r>
            <a:r>
              <a:rPr lang="tr-TR" dirty="0">
                <a:solidFill>
                  <a:srgbClr val="FF0000"/>
                </a:solidFill>
                <a:cs typeface="+mn-lt"/>
              </a:rPr>
              <a:t>final</a:t>
            </a:r>
            <a:r>
              <a:rPr lang="tr-TR" dirty="0">
                <a:solidFill>
                  <a:srgbClr val="292929"/>
                </a:solidFill>
                <a:cs typeface="+mn-lt"/>
              </a:rPr>
              <a:t> </a:t>
            </a:r>
            <a:r>
              <a:rPr lang="tr-TR" dirty="0" err="1">
                <a:solidFill>
                  <a:srgbClr val="292929"/>
                </a:solidFill>
                <a:cs typeface="+mn-lt"/>
              </a:rPr>
              <a:t>nitelemli</a:t>
            </a:r>
            <a:r>
              <a:rPr lang="tr-TR" dirty="0">
                <a:solidFill>
                  <a:srgbClr val="292929"/>
                </a:solidFill>
                <a:cs typeface="+mn-lt"/>
              </a:rPr>
              <a:t> değişkene, bildirimi yapılırken ilk değeri verilmelidir. Atanan bu ilk değer, program boyunca değişmeden kalır. Öteki değişkenlerden ayırmak için, Java’da final değişkenlerin adlarını büyük harflerle yazmak bir gelenektir.</a:t>
            </a:r>
            <a:endParaRPr lang="tr-TR" dirty="0">
              <a:solidFill>
                <a:srgbClr val="292929"/>
              </a:solidFill>
              <a:cs typeface="+mn-lt"/>
            </a:endParaRPr>
          </a:p>
          <a:p>
            <a:endParaRPr lang="tr-TR" dirty="0">
              <a:cs typeface="+mn-lt"/>
            </a:endParaRPr>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Dinamik Değişkenler (</a:t>
            </a:r>
            <a:r>
              <a:rPr lang="tr-TR" dirty="0" err="1"/>
              <a:t>instant</a:t>
            </a:r>
            <a:r>
              <a:rPr lang="tr-TR" dirty="0"/>
              <a:t> </a:t>
            </a:r>
            <a:r>
              <a:rPr lang="tr-TR" dirty="0" err="1"/>
              <a:t>variables</a:t>
            </a:r>
            <a:r>
              <a:rPr lang="tr-TR" dirty="0"/>
              <a:t>)</a:t>
            </a:r>
            <a:endParaRPr lang="tr-TR" dirty="0"/>
          </a:p>
        </p:txBody>
      </p:sp>
      <p:sp>
        <p:nvSpPr>
          <p:cNvPr id="6" name="Rectangle 1"/>
          <p:cNvSpPr>
            <a:spLocks noGrp="1" noChangeArrowheads="1"/>
          </p:cNvSpPr>
          <p:nvPr>
            <p:ph idx="1"/>
          </p:nvPr>
        </p:nvSpPr>
        <p:spPr bwMode="auto">
          <a:xfrm>
            <a:off x="1451580" y="2156397"/>
            <a:ext cx="10108450" cy="3169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30000"/>
              </a:lnSpc>
              <a:spcBef>
                <a:spcPct val="0"/>
              </a:spcBef>
              <a:spcAft>
                <a:spcPct val="0"/>
              </a:spcAft>
              <a:buClrTx/>
              <a:buSzTx/>
              <a:buFontTx/>
              <a:buNone/>
            </a:pPr>
            <a:r>
              <a:rPr lang="tr-TR" altLang="tr-TR" dirty="0">
                <a:solidFill>
                  <a:srgbClr val="292929"/>
                </a:solidFill>
                <a:cs typeface="+mn-lt"/>
              </a:rPr>
              <a:t>Dinamik (anlık) değişkenler, sınıf içinde bildirimi yapılan ve </a:t>
            </a:r>
            <a:r>
              <a:rPr lang="tr-TR" altLang="tr-TR" dirty="0" err="1">
                <a:solidFill>
                  <a:srgbClr val="FF0000"/>
                </a:solidFill>
                <a:cs typeface="+mn-lt"/>
              </a:rPr>
              <a:t>static</a:t>
            </a:r>
            <a:r>
              <a:rPr lang="tr-TR" altLang="tr-TR" dirty="0">
                <a:solidFill>
                  <a:srgbClr val="292929"/>
                </a:solidFill>
                <a:cs typeface="+mn-lt"/>
              </a:rPr>
              <a:t> </a:t>
            </a:r>
            <a:r>
              <a:rPr lang="tr-TR" altLang="tr-TR" dirty="0" err="1">
                <a:solidFill>
                  <a:srgbClr val="292929"/>
                </a:solidFill>
                <a:cs typeface="+mn-lt"/>
              </a:rPr>
              <a:t>nitelemi</a:t>
            </a:r>
            <a:r>
              <a:rPr lang="tr-TR" altLang="tr-TR" dirty="0">
                <a:solidFill>
                  <a:srgbClr val="292929"/>
                </a:solidFill>
                <a:cs typeface="+mn-lt"/>
              </a:rPr>
              <a:t> olmayan değişkenlerdir. </a:t>
            </a:r>
            <a:endParaRPr lang="tr-TR" altLang="tr-TR" dirty="0">
              <a:solidFill>
                <a:srgbClr val="292929"/>
              </a:solidFill>
              <a:cs typeface="+mn-lt"/>
            </a:endParaRPr>
          </a:p>
          <a:p>
            <a:pPr marL="0" marR="0" lvl="0" indent="0" algn="l" defTabSz="914400" rtl="0" eaLnBrk="0" fontAlgn="base" latinLnBrk="0" hangingPunct="0">
              <a:lnSpc>
                <a:spcPct val="130000"/>
              </a:lnSpc>
              <a:spcBef>
                <a:spcPct val="0"/>
              </a:spcBef>
              <a:spcAft>
                <a:spcPct val="0"/>
              </a:spcAft>
              <a:buClrTx/>
              <a:buSzTx/>
              <a:buFontTx/>
              <a:buNone/>
            </a:pPr>
            <a:r>
              <a:rPr lang="tr-TR" altLang="tr-TR" dirty="0">
                <a:solidFill>
                  <a:srgbClr val="292929"/>
                </a:solidFill>
                <a:cs typeface="+mn-lt"/>
              </a:rPr>
              <a:t>Dinamik değişkenler için şu kurallar geçerlidir:</a:t>
            </a:r>
            <a:endParaRPr lang="tr-TR" altLang="tr-TR" dirty="0">
              <a:solidFill>
                <a:srgbClr val="292929"/>
              </a:solidFill>
              <a:cs typeface="+mn-lt"/>
            </a:endParaRPr>
          </a:p>
          <a:p>
            <a:pPr marL="0" marR="0" lvl="0" indent="0" algn="l" defTabSz="914400" rtl="0" eaLnBrk="0" fontAlgn="base" latinLnBrk="0" hangingPunct="0">
              <a:lnSpc>
                <a:spcPct val="130000"/>
              </a:lnSpc>
              <a:spcBef>
                <a:spcPct val="0"/>
              </a:spcBef>
              <a:spcAft>
                <a:spcPct val="0"/>
              </a:spcAft>
              <a:buClrTx/>
              <a:buSzTx/>
              <a:buFontTx/>
              <a:buChar char="•"/>
            </a:pPr>
            <a:r>
              <a:rPr lang="tr-TR" altLang="tr-TR" dirty="0">
                <a:solidFill>
                  <a:srgbClr val="292929"/>
                </a:solidFill>
                <a:cs typeface="+mn-lt"/>
              </a:rPr>
              <a:t>Nesne yaratılırken her anlık değişkene ana-bellekte bir yer açılır. (</a:t>
            </a:r>
            <a:r>
              <a:rPr lang="tr-TR" altLang="tr-TR" dirty="0" err="1">
                <a:solidFill>
                  <a:srgbClr val="292929"/>
                </a:solidFill>
                <a:cs typeface="+mn-lt"/>
              </a:rPr>
              <a:t>allocated</a:t>
            </a:r>
            <a:r>
              <a:rPr lang="tr-TR" altLang="tr-TR" dirty="0">
                <a:solidFill>
                  <a:srgbClr val="292929"/>
                </a:solidFill>
                <a:cs typeface="+mn-lt"/>
              </a:rPr>
              <a:t> on </a:t>
            </a:r>
            <a:r>
              <a:rPr lang="tr-TR" altLang="tr-TR" dirty="0" err="1">
                <a:solidFill>
                  <a:srgbClr val="292929"/>
                </a:solidFill>
                <a:cs typeface="+mn-lt"/>
              </a:rPr>
              <a:t>object</a:t>
            </a:r>
            <a:r>
              <a:rPr lang="tr-TR" altLang="tr-TR" dirty="0">
                <a:solidFill>
                  <a:srgbClr val="292929"/>
                </a:solidFill>
                <a:cs typeface="+mn-lt"/>
              </a:rPr>
              <a:t> </a:t>
            </a:r>
            <a:r>
              <a:rPr lang="tr-TR" altLang="tr-TR" dirty="0" err="1">
                <a:solidFill>
                  <a:srgbClr val="292929"/>
                </a:solidFill>
                <a:cs typeface="+mn-lt"/>
              </a:rPr>
              <a:t>creation</a:t>
            </a:r>
            <a:r>
              <a:rPr lang="tr-TR" altLang="tr-TR" dirty="0">
                <a:solidFill>
                  <a:srgbClr val="292929"/>
                </a:solidFill>
                <a:cs typeface="+mn-lt"/>
              </a:rPr>
              <a:t>)</a:t>
            </a:r>
            <a:endParaRPr lang="tr-TR" altLang="tr-TR" dirty="0">
              <a:solidFill>
                <a:srgbClr val="292929"/>
              </a:solidFill>
              <a:cs typeface="+mn-lt"/>
            </a:endParaRPr>
          </a:p>
          <a:p>
            <a:pPr marL="0" marR="0" lvl="0" indent="0" algn="l" defTabSz="914400" rtl="0" eaLnBrk="0" fontAlgn="base" latinLnBrk="0" hangingPunct="0">
              <a:lnSpc>
                <a:spcPct val="130000"/>
              </a:lnSpc>
              <a:spcBef>
                <a:spcPct val="0"/>
              </a:spcBef>
              <a:spcAft>
                <a:spcPct val="0"/>
              </a:spcAft>
              <a:buClrTx/>
              <a:buSzTx/>
              <a:buFontTx/>
              <a:buChar char="•"/>
            </a:pPr>
            <a:r>
              <a:rPr lang="tr-TR" altLang="tr-TR" dirty="0">
                <a:solidFill>
                  <a:srgbClr val="292929"/>
                </a:solidFill>
                <a:cs typeface="+mn-lt"/>
              </a:rPr>
              <a:t>Nesne yok edilince, anlık değişkene açılan yer de yok olur (de-</a:t>
            </a:r>
            <a:r>
              <a:rPr lang="tr-TR" altLang="tr-TR" dirty="0" err="1">
                <a:solidFill>
                  <a:srgbClr val="292929"/>
                </a:solidFill>
                <a:cs typeface="+mn-lt"/>
              </a:rPr>
              <a:t>allocated</a:t>
            </a:r>
            <a:r>
              <a:rPr lang="tr-TR" altLang="tr-TR" dirty="0">
                <a:solidFill>
                  <a:srgbClr val="292929"/>
                </a:solidFill>
                <a:cs typeface="+mn-lt"/>
              </a:rPr>
              <a:t> on </a:t>
            </a:r>
            <a:r>
              <a:rPr lang="tr-TR" altLang="tr-TR" dirty="0" err="1">
                <a:solidFill>
                  <a:srgbClr val="292929"/>
                </a:solidFill>
                <a:cs typeface="+mn-lt"/>
              </a:rPr>
              <a:t>object</a:t>
            </a:r>
            <a:r>
              <a:rPr lang="tr-TR" altLang="tr-TR" dirty="0">
                <a:solidFill>
                  <a:srgbClr val="292929"/>
                </a:solidFill>
                <a:cs typeface="+mn-lt"/>
              </a:rPr>
              <a:t> </a:t>
            </a:r>
            <a:r>
              <a:rPr lang="tr-TR" altLang="tr-TR" dirty="0" err="1">
                <a:solidFill>
                  <a:srgbClr val="292929"/>
                </a:solidFill>
                <a:cs typeface="+mn-lt"/>
              </a:rPr>
              <a:t>destruction</a:t>
            </a:r>
            <a:r>
              <a:rPr lang="tr-TR" altLang="tr-TR" dirty="0">
                <a:solidFill>
                  <a:srgbClr val="292929"/>
                </a:solidFill>
                <a:cs typeface="+mn-lt"/>
              </a:rPr>
              <a:t>)</a:t>
            </a:r>
            <a:endParaRPr lang="tr-TR" altLang="tr-TR" dirty="0">
              <a:solidFill>
                <a:srgbClr val="292929"/>
              </a:solidFill>
              <a:cs typeface="+mn-lt"/>
            </a:endParaRPr>
          </a:p>
          <a:p>
            <a:pPr marL="0" marR="0" lvl="0" indent="0" algn="l" defTabSz="914400" rtl="0" eaLnBrk="0" fontAlgn="base" latinLnBrk="0" hangingPunct="0">
              <a:lnSpc>
                <a:spcPct val="130000"/>
              </a:lnSpc>
              <a:spcBef>
                <a:spcPct val="0"/>
              </a:spcBef>
              <a:spcAft>
                <a:spcPct val="0"/>
              </a:spcAft>
              <a:buClrTx/>
              <a:buSzTx/>
              <a:buFontTx/>
              <a:buChar char="•"/>
            </a:pPr>
            <a:r>
              <a:rPr lang="tr-TR" altLang="tr-TR" dirty="0">
                <a:solidFill>
                  <a:srgbClr val="292929"/>
                </a:solidFill>
                <a:cs typeface="+mn-lt"/>
              </a:rPr>
              <a:t>Her anlık değişkene, her nesne içinde bir yer açılır (</a:t>
            </a:r>
            <a:r>
              <a:rPr lang="tr-TR" altLang="tr-TR" dirty="0" err="1">
                <a:solidFill>
                  <a:srgbClr val="292929"/>
                </a:solidFill>
                <a:cs typeface="+mn-lt"/>
              </a:rPr>
              <a:t>initialized</a:t>
            </a:r>
            <a:r>
              <a:rPr lang="tr-TR" altLang="tr-TR" dirty="0">
                <a:solidFill>
                  <a:srgbClr val="292929"/>
                </a:solidFill>
                <a:cs typeface="+mn-lt"/>
              </a:rPr>
              <a:t> </a:t>
            </a:r>
            <a:r>
              <a:rPr lang="tr-TR" altLang="tr-TR" dirty="0" err="1">
                <a:solidFill>
                  <a:srgbClr val="292929"/>
                </a:solidFill>
                <a:cs typeface="+mn-lt"/>
              </a:rPr>
              <a:t>only</a:t>
            </a:r>
            <a:r>
              <a:rPr lang="tr-TR" altLang="tr-TR" dirty="0">
                <a:solidFill>
                  <a:srgbClr val="292929"/>
                </a:solidFill>
                <a:cs typeface="+mn-lt"/>
              </a:rPr>
              <a:t> </a:t>
            </a:r>
            <a:r>
              <a:rPr lang="tr-TR" altLang="tr-TR" dirty="0" err="1">
                <a:solidFill>
                  <a:srgbClr val="292929"/>
                </a:solidFill>
                <a:cs typeface="+mn-lt"/>
              </a:rPr>
              <a:t>once</a:t>
            </a:r>
            <a:r>
              <a:rPr lang="tr-TR" altLang="tr-TR" dirty="0">
                <a:solidFill>
                  <a:srgbClr val="292929"/>
                </a:solidFill>
                <a:cs typeface="+mn-lt"/>
              </a:rPr>
              <a:t>)</a:t>
            </a:r>
            <a:endParaRPr lang="tr-TR" altLang="tr-TR" dirty="0">
              <a:solidFill>
                <a:srgbClr val="292929"/>
              </a:solidFill>
              <a:cs typeface="+mn-lt"/>
            </a:endParaRPr>
          </a:p>
          <a:p>
            <a:pPr marL="0" marR="0" lvl="0" indent="0" algn="l" defTabSz="914400" rtl="0" eaLnBrk="0" fontAlgn="base" latinLnBrk="0" hangingPunct="0">
              <a:lnSpc>
                <a:spcPct val="130000"/>
              </a:lnSpc>
              <a:spcBef>
                <a:spcPct val="0"/>
              </a:spcBef>
              <a:spcAft>
                <a:spcPct val="0"/>
              </a:spcAft>
              <a:buClrTx/>
              <a:buSzTx/>
              <a:buFontTx/>
              <a:buChar char="•"/>
            </a:pPr>
            <a:r>
              <a:rPr lang="tr-TR" altLang="tr-TR" dirty="0">
                <a:solidFill>
                  <a:srgbClr val="292929"/>
                </a:solidFill>
                <a:cs typeface="+mn-lt"/>
              </a:rPr>
              <a:t>Anlık değişkene erişim, ait olduğu sınıfın verdiği izinle sınırlıdır (</a:t>
            </a:r>
            <a:r>
              <a:rPr lang="tr-TR" altLang="tr-TR" dirty="0" err="1">
                <a:solidFill>
                  <a:srgbClr val="292929"/>
                </a:solidFill>
                <a:cs typeface="+mn-lt"/>
              </a:rPr>
              <a:t>only</a:t>
            </a:r>
            <a:r>
              <a:rPr lang="tr-TR" altLang="tr-TR" dirty="0">
                <a:solidFill>
                  <a:srgbClr val="292929"/>
                </a:solidFill>
                <a:cs typeface="+mn-lt"/>
              </a:rPr>
              <a:t> </a:t>
            </a:r>
            <a:r>
              <a:rPr lang="tr-TR" altLang="tr-TR" dirty="0" err="1">
                <a:solidFill>
                  <a:srgbClr val="292929"/>
                </a:solidFill>
                <a:cs typeface="+mn-lt"/>
              </a:rPr>
              <a:t>accessible</a:t>
            </a:r>
            <a:r>
              <a:rPr lang="tr-TR" altLang="tr-TR" dirty="0">
                <a:solidFill>
                  <a:srgbClr val="292929"/>
                </a:solidFill>
                <a:cs typeface="+mn-lt"/>
              </a:rPr>
              <a:t> </a:t>
            </a:r>
            <a:r>
              <a:rPr lang="tr-TR" altLang="tr-TR" dirty="0" err="1">
                <a:solidFill>
                  <a:srgbClr val="292929"/>
                </a:solidFill>
                <a:cs typeface="+mn-lt"/>
              </a:rPr>
              <a:t>where</a:t>
            </a:r>
            <a:r>
              <a:rPr lang="tr-TR" altLang="tr-TR" dirty="0">
                <a:solidFill>
                  <a:srgbClr val="292929"/>
                </a:solidFill>
                <a:cs typeface="+mn-lt"/>
              </a:rPr>
              <a:t> </a:t>
            </a:r>
            <a:r>
              <a:rPr lang="tr-TR" altLang="tr-TR" dirty="0" err="1">
                <a:solidFill>
                  <a:srgbClr val="292929"/>
                </a:solidFill>
                <a:cs typeface="+mn-lt"/>
              </a:rPr>
              <a:t>their</a:t>
            </a:r>
            <a:r>
              <a:rPr lang="tr-TR" altLang="tr-TR" dirty="0">
                <a:solidFill>
                  <a:srgbClr val="292929"/>
                </a:solidFill>
                <a:cs typeface="+mn-lt"/>
              </a:rPr>
              <a:t> </a:t>
            </a:r>
            <a:r>
              <a:rPr lang="tr-TR" altLang="tr-TR" dirty="0" err="1">
                <a:solidFill>
                  <a:srgbClr val="292929"/>
                </a:solidFill>
                <a:cs typeface="+mn-lt"/>
              </a:rPr>
              <a:t>class</a:t>
            </a:r>
            <a:r>
              <a:rPr lang="tr-TR" altLang="tr-TR" dirty="0">
                <a:solidFill>
                  <a:srgbClr val="292929"/>
                </a:solidFill>
                <a:cs typeface="+mn-lt"/>
              </a:rPr>
              <a:t> </a:t>
            </a:r>
            <a:r>
              <a:rPr lang="tr-TR" altLang="tr-TR" dirty="0" err="1">
                <a:solidFill>
                  <a:srgbClr val="292929"/>
                </a:solidFill>
                <a:cs typeface="+mn-lt"/>
              </a:rPr>
              <a:t>permits</a:t>
            </a:r>
            <a:r>
              <a:rPr lang="tr-TR" altLang="tr-TR" dirty="0">
                <a:solidFill>
                  <a:srgbClr val="292929"/>
                </a:solidFill>
                <a:cs typeface="+mn-lt"/>
              </a:rPr>
              <a:t>)</a:t>
            </a:r>
            <a:endParaRPr lang="tr-TR" altLang="tr-TR" dirty="0">
              <a:solidFill>
                <a:srgbClr val="292929"/>
              </a:solidFill>
              <a:cs typeface="+mn-l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tr-TR" altLang="tr-TR" sz="1800" b="0" i="0" u="none" strike="noStrike" cap="none" normalizeH="0" baseline="0" dirty="0">
              <a:ln>
                <a:noFill/>
              </a:ln>
              <a:solidFill>
                <a:schemeClr val="tx1"/>
              </a:solidFill>
              <a:effectLst/>
              <a:cs typeface="+mn-lt"/>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Statıc</a:t>
            </a:r>
            <a:r>
              <a:rPr lang="tr-TR" dirty="0"/>
              <a:t> Değişkenler</a:t>
            </a:r>
            <a:endParaRPr lang="tr-TR" dirty="0"/>
          </a:p>
        </p:txBody>
      </p:sp>
      <p:sp>
        <p:nvSpPr>
          <p:cNvPr id="4" name="Rectangle 1"/>
          <p:cNvSpPr>
            <a:spLocks noGrp="1" noChangeArrowheads="1"/>
          </p:cNvSpPr>
          <p:nvPr>
            <p:ph idx="1"/>
          </p:nvPr>
        </p:nvSpPr>
        <p:spPr bwMode="auto">
          <a:xfrm>
            <a:off x="1451579" y="2048461"/>
            <a:ext cx="10368509" cy="3385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indent="0" eaLnBrk="0" fontAlgn="base" hangingPunct="0">
              <a:lnSpc>
                <a:spcPct val="120000"/>
              </a:lnSpc>
              <a:spcBef>
                <a:spcPct val="0"/>
              </a:spcBef>
              <a:spcAft>
                <a:spcPct val="0"/>
              </a:spcAft>
              <a:buClrTx/>
              <a:buSzTx/>
              <a:buFontTx/>
              <a:buNone/>
            </a:pPr>
            <a:r>
              <a:rPr lang="tr-TR" altLang="tr-TR" dirty="0">
                <a:solidFill>
                  <a:srgbClr val="292929"/>
                </a:solidFill>
                <a:cs typeface="+mn-lt"/>
              </a:rPr>
              <a:t>Sınıf değişkenleri, sınıf tanımında bildirimi yapılan ve </a:t>
            </a:r>
            <a:r>
              <a:rPr lang="tr-TR" altLang="tr-TR" dirty="0" err="1">
                <a:solidFill>
                  <a:srgbClr val="292929"/>
                </a:solidFill>
                <a:cs typeface="+mn-lt"/>
              </a:rPr>
              <a:t>static</a:t>
            </a:r>
            <a:r>
              <a:rPr lang="tr-TR" altLang="tr-TR" dirty="0">
                <a:solidFill>
                  <a:srgbClr val="292929"/>
                </a:solidFill>
                <a:cs typeface="+mn-lt"/>
              </a:rPr>
              <a:t> </a:t>
            </a:r>
            <a:r>
              <a:rPr lang="tr-TR" altLang="tr-TR" dirty="0" err="1">
                <a:solidFill>
                  <a:srgbClr val="292929"/>
                </a:solidFill>
                <a:cs typeface="+mn-lt"/>
              </a:rPr>
              <a:t>nitelemi</a:t>
            </a:r>
            <a:r>
              <a:rPr lang="tr-TR" altLang="tr-TR" dirty="0">
                <a:solidFill>
                  <a:srgbClr val="292929"/>
                </a:solidFill>
                <a:cs typeface="+mn-lt"/>
              </a:rPr>
              <a:t> olan değişkenlerdir. </a:t>
            </a:r>
            <a:endParaRPr lang="tr-TR" altLang="tr-TR" dirty="0">
              <a:solidFill>
                <a:srgbClr val="292929"/>
              </a:solidFill>
              <a:cs typeface="+mn-lt"/>
            </a:endParaRPr>
          </a:p>
          <a:p>
            <a:pPr marL="0" indent="0" eaLnBrk="0" fontAlgn="base" hangingPunct="0">
              <a:lnSpc>
                <a:spcPct val="120000"/>
              </a:lnSpc>
              <a:spcBef>
                <a:spcPct val="0"/>
              </a:spcBef>
              <a:spcAft>
                <a:spcPct val="0"/>
              </a:spcAft>
              <a:buClrTx/>
              <a:buSzTx/>
              <a:buFontTx/>
              <a:buNone/>
            </a:pPr>
            <a:r>
              <a:rPr lang="tr-TR" altLang="tr-TR" dirty="0">
                <a:solidFill>
                  <a:srgbClr val="292929"/>
                </a:solidFill>
                <a:cs typeface="+mn-lt"/>
              </a:rPr>
              <a:t>Farklı sınıflardan </a:t>
            </a:r>
            <a:r>
              <a:rPr lang="tr-TR" altLang="tr-TR" dirty="0" err="1">
                <a:solidFill>
                  <a:srgbClr val="292929"/>
                </a:solidFill>
                <a:cs typeface="+mn-lt"/>
              </a:rPr>
              <a:t>static</a:t>
            </a:r>
            <a:r>
              <a:rPr lang="tr-TR" altLang="tr-TR" dirty="0">
                <a:solidFill>
                  <a:srgbClr val="292929"/>
                </a:solidFill>
                <a:cs typeface="+mn-lt"/>
              </a:rPr>
              <a:t> değişkene erişilirken sınıf adı (.) değişken adı şeklinde çağırma yapılabilir.</a:t>
            </a:r>
            <a:endParaRPr lang="tr-TR" altLang="tr-TR" dirty="0">
              <a:solidFill>
                <a:srgbClr val="292929"/>
              </a:solidFill>
              <a:cs typeface="+mn-lt"/>
            </a:endParaRPr>
          </a:p>
          <a:p>
            <a:pPr marL="0" indent="0" eaLnBrk="0" fontAlgn="base" hangingPunct="0">
              <a:lnSpc>
                <a:spcPct val="120000"/>
              </a:lnSpc>
              <a:spcBef>
                <a:spcPct val="0"/>
              </a:spcBef>
              <a:spcAft>
                <a:spcPct val="0"/>
              </a:spcAft>
              <a:buClrTx/>
              <a:buSzTx/>
              <a:buFontTx/>
              <a:buNone/>
            </a:pPr>
            <a:r>
              <a:rPr lang="tr-TR" altLang="tr-TR" dirty="0">
                <a:solidFill>
                  <a:srgbClr val="292929"/>
                </a:solidFill>
                <a:cs typeface="+mn-lt"/>
              </a:rPr>
              <a:t>Sınıf değişkenleri için şu kurallar geçerlidir:</a:t>
            </a:r>
            <a:endParaRPr lang="tr-TR" altLang="tr-TR" dirty="0">
              <a:solidFill>
                <a:srgbClr val="292929"/>
              </a:solidFill>
              <a:cs typeface="+mn-lt"/>
            </a:endParaRPr>
          </a:p>
          <a:p>
            <a:pPr marL="0" indent="0" eaLnBrk="0" fontAlgn="base" hangingPunct="0">
              <a:lnSpc>
                <a:spcPct val="120000"/>
              </a:lnSpc>
              <a:spcBef>
                <a:spcPct val="0"/>
              </a:spcBef>
              <a:spcAft>
                <a:spcPct val="0"/>
              </a:spcAft>
              <a:buClrTx/>
              <a:buSzTx/>
              <a:buFontTx/>
              <a:buChar char="•"/>
            </a:pPr>
            <a:r>
              <a:rPr lang="tr-TR" altLang="tr-TR" dirty="0">
                <a:solidFill>
                  <a:srgbClr val="292929"/>
                </a:solidFill>
                <a:cs typeface="+mn-lt"/>
              </a:rPr>
              <a:t>Program başlayınca  bellekte her sınıf değişkenine sabit bir yer açılır (</a:t>
            </a:r>
            <a:r>
              <a:rPr lang="tr-TR" altLang="tr-TR" dirty="0" err="1">
                <a:solidFill>
                  <a:srgbClr val="292929"/>
                </a:solidFill>
                <a:cs typeface="+mn-lt"/>
              </a:rPr>
              <a:t>allocated</a:t>
            </a:r>
            <a:r>
              <a:rPr lang="tr-TR" altLang="tr-TR" dirty="0">
                <a:solidFill>
                  <a:srgbClr val="292929"/>
                </a:solidFill>
                <a:cs typeface="+mn-lt"/>
              </a:rPr>
              <a:t> at program </a:t>
            </a:r>
            <a:r>
              <a:rPr lang="tr-TR" altLang="tr-TR" dirty="0" err="1">
                <a:solidFill>
                  <a:srgbClr val="292929"/>
                </a:solidFill>
                <a:cs typeface="+mn-lt"/>
              </a:rPr>
              <a:t>entry</a:t>
            </a:r>
            <a:r>
              <a:rPr lang="tr-TR" altLang="tr-TR" dirty="0">
                <a:solidFill>
                  <a:srgbClr val="292929"/>
                </a:solidFill>
                <a:cs typeface="+mn-lt"/>
              </a:rPr>
              <a:t>)</a:t>
            </a:r>
            <a:endParaRPr lang="tr-TR" altLang="tr-TR" dirty="0">
              <a:solidFill>
                <a:srgbClr val="292929"/>
              </a:solidFill>
              <a:cs typeface="+mn-lt"/>
            </a:endParaRPr>
          </a:p>
          <a:p>
            <a:pPr marL="0" indent="0" eaLnBrk="0" fontAlgn="base" hangingPunct="0">
              <a:lnSpc>
                <a:spcPct val="120000"/>
              </a:lnSpc>
              <a:spcBef>
                <a:spcPct val="0"/>
              </a:spcBef>
              <a:spcAft>
                <a:spcPct val="0"/>
              </a:spcAft>
              <a:buClrTx/>
              <a:buSzTx/>
              <a:buFontTx/>
              <a:buChar char="•"/>
            </a:pPr>
            <a:r>
              <a:rPr lang="tr-TR" altLang="tr-TR" dirty="0">
                <a:solidFill>
                  <a:srgbClr val="292929"/>
                </a:solidFill>
                <a:cs typeface="+mn-lt"/>
              </a:rPr>
              <a:t>Sınıf değişkenlerine açılan yerler, program bitene kadar etkin kalırlar, ancak program bitince</a:t>
            </a:r>
            <a:endParaRPr lang="tr-TR" altLang="tr-TR" dirty="0">
              <a:solidFill>
                <a:srgbClr val="292929"/>
              </a:solidFill>
              <a:cs typeface="+mn-lt"/>
            </a:endParaRPr>
          </a:p>
          <a:p>
            <a:pPr marL="0" indent="0" eaLnBrk="0" fontAlgn="base" hangingPunct="0">
              <a:lnSpc>
                <a:spcPct val="120000"/>
              </a:lnSpc>
              <a:spcBef>
                <a:spcPct val="0"/>
              </a:spcBef>
              <a:spcAft>
                <a:spcPct val="0"/>
              </a:spcAft>
              <a:buClrTx/>
              <a:buSzTx/>
              <a:buFontTx/>
              <a:buChar char="•"/>
            </a:pPr>
            <a:r>
              <a:rPr lang="tr-TR" altLang="tr-TR" dirty="0">
                <a:solidFill>
                  <a:srgbClr val="292929"/>
                </a:solidFill>
                <a:cs typeface="+mn-lt"/>
              </a:rPr>
              <a:t> bellekten silinirler (de-</a:t>
            </a:r>
            <a:r>
              <a:rPr lang="tr-TR" altLang="tr-TR" dirty="0" err="1">
                <a:solidFill>
                  <a:srgbClr val="292929"/>
                </a:solidFill>
                <a:cs typeface="+mn-lt"/>
              </a:rPr>
              <a:t>allocated</a:t>
            </a:r>
            <a:r>
              <a:rPr lang="tr-TR" altLang="tr-TR" dirty="0">
                <a:solidFill>
                  <a:srgbClr val="292929"/>
                </a:solidFill>
                <a:cs typeface="+mn-lt"/>
              </a:rPr>
              <a:t> at program </a:t>
            </a:r>
            <a:r>
              <a:rPr lang="tr-TR" altLang="tr-TR" dirty="0" err="1">
                <a:solidFill>
                  <a:srgbClr val="292929"/>
                </a:solidFill>
                <a:cs typeface="+mn-lt"/>
              </a:rPr>
              <a:t>exit</a:t>
            </a:r>
            <a:r>
              <a:rPr lang="tr-TR" altLang="tr-TR" dirty="0">
                <a:solidFill>
                  <a:srgbClr val="292929"/>
                </a:solidFill>
                <a:cs typeface="+mn-lt"/>
              </a:rPr>
              <a:t>)</a:t>
            </a:r>
            <a:endParaRPr lang="tr-TR" altLang="tr-TR" dirty="0">
              <a:solidFill>
                <a:srgbClr val="292929"/>
              </a:solidFill>
              <a:cs typeface="+mn-lt"/>
            </a:endParaRPr>
          </a:p>
          <a:p>
            <a:pPr marL="0" indent="0" eaLnBrk="0" fontAlgn="base" hangingPunct="0">
              <a:lnSpc>
                <a:spcPct val="120000"/>
              </a:lnSpc>
              <a:spcBef>
                <a:spcPct val="0"/>
              </a:spcBef>
              <a:spcAft>
                <a:spcPct val="0"/>
              </a:spcAft>
              <a:buClrTx/>
              <a:buSzTx/>
              <a:buFontTx/>
              <a:buChar char="•"/>
            </a:pPr>
            <a:r>
              <a:rPr lang="tr-TR" altLang="tr-TR" dirty="0">
                <a:solidFill>
                  <a:srgbClr val="292929"/>
                </a:solidFill>
                <a:cs typeface="+mn-lt"/>
              </a:rPr>
              <a:t>Sınıf değişkenleri, program boyunca yalnız bir kez yaratılırlar (</a:t>
            </a:r>
            <a:r>
              <a:rPr lang="tr-TR" altLang="tr-TR" dirty="0" err="1">
                <a:solidFill>
                  <a:srgbClr val="292929"/>
                </a:solidFill>
                <a:cs typeface="+mn-lt"/>
              </a:rPr>
              <a:t>initialized</a:t>
            </a:r>
            <a:r>
              <a:rPr lang="tr-TR" altLang="tr-TR" dirty="0">
                <a:solidFill>
                  <a:srgbClr val="292929"/>
                </a:solidFill>
                <a:cs typeface="+mn-lt"/>
              </a:rPr>
              <a:t> </a:t>
            </a:r>
            <a:r>
              <a:rPr lang="tr-TR" altLang="tr-TR" dirty="0" err="1">
                <a:solidFill>
                  <a:srgbClr val="292929"/>
                </a:solidFill>
                <a:cs typeface="+mn-lt"/>
              </a:rPr>
              <a:t>only</a:t>
            </a:r>
            <a:r>
              <a:rPr lang="tr-TR" altLang="tr-TR" dirty="0">
                <a:solidFill>
                  <a:srgbClr val="292929"/>
                </a:solidFill>
                <a:cs typeface="+mn-lt"/>
              </a:rPr>
              <a:t> </a:t>
            </a:r>
            <a:r>
              <a:rPr lang="tr-TR" altLang="tr-TR" dirty="0" err="1">
                <a:solidFill>
                  <a:srgbClr val="292929"/>
                </a:solidFill>
                <a:cs typeface="+mn-lt"/>
              </a:rPr>
              <a:t>once</a:t>
            </a:r>
            <a:r>
              <a:rPr lang="tr-TR" altLang="tr-TR" dirty="0">
                <a:solidFill>
                  <a:srgbClr val="292929"/>
                </a:solidFill>
                <a:cs typeface="+mn-lt"/>
              </a:rPr>
              <a:t>)</a:t>
            </a:r>
            <a:endParaRPr lang="tr-TR" altLang="tr-TR" dirty="0">
              <a:solidFill>
                <a:srgbClr val="292929"/>
              </a:solidFill>
              <a:cs typeface="+mn-lt"/>
            </a:endParaRPr>
          </a:p>
          <a:p>
            <a:pPr marL="0" indent="0" eaLnBrk="0" fontAlgn="base" hangingPunct="0">
              <a:lnSpc>
                <a:spcPct val="120000"/>
              </a:lnSpc>
              <a:spcBef>
                <a:spcPct val="0"/>
              </a:spcBef>
              <a:spcAft>
                <a:spcPct val="0"/>
              </a:spcAft>
              <a:buClrTx/>
              <a:buSzTx/>
              <a:buFontTx/>
              <a:buChar char="•"/>
            </a:pPr>
            <a:r>
              <a:rPr lang="tr-TR" altLang="tr-TR" dirty="0">
                <a:solidFill>
                  <a:srgbClr val="292929"/>
                </a:solidFill>
                <a:cs typeface="+mn-lt"/>
              </a:rPr>
              <a:t>Sınıf değişkenine erişim, ait olduğu sınıfın verdiği izinle sınırlıdır (</a:t>
            </a:r>
            <a:r>
              <a:rPr lang="tr-TR" altLang="tr-TR" dirty="0" err="1">
                <a:solidFill>
                  <a:srgbClr val="292929"/>
                </a:solidFill>
                <a:cs typeface="+mn-lt"/>
              </a:rPr>
              <a:t>only</a:t>
            </a:r>
            <a:r>
              <a:rPr lang="tr-TR" altLang="tr-TR" dirty="0">
                <a:solidFill>
                  <a:srgbClr val="292929"/>
                </a:solidFill>
                <a:cs typeface="+mn-lt"/>
              </a:rPr>
              <a:t> </a:t>
            </a:r>
            <a:r>
              <a:rPr lang="tr-TR" altLang="tr-TR" dirty="0" err="1">
                <a:solidFill>
                  <a:srgbClr val="292929"/>
                </a:solidFill>
                <a:cs typeface="+mn-lt"/>
              </a:rPr>
              <a:t>accessible</a:t>
            </a:r>
            <a:r>
              <a:rPr lang="tr-TR" altLang="tr-TR" dirty="0">
                <a:solidFill>
                  <a:srgbClr val="292929"/>
                </a:solidFill>
                <a:cs typeface="+mn-lt"/>
              </a:rPr>
              <a:t> </a:t>
            </a:r>
            <a:r>
              <a:rPr lang="tr-TR" altLang="tr-TR" dirty="0" err="1">
                <a:solidFill>
                  <a:srgbClr val="292929"/>
                </a:solidFill>
                <a:cs typeface="+mn-lt"/>
              </a:rPr>
              <a:t>where</a:t>
            </a:r>
            <a:r>
              <a:rPr lang="tr-TR" altLang="tr-TR" dirty="0">
                <a:solidFill>
                  <a:srgbClr val="292929"/>
                </a:solidFill>
                <a:cs typeface="+mn-lt"/>
              </a:rPr>
              <a:t> </a:t>
            </a:r>
            <a:r>
              <a:rPr lang="tr-TR" altLang="tr-TR" dirty="0" err="1">
                <a:solidFill>
                  <a:srgbClr val="292929"/>
                </a:solidFill>
                <a:cs typeface="+mn-lt"/>
              </a:rPr>
              <a:t>their</a:t>
            </a:r>
            <a:r>
              <a:rPr lang="tr-TR" altLang="tr-TR" dirty="0">
                <a:solidFill>
                  <a:srgbClr val="292929"/>
                </a:solidFill>
                <a:cs typeface="+mn-lt"/>
              </a:rPr>
              <a:t> </a:t>
            </a:r>
            <a:r>
              <a:rPr lang="tr-TR" altLang="tr-TR" dirty="0" err="1">
                <a:solidFill>
                  <a:srgbClr val="292929"/>
                </a:solidFill>
                <a:cs typeface="+mn-lt"/>
              </a:rPr>
              <a:t>class</a:t>
            </a:r>
            <a:r>
              <a:rPr lang="tr-TR" altLang="tr-TR" dirty="0">
                <a:solidFill>
                  <a:srgbClr val="292929"/>
                </a:solidFill>
                <a:cs typeface="+mn-lt"/>
              </a:rPr>
              <a:t> </a:t>
            </a:r>
            <a:r>
              <a:rPr lang="tr-TR" altLang="tr-TR" dirty="0" err="1">
                <a:solidFill>
                  <a:srgbClr val="292929"/>
                </a:solidFill>
                <a:cs typeface="+mn-lt"/>
              </a:rPr>
              <a:t>permits</a:t>
            </a:r>
            <a:r>
              <a:rPr lang="tr-TR" altLang="tr-TR" dirty="0">
                <a:solidFill>
                  <a:srgbClr val="292929"/>
                </a:solidFill>
                <a:cs typeface="+mn-lt"/>
              </a:rPr>
              <a:t>)</a:t>
            </a:r>
            <a:endParaRPr kumimoji="0" lang="tr-TR" altLang="tr-TR" sz="1800" b="0" i="0" u="none" strike="noStrike" cap="none" normalizeH="0" baseline="0" dirty="0">
              <a:ln>
                <a:noFill/>
              </a:ln>
              <a:solidFill>
                <a:schemeClr val="tx1"/>
              </a:solidFill>
              <a:effectLst/>
              <a:cs typeface="+mn-lt"/>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Yerel Değişkenler</a:t>
            </a:r>
            <a:endParaRPr lang="tr-TR" dirty="0"/>
          </a:p>
        </p:txBody>
      </p:sp>
      <p:sp>
        <p:nvSpPr>
          <p:cNvPr id="4" name="Rectangle 1"/>
          <p:cNvSpPr>
            <a:spLocks noGrp="1" noChangeArrowheads="1"/>
          </p:cNvSpPr>
          <p:nvPr>
            <p:ph idx="1"/>
          </p:nvPr>
        </p:nvSpPr>
        <p:spPr bwMode="auto">
          <a:xfrm>
            <a:off x="1451579" y="1915096"/>
            <a:ext cx="10471785" cy="3651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30000"/>
              </a:lnSpc>
              <a:spcBef>
                <a:spcPct val="0"/>
              </a:spcBef>
              <a:spcAft>
                <a:spcPct val="0"/>
              </a:spcAft>
              <a:buClrTx/>
              <a:buSzTx/>
              <a:buFontTx/>
              <a:buNone/>
            </a:pPr>
            <a:r>
              <a:rPr lang="tr-TR" altLang="tr-TR" dirty="0">
                <a:solidFill>
                  <a:srgbClr val="292929"/>
                </a:solidFill>
                <a:cs typeface="+mn-lt"/>
              </a:rPr>
              <a:t>Yerel değişkenler bir metodun ya da bir blokun iç değişkenleridir. Her metot, sınıf içinde bir bloktur. </a:t>
            </a:r>
            <a:endParaRPr lang="tr-TR" altLang="tr-TR" dirty="0">
              <a:solidFill>
                <a:srgbClr val="292929"/>
              </a:solidFill>
              <a:cs typeface="+mn-lt"/>
            </a:endParaRPr>
          </a:p>
          <a:p>
            <a:pPr marL="0" marR="0" lvl="0" indent="0" algn="l" defTabSz="914400" rtl="0" eaLnBrk="0" fontAlgn="base" latinLnBrk="0" hangingPunct="0">
              <a:lnSpc>
                <a:spcPct val="130000"/>
              </a:lnSpc>
              <a:spcBef>
                <a:spcPct val="0"/>
              </a:spcBef>
              <a:spcAft>
                <a:spcPct val="0"/>
              </a:spcAft>
              <a:buClrTx/>
              <a:buSzTx/>
              <a:buFontTx/>
              <a:buNone/>
            </a:pPr>
            <a:r>
              <a:rPr lang="tr-TR" altLang="tr-TR" dirty="0">
                <a:solidFill>
                  <a:srgbClr val="292929"/>
                </a:solidFill>
                <a:cs typeface="+mn-lt"/>
              </a:rPr>
              <a:t>Ayrıca { } parantezleri içinde yazılı olan deyimler sınıf içinde bir blok oluşturur. </a:t>
            </a:r>
            <a:endParaRPr lang="tr-TR" altLang="tr-TR" dirty="0">
              <a:solidFill>
                <a:srgbClr val="292929"/>
              </a:solidFill>
              <a:cs typeface="+mn-lt"/>
            </a:endParaRPr>
          </a:p>
          <a:p>
            <a:pPr marL="0" marR="0" lvl="0" indent="0" algn="l" defTabSz="914400" rtl="0" eaLnBrk="0" fontAlgn="base" latinLnBrk="0" hangingPunct="0">
              <a:lnSpc>
                <a:spcPct val="130000"/>
              </a:lnSpc>
              <a:spcBef>
                <a:spcPct val="0"/>
              </a:spcBef>
              <a:spcAft>
                <a:spcPct val="0"/>
              </a:spcAft>
              <a:buClrTx/>
              <a:buSzTx/>
              <a:buFontTx/>
              <a:buNone/>
            </a:pPr>
            <a:r>
              <a:rPr lang="tr-TR" altLang="tr-TR" dirty="0">
                <a:solidFill>
                  <a:srgbClr val="292929"/>
                </a:solidFill>
                <a:cs typeface="+mn-lt"/>
              </a:rPr>
              <a:t>Örneğin, döngüler, yönlendirmeler blok örnekleridir.</a:t>
            </a:r>
            <a:endParaRPr lang="tr-TR" altLang="tr-TR" dirty="0">
              <a:solidFill>
                <a:srgbClr val="292929"/>
              </a:solidFill>
              <a:cs typeface="+mn-lt"/>
            </a:endParaRPr>
          </a:p>
          <a:p>
            <a:pPr marL="0" marR="0" lvl="0" indent="0" algn="l" defTabSz="914400" rtl="0" eaLnBrk="0" fontAlgn="base" latinLnBrk="0" hangingPunct="0">
              <a:lnSpc>
                <a:spcPct val="130000"/>
              </a:lnSpc>
              <a:spcBef>
                <a:spcPct val="0"/>
              </a:spcBef>
              <a:spcAft>
                <a:spcPct val="0"/>
              </a:spcAft>
              <a:buClrTx/>
              <a:buSzTx/>
              <a:buFontTx/>
              <a:buNone/>
            </a:pPr>
            <a:r>
              <a:rPr lang="tr-TR" altLang="tr-TR" dirty="0">
                <a:solidFill>
                  <a:srgbClr val="292929"/>
                </a:solidFill>
                <a:cs typeface="+mn-lt"/>
              </a:rPr>
              <a:t> Metodun yerel değişkenleri için şu kurallar geçerlidir.</a:t>
            </a:r>
            <a:endParaRPr lang="tr-TR" altLang="tr-TR" dirty="0">
              <a:solidFill>
                <a:srgbClr val="292929"/>
              </a:solidFill>
              <a:cs typeface="+mn-lt"/>
            </a:endParaRPr>
          </a:p>
          <a:p>
            <a:pPr marL="0" marR="0" lvl="0" indent="0" algn="l" defTabSz="914400" rtl="0" eaLnBrk="0" fontAlgn="base" latinLnBrk="0" hangingPunct="0">
              <a:lnSpc>
                <a:spcPct val="130000"/>
              </a:lnSpc>
              <a:spcBef>
                <a:spcPct val="0"/>
              </a:spcBef>
              <a:spcAft>
                <a:spcPct val="0"/>
              </a:spcAft>
              <a:buClrTx/>
              <a:buSzTx/>
              <a:buFontTx/>
              <a:buChar char="•"/>
            </a:pPr>
            <a:r>
              <a:rPr lang="tr-TR" altLang="tr-TR" dirty="0">
                <a:solidFill>
                  <a:srgbClr val="292929"/>
                </a:solidFill>
                <a:cs typeface="+mn-lt"/>
              </a:rPr>
              <a:t>Metot çağrıldığında bellekte kendilerine birer yer açılır (</a:t>
            </a:r>
            <a:r>
              <a:rPr lang="tr-TR" altLang="tr-TR" dirty="0" err="1">
                <a:solidFill>
                  <a:srgbClr val="292929"/>
                </a:solidFill>
                <a:cs typeface="+mn-lt"/>
              </a:rPr>
              <a:t>allocated</a:t>
            </a:r>
            <a:r>
              <a:rPr lang="tr-TR" altLang="tr-TR" dirty="0">
                <a:solidFill>
                  <a:srgbClr val="292929"/>
                </a:solidFill>
                <a:cs typeface="+mn-lt"/>
              </a:rPr>
              <a:t> on </a:t>
            </a:r>
            <a:r>
              <a:rPr lang="tr-TR" altLang="tr-TR" dirty="0" err="1">
                <a:solidFill>
                  <a:srgbClr val="292929"/>
                </a:solidFill>
                <a:cs typeface="+mn-lt"/>
              </a:rPr>
              <a:t>method</a:t>
            </a:r>
            <a:r>
              <a:rPr lang="tr-TR" altLang="tr-TR" dirty="0">
                <a:solidFill>
                  <a:srgbClr val="292929"/>
                </a:solidFill>
                <a:cs typeface="+mn-lt"/>
              </a:rPr>
              <a:t> </a:t>
            </a:r>
            <a:r>
              <a:rPr lang="tr-TR" altLang="tr-TR" dirty="0" err="1">
                <a:solidFill>
                  <a:srgbClr val="292929"/>
                </a:solidFill>
                <a:cs typeface="+mn-lt"/>
              </a:rPr>
              <a:t>entry</a:t>
            </a:r>
            <a:r>
              <a:rPr lang="tr-TR" altLang="tr-TR" dirty="0">
                <a:solidFill>
                  <a:srgbClr val="292929"/>
                </a:solidFill>
                <a:cs typeface="+mn-lt"/>
              </a:rPr>
              <a:t>)</a:t>
            </a:r>
            <a:endParaRPr lang="tr-TR" altLang="tr-TR" dirty="0">
              <a:solidFill>
                <a:srgbClr val="292929"/>
              </a:solidFill>
              <a:cs typeface="+mn-lt"/>
            </a:endParaRPr>
          </a:p>
          <a:p>
            <a:pPr marL="0" marR="0" lvl="0" indent="0" algn="l" defTabSz="914400" rtl="0" eaLnBrk="0" fontAlgn="base" latinLnBrk="0" hangingPunct="0">
              <a:lnSpc>
                <a:spcPct val="130000"/>
              </a:lnSpc>
              <a:spcBef>
                <a:spcPct val="0"/>
              </a:spcBef>
              <a:spcAft>
                <a:spcPct val="0"/>
              </a:spcAft>
              <a:buClrTx/>
              <a:buSzTx/>
              <a:buFontTx/>
              <a:buChar char="•"/>
            </a:pPr>
            <a:r>
              <a:rPr lang="tr-TR" altLang="tr-TR" dirty="0">
                <a:solidFill>
                  <a:srgbClr val="292929"/>
                </a:solidFill>
                <a:cs typeface="+mn-lt"/>
              </a:rPr>
              <a:t>Metodun işi bitince, yerel değişkenler de bellekten silinir (de-</a:t>
            </a:r>
            <a:r>
              <a:rPr lang="tr-TR" altLang="tr-TR" dirty="0" err="1">
                <a:solidFill>
                  <a:srgbClr val="292929"/>
                </a:solidFill>
                <a:cs typeface="+mn-lt"/>
              </a:rPr>
              <a:t>allocated</a:t>
            </a:r>
            <a:r>
              <a:rPr lang="tr-TR" altLang="tr-TR" dirty="0">
                <a:solidFill>
                  <a:srgbClr val="292929"/>
                </a:solidFill>
                <a:cs typeface="+mn-lt"/>
              </a:rPr>
              <a:t> on </a:t>
            </a:r>
            <a:r>
              <a:rPr lang="tr-TR" altLang="tr-TR" dirty="0" err="1">
                <a:solidFill>
                  <a:srgbClr val="292929"/>
                </a:solidFill>
                <a:cs typeface="+mn-lt"/>
              </a:rPr>
              <a:t>method</a:t>
            </a:r>
            <a:r>
              <a:rPr lang="tr-TR" altLang="tr-TR" dirty="0">
                <a:solidFill>
                  <a:srgbClr val="292929"/>
                </a:solidFill>
                <a:cs typeface="+mn-lt"/>
              </a:rPr>
              <a:t> </a:t>
            </a:r>
            <a:r>
              <a:rPr lang="tr-TR" altLang="tr-TR" dirty="0" err="1">
                <a:solidFill>
                  <a:srgbClr val="292929"/>
                </a:solidFill>
                <a:cs typeface="+mn-lt"/>
              </a:rPr>
              <a:t>exit</a:t>
            </a:r>
            <a:r>
              <a:rPr lang="tr-TR" altLang="tr-TR" dirty="0">
                <a:solidFill>
                  <a:srgbClr val="292929"/>
                </a:solidFill>
                <a:cs typeface="+mn-lt"/>
              </a:rPr>
              <a:t>)</a:t>
            </a:r>
            <a:endParaRPr lang="tr-TR" altLang="tr-TR" dirty="0">
              <a:solidFill>
                <a:srgbClr val="292929"/>
              </a:solidFill>
              <a:cs typeface="+mn-lt"/>
            </a:endParaRPr>
          </a:p>
          <a:p>
            <a:pPr marL="0" marR="0" lvl="0" indent="0" algn="l" defTabSz="914400" rtl="0" eaLnBrk="0" fontAlgn="base" latinLnBrk="0" hangingPunct="0">
              <a:lnSpc>
                <a:spcPct val="130000"/>
              </a:lnSpc>
              <a:spcBef>
                <a:spcPct val="0"/>
              </a:spcBef>
              <a:spcAft>
                <a:spcPct val="0"/>
              </a:spcAft>
              <a:buClrTx/>
              <a:buSzTx/>
              <a:buFontTx/>
              <a:buChar char="•"/>
            </a:pPr>
            <a:r>
              <a:rPr lang="tr-TR" altLang="tr-TR" dirty="0">
                <a:solidFill>
                  <a:srgbClr val="292929"/>
                </a:solidFill>
                <a:cs typeface="+mn-lt"/>
              </a:rPr>
              <a:t>Metodun her çağrılışında, her yerel değişkene yeniden yer açılır (</a:t>
            </a:r>
            <a:r>
              <a:rPr lang="tr-TR" altLang="tr-TR" dirty="0" err="1">
                <a:solidFill>
                  <a:srgbClr val="292929"/>
                </a:solidFill>
                <a:cs typeface="+mn-lt"/>
              </a:rPr>
              <a:t>initialized</a:t>
            </a:r>
            <a:r>
              <a:rPr lang="tr-TR" altLang="tr-TR" dirty="0">
                <a:solidFill>
                  <a:srgbClr val="292929"/>
                </a:solidFill>
                <a:cs typeface="+mn-lt"/>
              </a:rPr>
              <a:t> </a:t>
            </a:r>
            <a:r>
              <a:rPr lang="tr-TR" altLang="tr-TR" dirty="0" err="1">
                <a:solidFill>
                  <a:srgbClr val="292929"/>
                </a:solidFill>
                <a:cs typeface="+mn-lt"/>
              </a:rPr>
              <a:t>every</a:t>
            </a:r>
            <a:r>
              <a:rPr lang="tr-TR" altLang="tr-TR" dirty="0">
                <a:solidFill>
                  <a:srgbClr val="292929"/>
                </a:solidFill>
                <a:cs typeface="+mn-lt"/>
              </a:rPr>
              <a:t> time)</a:t>
            </a:r>
            <a:endParaRPr lang="tr-TR" altLang="tr-TR" dirty="0">
              <a:solidFill>
                <a:srgbClr val="292929"/>
              </a:solidFill>
              <a:cs typeface="+mn-lt"/>
            </a:endParaRPr>
          </a:p>
          <a:p>
            <a:pPr marL="0" marR="0" lvl="0" indent="0" algn="l" defTabSz="914400" rtl="0" eaLnBrk="0" fontAlgn="base" latinLnBrk="0" hangingPunct="0">
              <a:lnSpc>
                <a:spcPct val="130000"/>
              </a:lnSpc>
              <a:spcBef>
                <a:spcPct val="0"/>
              </a:spcBef>
              <a:spcAft>
                <a:spcPct val="0"/>
              </a:spcAft>
              <a:buClrTx/>
              <a:buSzTx/>
              <a:buFontTx/>
              <a:buChar char="•"/>
            </a:pPr>
            <a:r>
              <a:rPr lang="tr-TR" altLang="tr-TR" dirty="0">
                <a:solidFill>
                  <a:srgbClr val="292929"/>
                </a:solidFill>
                <a:cs typeface="+mn-lt"/>
              </a:rPr>
              <a:t>Yerel değişkenlere yalnızca ait oldukları metot erişebilir (</a:t>
            </a:r>
            <a:r>
              <a:rPr lang="tr-TR" altLang="tr-TR" dirty="0" err="1">
                <a:solidFill>
                  <a:srgbClr val="292929"/>
                </a:solidFill>
                <a:cs typeface="+mn-lt"/>
              </a:rPr>
              <a:t>only</a:t>
            </a:r>
            <a:r>
              <a:rPr lang="tr-TR" altLang="tr-TR" dirty="0">
                <a:solidFill>
                  <a:srgbClr val="292929"/>
                </a:solidFill>
                <a:cs typeface="+mn-lt"/>
              </a:rPr>
              <a:t> </a:t>
            </a:r>
            <a:r>
              <a:rPr lang="tr-TR" altLang="tr-TR" dirty="0" err="1">
                <a:solidFill>
                  <a:srgbClr val="292929"/>
                </a:solidFill>
                <a:cs typeface="+mn-lt"/>
              </a:rPr>
              <a:t>accessible</a:t>
            </a:r>
            <a:r>
              <a:rPr lang="tr-TR" altLang="tr-TR" dirty="0">
                <a:solidFill>
                  <a:srgbClr val="292929"/>
                </a:solidFill>
                <a:cs typeface="+mn-lt"/>
              </a:rPr>
              <a:t> in </a:t>
            </a:r>
            <a:r>
              <a:rPr lang="tr-TR" altLang="tr-TR" dirty="0" err="1">
                <a:solidFill>
                  <a:srgbClr val="292929"/>
                </a:solidFill>
                <a:cs typeface="+mn-lt"/>
              </a:rPr>
              <a:t>their</a:t>
            </a:r>
            <a:r>
              <a:rPr lang="tr-TR" altLang="tr-TR" dirty="0">
                <a:solidFill>
                  <a:srgbClr val="292929"/>
                </a:solidFill>
                <a:cs typeface="+mn-lt"/>
              </a:rPr>
              <a:t> </a:t>
            </a:r>
            <a:r>
              <a:rPr lang="tr-TR" altLang="tr-TR" dirty="0" err="1">
                <a:solidFill>
                  <a:srgbClr val="292929"/>
                </a:solidFill>
                <a:cs typeface="+mn-lt"/>
              </a:rPr>
              <a:t>methods</a:t>
            </a:r>
            <a:r>
              <a:rPr lang="tr-TR" altLang="tr-TR" dirty="0">
                <a:solidFill>
                  <a:srgbClr val="292929"/>
                </a:solidFill>
                <a:cs typeface="+mn-lt"/>
              </a:rPr>
              <a:t>)</a:t>
            </a:r>
            <a:endParaRPr lang="tr-TR" altLang="tr-TR" dirty="0">
              <a:solidFill>
                <a:srgbClr val="292929"/>
              </a:solidFill>
              <a:cs typeface="+mn-lt"/>
            </a:endParaRPr>
          </a:p>
          <a:p>
            <a:pPr marL="0" marR="0" lvl="0" indent="0" algn="l" defTabSz="914400" rtl="0" eaLnBrk="0" fontAlgn="base" latinLnBrk="0" hangingPunct="0">
              <a:lnSpc>
                <a:spcPct val="130000"/>
              </a:lnSpc>
              <a:spcBef>
                <a:spcPct val="0"/>
              </a:spcBef>
              <a:spcAft>
                <a:spcPct val="0"/>
              </a:spcAft>
              <a:buClrTx/>
              <a:buSzTx/>
              <a:buFontTx/>
              <a:buNone/>
            </a:pPr>
            <a:endParaRPr kumimoji="0" lang="tr-TR" altLang="tr-TR" sz="1800" b="0" i="0" u="none" strike="noStrike" cap="none" normalizeH="0" baseline="0" dirty="0">
              <a:ln>
                <a:noFill/>
              </a:ln>
              <a:solidFill>
                <a:schemeClr val="tx1"/>
              </a:solidFill>
              <a:effectLst/>
              <a:cs typeface="+mn-lt"/>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Değişkenin Geçerlilik Bölgesi</a:t>
            </a:r>
            <a:endParaRPr lang="tr-TR" dirty="0"/>
          </a:p>
        </p:txBody>
      </p:sp>
      <p:sp>
        <p:nvSpPr>
          <p:cNvPr id="3" name="İçerik Yer Tutucusu 2"/>
          <p:cNvSpPr>
            <a:spLocks noGrp="1"/>
          </p:cNvSpPr>
          <p:nvPr>
            <p:ph idx="1"/>
          </p:nvPr>
        </p:nvSpPr>
        <p:spPr/>
        <p:txBody>
          <a:bodyPr/>
          <a:lstStyle/>
          <a:p>
            <a:r>
              <a:rPr lang="tr-TR" b="0" i="0" dirty="0">
                <a:solidFill>
                  <a:srgbClr val="000000"/>
                </a:solidFill>
                <a:effectLst/>
                <a:cs typeface="+mn-lt"/>
              </a:rPr>
              <a:t>Her değişken tanımlı olduğu blokta geçerlidir. Bunun anlamı şudur. Değişken sınıfın bir öğesi ise, yani sınıf bloku içinde bildirilmişse, bütün sınıf içinde geçerlidir. Ona sınıfın her metodu, her bloku erişebilir. Sınıfa ait nesne bellekte kaldığı sürece değişken kendi adresini korur; yani varlığını sürdürür.</a:t>
            </a:r>
            <a:endParaRPr lang="tr-TR" dirty="0">
              <a:cs typeface="+mn-lt"/>
            </a:endParaRPr>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Değişkenin Geçerlilik Bölgesi</a:t>
            </a:r>
            <a:endParaRPr lang="tr-TR" dirty="0"/>
          </a:p>
        </p:txBody>
      </p:sp>
      <p:sp>
        <p:nvSpPr>
          <p:cNvPr id="3" name="İçerik Yer Tutucusu 2"/>
          <p:cNvSpPr>
            <a:spLocks noGrp="1"/>
          </p:cNvSpPr>
          <p:nvPr>
            <p:ph idx="1"/>
          </p:nvPr>
        </p:nvSpPr>
        <p:spPr/>
        <p:txBody>
          <a:bodyPr/>
          <a:lstStyle/>
          <a:p>
            <a:r>
              <a:rPr lang="tr-TR" b="0" i="0" dirty="0">
                <a:solidFill>
                  <a:srgbClr val="000000"/>
                </a:solidFill>
                <a:effectLst/>
                <a:cs typeface="+mn-lt"/>
              </a:rPr>
              <a:t>Sınıfın bir iç-blokunda tanımlı olan değişken yalnız o blok içinde geçerlidir; ona tanımlı olduğu blok içinden ve o blokun alt bloklarından erişilebilir. Blokun işi bitince bellekteki adresi silinir. Örneğin bir </a:t>
            </a:r>
            <a:r>
              <a:rPr lang="tr-TR" b="0" i="0" dirty="0" err="1">
                <a:solidFill>
                  <a:srgbClr val="000000"/>
                </a:solidFill>
                <a:effectLst/>
                <a:cs typeface="+mn-lt"/>
              </a:rPr>
              <a:t>for</a:t>
            </a:r>
            <a:r>
              <a:rPr lang="tr-TR" b="0" i="0" dirty="0">
                <a:solidFill>
                  <a:srgbClr val="000000"/>
                </a:solidFill>
                <a:effectLst/>
                <a:cs typeface="+mn-lt"/>
              </a:rPr>
              <a:t> döngüsünün sayacı döngü bloku içinde geçerlidir. Döngü başlarken ona bellekte bir yer ayrılır, döngü bitince bellekten silinir. Benzer olarak, bir metot içinde tanımlı olan bir değişkene metot çağrılınca ana bellekte bir yer ayrılır, metodun işi bitince bellekten silinir.</a:t>
            </a:r>
            <a:endParaRPr lang="tr-TR" dirty="0">
              <a:cs typeface="+mn-lt"/>
            </a:endParaRPr>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Değişkenin Geçerlilik Bölgesi</a:t>
            </a:r>
            <a:endParaRPr lang="tr-TR" dirty="0"/>
          </a:p>
        </p:txBody>
      </p:sp>
      <p:sp>
        <p:nvSpPr>
          <p:cNvPr id="3" name="İçerik Yer Tutucusu 2"/>
          <p:cNvSpPr>
            <a:spLocks noGrp="1"/>
          </p:cNvSpPr>
          <p:nvPr>
            <p:ph idx="1"/>
          </p:nvPr>
        </p:nvSpPr>
        <p:spPr/>
        <p:txBody>
          <a:bodyPr/>
          <a:lstStyle/>
          <a:p>
            <a:pPr algn="just">
              <a:spcBef>
                <a:spcPts val="600"/>
              </a:spcBef>
              <a:spcAft>
                <a:spcPts val="600"/>
              </a:spcAft>
            </a:pPr>
            <a:r>
              <a:rPr lang="tr-TR" sz="1800" b="0" i="0" dirty="0">
                <a:solidFill>
                  <a:srgbClr val="000000"/>
                </a:solidFill>
                <a:effectLst/>
                <a:cs typeface="+mn-lt"/>
              </a:rPr>
              <a:t>Bu nedenle, bir metot, bir döngü ya da { } parantezleriyle belirlenen bir blok içinde tanımlı değişkene </a:t>
            </a:r>
            <a:r>
              <a:rPr lang="tr-TR" sz="1800" b="0" i="1" dirty="0">
                <a:solidFill>
                  <a:srgbClr val="000000"/>
                </a:solidFill>
                <a:effectLst/>
                <a:cs typeface="+mn-lt"/>
              </a:rPr>
              <a:t>yerel değişken</a:t>
            </a:r>
            <a:r>
              <a:rPr lang="tr-TR" sz="1800" b="0" i="0" dirty="0">
                <a:solidFill>
                  <a:srgbClr val="000000"/>
                </a:solidFill>
                <a:effectLst/>
                <a:cs typeface="+mn-lt"/>
              </a:rPr>
              <a:t> diyoruz. Hiç bir iç-blok içinde olmayıp sınıf içinde tanımlı değişkenlere de </a:t>
            </a:r>
            <a:r>
              <a:rPr lang="tr-TR" sz="1800" b="0" i="1" dirty="0">
                <a:solidFill>
                  <a:srgbClr val="000000"/>
                </a:solidFill>
                <a:effectLst/>
                <a:cs typeface="+mn-lt"/>
              </a:rPr>
              <a:t>sınıf değişkenleri</a:t>
            </a:r>
            <a:r>
              <a:rPr lang="tr-TR" sz="1800" b="0" i="0" dirty="0">
                <a:solidFill>
                  <a:srgbClr val="000000"/>
                </a:solidFill>
                <a:effectLst/>
                <a:cs typeface="+mn-lt"/>
              </a:rPr>
              <a:t> ya da </a:t>
            </a:r>
            <a:r>
              <a:rPr lang="tr-TR" sz="1800" b="0" i="1" dirty="0">
                <a:solidFill>
                  <a:srgbClr val="000000"/>
                </a:solidFill>
                <a:effectLst/>
                <a:cs typeface="+mn-lt"/>
              </a:rPr>
              <a:t>sınıf öğeleri</a:t>
            </a:r>
            <a:r>
              <a:rPr lang="tr-TR" sz="1800" b="0" i="0" dirty="0">
                <a:solidFill>
                  <a:srgbClr val="000000"/>
                </a:solidFill>
                <a:effectLst/>
                <a:cs typeface="+mn-lt"/>
              </a:rPr>
              <a:t> (</a:t>
            </a:r>
            <a:r>
              <a:rPr lang="tr-TR" sz="1800" b="0" i="0" dirty="0" err="1">
                <a:solidFill>
                  <a:srgbClr val="000000"/>
                </a:solidFill>
                <a:effectLst/>
                <a:cs typeface="+mn-lt"/>
              </a:rPr>
              <a:t>class</a:t>
            </a:r>
            <a:r>
              <a:rPr lang="tr-TR" sz="1800" b="0" i="0" dirty="0">
                <a:solidFill>
                  <a:srgbClr val="000000"/>
                </a:solidFill>
                <a:effectLst/>
                <a:cs typeface="+mn-lt"/>
              </a:rPr>
              <a:t> </a:t>
            </a:r>
            <a:r>
              <a:rPr lang="tr-TR" sz="1800" b="0" i="0" dirty="0" err="1">
                <a:solidFill>
                  <a:srgbClr val="000000"/>
                </a:solidFill>
                <a:effectLst/>
                <a:cs typeface="+mn-lt"/>
              </a:rPr>
              <a:t>member</a:t>
            </a:r>
            <a:r>
              <a:rPr lang="tr-TR" sz="1800" b="0" i="0" dirty="0">
                <a:solidFill>
                  <a:srgbClr val="000000"/>
                </a:solidFill>
                <a:effectLst/>
                <a:cs typeface="+mn-lt"/>
              </a:rPr>
              <a:t>) diyoruz.</a:t>
            </a:r>
            <a:endParaRPr lang="tr-TR" sz="1800" b="0" i="0" dirty="0">
              <a:solidFill>
                <a:srgbClr val="000000"/>
              </a:solidFill>
              <a:effectLst/>
              <a:cs typeface="+mn-lt"/>
            </a:endParaRPr>
          </a:p>
          <a:p>
            <a:pPr algn="just">
              <a:spcBef>
                <a:spcPts val="600"/>
              </a:spcBef>
              <a:spcAft>
                <a:spcPts val="600"/>
              </a:spcAft>
            </a:pPr>
            <a:r>
              <a:rPr lang="tr-TR" sz="1800" b="0" i="0" dirty="0">
                <a:solidFill>
                  <a:srgbClr val="000000"/>
                </a:solidFill>
                <a:effectLst/>
                <a:cs typeface="+mn-lt"/>
              </a:rPr>
              <a:t>İç-içe bloklar olduğunda, dış bloktaki değişkene iç bloktan erişilebilir. Ama, dış bloktan iç bloktaki değişkene erişilemez. Bir sınıf içinde tanımlı metot, döngü ya da { } ile belirli bloklara göre, sınıfın kendisi de bir bloktur ve öteki blokların hepsini içine alır; yani en dıştaki bloktur. Dolayısıyla, sınıf öğelerine iç blokların her birinden erişilebiliyor olması doğaldır.</a:t>
            </a:r>
            <a:endParaRPr lang="tr-TR" sz="1800" b="0" i="0" dirty="0">
              <a:solidFill>
                <a:srgbClr val="000000"/>
              </a:solidFill>
              <a:effectLst/>
              <a:cs typeface="+mn-lt"/>
            </a:endParaRPr>
          </a:p>
          <a:p>
            <a:endParaRPr lang="tr-TR" dirty="0">
              <a:cs typeface="+mn-lt"/>
            </a:endParaRPr>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Operatörler</a:t>
            </a:r>
            <a:endParaRPr lang="tr-TR" dirty="0"/>
          </a:p>
        </p:txBody>
      </p:sp>
      <p:sp>
        <p:nvSpPr>
          <p:cNvPr id="3" name="İçerik Yer Tutucusu 2"/>
          <p:cNvSpPr>
            <a:spLocks noGrp="1"/>
          </p:cNvSpPr>
          <p:nvPr>
            <p:ph idx="1"/>
          </p:nvPr>
        </p:nvSpPr>
        <p:spPr/>
        <p:txBody>
          <a:bodyPr/>
          <a:lstStyle/>
          <a:p>
            <a:pPr algn="l" fontAlgn="base">
              <a:buFont typeface="+mj-lt"/>
              <a:buAutoNum type="arabicPeriod"/>
            </a:pPr>
            <a:r>
              <a:rPr lang="tr-TR" b="0" i="0" dirty="0">
                <a:effectLst/>
                <a:cs typeface="+mn-lt"/>
              </a:rPr>
              <a:t>Aritmetik Operatörler</a:t>
            </a:r>
            <a:endParaRPr lang="tr-TR" b="0" i="0" dirty="0">
              <a:effectLst/>
              <a:cs typeface="+mn-lt"/>
            </a:endParaRPr>
          </a:p>
          <a:p>
            <a:pPr algn="l" fontAlgn="base">
              <a:buFont typeface="+mj-lt"/>
              <a:buAutoNum type="arabicPeriod"/>
            </a:pPr>
            <a:r>
              <a:rPr lang="tr-TR" b="0" i="0" dirty="0">
                <a:effectLst/>
                <a:cs typeface="+mn-lt"/>
              </a:rPr>
              <a:t>Tekli Operatörler</a:t>
            </a:r>
            <a:endParaRPr lang="tr-TR" b="0" i="0" dirty="0">
              <a:effectLst/>
              <a:cs typeface="+mn-lt"/>
            </a:endParaRPr>
          </a:p>
          <a:p>
            <a:pPr algn="l" fontAlgn="base">
              <a:buFont typeface="+mj-lt"/>
              <a:buAutoNum type="arabicPeriod"/>
            </a:pPr>
            <a:r>
              <a:rPr lang="tr-TR" b="0" i="0" dirty="0">
                <a:effectLst/>
                <a:cs typeface="+mn-lt"/>
              </a:rPr>
              <a:t>Atama Operatörleri</a:t>
            </a:r>
            <a:endParaRPr lang="tr-TR" b="0" i="0" dirty="0">
              <a:effectLst/>
              <a:cs typeface="+mn-lt"/>
            </a:endParaRPr>
          </a:p>
          <a:p>
            <a:pPr algn="l" fontAlgn="base">
              <a:buFont typeface="+mj-lt"/>
              <a:buAutoNum type="arabicPeriod"/>
            </a:pPr>
            <a:r>
              <a:rPr lang="tr-TR" b="0" i="0" dirty="0">
                <a:effectLst/>
                <a:cs typeface="+mn-lt"/>
              </a:rPr>
              <a:t>İlişkisel Operatörler</a:t>
            </a:r>
            <a:endParaRPr lang="tr-TR" b="0" i="0" dirty="0">
              <a:effectLst/>
              <a:cs typeface="+mn-lt"/>
            </a:endParaRPr>
          </a:p>
          <a:p>
            <a:pPr algn="l" fontAlgn="base">
              <a:buFont typeface="+mj-lt"/>
              <a:buAutoNum type="arabicPeriod"/>
            </a:pPr>
            <a:r>
              <a:rPr lang="tr-TR" b="0" i="0" dirty="0">
                <a:effectLst/>
                <a:cs typeface="+mn-lt"/>
              </a:rPr>
              <a:t>Mantıksal (</a:t>
            </a:r>
            <a:r>
              <a:rPr lang="tr-TR" b="0" i="0" dirty="0" err="1">
                <a:effectLst/>
                <a:cs typeface="+mn-lt"/>
              </a:rPr>
              <a:t>Logical</a:t>
            </a:r>
            <a:r>
              <a:rPr lang="tr-TR" b="0" i="0" dirty="0">
                <a:effectLst/>
                <a:cs typeface="+mn-lt"/>
              </a:rPr>
              <a:t>) Operatörler</a:t>
            </a:r>
            <a:endParaRPr lang="tr-TR" b="0" i="0" dirty="0">
              <a:effectLst/>
              <a:cs typeface="+mn-lt"/>
            </a:endParaRPr>
          </a:p>
          <a:p>
            <a:pPr algn="l" fontAlgn="base">
              <a:buFont typeface="+mj-lt"/>
              <a:buAutoNum type="arabicPeriod"/>
            </a:pPr>
            <a:r>
              <a:rPr lang="tr-TR" b="0" i="0" dirty="0" err="1">
                <a:effectLst/>
                <a:cs typeface="+mn-lt"/>
              </a:rPr>
              <a:t>Bitsel</a:t>
            </a:r>
            <a:r>
              <a:rPr lang="tr-TR" b="0" i="0" dirty="0">
                <a:effectLst/>
                <a:cs typeface="+mn-lt"/>
              </a:rPr>
              <a:t> (</a:t>
            </a:r>
            <a:r>
              <a:rPr lang="tr-TR" b="0" i="0" dirty="0" err="1">
                <a:effectLst/>
                <a:cs typeface="+mn-lt"/>
              </a:rPr>
              <a:t>Bitwise</a:t>
            </a:r>
            <a:r>
              <a:rPr lang="tr-TR" b="0" i="0" dirty="0">
                <a:effectLst/>
                <a:cs typeface="+mn-lt"/>
              </a:rPr>
              <a:t>) Operatörler</a:t>
            </a:r>
            <a:endParaRPr lang="tr-TR" b="0" i="0" dirty="0">
              <a:effectLst/>
              <a:cs typeface="+mn-lt"/>
            </a:endParaRPr>
          </a:p>
          <a:p>
            <a:endParaRPr lang="tr-TR" dirty="0">
              <a:cs typeface="+mn-lt"/>
            </a:endParaRPr>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MaIN</a:t>
            </a:r>
            <a:r>
              <a:rPr lang="tr-TR" dirty="0"/>
              <a:t> </a:t>
            </a:r>
            <a:r>
              <a:rPr lang="tr-TR" dirty="0" err="1"/>
              <a:t>Method</a:t>
            </a:r>
            <a:br>
              <a:rPr lang="tr-TR" dirty="0"/>
            </a:br>
            <a:endParaRPr lang="tr-TR" dirty="0"/>
          </a:p>
        </p:txBody>
      </p:sp>
      <p:sp>
        <p:nvSpPr>
          <p:cNvPr id="3" name="İçerik Yer Tutucusu 2"/>
          <p:cNvSpPr>
            <a:spLocks noGrp="1"/>
          </p:cNvSpPr>
          <p:nvPr>
            <p:ph idx="1"/>
          </p:nvPr>
        </p:nvSpPr>
        <p:spPr/>
        <p:txBody>
          <a:bodyPr/>
          <a:lstStyle/>
          <a:p>
            <a:r>
              <a:rPr lang="tr-TR" b="0" i="0" dirty="0">
                <a:solidFill>
                  <a:srgbClr val="000000"/>
                </a:solidFill>
                <a:effectLst/>
                <a:latin typeface="Gill Sans MT (Gövde)"/>
              </a:rPr>
              <a:t>Java uygulamalarının mutlaka  main() metodu (fonksiyon) tarafından başlatılır.</a:t>
            </a:r>
            <a:endParaRPr lang="tr-TR" b="0" i="0" dirty="0">
              <a:solidFill>
                <a:srgbClr val="000000"/>
              </a:solidFill>
              <a:effectLst/>
              <a:latin typeface="Gill Sans MT (Gövde)"/>
            </a:endParaRPr>
          </a:p>
          <a:p>
            <a:r>
              <a:rPr lang="en-US" b="0" i="0" dirty="0">
                <a:solidFill>
                  <a:srgbClr val="2B91AF"/>
                </a:solidFill>
                <a:effectLst/>
                <a:latin typeface="Gill Sans MT (Gövde)"/>
              </a:rPr>
              <a:t>public static void main(String[] </a:t>
            </a:r>
            <a:r>
              <a:rPr lang="en-US" b="0" i="0" dirty="0" err="1">
                <a:solidFill>
                  <a:srgbClr val="2B91AF"/>
                </a:solidFill>
                <a:effectLst/>
                <a:latin typeface="Gill Sans MT (Gövde)"/>
              </a:rPr>
              <a:t>args</a:t>
            </a:r>
            <a:r>
              <a:rPr lang="en-US" b="0" i="0" dirty="0">
                <a:solidFill>
                  <a:srgbClr val="2B91AF"/>
                </a:solidFill>
                <a:effectLst/>
                <a:latin typeface="Gill Sans MT (Gövde)"/>
              </a:rPr>
              <a:t>)</a:t>
            </a:r>
            <a:r>
              <a:rPr lang="tr-TR" b="0" i="0" dirty="0">
                <a:solidFill>
                  <a:srgbClr val="2B91AF"/>
                </a:solidFill>
                <a:effectLst/>
                <a:latin typeface="Gill Sans MT (Gövde)"/>
              </a:rPr>
              <a:t> </a:t>
            </a:r>
            <a:r>
              <a:rPr lang="tr-TR" dirty="0">
                <a:solidFill>
                  <a:srgbClr val="000000"/>
                </a:solidFill>
                <a:latin typeface="Gill Sans MT (Gövde)"/>
              </a:rPr>
              <a:t>gibi tanımlaması yapılır.</a:t>
            </a:r>
            <a:endParaRPr lang="tr-TR" dirty="0">
              <a:solidFill>
                <a:srgbClr val="000000"/>
              </a:solidFill>
              <a:latin typeface="Gill Sans MT (Gövde)"/>
            </a:endParaRPr>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0" i="0" dirty="0">
                <a:effectLst/>
                <a:latin typeface="+mn-lt"/>
                <a:cs typeface="+mn-lt"/>
              </a:rPr>
              <a:t>Aritmetİk Operatörler</a:t>
            </a:r>
            <a:br>
              <a:rPr lang="tr-TR" b="0" i="0" dirty="0">
                <a:effectLst/>
                <a:latin typeface="-apple-system"/>
              </a:rPr>
            </a:br>
            <a:endParaRPr lang="tr-TR" dirty="0"/>
          </a:p>
        </p:txBody>
      </p:sp>
      <p:sp>
        <p:nvSpPr>
          <p:cNvPr id="3" name="İçerik Yer Tutucusu 2"/>
          <p:cNvSpPr>
            <a:spLocks noGrp="1"/>
          </p:cNvSpPr>
          <p:nvPr>
            <p:ph idx="1"/>
          </p:nvPr>
        </p:nvSpPr>
        <p:spPr/>
        <p:txBody>
          <a:bodyPr/>
          <a:lstStyle/>
          <a:p>
            <a:pPr>
              <a:lnSpc>
                <a:spcPct val="140000"/>
              </a:lnSpc>
            </a:pPr>
            <a:r>
              <a:rPr lang="tr-TR" b="0" i="0" dirty="0">
                <a:effectLst/>
                <a:cs typeface="+mn-lt"/>
              </a:rPr>
              <a:t>Matematiksel işlemleri gerçekleştirmek için kullanılan operatör türüdür. </a:t>
            </a:r>
            <a:endParaRPr lang="tr-TR" b="0" i="0" dirty="0">
              <a:effectLst/>
              <a:cs typeface="+mn-lt"/>
            </a:endParaRPr>
          </a:p>
          <a:p>
            <a:pPr marL="0" indent="0">
              <a:lnSpc>
                <a:spcPct val="140000"/>
              </a:lnSpc>
              <a:buNone/>
            </a:pPr>
            <a:r>
              <a:rPr kumimoji="0" lang="tr-TR" altLang="tr-TR" sz="1500" b="1" i="0" u="none" strike="noStrike" cap="none" normalizeH="0" baseline="0" dirty="0">
                <a:ln>
                  <a:noFill/>
                </a:ln>
                <a:solidFill>
                  <a:srgbClr val="C7254E"/>
                </a:solidFill>
                <a:effectLst/>
                <a:cs typeface="+mn-lt"/>
              </a:rPr>
              <a:t>Ekleme (+)</a:t>
            </a:r>
            <a:r>
              <a:rPr kumimoji="0" lang="tr-TR" altLang="tr-TR" sz="1500" b="0" i="0" u="none" strike="noStrike" cap="none" normalizeH="0" baseline="0" dirty="0">
                <a:ln>
                  <a:noFill/>
                </a:ln>
                <a:solidFill>
                  <a:schemeClr val="tx1"/>
                </a:solidFill>
                <a:effectLst/>
                <a:cs typeface="+mn-lt"/>
              </a:rPr>
              <a:t> yani toplama işlemleri için kullanılır. </a:t>
            </a:r>
            <a:endParaRPr kumimoji="0" lang="tr-TR" altLang="tr-TR" sz="1500" b="0" i="0" u="none" strike="noStrike" cap="none" normalizeH="0" baseline="0" dirty="0">
              <a:ln>
                <a:noFill/>
              </a:ln>
              <a:solidFill>
                <a:schemeClr val="tx1"/>
              </a:solidFill>
              <a:effectLst/>
              <a:cs typeface="+mn-lt"/>
            </a:endParaRPr>
          </a:p>
          <a:p>
            <a:pPr marL="0" indent="0">
              <a:lnSpc>
                <a:spcPct val="140000"/>
              </a:lnSpc>
              <a:buNone/>
            </a:pPr>
            <a:r>
              <a:rPr kumimoji="0" lang="tr-TR" altLang="tr-TR" sz="1500" b="1" i="0" u="none" strike="noStrike" cap="none" normalizeH="0" baseline="0" dirty="0">
                <a:ln>
                  <a:noFill/>
                </a:ln>
                <a:solidFill>
                  <a:srgbClr val="C7254E"/>
                </a:solidFill>
                <a:effectLst/>
                <a:cs typeface="+mn-lt"/>
              </a:rPr>
              <a:t>Çıkarma (-)</a:t>
            </a:r>
            <a:r>
              <a:rPr kumimoji="0" lang="tr-TR" altLang="tr-TR" sz="1500" b="0" i="0" u="none" strike="noStrike" cap="none" normalizeH="0" baseline="0" dirty="0">
                <a:ln>
                  <a:noFill/>
                </a:ln>
                <a:solidFill>
                  <a:schemeClr val="tx1"/>
                </a:solidFill>
                <a:effectLst/>
                <a:cs typeface="+mn-lt"/>
              </a:rPr>
              <a:t> işlemleri için kullanılır.</a:t>
            </a:r>
            <a:br>
              <a:rPr kumimoji="0" lang="tr-TR" altLang="tr-TR" sz="1500" b="0" i="0" u="none" strike="noStrike" cap="none" normalizeH="0" baseline="0" dirty="0">
                <a:ln>
                  <a:noFill/>
                </a:ln>
                <a:solidFill>
                  <a:schemeClr val="tx1"/>
                </a:solidFill>
                <a:effectLst/>
                <a:cs typeface="+mn-lt"/>
              </a:rPr>
            </a:br>
            <a:r>
              <a:rPr kumimoji="0" lang="tr-TR" altLang="tr-TR" sz="1500" b="1" i="0" u="none" strike="noStrike" cap="none" normalizeH="0" baseline="0" dirty="0">
                <a:ln>
                  <a:noFill/>
                </a:ln>
                <a:solidFill>
                  <a:srgbClr val="C7254E"/>
                </a:solidFill>
                <a:effectLst/>
                <a:cs typeface="+mn-lt"/>
              </a:rPr>
              <a:t>Çarpma (*)</a:t>
            </a:r>
            <a:r>
              <a:rPr kumimoji="0" lang="tr-TR" altLang="tr-TR" sz="1500" b="0" i="0" u="none" strike="noStrike" cap="none" normalizeH="0" baseline="0" dirty="0">
                <a:ln>
                  <a:noFill/>
                </a:ln>
                <a:solidFill>
                  <a:schemeClr val="tx1"/>
                </a:solidFill>
                <a:effectLst/>
                <a:cs typeface="+mn-lt"/>
              </a:rPr>
              <a:t> işlemleri için kullanılır.</a:t>
            </a:r>
            <a:br>
              <a:rPr kumimoji="0" lang="tr-TR" altLang="tr-TR" sz="1500" b="0" i="0" u="none" strike="noStrike" cap="none" normalizeH="0" baseline="0" dirty="0">
                <a:ln>
                  <a:noFill/>
                </a:ln>
                <a:solidFill>
                  <a:schemeClr val="tx1"/>
                </a:solidFill>
                <a:effectLst/>
                <a:cs typeface="+mn-lt"/>
              </a:rPr>
            </a:br>
            <a:r>
              <a:rPr kumimoji="0" lang="tr-TR" altLang="tr-TR" sz="1500" b="1" i="0" u="none" strike="noStrike" cap="none" normalizeH="0" baseline="0" dirty="0">
                <a:ln>
                  <a:noFill/>
                </a:ln>
                <a:solidFill>
                  <a:srgbClr val="C7254E"/>
                </a:solidFill>
                <a:effectLst/>
                <a:cs typeface="+mn-lt"/>
              </a:rPr>
              <a:t>Bölme (/)</a:t>
            </a:r>
            <a:r>
              <a:rPr kumimoji="0" lang="tr-TR" altLang="tr-TR" sz="1500" b="0" i="0" u="none" strike="noStrike" cap="none" normalizeH="0" baseline="0" dirty="0">
                <a:ln>
                  <a:noFill/>
                </a:ln>
                <a:solidFill>
                  <a:schemeClr val="tx1"/>
                </a:solidFill>
                <a:effectLst/>
                <a:cs typeface="+mn-lt"/>
              </a:rPr>
              <a:t> işlemleri için kullanılır.</a:t>
            </a:r>
            <a:br>
              <a:rPr kumimoji="0" lang="tr-TR" altLang="tr-TR" sz="1500" b="0" i="0" u="none" strike="noStrike" cap="none" normalizeH="0" baseline="0" dirty="0">
                <a:ln>
                  <a:noFill/>
                </a:ln>
                <a:solidFill>
                  <a:schemeClr val="tx1"/>
                </a:solidFill>
                <a:effectLst/>
                <a:cs typeface="+mn-lt"/>
              </a:rPr>
            </a:br>
            <a:r>
              <a:rPr kumimoji="0" lang="tr-TR" altLang="tr-TR" sz="1500" b="1" i="0" u="none" strike="noStrike" cap="none" normalizeH="0" baseline="0" dirty="0" err="1">
                <a:ln>
                  <a:noFill/>
                </a:ln>
                <a:solidFill>
                  <a:srgbClr val="C7254E"/>
                </a:solidFill>
                <a:effectLst/>
                <a:cs typeface="+mn-lt"/>
              </a:rPr>
              <a:t>Mod</a:t>
            </a:r>
            <a:r>
              <a:rPr kumimoji="0" lang="tr-TR" altLang="tr-TR" sz="1500" b="1" i="0" u="none" strike="noStrike" cap="none" normalizeH="0" baseline="0" dirty="0">
                <a:ln>
                  <a:noFill/>
                </a:ln>
                <a:solidFill>
                  <a:srgbClr val="C7254E"/>
                </a:solidFill>
                <a:effectLst/>
                <a:cs typeface="+mn-lt"/>
              </a:rPr>
              <a:t> Alma (%)</a:t>
            </a:r>
            <a:r>
              <a:rPr kumimoji="0" lang="tr-TR" altLang="tr-TR" sz="1500" b="0" i="0" u="none" strike="noStrike" cap="none" normalizeH="0" baseline="0" dirty="0">
                <a:ln>
                  <a:noFill/>
                </a:ln>
                <a:solidFill>
                  <a:schemeClr val="tx1"/>
                </a:solidFill>
                <a:effectLst/>
                <a:cs typeface="+mn-lt"/>
              </a:rPr>
              <a:t> işlem sonucunda ortaya çıkan kalan değerini verir. </a:t>
            </a:r>
            <a:endParaRPr kumimoji="0" lang="tr-TR" altLang="tr-TR" sz="1500" b="0" i="0" u="none" strike="noStrike" cap="none" normalizeH="0" baseline="0" dirty="0">
              <a:ln>
                <a:noFill/>
              </a:ln>
              <a:solidFill>
                <a:schemeClr val="tx1"/>
              </a:solidFill>
              <a:effectLst/>
              <a:cs typeface="+mn-lt"/>
            </a:endParaRPr>
          </a:p>
          <a:p>
            <a:pPr marL="0" indent="0">
              <a:lnSpc>
                <a:spcPct val="140000"/>
              </a:lnSpc>
              <a:buNone/>
            </a:pPr>
            <a:endParaRPr lang="tr-TR" dirty="0">
              <a:cs typeface="+mn-lt"/>
            </a:endParaRPr>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Örnek</a:t>
            </a:r>
            <a:endParaRPr lang="tr-TR" dirty="0"/>
          </a:p>
        </p:txBody>
      </p:sp>
      <p:sp>
        <p:nvSpPr>
          <p:cNvPr id="3" name="İçerik Yer Tutucusu 2"/>
          <p:cNvSpPr>
            <a:spLocks noGrp="1"/>
          </p:cNvSpPr>
          <p:nvPr>
            <p:ph idx="1"/>
          </p:nvPr>
        </p:nvSpPr>
        <p:spPr/>
        <p:txBody>
          <a:bodyPr>
            <a:normAutofit fontScale="85000" lnSpcReduction="10000"/>
          </a:bodyPr>
          <a:lstStyle/>
          <a:p>
            <a:pPr marL="457200" indent="-457200">
              <a:buFont typeface="+mj-lt"/>
              <a:buAutoNum type="arabicPeriod"/>
            </a:pPr>
            <a:r>
              <a:rPr lang="tr-TR" dirty="0"/>
              <a:t>2 tane </a:t>
            </a:r>
            <a:r>
              <a:rPr lang="tr-TR" dirty="0" err="1"/>
              <a:t>int</a:t>
            </a:r>
            <a:r>
              <a:rPr lang="tr-TR" dirty="0"/>
              <a:t> türünde değişken oluşturunuz. Oluşturduğunuz değişkenlere değer atayınız. Daha sonrasında iki değişkeni toplayıp sonucu ekrana yazdırınız.</a:t>
            </a:r>
            <a:endParaRPr lang="tr-TR" dirty="0"/>
          </a:p>
          <a:p>
            <a:pPr marL="457200" indent="-457200">
              <a:buFont typeface="+mj-lt"/>
              <a:buAutoNum type="arabicPeriod"/>
            </a:pPr>
            <a:r>
              <a:rPr lang="tr-TR" dirty="0"/>
              <a:t>2 tane </a:t>
            </a:r>
            <a:r>
              <a:rPr lang="tr-TR" dirty="0" err="1"/>
              <a:t>int</a:t>
            </a:r>
            <a:r>
              <a:rPr lang="tr-TR" dirty="0"/>
              <a:t> türünde değişken oluşturunuz. Oluşturduğunuz değişkenlere değer atayınız. Daha sonrasında iki değişkeni birbirinden çıkartıp sonucu ekrana yazdırınız.</a:t>
            </a:r>
            <a:endParaRPr lang="tr-TR" dirty="0"/>
          </a:p>
          <a:p>
            <a:pPr marL="457200" indent="-457200">
              <a:buFont typeface="+mj-lt"/>
              <a:buAutoNum type="arabicPeriod"/>
            </a:pPr>
            <a:r>
              <a:rPr lang="tr-TR" dirty="0"/>
              <a:t>2 tane </a:t>
            </a:r>
            <a:r>
              <a:rPr lang="tr-TR" dirty="0" err="1"/>
              <a:t>int</a:t>
            </a:r>
            <a:r>
              <a:rPr lang="tr-TR" dirty="0"/>
              <a:t> türünde değişken oluşturunuz. Oluşturduğunuz değişkenlere değer atayınız. Daha sonrasında iki değişkeni çarpıp sonucu ekrana yazdırınız.</a:t>
            </a:r>
            <a:endParaRPr lang="tr-TR" dirty="0"/>
          </a:p>
          <a:p>
            <a:pPr marL="457200" indent="-457200">
              <a:buFont typeface="+mj-lt"/>
              <a:buAutoNum type="arabicPeriod"/>
            </a:pPr>
            <a:r>
              <a:rPr lang="tr-TR" dirty="0"/>
              <a:t>2 tane </a:t>
            </a:r>
            <a:r>
              <a:rPr lang="tr-TR" dirty="0" err="1"/>
              <a:t>int</a:t>
            </a:r>
            <a:r>
              <a:rPr lang="tr-TR" dirty="0"/>
              <a:t> türünde değişken oluşturunuz. Oluşturduğunuz değişkenlere değer atayınız. Daha sonrasında iki değişkeni birbirine bölüp sonucu ekrana yazdırınız.</a:t>
            </a:r>
            <a:endParaRPr lang="tr-TR" dirty="0"/>
          </a:p>
          <a:p>
            <a:pPr marL="457200" indent="-457200">
              <a:buFont typeface="+mj-lt"/>
              <a:buAutoNum type="arabicPeriod"/>
            </a:pPr>
            <a:r>
              <a:rPr lang="tr-TR" dirty="0"/>
              <a:t>2 tane </a:t>
            </a:r>
            <a:r>
              <a:rPr lang="tr-TR" dirty="0" err="1"/>
              <a:t>int</a:t>
            </a:r>
            <a:r>
              <a:rPr lang="tr-TR" dirty="0"/>
              <a:t> türünde değişken oluşturunuz. Oluşturduğunuz değişkenlere değer atayınız. Daha sonrasında iki değişkenden büyük olana göre küçüğün </a:t>
            </a:r>
            <a:r>
              <a:rPr lang="tr-TR" dirty="0" err="1"/>
              <a:t>modunu</a:t>
            </a:r>
            <a:r>
              <a:rPr lang="tr-TR" dirty="0"/>
              <a:t> alıp sonucu ekrana yazdırınız.</a:t>
            </a:r>
            <a:endParaRPr lang="tr-TR" dirty="0"/>
          </a:p>
          <a:p>
            <a:pPr marL="457200" indent="-457200">
              <a:buFont typeface="+mj-lt"/>
              <a:buAutoNum type="arabicPeriod"/>
            </a:pPr>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b="0" i="0" dirty="0">
                <a:effectLst/>
                <a:cs typeface="+mj-lt"/>
              </a:rPr>
              <a:t>Teklİ Operatörler</a:t>
            </a:r>
            <a:br>
              <a:rPr lang="tr-TR" b="0" i="0" dirty="0">
                <a:effectLst/>
                <a:latin typeface="-apple-system"/>
              </a:rPr>
            </a:br>
            <a:endParaRPr lang="tr-TR" dirty="0"/>
          </a:p>
        </p:txBody>
      </p:sp>
      <p:sp>
        <p:nvSpPr>
          <p:cNvPr id="3" name="İçerik Yer Tutucusu 2"/>
          <p:cNvSpPr>
            <a:spLocks noGrp="1"/>
          </p:cNvSpPr>
          <p:nvPr>
            <p:ph idx="1"/>
          </p:nvPr>
        </p:nvSpPr>
        <p:spPr/>
        <p:txBody>
          <a:bodyPr>
            <a:normAutofit/>
          </a:bodyPr>
          <a:lstStyle/>
          <a:p>
            <a:pPr>
              <a:lnSpc>
                <a:spcPct val="130000"/>
              </a:lnSpc>
            </a:pPr>
            <a:r>
              <a:rPr lang="tr-TR" b="0" i="0" dirty="0">
                <a:effectLst/>
                <a:cs typeface="+mn-lt"/>
              </a:rPr>
              <a:t>Operatörler işlemleri gerçekleştirebilmek için ihtiyaç duyduğu değişkenlere </a:t>
            </a:r>
            <a:r>
              <a:rPr lang="tr-TR" b="1" i="0" dirty="0" err="1">
                <a:effectLst/>
                <a:cs typeface="+mn-lt"/>
              </a:rPr>
              <a:t>operand</a:t>
            </a:r>
            <a:r>
              <a:rPr lang="tr-TR" b="0" i="0" dirty="0">
                <a:effectLst/>
                <a:cs typeface="+mn-lt"/>
              </a:rPr>
              <a:t> denilmektedir. </a:t>
            </a:r>
            <a:endParaRPr lang="tr-TR" b="0" i="0" dirty="0">
              <a:effectLst/>
              <a:cs typeface="+mn-lt"/>
            </a:endParaRPr>
          </a:p>
          <a:p>
            <a:pPr>
              <a:lnSpc>
                <a:spcPct val="130000"/>
              </a:lnSpc>
            </a:pPr>
            <a:r>
              <a:rPr lang="tr-TR" b="0" i="0" dirty="0">
                <a:effectLst/>
                <a:cs typeface="+mn-lt"/>
              </a:rPr>
              <a:t>Tek operandı bulunan operatörlere ise tekli (</a:t>
            </a:r>
            <a:r>
              <a:rPr lang="tr-TR" b="0" i="0" dirty="0" err="1">
                <a:effectLst/>
                <a:cs typeface="+mn-lt"/>
              </a:rPr>
              <a:t>unary</a:t>
            </a:r>
            <a:r>
              <a:rPr lang="tr-TR" b="0" i="0" dirty="0">
                <a:effectLst/>
                <a:cs typeface="+mn-lt"/>
              </a:rPr>
              <a:t>) operatör denir.</a:t>
            </a:r>
            <a:endParaRPr lang="tr-TR" b="0" i="0" dirty="0">
              <a:effectLst/>
              <a:cs typeface="+mn-lt"/>
            </a:endParaRPr>
          </a:p>
          <a:p>
            <a:pPr marL="0" indent="0">
              <a:lnSpc>
                <a:spcPct val="130000"/>
              </a:lnSpc>
              <a:buNone/>
            </a:pPr>
            <a:r>
              <a:rPr kumimoji="0" lang="tr-TR" altLang="tr-TR" sz="1500" b="1" i="0" u="none" strike="noStrike" cap="none" normalizeH="0" baseline="0" dirty="0">
                <a:ln>
                  <a:noFill/>
                </a:ln>
                <a:solidFill>
                  <a:srgbClr val="C7254E"/>
                </a:solidFill>
                <a:effectLst/>
                <a:cs typeface="+mn-lt"/>
              </a:rPr>
              <a:t>Tekli - veya +</a:t>
            </a:r>
            <a:r>
              <a:rPr kumimoji="0" lang="tr-TR" altLang="tr-TR" sz="1500" b="0" i="0" u="none" strike="noStrike" cap="none" normalizeH="0" baseline="0" dirty="0">
                <a:ln>
                  <a:noFill/>
                </a:ln>
                <a:solidFill>
                  <a:schemeClr val="tx1"/>
                </a:solidFill>
                <a:effectLst/>
                <a:cs typeface="+mn-lt"/>
              </a:rPr>
              <a:t> konulması, ilgili operandın değerini negatif veya pozitif yapmak için kullanılır.</a:t>
            </a:r>
            <a:br>
              <a:rPr kumimoji="0" lang="tr-TR" altLang="tr-TR" sz="1500" b="0" i="0" u="none" strike="noStrike" cap="none" normalizeH="0" baseline="0" dirty="0">
                <a:ln>
                  <a:noFill/>
                </a:ln>
                <a:solidFill>
                  <a:schemeClr val="tx1"/>
                </a:solidFill>
                <a:effectLst/>
                <a:cs typeface="+mn-lt"/>
              </a:rPr>
            </a:br>
            <a:r>
              <a:rPr kumimoji="0" lang="tr-TR" altLang="tr-TR" sz="1500" b="1" i="0" u="none" strike="noStrike" cap="none" normalizeH="0" baseline="0" dirty="0">
                <a:ln>
                  <a:noFill/>
                </a:ln>
                <a:solidFill>
                  <a:srgbClr val="C7254E"/>
                </a:solidFill>
                <a:effectLst/>
                <a:cs typeface="+mn-lt"/>
              </a:rPr>
              <a:t>Arttırma Operatörü ve Azaltma Operatörü (++ / --)</a:t>
            </a:r>
            <a:r>
              <a:rPr kumimoji="0" lang="tr-TR" altLang="tr-TR" sz="1500" b="0" i="0" u="none" strike="noStrike" cap="none" normalizeH="0" baseline="0" dirty="0">
                <a:ln>
                  <a:noFill/>
                </a:ln>
                <a:solidFill>
                  <a:schemeClr val="tx1"/>
                </a:solidFill>
                <a:effectLst/>
                <a:cs typeface="+mn-lt"/>
              </a:rPr>
              <a:t> operandın değerini bir arttırır veya azaltır.</a:t>
            </a:r>
            <a:br>
              <a:rPr kumimoji="0" lang="tr-TR" altLang="tr-TR" sz="1500" b="0" i="0" u="none" strike="noStrike" cap="none" normalizeH="0" baseline="0" dirty="0">
                <a:ln>
                  <a:noFill/>
                </a:ln>
                <a:solidFill>
                  <a:schemeClr val="tx1"/>
                </a:solidFill>
                <a:effectLst/>
                <a:cs typeface="+mn-lt"/>
              </a:rPr>
            </a:br>
            <a:r>
              <a:rPr kumimoji="0" lang="tr-TR" altLang="tr-TR" sz="1500" b="1" i="0" u="none" strike="noStrike" cap="none" normalizeH="0" baseline="0" dirty="0">
                <a:ln>
                  <a:noFill/>
                </a:ln>
                <a:solidFill>
                  <a:srgbClr val="C7254E"/>
                </a:solidFill>
                <a:effectLst/>
                <a:cs typeface="+mn-lt"/>
              </a:rPr>
              <a:t>Sonrasında Artış veya Azaltma (a++ / a--)</a:t>
            </a:r>
            <a:r>
              <a:rPr kumimoji="0" lang="tr-TR" altLang="tr-TR" sz="1500" b="0" i="0" u="none" strike="noStrike" cap="none" normalizeH="0" baseline="0" dirty="0">
                <a:ln>
                  <a:noFill/>
                </a:ln>
                <a:solidFill>
                  <a:schemeClr val="tx1"/>
                </a:solidFill>
                <a:effectLst/>
                <a:cs typeface="+mn-lt"/>
              </a:rPr>
              <a:t> </a:t>
            </a:r>
            <a:r>
              <a:rPr kumimoji="0" lang="tr-TR" altLang="tr-TR" sz="1500" b="0" i="0" u="none" strike="noStrike" cap="none" normalizeH="0" baseline="0" dirty="0" err="1">
                <a:ln>
                  <a:noFill/>
                </a:ln>
                <a:solidFill>
                  <a:schemeClr val="tx1"/>
                </a:solidFill>
                <a:effectLst/>
                <a:cs typeface="+mn-lt"/>
              </a:rPr>
              <a:t>operand</a:t>
            </a:r>
            <a:r>
              <a:rPr kumimoji="0" lang="tr-TR" altLang="tr-TR" sz="1500" b="0" i="0" u="none" strike="noStrike" cap="none" normalizeH="0" baseline="0" dirty="0">
                <a:ln>
                  <a:noFill/>
                </a:ln>
                <a:solidFill>
                  <a:schemeClr val="tx1"/>
                </a:solidFill>
                <a:effectLst/>
                <a:cs typeface="+mn-lt"/>
              </a:rPr>
              <a:t> önce hesaplanır sonra arttırılır.</a:t>
            </a:r>
            <a:br>
              <a:rPr kumimoji="0" lang="tr-TR" altLang="tr-TR" sz="1500" b="0" i="0" u="none" strike="noStrike" cap="none" normalizeH="0" baseline="0" dirty="0">
                <a:ln>
                  <a:noFill/>
                </a:ln>
                <a:solidFill>
                  <a:schemeClr val="tx1"/>
                </a:solidFill>
                <a:effectLst/>
                <a:cs typeface="+mn-lt"/>
              </a:rPr>
            </a:br>
            <a:r>
              <a:rPr kumimoji="0" lang="tr-TR" altLang="tr-TR" sz="1500" b="1" i="0" u="none" strike="noStrike" cap="none" normalizeH="0" baseline="0" dirty="0">
                <a:ln>
                  <a:noFill/>
                </a:ln>
                <a:solidFill>
                  <a:srgbClr val="C7254E"/>
                </a:solidFill>
                <a:effectLst/>
                <a:cs typeface="+mn-lt"/>
              </a:rPr>
              <a:t>Ön Arttırma veya Azaltma(++a / --a)</a:t>
            </a:r>
            <a:r>
              <a:rPr kumimoji="0" lang="tr-TR" altLang="tr-TR" sz="1500" b="0" i="0" u="none" strike="noStrike" cap="none" normalizeH="0" baseline="0" dirty="0">
                <a:ln>
                  <a:noFill/>
                </a:ln>
                <a:solidFill>
                  <a:schemeClr val="tx1"/>
                </a:solidFill>
                <a:effectLst/>
                <a:cs typeface="+mn-lt"/>
              </a:rPr>
              <a:t> </a:t>
            </a:r>
            <a:r>
              <a:rPr kumimoji="0" lang="tr-TR" altLang="tr-TR" sz="1500" b="0" i="0" u="none" strike="noStrike" cap="none" normalizeH="0" baseline="0" dirty="0" err="1">
                <a:ln>
                  <a:noFill/>
                </a:ln>
                <a:solidFill>
                  <a:schemeClr val="tx1"/>
                </a:solidFill>
                <a:effectLst/>
                <a:cs typeface="+mn-lt"/>
              </a:rPr>
              <a:t>operand</a:t>
            </a:r>
            <a:r>
              <a:rPr kumimoji="0" lang="tr-TR" altLang="tr-TR" sz="1500" b="0" i="0" u="none" strike="noStrike" cap="none" normalizeH="0" baseline="0" dirty="0">
                <a:ln>
                  <a:noFill/>
                </a:ln>
                <a:solidFill>
                  <a:schemeClr val="tx1"/>
                </a:solidFill>
                <a:effectLst/>
                <a:cs typeface="+mn-lt"/>
              </a:rPr>
              <a:t> önce arttırılır veya azaltılır sonra hesaplaması gerçekleştirilir.</a:t>
            </a:r>
            <a:br>
              <a:rPr kumimoji="0" lang="tr-TR" altLang="tr-TR" sz="1500" b="0" i="0" u="none" strike="noStrike" cap="none" normalizeH="0" baseline="0" dirty="0">
                <a:ln>
                  <a:noFill/>
                </a:ln>
                <a:solidFill>
                  <a:schemeClr val="tx1"/>
                </a:solidFill>
                <a:effectLst/>
                <a:cs typeface="+mn-lt"/>
              </a:rPr>
            </a:br>
            <a:r>
              <a:rPr kumimoji="0" lang="tr-TR" altLang="tr-TR" sz="1500" b="1" i="0" u="none" strike="noStrike" cap="none" normalizeH="0" baseline="0" dirty="0">
                <a:ln>
                  <a:noFill/>
                </a:ln>
                <a:solidFill>
                  <a:srgbClr val="C7254E"/>
                </a:solidFill>
                <a:effectLst/>
                <a:cs typeface="+mn-lt"/>
              </a:rPr>
              <a:t>Değil Operatörü (!)</a:t>
            </a:r>
            <a:r>
              <a:rPr kumimoji="0" lang="tr-TR" altLang="tr-TR" sz="1500" b="0" i="0" u="none" strike="noStrike" cap="none" normalizeH="0" baseline="0" dirty="0">
                <a:ln>
                  <a:noFill/>
                </a:ln>
                <a:solidFill>
                  <a:schemeClr val="tx1"/>
                </a:solidFill>
                <a:effectLst/>
                <a:cs typeface="+mn-lt"/>
              </a:rPr>
              <a:t> </a:t>
            </a:r>
            <a:r>
              <a:rPr kumimoji="0" lang="tr-TR" altLang="tr-TR" sz="1500" b="0" i="0" u="none" strike="noStrike" cap="none" normalizeH="0" baseline="0" dirty="0" err="1">
                <a:ln>
                  <a:noFill/>
                </a:ln>
                <a:solidFill>
                  <a:schemeClr val="tx1"/>
                </a:solidFill>
                <a:effectLst/>
                <a:cs typeface="+mn-lt"/>
              </a:rPr>
              <a:t>boole</a:t>
            </a:r>
            <a:r>
              <a:rPr kumimoji="0" lang="tr-TR" altLang="tr-TR" sz="1500" b="0" i="0" u="none" strike="noStrike" cap="none" normalizeH="0" baseline="0" dirty="0">
                <a:ln>
                  <a:noFill/>
                </a:ln>
                <a:solidFill>
                  <a:schemeClr val="tx1"/>
                </a:solidFill>
                <a:effectLst/>
                <a:cs typeface="+mn-lt"/>
              </a:rPr>
              <a:t> değerlerini ters çevirmek için kullanılır. </a:t>
            </a:r>
            <a:endParaRPr kumimoji="0" lang="tr-TR" altLang="tr-TR" sz="1500" b="0" i="0" u="none" strike="noStrike" cap="none" normalizeH="0" baseline="0" dirty="0">
              <a:ln>
                <a:noFill/>
              </a:ln>
              <a:solidFill>
                <a:schemeClr val="tx1"/>
              </a:solidFill>
              <a:effectLst/>
              <a:cs typeface="+mn-lt"/>
            </a:endParaRPr>
          </a:p>
          <a:p>
            <a:pPr>
              <a:lnSpc>
                <a:spcPct val="130000"/>
              </a:lnSpc>
            </a:pPr>
            <a:endParaRPr lang="tr-TR" dirty="0">
              <a:cs typeface="+mn-lt"/>
            </a:endParaRPr>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Örnek</a:t>
            </a:r>
            <a:endParaRPr lang="tr-TR" dirty="0"/>
          </a:p>
        </p:txBody>
      </p:sp>
      <p:sp>
        <p:nvSpPr>
          <p:cNvPr id="3" name="İçerik Yer Tutucusu 2"/>
          <p:cNvSpPr>
            <a:spLocks noGrp="1"/>
          </p:cNvSpPr>
          <p:nvPr>
            <p:ph idx="1"/>
          </p:nvPr>
        </p:nvSpPr>
        <p:spPr/>
        <p:txBody>
          <a:bodyPr/>
          <a:lstStyle/>
          <a:p>
            <a:pPr marL="457200" indent="-457200">
              <a:buFont typeface="+mj-lt"/>
              <a:buAutoNum type="arabicPeriod"/>
            </a:pPr>
            <a:r>
              <a:rPr lang="tr-TR" dirty="0"/>
              <a:t>2 tane </a:t>
            </a:r>
            <a:r>
              <a:rPr lang="tr-TR" dirty="0" err="1"/>
              <a:t>double</a:t>
            </a:r>
            <a:r>
              <a:rPr lang="tr-TR" dirty="0"/>
              <a:t> türünde değişken oluşturunuz. Oluşturduğunuz değişkenlere değer atayınız. Daha sonrasında 1 ine sonrasında artış diğerine sonrasında azalış operatörü uygulayıp ekrana yazdırınız.</a:t>
            </a:r>
            <a:endParaRPr lang="tr-TR" dirty="0"/>
          </a:p>
          <a:p>
            <a:pPr marL="457200" indent="-457200">
              <a:buFont typeface="+mj-lt"/>
              <a:buAutoNum type="arabicPeriod"/>
            </a:pPr>
            <a:r>
              <a:rPr lang="tr-TR" dirty="0"/>
              <a:t>2 tane </a:t>
            </a:r>
            <a:r>
              <a:rPr lang="tr-TR" dirty="0" err="1"/>
              <a:t>double</a:t>
            </a:r>
            <a:r>
              <a:rPr lang="tr-TR" dirty="0"/>
              <a:t> türünde değişken oluşturunuz. Oluşturduğunuz değişkenlere değer atayınız. Daha sonrasında 1 ine öncesinde artış diğerine öncesinde azalış operatörü uygulayıp ekrana yazdırınız.</a:t>
            </a:r>
            <a:endParaRPr lang="tr-TR" dirty="0"/>
          </a:p>
          <a:p>
            <a:pPr marL="457200" indent="-457200">
              <a:buFont typeface="+mj-lt"/>
              <a:buAutoNum type="arabicPeriod"/>
            </a:pPr>
            <a:endParaRPr lang="tr-TR" dirty="0"/>
          </a:p>
          <a:p>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b="0" i="0" dirty="0">
                <a:effectLst/>
                <a:cs typeface="+mj-lt"/>
              </a:rPr>
              <a:t>Atama Operatörlerİ</a:t>
            </a:r>
            <a:br>
              <a:rPr lang="tr-TR" b="0" i="0" dirty="0">
                <a:effectLst/>
                <a:latin typeface="-apple-system"/>
              </a:rPr>
            </a:br>
            <a:endParaRPr lang="tr-TR" dirty="0"/>
          </a:p>
        </p:txBody>
      </p:sp>
      <p:sp>
        <p:nvSpPr>
          <p:cNvPr id="3" name="İçerik Yer Tutucusu 2"/>
          <p:cNvSpPr>
            <a:spLocks noGrp="1"/>
          </p:cNvSpPr>
          <p:nvPr>
            <p:ph idx="1"/>
          </p:nvPr>
        </p:nvSpPr>
        <p:spPr/>
        <p:txBody>
          <a:bodyPr>
            <a:normAutofit fontScale="90000" lnSpcReduction="10000"/>
          </a:bodyPr>
          <a:lstStyle/>
          <a:p>
            <a:pPr>
              <a:lnSpc>
                <a:spcPct val="150000"/>
              </a:lnSpc>
            </a:pPr>
            <a:r>
              <a:rPr lang="tr-TR" b="0" i="0" dirty="0">
                <a:effectLst/>
                <a:cs typeface="+mn-lt"/>
              </a:rPr>
              <a:t>Bir değişkeni başka bir değişkene atamak veya bir değişkene bir veri atamak için kullanılır. Atama operatörleri kullanılırken, aynı zamanda aritmetik operatörler de kullanılabilir. </a:t>
            </a:r>
            <a:endParaRPr lang="tr-TR" b="0" i="0" dirty="0">
              <a:effectLst/>
              <a:cs typeface="+mn-lt"/>
            </a:endParaRPr>
          </a:p>
          <a:p>
            <a:pPr marL="0" indent="0">
              <a:lnSpc>
                <a:spcPct val="150000"/>
              </a:lnSpc>
              <a:buNone/>
            </a:pPr>
            <a:r>
              <a:rPr kumimoji="0" lang="tr-TR" altLang="tr-TR" sz="1800" b="1" i="0" u="none" strike="noStrike" cap="none" normalizeH="0" baseline="0" dirty="0">
                <a:ln>
                  <a:noFill/>
                </a:ln>
                <a:solidFill>
                  <a:srgbClr val="C7254E"/>
                </a:solidFill>
                <a:effectLst/>
                <a:cs typeface="+mn-lt"/>
              </a:rPr>
              <a:t>= Operatörü:</a:t>
            </a:r>
            <a:r>
              <a:rPr kumimoji="0" lang="tr-TR" altLang="tr-TR" sz="1800" b="0" i="0" u="none" strike="noStrike" cap="none" normalizeH="0" baseline="0" dirty="0">
                <a:ln>
                  <a:noFill/>
                </a:ln>
                <a:solidFill>
                  <a:schemeClr val="tx1"/>
                </a:solidFill>
                <a:effectLst/>
                <a:cs typeface="+mn-lt"/>
              </a:rPr>
              <a:t> Herkesin muhakkak kullandığı temel bir atama operatörüdür. Atama işlemleri her zaman sağdan sola bir şekilde gerçekleştirilir.</a:t>
            </a:r>
            <a:br>
              <a:rPr kumimoji="0" lang="tr-TR" altLang="tr-TR" sz="1800" b="0" i="0" u="none" strike="noStrike" cap="none" normalizeH="0" baseline="0" dirty="0">
                <a:ln>
                  <a:noFill/>
                </a:ln>
                <a:solidFill>
                  <a:schemeClr val="tx1"/>
                </a:solidFill>
                <a:effectLst/>
                <a:cs typeface="+mn-lt"/>
              </a:rPr>
            </a:br>
            <a:r>
              <a:rPr kumimoji="0" lang="tr-TR" altLang="tr-TR" sz="1800" b="1" i="0" u="none" strike="noStrike" cap="none" normalizeH="0" baseline="0" dirty="0">
                <a:ln>
                  <a:noFill/>
                </a:ln>
                <a:solidFill>
                  <a:srgbClr val="C7254E"/>
                </a:solidFill>
                <a:effectLst/>
                <a:cs typeface="+mn-lt"/>
              </a:rPr>
              <a:t>+= Operatörü:</a:t>
            </a:r>
            <a:r>
              <a:rPr kumimoji="0" lang="tr-TR" altLang="tr-TR" sz="1800" b="0" i="0" u="none" strike="noStrike" cap="none" normalizeH="0" baseline="0" dirty="0">
                <a:ln>
                  <a:noFill/>
                </a:ln>
                <a:solidFill>
                  <a:schemeClr val="tx1"/>
                </a:solidFill>
                <a:effectLst/>
                <a:cs typeface="+mn-lt"/>
              </a:rPr>
              <a:t> Solda bulunan değere, kendi değerini ekleyerek tekrar soldaki değere atamasını gerçekleştirir.</a:t>
            </a:r>
            <a:br>
              <a:rPr kumimoji="0" lang="tr-TR" altLang="tr-TR" sz="1800" b="0" i="0" u="none" strike="noStrike" cap="none" normalizeH="0" baseline="0" dirty="0">
                <a:ln>
                  <a:noFill/>
                </a:ln>
                <a:solidFill>
                  <a:schemeClr val="tx1"/>
                </a:solidFill>
                <a:effectLst/>
                <a:cs typeface="+mn-lt"/>
              </a:rPr>
            </a:br>
            <a:r>
              <a:rPr kumimoji="0" lang="tr-TR" altLang="tr-TR" sz="1800" b="1" i="0" u="none" strike="noStrike" cap="none" normalizeH="0" baseline="0" dirty="0">
                <a:ln>
                  <a:noFill/>
                </a:ln>
                <a:solidFill>
                  <a:srgbClr val="C7254E"/>
                </a:solidFill>
                <a:effectLst/>
                <a:cs typeface="+mn-lt"/>
              </a:rPr>
              <a:t>-= Operatörü:</a:t>
            </a:r>
            <a:r>
              <a:rPr kumimoji="0" lang="tr-TR" altLang="tr-TR" sz="1800" b="1" i="0" u="none" strike="noStrike" cap="none" normalizeH="0" baseline="0" dirty="0">
                <a:ln>
                  <a:noFill/>
                </a:ln>
                <a:solidFill>
                  <a:schemeClr val="tx1"/>
                </a:solidFill>
                <a:effectLst/>
                <a:cs typeface="+mn-lt"/>
              </a:rPr>
              <a:t> </a:t>
            </a:r>
            <a:r>
              <a:rPr kumimoji="0" lang="tr-TR" altLang="tr-TR" sz="1800" b="0" i="0" u="none" strike="noStrike" cap="none" normalizeH="0" baseline="0" dirty="0">
                <a:ln>
                  <a:noFill/>
                </a:ln>
                <a:solidFill>
                  <a:schemeClr val="tx1"/>
                </a:solidFill>
                <a:effectLst/>
                <a:cs typeface="+mn-lt"/>
              </a:rPr>
              <a:t>Solda atanan değerden, sağdaki değeri çıkararak tekrar solda yer alan değere atama gerçekleştirir.</a:t>
            </a:r>
            <a:br>
              <a:rPr kumimoji="0" lang="tr-TR" altLang="tr-TR" sz="1800" b="0" i="0" u="none" strike="noStrike" cap="none" normalizeH="0" baseline="0" dirty="0">
                <a:ln>
                  <a:noFill/>
                </a:ln>
                <a:solidFill>
                  <a:schemeClr val="tx1"/>
                </a:solidFill>
                <a:effectLst/>
                <a:cs typeface="+mn-lt"/>
              </a:rPr>
            </a:br>
            <a:r>
              <a:rPr kumimoji="0" lang="tr-TR" altLang="tr-TR" sz="1800" b="1" i="0" u="none" strike="noStrike" cap="none" normalizeH="0" baseline="0" dirty="0">
                <a:ln>
                  <a:noFill/>
                </a:ln>
                <a:solidFill>
                  <a:srgbClr val="C7254E"/>
                </a:solidFill>
                <a:effectLst/>
                <a:cs typeface="+mn-lt"/>
              </a:rPr>
              <a:t>*= Operatörü:</a:t>
            </a:r>
            <a:r>
              <a:rPr kumimoji="0" lang="tr-TR" altLang="tr-TR" sz="1800" b="0" i="0" u="none" strike="noStrike" cap="none" normalizeH="0" baseline="0" dirty="0">
                <a:ln>
                  <a:noFill/>
                </a:ln>
                <a:solidFill>
                  <a:schemeClr val="tx1"/>
                </a:solidFill>
                <a:effectLst/>
                <a:cs typeface="+mn-lt"/>
              </a:rPr>
              <a:t> Soldaki değeri, sağda yer alan değer ile çarparak tekrar soldaki değere atamasını gerçekleştirir.</a:t>
            </a:r>
            <a:br>
              <a:rPr kumimoji="0" lang="tr-TR" altLang="tr-TR" sz="1800" b="0" i="0" u="none" strike="noStrike" cap="none" normalizeH="0" baseline="0" dirty="0">
                <a:ln>
                  <a:noFill/>
                </a:ln>
                <a:solidFill>
                  <a:schemeClr val="tx1"/>
                </a:solidFill>
                <a:effectLst/>
                <a:cs typeface="+mn-lt"/>
              </a:rPr>
            </a:br>
            <a:r>
              <a:rPr kumimoji="0" lang="tr-TR" altLang="tr-TR" sz="1800" b="1" i="0" u="none" strike="noStrike" cap="none" normalizeH="0" baseline="0" dirty="0">
                <a:ln>
                  <a:noFill/>
                </a:ln>
                <a:solidFill>
                  <a:srgbClr val="C7254E"/>
                </a:solidFill>
                <a:effectLst/>
                <a:cs typeface="+mn-lt"/>
              </a:rPr>
              <a:t>/= Operatörü:</a:t>
            </a:r>
            <a:r>
              <a:rPr kumimoji="0" lang="tr-TR" altLang="tr-TR" sz="1800" b="0" i="0" u="none" strike="noStrike" cap="none" normalizeH="0" baseline="0" dirty="0">
                <a:ln>
                  <a:noFill/>
                </a:ln>
                <a:solidFill>
                  <a:schemeClr val="tx1"/>
                </a:solidFill>
                <a:effectLst/>
                <a:cs typeface="+mn-lt"/>
              </a:rPr>
              <a:t> Diğer operatörlerde olduğu gibi soldaki değeri, sağdaki değere bölerek sonucu tekrar soldaki değere atar. </a:t>
            </a:r>
            <a:endParaRPr kumimoji="0" lang="tr-TR" altLang="tr-TR" sz="1800" b="0" i="0" u="none" strike="noStrike" cap="none" normalizeH="0" baseline="0" dirty="0">
              <a:ln>
                <a:noFill/>
              </a:ln>
              <a:solidFill>
                <a:schemeClr val="tx1"/>
              </a:solidFill>
              <a:effectLst/>
              <a:cs typeface="+mn-lt"/>
            </a:endParaRPr>
          </a:p>
          <a:p>
            <a:endParaRPr lang="tr-TR" dirty="0">
              <a:cs typeface="+mn-lt"/>
            </a:endParaRPr>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Örnek</a:t>
            </a:r>
            <a:br>
              <a:rPr lang="tr-TR" dirty="0"/>
            </a:br>
            <a:endParaRPr lang="tr-TR" dirty="0"/>
          </a:p>
        </p:txBody>
      </p:sp>
      <p:sp>
        <p:nvSpPr>
          <p:cNvPr id="3" name="İçerik Yer Tutucusu 2"/>
          <p:cNvSpPr>
            <a:spLocks noGrp="1"/>
          </p:cNvSpPr>
          <p:nvPr>
            <p:ph idx="1"/>
          </p:nvPr>
        </p:nvSpPr>
        <p:spPr/>
        <p:txBody>
          <a:bodyPr/>
          <a:lstStyle/>
          <a:p>
            <a:pPr marL="457200" indent="-457200">
              <a:buFont typeface="+mj-lt"/>
              <a:buAutoNum type="arabicPeriod"/>
            </a:pPr>
            <a:r>
              <a:rPr lang="tr-TR" dirty="0"/>
              <a:t>1 tane </a:t>
            </a:r>
            <a:r>
              <a:rPr lang="tr-TR" dirty="0" err="1"/>
              <a:t>float</a:t>
            </a:r>
            <a:r>
              <a:rPr lang="tr-TR" dirty="0"/>
              <a:t> türünde değişken oluşturunuz. Oluşturduğunuz değişkenlere değer atayınız. Daha sonrasında bu değişkeni 3 ile toplayınız . Toplamı işlemi için += ifadesini kullanınız.</a:t>
            </a:r>
            <a:endParaRPr lang="tr-TR" dirty="0"/>
          </a:p>
          <a:p>
            <a:pPr marL="457200" indent="-457200">
              <a:buFont typeface="+mj-lt"/>
              <a:buAutoNum type="arabicPeriod"/>
            </a:pPr>
            <a:r>
              <a:rPr lang="tr-TR" dirty="0"/>
              <a:t>1 tane </a:t>
            </a:r>
            <a:r>
              <a:rPr lang="tr-TR" dirty="0" err="1"/>
              <a:t>float</a:t>
            </a:r>
            <a:r>
              <a:rPr lang="tr-TR" dirty="0"/>
              <a:t> türünde değişken oluşturunuz. Oluşturduğunuz değişkenlere değer atayınız. Daha sonrasında bu değişkeni 5 çıkarınız. Toplamı işlemi için -= ifadesini kullanınız.</a:t>
            </a:r>
            <a:endParaRPr lang="tr-TR" dirty="0"/>
          </a:p>
          <a:p>
            <a:pPr marL="457200" indent="-457200">
              <a:buFont typeface="+mj-lt"/>
              <a:buAutoNum type="arabicPeriod"/>
            </a:pPr>
            <a:r>
              <a:rPr lang="tr-TR" dirty="0"/>
              <a:t>1 tane </a:t>
            </a:r>
            <a:r>
              <a:rPr lang="tr-TR" dirty="0" err="1"/>
              <a:t>float</a:t>
            </a:r>
            <a:r>
              <a:rPr lang="tr-TR" dirty="0"/>
              <a:t> türünde değişken oluşturunuz. Oluşturduğunuz değişkenlere değer atayınız. Daha sonrasında bu değişkeni 4 ile çarpınız. Toplamı işlemi için *= ifadesini kullanınız.</a:t>
            </a:r>
            <a:endParaRPr lang="tr-TR" dirty="0"/>
          </a:p>
          <a:p>
            <a:pPr marL="457200" indent="-457200">
              <a:buFont typeface="+mj-lt"/>
              <a:buAutoNum type="arabicPeriod"/>
            </a:pPr>
            <a:r>
              <a:rPr lang="tr-TR" dirty="0"/>
              <a:t>1 tane </a:t>
            </a:r>
            <a:r>
              <a:rPr lang="tr-TR" dirty="0" err="1"/>
              <a:t>float</a:t>
            </a:r>
            <a:r>
              <a:rPr lang="tr-TR" dirty="0"/>
              <a:t> türünde değişken oluşturunuz. Oluşturduğunuz değişkenlere değer atayınız. Daha sonrasında bu değişkeni 2 ile bölünüz. Toplamı işlemi için /= ifadesini kullanınız.</a:t>
            </a:r>
            <a:endParaRPr lang="tr-TR" dirty="0"/>
          </a:p>
          <a:p>
            <a:pPr marL="457200" indent="-457200">
              <a:buFont typeface="+mj-lt"/>
              <a:buAutoNum type="arabicPeriod"/>
            </a:pPr>
            <a:endParaRPr lang="tr-TR" dirty="0"/>
          </a:p>
          <a:p>
            <a:pPr marL="457200" indent="-457200">
              <a:buFont typeface="+mj-lt"/>
              <a:buAutoNum type="arabicPeriod"/>
            </a:pPr>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b="0" i="0" dirty="0">
                <a:effectLst/>
                <a:cs typeface="+mj-lt"/>
              </a:rPr>
              <a:t>İlİşkİsel Operatörler</a:t>
            </a:r>
            <a:endParaRPr lang="tr-TR" dirty="0">
              <a:cs typeface="+mj-lt"/>
            </a:endParaRPr>
          </a:p>
        </p:txBody>
      </p:sp>
      <p:sp>
        <p:nvSpPr>
          <p:cNvPr id="3" name="İçerik Yer Tutucusu 2"/>
          <p:cNvSpPr>
            <a:spLocks noGrp="1"/>
          </p:cNvSpPr>
          <p:nvPr>
            <p:ph idx="1"/>
          </p:nvPr>
        </p:nvSpPr>
        <p:spPr>
          <a:xfrm>
            <a:off x="1451579" y="1998587"/>
            <a:ext cx="9603275" cy="3450613"/>
          </a:xfrm>
        </p:spPr>
        <p:txBody>
          <a:bodyPr>
            <a:normAutofit/>
          </a:bodyPr>
          <a:lstStyle/>
          <a:p>
            <a:r>
              <a:rPr lang="tr-TR" b="0" i="0" dirty="0">
                <a:effectLst/>
                <a:latin typeface="+mj-lt"/>
                <a:cs typeface="+mj-lt"/>
              </a:rPr>
              <a:t>İlişkisel operatörler, değişkenler içerisindeki verilerin arasında karşılaştırma yapmaya yarar</a:t>
            </a:r>
            <a:endParaRPr lang="tr-TR" b="0" i="0" dirty="0">
              <a:effectLst/>
              <a:latin typeface="+mj-lt"/>
              <a:cs typeface="+mj-lt"/>
            </a:endParaRPr>
          </a:p>
          <a:p>
            <a:pPr algn="l" fontAlgn="base">
              <a:buFont typeface="Arial" panose="020B0604020202020204" pitchFamily="34" charset="0"/>
              <a:buChar char="•"/>
            </a:pPr>
            <a:r>
              <a:rPr lang="tr-TR" b="0" i="0" dirty="0">
                <a:effectLst/>
                <a:latin typeface="+mj-lt"/>
                <a:cs typeface="+mj-lt"/>
              </a:rPr>
              <a:t>Küçüktür (&lt;)</a:t>
            </a:r>
            <a:endParaRPr lang="tr-TR" b="0" i="0" dirty="0">
              <a:effectLst/>
              <a:latin typeface="+mj-lt"/>
              <a:cs typeface="+mj-lt"/>
            </a:endParaRPr>
          </a:p>
          <a:p>
            <a:pPr algn="l" fontAlgn="base">
              <a:buFont typeface="Arial" panose="020B0604020202020204" pitchFamily="34" charset="0"/>
              <a:buChar char="•"/>
            </a:pPr>
            <a:r>
              <a:rPr lang="tr-TR" b="0" i="0" dirty="0">
                <a:effectLst/>
                <a:latin typeface="+mj-lt"/>
                <a:cs typeface="+mj-lt"/>
              </a:rPr>
              <a:t>Büyüktür (&gt;)</a:t>
            </a:r>
            <a:endParaRPr lang="tr-TR" b="0" i="0" dirty="0">
              <a:effectLst/>
              <a:latin typeface="+mj-lt"/>
              <a:cs typeface="+mj-lt"/>
            </a:endParaRPr>
          </a:p>
          <a:p>
            <a:pPr algn="l" fontAlgn="base">
              <a:buFont typeface="Arial" panose="020B0604020202020204" pitchFamily="34" charset="0"/>
              <a:buChar char="•"/>
            </a:pPr>
            <a:r>
              <a:rPr lang="tr-TR" b="0" i="0" dirty="0">
                <a:effectLst/>
                <a:latin typeface="+mj-lt"/>
                <a:cs typeface="+mj-lt"/>
              </a:rPr>
              <a:t>Küçük Eşittir (&lt;=)</a:t>
            </a:r>
            <a:endParaRPr lang="tr-TR" b="0" i="0" dirty="0">
              <a:effectLst/>
              <a:latin typeface="+mj-lt"/>
              <a:cs typeface="+mj-lt"/>
            </a:endParaRPr>
          </a:p>
          <a:p>
            <a:pPr algn="l" fontAlgn="base">
              <a:buFont typeface="Arial" panose="020B0604020202020204" pitchFamily="34" charset="0"/>
              <a:buChar char="•"/>
            </a:pPr>
            <a:r>
              <a:rPr lang="tr-TR" b="0" i="0" dirty="0">
                <a:effectLst/>
                <a:latin typeface="+mj-lt"/>
                <a:cs typeface="+mj-lt"/>
              </a:rPr>
              <a:t>Büyük Eşittir (&gt;=)</a:t>
            </a:r>
            <a:endParaRPr lang="tr-TR" b="0" i="0" dirty="0">
              <a:effectLst/>
              <a:latin typeface="+mj-lt"/>
              <a:cs typeface="+mj-lt"/>
            </a:endParaRPr>
          </a:p>
          <a:p>
            <a:pPr algn="l" fontAlgn="base">
              <a:buFont typeface="Arial" panose="020B0604020202020204" pitchFamily="34" charset="0"/>
              <a:buChar char="•"/>
            </a:pPr>
            <a:r>
              <a:rPr lang="tr-TR" b="0" i="0" dirty="0">
                <a:effectLst/>
                <a:latin typeface="+mj-lt"/>
                <a:cs typeface="+mj-lt"/>
              </a:rPr>
              <a:t>Eşittir (==)</a:t>
            </a:r>
            <a:endParaRPr lang="tr-TR" b="0" i="0" dirty="0">
              <a:effectLst/>
              <a:latin typeface="+mj-lt"/>
              <a:cs typeface="+mj-lt"/>
            </a:endParaRPr>
          </a:p>
          <a:p>
            <a:pPr algn="l" fontAlgn="base">
              <a:buFont typeface="Arial" panose="020B0604020202020204" pitchFamily="34" charset="0"/>
              <a:buChar char="•"/>
            </a:pPr>
            <a:r>
              <a:rPr lang="tr-TR" b="0" i="0" dirty="0">
                <a:effectLst/>
                <a:latin typeface="+mj-lt"/>
                <a:cs typeface="+mj-lt"/>
              </a:rPr>
              <a:t>Eşit Değildir (!=)</a:t>
            </a:r>
            <a:endParaRPr lang="tr-TR" b="0" i="0" dirty="0">
              <a:effectLst/>
              <a:latin typeface="+mj-lt"/>
              <a:cs typeface="+mj-lt"/>
            </a:endParaRPr>
          </a:p>
          <a:p>
            <a:endParaRPr lang="tr-TR" dirty="0">
              <a:latin typeface="+mj-lt"/>
              <a:cs typeface="+mj-lt"/>
            </a:endParaRPr>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Örnek</a:t>
            </a:r>
            <a:endParaRPr lang="tr-TR" dirty="0"/>
          </a:p>
        </p:txBody>
      </p:sp>
      <p:sp>
        <p:nvSpPr>
          <p:cNvPr id="3" name="İçerik Yer Tutucusu 2"/>
          <p:cNvSpPr>
            <a:spLocks noGrp="1"/>
          </p:cNvSpPr>
          <p:nvPr>
            <p:ph idx="1"/>
          </p:nvPr>
        </p:nvSpPr>
        <p:spPr/>
        <p:txBody>
          <a:bodyPr/>
          <a:lstStyle/>
          <a:p>
            <a:r>
              <a:rPr lang="tr-TR" dirty="0"/>
              <a:t>2 tane </a:t>
            </a:r>
            <a:r>
              <a:rPr lang="tr-TR" dirty="0" err="1"/>
              <a:t>int</a:t>
            </a:r>
            <a:r>
              <a:rPr lang="tr-TR" dirty="0"/>
              <a:t> türünde değişken oluşturunuz. Oluşturduğunuz değişkenlere değer atayınız. Daha sonrasında bu tanımladığınız değişkenleri &gt;,&lt; ,&gt;=,&lt;=,==,!= ifadeleriyle karşılaştırınız.</a:t>
            </a:r>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0" i="0" dirty="0">
                <a:effectLst/>
                <a:cs typeface="+mj-lt"/>
              </a:rPr>
              <a:t>Mantıksal (</a:t>
            </a:r>
            <a:r>
              <a:rPr lang="tr-TR" b="0" i="0" dirty="0" err="1">
                <a:effectLst/>
                <a:cs typeface="+mj-lt"/>
              </a:rPr>
              <a:t>Logical</a:t>
            </a:r>
            <a:r>
              <a:rPr lang="tr-TR" b="0" i="0" dirty="0">
                <a:effectLst/>
                <a:cs typeface="+mj-lt"/>
              </a:rPr>
              <a:t>) Operatörler</a:t>
            </a:r>
            <a:endParaRPr lang="tr-TR" dirty="0">
              <a:cs typeface="+mj-lt"/>
            </a:endParaRPr>
          </a:p>
        </p:txBody>
      </p:sp>
      <p:sp>
        <p:nvSpPr>
          <p:cNvPr id="3" name="İçerik Yer Tutucusu 2"/>
          <p:cNvSpPr>
            <a:spLocks noGrp="1"/>
          </p:cNvSpPr>
          <p:nvPr>
            <p:ph idx="1"/>
          </p:nvPr>
        </p:nvSpPr>
        <p:spPr/>
        <p:txBody>
          <a:bodyPr>
            <a:normAutofit/>
          </a:bodyPr>
          <a:lstStyle/>
          <a:p>
            <a:pPr>
              <a:lnSpc>
                <a:spcPct val="150000"/>
              </a:lnSpc>
            </a:pPr>
            <a:r>
              <a:rPr kumimoji="0" lang="tr-TR" altLang="tr-TR" sz="1500" b="1" i="0" u="none" strike="noStrike" cap="none" normalizeH="0" baseline="0" dirty="0">
                <a:ln>
                  <a:noFill/>
                </a:ln>
                <a:solidFill>
                  <a:srgbClr val="C7254E"/>
                </a:solidFill>
                <a:effectLst/>
                <a:cs typeface="+mn-lt"/>
              </a:rPr>
              <a:t>&amp; Mantıksal Operatörü</a:t>
            </a:r>
            <a:r>
              <a:rPr kumimoji="0" lang="tr-TR" altLang="tr-TR" sz="1500" b="0" i="0" u="none" strike="noStrike" cap="none" normalizeH="0" baseline="0" dirty="0">
                <a:ln>
                  <a:noFill/>
                </a:ln>
                <a:solidFill>
                  <a:schemeClr val="tx1"/>
                </a:solidFill>
                <a:effectLst/>
                <a:cs typeface="+mn-lt"/>
              </a:rPr>
              <a:t> “ve” anlamına gelmektedir. Verilen değerleri uygulanacak sorgulama veya işlemlere tabi tutar.</a:t>
            </a:r>
            <a:br>
              <a:rPr kumimoji="0" lang="tr-TR" altLang="tr-TR" sz="1500" b="0" i="0" u="none" strike="noStrike" cap="none" normalizeH="0" baseline="0" dirty="0">
                <a:ln>
                  <a:noFill/>
                </a:ln>
                <a:solidFill>
                  <a:schemeClr val="tx1"/>
                </a:solidFill>
                <a:effectLst/>
                <a:cs typeface="+mn-lt"/>
              </a:rPr>
            </a:br>
            <a:r>
              <a:rPr kumimoji="0" lang="tr-TR" altLang="tr-TR" sz="1500" b="1" i="0" u="none" strike="noStrike" cap="none" normalizeH="0" baseline="0" dirty="0">
                <a:ln>
                  <a:noFill/>
                </a:ln>
                <a:solidFill>
                  <a:srgbClr val="C7254E"/>
                </a:solidFill>
                <a:effectLst/>
                <a:cs typeface="+mn-lt"/>
              </a:rPr>
              <a:t>| Mantıksal Operatörü</a:t>
            </a:r>
            <a:r>
              <a:rPr kumimoji="0" lang="tr-TR" altLang="tr-TR" sz="1500" b="0" i="0" u="none" strike="noStrike" cap="none" normalizeH="0" baseline="0" dirty="0">
                <a:ln>
                  <a:noFill/>
                </a:ln>
                <a:solidFill>
                  <a:schemeClr val="tx1"/>
                </a:solidFill>
                <a:effectLst/>
                <a:cs typeface="+mn-lt"/>
              </a:rPr>
              <a:t> “veya” anlamına gelmektedir.</a:t>
            </a:r>
            <a:br>
              <a:rPr kumimoji="0" lang="tr-TR" altLang="tr-TR" sz="1500" b="0" i="0" u="none" strike="noStrike" cap="none" normalizeH="0" baseline="0" dirty="0">
                <a:ln>
                  <a:noFill/>
                </a:ln>
                <a:solidFill>
                  <a:schemeClr val="tx1"/>
                </a:solidFill>
                <a:effectLst/>
                <a:cs typeface="+mn-lt"/>
              </a:rPr>
            </a:br>
            <a:r>
              <a:rPr kumimoji="0" lang="tr-TR" altLang="tr-TR" sz="1500" b="1" i="0" u="none" strike="noStrike" cap="none" normalizeH="0" baseline="0" dirty="0">
                <a:ln>
                  <a:noFill/>
                </a:ln>
                <a:solidFill>
                  <a:srgbClr val="C7254E"/>
                </a:solidFill>
                <a:effectLst/>
                <a:cs typeface="+mn-lt"/>
              </a:rPr>
              <a:t>&amp;&amp; Mantıksal Operatörü</a:t>
            </a:r>
            <a:r>
              <a:rPr kumimoji="0" lang="tr-TR" altLang="tr-TR" sz="1500" b="0" i="0" u="none" strike="noStrike" cap="none" normalizeH="0" baseline="0" dirty="0">
                <a:ln>
                  <a:noFill/>
                </a:ln>
                <a:solidFill>
                  <a:schemeClr val="tx1"/>
                </a:solidFill>
                <a:effectLst/>
                <a:cs typeface="+mn-lt"/>
              </a:rPr>
              <a:t> koşullu “ve” anlamına gelir. Karşılaştırmalarda tabi tutulan değerlerin hepsinin </a:t>
            </a:r>
            <a:r>
              <a:rPr kumimoji="0" lang="tr-TR" altLang="tr-TR" sz="1500" b="1" i="0" u="none" strike="noStrike" cap="none" normalizeH="0" baseline="0" dirty="0" err="1">
                <a:ln>
                  <a:noFill/>
                </a:ln>
                <a:solidFill>
                  <a:schemeClr val="tx1"/>
                </a:solidFill>
                <a:effectLst/>
                <a:cs typeface="+mn-lt"/>
              </a:rPr>
              <a:t>true</a:t>
            </a:r>
            <a:r>
              <a:rPr kumimoji="0" lang="tr-TR" altLang="tr-TR" sz="1500" b="0" i="0" u="none" strike="noStrike" cap="none" normalizeH="0" baseline="0" dirty="0">
                <a:ln>
                  <a:noFill/>
                </a:ln>
                <a:solidFill>
                  <a:schemeClr val="tx1"/>
                </a:solidFill>
                <a:effectLst/>
                <a:cs typeface="+mn-lt"/>
              </a:rPr>
              <a:t> olduğu sürece, </a:t>
            </a:r>
            <a:r>
              <a:rPr kumimoji="0" lang="tr-TR" altLang="tr-TR" sz="1500" b="1" i="0" u="none" strike="noStrike" cap="none" normalizeH="0" baseline="0" dirty="0" err="1">
                <a:ln>
                  <a:noFill/>
                </a:ln>
                <a:solidFill>
                  <a:schemeClr val="tx1"/>
                </a:solidFill>
                <a:effectLst/>
                <a:cs typeface="+mn-lt"/>
              </a:rPr>
              <a:t>true</a:t>
            </a:r>
            <a:r>
              <a:rPr kumimoji="0" lang="tr-TR" altLang="tr-TR" sz="1500" b="0" i="0" u="none" strike="noStrike" cap="none" normalizeH="0" baseline="0" dirty="0">
                <a:ln>
                  <a:noFill/>
                </a:ln>
                <a:solidFill>
                  <a:schemeClr val="tx1"/>
                </a:solidFill>
                <a:effectLst/>
                <a:cs typeface="+mn-lt"/>
              </a:rPr>
              <a:t> değer döndürür.</a:t>
            </a:r>
            <a:br>
              <a:rPr kumimoji="0" lang="tr-TR" altLang="tr-TR" sz="1500" b="0" i="0" u="none" strike="noStrike" cap="none" normalizeH="0" baseline="0" dirty="0">
                <a:ln>
                  <a:noFill/>
                </a:ln>
                <a:solidFill>
                  <a:schemeClr val="tx1"/>
                </a:solidFill>
                <a:effectLst/>
                <a:cs typeface="+mn-lt"/>
              </a:rPr>
            </a:br>
            <a:r>
              <a:rPr kumimoji="0" lang="tr-TR" altLang="tr-TR" sz="1500" b="1" i="0" u="none" strike="noStrike" cap="none" normalizeH="0" baseline="0" dirty="0">
                <a:ln>
                  <a:noFill/>
                </a:ln>
                <a:solidFill>
                  <a:srgbClr val="C7254E"/>
                </a:solidFill>
                <a:effectLst/>
                <a:cs typeface="+mn-lt"/>
              </a:rPr>
              <a:t>|| Mantıksal Operatörü</a:t>
            </a:r>
            <a:r>
              <a:rPr kumimoji="0" lang="tr-TR" altLang="tr-TR" sz="1500" b="0" i="0" u="none" strike="noStrike" cap="none" normalizeH="0" baseline="0" dirty="0">
                <a:ln>
                  <a:noFill/>
                </a:ln>
                <a:solidFill>
                  <a:schemeClr val="tx1"/>
                </a:solidFill>
                <a:effectLst/>
                <a:cs typeface="+mn-lt"/>
              </a:rPr>
              <a:t> koşullu “veya” anlamına gelmektedir. Karşılaştırma yapılan değerlerden en az biri </a:t>
            </a:r>
            <a:r>
              <a:rPr kumimoji="0" lang="tr-TR" altLang="tr-TR" sz="1500" b="0" i="0" u="none" strike="noStrike" cap="none" normalizeH="0" baseline="0" dirty="0" err="1">
                <a:ln>
                  <a:noFill/>
                </a:ln>
                <a:solidFill>
                  <a:schemeClr val="tx1"/>
                </a:solidFill>
                <a:effectLst/>
                <a:cs typeface="+mn-lt"/>
              </a:rPr>
              <a:t>true</a:t>
            </a:r>
            <a:r>
              <a:rPr kumimoji="0" lang="tr-TR" altLang="tr-TR" sz="1500" b="0" i="0" u="none" strike="noStrike" cap="none" normalizeH="0" baseline="0" dirty="0">
                <a:ln>
                  <a:noFill/>
                </a:ln>
                <a:solidFill>
                  <a:schemeClr val="tx1"/>
                </a:solidFill>
                <a:effectLst/>
                <a:cs typeface="+mn-lt"/>
              </a:rPr>
              <a:t> olduğu sürece </a:t>
            </a:r>
            <a:r>
              <a:rPr kumimoji="0" lang="tr-TR" altLang="tr-TR" sz="1500" b="0" i="0" u="none" strike="noStrike" cap="none" normalizeH="0" baseline="0" dirty="0" err="1">
                <a:ln>
                  <a:noFill/>
                </a:ln>
                <a:solidFill>
                  <a:schemeClr val="tx1"/>
                </a:solidFill>
                <a:effectLst/>
                <a:cs typeface="+mn-lt"/>
              </a:rPr>
              <a:t>true</a:t>
            </a:r>
            <a:r>
              <a:rPr kumimoji="0" lang="tr-TR" altLang="tr-TR" sz="1500" b="0" i="0" u="none" strike="noStrike" cap="none" normalizeH="0" baseline="0" dirty="0">
                <a:ln>
                  <a:noFill/>
                </a:ln>
                <a:solidFill>
                  <a:schemeClr val="tx1"/>
                </a:solidFill>
                <a:effectLst/>
                <a:cs typeface="+mn-lt"/>
              </a:rPr>
              <a:t> değer döndürür.</a:t>
            </a:r>
            <a:br>
              <a:rPr kumimoji="0" lang="tr-TR" altLang="tr-TR" sz="1500" b="0" i="0" u="none" strike="noStrike" cap="none" normalizeH="0" baseline="0" dirty="0">
                <a:ln>
                  <a:noFill/>
                </a:ln>
                <a:solidFill>
                  <a:schemeClr val="tx1"/>
                </a:solidFill>
                <a:effectLst/>
                <a:cs typeface="+mn-lt"/>
              </a:rPr>
            </a:br>
            <a:r>
              <a:rPr kumimoji="0" lang="tr-TR" altLang="tr-TR" sz="1500" b="1" i="0" u="none" strike="noStrike" cap="none" normalizeH="0" baseline="0" dirty="0">
                <a:ln>
                  <a:noFill/>
                </a:ln>
                <a:solidFill>
                  <a:srgbClr val="C7254E"/>
                </a:solidFill>
                <a:effectLst/>
                <a:cs typeface="+mn-lt"/>
              </a:rPr>
              <a:t>! Mantıksal Operatörü</a:t>
            </a:r>
            <a:r>
              <a:rPr kumimoji="0" lang="tr-TR" altLang="tr-TR" sz="1500" b="0" i="0" u="none" strike="noStrike" cap="none" normalizeH="0" baseline="0" dirty="0">
                <a:ln>
                  <a:noFill/>
                </a:ln>
                <a:solidFill>
                  <a:schemeClr val="tx1"/>
                </a:solidFill>
                <a:effectLst/>
                <a:cs typeface="+mn-lt"/>
              </a:rPr>
              <a:t> “değil” anlamına gelir. Elde edilen </a:t>
            </a:r>
            <a:r>
              <a:rPr kumimoji="0" lang="tr-TR" altLang="tr-TR" sz="1500" b="0" i="0" u="none" strike="noStrike" cap="none" normalizeH="0" baseline="0" dirty="0" err="1">
                <a:ln>
                  <a:noFill/>
                </a:ln>
                <a:solidFill>
                  <a:schemeClr val="tx1"/>
                </a:solidFill>
                <a:effectLst/>
                <a:cs typeface="+mn-lt"/>
              </a:rPr>
              <a:t>boolean</a:t>
            </a:r>
            <a:r>
              <a:rPr kumimoji="0" lang="tr-TR" altLang="tr-TR" sz="1500" b="0" i="0" u="none" strike="noStrike" cap="none" normalizeH="0" baseline="0" dirty="0">
                <a:ln>
                  <a:noFill/>
                </a:ln>
                <a:solidFill>
                  <a:schemeClr val="tx1"/>
                </a:solidFill>
                <a:effectLst/>
                <a:cs typeface="+mn-lt"/>
              </a:rPr>
              <a:t> veri tipindeki verilerin tersini verir.</a:t>
            </a:r>
            <a:endParaRPr lang="tr-TR" altLang="tr-TR" sz="1500" dirty="0">
              <a:cs typeface="+mn-lt"/>
            </a:endParaRPr>
          </a:p>
          <a:p>
            <a:pPr>
              <a:lnSpc>
                <a:spcPct val="150000"/>
              </a:lnSpc>
            </a:pPr>
            <a:r>
              <a:rPr kumimoji="0" lang="tr-TR" altLang="tr-TR" sz="1500" b="0" i="0" u="none" strike="noStrike" cap="none" normalizeH="0" baseline="0" dirty="0">
                <a:ln>
                  <a:noFill/>
                </a:ln>
                <a:solidFill>
                  <a:schemeClr val="tx1"/>
                </a:solidFill>
                <a:effectLst/>
                <a:cs typeface="+mn-lt"/>
              </a:rPr>
              <a:t>Tekli operatörlerin ikili operatörlerden farkı teklilerde ilk kısım sonucu ne olursa olsun ikinci kısım sonucuna da bakar.</a:t>
            </a:r>
            <a:endParaRPr kumimoji="0" lang="tr-TR" altLang="tr-TR" sz="1500" b="0" i="0" u="none" strike="noStrike" cap="none" normalizeH="0" baseline="0" dirty="0">
              <a:ln>
                <a:noFill/>
              </a:ln>
              <a:solidFill>
                <a:schemeClr val="tx1"/>
              </a:solidFill>
              <a:effectLst/>
              <a:cs typeface="+mn-lt"/>
            </a:endParaRPr>
          </a:p>
          <a:p>
            <a:endParaRPr lang="tr-TR" sz="1500" dirty="0">
              <a:cs typeface="+mn-lt"/>
            </a:endParaRPr>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Örnek</a:t>
            </a:r>
            <a:endParaRPr lang="tr-TR" dirty="0"/>
          </a:p>
        </p:txBody>
      </p:sp>
      <p:sp>
        <p:nvSpPr>
          <p:cNvPr id="3" name="İçerik Yer Tutucusu 2"/>
          <p:cNvSpPr>
            <a:spLocks noGrp="1"/>
          </p:cNvSpPr>
          <p:nvPr>
            <p:ph idx="1"/>
          </p:nvPr>
        </p:nvSpPr>
        <p:spPr/>
        <p:txBody>
          <a:bodyPr/>
          <a:lstStyle/>
          <a:p>
            <a:r>
              <a:rPr lang="tr-TR" dirty="0"/>
              <a:t>2 tane </a:t>
            </a:r>
            <a:r>
              <a:rPr lang="tr-TR" dirty="0" err="1"/>
              <a:t>int</a:t>
            </a:r>
            <a:r>
              <a:rPr lang="tr-TR" dirty="0"/>
              <a:t> türünde değişken oluşturunuz. Oluşturduğunuz değişkenlere değer atayınız. Daha sonrasında bu tanımladığınız değişkenleri &lt;,!= ifadeleriyle ve &amp;&amp;,|| </a:t>
            </a:r>
            <a:r>
              <a:rPr lang="tr-TR" dirty="0" err="1"/>
              <a:t>ifadelerinide</a:t>
            </a:r>
            <a:r>
              <a:rPr lang="tr-TR" dirty="0"/>
              <a:t> kullanarak karşılaştırınız.</a:t>
            </a:r>
            <a:endParaRPr lang="tr-TR" dirty="0"/>
          </a:p>
          <a:p>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Değişken Nedir?</a:t>
            </a:r>
            <a:endParaRPr lang="tr-TR" dirty="0"/>
          </a:p>
        </p:txBody>
      </p:sp>
      <p:sp>
        <p:nvSpPr>
          <p:cNvPr id="3" name="İçerik Yer Tutucusu 2"/>
          <p:cNvSpPr>
            <a:spLocks noGrp="1"/>
          </p:cNvSpPr>
          <p:nvPr>
            <p:ph idx="1"/>
          </p:nvPr>
        </p:nvSpPr>
        <p:spPr/>
        <p:txBody>
          <a:bodyPr/>
          <a:lstStyle/>
          <a:p>
            <a:r>
              <a:rPr lang="tr-TR" b="0" i="0" dirty="0">
                <a:effectLst/>
                <a:cs typeface="+mn-lt"/>
              </a:rPr>
              <a:t>Java değişkenleri, üzerinde veri depolamamıza olanak sağlayan sembolik isimlerdir. Programı içerisindeki verileri birbirinden ayırt edebilmek için kullanılır.</a:t>
            </a:r>
            <a:endParaRPr lang="tr-TR" dirty="0">
              <a:cs typeface="+mn-lt"/>
            </a:endParaRPr>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0" i="0" dirty="0" err="1">
                <a:effectLst/>
                <a:cs typeface="+mj-lt"/>
              </a:rPr>
              <a:t>Bitsel</a:t>
            </a:r>
            <a:r>
              <a:rPr lang="tr-TR" b="0" i="0" dirty="0">
                <a:effectLst/>
                <a:cs typeface="+mj-lt"/>
              </a:rPr>
              <a:t> (</a:t>
            </a:r>
            <a:r>
              <a:rPr lang="tr-TR" b="0" i="0" dirty="0" err="1">
                <a:effectLst/>
                <a:cs typeface="+mj-lt"/>
              </a:rPr>
              <a:t>Bitwise</a:t>
            </a:r>
            <a:r>
              <a:rPr lang="tr-TR" b="0" i="0" dirty="0">
                <a:effectLst/>
                <a:cs typeface="+mj-lt"/>
              </a:rPr>
              <a:t>) Operatörler</a:t>
            </a:r>
            <a:endParaRPr lang="tr-TR" dirty="0">
              <a:cs typeface="+mj-lt"/>
            </a:endParaRPr>
          </a:p>
        </p:txBody>
      </p:sp>
      <p:sp>
        <p:nvSpPr>
          <p:cNvPr id="3" name="İçerik Yer Tutucusu 2"/>
          <p:cNvSpPr>
            <a:spLocks noGrp="1"/>
          </p:cNvSpPr>
          <p:nvPr>
            <p:ph idx="1"/>
          </p:nvPr>
        </p:nvSpPr>
        <p:spPr/>
        <p:txBody>
          <a:bodyPr/>
          <a:lstStyle/>
          <a:p>
            <a:r>
              <a:rPr lang="tr-TR" b="0" i="0" dirty="0">
                <a:effectLst/>
                <a:cs typeface="+mn-lt"/>
              </a:rPr>
              <a:t> Bitleri kaydırarak tersini almak gibi işlemleri gerçekleştirmek için kullanılıyor</a:t>
            </a:r>
            <a:endParaRPr lang="tr-TR" b="0" i="0" dirty="0">
              <a:effectLst/>
              <a:cs typeface="+mn-lt"/>
            </a:endParaRPr>
          </a:p>
          <a:p>
            <a:pPr marL="0" indent="0">
              <a:buNone/>
            </a:pPr>
            <a:r>
              <a:rPr kumimoji="0" lang="tr-TR" altLang="tr-TR" sz="1400" b="1" i="0" u="none" strike="noStrike" cap="none" normalizeH="0" baseline="0" dirty="0">
                <a:ln>
                  <a:noFill/>
                </a:ln>
                <a:solidFill>
                  <a:srgbClr val="C7254E"/>
                </a:solidFill>
                <a:effectLst/>
                <a:cs typeface="+mn-lt"/>
              </a:rPr>
              <a:t>~</a:t>
            </a:r>
            <a:r>
              <a:rPr kumimoji="0" lang="tr-TR" altLang="tr-TR" sz="2000" b="0" i="0" u="none" strike="noStrike" cap="none" normalizeH="0" baseline="0" dirty="0">
                <a:ln>
                  <a:noFill/>
                </a:ln>
                <a:solidFill>
                  <a:schemeClr val="tx1"/>
                </a:solidFill>
                <a:effectLst/>
                <a:cs typeface="+mn-lt"/>
              </a:rPr>
              <a:t> Bütün bitlerin tersini alır. 1 ise 0 olarak çevirir, 0 ise 1 olarak çevirir.</a:t>
            </a:r>
            <a:br>
              <a:rPr kumimoji="0" lang="tr-TR" altLang="tr-TR" sz="1100" b="0" i="0" u="none" strike="noStrike" cap="none" normalizeH="0" baseline="0" dirty="0">
                <a:ln>
                  <a:noFill/>
                </a:ln>
                <a:solidFill>
                  <a:schemeClr val="tx1"/>
                </a:solidFill>
                <a:effectLst/>
                <a:cs typeface="+mn-lt"/>
              </a:rPr>
            </a:br>
            <a:r>
              <a:rPr kumimoji="0" lang="tr-TR" altLang="tr-TR" sz="1400" b="1" i="0" u="none" strike="noStrike" cap="none" normalizeH="0" baseline="0" dirty="0">
                <a:ln>
                  <a:noFill/>
                </a:ln>
                <a:solidFill>
                  <a:srgbClr val="C7254E"/>
                </a:solidFill>
                <a:effectLst/>
                <a:cs typeface="+mn-lt"/>
              </a:rPr>
              <a:t>&amp; </a:t>
            </a:r>
            <a:r>
              <a:rPr kumimoji="0" lang="tr-TR" altLang="tr-TR" sz="2000" b="0" i="0" u="none" strike="noStrike" cap="none" normalizeH="0" baseline="0" dirty="0" err="1">
                <a:ln>
                  <a:noFill/>
                </a:ln>
                <a:solidFill>
                  <a:schemeClr val="tx1"/>
                </a:solidFill>
                <a:effectLst/>
                <a:cs typeface="+mn-lt"/>
              </a:rPr>
              <a:t>Bitsel</a:t>
            </a:r>
            <a:r>
              <a:rPr kumimoji="0" lang="tr-TR" altLang="tr-TR" sz="2000" b="0" i="0" u="none" strike="noStrike" cap="none" normalizeH="0" baseline="0" dirty="0">
                <a:ln>
                  <a:noFill/>
                </a:ln>
                <a:solidFill>
                  <a:schemeClr val="tx1"/>
                </a:solidFill>
                <a:effectLst/>
                <a:cs typeface="+mn-lt"/>
              </a:rPr>
              <a:t> olarak “ve” işlemini yerine getirir.</a:t>
            </a:r>
            <a:br>
              <a:rPr kumimoji="0" lang="tr-TR" altLang="tr-TR" sz="1100" b="0" i="0" u="none" strike="noStrike" cap="none" normalizeH="0" baseline="0" dirty="0">
                <a:ln>
                  <a:noFill/>
                </a:ln>
                <a:solidFill>
                  <a:schemeClr val="tx1"/>
                </a:solidFill>
                <a:effectLst/>
                <a:cs typeface="+mn-lt"/>
              </a:rPr>
            </a:br>
            <a:r>
              <a:rPr kumimoji="0" lang="tr-TR" altLang="tr-TR" sz="1400" b="1" i="0" u="none" strike="noStrike" cap="none" normalizeH="0" baseline="0" dirty="0">
                <a:ln>
                  <a:noFill/>
                </a:ln>
                <a:solidFill>
                  <a:srgbClr val="C7254E"/>
                </a:solidFill>
                <a:effectLst/>
                <a:cs typeface="+mn-lt"/>
              </a:rPr>
              <a:t>|</a:t>
            </a:r>
            <a:r>
              <a:rPr kumimoji="0" lang="tr-TR" altLang="tr-TR" sz="2000" b="0" i="0" u="none" strike="noStrike" cap="none" normalizeH="0" baseline="0" dirty="0">
                <a:ln>
                  <a:noFill/>
                </a:ln>
                <a:solidFill>
                  <a:schemeClr val="tx1"/>
                </a:solidFill>
                <a:effectLst/>
                <a:cs typeface="+mn-lt"/>
              </a:rPr>
              <a:t> </a:t>
            </a:r>
            <a:r>
              <a:rPr kumimoji="0" lang="tr-TR" altLang="tr-TR" sz="2000" b="0" i="0" u="none" strike="noStrike" cap="none" normalizeH="0" baseline="0" dirty="0" err="1">
                <a:ln>
                  <a:noFill/>
                </a:ln>
                <a:solidFill>
                  <a:schemeClr val="tx1"/>
                </a:solidFill>
                <a:effectLst/>
                <a:cs typeface="+mn-lt"/>
              </a:rPr>
              <a:t>Bitsel</a:t>
            </a:r>
            <a:r>
              <a:rPr kumimoji="0" lang="tr-TR" altLang="tr-TR" sz="2000" b="0" i="0" u="none" strike="noStrike" cap="none" normalizeH="0" baseline="0" dirty="0">
                <a:ln>
                  <a:noFill/>
                </a:ln>
                <a:solidFill>
                  <a:schemeClr val="tx1"/>
                </a:solidFill>
                <a:effectLst/>
                <a:cs typeface="+mn-lt"/>
              </a:rPr>
              <a:t> “veya” anlamına gelir.</a:t>
            </a:r>
            <a:br>
              <a:rPr kumimoji="0" lang="tr-TR" altLang="tr-TR" sz="1100" b="0" i="0" u="none" strike="noStrike" cap="none" normalizeH="0" baseline="0" dirty="0">
                <a:ln>
                  <a:noFill/>
                </a:ln>
                <a:solidFill>
                  <a:schemeClr val="tx1"/>
                </a:solidFill>
                <a:effectLst/>
                <a:cs typeface="+mn-lt"/>
              </a:rPr>
            </a:br>
            <a:r>
              <a:rPr kumimoji="0" lang="tr-TR" altLang="tr-TR" sz="1400" b="1" i="0" u="none" strike="noStrike" cap="none" normalizeH="0" baseline="0" dirty="0">
                <a:ln>
                  <a:noFill/>
                </a:ln>
                <a:solidFill>
                  <a:srgbClr val="C7254E"/>
                </a:solidFill>
                <a:effectLst/>
                <a:cs typeface="+mn-lt"/>
              </a:rPr>
              <a:t>&gt;&gt;</a:t>
            </a:r>
            <a:r>
              <a:rPr kumimoji="0" lang="tr-TR" altLang="tr-TR" sz="2000" b="0" i="0" u="none" strike="noStrike" cap="none" normalizeH="0" baseline="0" dirty="0">
                <a:ln>
                  <a:noFill/>
                </a:ln>
                <a:solidFill>
                  <a:schemeClr val="tx1"/>
                </a:solidFill>
                <a:effectLst/>
                <a:cs typeface="+mn-lt"/>
              </a:rPr>
              <a:t> </a:t>
            </a:r>
            <a:r>
              <a:rPr kumimoji="0" lang="tr-TR" altLang="tr-TR" sz="2000" b="0" i="0" u="none" strike="noStrike" cap="none" normalizeH="0" baseline="0" dirty="0" err="1">
                <a:ln>
                  <a:noFill/>
                </a:ln>
                <a:solidFill>
                  <a:schemeClr val="tx1"/>
                </a:solidFill>
                <a:effectLst/>
                <a:cs typeface="+mn-lt"/>
              </a:rPr>
              <a:t>Bitsel</a:t>
            </a:r>
            <a:r>
              <a:rPr kumimoji="0" lang="tr-TR" altLang="tr-TR" sz="2000" b="0" i="0" u="none" strike="noStrike" cap="none" normalizeH="0" baseline="0" dirty="0">
                <a:ln>
                  <a:noFill/>
                </a:ln>
                <a:solidFill>
                  <a:schemeClr val="tx1"/>
                </a:solidFill>
                <a:effectLst/>
                <a:cs typeface="+mn-lt"/>
              </a:rPr>
              <a:t> olarak sayısı istenilen değer kadar sayıyı sağa kaydırır.</a:t>
            </a:r>
            <a:br>
              <a:rPr kumimoji="0" lang="tr-TR" altLang="tr-TR" sz="1100" b="0" i="0" u="none" strike="noStrike" cap="none" normalizeH="0" baseline="0" dirty="0">
                <a:ln>
                  <a:noFill/>
                </a:ln>
                <a:solidFill>
                  <a:schemeClr val="tx1"/>
                </a:solidFill>
                <a:effectLst/>
                <a:cs typeface="+mn-lt"/>
              </a:rPr>
            </a:br>
            <a:r>
              <a:rPr kumimoji="0" lang="tr-TR" altLang="tr-TR" sz="1400" b="1" i="0" u="none" strike="noStrike" cap="none" normalizeH="0" baseline="0" dirty="0">
                <a:ln>
                  <a:noFill/>
                </a:ln>
                <a:solidFill>
                  <a:srgbClr val="C7254E"/>
                </a:solidFill>
                <a:effectLst/>
                <a:cs typeface="+mn-lt"/>
              </a:rPr>
              <a:t>&lt;&lt;</a:t>
            </a:r>
            <a:r>
              <a:rPr kumimoji="0" lang="tr-TR" altLang="tr-TR" sz="2000" b="0" i="0" u="none" strike="noStrike" cap="none" normalizeH="0" baseline="0" dirty="0">
                <a:ln>
                  <a:noFill/>
                </a:ln>
                <a:solidFill>
                  <a:schemeClr val="tx1"/>
                </a:solidFill>
                <a:effectLst/>
                <a:cs typeface="+mn-lt"/>
              </a:rPr>
              <a:t> </a:t>
            </a:r>
            <a:r>
              <a:rPr kumimoji="0" lang="tr-TR" altLang="tr-TR" sz="2000" b="0" i="0" u="none" strike="noStrike" cap="none" normalizeH="0" baseline="0" dirty="0" err="1">
                <a:ln>
                  <a:noFill/>
                </a:ln>
                <a:solidFill>
                  <a:schemeClr val="tx1"/>
                </a:solidFill>
                <a:effectLst/>
                <a:cs typeface="+mn-lt"/>
              </a:rPr>
              <a:t>Bitsel</a:t>
            </a:r>
            <a:r>
              <a:rPr kumimoji="0" lang="tr-TR" altLang="tr-TR" sz="2000" b="0" i="0" u="none" strike="noStrike" cap="none" normalizeH="0" baseline="0" dirty="0">
                <a:ln>
                  <a:noFill/>
                </a:ln>
                <a:solidFill>
                  <a:schemeClr val="tx1"/>
                </a:solidFill>
                <a:effectLst/>
                <a:cs typeface="+mn-lt"/>
              </a:rPr>
              <a:t> olarak sayısı istenilen değer kadar sayıyı sola kaydırır.</a:t>
            </a:r>
            <a:r>
              <a:rPr kumimoji="0" lang="tr-TR" altLang="tr-TR" sz="1100" b="0" i="0" u="none" strike="noStrike" cap="none" normalizeH="0" baseline="0" dirty="0">
                <a:ln>
                  <a:noFill/>
                </a:ln>
                <a:solidFill>
                  <a:schemeClr val="tx1"/>
                </a:solidFill>
                <a:effectLst/>
                <a:cs typeface="+mn-lt"/>
              </a:rPr>
              <a:t> </a:t>
            </a:r>
            <a:endParaRPr kumimoji="0" lang="tr-TR" altLang="tr-TR" sz="1100" b="0" i="0" u="none" strike="noStrike" cap="none" normalizeH="0" baseline="0" dirty="0">
              <a:ln>
                <a:noFill/>
              </a:ln>
              <a:solidFill>
                <a:schemeClr val="tx1"/>
              </a:solidFill>
              <a:effectLst/>
              <a:cs typeface="+mn-lt"/>
            </a:endParaRPr>
          </a:p>
          <a:p>
            <a:pPr marL="0" indent="0">
              <a:buNone/>
            </a:pPr>
            <a:r>
              <a:rPr lang="tr-TR" sz="1400" b="1" dirty="0">
                <a:solidFill>
                  <a:srgbClr val="C7254E"/>
                </a:solidFill>
                <a:cs typeface="+mn-lt"/>
              </a:rPr>
              <a:t>^ </a:t>
            </a:r>
            <a:r>
              <a:rPr lang="tr-TR" dirty="0" err="1">
                <a:cs typeface="+mn-lt"/>
              </a:rPr>
              <a:t>Bitsel</a:t>
            </a:r>
            <a:r>
              <a:rPr lang="tr-TR" dirty="0">
                <a:cs typeface="+mn-lt"/>
              </a:rPr>
              <a:t> olarak </a:t>
            </a:r>
            <a:r>
              <a:rPr lang="tr-TR" dirty="0" err="1">
                <a:cs typeface="+mn-lt"/>
              </a:rPr>
              <a:t>xor</a:t>
            </a:r>
            <a:r>
              <a:rPr lang="tr-TR" dirty="0">
                <a:cs typeface="+mn-lt"/>
              </a:rPr>
              <a:t> işlemini yerine getirir.</a:t>
            </a:r>
            <a:endParaRPr lang="tr-TR" dirty="0">
              <a:cs typeface="+mn-lt"/>
            </a:endParaRPr>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51579" y="2038525"/>
            <a:ext cx="9603275" cy="3427820"/>
          </a:xfrm>
        </p:spPr>
        <p:txBody>
          <a:bodyPr/>
          <a:lstStyle/>
          <a:p>
            <a:r>
              <a:rPr lang="tr-TR" b="0" i="0" dirty="0">
                <a:effectLst/>
                <a:latin typeface="-apple-system"/>
              </a:rPr>
              <a:t>3 sayısının </a:t>
            </a:r>
            <a:r>
              <a:rPr lang="tr-TR" b="0" i="0" dirty="0" err="1">
                <a:effectLst/>
                <a:latin typeface="-apple-system"/>
              </a:rPr>
              <a:t>binary</a:t>
            </a:r>
            <a:r>
              <a:rPr lang="tr-TR" b="0" i="0" dirty="0">
                <a:effectLst/>
                <a:latin typeface="-apple-system"/>
              </a:rPr>
              <a:t> karşılığı (0011), 14 sayısının </a:t>
            </a:r>
            <a:r>
              <a:rPr lang="tr-TR" b="0" i="0" dirty="0" err="1">
                <a:effectLst/>
                <a:latin typeface="-apple-system"/>
              </a:rPr>
              <a:t>binary</a:t>
            </a:r>
            <a:r>
              <a:rPr lang="tr-TR" b="0" i="0" dirty="0">
                <a:effectLst/>
                <a:latin typeface="-apple-system"/>
              </a:rPr>
              <a:t> karşılığı (1110)</a:t>
            </a:r>
            <a:endParaRPr lang="tr-TR" b="0" i="0" dirty="0">
              <a:solidFill>
                <a:srgbClr val="000000"/>
              </a:solidFill>
              <a:effectLst/>
              <a:latin typeface="Monaco"/>
            </a:endParaRPr>
          </a:p>
          <a:p>
            <a:r>
              <a:rPr lang="tr-TR" b="0" i="0" dirty="0" err="1">
                <a:solidFill>
                  <a:srgbClr val="000000"/>
                </a:solidFill>
                <a:effectLst/>
                <a:latin typeface="Monaco"/>
              </a:rPr>
              <a:t>System</a:t>
            </a:r>
            <a:r>
              <a:rPr lang="tr-TR" b="0" i="0" dirty="0" err="1">
                <a:solidFill>
                  <a:srgbClr val="333333"/>
                </a:solidFill>
                <a:effectLst/>
                <a:latin typeface="Monaco"/>
              </a:rPr>
              <a:t>.</a:t>
            </a:r>
            <a:r>
              <a:rPr lang="tr-TR" b="0" i="0" dirty="0" err="1">
                <a:solidFill>
                  <a:srgbClr val="000000"/>
                </a:solidFill>
                <a:effectLst/>
                <a:latin typeface="Monaco"/>
              </a:rPr>
              <a:t>out</a:t>
            </a:r>
            <a:r>
              <a:rPr lang="tr-TR" b="0" i="0" dirty="0" err="1">
                <a:solidFill>
                  <a:srgbClr val="333333"/>
                </a:solidFill>
                <a:effectLst/>
                <a:latin typeface="Monaco"/>
              </a:rPr>
              <a:t>.</a:t>
            </a:r>
            <a:r>
              <a:rPr lang="tr-TR" b="0" i="0" dirty="0" err="1">
                <a:solidFill>
                  <a:srgbClr val="000000"/>
                </a:solidFill>
                <a:effectLst/>
                <a:latin typeface="Monaco"/>
              </a:rPr>
              <a:t>println</a:t>
            </a:r>
            <a:r>
              <a:rPr lang="tr-TR" b="0" i="0" dirty="0">
                <a:solidFill>
                  <a:srgbClr val="333333"/>
                </a:solidFill>
                <a:effectLst/>
                <a:latin typeface="Monaco"/>
              </a:rPr>
              <a:t>(</a:t>
            </a:r>
            <a:r>
              <a:rPr lang="tr-TR" b="0" i="0" dirty="0">
                <a:solidFill>
                  <a:srgbClr val="990055"/>
                </a:solidFill>
                <a:effectLst/>
                <a:latin typeface="Monaco"/>
              </a:rPr>
              <a:t>3</a:t>
            </a:r>
            <a:r>
              <a:rPr lang="tr-TR" b="0" i="0" dirty="0">
                <a:solidFill>
                  <a:srgbClr val="A67F59"/>
                </a:solidFill>
                <a:effectLst/>
                <a:latin typeface="Monaco"/>
              </a:rPr>
              <a:t>&amp;</a:t>
            </a:r>
            <a:r>
              <a:rPr lang="tr-TR" b="0" i="0" dirty="0">
                <a:solidFill>
                  <a:srgbClr val="990055"/>
                </a:solidFill>
                <a:effectLst/>
                <a:latin typeface="Monaco"/>
              </a:rPr>
              <a:t>14</a:t>
            </a:r>
            <a:r>
              <a:rPr lang="tr-TR" b="0" i="0" dirty="0">
                <a:solidFill>
                  <a:srgbClr val="333333"/>
                </a:solidFill>
                <a:effectLst/>
                <a:latin typeface="Monaco"/>
              </a:rPr>
              <a:t>);</a:t>
            </a:r>
            <a:endParaRPr lang="tr-TR" b="0" i="0" dirty="0">
              <a:solidFill>
                <a:srgbClr val="333333"/>
              </a:solidFill>
              <a:effectLst/>
              <a:latin typeface="Monaco"/>
            </a:endParaRPr>
          </a:p>
          <a:p>
            <a:pPr marL="0" indent="0">
              <a:buNone/>
            </a:pPr>
            <a:r>
              <a:rPr lang="tr-TR" dirty="0">
                <a:solidFill>
                  <a:srgbClr val="333333"/>
                </a:solidFill>
                <a:latin typeface="Monaco"/>
              </a:rPr>
              <a:t>Çıktı : 2</a:t>
            </a:r>
            <a:endParaRPr lang="tr-TR" dirty="0">
              <a:solidFill>
                <a:srgbClr val="333333"/>
              </a:solidFill>
              <a:latin typeface="Monaco"/>
            </a:endParaRPr>
          </a:p>
          <a:p>
            <a:r>
              <a:rPr lang="tr-TR" b="0" i="0" dirty="0" err="1">
                <a:solidFill>
                  <a:srgbClr val="000000"/>
                </a:solidFill>
                <a:effectLst/>
                <a:latin typeface="Monaco"/>
              </a:rPr>
              <a:t>System</a:t>
            </a:r>
            <a:r>
              <a:rPr lang="tr-TR" b="0" i="0" dirty="0" err="1">
                <a:solidFill>
                  <a:srgbClr val="333333"/>
                </a:solidFill>
                <a:effectLst/>
                <a:latin typeface="Monaco"/>
              </a:rPr>
              <a:t>.</a:t>
            </a:r>
            <a:r>
              <a:rPr lang="tr-TR" b="0" i="0" dirty="0" err="1">
                <a:solidFill>
                  <a:srgbClr val="000000"/>
                </a:solidFill>
                <a:effectLst/>
                <a:latin typeface="Monaco"/>
              </a:rPr>
              <a:t>out</a:t>
            </a:r>
            <a:r>
              <a:rPr lang="tr-TR" b="0" i="0" dirty="0" err="1">
                <a:solidFill>
                  <a:srgbClr val="333333"/>
                </a:solidFill>
                <a:effectLst/>
                <a:latin typeface="Monaco"/>
              </a:rPr>
              <a:t>.</a:t>
            </a:r>
            <a:r>
              <a:rPr lang="tr-TR" b="0" i="0" dirty="0" err="1">
                <a:solidFill>
                  <a:srgbClr val="000000"/>
                </a:solidFill>
                <a:effectLst/>
                <a:latin typeface="Monaco"/>
              </a:rPr>
              <a:t>println</a:t>
            </a:r>
            <a:r>
              <a:rPr lang="tr-TR" b="0" i="0" dirty="0">
                <a:solidFill>
                  <a:srgbClr val="333333"/>
                </a:solidFill>
                <a:effectLst/>
                <a:latin typeface="Monaco"/>
              </a:rPr>
              <a:t>(</a:t>
            </a:r>
            <a:r>
              <a:rPr lang="tr-TR" b="0" i="0" dirty="0">
                <a:solidFill>
                  <a:srgbClr val="990055"/>
                </a:solidFill>
                <a:effectLst/>
                <a:latin typeface="Monaco"/>
              </a:rPr>
              <a:t>3</a:t>
            </a:r>
            <a:r>
              <a:rPr lang="tr-TR" b="0" i="0" dirty="0">
                <a:solidFill>
                  <a:srgbClr val="A67F59"/>
                </a:solidFill>
                <a:effectLst/>
                <a:latin typeface="Monaco"/>
              </a:rPr>
              <a:t>|</a:t>
            </a:r>
            <a:r>
              <a:rPr lang="tr-TR" b="0" i="0" dirty="0">
                <a:solidFill>
                  <a:srgbClr val="990055"/>
                </a:solidFill>
                <a:effectLst/>
                <a:latin typeface="Monaco"/>
              </a:rPr>
              <a:t>14</a:t>
            </a:r>
            <a:r>
              <a:rPr lang="tr-TR" b="0" i="0" dirty="0">
                <a:solidFill>
                  <a:srgbClr val="333333"/>
                </a:solidFill>
                <a:effectLst/>
                <a:latin typeface="Monaco"/>
              </a:rPr>
              <a:t>);</a:t>
            </a:r>
            <a:endParaRPr lang="tr-TR" b="0" i="0" dirty="0">
              <a:solidFill>
                <a:srgbClr val="333333"/>
              </a:solidFill>
              <a:effectLst/>
              <a:latin typeface="Monaco"/>
            </a:endParaRPr>
          </a:p>
          <a:p>
            <a:pPr marL="0" indent="0">
              <a:buNone/>
            </a:pPr>
            <a:r>
              <a:rPr lang="tr-TR" dirty="0">
                <a:solidFill>
                  <a:srgbClr val="333333"/>
                </a:solidFill>
                <a:latin typeface="Monaco"/>
              </a:rPr>
              <a:t>Çıktı: 15</a:t>
            </a:r>
            <a:endParaRPr lang="tr-TR" dirty="0">
              <a:solidFill>
                <a:srgbClr val="333333"/>
              </a:solidFill>
              <a:latin typeface="Monaco"/>
            </a:endParaRPr>
          </a:p>
          <a:p>
            <a:r>
              <a:rPr lang="tr-TR" dirty="0" err="1">
                <a:solidFill>
                  <a:srgbClr val="333333"/>
                </a:solidFill>
                <a:latin typeface="Monaco"/>
              </a:rPr>
              <a:t>System.out.println</a:t>
            </a:r>
            <a:r>
              <a:rPr lang="tr-TR" dirty="0">
                <a:solidFill>
                  <a:srgbClr val="333333"/>
                </a:solidFill>
                <a:latin typeface="Monaco"/>
              </a:rPr>
              <a:t>(~3)</a:t>
            </a:r>
            <a:endParaRPr lang="tr-TR" dirty="0">
              <a:solidFill>
                <a:srgbClr val="333333"/>
              </a:solidFill>
              <a:latin typeface="Monaco"/>
            </a:endParaRPr>
          </a:p>
          <a:p>
            <a:pPr marL="0" indent="0">
              <a:buNone/>
            </a:pPr>
            <a:r>
              <a:rPr lang="tr-TR" dirty="0">
                <a:solidFill>
                  <a:srgbClr val="333333"/>
                </a:solidFill>
                <a:latin typeface="Monaco"/>
              </a:rPr>
              <a:t>Çıktı: -4 (</a:t>
            </a:r>
            <a:r>
              <a:rPr lang="tr-TR" dirty="0"/>
              <a:t>1100</a:t>
            </a:r>
            <a:r>
              <a:rPr lang="tr-TR" dirty="0">
                <a:solidFill>
                  <a:srgbClr val="333333"/>
                </a:solidFill>
                <a:latin typeface="Monaco"/>
              </a:rPr>
              <a:t>) (en soldaki bit işaret bitidir.)</a:t>
            </a:r>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fontScale="92500" lnSpcReduction="10000"/>
          </a:bodyPr>
          <a:lstStyle/>
          <a:p>
            <a:r>
              <a:rPr lang="tr-TR" b="0" i="0" dirty="0">
                <a:effectLst/>
                <a:latin typeface="-apple-system"/>
              </a:rPr>
              <a:t>3 sayısının </a:t>
            </a:r>
            <a:r>
              <a:rPr lang="tr-TR" b="0" i="0" dirty="0" err="1">
                <a:effectLst/>
                <a:latin typeface="-apple-system"/>
              </a:rPr>
              <a:t>binary</a:t>
            </a:r>
            <a:r>
              <a:rPr lang="tr-TR" b="0" i="0" dirty="0">
                <a:effectLst/>
                <a:latin typeface="-apple-system"/>
              </a:rPr>
              <a:t> karşılığı (0011), 5 sayısının </a:t>
            </a:r>
            <a:r>
              <a:rPr lang="tr-TR" b="0" i="0" dirty="0" err="1">
                <a:effectLst/>
                <a:latin typeface="-apple-system"/>
              </a:rPr>
              <a:t>binary</a:t>
            </a:r>
            <a:r>
              <a:rPr lang="tr-TR" b="0" i="0" dirty="0">
                <a:effectLst/>
                <a:latin typeface="-apple-system"/>
              </a:rPr>
              <a:t> karşılığı (</a:t>
            </a:r>
            <a:r>
              <a:rPr lang="tr-TR" dirty="0"/>
              <a:t>0101</a:t>
            </a:r>
            <a:r>
              <a:rPr lang="tr-TR" b="0" i="0" dirty="0">
                <a:effectLst/>
                <a:latin typeface="-apple-system"/>
              </a:rPr>
              <a:t>)</a:t>
            </a:r>
            <a:endParaRPr lang="tr-TR" b="0" i="0" dirty="0">
              <a:solidFill>
                <a:srgbClr val="000000"/>
              </a:solidFill>
              <a:effectLst/>
              <a:latin typeface="Monaco"/>
            </a:endParaRPr>
          </a:p>
          <a:p>
            <a:r>
              <a:rPr lang="tr-TR" dirty="0" err="1"/>
              <a:t>System.out.println</a:t>
            </a:r>
            <a:r>
              <a:rPr lang="tr-TR" dirty="0"/>
              <a:t>(3 &lt;&lt;&lt; 2 )</a:t>
            </a:r>
            <a:endParaRPr lang="tr-TR" dirty="0"/>
          </a:p>
          <a:p>
            <a:pPr marL="0" indent="0">
              <a:buNone/>
            </a:pPr>
            <a:r>
              <a:rPr lang="tr-TR" dirty="0"/>
              <a:t>Çıktı: 12 (3 = 0011 sayısının bütün bitleri 2 hane sola kayıyor. Sağda boşalan haneler yerine 0 konuluyor)</a:t>
            </a:r>
            <a:endParaRPr lang="tr-TR" dirty="0"/>
          </a:p>
          <a:p>
            <a:r>
              <a:rPr lang="tr-TR" dirty="0" err="1"/>
              <a:t>System.out.println</a:t>
            </a:r>
            <a:r>
              <a:rPr lang="tr-TR" dirty="0"/>
              <a:t>( 5 &gt;&gt; 2 )</a:t>
            </a:r>
            <a:endParaRPr lang="tr-TR" dirty="0"/>
          </a:p>
          <a:p>
            <a:pPr marL="0" indent="0">
              <a:buNone/>
            </a:pPr>
            <a:r>
              <a:rPr lang="tr-TR" dirty="0"/>
              <a:t>Çıktı: 1 (0101 &gt;&gt; 2 ==&gt; 0001 )</a:t>
            </a:r>
            <a:endParaRPr lang="tr-TR" dirty="0"/>
          </a:p>
          <a:p>
            <a:pPr marL="0" indent="0">
              <a:buNone/>
            </a:pPr>
            <a:r>
              <a:rPr lang="tr-TR" dirty="0" err="1"/>
              <a:t>System.out.println</a:t>
            </a:r>
            <a:r>
              <a:rPr lang="tr-TR" dirty="0"/>
              <a:t>(3 ^ 5 )</a:t>
            </a:r>
            <a:endParaRPr lang="tr-TR" dirty="0"/>
          </a:p>
          <a:p>
            <a:pPr marL="0" indent="0">
              <a:buNone/>
            </a:pPr>
            <a:r>
              <a:rPr lang="tr-TR" dirty="0"/>
              <a:t>Çıktı: 6 ((0011) ^ (0101) = 0110)</a:t>
            </a:r>
            <a:endParaRPr lang="tr-TR" dirty="0"/>
          </a:p>
          <a:p>
            <a:pPr marL="0" indent="0">
              <a:buNone/>
            </a:pPr>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Operatörlerdekİ Öncelİk Sırası</a:t>
            </a:r>
            <a:br>
              <a:rPr lang="tr-TR" dirty="0"/>
            </a:br>
            <a:endParaRPr lang="tr-TR" dirty="0"/>
          </a:p>
        </p:txBody>
      </p:sp>
      <p:pic>
        <p:nvPicPr>
          <p:cNvPr id="5" name="Resim 4"/>
          <p:cNvPicPr>
            <a:picLocks noChangeAspect="1"/>
          </p:cNvPicPr>
          <p:nvPr/>
        </p:nvPicPr>
        <p:blipFill>
          <a:blip r:embed="rId1"/>
          <a:stretch>
            <a:fillRect/>
          </a:stretch>
        </p:blipFill>
        <p:spPr>
          <a:xfrm>
            <a:off x="809756" y="2210674"/>
            <a:ext cx="4667313" cy="2705100"/>
          </a:xfrm>
          <a:prstGeom prst="rect">
            <a:avLst/>
          </a:prstGeom>
        </p:spPr>
      </p:pic>
      <p:pic>
        <p:nvPicPr>
          <p:cNvPr id="7" name="Resim 6"/>
          <p:cNvPicPr>
            <a:picLocks noChangeAspect="1"/>
          </p:cNvPicPr>
          <p:nvPr/>
        </p:nvPicPr>
        <p:blipFill>
          <a:blip r:embed="rId2"/>
          <a:stretch>
            <a:fillRect/>
          </a:stretch>
        </p:blipFill>
        <p:spPr>
          <a:xfrm>
            <a:off x="5711792" y="2210675"/>
            <a:ext cx="6105525" cy="2705100"/>
          </a:xfrm>
          <a:prstGeom prst="rect">
            <a:avLst/>
          </a:prstGeom>
        </p:spPr>
      </p:pic>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Tip Dönüşümleri (</a:t>
            </a:r>
            <a:r>
              <a:rPr lang="tr-TR" dirty="0" err="1"/>
              <a:t>Castıng</a:t>
            </a:r>
            <a:r>
              <a:rPr lang="tr-TR" dirty="0"/>
              <a:t>)</a:t>
            </a:r>
            <a:endParaRPr lang="tr-TR" dirty="0"/>
          </a:p>
        </p:txBody>
      </p:sp>
      <p:sp>
        <p:nvSpPr>
          <p:cNvPr id="3" name="İçerik Yer Tutucusu 2"/>
          <p:cNvSpPr>
            <a:spLocks noGrp="1"/>
          </p:cNvSpPr>
          <p:nvPr>
            <p:ph idx="1"/>
          </p:nvPr>
        </p:nvSpPr>
        <p:spPr>
          <a:xfrm>
            <a:off x="6360252" y="2168131"/>
            <a:ext cx="4227768" cy="3450613"/>
          </a:xfrm>
        </p:spPr>
        <p:txBody>
          <a:bodyPr/>
          <a:lstStyle/>
          <a:p>
            <a:pPr algn="l" fontAlgn="base">
              <a:buFont typeface="Arial" panose="020B0604020202020204" pitchFamily="34" charset="0"/>
              <a:buChar char="•"/>
            </a:pPr>
            <a:r>
              <a:rPr lang="en-US" b="0" i="0" dirty="0">
                <a:solidFill>
                  <a:srgbClr val="232629"/>
                </a:solidFill>
                <a:effectLst/>
                <a:latin typeface="inherit"/>
              </a:rPr>
              <a:t>byte to short, int, long, float, or double</a:t>
            </a:r>
            <a:endParaRPr lang="en-US" b="0" i="0" dirty="0">
              <a:solidFill>
                <a:srgbClr val="232629"/>
              </a:solidFill>
              <a:effectLst/>
              <a:latin typeface="inherit"/>
            </a:endParaRPr>
          </a:p>
          <a:p>
            <a:pPr algn="l" fontAlgn="base">
              <a:buFont typeface="Arial" panose="020B0604020202020204" pitchFamily="34" charset="0"/>
              <a:buChar char="•"/>
            </a:pPr>
            <a:r>
              <a:rPr lang="en-US" b="0" i="0" dirty="0">
                <a:solidFill>
                  <a:srgbClr val="232629"/>
                </a:solidFill>
                <a:effectLst/>
                <a:latin typeface="inherit"/>
              </a:rPr>
              <a:t>short to int, long, float, or double</a:t>
            </a:r>
            <a:endParaRPr lang="en-US" b="0" i="0" dirty="0">
              <a:solidFill>
                <a:srgbClr val="232629"/>
              </a:solidFill>
              <a:effectLst/>
              <a:latin typeface="inherit"/>
            </a:endParaRPr>
          </a:p>
          <a:p>
            <a:pPr algn="l" fontAlgn="base">
              <a:buFont typeface="Arial" panose="020B0604020202020204" pitchFamily="34" charset="0"/>
              <a:buChar char="•"/>
            </a:pPr>
            <a:r>
              <a:rPr lang="en-US" b="0" i="0" dirty="0">
                <a:solidFill>
                  <a:srgbClr val="232629"/>
                </a:solidFill>
                <a:effectLst/>
                <a:latin typeface="inherit"/>
              </a:rPr>
              <a:t>char to int, long, float, or double</a:t>
            </a:r>
            <a:endParaRPr lang="en-US" b="0" i="0" dirty="0">
              <a:solidFill>
                <a:srgbClr val="232629"/>
              </a:solidFill>
              <a:effectLst/>
              <a:latin typeface="inherit"/>
            </a:endParaRPr>
          </a:p>
          <a:p>
            <a:pPr algn="l" fontAlgn="base">
              <a:buFont typeface="Arial" panose="020B0604020202020204" pitchFamily="34" charset="0"/>
              <a:buChar char="•"/>
            </a:pPr>
            <a:r>
              <a:rPr lang="en-US" b="0" i="0" dirty="0">
                <a:solidFill>
                  <a:srgbClr val="232629"/>
                </a:solidFill>
                <a:effectLst/>
                <a:latin typeface="inherit"/>
              </a:rPr>
              <a:t>int to long, float, or double</a:t>
            </a:r>
            <a:endParaRPr lang="en-US" b="0" i="0" dirty="0">
              <a:solidFill>
                <a:srgbClr val="232629"/>
              </a:solidFill>
              <a:effectLst/>
              <a:latin typeface="inherit"/>
            </a:endParaRPr>
          </a:p>
          <a:p>
            <a:pPr algn="l" fontAlgn="base">
              <a:buFont typeface="Arial" panose="020B0604020202020204" pitchFamily="34" charset="0"/>
              <a:buChar char="•"/>
            </a:pPr>
            <a:r>
              <a:rPr lang="en-US" b="0" i="0" dirty="0">
                <a:solidFill>
                  <a:srgbClr val="232629"/>
                </a:solidFill>
                <a:effectLst/>
                <a:latin typeface="inherit"/>
              </a:rPr>
              <a:t>long to float or double</a:t>
            </a:r>
            <a:endParaRPr lang="en-US" b="0" i="0" dirty="0">
              <a:solidFill>
                <a:srgbClr val="232629"/>
              </a:solidFill>
              <a:effectLst/>
              <a:latin typeface="inherit"/>
            </a:endParaRPr>
          </a:p>
          <a:p>
            <a:pPr algn="l" fontAlgn="base">
              <a:buFont typeface="Arial" panose="020B0604020202020204" pitchFamily="34" charset="0"/>
              <a:buChar char="•"/>
            </a:pPr>
            <a:r>
              <a:rPr lang="en-US" b="0" i="0" dirty="0">
                <a:solidFill>
                  <a:srgbClr val="232629"/>
                </a:solidFill>
                <a:effectLst/>
                <a:latin typeface="inherit"/>
              </a:rPr>
              <a:t>float to double</a:t>
            </a:r>
            <a:endParaRPr lang="en-US" b="0" i="0" dirty="0">
              <a:solidFill>
                <a:srgbClr val="232629"/>
              </a:solidFill>
              <a:effectLst/>
              <a:latin typeface="inherit"/>
            </a:endParaRPr>
          </a:p>
        </p:txBody>
      </p:sp>
      <p:sp>
        <p:nvSpPr>
          <p:cNvPr id="5" name="İçerik Yer Tutucusu 2"/>
          <p:cNvSpPr txBox="1"/>
          <p:nvPr/>
        </p:nvSpPr>
        <p:spPr>
          <a:xfrm>
            <a:off x="1603980" y="2168132"/>
            <a:ext cx="4227768"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tr-TR" dirty="0"/>
              <a:t>İlkel Dönüşümleri Genişletme (</a:t>
            </a:r>
            <a:r>
              <a:rPr lang="tr-TR" dirty="0" err="1"/>
              <a:t>Widening</a:t>
            </a:r>
            <a:r>
              <a:rPr lang="tr-TR" dirty="0"/>
              <a:t> </a:t>
            </a:r>
            <a:r>
              <a:rPr lang="tr-TR" dirty="0" err="1"/>
              <a:t>Primitive</a:t>
            </a:r>
            <a:r>
              <a:rPr lang="tr-TR" dirty="0"/>
              <a:t> </a:t>
            </a:r>
            <a:r>
              <a:rPr lang="tr-TR" dirty="0" err="1"/>
              <a:t>Conversions</a:t>
            </a:r>
            <a:r>
              <a:rPr lang="tr-TR" dirty="0"/>
              <a:t>)</a:t>
            </a:r>
            <a:endParaRPr lang="tr-TR" dirty="0"/>
          </a:p>
          <a:p>
            <a:pPr marL="0" indent="0">
              <a:buFont typeface="Arial" panose="020B0604020202020204" pitchFamily="34" charset="0"/>
              <a:buNone/>
            </a:pPr>
            <a:r>
              <a:rPr lang="en-US" sz="1500" b="1" dirty="0">
                <a:solidFill>
                  <a:srgbClr val="63B175"/>
                </a:solidFill>
                <a:latin typeface="Source Code Pro" panose="020B0604020202020204" pitchFamily="49" charset="0"/>
              </a:rPr>
              <a:t>int</a:t>
            </a:r>
            <a:r>
              <a:rPr lang="en-US" sz="1500" dirty="0">
                <a:solidFill>
                  <a:srgbClr val="000000"/>
                </a:solidFill>
                <a:latin typeface="Source Code Pro" panose="020B0604020202020204" pitchFamily="49" charset="0"/>
              </a:rPr>
              <a:t> </a:t>
            </a:r>
            <a:r>
              <a:rPr lang="tr-TR" sz="1500" dirty="0" err="1">
                <a:solidFill>
                  <a:srgbClr val="000000"/>
                </a:solidFill>
                <a:latin typeface="Source Code Pro" panose="020B0604020202020204" pitchFamily="49" charset="0"/>
              </a:rPr>
              <a:t>testInt</a:t>
            </a:r>
            <a:r>
              <a:rPr lang="en-US" sz="1500" dirty="0">
                <a:solidFill>
                  <a:srgbClr val="000000"/>
                </a:solidFill>
                <a:latin typeface="Source Code Pro" panose="020B0604020202020204" pitchFamily="49" charset="0"/>
              </a:rPr>
              <a:t> = </a:t>
            </a:r>
            <a:r>
              <a:rPr lang="en-US" sz="1500" dirty="0">
                <a:solidFill>
                  <a:srgbClr val="4E9359"/>
                </a:solidFill>
                <a:latin typeface="Source Code Pro" panose="020B0604020202020204" pitchFamily="49" charset="0"/>
              </a:rPr>
              <a:t>127</a:t>
            </a:r>
            <a:r>
              <a:rPr lang="en-US" sz="1500" dirty="0">
                <a:solidFill>
                  <a:srgbClr val="000000"/>
                </a:solidFill>
                <a:latin typeface="Source Code Pro" panose="020B0604020202020204" pitchFamily="49" charset="0"/>
              </a:rPr>
              <a:t>; </a:t>
            </a:r>
            <a:endParaRPr lang="tr-TR" sz="1500" dirty="0">
              <a:solidFill>
                <a:srgbClr val="000000"/>
              </a:solidFill>
              <a:latin typeface="Source Code Pro" panose="020B0604020202020204" pitchFamily="49" charset="0"/>
            </a:endParaRPr>
          </a:p>
          <a:p>
            <a:pPr marL="0" indent="0">
              <a:buFont typeface="Arial" panose="020B0604020202020204" pitchFamily="34" charset="0"/>
              <a:buNone/>
            </a:pPr>
            <a:r>
              <a:rPr lang="en-US" sz="1500" b="1" dirty="0">
                <a:solidFill>
                  <a:srgbClr val="63B175"/>
                </a:solidFill>
                <a:latin typeface="Source Code Pro" panose="020B0604020202020204" pitchFamily="49" charset="0"/>
              </a:rPr>
              <a:t>long</a:t>
            </a:r>
            <a:r>
              <a:rPr lang="en-US" sz="1500" dirty="0">
                <a:solidFill>
                  <a:srgbClr val="000000"/>
                </a:solidFill>
                <a:latin typeface="Source Code Pro" panose="020B0604020202020204" pitchFamily="49" charset="0"/>
              </a:rPr>
              <a:t> </a:t>
            </a:r>
            <a:r>
              <a:rPr lang="tr-TR" sz="1500" dirty="0" err="1">
                <a:solidFill>
                  <a:srgbClr val="000000"/>
                </a:solidFill>
                <a:latin typeface="Source Code Pro" panose="020B0604020202020204" pitchFamily="49" charset="0"/>
              </a:rPr>
              <a:t>testLong</a:t>
            </a:r>
            <a:r>
              <a:rPr lang="en-US" sz="1500" dirty="0">
                <a:solidFill>
                  <a:srgbClr val="000000"/>
                </a:solidFill>
                <a:latin typeface="Source Code Pro" panose="020B0604020202020204" pitchFamily="49" charset="0"/>
              </a:rPr>
              <a:t> = </a:t>
            </a:r>
            <a:r>
              <a:rPr lang="tr-TR" sz="1500" dirty="0" err="1">
                <a:solidFill>
                  <a:srgbClr val="000000"/>
                </a:solidFill>
                <a:latin typeface="Source Code Pro" panose="020B0604020202020204" pitchFamily="49" charset="0"/>
              </a:rPr>
              <a:t>testInt</a:t>
            </a:r>
            <a:r>
              <a:rPr lang="en-US" sz="1500" dirty="0">
                <a:solidFill>
                  <a:srgbClr val="000000"/>
                </a:solidFill>
                <a:latin typeface="Source Code Pro" panose="020B0604020202020204" pitchFamily="49" charset="0"/>
              </a:rPr>
              <a:t>;</a:t>
            </a:r>
            <a:endParaRPr lang="tr-TR" sz="1500" dirty="0">
              <a:solidFill>
                <a:srgbClr val="000000"/>
              </a:solidFill>
              <a:latin typeface="Source Code Pro" panose="020B0604020202020204" pitchFamily="49" charset="0"/>
            </a:endParaRPr>
          </a:p>
          <a:p>
            <a:pPr marL="0" indent="0">
              <a:buFont typeface="Arial" panose="020B0604020202020204" pitchFamily="34" charset="0"/>
              <a:buNone/>
            </a:pPr>
            <a:endParaRPr lang="tr-TR" sz="1500" dirty="0">
              <a:solidFill>
                <a:srgbClr val="000000"/>
              </a:solidFill>
              <a:latin typeface="Source Code Pro" panose="020B0604020202020204" pitchFamily="49" charset="0"/>
            </a:endParaRPr>
          </a:p>
          <a:p>
            <a:pPr marL="0" indent="0">
              <a:buFont typeface="Arial" panose="020B0604020202020204" pitchFamily="34" charset="0"/>
              <a:buNone/>
            </a:pPr>
            <a:r>
              <a:rPr lang="en-US" sz="1400" b="1" dirty="0">
                <a:solidFill>
                  <a:srgbClr val="63B175"/>
                </a:solidFill>
                <a:latin typeface="Source Code Pro" panose="020B0604020202020204" pitchFamily="49" charset="0"/>
              </a:rPr>
              <a:t>float</a:t>
            </a:r>
            <a:r>
              <a:rPr lang="en-US" sz="1400" dirty="0">
                <a:solidFill>
                  <a:srgbClr val="000000"/>
                </a:solidFill>
                <a:latin typeface="Source Code Pro" panose="020B0604020202020204" pitchFamily="49" charset="0"/>
              </a:rPr>
              <a:t> </a:t>
            </a:r>
            <a:r>
              <a:rPr lang="tr-TR" sz="1400" dirty="0">
                <a:solidFill>
                  <a:srgbClr val="000000"/>
                </a:solidFill>
                <a:latin typeface="Source Code Pro" panose="020B0604020202020204" pitchFamily="49" charset="0"/>
              </a:rPr>
              <a:t>test</a:t>
            </a:r>
            <a:r>
              <a:rPr lang="en-US" sz="1400" dirty="0">
                <a:solidFill>
                  <a:srgbClr val="000000"/>
                </a:solidFill>
                <a:latin typeface="Source Code Pro" panose="020B0604020202020204" pitchFamily="49" charset="0"/>
              </a:rPr>
              <a:t>Float = </a:t>
            </a:r>
            <a:r>
              <a:rPr lang="tr-TR" sz="1400" dirty="0">
                <a:solidFill>
                  <a:srgbClr val="000000"/>
                </a:solidFill>
                <a:latin typeface="Source Code Pro" panose="020B0604020202020204" pitchFamily="49" charset="0"/>
              </a:rPr>
              <a:t>test</a:t>
            </a:r>
            <a:r>
              <a:rPr lang="en-US" sz="1400" dirty="0">
                <a:solidFill>
                  <a:srgbClr val="000000"/>
                </a:solidFill>
                <a:latin typeface="Source Code Pro" panose="020B0604020202020204" pitchFamily="49" charset="0"/>
              </a:rPr>
              <a:t>Long; </a:t>
            </a:r>
            <a:endParaRPr lang="tr-TR" sz="1400" dirty="0">
              <a:solidFill>
                <a:srgbClr val="000000"/>
              </a:solidFill>
              <a:latin typeface="Source Code Pro" panose="020B0604020202020204" pitchFamily="49" charset="0"/>
            </a:endParaRPr>
          </a:p>
          <a:p>
            <a:pPr marL="0" indent="0">
              <a:buFont typeface="Arial" panose="020B0604020202020204" pitchFamily="34" charset="0"/>
              <a:buNone/>
            </a:pPr>
            <a:r>
              <a:rPr lang="en-US" sz="1400" b="1" dirty="0">
                <a:solidFill>
                  <a:srgbClr val="63B175"/>
                </a:solidFill>
                <a:latin typeface="Source Code Pro" panose="020B0604020202020204" pitchFamily="49" charset="0"/>
              </a:rPr>
              <a:t>double</a:t>
            </a:r>
            <a:r>
              <a:rPr lang="en-US" sz="1400" dirty="0">
                <a:solidFill>
                  <a:srgbClr val="000000"/>
                </a:solidFill>
                <a:latin typeface="Source Code Pro" panose="020B0604020202020204" pitchFamily="49" charset="0"/>
              </a:rPr>
              <a:t> </a:t>
            </a:r>
            <a:r>
              <a:rPr lang="tr-TR" sz="1400" dirty="0">
                <a:solidFill>
                  <a:srgbClr val="000000"/>
                </a:solidFill>
                <a:latin typeface="Source Code Pro" panose="020B0604020202020204" pitchFamily="49" charset="0"/>
              </a:rPr>
              <a:t>test</a:t>
            </a:r>
            <a:r>
              <a:rPr lang="en-US" sz="1400" dirty="0">
                <a:solidFill>
                  <a:srgbClr val="000000"/>
                </a:solidFill>
                <a:latin typeface="Source Code Pro" panose="020B0604020202020204" pitchFamily="49" charset="0"/>
              </a:rPr>
              <a:t>Double = </a:t>
            </a:r>
            <a:r>
              <a:rPr lang="tr-TR" sz="1400" dirty="0">
                <a:solidFill>
                  <a:srgbClr val="000000"/>
                </a:solidFill>
                <a:latin typeface="Source Code Pro" panose="020B0604020202020204" pitchFamily="49" charset="0"/>
              </a:rPr>
              <a:t>test</a:t>
            </a:r>
            <a:r>
              <a:rPr lang="en-US" sz="1400" dirty="0">
                <a:solidFill>
                  <a:srgbClr val="000000"/>
                </a:solidFill>
                <a:latin typeface="Source Code Pro" panose="020B0604020202020204" pitchFamily="49" charset="0"/>
              </a:rPr>
              <a:t>Long;</a:t>
            </a:r>
            <a:endParaRPr lang="tr-TR" sz="1400" dirty="0">
              <a:solidFill>
                <a:srgbClr val="000000"/>
              </a:solidFill>
              <a:latin typeface="Source Code Pro" panose="020B0604020202020204" pitchFamily="49" charset="0"/>
            </a:endParaRPr>
          </a:p>
          <a:p>
            <a:pPr marL="0" indent="0">
              <a:buFont typeface="Arial" panose="020B0604020202020204" pitchFamily="34" charset="0"/>
              <a:buNone/>
            </a:pPr>
            <a:endParaRPr lang="tr-TR" sz="1400" dirty="0">
              <a:solidFill>
                <a:srgbClr val="000000"/>
              </a:solidFill>
              <a:latin typeface="Source Code Pro" panose="020B0604020202020204" pitchFamily="49" charset="0"/>
            </a:endParaRPr>
          </a:p>
          <a:p>
            <a:pPr marL="0" indent="0">
              <a:buFont typeface="Arial" panose="020B0604020202020204" pitchFamily="34" charset="0"/>
              <a:buNone/>
            </a:pPr>
            <a:endParaRPr lang="tr-TR" sz="1500" dirty="0"/>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Tip Dönüşümleri (</a:t>
            </a:r>
            <a:r>
              <a:rPr lang="tr-TR" dirty="0" err="1"/>
              <a:t>Castıng</a:t>
            </a:r>
            <a:r>
              <a:rPr lang="tr-TR" dirty="0"/>
              <a:t>)</a:t>
            </a:r>
            <a:endParaRPr lang="tr-TR" dirty="0"/>
          </a:p>
        </p:txBody>
      </p:sp>
      <p:sp>
        <p:nvSpPr>
          <p:cNvPr id="3" name="İçerik Yer Tutucusu 2"/>
          <p:cNvSpPr>
            <a:spLocks noGrp="1"/>
          </p:cNvSpPr>
          <p:nvPr>
            <p:ph idx="1"/>
          </p:nvPr>
        </p:nvSpPr>
        <p:spPr/>
        <p:txBody>
          <a:bodyPr/>
          <a:lstStyle/>
          <a:p>
            <a:r>
              <a:rPr lang="tr-TR" dirty="0"/>
              <a:t>İlkel Dönüşümü Daraltma (</a:t>
            </a:r>
            <a:r>
              <a:rPr lang="tr-TR" dirty="0" err="1"/>
              <a:t>Narrowing</a:t>
            </a:r>
            <a:r>
              <a:rPr lang="tr-TR" dirty="0"/>
              <a:t> </a:t>
            </a:r>
            <a:r>
              <a:rPr lang="tr-TR" dirty="0" err="1"/>
              <a:t>Primitive</a:t>
            </a:r>
            <a:r>
              <a:rPr lang="tr-TR" dirty="0"/>
              <a:t> Conversion)</a:t>
            </a:r>
            <a:endParaRPr lang="tr-TR" dirty="0"/>
          </a:p>
          <a:p>
            <a:pPr marL="0" indent="0">
              <a:buNone/>
            </a:pPr>
            <a:r>
              <a:rPr lang="tr-TR" sz="1500" b="1" i="0" dirty="0" err="1">
                <a:solidFill>
                  <a:srgbClr val="63B175"/>
                </a:solidFill>
                <a:effectLst/>
                <a:latin typeface="Source Code Pro" panose="020B0604020202020204" pitchFamily="49" charset="0"/>
              </a:rPr>
              <a:t>int</a:t>
            </a:r>
            <a:r>
              <a:rPr lang="tr-TR" sz="1500" b="0" i="0" dirty="0">
                <a:solidFill>
                  <a:srgbClr val="000000"/>
                </a:solidFill>
                <a:effectLst/>
                <a:latin typeface="Source Code Pro" panose="020B0604020202020204" pitchFamily="49" charset="0"/>
              </a:rPr>
              <a:t> </a:t>
            </a:r>
            <a:r>
              <a:rPr lang="tr-TR" sz="1500" dirty="0" err="1">
                <a:solidFill>
                  <a:srgbClr val="000000"/>
                </a:solidFill>
                <a:latin typeface="Source Code Pro" panose="020B0604020202020204" pitchFamily="49" charset="0"/>
              </a:rPr>
              <a:t>test</a:t>
            </a:r>
            <a:r>
              <a:rPr lang="tr-TR" sz="1500" b="0" i="0" dirty="0" err="1">
                <a:solidFill>
                  <a:srgbClr val="000000"/>
                </a:solidFill>
                <a:effectLst/>
                <a:latin typeface="Source Code Pro" panose="020B0604020202020204" pitchFamily="49" charset="0"/>
              </a:rPr>
              <a:t>Int</a:t>
            </a:r>
            <a:r>
              <a:rPr lang="tr-TR" sz="1500" b="0" i="0" dirty="0">
                <a:solidFill>
                  <a:srgbClr val="000000"/>
                </a:solidFill>
                <a:effectLst/>
                <a:latin typeface="Source Code Pro" panose="020B0604020202020204" pitchFamily="49" charset="0"/>
              </a:rPr>
              <a:t> = (</a:t>
            </a:r>
            <a:r>
              <a:rPr lang="tr-TR" sz="1500" b="1" i="0" dirty="0" err="1">
                <a:solidFill>
                  <a:srgbClr val="63B175"/>
                </a:solidFill>
                <a:effectLst/>
                <a:latin typeface="Source Code Pro" panose="020B0604020202020204" pitchFamily="49" charset="0"/>
              </a:rPr>
              <a:t>int</a:t>
            </a:r>
            <a:r>
              <a:rPr lang="tr-TR" sz="1500" b="0" i="0" dirty="0">
                <a:solidFill>
                  <a:srgbClr val="000000"/>
                </a:solidFill>
                <a:effectLst/>
                <a:latin typeface="Source Code Pro" panose="020B0604020202020204" pitchFamily="49" charset="0"/>
              </a:rPr>
              <a:t>) </a:t>
            </a:r>
            <a:r>
              <a:rPr lang="tr-TR" sz="1500" b="0" i="0" dirty="0" err="1">
                <a:solidFill>
                  <a:srgbClr val="000000"/>
                </a:solidFill>
                <a:effectLst/>
                <a:latin typeface="Source Code Pro" panose="020B0604020202020204" pitchFamily="49" charset="0"/>
              </a:rPr>
              <a:t>testDouble</a:t>
            </a:r>
            <a:r>
              <a:rPr lang="tr-TR" sz="1500" b="0" i="0" dirty="0">
                <a:solidFill>
                  <a:srgbClr val="000000"/>
                </a:solidFill>
                <a:effectLst/>
                <a:latin typeface="Source Code Pro" panose="020B0604020202020204" pitchFamily="49" charset="0"/>
              </a:rPr>
              <a:t>;</a:t>
            </a:r>
            <a:endParaRPr lang="tr-TR" sz="1500" b="0" i="0" dirty="0">
              <a:solidFill>
                <a:srgbClr val="000000"/>
              </a:solidFill>
              <a:effectLst/>
              <a:latin typeface="Source Code Pro" panose="020B0604020202020204" pitchFamily="49" charset="0"/>
            </a:endParaRPr>
          </a:p>
          <a:p>
            <a:pPr marL="0" indent="0">
              <a:buNone/>
            </a:pPr>
            <a:r>
              <a:rPr lang="tr-TR" sz="1500" b="1" i="0" dirty="0" err="1">
                <a:solidFill>
                  <a:srgbClr val="63B175"/>
                </a:solidFill>
                <a:effectLst/>
                <a:latin typeface="Source Code Pro" panose="020B0604020202020204" pitchFamily="49" charset="0"/>
              </a:rPr>
              <a:t>byte</a:t>
            </a:r>
            <a:r>
              <a:rPr lang="tr-TR" sz="1500" b="0" i="0" dirty="0">
                <a:solidFill>
                  <a:srgbClr val="000000"/>
                </a:solidFill>
                <a:effectLst/>
                <a:latin typeface="Source Code Pro" panose="020B0604020202020204" pitchFamily="49" charset="0"/>
              </a:rPr>
              <a:t> </a:t>
            </a:r>
            <a:r>
              <a:rPr lang="tr-TR" sz="1500" b="0" i="0" dirty="0" err="1">
                <a:solidFill>
                  <a:srgbClr val="000000"/>
                </a:solidFill>
                <a:effectLst/>
                <a:latin typeface="Source Code Pro" panose="020B0604020202020204" pitchFamily="49" charset="0"/>
              </a:rPr>
              <a:t>testByte</a:t>
            </a:r>
            <a:r>
              <a:rPr lang="tr-TR" sz="1500" b="0" i="0" dirty="0">
                <a:solidFill>
                  <a:srgbClr val="000000"/>
                </a:solidFill>
                <a:effectLst/>
                <a:latin typeface="Source Code Pro" panose="020B0604020202020204" pitchFamily="49" charset="0"/>
              </a:rPr>
              <a:t> = (</a:t>
            </a:r>
            <a:r>
              <a:rPr lang="tr-TR" sz="1500" b="1" i="0" dirty="0" err="1">
                <a:solidFill>
                  <a:srgbClr val="63B175"/>
                </a:solidFill>
                <a:effectLst/>
                <a:latin typeface="Source Code Pro" panose="020B0604020202020204" pitchFamily="49" charset="0"/>
              </a:rPr>
              <a:t>byte</a:t>
            </a:r>
            <a:r>
              <a:rPr lang="tr-TR" sz="1500" b="0" i="0" dirty="0">
                <a:solidFill>
                  <a:srgbClr val="000000"/>
                </a:solidFill>
                <a:effectLst/>
                <a:latin typeface="Source Code Pro" panose="020B0604020202020204" pitchFamily="49" charset="0"/>
              </a:rPr>
              <a:t>) </a:t>
            </a:r>
            <a:r>
              <a:rPr lang="tr-TR" sz="1500" b="0" i="0" dirty="0" err="1">
                <a:solidFill>
                  <a:srgbClr val="000000"/>
                </a:solidFill>
                <a:effectLst/>
                <a:latin typeface="Source Code Pro" panose="020B0604020202020204" pitchFamily="49" charset="0"/>
              </a:rPr>
              <a:t>testInt</a:t>
            </a:r>
            <a:r>
              <a:rPr lang="tr-TR" sz="1500" b="0" i="0" dirty="0">
                <a:solidFill>
                  <a:srgbClr val="000000"/>
                </a:solidFill>
                <a:effectLst/>
                <a:latin typeface="Source Code Pro" panose="020B0604020202020204" pitchFamily="49" charset="0"/>
              </a:rPr>
              <a:t>;</a:t>
            </a:r>
            <a:endParaRPr lang="tr-TR" sz="1500" dirty="0"/>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Tip Dönüşümleri (</a:t>
            </a:r>
            <a:r>
              <a:rPr lang="tr-TR" dirty="0" err="1"/>
              <a:t>Castıng</a:t>
            </a:r>
            <a:r>
              <a:rPr lang="tr-TR" dirty="0"/>
              <a:t>)</a:t>
            </a:r>
            <a:endParaRPr lang="tr-TR" dirty="0"/>
          </a:p>
        </p:txBody>
      </p:sp>
      <p:sp>
        <p:nvSpPr>
          <p:cNvPr id="3" name="İçerik Yer Tutucusu 2"/>
          <p:cNvSpPr>
            <a:spLocks noGrp="1"/>
          </p:cNvSpPr>
          <p:nvPr>
            <p:ph idx="1"/>
          </p:nvPr>
        </p:nvSpPr>
        <p:spPr/>
        <p:txBody>
          <a:bodyPr>
            <a:normAutofit fontScale="77500" lnSpcReduction="20000"/>
          </a:bodyPr>
          <a:lstStyle/>
          <a:p>
            <a:r>
              <a:rPr lang="tr-TR" dirty="0"/>
              <a:t>Genişletme ve Daraltma İlkel Dönüşüm (</a:t>
            </a:r>
            <a:r>
              <a:rPr lang="en-US" sz="2100" dirty="0"/>
              <a:t>Widening and Narrowing Primitive Conversion</a:t>
            </a:r>
            <a:r>
              <a:rPr lang="tr-TR" sz="2100" dirty="0"/>
              <a:t>)</a:t>
            </a:r>
            <a:endParaRPr lang="tr-TR" sz="2100" dirty="0"/>
          </a:p>
          <a:p>
            <a:r>
              <a:rPr lang="tr-TR" dirty="0" err="1"/>
              <a:t>byte’tan</a:t>
            </a:r>
            <a:r>
              <a:rPr lang="tr-TR" dirty="0"/>
              <a:t> </a:t>
            </a:r>
            <a:r>
              <a:rPr lang="tr-TR" dirty="0" err="1"/>
              <a:t>char’a</a:t>
            </a:r>
            <a:r>
              <a:rPr lang="tr-TR" dirty="0"/>
              <a:t> dönüştürmek istediğimizde çok özel bir durum</a:t>
            </a:r>
            <a:endParaRPr lang="tr-TR" dirty="0"/>
          </a:p>
          <a:p>
            <a:pPr marL="0" indent="0">
              <a:buNone/>
            </a:pPr>
            <a:r>
              <a:rPr lang="nb-NO" sz="1600" b="1" i="0" dirty="0">
                <a:solidFill>
                  <a:srgbClr val="63B175"/>
                </a:solidFill>
                <a:effectLst/>
                <a:latin typeface="Source Code Pro" panose="020B0604020202020204" pitchFamily="49" charset="0"/>
              </a:rPr>
              <a:t>byte</a:t>
            </a:r>
            <a:r>
              <a:rPr lang="nb-NO" sz="1600" b="0" i="0" dirty="0">
                <a:solidFill>
                  <a:srgbClr val="000000"/>
                </a:solidFill>
                <a:effectLst/>
                <a:latin typeface="Source Code Pro" panose="020B0604020202020204" pitchFamily="49" charset="0"/>
              </a:rPr>
              <a:t> myLargeValueByte = (</a:t>
            </a:r>
            <a:r>
              <a:rPr lang="nb-NO" sz="1600" b="1" i="0" dirty="0">
                <a:solidFill>
                  <a:srgbClr val="63B175"/>
                </a:solidFill>
                <a:effectLst/>
                <a:latin typeface="Source Code Pro" panose="020B0604020202020204" pitchFamily="49" charset="0"/>
              </a:rPr>
              <a:t>byte</a:t>
            </a:r>
            <a:r>
              <a:rPr lang="nb-NO" sz="1600" b="0" i="0" dirty="0">
                <a:solidFill>
                  <a:srgbClr val="000000"/>
                </a:solidFill>
                <a:effectLst/>
                <a:latin typeface="Source Code Pro" panose="020B0604020202020204" pitchFamily="49" charset="0"/>
              </a:rPr>
              <a:t>) </a:t>
            </a:r>
            <a:r>
              <a:rPr lang="nb-NO" sz="1600" b="0" i="0" dirty="0">
                <a:solidFill>
                  <a:srgbClr val="4E9359"/>
                </a:solidFill>
                <a:effectLst/>
                <a:latin typeface="Source Code Pro" panose="020B0604020202020204" pitchFamily="49" charset="0"/>
              </a:rPr>
              <a:t>130</a:t>
            </a:r>
            <a:r>
              <a:rPr lang="nb-NO" sz="1600" b="0" i="0" dirty="0">
                <a:solidFill>
                  <a:srgbClr val="000000"/>
                </a:solidFill>
                <a:effectLst/>
                <a:latin typeface="Source Code Pro" panose="020B0604020202020204" pitchFamily="49" charset="0"/>
              </a:rPr>
              <a:t>; </a:t>
            </a:r>
            <a:r>
              <a:rPr lang="nb-NO" sz="1600" b="0" i="0" dirty="0">
                <a:solidFill>
                  <a:srgbClr val="888888"/>
                </a:solidFill>
                <a:effectLst/>
                <a:latin typeface="Source Code Pro" panose="020B0604020202020204" pitchFamily="49" charset="0"/>
              </a:rPr>
              <a:t>//0b10000010 -126</a:t>
            </a:r>
            <a:endParaRPr lang="tr-TR" sz="1600" b="0" i="0" dirty="0">
              <a:solidFill>
                <a:srgbClr val="888888"/>
              </a:solidFill>
              <a:effectLst/>
              <a:latin typeface="Source Code Pro" panose="020B0604020202020204" pitchFamily="49" charset="0"/>
            </a:endParaRPr>
          </a:p>
          <a:p>
            <a:pPr marL="0" indent="0">
              <a:buNone/>
            </a:pPr>
            <a:r>
              <a:rPr lang="tr-TR" sz="1600" b="1" i="0" dirty="0" err="1">
                <a:solidFill>
                  <a:srgbClr val="63B175"/>
                </a:solidFill>
                <a:effectLst/>
                <a:latin typeface="Source Code Pro" panose="020B0604020202020204" pitchFamily="49" charset="0"/>
              </a:rPr>
              <a:t>char</a:t>
            </a:r>
            <a:r>
              <a:rPr lang="tr-TR" sz="1600" b="0" i="0" dirty="0">
                <a:solidFill>
                  <a:srgbClr val="000000"/>
                </a:solidFill>
                <a:effectLst/>
                <a:latin typeface="Source Code Pro" panose="020B0604020202020204" pitchFamily="49" charset="0"/>
              </a:rPr>
              <a:t> </a:t>
            </a:r>
            <a:r>
              <a:rPr lang="tr-TR" sz="1600" b="0" i="0" dirty="0" err="1">
                <a:solidFill>
                  <a:srgbClr val="000000"/>
                </a:solidFill>
                <a:effectLst/>
                <a:latin typeface="Source Code Pro" panose="020B0604020202020204" pitchFamily="49" charset="0"/>
              </a:rPr>
              <a:t>myLargeValueChar</a:t>
            </a:r>
            <a:r>
              <a:rPr lang="tr-TR" sz="1600" b="0" i="0" dirty="0">
                <a:solidFill>
                  <a:srgbClr val="000000"/>
                </a:solidFill>
                <a:effectLst/>
                <a:latin typeface="Source Code Pro" panose="020B0604020202020204" pitchFamily="49" charset="0"/>
              </a:rPr>
              <a:t> = (</a:t>
            </a:r>
            <a:r>
              <a:rPr lang="tr-TR" sz="1600" b="1" i="0" dirty="0" err="1">
                <a:solidFill>
                  <a:srgbClr val="63B175"/>
                </a:solidFill>
                <a:effectLst/>
                <a:latin typeface="Source Code Pro" panose="020B0604020202020204" pitchFamily="49" charset="0"/>
              </a:rPr>
              <a:t>char</a:t>
            </a:r>
            <a:r>
              <a:rPr lang="tr-TR" sz="1600" b="0" i="0" dirty="0">
                <a:solidFill>
                  <a:srgbClr val="000000"/>
                </a:solidFill>
                <a:effectLst/>
                <a:latin typeface="Source Code Pro" panose="020B0604020202020204" pitchFamily="49" charset="0"/>
              </a:rPr>
              <a:t>) </a:t>
            </a:r>
            <a:r>
              <a:rPr lang="tr-TR" sz="1600" b="0" i="0" dirty="0" err="1">
                <a:solidFill>
                  <a:srgbClr val="000000"/>
                </a:solidFill>
                <a:effectLst/>
                <a:latin typeface="Source Code Pro" panose="020B0604020202020204" pitchFamily="49" charset="0"/>
              </a:rPr>
              <a:t>myLargeValueByte</a:t>
            </a:r>
            <a:r>
              <a:rPr lang="tr-TR" sz="1600" b="0" i="0" dirty="0">
                <a:solidFill>
                  <a:srgbClr val="000000"/>
                </a:solidFill>
                <a:effectLst/>
                <a:latin typeface="Source Code Pro" panose="020B0604020202020204" pitchFamily="49" charset="0"/>
              </a:rPr>
              <a:t>; </a:t>
            </a:r>
            <a:r>
              <a:rPr lang="tr-TR" sz="1600" b="0" i="0" dirty="0">
                <a:solidFill>
                  <a:srgbClr val="888888"/>
                </a:solidFill>
                <a:effectLst/>
                <a:latin typeface="Source Code Pro" panose="020B0604020202020204" pitchFamily="49" charset="0"/>
              </a:rPr>
              <a:t>//0b11111111 10000010 </a:t>
            </a:r>
            <a:r>
              <a:rPr lang="tr-TR" sz="1600" b="0" i="0" dirty="0" err="1">
                <a:solidFill>
                  <a:srgbClr val="888888"/>
                </a:solidFill>
                <a:effectLst/>
                <a:latin typeface="Source Code Pro" panose="020B0604020202020204" pitchFamily="49" charset="0"/>
              </a:rPr>
              <a:t>unsigned</a:t>
            </a:r>
            <a:r>
              <a:rPr lang="tr-TR" sz="1600" b="0" i="0" dirty="0">
                <a:solidFill>
                  <a:srgbClr val="888888"/>
                </a:solidFill>
                <a:effectLst/>
                <a:latin typeface="Source Code Pro" panose="020B0604020202020204" pitchFamily="49" charset="0"/>
              </a:rPr>
              <a:t> </a:t>
            </a:r>
            <a:r>
              <a:rPr lang="tr-TR" sz="1600" b="0" i="0" dirty="0" err="1">
                <a:solidFill>
                  <a:srgbClr val="888888"/>
                </a:solidFill>
                <a:effectLst/>
                <a:latin typeface="Source Code Pro" panose="020B0604020202020204" pitchFamily="49" charset="0"/>
              </a:rPr>
              <a:t>value</a:t>
            </a:r>
            <a:r>
              <a:rPr lang="tr-TR" sz="1600" b="0" i="0" dirty="0">
                <a:solidFill>
                  <a:srgbClr val="000000"/>
                </a:solidFill>
                <a:effectLst/>
                <a:latin typeface="Source Code Pro" panose="020B0604020202020204" pitchFamily="49" charset="0"/>
              </a:rPr>
              <a:t> </a:t>
            </a:r>
            <a:endParaRPr lang="tr-TR" sz="1600" b="0" i="0" dirty="0">
              <a:solidFill>
                <a:srgbClr val="000000"/>
              </a:solidFill>
              <a:effectLst/>
              <a:latin typeface="Source Code Pro" panose="020B0604020202020204" pitchFamily="49" charset="0"/>
            </a:endParaRPr>
          </a:p>
          <a:p>
            <a:pPr marL="0" indent="0">
              <a:buNone/>
            </a:pPr>
            <a:r>
              <a:rPr lang="tr-TR" sz="1600" b="1" i="0" dirty="0" err="1">
                <a:solidFill>
                  <a:srgbClr val="63B175"/>
                </a:solidFill>
                <a:effectLst/>
                <a:latin typeface="Source Code Pro" panose="020B0604020202020204" pitchFamily="49" charset="0"/>
              </a:rPr>
              <a:t>int</a:t>
            </a:r>
            <a:r>
              <a:rPr lang="tr-TR" sz="1600" b="0" i="0" dirty="0">
                <a:solidFill>
                  <a:srgbClr val="000000"/>
                </a:solidFill>
                <a:effectLst/>
                <a:latin typeface="Source Code Pro" panose="020B0604020202020204" pitchFamily="49" charset="0"/>
              </a:rPr>
              <a:t> </a:t>
            </a:r>
            <a:r>
              <a:rPr lang="tr-TR" sz="1600" b="0" i="0" dirty="0" err="1">
                <a:solidFill>
                  <a:srgbClr val="000000"/>
                </a:solidFill>
                <a:effectLst/>
                <a:latin typeface="Source Code Pro" panose="020B0604020202020204" pitchFamily="49" charset="0"/>
              </a:rPr>
              <a:t>myLargeValueInt</a:t>
            </a:r>
            <a:r>
              <a:rPr lang="tr-TR" sz="1600" b="0" i="0" dirty="0">
                <a:solidFill>
                  <a:srgbClr val="000000"/>
                </a:solidFill>
                <a:effectLst/>
                <a:latin typeface="Source Code Pro" panose="020B0604020202020204" pitchFamily="49" charset="0"/>
              </a:rPr>
              <a:t> = </a:t>
            </a:r>
            <a:r>
              <a:rPr lang="tr-TR" sz="1600" b="0" i="0" dirty="0" err="1">
                <a:solidFill>
                  <a:srgbClr val="000000"/>
                </a:solidFill>
                <a:effectLst/>
                <a:latin typeface="Source Code Pro" panose="020B0604020202020204" pitchFamily="49" charset="0"/>
              </a:rPr>
              <a:t>myLargeValueChar</a:t>
            </a:r>
            <a:r>
              <a:rPr lang="tr-TR" sz="1600" b="0" i="0" dirty="0">
                <a:solidFill>
                  <a:srgbClr val="000000"/>
                </a:solidFill>
                <a:effectLst/>
                <a:latin typeface="Source Code Pro" panose="020B0604020202020204" pitchFamily="49" charset="0"/>
              </a:rPr>
              <a:t>; </a:t>
            </a:r>
            <a:r>
              <a:rPr lang="tr-TR" sz="1600" b="0" i="0" dirty="0">
                <a:solidFill>
                  <a:srgbClr val="888888"/>
                </a:solidFill>
                <a:effectLst/>
                <a:latin typeface="Source Code Pro" panose="020B0604020202020204" pitchFamily="49" charset="0"/>
              </a:rPr>
              <a:t>//0b11111111 10000010 65410</a:t>
            </a:r>
            <a:endParaRPr lang="tr-TR" sz="1600" dirty="0">
              <a:solidFill>
                <a:srgbClr val="888888"/>
              </a:solidFill>
              <a:latin typeface="Source Code Pro" panose="020B0604020202020204" pitchFamily="49" charset="0"/>
            </a:endParaRPr>
          </a:p>
          <a:p>
            <a:pPr marL="0" indent="0">
              <a:buNone/>
            </a:pPr>
            <a:r>
              <a:rPr lang="tr-TR" sz="1600" b="1" i="0" dirty="0">
                <a:solidFill>
                  <a:srgbClr val="63B175"/>
                </a:solidFill>
                <a:effectLst/>
                <a:latin typeface="Source Code Pro" panose="020B0604020202020204" pitchFamily="49" charset="0"/>
              </a:rPr>
              <a:t>b</a:t>
            </a:r>
            <a:r>
              <a:rPr lang="nb-NO" sz="1600" b="1" i="0" dirty="0">
                <a:solidFill>
                  <a:srgbClr val="63B175"/>
                </a:solidFill>
                <a:effectLst/>
                <a:latin typeface="Source Code Pro" panose="020B0604020202020204" pitchFamily="49" charset="0"/>
              </a:rPr>
              <a:t>yte</a:t>
            </a:r>
            <a:r>
              <a:rPr lang="nb-NO" sz="1600" b="0" i="0" dirty="0">
                <a:solidFill>
                  <a:srgbClr val="000000"/>
                </a:solidFill>
                <a:effectLst/>
                <a:latin typeface="Source Code Pro" panose="020B0604020202020204" pitchFamily="49" charset="0"/>
              </a:rPr>
              <a:t> myOtherByte = (</a:t>
            </a:r>
            <a:r>
              <a:rPr lang="nb-NO" sz="1600" b="1" i="0" dirty="0">
                <a:solidFill>
                  <a:srgbClr val="63B175"/>
                </a:solidFill>
                <a:effectLst/>
                <a:latin typeface="Source Code Pro" panose="020B0604020202020204" pitchFamily="49" charset="0"/>
              </a:rPr>
              <a:t>byte</a:t>
            </a:r>
            <a:r>
              <a:rPr lang="nb-NO" sz="1600" b="0" i="0" dirty="0">
                <a:solidFill>
                  <a:srgbClr val="000000"/>
                </a:solidFill>
                <a:effectLst/>
                <a:latin typeface="Source Code Pro" panose="020B0604020202020204" pitchFamily="49" charset="0"/>
              </a:rPr>
              <a:t>) myLargeValueInt; </a:t>
            </a:r>
            <a:r>
              <a:rPr lang="nb-NO" sz="1600" b="0" i="0" dirty="0">
                <a:solidFill>
                  <a:srgbClr val="888888"/>
                </a:solidFill>
                <a:effectLst/>
                <a:latin typeface="Source Code Pro" panose="020B0604020202020204" pitchFamily="49" charset="0"/>
              </a:rPr>
              <a:t>//0b10000010 -126</a:t>
            </a:r>
            <a:endParaRPr lang="tr-TR" sz="1800" dirty="0"/>
          </a:p>
          <a:p>
            <a:pPr marL="0" indent="0">
              <a:buNone/>
            </a:pPr>
            <a:r>
              <a:rPr lang="tr-TR" sz="1500" b="1" dirty="0">
                <a:solidFill>
                  <a:srgbClr val="000000"/>
                </a:solidFill>
                <a:latin typeface="Source Code Pro" panose="020B0604020202020204" pitchFamily="49" charset="0"/>
              </a:rPr>
              <a:t>Tam tersi</a:t>
            </a:r>
            <a:endParaRPr lang="tr-TR" sz="1500" b="1" dirty="0">
              <a:solidFill>
                <a:srgbClr val="000000"/>
              </a:solidFill>
              <a:latin typeface="Source Code Pro" panose="020B0604020202020204" pitchFamily="49" charset="0"/>
            </a:endParaRPr>
          </a:p>
          <a:p>
            <a:pPr marL="0" indent="0">
              <a:buNone/>
            </a:pPr>
            <a:r>
              <a:rPr lang="tr-TR" sz="1500" b="1" i="0" dirty="0" err="1">
                <a:solidFill>
                  <a:srgbClr val="63B175"/>
                </a:solidFill>
                <a:effectLst/>
                <a:latin typeface="Source Code Pro" panose="020B0604020202020204" pitchFamily="49" charset="0"/>
              </a:rPr>
              <a:t>char</a:t>
            </a:r>
            <a:r>
              <a:rPr lang="tr-TR" sz="1500" b="0" i="0" dirty="0">
                <a:solidFill>
                  <a:srgbClr val="000000"/>
                </a:solidFill>
                <a:effectLst/>
                <a:latin typeface="Source Code Pro" panose="020B0604020202020204" pitchFamily="49" charset="0"/>
              </a:rPr>
              <a:t> </a:t>
            </a:r>
            <a:r>
              <a:rPr lang="tr-TR" sz="1500" b="0" i="0" dirty="0" err="1">
                <a:solidFill>
                  <a:srgbClr val="000000"/>
                </a:solidFill>
                <a:effectLst/>
                <a:latin typeface="Source Code Pro" panose="020B0604020202020204" pitchFamily="49" charset="0"/>
              </a:rPr>
              <a:t>testLargeValueChar</a:t>
            </a:r>
            <a:r>
              <a:rPr lang="tr-TR" sz="1500" b="0" i="0" dirty="0">
                <a:solidFill>
                  <a:srgbClr val="000000"/>
                </a:solidFill>
                <a:effectLst/>
                <a:latin typeface="Source Code Pro" panose="020B0604020202020204" pitchFamily="49" charset="0"/>
              </a:rPr>
              <a:t> = </a:t>
            </a:r>
            <a:r>
              <a:rPr lang="tr-TR" sz="1500" b="0" i="0" dirty="0">
                <a:solidFill>
                  <a:srgbClr val="4E9359"/>
                </a:solidFill>
                <a:effectLst/>
                <a:latin typeface="Source Code Pro" panose="020B0604020202020204" pitchFamily="49" charset="0"/>
              </a:rPr>
              <a:t>130</a:t>
            </a:r>
            <a:r>
              <a:rPr lang="tr-TR" sz="1500" b="0" i="0" dirty="0">
                <a:solidFill>
                  <a:srgbClr val="000000"/>
                </a:solidFill>
                <a:effectLst/>
                <a:latin typeface="Source Code Pro" panose="020B0604020202020204" pitchFamily="49" charset="0"/>
              </a:rPr>
              <a:t>; </a:t>
            </a:r>
            <a:r>
              <a:rPr lang="tr-TR" sz="1500" b="0" i="0" dirty="0">
                <a:solidFill>
                  <a:srgbClr val="888888"/>
                </a:solidFill>
                <a:effectLst/>
                <a:latin typeface="Source Code Pro" panose="020B0604020202020204" pitchFamily="49" charset="0"/>
              </a:rPr>
              <a:t>//</a:t>
            </a:r>
            <a:r>
              <a:rPr lang="tr-TR" sz="1500" b="0" i="0" dirty="0" err="1">
                <a:solidFill>
                  <a:srgbClr val="888888"/>
                </a:solidFill>
                <a:effectLst/>
                <a:latin typeface="Source Code Pro" panose="020B0604020202020204" pitchFamily="49" charset="0"/>
              </a:rPr>
              <a:t>This</a:t>
            </a:r>
            <a:r>
              <a:rPr lang="tr-TR" sz="1500" b="0" i="0" dirty="0">
                <a:solidFill>
                  <a:srgbClr val="888888"/>
                </a:solidFill>
                <a:effectLst/>
                <a:latin typeface="Source Code Pro" panose="020B0604020202020204" pitchFamily="49" charset="0"/>
              </a:rPr>
              <a:t> is an </a:t>
            </a:r>
            <a:r>
              <a:rPr lang="tr-TR" sz="1500" b="0" i="0" dirty="0" err="1">
                <a:solidFill>
                  <a:srgbClr val="888888"/>
                </a:solidFill>
                <a:effectLst/>
                <a:latin typeface="Source Code Pro" panose="020B0604020202020204" pitchFamily="49" charset="0"/>
              </a:rPr>
              <a:t>int</a:t>
            </a:r>
            <a:r>
              <a:rPr lang="tr-TR" sz="1500" b="0" i="0" dirty="0">
                <a:solidFill>
                  <a:srgbClr val="888888"/>
                </a:solidFill>
                <a:effectLst/>
                <a:latin typeface="Source Code Pro" panose="020B0604020202020204" pitchFamily="49" charset="0"/>
              </a:rPr>
              <a:t> not a </a:t>
            </a:r>
            <a:r>
              <a:rPr lang="tr-TR" sz="1500" b="0" i="0" dirty="0" err="1">
                <a:solidFill>
                  <a:srgbClr val="888888"/>
                </a:solidFill>
                <a:effectLst/>
                <a:latin typeface="Source Code Pro" panose="020B0604020202020204" pitchFamily="49" charset="0"/>
              </a:rPr>
              <a:t>byte</a:t>
            </a:r>
            <a:r>
              <a:rPr lang="tr-TR" sz="1500" b="0" i="0" dirty="0">
                <a:solidFill>
                  <a:srgbClr val="888888"/>
                </a:solidFill>
                <a:effectLst/>
                <a:latin typeface="Source Code Pro" panose="020B0604020202020204" pitchFamily="49" charset="0"/>
              </a:rPr>
              <a:t>! //0b 00000000 10000010 </a:t>
            </a:r>
            <a:r>
              <a:rPr lang="tr-TR" sz="1500" b="0" i="0" dirty="0" err="1">
                <a:solidFill>
                  <a:srgbClr val="888888"/>
                </a:solidFill>
                <a:effectLst/>
                <a:latin typeface="Source Code Pro" panose="020B0604020202020204" pitchFamily="49" charset="0"/>
              </a:rPr>
              <a:t>unsigned</a:t>
            </a:r>
            <a:r>
              <a:rPr lang="tr-TR" sz="1500" b="0" i="0" dirty="0">
                <a:solidFill>
                  <a:srgbClr val="888888"/>
                </a:solidFill>
                <a:effectLst/>
                <a:latin typeface="Source Code Pro" panose="020B0604020202020204" pitchFamily="49" charset="0"/>
              </a:rPr>
              <a:t> </a:t>
            </a:r>
            <a:r>
              <a:rPr lang="tr-TR" sz="1500" b="0" i="0" dirty="0" err="1">
                <a:solidFill>
                  <a:srgbClr val="888888"/>
                </a:solidFill>
                <a:effectLst/>
                <a:latin typeface="Source Code Pro" panose="020B0604020202020204" pitchFamily="49" charset="0"/>
              </a:rPr>
              <a:t>value</a:t>
            </a:r>
            <a:r>
              <a:rPr lang="tr-TR" sz="1500" b="0" i="0" dirty="0">
                <a:solidFill>
                  <a:srgbClr val="000000"/>
                </a:solidFill>
                <a:effectLst/>
                <a:latin typeface="Source Code Pro" panose="020B0604020202020204" pitchFamily="49" charset="0"/>
              </a:rPr>
              <a:t> </a:t>
            </a:r>
            <a:endParaRPr lang="tr-TR" sz="1500" b="0" i="0" dirty="0">
              <a:solidFill>
                <a:srgbClr val="000000"/>
              </a:solidFill>
              <a:effectLst/>
              <a:latin typeface="Source Code Pro" panose="020B0604020202020204" pitchFamily="49" charset="0"/>
            </a:endParaRPr>
          </a:p>
          <a:p>
            <a:pPr marL="0" indent="0">
              <a:buNone/>
            </a:pPr>
            <a:r>
              <a:rPr lang="tr-TR" sz="1500" b="1" i="0" dirty="0" err="1">
                <a:solidFill>
                  <a:srgbClr val="63B175"/>
                </a:solidFill>
                <a:effectLst/>
                <a:latin typeface="Source Code Pro" panose="020B0604020202020204" pitchFamily="49" charset="0"/>
              </a:rPr>
              <a:t>int</a:t>
            </a:r>
            <a:r>
              <a:rPr lang="tr-TR" sz="1500" b="0" i="0" dirty="0">
                <a:solidFill>
                  <a:srgbClr val="000000"/>
                </a:solidFill>
                <a:effectLst/>
                <a:latin typeface="Source Code Pro" panose="020B0604020202020204" pitchFamily="49" charset="0"/>
              </a:rPr>
              <a:t> </a:t>
            </a:r>
            <a:r>
              <a:rPr lang="tr-TR" sz="1500" b="0" i="0" dirty="0" err="1">
                <a:solidFill>
                  <a:srgbClr val="000000"/>
                </a:solidFill>
                <a:effectLst/>
                <a:latin typeface="Source Code Pro" panose="020B0604020202020204" pitchFamily="49" charset="0"/>
              </a:rPr>
              <a:t>testLargeValueInt</a:t>
            </a:r>
            <a:r>
              <a:rPr lang="tr-TR" sz="1500" b="0" i="0" dirty="0">
                <a:solidFill>
                  <a:srgbClr val="000000"/>
                </a:solidFill>
                <a:effectLst/>
                <a:latin typeface="Source Code Pro" panose="020B0604020202020204" pitchFamily="49" charset="0"/>
              </a:rPr>
              <a:t> = </a:t>
            </a:r>
            <a:r>
              <a:rPr lang="tr-TR" sz="1500" b="0" i="0" dirty="0" err="1">
                <a:solidFill>
                  <a:srgbClr val="000000"/>
                </a:solidFill>
                <a:effectLst/>
                <a:latin typeface="Source Code Pro" panose="020B0604020202020204" pitchFamily="49" charset="0"/>
              </a:rPr>
              <a:t>testLargeValueChar</a:t>
            </a:r>
            <a:r>
              <a:rPr lang="tr-TR" sz="1500" b="0" i="0" dirty="0">
                <a:solidFill>
                  <a:srgbClr val="000000"/>
                </a:solidFill>
                <a:effectLst/>
                <a:latin typeface="Source Code Pro" panose="020B0604020202020204" pitchFamily="49" charset="0"/>
              </a:rPr>
              <a:t>; </a:t>
            </a:r>
            <a:r>
              <a:rPr lang="tr-TR" sz="1500" b="0" i="0" dirty="0">
                <a:solidFill>
                  <a:srgbClr val="888888"/>
                </a:solidFill>
                <a:effectLst/>
                <a:latin typeface="Source Code Pro" panose="020B0604020202020204" pitchFamily="49" charset="0"/>
              </a:rPr>
              <a:t>//0b00000000 10000010 130</a:t>
            </a:r>
            <a:r>
              <a:rPr lang="tr-TR" sz="1500" b="0" i="0" dirty="0">
                <a:solidFill>
                  <a:srgbClr val="000000"/>
                </a:solidFill>
                <a:effectLst/>
                <a:latin typeface="Source Code Pro" panose="020B0604020202020204" pitchFamily="49" charset="0"/>
              </a:rPr>
              <a:t> </a:t>
            </a:r>
            <a:endParaRPr lang="tr-TR" sz="1500" b="0" i="0" dirty="0">
              <a:solidFill>
                <a:srgbClr val="000000"/>
              </a:solidFill>
              <a:effectLst/>
              <a:latin typeface="Source Code Pro" panose="020B0604020202020204" pitchFamily="49" charset="0"/>
            </a:endParaRPr>
          </a:p>
          <a:p>
            <a:pPr marL="0" indent="0">
              <a:buNone/>
            </a:pPr>
            <a:r>
              <a:rPr lang="tr-TR" sz="1500" b="1" i="0" dirty="0" err="1">
                <a:solidFill>
                  <a:srgbClr val="63B175"/>
                </a:solidFill>
                <a:effectLst/>
                <a:latin typeface="Source Code Pro" panose="020B0604020202020204" pitchFamily="49" charset="0"/>
              </a:rPr>
              <a:t>byte</a:t>
            </a:r>
            <a:r>
              <a:rPr lang="tr-TR" sz="1500" b="0" i="0" dirty="0">
                <a:solidFill>
                  <a:srgbClr val="000000"/>
                </a:solidFill>
                <a:effectLst/>
                <a:latin typeface="Source Code Pro" panose="020B0604020202020204" pitchFamily="49" charset="0"/>
              </a:rPr>
              <a:t> </a:t>
            </a:r>
            <a:r>
              <a:rPr lang="tr-TR" sz="1500" b="0" i="0" dirty="0" err="1">
                <a:solidFill>
                  <a:srgbClr val="000000"/>
                </a:solidFill>
                <a:effectLst/>
                <a:latin typeface="Source Code Pro" panose="020B0604020202020204" pitchFamily="49" charset="0"/>
              </a:rPr>
              <a:t>testByte</a:t>
            </a:r>
            <a:r>
              <a:rPr lang="tr-TR" sz="1500" b="0" i="0" dirty="0">
                <a:solidFill>
                  <a:srgbClr val="000000"/>
                </a:solidFill>
                <a:effectLst/>
                <a:latin typeface="Source Code Pro" panose="020B0604020202020204" pitchFamily="49" charset="0"/>
              </a:rPr>
              <a:t> = (</a:t>
            </a:r>
            <a:r>
              <a:rPr lang="tr-TR" sz="1500" b="1" i="0" dirty="0" err="1">
                <a:solidFill>
                  <a:srgbClr val="63B175"/>
                </a:solidFill>
                <a:effectLst/>
                <a:latin typeface="Source Code Pro" panose="020B0604020202020204" pitchFamily="49" charset="0"/>
              </a:rPr>
              <a:t>byte</a:t>
            </a:r>
            <a:r>
              <a:rPr lang="tr-TR" sz="1500" b="0" i="0" dirty="0">
                <a:solidFill>
                  <a:srgbClr val="000000"/>
                </a:solidFill>
                <a:effectLst/>
                <a:latin typeface="Source Code Pro" panose="020B0604020202020204" pitchFamily="49" charset="0"/>
              </a:rPr>
              <a:t>) </a:t>
            </a:r>
            <a:r>
              <a:rPr lang="tr-TR" sz="1500" b="0" i="0" dirty="0" err="1">
                <a:solidFill>
                  <a:srgbClr val="000000"/>
                </a:solidFill>
                <a:effectLst/>
                <a:latin typeface="Source Code Pro" panose="020B0604020202020204" pitchFamily="49" charset="0"/>
              </a:rPr>
              <a:t>testLargeValueInt</a:t>
            </a:r>
            <a:r>
              <a:rPr lang="tr-TR" sz="1500" b="0" i="0" dirty="0">
                <a:solidFill>
                  <a:srgbClr val="000000"/>
                </a:solidFill>
                <a:effectLst/>
                <a:latin typeface="Source Code Pro" panose="020B0604020202020204" pitchFamily="49" charset="0"/>
              </a:rPr>
              <a:t>; </a:t>
            </a:r>
            <a:r>
              <a:rPr lang="tr-TR" sz="1500" b="0" i="0" dirty="0">
                <a:solidFill>
                  <a:srgbClr val="888888"/>
                </a:solidFill>
                <a:effectLst/>
                <a:latin typeface="Source Code Pro" panose="020B0604020202020204" pitchFamily="49" charset="0"/>
              </a:rPr>
              <a:t>//0b10000010 -126</a:t>
            </a:r>
            <a:endParaRPr lang="tr-TR" sz="1500" b="1" dirty="0">
              <a:solidFill>
                <a:srgbClr val="000000"/>
              </a:solidFill>
              <a:latin typeface="Source Code Pro" panose="020B0604020202020204" pitchFamily="49" charset="0"/>
            </a:endParaRPr>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Tip Dönüşümleri (</a:t>
            </a:r>
            <a:r>
              <a:rPr lang="tr-TR" dirty="0" err="1"/>
              <a:t>Castıng</a:t>
            </a:r>
            <a:r>
              <a:rPr lang="tr-TR" dirty="0"/>
              <a:t>)</a:t>
            </a:r>
            <a:endParaRPr lang="tr-TR" dirty="0"/>
          </a:p>
        </p:txBody>
      </p:sp>
      <p:sp>
        <p:nvSpPr>
          <p:cNvPr id="3" name="İçerik Yer Tutucusu 2"/>
          <p:cNvSpPr>
            <a:spLocks noGrp="1"/>
          </p:cNvSpPr>
          <p:nvPr>
            <p:ph idx="1"/>
          </p:nvPr>
        </p:nvSpPr>
        <p:spPr/>
        <p:txBody>
          <a:bodyPr/>
          <a:lstStyle/>
          <a:p>
            <a:r>
              <a:rPr lang="tr-TR" b="1" i="0" dirty="0" err="1">
                <a:solidFill>
                  <a:srgbClr val="000000"/>
                </a:solidFill>
                <a:effectLst/>
                <a:latin typeface="Raleway" pitchFamily="2" charset="-94"/>
              </a:rPr>
              <a:t>Boxing</a:t>
            </a:r>
            <a:r>
              <a:rPr lang="tr-TR" b="1" i="0" dirty="0">
                <a:solidFill>
                  <a:srgbClr val="000000"/>
                </a:solidFill>
                <a:effectLst/>
                <a:latin typeface="Raleway" pitchFamily="2" charset="-94"/>
              </a:rPr>
              <a:t>/</a:t>
            </a:r>
            <a:r>
              <a:rPr lang="tr-TR" b="1" i="0" dirty="0" err="1">
                <a:solidFill>
                  <a:srgbClr val="000000"/>
                </a:solidFill>
                <a:effectLst/>
                <a:latin typeface="Raleway" pitchFamily="2" charset="-94"/>
              </a:rPr>
              <a:t>Unboxing</a:t>
            </a:r>
            <a:r>
              <a:rPr lang="tr-TR" b="1" i="0" dirty="0">
                <a:solidFill>
                  <a:srgbClr val="000000"/>
                </a:solidFill>
                <a:effectLst/>
                <a:latin typeface="Raleway" pitchFamily="2" charset="-94"/>
              </a:rPr>
              <a:t> Çevirimleri</a:t>
            </a:r>
            <a:endParaRPr lang="tr-TR" b="1" i="0" dirty="0">
              <a:solidFill>
                <a:srgbClr val="000000"/>
              </a:solidFill>
              <a:effectLst/>
              <a:latin typeface="Raleway" pitchFamily="2" charset="-94"/>
            </a:endParaRPr>
          </a:p>
          <a:p>
            <a:pPr marL="0" indent="0">
              <a:buNone/>
            </a:pPr>
            <a:r>
              <a:rPr lang="tr-TR" dirty="0"/>
              <a:t>Her </a:t>
            </a:r>
            <a:r>
              <a:rPr lang="tr-TR" dirty="0" err="1"/>
              <a:t>primitive</a:t>
            </a:r>
            <a:r>
              <a:rPr lang="tr-TR" dirty="0"/>
              <a:t> </a:t>
            </a:r>
            <a:r>
              <a:rPr lang="tr-TR" dirty="0" err="1"/>
              <a:t>type</a:t>
            </a:r>
            <a:r>
              <a:rPr lang="tr-TR" dirty="0"/>
              <a:t> </a:t>
            </a:r>
            <a:r>
              <a:rPr lang="tr-TR" dirty="0" err="1"/>
              <a:t>ın</a:t>
            </a:r>
            <a:r>
              <a:rPr lang="tr-TR" dirty="0"/>
              <a:t> bir </a:t>
            </a:r>
            <a:r>
              <a:rPr lang="tr-TR" dirty="0" err="1"/>
              <a:t>wrapper</a:t>
            </a:r>
            <a:r>
              <a:rPr lang="tr-TR" dirty="0"/>
              <a:t> sınıfı mevcuttur.</a:t>
            </a:r>
            <a:endParaRPr lang="tr-TR" dirty="0"/>
          </a:p>
          <a:p>
            <a:pPr marL="0" indent="0">
              <a:buNone/>
            </a:pPr>
            <a:r>
              <a:rPr lang="tr-TR" sz="1500" b="1" dirty="0" err="1">
                <a:solidFill>
                  <a:srgbClr val="63B175"/>
                </a:solidFill>
                <a:latin typeface="Source Code Pro" panose="020B0604020202020204" pitchFamily="49" charset="0"/>
              </a:rPr>
              <a:t>Integer</a:t>
            </a:r>
            <a:r>
              <a:rPr lang="tr-TR" sz="1500" b="0" i="0" dirty="0">
                <a:solidFill>
                  <a:srgbClr val="000000"/>
                </a:solidFill>
                <a:effectLst/>
                <a:latin typeface="Source Code Pro" panose="020B0604020202020204" pitchFamily="49" charset="0"/>
              </a:rPr>
              <a:t> </a:t>
            </a:r>
            <a:r>
              <a:rPr lang="tr-TR" sz="1500" b="0" i="0" dirty="0" err="1">
                <a:solidFill>
                  <a:srgbClr val="000000"/>
                </a:solidFill>
                <a:effectLst/>
                <a:latin typeface="Source Code Pro" panose="020B0604020202020204" pitchFamily="49" charset="0"/>
              </a:rPr>
              <a:t>myIntegerReference</a:t>
            </a:r>
            <a:r>
              <a:rPr lang="tr-TR" sz="1500" b="0" i="0" dirty="0">
                <a:solidFill>
                  <a:srgbClr val="000000"/>
                </a:solidFill>
                <a:effectLst/>
                <a:latin typeface="Source Code Pro" panose="020B0604020202020204" pitchFamily="49" charset="0"/>
              </a:rPr>
              <a:t> = </a:t>
            </a:r>
            <a:r>
              <a:rPr lang="tr-TR" sz="1500" b="0" i="0" dirty="0" err="1">
                <a:solidFill>
                  <a:srgbClr val="000000"/>
                </a:solidFill>
                <a:effectLst/>
                <a:latin typeface="Source Code Pro" panose="020B0604020202020204" pitchFamily="49" charset="0"/>
              </a:rPr>
              <a:t>myInt</a:t>
            </a:r>
            <a:r>
              <a:rPr lang="tr-TR" sz="1500" b="0" i="0" dirty="0">
                <a:solidFill>
                  <a:srgbClr val="000000"/>
                </a:solidFill>
                <a:effectLst/>
                <a:latin typeface="Source Code Pro" panose="020B0604020202020204" pitchFamily="49" charset="0"/>
              </a:rPr>
              <a:t>;</a:t>
            </a:r>
            <a:endParaRPr lang="tr-TR" sz="1500" b="0" i="0" dirty="0">
              <a:solidFill>
                <a:srgbClr val="000000"/>
              </a:solidFill>
              <a:effectLst/>
              <a:latin typeface="Source Code Pro" panose="020B0604020202020204" pitchFamily="49" charset="0"/>
            </a:endParaRPr>
          </a:p>
          <a:p>
            <a:pPr marL="0" indent="0">
              <a:buNone/>
            </a:pPr>
            <a:r>
              <a:rPr lang="tr-TR" sz="1500" b="1" i="0" dirty="0" err="1">
                <a:solidFill>
                  <a:srgbClr val="63B175"/>
                </a:solidFill>
                <a:effectLst/>
                <a:latin typeface="Source Code Pro" panose="020B0604020202020204" pitchFamily="49" charset="0"/>
              </a:rPr>
              <a:t>int</a:t>
            </a:r>
            <a:r>
              <a:rPr lang="tr-TR" sz="1500" b="0" i="0" dirty="0">
                <a:solidFill>
                  <a:srgbClr val="000000"/>
                </a:solidFill>
                <a:effectLst/>
                <a:latin typeface="Source Code Pro" panose="020B0604020202020204" pitchFamily="49" charset="0"/>
              </a:rPr>
              <a:t> </a:t>
            </a:r>
            <a:r>
              <a:rPr lang="tr-TR" sz="1500" b="0" i="0" dirty="0" err="1">
                <a:solidFill>
                  <a:srgbClr val="000000"/>
                </a:solidFill>
                <a:effectLst/>
                <a:latin typeface="Source Code Pro" panose="020B0604020202020204" pitchFamily="49" charset="0"/>
              </a:rPr>
              <a:t>myOtherInt</a:t>
            </a:r>
            <a:r>
              <a:rPr lang="tr-TR" sz="1500" b="0" i="0" dirty="0">
                <a:solidFill>
                  <a:srgbClr val="000000"/>
                </a:solidFill>
                <a:effectLst/>
                <a:latin typeface="Source Code Pro" panose="020B0604020202020204" pitchFamily="49" charset="0"/>
              </a:rPr>
              <a:t> = </a:t>
            </a:r>
            <a:r>
              <a:rPr lang="tr-TR" sz="1500" b="0" i="0" dirty="0" err="1">
                <a:solidFill>
                  <a:srgbClr val="000000"/>
                </a:solidFill>
                <a:effectLst/>
                <a:latin typeface="Source Code Pro" panose="020B0604020202020204" pitchFamily="49" charset="0"/>
              </a:rPr>
              <a:t>myIntegerReference</a:t>
            </a:r>
            <a:r>
              <a:rPr lang="tr-TR" sz="1500" b="0" i="0" dirty="0">
                <a:solidFill>
                  <a:srgbClr val="000000"/>
                </a:solidFill>
                <a:effectLst/>
                <a:latin typeface="Source Code Pro" panose="020B0604020202020204" pitchFamily="49" charset="0"/>
              </a:rPr>
              <a:t>;</a:t>
            </a:r>
            <a:endParaRPr lang="tr-TR" sz="1500" dirty="0"/>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Tip Dönüşümleri (</a:t>
            </a:r>
            <a:r>
              <a:rPr lang="tr-TR" dirty="0" err="1"/>
              <a:t>Castıng</a:t>
            </a:r>
            <a:r>
              <a:rPr lang="tr-TR" dirty="0"/>
              <a:t>)</a:t>
            </a:r>
            <a:endParaRPr lang="tr-TR" dirty="0"/>
          </a:p>
        </p:txBody>
      </p:sp>
      <p:sp>
        <p:nvSpPr>
          <p:cNvPr id="3" name="İçerik Yer Tutucusu 2"/>
          <p:cNvSpPr>
            <a:spLocks noGrp="1"/>
          </p:cNvSpPr>
          <p:nvPr>
            <p:ph idx="1"/>
          </p:nvPr>
        </p:nvSpPr>
        <p:spPr>
          <a:xfrm>
            <a:off x="1451579" y="2015732"/>
            <a:ext cx="9603275" cy="4108231"/>
          </a:xfrm>
        </p:spPr>
        <p:txBody>
          <a:bodyPr>
            <a:normAutofit fontScale="92500" lnSpcReduction="10000"/>
          </a:bodyPr>
          <a:lstStyle/>
          <a:p>
            <a:r>
              <a:rPr lang="tr-TR" dirty="0" err="1"/>
              <a:t>String</a:t>
            </a:r>
            <a:r>
              <a:rPr lang="tr-TR" dirty="0"/>
              <a:t> Dönüşümleri</a:t>
            </a:r>
            <a:endParaRPr lang="tr-TR" dirty="0"/>
          </a:p>
          <a:p>
            <a:pPr marL="0" indent="0">
              <a:buNone/>
            </a:pPr>
            <a:r>
              <a:rPr lang="tr-TR" dirty="0" err="1"/>
              <a:t>Wrapper</a:t>
            </a:r>
            <a:r>
              <a:rPr lang="tr-TR" dirty="0"/>
              <a:t> sınıf kullanılırsa</a:t>
            </a:r>
            <a:endParaRPr lang="tr-TR" dirty="0"/>
          </a:p>
          <a:p>
            <a:pPr marL="0" indent="0">
              <a:buNone/>
            </a:pPr>
            <a:r>
              <a:rPr lang="tr-TR" sz="1500" b="1" dirty="0" err="1">
                <a:solidFill>
                  <a:srgbClr val="63B175"/>
                </a:solidFill>
                <a:latin typeface="Source Code Pro" panose="020B0604020202020204" pitchFamily="49" charset="0"/>
              </a:rPr>
              <a:t>String</a:t>
            </a:r>
            <a:r>
              <a:rPr lang="tr-TR" sz="1500" b="0" i="0" dirty="0">
                <a:solidFill>
                  <a:srgbClr val="000000"/>
                </a:solidFill>
                <a:effectLst/>
                <a:latin typeface="Source Code Pro" panose="020B0604020202020204" pitchFamily="49" charset="0"/>
              </a:rPr>
              <a:t> </a:t>
            </a:r>
            <a:r>
              <a:rPr lang="tr-TR" sz="1500" b="0" i="0" dirty="0" err="1">
                <a:solidFill>
                  <a:srgbClr val="000000"/>
                </a:solidFill>
                <a:effectLst/>
                <a:latin typeface="Source Code Pro" panose="020B0604020202020204" pitchFamily="49" charset="0"/>
              </a:rPr>
              <a:t>myString</a:t>
            </a:r>
            <a:r>
              <a:rPr lang="tr-TR" sz="1500" b="0" i="0" dirty="0">
                <a:solidFill>
                  <a:srgbClr val="000000"/>
                </a:solidFill>
                <a:effectLst/>
                <a:latin typeface="Source Code Pro" panose="020B0604020202020204" pitchFamily="49" charset="0"/>
              </a:rPr>
              <a:t> = </a:t>
            </a:r>
            <a:r>
              <a:rPr lang="tr-TR" sz="1500" b="0" i="0" dirty="0" err="1">
                <a:solidFill>
                  <a:srgbClr val="000000"/>
                </a:solidFill>
                <a:effectLst/>
                <a:latin typeface="Source Code Pro" panose="020B0604020202020204" pitchFamily="49" charset="0"/>
              </a:rPr>
              <a:t>myIntegerReference.toString</a:t>
            </a:r>
            <a:r>
              <a:rPr lang="tr-TR" sz="1500" b="0" i="0" dirty="0">
                <a:solidFill>
                  <a:srgbClr val="000000"/>
                </a:solidFill>
                <a:effectLst/>
                <a:latin typeface="Source Code Pro" panose="020B0604020202020204" pitchFamily="49" charset="0"/>
              </a:rPr>
              <a:t>();</a:t>
            </a:r>
            <a:endParaRPr lang="tr-TR" sz="1500" b="0" i="0" dirty="0">
              <a:solidFill>
                <a:srgbClr val="000000"/>
              </a:solidFill>
              <a:effectLst/>
              <a:latin typeface="Source Code Pro" panose="020B0604020202020204" pitchFamily="49" charset="0"/>
            </a:endParaRPr>
          </a:p>
          <a:p>
            <a:pPr marL="0" indent="0">
              <a:buNone/>
            </a:pPr>
            <a:r>
              <a:rPr lang="tr-TR" sz="1500" b="1" i="0" dirty="0" err="1">
                <a:solidFill>
                  <a:srgbClr val="63B175"/>
                </a:solidFill>
                <a:effectLst/>
                <a:latin typeface="Source Code Pro" panose="020B0604020202020204" pitchFamily="49" charset="0"/>
              </a:rPr>
              <a:t>byte</a:t>
            </a:r>
            <a:r>
              <a:rPr lang="tr-TR" sz="1500" b="0" i="0" dirty="0">
                <a:solidFill>
                  <a:srgbClr val="000000"/>
                </a:solidFill>
                <a:effectLst/>
                <a:latin typeface="Source Code Pro" panose="020B0604020202020204" pitchFamily="49" charset="0"/>
              </a:rPr>
              <a:t> </a:t>
            </a:r>
            <a:r>
              <a:rPr lang="tr-TR" sz="1500" b="0" i="0" dirty="0" err="1">
                <a:solidFill>
                  <a:srgbClr val="000000"/>
                </a:solidFill>
                <a:effectLst/>
                <a:latin typeface="Source Code Pro" panose="020B0604020202020204" pitchFamily="49" charset="0"/>
              </a:rPr>
              <a:t>myNewByte</a:t>
            </a:r>
            <a:r>
              <a:rPr lang="tr-TR" sz="1500" b="0" i="0" dirty="0">
                <a:solidFill>
                  <a:srgbClr val="000000"/>
                </a:solidFill>
                <a:effectLst/>
                <a:latin typeface="Source Code Pro" panose="020B0604020202020204" pitchFamily="49" charset="0"/>
              </a:rPr>
              <a:t> = </a:t>
            </a:r>
            <a:r>
              <a:rPr lang="tr-TR" sz="1500" b="0" i="0" dirty="0" err="1">
                <a:solidFill>
                  <a:srgbClr val="000000"/>
                </a:solidFill>
                <a:effectLst/>
                <a:latin typeface="Source Code Pro" panose="020B0604020202020204" pitchFamily="49" charset="0"/>
              </a:rPr>
              <a:t>Byte.parseByte</a:t>
            </a:r>
            <a:r>
              <a:rPr lang="tr-TR" sz="1500" b="0" i="0" dirty="0">
                <a:solidFill>
                  <a:srgbClr val="000000"/>
                </a:solidFill>
                <a:effectLst/>
                <a:latin typeface="Source Code Pro" panose="020B0604020202020204" pitchFamily="49" charset="0"/>
              </a:rPr>
              <a:t>(</a:t>
            </a:r>
            <a:r>
              <a:rPr lang="tr-TR" sz="1500" b="0" i="0" dirty="0" err="1">
                <a:solidFill>
                  <a:srgbClr val="000000"/>
                </a:solidFill>
                <a:effectLst/>
                <a:latin typeface="Source Code Pro" panose="020B0604020202020204" pitchFamily="49" charset="0"/>
              </a:rPr>
              <a:t>myString</a:t>
            </a:r>
            <a:r>
              <a:rPr lang="tr-TR" sz="1500" b="0" i="0" dirty="0">
                <a:solidFill>
                  <a:srgbClr val="000000"/>
                </a:solidFill>
                <a:effectLst/>
                <a:latin typeface="Source Code Pro" panose="020B0604020202020204" pitchFamily="49" charset="0"/>
              </a:rPr>
              <a:t>);</a:t>
            </a:r>
            <a:endParaRPr lang="tr-TR" sz="1500" b="0" i="0" dirty="0">
              <a:solidFill>
                <a:srgbClr val="000000"/>
              </a:solidFill>
              <a:effectLst/>
              <a:latin typeface="Source Code Pro" panose="020B0604020202020204" pitchFamily="49" charset="0"/>
            </a:endParaRPr>
          </a:p>
          <a:p>
            <a:pPr marL="0" indent="0">
              <a:buNone/>
            </a:pPr>
            <a:r>
              <a:rPr lang="tr-TR" sz="1500" b="1" i="0" dirty="0" err="1">
                <a:solidFill>
                  <a:srgbClr val="63B175"/>
                </a:solidFill>
                <a:effectLst/>
                <a:latin typeface="Source Code Pro" panose="020B0604020202020204" pitchFamily="49" charset="0"/>
              </a:rPr>
              <a:t>short</a:t>
            </a:r>
            <a:r>
              <a:rPr lang="tr-TR" sz="1500" b="0" i="0" dirty="0">
                <a:solidFill>
                  <a:srgbClr val="000000"/>
                </a:solidFill>
                <a:effectLst/>
                <a:latin typeface="Source Code Pro" panose="020B0604020202020204" pitchFamily="49" charset="0"/>
              </a:rPr>
              <a:t> </a:t>
            </a:r>
            <a:r>
              <a:rPr lang="tr-TR" sz="1500" b="0" i="0" dirty="0" err="1">
                <a:solidFill>
                  <a:srgbClr val="000000"/>
                </a:solidFill>
                <a:effectLst/>
                <a:latin typeface="Source Code Pro" panose="020B0604020202020204" pitchFamily="49" charset="0"/>
              </a:rPr>
              <a:t>myNewShort</a:t>
            </a:r>
            <a:r>
              <a:rPr lang="tr-TR" sz="1500" b="0" i="0" dirty="0">
                <a:solidFill>
                  <a:srgbClr val="000000"/>
                </a:solidFill>
                <a:effectLst/>
                <a:latin typeface="Source Code Pro" panose="020B0604020202020204" pitchFamily="49" charset="0"/>
              </a:rPr>
              <a:t> = </a:t>
            </a:r>
            <a:r>
              <a:rPr lang="tr-TR" sz="1500" b="0" i="0" dirty="0" err="1">
                <a:solidFill>
                  <a:srgbClr val="000000"/>
                </a:solidFill>
                <a:effectLst/>
                <a:latin typeface="Source Code Pro" panose="020B0604020202020204" pitchFamily="49" charset="0"/>
              </a:rPr>
              <a:t>Short.parseShort</a:t>
            </a:r>
            <a:r>
              <a:rPr lang="tr-TR" sz="1500" b="0" i="0" dirty="0">
                <a:solidFill>
                  <a:srgbClr val="000000"/>
                </a:solidFill>
                <a:effectLst/>
                <a:latin typeface="Source Code Pro" panose="020B0604020202020204" pitchFamily="49" charset="0"/>
              </a:rPr>
              <a:t>(</a:t>
            </a:r>
            <a:r>
              <a:rPr lang="tr-TR" sz="1500" b="0" i="0" dirty="0" err="1">
                <a:solidFill>
                  <a:srgbClr val="000000"/>
                </a:solidFill>
                <a:effectLst/>
                <a:latin typeface="Source Code Pro" panose="020B0604020202020204" pitchFamily="49" charset="0"/>
              </a:rPr>
              <a:t>myString</a:t>
            </a:r>
            <a:r>
              <a:rPr lang="tr-TR" sz="1500" b="0" i="0" dirty="0">
                <a:solidFill>
                  <a:srgbClr val="000000"/>
                </a:solidFill>
                <a:effectLst/>
                <a:latin typeface="Source Code Pro" panose="020B0604020202020204" pitchFamily="49" charset="0"/>
              </a:rPr>
              <a:t>); </a:t>
            </a:r>
            <a:endParaRPr lang="tr-TR" sz="1500" b="0" i="0" dirty="0">
              <a:solidFill>
                <a:srgbClr val="000000"/>
              </a:solidFill>
              <a:effectLst/>
              <a:latin typeface="Source Code Pro" panose="020B0604020202020204" pitchFamily="49" charset="0"/>
            </a:endParaRPr>
          </a:p>
          <a:p>
            <a:pPr marL="0" indent="0">
              <a:buNone/>
            </a:pPr>
            <a:r>
              <a:rPr lang="tr-TR" sz="1500" b="1" i="0" dirty="0" err="1">
                <a:solidFill>
                  <a:srgbClr val="63B175"/>
                </a:solidFill>
                <a:effectLst/>
                <a:latin typeface="Source Code Pro" panose="020B0604020202020204" pitchFamily="49" charset="0"/>
              </a:rPr>
              <a:t>int</a:t>
            </a:r>
            <a:r>
              <a:rPr lang="tr-TR" sz="1500" b="0" i="0" dirty="0">
                <a:solidFill>
                  <a:srgbClr val="000000"/>
                </a:solidFill>
                <a:effectLst/>
                <a:latin typeface="Source Code Pro" panose="020B0604020202020204" pitchFamily="49" charset="0"/>
              </a:rPr>
              <a:t> </a:t>
            </a:r>
            <a:r>
              <a:rPr lang="tr-TR" sz="1500" b="0" i="0" dirty="0" err="1">
                <a:solidFill>
                  <a:srgbClr val="000000"/>
                </a:solidFill>
                <a:effectLst/>
                <a:latin typeface="Source Code Pro" panose="020B0604020202020204" pitchFamily="49" charset="0"/>
              </a:rPr>
              <a:t>myNewInt</a:t>
            </a:r>
            <a:r>
              <a:rPr lang="tr-TR" sz="1500" b="0" i="0" dirty="0">
                <a:solidFill>
                  <a:srgbClr val="000000"/>
                </a:solidFill>
                <a:effectLst/>
                <a:latin typeface="Source Code Pro" panose="020B0604020202020204" pitchFamily="49" charset="0"/>
              </a:rPr>
              <a:t> = </a:t>
            </a:r>
            <a:r>
              <a:rPr lang="tr-TR" sz="1500" b="0" i="0" dirty="0" err="1">
                <a:solidFill>
                  <a:srgbClr val="000000"/>
                </a:solidFill>
                <a:effectLst/>
                <a:latin typeface="Source Code Pro" panose="020B0604020202020204" pitchFamily="49" charset="0"/>
              </a:rPr>
              <a:t>Integer.parseInt</a:t>
            </a:r>
            <a:r>
              <a:rPr lang="tr-TR" sz="1500" b="0" i="0" dirty="0">
                <a:solidFill>
                  <a:srgbClr val="000000"/>
                </a:solidFill>
                <a:effectLst/>
                <a:latin typeface="Source Code Pro" panose="020B0604020202020204" pitchFamily="49" charset="0"/>
              </a:rPr>
              <a:t>(</a:t>
            </a:r>
            <a:r>
              <a:rPr lang="tr-TR" sz="1500" b="0" i="0" dirty="0" err="1">
                <a:solidFill>
                  <a:srgbClr val="000000"/>
                </a:solidFill>
                <a:effectLst/>
                <a:latin typeface="Source Code Pro" panose="020B0604020202020204" pitchFamily="49" charset="0"/>
              </a:rPr>
              <a:t>myString</a:t>
            </a:r>
            <a:r>
              <a:rPr lang="tr-TR" sz="1500" b="0" i="0" dirty="0">
                <a:solidFill>
                  <a:srgbClr val="000000"/>
                </a:solidFill>
                <a:effectLst/>
                <a:latin typeface="Source Code Pro" panose="020B0604020202020204" pitchFamily="49" charset="0"/>
              </a:rPr>
              <a:t>); </a:t>
            </a:r>
            <a:endParaRPr lang="tr-TR" sz="1500" b="0" i="0" dirty="0">
              <a:solidFill>
                <a:srgbClr val="000000"/>
              </a:solidFill>
              <a:effectLst/>
              <a:latin typeface="Source Code Pro" panose="020B0604020202020204" pitchFamily="49" charset="0"/>
            </a:endParaRPr>
          </a:p>
          <a:p>
            <a:pPr marL="0" indent="0">
              <a:buNone/>
            </a:pPr>
            <a:r>
              <a:rPr lang="tr-TR" sz="1500" b="1" i="0" dirty="0" err="1">
                <a:solidFill>
                  <a:srgbClr val="63B175"/>
                </a:solidFill>
                <a:effectLst/>
                <a:latin typeface="Source Code Pro" panose="020B0604020202020204" pitchFamily="49" charset="0"/>
              </a:rPr>
              <a:t>long</a:t>
            </a:r>
            <a:r>
              <a:rPr lang="tr-TR" sz="1500" b="0" i="0" dirty="0">
                <a:solidFill>
                  <a:srgbClr val="000000"/>
                </a:solidFill>
                <a:effectLst/>
                <a:latin typeface="Source Code Pro" panose="020B0604020202020204" pitchFamily="49" charset="0"/>
              </a:rPr>
              <a:t> </a:t>
            </a:r>
            <a:r>
              <a:rPr lang="tr-TR" sz="1500" b="0" i="0" dirty="0" err="1">
                <a:solidFill>
                  <a:srgbClr val="000000"/>
                </a:solidFill>
                <a:effectLst/>
                <a:latin typeface="Source Code Pro" panose="020B0604020202020204" pitchFamily="49" charset="0"/>
              </a:rPr>
              <a:t>myNewLong</a:t>
            </a:r>
            <a:r>
              <a:rPr lang="tr-TR" sz="1500" b="0" i="0" dirty="0">
                <a:solidFill>
                  <a:srgbClr val="000000"/>
                </a:solidFill>
                <a:effectLst/>
                <a:latin typeface="Source Code Pro" panose="020B0604020202020204" pitchFamily="49" charset="0"/>
              </a:rPr>
              <a:t> = </a:t>
            </a:r>
            <a:r>
              <a:rPr lang="tr-TR" sz="1500" b="0" i="0" dirty="0" err="1">
                <a:solidFill>
                  <a:srgbClr val="000000"/>
                </a:solidFill>
                <a:effectLst/>
                <a:latin typeface="Source Code Pro" panose="020B0604020202020204" pitchFamily="49" charset="0"/>
              </a:rPr>
              <a:t>Long.parseLong</a:t>
            </a:r>
            <a:r>
              <a:rPr lang="tr-TR" sz="1500" b="0" i="0" dirty="0">
                <a:solidFill>
                  <a:srgbClr val="000000"/>
                </a:solidFill>
                <a:effectLst/>
                <a:latin typeface="Source Code Pro" panose="020B0604020202020204" pitchFamily="49" charset="0"/>
              </a:rPr>
              <a:t>(</a:t>
            </a:r>
            <a:r>
              <a:rPr lang="tr-TR" sz="1500" b="0" i="0" dirty="0" err="1">
                <a:solidFill>
                  <a:srgbClr val="000000"/>
                </a:solidFill>
                <a:effectLst/>
                <a:latin typeface="Source Code Pro" panose="020B0604020202020204" pitchFamily="49" charset="0"/>
              </a:rPr>
              <a:t>myString</a:t>
            </a:r>
            <a:r>
              <a:rPr lang="tr-TR" sz="1500" b="0" i="0" dirty="0">
                <a:solidFill>
                  <a:srgbClr val="000000"/>
                </a:solidFill>
                <a:effectLst/>
                <a:latin typeface="Source Code Pro" panose="020B0604020202020204" pitchFamily="49" charset="0"/>
              </a:rPr>
              <a:t>);</a:t>
            </a:r>
            <a:endParaRPr lang="tr-TR" sz="1500" dirty="0">
              <a:solidFill>
                <a:srgbClr val="000000"/>
              </a:solidFill>
              <a:latin typeface="Source Code Pro" panose="020B0604020202020204" pitchFamily="49" charset="0"/>
            </a:endParaRPr>
          </a:p>
          <a:p>
            <a:pPr marL="0" indent="0">
              <a:buNone/>
            </a:pPr>
            <a:r>
              <a:rPr lang="tr-TR" sz="1500" b="1" i="0" dirty="0" err="1">
                <a:solidFill>
                  <a:srgbClr val="63B175"/>
                </a:solidFill>
                <a:effectLst/>
                <a:latin typeface="Source Code Pro" panose="020B0604020202020204" pitchFamily="49" charset="0"/>
              </a:rPr>
              <a:t>float</a:t>
            </a:r>
            <a:r>
              <a:rPr lang="tr-TR" sz="1500" b="0" i="0" dirty="0">
                <a:solidFill>
                  <a:srgbClr val="000000"/>
                </a:solidFill>
                <a:effectLst/>
                <a:latin typeface="Source Code Pro" panose="020B0604020202020204" pitchFamily="49" charset="0"/>
              </a:rPr>
              <a:t> </a:t>
            </a:r>
            <a:r>
              <a:rPr lang="tr-TR" sz="1500" b="0" i="0" dirty="0" err="1">
                <a:solidFill>
                  <a:srgbClr val="000000"/>
                </a:solidFill>
                <a:effectLst/>
                <a:latin typeface="Source Code Pro" panose="020B0604020202020204" pitchFamily="49" charset="0"/>
              </a:rPr>
              <a:t>myNewFloat</a:t>
            </a:r>
            <a:r>
              <a:rPr lang="tr-TR" sz="1500" b="0" i="0" dirty="0">
                <a:solidFill>
                  <a:srgbClr val="000000"/>
                </a:solidFill>
                <a:effectLst/>
                <a:latin typeface="Source Code Pro" panose="020B0604020202020204" pitchFamily="49" charset="0"/>
              </a:rPr>
              <a:t> = </a:t>
            </a:r>
            <a:r>
              <a:rPr lang="tr-TR" sz="1500" b="0" i="0" dirty="0" err="1">
                <a:solidFill>
                  <a:srgbClr val="000000"/>
                </a:solidFill>
                <a:effectLst/>
                <a:latin typeface="Source Code Pro" panose="020B0604020202020204" pitchFamily="49" charset="0"/>
              </a:rPr>
              <a:t>Float.parseFloat</a:t>
            </a:r>
            <a:r>
              <a:rPr lang="tr-TR" sz="1500" b="0" i="0" dirty="0">
                <a:solidFill>
                  <a:srgbClr val="000000"/>
                </a:solidFill>
                <a:effectLst/>
                <a:latin typeface="Source Code Pro" panose="020B0604020202020204" pitchFamily="49" charset="0"/>
              </a:rPr>
              <a:t>(</a:t>
            </a:r>
            <a:r>
              <a:rPr lang="tr-TR" sz="1500" b="0" i="0" dirty="0" err="1">
                <a:solidFill>
                  <a:srgbClr val="000000"/>
                </a:solidFill>
                <a:effectLst/>
                <a:latin typeface="Source Code Pro" panose="020B0604020202020204" pitchFamily="49" charset="0"/>
              </a:rPr>
              <a:t>myString</a:t>
            </a:r>
            <a:r>
              <a:rPr lang="tr-TR" sz="1500" b="0" i="0" dirty="0">
                <a:solidFill>
                  <a:srgbClr val="000000"/>
                </a:solidFill>
                <a:effectLst/>
                <a:latin typeface="Source Code Pro" panose="020B0604020202020204" pitchFamily="49" charset="0"/>
              </a:rPr>
              <a:t>); </a:t>
            </a:r>
            <a:endParaRPr lang="tr-TR" sz="1500" b="0" i="0" dirty="0">
              <a:solidFill>
                <a:srgbClr val="000000"/>
              </a:solidFill>
              <a:effectLst/>
              <a:latin typeface="Source Code Pro" panose="020B0604020202020204" pitchFamily="49" charset="0"/>
            </a:endParaRPr>
          </a:p>
          <a:p>
            <a:pPr marL="0" indent="0">
              <a:buNone/>
            </a:pPr>
            <a:r>
              <a:rPr lang="tr-TR" sz="1500" b="1" i="0" dirty="0" err="1">
                <a:solidFill>
                  <a:srgbClr val="63B175"/>
                </a:solidFill>
                <a:effectLst/>
                <a:latin typeface="Source Code Pro" panose="020B0604020202020204" pitchFamily="49" charset="0"/>
              </a:rPr>
              <a:t>double</a:t>
            </a:r>
            <a:r>
              <a:rPr lang="tr-TR" sz="1500" b="0" i="0" dirty="0">
                <a:solidFill>
                  <a:srgbClr val="000000"/>
                </a:solidFill>
                <a:effectLst/>
                <a:latin typeface="Source Code Pro" panose="020B0604020202020204" pitchFamily="49" charset="0"/>
              </a:rPr>
              <a:t> </a:t>
            </a:r>
            <a:r>
              <a:rPr lang="tr-TR" sz="1500" b="0" i="0" dirty="0" err="1">
                <a:solidFill>
                  <a:srgbClr val="000000"/>
                </a:solidFill>
                <a:effectLst/>
                <a:latin typeface="Source Code Pro" panose="020B0604020202020204" pitchFamily="49" charset="0"/>
              </a:rPr>
              <a:t>myNewDouble</a:t>
            </a:r>
            <a:r>
              <a:rPr lang="tr-TR" sz="1500" b="0" i="0" dirty="0">
                <a:solidFill>
                  <a:srgbClr val="000000"/>
                </a:solidFill>
                <a:effectLst/>
                <a:latin typeface="Source Code Pro" panose="020B0604020202020204" pitchFamily="49" charset="0"/>
              </a:rPr>
              <a:t> = </a:t>
            </a:r>
            <a:r>
              <a:rPr lang="tr-TR" sz="1500" b="0" i="0" dirty="0" err="1">
                <a:solidFill>
                  <a:srgbClr val="000000"/>
                </a:solidFill>
                <a:effectLst/>
                <a:latin typeface="Source Code Pro" panose="020B0604020202020204" pitchFamily="49" charset="0"/>
              </a:rPr>
              <a:t>Double.parseDouble</a:t>
            </a:r>
            <a:r>
              <a:rPr lang="tr-TR" sz="1500" b="0" i="0" dirty="0">
                <a:solidFill>
                  <a:srgbClr val="000000"/>
                </a:solidFill>
                <a:effectLst/>
                <a:latin typeface="Source Code Pro" panose="020B0604020202020204" pitchFamily="49" charset="0"/>
              </a:rPr>
              <a:t>(</a:t>
            </a:r>
            <a:r>
              <a:rPr lang="tr-TR" sz="1500" b="0" i="0" dirty="0" err="1">
                <a:solidFill>
                  <a:srgbClr val="000000"/>
                </a:solidFill>
                <a:effectLst/>
                <a:latin typeface="Source Code Pro" panose="020B0604020202020204" pitchFamily="49" charset="0"/>
              </a:rPr>
              <a:t>myString</a:t>
            </a:r>
            <a:r>
              <a:rPr lang="tr-TR" sz="1500" b="0" i="0" dirty="0">
                <a:solidFill>
                  <a:srgbClr val="000000"/>
                </a:solidFill>
                <a:effectLst/>
                <a:latin typeface="Source Code Pro" panose="020B0604020202020204" pitchFamily="49" charset="0"/>
              </a:rPr>
              <a:t>);</a:t>
            </a:r>
            <a:endParaRPr lang="tr-TR" sz="1500" b="0" i="0" dirty="0">
              <a:solidFill>
                <a:srgbClr val="000000"/>
              </a:solidFill>
              <a:effectLst/>
              <a:latin typeface="Source Code Pro" panose="020B0604020202020204" pitchFamily="49" charset="0"/>
            </a:endParaRPr>
          </a:p>
          <a:p>
            <a:pPr marL="0" indent="0">
              <a:buNone/>
            </a:pPr>
            <a:r>
              <a:rPr lang="tr-TR" sz="1500" b="1" i="0" dirty="0" err="1">
                <a:solidFill>
                  <a:srgbClr val="63B175"/>
                </a:solidFill>
                <a:effectLst/>
                <a:latin typeface="Source Code Pro" panose="020B0604020202020204" pitchFamily="49" charset="0"/>
              </a:rPr>
              <a:t>boolean</a:t>
            </a:r>
            <a:r>
              <a:rPr lang="tr-TR" sz="1500" b="0" i="0" dirty="0">
                <a:solidFill>
                  <a:srgbClr val="000000"/>
                </a:solidFill>
                <a:effectLst/>
                <a:latin typeface="Source Code Pro" panose="020B0604020202020204" pitchFamily="49" charset="0"/>
              </a:rPr>
              <a:t> </a:t>
            </a:r>
            <a:r>
              <a:rPr lang="tr-TR" sz="1500" b="0" i="0" dirty="0" err="1">
                <a:solidFill>
                  <a:srgbClr val="000000"/>
                </a:solidFill>
                <a:effectLst/>
                <a:latin typeface="Source Code Pro" panose="020B0604020202020204" pitchFamily="49" charset="0"/>
              </a:rPr>
              <a:t>myNewBoolean</a:t>
            </a:r>
            <a:r>
              <a:rPr lang="tr-TR" sz="1500" b="0" i="0" dirty="0">
                <a:solidFill>
                  <a:srgbClr val="000000"/>
                </a:solidFill>
                <a:effectLst/>
                <a:latin typeface="Source Code Pro" panose="020B0604020202020204" pitchFamily="49" charset="0"/>
              </a:rPr>
              <a:t> = </a:t>
            </a:r>
            <a:r>
              <a:rPr lang="tr-TR" sz="1500" b="0" i="0" dirty="0" err="1">
                <a:solidFill>
                  <a:srgbClr val="000000"/>
                </a:solidFill>
                <a:effectLst/>
                <a:latin typeface="Source Code Pro" panose="020B0604020202020204" pitchFamily="49" charset="0"/>
              </a:rPr>
              <a:t>Boolean.parseBoolean</a:t>
            </a:r>
            <a:r>
              <a:rPr lang="tr-TR" sz="1500" b="0" i="0" dirty="0">
                <a:solidFill>
                  <a:srgbClr val="000000"/>
                </a:solidFill>
                <a:effectLst/>
                <a:latin typeface="Source Code Pro" panose="020B0604020202020204" pitchFamily="49" charset="0"/>
              </a:rPr>
              <a:t>(</a:t>
            </a:r>
            <a:r>
              <a:rPr lang="tr-TR" sz="1500" b="0" i="0" dirty="0" err="1">
                <a:solidFill>
                  <a:srgbClr val="000000"/>
                </a:solidFill>
                <a:effectLst/>
                <a:latin typeface="Source Code Pro" panose="020B0604020202020204" pitchFamily="49" charset="0"/>
              </a:rPr>
              <a:t>myString</a:t>
            </a:r>
            <a:r>
              <a:rPr lang="tr-TR" sz="1500" b="0" i="0" dirty="0">
                <a:solidFill>
                  <a:srgbClr val="000000"/>
                </a:solidFill>
                <a:effectLst/>
                <a:latin typeface="Source Code Pro" panose="020B0604020202020204" pitchFamily="49" charset="0"/>
              </a:rPr>
              <a:t>);</a:t>
            </a:r>
            <a:endParaRPr lang="tr-TR" sz="1500" b="0" i="0" dirty="0">
              <a:solidFill>
                <a:srgbClr val="000000"/>
              </a:solidFill>
              <a:effectLst/>
              <a:latin typeface="Source Code Pro" panose="020B0604020202020204" pitchFamily="49" charset="0"/>
            </a:endParaRPr>
          </a:p>
          <a:p>
            <a:pPr marL="0" indent="0">
              <a:buNone/>
            </a:pPr>
            <a:r>
              <a:rPr lang="sv-SE" sz="1400" b="1" i="0" dirty="0">
                <a:solidFill>
                  <a:srgbClr val="63B175"/>
                </a:solidFill>
                <a:effectLst/>
                <a:latin typeface="Source Code Pro" panose="020B0604020202020204" pitchFamily="49" charset="0"/>
              </a:rPr>
              <a:t>char</a:t>
            </a:r>
            <a:r>
              <a:rPr lang="sv-SE" sz="1400" b="0" i="0" dirty="0">
                <a:solidFill>
                  <a:srgbClr val="000000"/>
                </a:solidFill>
                <a:effectLst/>
                <a:latin typeface="Source Code Pro" panose="020B0604020202020204" pitchFamily="49" charset="0"/>
              </a:rPr>
              <a:t> myNewChar = myString.charAt(</a:t>
            </a:r>
            <a:r>
              <a:rPr lang="sv-SE" sz="1400" b="0" i="0" dirty="0">
                <a:solidFill>
                  <a:srgbClr val="4E9359"/>
                </a:solidFill>
                <a:effectLst/>
                <a:latin typeface="Source Code Pro" panose="020B0604020202020204" pitchFamily="49" charset="0"/>
              </a:rPr>
              <a:t>0</a:t>
            </a:r>
            <a:r>
              <a:rPr lang="sv-SE" sz="1400" b="0" i="0" dirty="0">
                <a:solidFill>
                  <a:srgbClr val="000000"/>
                </a:solidFill>
                <a:effectLst/>
                <a:latin typeface="Source Code Pro" panose="020B0604020202020204" pitchFamily="49" charset="0"/>
              </a:rPr>
              <a:t>);</a:t>
            </a:r>
            <a:endParaRPr lang="tr-TR" sz="1500" dirty="0"/>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Örnek</a:t>
            </a:r>
            <a:endParaRPr lang="tr-TR" dirty="0"/>
          </a:p>
        </p:txBody>
      </p:sp>
      <p:sp>
        <p:nvSpPr>
          <p:cNvPr id="3" name="İçerik Yer Tutucusu 2"/>
          <p:cNvSpPr>
            <a:spLocks noGrp="1"/>
          </p:cNvSpPr>
          <p:nvPr>
            <p:ph idx="1"/>
          </p:nvPr>
        </p:nvSpPr>
        <p:spPr/>
        <p:txBody>
          <a:bodyPr/>
          <a:lstStyle/>
          <a:p>
            <a:r>
              <a:rPr lang="tr-TR" dirty="0"/>
              <a:t>Bir </a:t>
            </a:r>
            <a:r>
              <a:rPr lang="tr-TR" dirty="0" err="1"/>
              <a:t>int</a:t>
            </a:r>
            <a:r>
              <a:rPr lang="tr-TR" dirty="0"/>
              <a:t> bir </a:t>
            </a:r>
            <a:r>
              <a:rPr lang="tr-TR" dirty="0" err="1"/>
              <a:t>String</a:t>
            </a:r>
            <a:r>
              <a:rPr lang="tr-TR" dirty="0"/>
              <a:t> değişkeni tanımlayınız. Daha sonra </a:t>
            </a:r>
            <a:r>
              <a:rPr lang="tr-TR" dirty="0" err="1"/>
              <a:t>String</a:t>
            </a:r>
            <a:r>
              <a:rPr lang="tr-TR" dirty="0"/>
              <a:t> değişkenine bir tamsayı değer atayınız ve </a:t>
            </a:r>
            <a:r>
              <a:rPr lang="tr-TR" dirty="0" err="1"/>
              <a:t>int</a:t>
            </a:r>
            <a:r>
              <a:rPr lang="tr-TR" dirty="0"/>
              <a:t> türündeki değişkene bu </a:t>
            </a:r>
            <a:r>
              <a:rPr lang="tr-TR" dirty="0" err="1"/>
              <a:t>String</a:t>
            </a:r>
            <a:r>
              <a:rPr lang="tr-TR" dirty="0"/>
              <a:t> değişkenini dönüştürünüz.</a:t>
            </a:r>
            <a:endParaRPr lang="tr-TR" dirty="0"/>
          </a:p>
          <a:p>
            <a:r>
              <a:rPr lang="tr-TR" dirty="0"/>
              <a:t>Bir </a:t>
            </a:r>
            <a:r>
              <a:rPr lang="tr-TR" dirty="0" err="1"/>
              <a:t>Double</a:t>
            </a:r>
            <a:r>
              <a:rPr lang="tr-TR" dirty="0"/>
              <a:t> ,bir </a:t>
            </a:r>
            <a:r>
              <a:rPr lang="tr-TR" dirty="0" err="1"/>
              <a:t>double</a:t>
            </a:r>
            <a:r>
              <a:rPr lang="tr-TR" dirty="0"/>
              <a:t> değişkeni tanımlayınız. Daha sonra </a:t>
            </a:r>
            <a:r>
              <a:rPr lang="tr-TR" dirty="0" err="1"/>
              <a:t>Double</a:t>
            </a:r>
            <a:r>
              <a:rPr lang="tr-TR" dirty="0"/>
              <a:t> değişkenine bir tamsayı değer atayınız ve </a:t>
            </a:r>
            <a:r>
              <a:rPr lang="tr-TR" dirty="0" err="1"/>
              <a:t>double</a:t>
            </a:r>
            <a:r>
              <a:rPr lang="tr-TR" dirty="0"/>
              <a:t> türündeki değişkene bu </a:t>
            </a:r>
            <a:r>
              <a:rPr lang="tr-TR" dirty="0" err="1"/>
              <a:t>Double</a:t>
            </a:r>
            <a:r>
              <a:rPr lang="tr-TR" dirty="0"/>
              <a:t> değişkenini dönüştürünüz.</a:t>
            </a:r>
            <a:endParaRPr lang="tr-TR" dirty="0"/>
          </a:p>
          <a:p>
            <a:r>
              <a:rPr lang="tr-TR" dirty="0"/>
              <a:t>Bir </a:t>
            </a:r>
            <a:r>
              <a:rPr lang="tr-TR" dirty="0" err="1"/>
              <a:t>float</a:t>
            </a:r>
            <a:r>
              <a:rPr lang="tr-TR" dirty="0"/>
              <a:t> ,bir </a:t>
            </a:r>
            <a:r>
              <a:rPr lang="tr-TR" dirty="0" err="1"/>
              <a:t>double</a:t>
            </a:r>
            <a:r>
              <a:rPr lang="tr-TR" dirty="0"/>
              <a:t> değişkeni tanımlayınız. Daha sonra </a:t>
            </a:r>
            <a:r>
              <a:rPr lang="tr-TR" dirty="0" err="1"/>
              <a:t>float</a:t>
            </a:r>
            <a:r>
              <a:rPr lang="tr-TR" dirty="0"/>
              <a:t> değişkenine bir tamsayı değer atayınız ve </a:t>
            </a:r>
            <a:r>
              <a:rPr lang="tr-TR" dirty="0" err="1"/>
              <a:t>double</a:t>
            </a:r>
            <a:r>
              <a:rPr lang="tr-TR" dirty="0"/>
              <a:t> türündeki değişkene bu </a:t>
            </a:r>
            <a:r>
              <a:rPr lang="tr-TR" dirty="0" err="1"/>
              <a:t>float</a:t>
            </a:r>
            <a:r>
              <a:rPr lang="tr-TR" dirty="0"/>
              <a:t> değişkenini dönüştürünüz.</a:t>
            </a:r>
            <a:endParaRPr lang="tr-TR" dirty="0"/>
          </a:p>
          <a:p>
            <a:endParaRPr lang="tr-TR" dirty="0"/>
          </a:p>
          <a:p>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Değişken adlandırması</a:t>
            </a:r>
            <a:endParaRPr lang="tr-TR" dirty="0"/>
          </a:p>
        </p:txBody>
      </p:sp>
      <p:sp>
        <p:nvSpPr>
          <p:cNvPr id="3" name="İçerik Yer Tutucusu 2"/>
          <p:cNvSpPr>
            <a:spLocks noGrp="1"/>
          </p:cNvSpPr>
          <p:nvPr>
            <p:ph idx="1"/>
          </p:nvPr>
        </p:nvSpPr>
        <p:spPr/>
        <p:txBody>
          <a:bodyPr>
            <a:normAutofit fontScale="92500" lnSpcReduction="10000"/>
          </a:bodyPr>
          <a:lstStyle/>
          <a:p>
            <a:pPr fontAlgn="base">
              <a:lnSpc>
                <a:spcPct val="140000"/>
              </a:lnSpc>
              <a:spcAft>
                <a:spcPct val="0"/>
              </a:spcAft>
            </a:pPr>
            <a:r>
              <a:rPr lang="tr-TR" altLang="tr-TR" sz="2200" dirty="0">
                <a:cs typeface="+mn-lt"/>
              </a:rPr>
              <a:t>Legal </a:t>
            </a:r>
            <a:r>
              <a:rPr lang="tr-TR" altLang="tr-TR" sz="2200" dirty="0" err="1">
                <a:cs typeface="+mn-lt"/>
              </a:rPr>
              <a:t>Identifiers</a:t>
            </a:r>
            <a:r>
              <a:rPr lang="tr-TR" altLang="tr-TR" sz="2200" dirty="0">
                <a:cs typeface="+mn-lt"/>
              </a:rPr>
              <a:t> (Belirleyici)</a:t>
            </a:r>
            <a:endParaRPr lang="tr-TR" altLang="tr-TR" sz="2200" dirty="0">
              <a:cs typeface="+mn-lt"/>
            </a:endParaRPr>
          </a:p>
          <a:p>
            <a:pPr marL="0" marR="0" lvl="0" indent="0" algn="l" defTabSz="914400" rtl="0" eaLnBrk="0" fontAlgn="base" latinLnBrk="0" hangingPunct="0">
              <a:lnSpc>
                <a:spcPct val="100000"/>
              </a:lnSpc>
              <a:spcBef>
                <a:spcPct val="0"/>
              </a:spcBef>
              <a:spcAft>
                <a:spcPct val="0"/>
              </a:spcAft>
              <a:buClrTx/>
              <a:buSzTx/>
              <a:buFontTx/>
              <a:buNone/>
            </a:pPr>
            <a:r>
              <a:rPr lang="tr-TR" altLang="tr-TR" sz="2200" dirty="0">
                <a:cs typeface="+mn-lt"/>
              </a:rPr>
              <a:t>Class, </a:t>
            </a:r>
            <a:r>
              <a:rPr lang="tr-TR" altLang="tr-TR" sz="2200" dirty="0" err="1">
                <a:cs typeface="+mn-lt"/>
              </a:rPr>
              <a:t>degisken</a:t>
            </a:r>
            <a:r>
              <a:rPr lang="tr-TR" altLang="tr-TR" sz="2200" dirty="0">
                <a:cs typeface="+mn-lt"/>
              </a:rPr>
              <a:t> (</a:t>
            </a:r>
            <a:r>
              <a:rPr lang="tr-TR" altLang="tr-TR" sz="2200" dirty="0" err="1">
                <a:cs typeface="+mn-lt"/>
              </a:rPr>
              <a:t>variable</a:t>
            </a:r>
            <a:r>
              <a:rPr lang="tr-TR" altLang="tr-TR" sz="2200" dirty="0">
                <a:cs typeface="+mn-lt"/>
              </a:rPr>
              <a:t>) , metot ve </a:t>
            </a:r>
            <a:r>
              <a:rPr lang="tr-TR" altLang="tr-TR" sz="2200" dirty="0" err="1">
                <a:cs typeface="+mn-lt"/>
              </a:rPr>
              <a:t>diger</a:t>
            </a:r>
            <a:r>
              <a:rPr lang="tr-TR" altLang="tr-TR" sz="2200" dirty="0">
                <a:cs typeface="+mn-lt"/>
              </a:rPr>
              <a:t> Java </a:t>
            </a:r>
            <a:r>
              <a:rPr lang="tr-TR" altLang="tr-TR" sz="2200" dirty="0" err="1">
                <a:cs typeface="+mn-lt"/>
              </a:rPr>
              <a:t>ogelerinin</a:t>
            </a:r>
            <a:r>
              <a:rPr lang="tr-TR" altLang="tr-TR" sz="2200" dirty="0">
                <a:cs typeface="+mn-lt"/>
              </a:rPr>
              <a:t> birer isme </a:t>
            </a:r>
            <a:r>
              <a:rPr lang="tr-TR" altLang="tr-TR" sz="2200" dirty="0" err="1">
                <a:cs typeface="+mn-lt"/>
              </a:rPr>
              <a:t>ihtiyaci</a:t>
            </a:r>
            <a:r>
              <a:rPr lang="tr-TR" altLang="tr-TR" sz="2200" dirty="0">
                <a:cs typeface="+mn-lt"/>
              </a:rPr>
              <a:t> </a:t>
            </a:r>
            <a:r>
              <a:rPr lang="tr-TR" altLang="tr-TR" sz="2200" dirty="0" err="1">
                <a:cs typeface="+mn-lt"/>
              </a:rPr>
              <a:t>vardir</a:t>
            </a:r>
            <a:r>
              <a:rPr lang="tr-TR" altLang="tr-TR" sz="2200" dirty="0">
                <a:cs typeface="+mn-lt"/>
              </a:rPr>
              <a:t>. Bu isimlere </a:t>
            </a:r>
            <a:r>
              <a:rPr lang="tr-TR" altLang="tr-TR" sz="2200" dirty="0" err="1">
                <a:cs typeface="+mn-lt"/>
              </a:rPr>
              <a:t>Javada</a:t>
            </a:r>
            <a:r>
              <a:rPr lang="tr-TR" altLang="tr-TR" sz="2200" dirty="0">
                <a:cs typeface="+mn-lt"/>
              </a:rPr>
              <a:t> </a:t>
            </a:r>
            <a:r>
              <a:rPr lang="tr-TR" altLang="tr-TR" sz="2200" dirty="0" err="1">
                <a:cs typeface="+mn-lt"/>
              </a:rPr>
              <a:t>Identifier</a:t>
            </a:r>
            <a:r>
              <a:rPr lang="tr-TR" altLang="tr-TR" sz="2200" dirty="0">
                <a:cs typeface="+mn-lt"/>
              </a:rPr>
              <a:t> denir. Java’da bir </a:t>
            </a:r>
            <a:r>
              <a:rPr lang="tr-TR" altLang="tr-TR" sz="2200" dirty="0" err="1">
                <a:cs typeface="+mn-lt"/>
              </a:rPr>
              <a:t>seylere</a:t>
            </a:r>
            <a:r>
              <a:rPr lang="tr-TR" altLang="tr-TR" sz="2200" dirty="0">
                <a:cs typeface="+mn-lt"/>
              </a:rPr>
              <a:t> isim verirken dikkat edilmeli aksi takdirde problem yasayabiliriz, Java bu konuda son derece </a:t>
            </a:r>
            <a:r>
              <a:rPr lang="tr-TR" altLang="tr-TR" sz="2200" dirty="0" err="1">
                <a:cs typeface="+mn-lt"/>
              </a:rPr>
              <a:t>hassastir</a:t>
            </a:r>
            <a:r>
              <a:rPr lang="tr-TR" altLang="tr-TR" sz="2200" dirty="0">
                <a:cs typeface="+mn-lt"/>
              </a:rPr>
              <a:t>        </a:t>
            </a:r>
            <a:endParaRPr lang="tr-TR" altLang="tr-TR" sz="2200" dirty="0">
              <a:cs typeface="+mn-lt"/>
            </a:endParaRPr>
          </a:p>
          <a:p>
            <a:pPr marL="0" marR="0" lvl="0" indent="0" algn="l" defTabSz="914400" rtl="0" eaLnBrk="0" fontAlgn="base" latinLnBrk="0" hangingPunct="0">
              <a:lnSpc>
                <a:spcPct val="100000"/>
              </a:lnSpc>
              <a:spcBef>
                <a:spcPct val="0"/>
              </a:spcBef>
              <a:spcAft>
                <a:spcPct val="0"/>
              </a:spcAft>
              <a:buClrTx/>
              <a:buSzTx/>
              <a:buFontTx/>
              <a:buChar char="•"/>
            </a:pPr>
            <a:r>
              <a:rPr lang="tr-TR" altLang="tr-TR" sz="2200" dirty="0">
                <a:cs typeface="+mn-lt"/>
              </a:rPr>
              <a:t>Belirleyiciler (</a:t>
            </a:r>
            <a:r>
              <a:rPr lang="tr-TR" altLang="tr-TR" sz="2200" dirty="0" err="1">
                <a:cs typeface="+mn-lt"/>
              </a:rPr>
              <a:t>identifier</a:t>
            </a:r>
            <a:r>
              <a:rPr lang="tr-TR" altLang="tr-TR" sz="2200" dirty="0">
                <a:cs typeface="+mn-lt"/>
              </a:rPr>
              <a:t>), harf , $ (</a:t>
            </a:r>
            <a:r>
              <a:rPr lang="tr-TR" altLang="tr-TR" sz="2200" dirty="0" err="1">
                <a:cs typeface="+mn-lt"/>
              </a:rPr>
              <a:t>currecy</a:t>
            </a:r>
            <a:r>
              <a:rPr lang="tr-TR" altLang="tr-TR" sz="2200" dirty="0">
                <a:cs typeface="+mn-lt"/>
              </a:rPr>
              <a:t> </a:t>
            </a:r>
            <a:r>
              <a:rPr lang="tr-TR" altLang="tr-TR" sz="2200" dirty="0" err="1">
                <a:cs typeface="+mn-lt"/>
              </a:rPr>
              <a:t>character</a:t>
            </a:r>
            <a:r>
              <a:rPr lang="tr-TR" altLang="tr-TR" sz="2200" dirty="0">
                <a:cs typeface="+mn-lt"/>
              </a:rPr>
              <a:t>) veya </a:t>
            </a:r>
            <a:r>
              <a:rPr lang="tr-TR" altLang="tr-TR" sz="2200" dirty="0" err="1">
                <a:cs typeface="+mn-lt"/>
              </a:rPr>
              <a:t>alt_cizgi</a:t>
            </a:r>
            <a:r>
              <a:rPr lang="tr-TR" altLang="tr-TR" sz="2200" dirty="0">
                <a:cs typeface="+mn-lt"/>
              </a:rPr>
              <a:t>  _  (</a:t>
            </a:r>
            <a:r>
              <a:rPr lang="tr-TR" altLang="tr-TR" sz="2200" dirty="0" err="1">
                <a:cs typeface="+mn-lt"/>
              </a:rPr>
              <a:t>underscore</a:t>
            </a:r>
            <a:r>
              <a:rPr lang="tr-TR" altLang="tr-TR" sz="2200" dirty="0">
                <a:cs typeface="+mn-lt"/>
              </a:rPr>
              <a:t>) ile </a:t>
            </a:r>
            <a:r>
              <a:rPr lang="tr-TR" altLang="tr-TR" sz="2200" dirty="0" err="1">
                <a:cs typeface="+mn-lt"/>
              </a:rPr>
              <a:t>baslayabilir</a:t>
            </a:r>
            <a:r>
              <a:rPr lang="tr-TR" altLang="tr-TR" sz="2200" dirty="0">
                <a:cs typeface="+mn-lt"/>
              </a:rPr>
              <a:t>.</a:t>
            </a:r>
            <a:endParaRPr lang="tr-TR" altLang="tr-TR" sz="2200" dirty="0">
              <a:cs typeface="+mn-lt"/>
            </a:endParaRPr>
          </a:p>
          <a:p>
            <a:pPr marL="0" marR="0" lvl="0" indent="0" algn="l" defTabSz="914400" rtl="0" eaLnBrk="0" fontAlgn="base" latinLnBrk="0" hangingPunct="0">
              <a:lnSpc>
                <a:spcPct val="100000"/>
              </a:lnSpc>
              <a:spcBef>
                <a:spcPct val="0"/>
              </a:spcBef>
              <a:spcAft>
                <a:spcPct val="0"/>
              </a:spcAft>
              <a:buClrTx/>
              <a:buSzTx/>
              <a:buFontTx/>
              <a:buChar char="•"/>
            </a:pPr>
            <a:r>
              <a:rPr lang="tr-TR" altLang="tr-TR" sz="2200" dirty="0" err="1">
                <a:cs typeface="+mn-lt"/>
              </a:rPr>
              <a:t>Ilk</a:t>
            </a:r>
            <a:r>
              <a:rPr lang="tr-TR" altLang="tr-TR" sz="2200" dirty="0">
                <a:cs typeface="+mn-lt"/>
              </a:rPr>
              <a:t> karakterden sonra harf , $ ve alt </a:t>
            </a:r>
            <a:r>
              <a:rPr lang="tr-TR" altLang="tr-TR" sz="2200" dirty="0" err="1">
                <a:cs typeface="+mn-lt"/>
              </a:rPr>
              <a:t>cizgiye</a:t>
            </a:r>
            <a:r>
              <a:rPr lang="tr-TR" altLang="tr-TR" sz="2200" dirty="0">
                <a:cs typeface="+mn-lt"/>
              </a:rPr>
              <a:t> ek olarak tabi ki rakam da kullanabiliriz.</a:t>
            </a:r>
            <a:endParaRPr lang="tr-TR" altLang="tr-TR" sz="2200" dirty="0">
              <a:cs typeface="+mn-lt"/>
            </a:endParaRPr>
          </a:p>
          <a:p>
            <a:pPr marL="0" marR="0" lvl="0" indent="0" algn="l" defTabSz="914400" rtl="0" eaLnBrk="0" fontAlgn="base" latinLnBrk="0" hangingPunct="0">
              <a:lnSpc>
                <a:spcPct val="100000"/>
              </a:lnSpc>
              <a:spcBef>
                <a:spcPct val="0"/>
              </a:spcBef>
              <a:spcAft>
                <a:spcPct val="0"/>
              </a:spcAft>
              <a:buClrTx/>
              <a:buSzTx/>
              <a:buFontTx/>
              <a:buChar char="•"/>
            </a:pPr>
            <a:r>
              <a:rPr lang="tr-TR" altLang="tr-TR" sz="2200" dirty="0">
                <a:cs typeface="+mn-lt"/>
              </a:rPr>
              <a:t>Belirleyicilerin uzunluk </a:t>
            </a:r>
            <a:r>
              <a:rPr lang="tr-TR" altLang="tr-TR" sz="2200" dirty="0" err="1">
                <a:cs typeface="+mn-lt"/>
              </a:rPr>
              <a:t>acisindan</a:t>
            </a:r>
            <a:r>
              <a:rPr lang="tr-TR" altLang="tr-TR" sz="2200" dirty="0">
                <a:cs typeface="+mn-lt"/>
              </a:rPr>
              <a:t> bir siniri yoktur.</a:t>
            </a:r>
            <a:endParaRPr lang="tr-TR" altLang="tr-TR" sz="2200" dirty="0">
              <a:cs typeface="+mn-lt"/>
            </a:endParaRPr>
          </a:p>
          <a:p>
            <a:pPr marL="0" marR="0" lvl="0" indent="0" algn="l" defTabSz="914400" rtl="0" eaLnBrk="0" fontAlgn="base" latinLnBrk="0" hangingPunct="0">
              <a:lnSpc>
                <a:spcPct val="100000"/>
              </a:lnSpc>
              <a:spcBef>
                <a:spcPct val="0"/>
              </a:spcBef>
              <a:spcAft>
                <a:spcPct val="0"/>
              </a:spcAft>
              <a:buClrTx/>
              <a:buSzTx/>
              <a:buFontTx/>
              <a:buChar char="•"/>
            </a:pPr>
            <a:r>
              <a:rPr lang="tr-TR" altLang="tr-TR" sz="2200" dirty="0" err="1">
                <a:cs typeface="+mn-lt"/>
              </a:rPr>
              <a:t>Java’nin</a:t>
            </a:r>
            <a:r>
              <a:rPr lang="tr-TR" altLang="tr-TR" sz="2200" dirty="0">
                <a:cs typeface="+mn-lt"/>
              </a:rPr>
              <a:t> anahtar kelimelerini (</a:t>
            </a:r>
            <a:r>
              <a:rPr lang="tr-TR" altLang="tr-TR" sz="2200" dirty="0" err="1">
                <a:cs typeface="+mn-lt"/>
              </a:rPr>
              <a:t>keyword</a:t>
            </a:r>
            <a:r>
              <a:rPr lang="tr-TR" altLang="tr-TR" sz="2200" dirty="0">
                <a:cs typeface="+mn-lt"/>
              </a:rPr>
              <a:t>) ,  belirleyicilere verilemez.</a:t>
            </a:r>
            <a:endParaRPr lang="tr-TR" altLang="tr-TR" sz="2200" dirty="0">
              <a:cs typeface="+mn-lt"/>
            </a:endParaRPr>
          </a:p>
          <a:p>
            <a:pPr marL="0" marR="0" lvl="0" indent="0" algn="l" defTabSz="914400" rtl="0" eaLnBrk="0" fontAlgn="base" latinLnBrk="0" hangingPunct="0">
              <a:lnSpc>
                <a:spcPct val="100000"/>
              </a:lnSpc>
              <a:spcBef>
                <a:spcPct val="0"/>
              </a:spcBef>
              <a:spcAft>
                <a:spcPct val="0"/>
              </a:spcAft>
              <a:buClrTx/>
              <a:buSzTx/>
              <a:buFontTx/>
              <a:buChar char="•"/>
            </a:pPr>
            <a:r>
              <a:rPr lang="tr-TR" altLang="tr-TR" sz="2200" dirty="0">
                <a:cs typeface="+mn-lt"/>
              </a:rPr>
              <a:t>Belirleyiciler </a:t>
            </a:r>
            <a:r>
              <a:rPr lang="tr-TR" altLang="tr-TR" sz="2200" dirty="0" err="1">
                <a:cs typeface="+mn-lt"/>
              </a:rPr>
              <a:t>buyuk-kucuk</a:t>
            </a:r>
            <a:r>
              <a:rPr lang="tr-TR" altLang="tr-TR" sz="2200" dirty="0">
                <a:cs typeface="+mn-lt"/>
              </a:rPr>
              <a:t> harfe </a:t>
            </a:r>
            <a:r>
              <a:rPr lang="tr-TR" altLang="tr-TR" sz="2200" dirty="0" err="1">
                <a:cs typeface="+mn-lt"/>
              </a:rPr>
              <a:t>duyarlidir</a:t>
            </a:r>
            <a:r>
              <a:rPr lang="tr-TR" altLang="tr-TR" sz="2200" dirty="0">
                <a:cs typeface="+mn-lt"/>
              </a:rPr>
              <a:t> (</a:t>
            </a:r>
            <a:r>
              <a:rPr lang="tr-TR" altLang="tr-TR" sz="2200" dirty="0" err="1">
                <a:cs typeface="+mn-lt"/>
              </a:rPr>
              <a:t>case</a:t>
            </a:r>
            <a:r>
              <a:rPr lang="tr-TR" altLang="tr-TR" sz="2200" dirty="0">
                <a:cs typeface="+mn-lt"/>
              </a:rPr>
              <a:t> </a:t>
            </a:r>
            <a:r>
              <a:rPr lang="tr-TR" altLang="tr-TR" sz="2200" dirty="0" err="1">
                <a:cs typeface="+mn-lt"/>
              </a:rPr>
              <a:t>sensitive</a:t>
            </a:r>
            <a:r>
              <a:rPr lang="tr-TR" altLang="tr-TR" sz="2200" dirty="0">
                <a:cs typeface="+mn-lt"/>
              </a:rPr>
              <a:t>). Yani </a:t>
            </a:r>
            <a:r>
              <a:rPr lang="tr-TR" altLang="tr-TR" sz="2200" dirty="0" err="1">
                <a:cs typeface="+mn-lt"/>
              </a:rPr>
              <a:t>sayi</a:t>
            </a:r>
            <a:r>
              <a:rPr lang="tr-TR" altLang="tr-TR" sz="2200" dirty="0">
                <a:cs typeface="+mn-lt"/>
              </a:rPr>
              <a:t> ve </a:t>
            </a:r>
            <a:r>
              <a:rPr lang="tr-TR" altLang="tr-TR" sz="2200" dirty="0" err="1">
                <a:cs typeface="+mn-lt"/>
              </a:rPr>
              <a:t>Sayi</a:t>
            </a:r>
            <a:r>
              <a:rPr lang="tr-TR" altLang="tr-TR" sz="2200" dirty="0">
                <a:cs typeface="+mn-lt"/>
              </a:rPr>
              <a:t> </a:t>
            </a:r>
            <a:r>
              <a:rPr lang="tr-TR" altLang="tr-TR" sz="2200" dirty="0" err="1">
                <a:cs typeface="+mn-lt"/>
              </a:rPr>
              <a:t>farkli</a:t>
            </a:r>
            <a:r>
              <a:rPr lang="tr-TR" altLang="tr-TR" sz="2200" dirty="0">
                <a:cs typeface="+mn-lt"/>
              </a:rPr>
              <a:t> iki belirleyicidir.</a:t>
            </a:r>
            <a:endParaRPr lang="tr-TR" altLang="tr-TR" sz="2200" dirty="0">
              <a:cs typeface="+mn-l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tr-TR" altLang="tr-TR" sz="4800" b="0" i="0" u="none" strike="noStrike" cap="none" normalizeH="0" baseline="0" dirty="0">
              <a:ln>
                <a:noFill/>
              </a:ln>
              <a:solidFill>
                <a:schemeClr val="tx1"/>
              </a:solidFill>
              <a:effectLst/>
              <a:cs typeface="+mn-lt"/>
            </a:endParaRPr>
          </a:p>
          <a:p>
            <a:endParaRPr lang="tr-TR" dirty="0">
              <a:cs typeface="+mn-lt"/>
            </a:endParaRPr>
          </a:p>
        </p:txBody>
      </p:sp>
      <p:sp>
        <p:nvSpPr>
          <p:cNvPr id="5" name="AutoShape 2" descr="🙂"/>
          <p:cNvSpPr>
            <a:spLocks noChangeAspect="1" noChangeArrowheads="1"/>
          </p:cNvSpPr>
          <p:nvPr/>
        </p:nvSpPr>
        <p:spPr bwMode="auto">
          <a:xfrm>
            <a:off x="11966575" y="-5715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tr-TR"/>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Blok Nedir?</a:t>
            </a:r>
            <a:endParaRPr lang="tr-TR" dirty="0"/>
          </a:p>
        </p:txBody>
      </p:sp>
      <p:sp>
        <p:nvSpPr>
          <p:cNvPr id="3" name="İçerik Yer Tutucusu 2"/>
          <p:cNvSpPr>
            <a:spLocks noGrp="1"/>
          </p:cNvSpPr>
          <p:nvPr>
            <p:ph idx="1"/>
          </p:nvPr>
        </p:nvSpPr>
        <p:spPr/>
        <p:txBody>
          <a:bodyPr/>
          <a:lstStyle/>
          <a:p>
            <a:r>
              <a:rPr lang="tr-TR" dirty="0"/>
              <a:t>Bir arada yürütülmesi istenen deyimleri (kodları) içeren yapıdır. Sözdizimi aşağıdaki gibidir</a:t>
            </a:r>
            <a:endParaRPr lang="tr-TR" dirty="0"/>
          </a:p>
          <a:p>
            <a:pPr marL="0" indent="0">
              <a:buNone/>
            </a:pPr>
            <a:r>
              <a:rPr lang="tr-TR" dirty="0"/>
              <a:t>{ kod }</a:t>
            </a:r>
            <a:endParaRPr lang="tr-TR" dirty="0"/>
          </a:p>
          <a:p>
            <a:r>
              <a:rPr lang="tr-TR" dirty="0"/>
              <a:t>{} bloku içindeki deyimler istenildiği sayıda </a:t>
            </a:r>
            <a:r>
              <a:rPr lang="tr-TR" dirty="0" err="1"/>
              <a:t>java</a:t>
            </a:r>
            <a:r>
              <a:rPr lang="tr-TR" dirty="0"/>
              <a:t> deyimlerinden oluşur. </a:t>
            </a:r>
            <a:endParaRPr lang="tr-TR" dirty="0"/>
          </a:p>
          <a:p>
            <a:r>
              <a:rPr lang="tr-TR" dirty="0"/>
              <a:t>Hiç deyim içermeyen bloklara boş blok denir.</a:t>
            </a:r>
            <a:endParaRPr lang="tr-TR" dirty="0"/>
          </a:p>
          <a:p>
            <a:r>
              <a:rPr lang="tr-TR" dirty="0"/>
              <a:t>İç-içe bloklar olabilir.</a:t>
            </a:r>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Karar Yapıları</a:t>
            </a:r>
            <a:endParaRPr lang="tr-TR" dirty="0"/>
          </a:p>
        </p:txBody>
      </p:sp>
      <p:sp>
        <p:nvSpPr>
          <p:cNvPr id="3" name="İçerik Yer Tutucusu 2"/>
          <p:cNvSpPr>
            <a:spLocks noGrp="1"/>
          </p:cNvSpPr>
          <p:nvPr>
            <p:ph idx="1"/>
          </p:nvPr>
        </p:nvSpPr>
        <p:spPr/>
        <p:txBody>
          <a:bodyPr/>
          <a:lstStyle/>
          <a:p>
            <a:r>
              <a:rPr lang="tr-TR" b="0" i="0" dirty="0">
                <a:effectLst/>
                <a:latin typeface="-apple-system"/>
              </a:rPr>
              <a:t>Bir program oluştururken bazı şartlar doğrultusunda, belirlediğimiz bir olayın gerçekleşmesini isteyebiliriz. Bu şartları kontrol edebilmek veya kodun akışını yönlendirmek için kontrol yapılarını kullanırız.</a:t>
            </a:r>
            <a:endParaRPr lang="tr-TR" b="0" i="0" dirty="0">
              <a:effectLst/>
              <a:latin typeface="-apple-system"/>
            </a:endParaRPr>
          </a:p>
          <a:p>
            <a:r>
              <a:rPr lang="tr-TR" dirty="0">
                <a:latin typeface="-apple-system"/>
              </a:rPr>
              <a:t>Karar Yapılarını 3 başlık altında inceleyebiliriz:</a:t>
            </a:r>
            <a:endParaRPr lang="tr-TR" dirty="0">
              <a:latin typeface="-apple-system"/>
            </a:endParaRPr>
          </a:p>
          <a:p>
            <a:pPr marL="0" indent="0">
              <a:buNone/>
            </a:pPr>
            <a:r>
              <a:rPr lang="tr-TR" dirty="0" err="1">
                <a:latin typeface="-apple-system"/>
              </a:rPr>
              <a:t>if</a:t>
            </a:r>
            <a:r>
              <a:rPr lang="tr-TR" dirty="0">
                <a:latin typeface="-apple-system"/>
              </a:rPr>
              <a:t> yapısı</a:t>
            </a:r>
            <a:endParaRPr lang="tr-TR" dirty="0">
              <a:latin typeface="-apple-system"/>
            </a:endParaRPr>
          </a:p>
          <a:p>
            <a:pPr marL="0" indent="0">
              <a:buNone/>
            </a:pPr>
            <a:r>
              <a:rPr lang="tr-TR" dirty="0" err="1">
                <a:latin typeface="-apple-system"/>
              </a:rPr>
              <a:t>switch</a:t>
            </a:r>
            <a:r>
              <a:rPr lang="tr-TR" dirty="0">
                <a:latin typeface="-apple-system"/>
              </a:rPr>
              <a:t> yapısı</a:t>
            </a:r>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latin typeface="-apple-system"/>
              </a:rPr>
              <a:t>If</a:t>
            </a:r>
            <a:r>
              <a:rPr lang="tr-TR" dirty="0">
                <a:latin typeface="-apple-system"/>
              </a:rPr>
              <a:t> yapısı</a:t>
            </a:r>
            <a:br>
              <a:rPr lang="tr-TR" dirty="0">
                <a:latin typeface="-apple-system"/>
              </a:rPr>
            </a:br>
            <a:endParaRPr lang="tr-TR" dirty="0"/>
          </a:p>
        </p:txBody>
      </p:sp>
      <p:sp>
        <p:nvSpPr>
          <p:cNvPr id="3" name="İçerik Yer Tutucusu 2"/>
          <p:cNvSpPr>
            <a:spLocks noGrp="1"/>
          </p:cNvSpPr>
          <p:nvPr>
            <p:ph idx="1"/>
          </p:nvPr>
        </p:nvSpPr>
        <p:spPr/>
        <p:txBody>
          <a:bodyPr/>
          <a:lstStyle/>
          <a:p>
            <a:r>
              <a:rPr lang="tr-TR" dirty="0" err="1"/>
              <a:t>if’in</a:t>
            </a:r>
            <a:r>
              <a:rPr lang="tr-TR" dirty="0"/>
              <a:t> Türkçe karşılığı </a:t>
            </a:r>
            <a:r>
              <a:rPr lang="tr-TR" dirty="0" err="1"/>
              <a:t>eğer’dir</a:t>
            </a:r>
            <a:r>
              <a:rPr lang="tr-TR" dirty="0"/>
              <a:t>. Yani programa eğer bu şartı sağlıyorsa bu kodu çalıştır gibi bir mantık verilir.</a:t>
            </a:r>
            <a:endParaRPr lang="tr-TR" dirty="0"/>
          </a:p>
          <a:p>
            <a:r>
              <a:rPr lang="tr-TR" dirty="0" err="1"/>
              <a:t>if</a:t>
            </a:r>
            <a:r>
              <a:rPr lang="tr-TR" dirty="0"/>
              <a:t> yapısı </a:t>
            </a:r>
            <a:r>
              <a:rPr lang="tr-TR" dirty="0" err="1"/>
              <a:t>if</a:t>
            </a:r>
            <a:r>
              <a:rPr lang="tr-TR" dirty="0"/>
              <a:t> </a:t>
            </a:r>
            <a:r>
              <a:rPr lang="tr-TR" dirty="0" err="1"/>
              <a:t>keyword’ü</a:t>
            </a:r>
            <a:r>
              <a:rPr lang="tr-TR" dirty="0"/>
              <a:t> kullanılarak yapılır.</a:t>
            </a:r>
            <a:endParaRPr lang="tr-TR" dirty="0"/>
          </a:p>
          <a:p>
            <a:r>
              <a:rPr lang="tr-TR" dirty="0"/>
              <a:t>Tam yapısı </a:t>
            </a:r>
            <a:r>
              <a:rPr lang="tr-TR" dirty="0" err="1"/>
              <a:t>if</a:t>
            </a:r>
            <a:r>
              <a:rPr lang="tr-TR" dirty="0"/>
              <a:t> ( mantıksal ifade ) { ifade; } (parantezler şart değil) şeklinde oluşturulur.</a:t>
            </a:r>
            <a:endParaRPr lang="tr-TR" dirty="0"/>
          </a:p>
          <a:p>
            <a:r>
              <a:rPr lang="tr-TR" dirty="0"/>
              <a:t> </a:t>
            </a:r>
            <a:r>
              <a:rPr lang="tr-TR" dirty="0" err="1"/>
              <a:t>if</a:t>
            </a:r>
            <a:r>
              <a:rPr lang="tr-TR" dirty="0"/>
              <a:t> yapılarında eğer karşı durumda da bir işlem yaptırmak istiyorsak else </a:t>
            </a:r>
            <a:r>
              <a:rPr lang="tr-TR" dirty="0" err="1"/>
              <a:t>keyword’ünü</a:t>
            </a:r>
            <a:r>
              <a:rPr lang="tr-TR" dirty="0"/>
              <a:t> kullanırız. </a:t>
            </a:r>
            <a:endParaRPr lang="tr-TR" dirty="0"/>
          </a:p>
          <a:p>
            <a:r>
              <a:rPr lang="tr-TR" dirty="0"/>
              <a:t>else </a:t>
            </a:r>
            <a:r>
              <a:rPr lang="tr-TR" dirty="0" err="1"/>
              <a:t>keyword’ünün</a:t>
            </a:r>
            <a:r>
              <a:rPr lang="tr-TR" dirty="0"/>
              <a:t> kullanımı else {} (parantezler şart değil) şeklinde oluşturulur.</a:t>
            </a:r>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Örnek</a:t>
            </a:r>
            <a:endParaRPr lang="tr-TR" dirty="0"/>
          </a:p>
        </p:txBody>
      </p:sp>
      <p:sp>
        <p:nvSpPr>
          <p:cNvPr id="3" name="İçerik Yer Tutucusu 2"/>
          <p:cNvSpPr>
            <a:spLocks noGrp="1"/>
          </p:cNvSpPr>
          <p:nvPr>
            <p:ph idx="1"/>
          </p:nvPr>
        </p:nvSpPr>
        <p:spPr/>
        <p:txBody>
          <a:bodyPr/>
          <a:lstStyle/>
          <a:p>
            <a:pPr algn="l" fontAlgn="base"/>
            <a:r>
              <a:rPr lang="tr-TR" b="0" i="0" dirty="0">
                <a:solidFill>
                  <a:srgbClr val="9999AA"/>
                </a:solidFill>
                <a:effectLst/>
                <a:latin typeface="inherit"/>
              </a:rPr>
              <a:t>// Değişken Tanımlamalarımız:</a:t>
            </a:r>
            <a:endParaRPr lang="tr-TR" b="0" i="0" dirty="0">
              <a:solidFill>
                <a:srgbClr val="AAAAAA"/>
              </a:solidFill>
              <a:effectLst/>
              <a:latin typeface="Source Code Pro" panose="020B0604020202020204" pitchFamily="49" charset="0"/>
            </a:endParaRPr>
          </a:p>
          <a:p>
            <a:pPr algn="l" fontAlgn="base"/>
            <a:r>
              <a:rPr lang="tr-TR" b="0" i="0" dirty="0" err="1">
                <a:solidFill>
                  <a:srgbClr val="000000"/>
                </a:solidFill>
                <a:effectLst/>
                <a:latin typeface="inherit"/>
              </a:rPr>
              <a:t>int</a:t>
            </a:r>
            <a:r>
              <a:rPr lang="tr-TR" b="0" i="0" dirty="0">
                <a:solidFill>
                  <a:srgbClr val="000000"/>
                </a:solidFill>
                <a:effectLst/>
                <a:latin typeface="inherit"/>
              </a:rPr>
              <a:t> ortalama=</a:t>
            </a:r>
            <a:r>
              <a:rPr lang="tr-TR" b="0" i="0" dirty="0">
                <a:solidFill>
                  <a:srgbClr val="009999"/>
                </a:solidFill>
                <a:effectLst/>
                <a:latin typeface="inherit"/>
              </a:rPr>
              <a:t>89</a:t>
            </a:r>
            <a:r>
              <a:rPr lang="tr-TR" b="0" i="0" dirty="0">
                <a:solidFill>
                  <a:srgbClr val="000000"/>
                </a:solidFill>
                <a:effectLst/>
                <a:latin typeface="inherit"/>
              </a:rPr>
              <a:t>;</a:t>
            </a:r>
            <a:endParaRPr lang="tr-TR" b="0" i="0" dirty="0">
              <a:solidFill>
                <a:srgbClr val="AAAAAA"/>
              </a:solidFill>
              <a:effectLst/>
              <a:latin typeface="Source Code Pro" panose="020B0604020202020204" pitchFamily="49" charset="0"/>
            </a:endParaRPr>
          </a:p>
          <a:p>
            <a:pPr algn="l" fontAlgn="base"/>
            <a:r>
              <a:rPr lang="tr-TR" b="0" i="0" dirty="0">
                <a:solidFill>
                  <a:srgbClr val="9999AA"/>
                </a:solidFill>
                <a:effectLst/>
                <a:latin typeface="inherit"/>
              </a:rPr>
              <a:t>// </a:t>
            </a:r>
            <a:r>
              <a:rPr lang="tr-TR" b="0" i="0" dirty="0" err="1">
                <a:solidFill>
                  <a:srgbClr val="9999AA"/>
                </a:solidFill>
                <a:effectLst/>
                <a:latin typeface="inherit"/>
              </a:rPr>
              <a:t>If</a:t>
            </a:r>
            <a:r>
              <a:rPr lang="tr-TR" b="0" i="0" dirty="0">
                <a:solidFill>
                  <a:srgbClr val="9999AA"/>
                </a:solidFill>
                <a:effectLst/>
                <a:latin typeface="inherit"/>
              </a:rPr>
              <a:t>-Else Kontrol Yapıları:</a:t>
            </a:r>
            <a:endParaRPr lang="tr-TR" b="0" i="0" dirty="0">
              <a:solidFill>
                <a:srgbClr val="444444"/>
              </a:solidFill>
              <a:effectLst/>
              <a:latin typeface="Source Code Pro" panose="020B0604020202020204" pitchFamily="49" charset="0"/>
            </a:endParaRPr>
          </a:p>
          <a:p>
            <a:pPr algn="l" fontAlgn="base"/>
            <a:r>
              <a:rPr lang="tr-TR" b="1" i="0" dirty="0" err="1">
                <a:solidFill>
                  <a:srgbClr val="286491"/>
                </a:solidFill>
                <a:effectLst/>
                <a:latin typeface="inherit"/>
              </a:rPr>
              <a:t>if</a:t>
            </a:r>
            <a:r>
              <a:rPr lang="tr-TR" b="0" i="0" dirty="0">
                <a:solidFill>
                  <a:srgbClr val="777777"/>
                </a:solidFill>
                <a:effectLst/>
                <a:latin typeface="inherit"/>
              </a:rPr>
              <a:t>(</a:t>
            </a:r>
            <a:r>
              <a:rPr lang="tr-TR" b="0" i="0" dirty="0">
                <a:solidFill>
                  <a:srgbClr val="000000"/>
                </a:solidFill>
                <a:effectLst/>
                <a:latin typeface="inherit"/>
              </a:rPr>
              <a:t>ortalama</a:t>
            </a:r>
            <a:r>
              <a:rPr lang="tr-TR" b="0" i="0" dirty="0">
                <a:solidFill>
                  <a:srgbClr val="777777"/>
                </a:solidFill>
                <a:effectLst/>
                <a:latin typeface="inherit"/>
              </a:rPr>
              <a:t>&gt;</a:t>
            </a:r>
            <a:r>
              <a:rPr lang="tr-TR" b="0" i="0" dirty="0">
                <a:solidFill>
                  <a:srgbClr val="000000"/>
                </a:solidFill>
                <a:effectLst/>
                <a:latin typeface="inherit"/>
              </a:rPr>
              <a:t>=</a:t>
            </a:r>
            <a:r>
              <a:rPr lang="tr-TR" b="0" i="0" dirty="0">
                <a:solidFill>
                  <a:srgbClr val="009999"/>
                </a:solidFill>
                <a:effectLst/>
                <a:latin typeface="inherit"/>
              </a:rPr>
              <a:t>88</a:t>
            </a:r>
            <a:r>
              <a:rPr lang="tr-TR" b="0" i="0" dirty="0">
                <a:solidFill>
                  <a:srgbClr val="777777"/>
                </a:solidFill>
                <a:effectLst/>
                <a:latin typeface="inherit"/>
              </a:rPr>
              <a:t>)</a:t>
            </a:r>
            <a:endParaRPr lang="tr-TR" b="0" i="0" dirty="0">
              <a:solidFill>
                <a:srgbClr val="AAAAAA"/>
              </a:solidFill>
              <a:effectLst/>
              <a:latin typeface="Source Code Pro" panose="020B0604020202020204" pitchFamily="49" charset="0"/>
            </a:endParaRPr>
          </a:p>
          <a:p>
            <a:pPr algn="l" fontAlgn="base"/>
            <a:r>
              <a:rPr lang="tr-TR" b="0" i="0" dirty="0" err="1">
                <a:solidFill>
                  <a:srgbClr val="000000"/>
                </a:solidFill>
                <a:effectLst/>
                <a:latin typeface="inherit"/>
              </a:rPr>
              <a:t>System.</a:t>
            </a:r>
            <a:r>
              <a:rPr lang="tr-TR" b="0" i="0" dirty="0" err="1">
                <a:solidFill>
                  <a:srgbClr val="0086B3"/>
                </a:solidFill>
                <a:effectLst/>
                <a:latin typeface="inherit"/>
              </a:rPr>
              <a:t>out</a:t>
            </a:r>
            <a:r>
              <a:rPr lang="tr-TR" b="0" i="0" dirty="0" err="1">
                <a:solidFill>
                  <a:srgbClr val="000000"/>
                </a:solidFill>
                <a:effectLst/>
                <a:latin typeface="inherit"/>
              </a:rPr>
              <a:t>.</a:t>
            </a:r>
            <a:r>
              <a:rPr lang="tr-TR" b="0" i="0" dirty="0" err="1">
                <a:solidFill>
                  <a:srgbClr val="0086B3"/>
                </a:solidFill>
                <a:effectLst/>
                <a:latin typeface="inherit"/>
              </a:rPr>
              <a:t>println</a:t>
            </a:r>
            <a:r>
              <a:rPr lang="tr-TR" b="0" i="0" dirty="0">
                <a:solidFill>
                  <a:srgbClr val="777777"/>
                </a:solidFill>
                <a:effectLst/>
                <a:latin typeface="inherit"/>
              </a:rPr>
              <a:t>(</a:t>
            </a:r>
            <a:r>
              <a:rPr lang="tr-TR" b="0" i="0" dirty="0">
                <a:solidFill>
                  <a:srgbClr val="DD1144"/>
                </a:solidFill>
                <a:effectLst/>
                <a:latin typeface="inherit"/>
              </a:rPr>
              <a:t>"Genel Dereceniz Başarılı.\</a:t>
            </a:r>
            <a:r>
              <a:rPr lang="tr-TR" b="0" i="0" dirty="0" err="1">
                <a:solidFill>
                  <a:srgbClr val="DD1144"/>
                </a:solidFill>
                <a:effectLst/>
                <a:latin typeface="inherit"/>
              </a:rPr>
              <a:t>nHarf</a:t>
            </a:r>
            <a:r>
              <a:rPr lang="tr-TR" b="0" i="0" dirty="0">
                <a:solidFill>
                  <a:srgbClr val="DD1144"/>
                </a:solidFill>
                <a:effectLst/>
                <a:latin typeface="inherit"/>
              </a:rPr>
              <a:t> Notunuz: AA"</a:t>
            </a:r>
            <a:r>
              <a:rPr lang="tr-TR" b="0" i="0" dirty="0">
                <a:solidFill>
                  <a:srgbClr val="777777"/>
                </a:solidFill>
                <a:effectLst/>
                <a:latin typeface="inherit"/>
              </a:rPr>
              <a:t>)</a:t>
            </a:r>
            <a:r>
              <a:rPr lang="tr-TR" b="0" i="0" dirty="0">
                <a:solidFill>
                  <a:srgbClr val="000000"/>
                </a:solidFill>
                <a:effectLst/>
                <a:latin typeface="inherit"/>
              </a:rPr>
              <a:t>;</a:t>
            </a:r>
            <a:endParaRPr lang="tr-TR" b="0" i="0" dirty="0">
              <a:solidFill>
                <a:srgbClr val="AAAAAA"/>
              </a:solidFill>
              <a:effectLst/>
              <a:latin typeface="Source Code Pro" panose="020B0604020202020204" pitchFamily="49" charset="0"/>
            </a:endParaRPr>
          </a:p>
          <a:p>
            <a:pPr algn="l" fontAlgn="base"/>
            <a:r>
              <a:rPr lang="tr-TR" b="1" i="0" dirty="0">
                <a:solidFill>
                  <a:srgbClr val="286491"/>
                </a:solidFill>
                <a:effectLst/>
                <a:latin typeface="inherit"/>
              </a:rPr>
              <a:t>else</a:t>
            </a:r>
            <a:endParaRPr lang="tr-TR" b="0" i="0" dirty="0">
              <a:solidFill>
                <a:srgbClr val="AAAAAA"/>
              </a:solidFill>
              <a:effectLst/>
              <a:latin typeface="Source Code Pro" panose="020B0604020202020204" pitchFamily="49" charset="0"/>
            </a:endParaRPr>
          </a:p>
          <a:p>
            <a:pPr algn="l" fontAlgn="base"/>
            <a:r>
              <a:rPr lang="tr-TR" b="0" i="0" dirty="0" err="1">
                <a:solidFill>
                  <a:srgbClr val="000000"/>
                </a:solidFill>
                <a:effectLst/>
                <a:latin typeface="inherit"/>
              </a:rPr>
              <a:t>System.</a:t>
            </a:r>
            <a:r>
              <a:rPr lang="tr-TR" b="0" i="0" dirty="0" err="1">
                <a:solidFill>
                  <a:srgbClr val="0086B3"/>
                </a:solidFill>
                <a:effectLst/>
                <a:latin typeface="inherit"/>
              </a:rPr>
              <a:t>out</a:t>
            </a:r>
            <a:r>
              <a:rPr lang="tr-TR" b="0" i="0" dirty="0" err="1">
                <a:solidFill>
                  <a:srgbClr val="000000"/>
                </a:solidFill>
                <a:effectLst/>
                <a:latin typeface="inherit"/>
              </a:rPr>
              <a:t>.</a:t>
            </a:r>
            <a:r>
              <a:rPr lang="tr-TR" b="0" i="0" dirty="0" err="1">
                <a:solidFill>
                  <a:srgbClr val="0086B3"/>
                </a:solidFill>
                <a:effectLst/>
                <a:latin typeface="inherit"/>
              </a:rPr>
              <a:t>println</a:t>
            </a:r>
            <a:r>
              <a:rPr lang="tr-TR" b="0" i="0" dirty="0">
                <a:solidFill>
                  <a:srgbClr val="777777"/>
                </a:solidFill>
                <a:effectLst/>
                <a:latin typeface="inherit"/>
              </a:rPr>
              <a:t>(</a:t>
            </a:r>
            <a:r>
              <a:rPr lang="tr-TR" b="0" i="0" dirty="0">
                <a:solidFill>
                  <a:srgbClr val="DD1144"/>
                </a:solidFill>
                <a:effectLst/>
                <a:latin typeface="inherit"/>
              </a:rPr>
              <a:t>"Genel Dereceniz Başarısız.\</a:t>
            </a:r>
            <a:r>
              <a:rPr lang="tr-TR" b="0" i="0" dirty="0" err="1">
                <a:solidFill>
                  <a:srgbClr val="DD1144"/>
                </a:solidFill>
                <a:effectLst/>
                <a:latin typeface="inherit"/>
              </a:rPr>
              <a:t>nHarf</a:t>
            </a:r>
            <a:r>
              <a:rPr lang="tr-TR" b="0" i="0" dirty="0">
                <a:solidFill>
                  <a:srgbClr val="DD1144"/>
                </a:solidFill>
                <a:effectLst/>
                <a:latin typeface="inherit"/>
              </a:rPr>
              <a:t> Notunuz: FF"</a:t>
            </a:r>
            <a:r>
              <a:rPr lang="tr-TR" b="0" i="0" dirty="0">
                <a:solidFill>
                  <a:srgbClr val="777777"/>
                </a:solidFill>
                <a:effectLst/>
                <a:latin typeface="inherit"/>
              </a:rPr>
              <a:t>)</a:t>
            </a:r>
            <a:r>
              <a:rPr lang="tr-TR" b="0" i="0" dirty="0">
                <a:solidFill>
                  <a:srgbClr val="000000"/>
                </a:solidFill>
                <a:effectLst/>
                <a:latin typeface="inherit"/>
              </a:rPr>
              <a:t>;</a:t>
            </a:r>
            <a:endParaRPr lang="tr-TR" b="0" i="0" dirty="0">
              <a:solidFill>
                <a:srgbClr val="AAAAAA"/>
              </a:solidFill>
              <a:effectLst/>
              <a:latin typeface="Source Code Pro" panose="020B0604020202020204" pitchFamily="49" charset="0"/>
            </a:endParaRPr>
          </a:p>
          <a:p>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p:cNvSpPr>
            <a:spLocks noGrp="1" noRot="1" noChangeAspect="1" noMove="1" noResize="1" noEditPoints="1" noAdjustHandles="1" noChangeArrowheads="1" noChangeShapeType="1" noTextEdit="1"/>
          </p:cNvSpPr>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IF/Else</a:t>
            </a:r>
            <a:endParaRPr lang="en-US" sz="3600" kern="1200">
              <a:solidFill>
                <a:srgbClr val="FFFFFF"/>
              </a:solidFill>
              <a:latin typeface="+mj-lt"/>
              <a:ea typeface="+mj-ea"/>
              <a:cs typeface="+mj-cs"/>
            </a:endParaRPr>
          </a:p>
        </p:txBody>
      </p:sp>
      <p:pic>
        <p:nvPicPr>
          <p:cNvPr id="5" name="Resim 4"/>
          <p:cNvPicPr>
            <a:picLocks noChangeAspect="1"/>
          </p:cNvPicPr>
          <p:nvPr/>
        </p:nvPicPr>
        <p:blipFill>
          <a:blip r:embed="rId1"/>
          <a:stretch>
            <a:fillRect/>
          </a:stretch>
        </p:blipFill>
        <p:spPr>
          <a:xfrm>
            <a:off x="4777316" y="842694"/>
            <a:ext cx="6780700" cy="5170282"/>
          </a:xfrm>
          <a:prstGeom prst="rect">
            <a:avLst/>
          </a:prstGeom>
        </p:spPr>
      </p:pic>
      <p:sp>
        <p:nvSpPr>
          <p:cNvPr id="4" name="Slayt Numarası Yer Tutucusu 3"/>
          <p:cNvSpPr>
            <a:spLocks noGrp="1"/>
          </p:cNvSpPr>
          <p:nvPr>
            <p:ph type="sldNum" sz="quarter" idx="12"/>
          </p:nvPr>
        </p:nvSpPr>
        <p:spPr>
          <a:xfrm>
            <a:off x="11034184" y="6356350"/>
            <a:ext cx="514349" cy="365125"/>
          </a:xfrm>
        </p:spPr>
        <p:txBody>
          <a:bodyPr vert="horz" lIns="91440" tIns="45720" rIns="91440" bIns="45720" rtlCol="0" anchor="ctr">
            <a:normAutofit/>
          </a:bodyPr>
          <a:lstStyle/>
          <a:p>
            <a:pPr defTabSz="914400">
              <a:spcAft>
                <a:spcPts val="600"/>
              </a:spcAft>
            </a:pPr>
            <a:fld id="{9B618960-8005-486C-9A75-10CB2AAC16F9}" type="slidenum">
              <a:rPr lang="en-US" sz="1200">
                <a:solidFill>
                  <a:schemeClr val="tx1">
                    <a:alpha val="80000"/>
                  </a:schemeClr>
                </a:solidFill>
              </a:rPr>
            </a:fld>
            <a:endParaRPr lang="en-US" sz="1200">
              <a:solidFill>
                <a:schemeClr val="tx1">
                  <a:alpha val="80000"/>
                </a:schemeClr>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latin typeface="-apple-system"/>
              </a:rPr>
              <a:t>If</a:t>
            </a:r>
            <a:r>
              <a:rPr lang="tr-TR" dirty="0">
                <a:latin typeface="-apple-system"/>
              </a:rPr>
              <a:t> yapısı</a:t>
            </a:r>
            <a:br>
              <a:rPr lang="tr-TR" dirty="0">
                <a:latin typeface="-apple-system"/>
              </a:rPr>
            </a:br>
            <a:endParaRPr lang="tr-TR" dirty="0"/>
          </a:p>
        </p:txBody>
      </p:sp>
      <p:sp>
        <p:nvSpPr>
          <p:cNvPr id="3" name="İçerik Yer Tutucusu 2"/>
          <p:cNvSpPr>
            <a:spLocks noGrp="1"/>
          </p:cNvSpPr>
          <p:nvPr>
            <p:ph idx="1"/>
          </p:nvPr>
        </p:nvSpPr>
        <p:spPr/>
        <p:txBody>
          <a:bodyPr/>
          <a:lstStyle/>
          <a:p>
            <a:r>
              <a:rPr lang="tr-TR" dirty="0"/>
              <a:t>Eğer aynı probleme ait birden fazla şart var ise </a:t>
            </a:r>
            <a:r>
              <a:rPr lang="tr-TR" dirty="0" err="1"/>
              <a:t>if</a:t>
            </a:r>
            <a:r>
              <a:rPr lang="tr-TR" dirty="0"/>
              <a:t> ve else yapılarının dışında else </a:t>
            </a:r>
            <a:r>
              <a:rPr lang="tr-TR" dirty="0" err="1"/>
              <a:t>if</a:t>
            </a:r>
            <a:r>
              <a:rPr lang="tr-TR" dirty="0"/>
              <a:t> </a:t>
            </a:r>
            <a:r>
              <a:rPr lang="tr-TR" dirty="0" err="1"/>
              <a:t>yapılarıda</a:t>
            </a:r>
            <a:r>
              <a:rPr lang="tr-TR" dirty="0"/>
              <a:t> kullanılır. </a:t>
            </a:r>
            <a:endParaRPr lang="tr-TR" dirty="0"/>
          </a:p>
          <a:p>
            <a:r>
              <a:rPr lang="tr-TR" dirty="0"/>
              <a:t>else </a:t>
            </a:r>
            <a:r>
              <a:rPr lang="tr-TR" dirty="0" err="1"/>
              <a:t>if</a:t>
            </a:r>
            <a:r>
              <a:rPr lang="tr-TR" dirty="0"/>
              <a:t> yapısı da </a:t>
            </a:r>
            <a:r>
              <a:rPr lang="tr-TR" dirty="0" err="1"/>
              <a:t>if</a:t>
            </a:r>
            <a:r>
              <a:rPr lang="tr-TR" dirty="0"/>
              <a:t> şartını sağlamazsa ve else düşmesini istemediğimiz durumlarda kullanırız.</a:t>
            </a:r>
            <a:endParaRPr lang="tr-TR" dirty="0"/>
          </a:p>
          <a:p>
            <a:r>
              <a:rPr lang="tr-TR" dirty="0"/>
              <a:t>else </a:t>
            </a:r>
            <a:r>
              <a:rPr lang="tr-TR" dirty="0" err="1"/>
              <a:t>if</a:t>
            </a:r>
            <a:r>
              <a:rPr lang="tr-TR" dirty="0"/>
              <a:t> {} (parantez şart değil) şeklinde tanımlaması yapılabilir. </a:t>
            </a:r>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ÖRNEK</a:t>
            </a:r>
            <a:endParaRPr lang="tr-TR" dirty="0"/>
          </a:p>
        </p:txBody>
      </p:sp>
      <p:sp>
        <p:nvSpPr>
          <p:cNvPr id="3" name="İçerik Yer Tutucusu 2"/>
          <p:cNvSpPr>
            <a:spLocks noGrp="1"/>
          </p:cNvSpPr>
          <p:nvPr>
            <p:ph idx="1"/>
          </p:nvPr>
        </p:nvSpPr>
        <p:spPr>
          <a:xfrm>
            <a:off x="1451579" y="2015732"/>
            <a:ext cx="4101933" cy="3450613"/>
          </a:xfrm>
        </p:spPr>
        <p:txBody>
          <a:bodyPr>
            <a:normAutofit fontScale="92500" lnSpcReduction="10000"/>
          </a:bodyPr>
          <a:lstStyle/>
          <a:p>
            <a:pPr algn="l" fontAlgn="base"/>
            <a:r>
              <a:rPr lang="tr-TR" b="0" i="0" dirty="0">
                <a:solidFill>
                  <a:srgbClr val="9999AA"/>
                </a:solidFill>
                <a:effectLst/>
                <a:latin typeface="inherit"/>
              </a:rPr>
              <a:t>// Değişken Tanımlaması:</a:t>
            </a:r>
            <a:endParaRPr lang="tr-TR" b="0" i="0" dirty="0">
              <a:solidFill>
                <a:srgbClr val="AAAAAA"/>
              </a:solidFill>
              <a:effectLst/>
              <a:latin typeface="Source Code Pro" panose="020B0604020202020204" pitchFamily="49" charset="0"/>
            </a:endParaRPr>
          </a:p>
          <a:p>
            <a:pPr algn="l" fontAlgn="base"/>
            <a:r>
              <a:rPr lang="tr-TR" b="0" i="0" dirty="0" err="1">
                <a:solidFill>
                  <a:srgbClr val="000000"/>
                </a:solidFill>
                <a:effectLst/>
                <a:latin typeface="inherit"/>
              </a:rPr>
              <a:t>int</a:t>
            </a:r>
            <a:r>
              <a:rPr lang="tr-TR" b="0" i="0" dirty="0">
                <a:solidFill>
                  <a:srgbClr val="000000"/>
                </a:solidFill>
                <a:effectLst/>
                <a:latin typeface="inherit"/>
              </a:rPr>
              <a:t> ortalama=</a:t>
            </a:r>
            <a:r>
              <a:rPr lang="tr-TR" b="0" i="0" dirty="0">
                <a:solidFill>
                  <a:srgbClr val="009999"/>
                </a:solidFill>
                <a:effectLst/>
                <a:latin typeface="inherit"/>
              </a:rPr>
              <a:t>72</a:t>
            </a:r>
            <a:r>
              <a:rPr lang="tr-TR" b="0" i="0" dirty="0">
                <a:solidFill>
                  <a:srgbClr val="000000"/>
                </a:solidFill>
                <a:effectLst/>
                <a:latin typeface="inherit"/>
              </a:rPr>
              <a:t>;</a:t>
            </a:r>
            <a:endParaRPr lang="tr-TR" b="0" i="0" dirty="0">
              <a:solidFill>
                <a:srgbClr val="AAAAAA"/>
              </a:solidFill>
              <a:effectLst/>
              <a:latin typeface="Source Code Pro" panose="020B0604020202020204" pitchFamily="49" charset="0"/>
            </a:endParaRPr>
          </a:p>
          <a:p>
            <a:pPr algn="l" fontAlgn="base"/>
            <a:r>
              <a:rPr lang="tr-TR" b="0" i="0" dirty="0">
                <a:solidFill>
                  <a:srgbClr val="9999AA"/>
                </a:solidFill>
                <a:effectLst/>
                <a:latin typeface="inherit"/>
              </a:rPr>
              <a:t>// </a:t>
            </a:r>
            <a:r>
              <a:rPr lang="tr-TR" b="0" i="0" dirty="0" err="1">
                <a:solidFill>
                  <a:srgbClr val="9999AA"/>
                </a:solidFill>
                <a:effectLst/>
                <a:latin typeface="inherit"/>
              </a:rPr>
              <a:t>if</a:t>
            </a:r>
            <a:r>
              <a:rPr lang="tr-TR" b="0" i="0" dirty="0">
                <a:solidFill>
                  <a:srgbClr val="9999AA"/>
                </a:solidFill>
                <a:effectLst/>
                <a:latin typeface="inherit"/>
              </a:rPr>
              <a:t>-else-</a:t>
            </a:r>
            <a:r>
              <a:rPr lang="tr-TR" b="0" i="0" dirty="0" err="1">
                <a:solidFill>
                  <a:srgbClr val="9999AA"/>
                </a:solidFill>
                <a:effectLst/>
                <a:latin typeface="inherit"/>
              </a:rPr>
              <a:t>if</a:t>
            </a:r>
            <a:r>
              <a:rPr lang="tr-TR" b="0" i="0" dirty="0">
                <a:solidFill>
                  <a:srgbClr val="9999AA"/>
                </a:solidFill>
                <a:effectLst/>
                <a:latin typeface="inherit"/>
              </a:rPr>
              <a:t> Kontrol Yapıları:</a:t>
            </a:r>
            <a:endParaRPr lang="tr-TR" b="0" i="0" dirty="0">
              <a:solidFill>
                <a:srgbClr val="AAAAAA"/>
              </a:solidFill>
              <a:effectLst/>
              <a:latin typeface="Source Code Pro" panose="020B0604020202020204" pitchFamily="49" charset="0"/>
            </a:endParaRPr>
          </a:p>
          <a:p>
            <a:pPr algn="l" fontAlgn="base"/>
            <a:r>
              <a:rPr lang="tr-TR" b="1" i="0" dirty="0" err="1">
                <a:solidFill>
                  <a:srgbClr val="286491"/>
                </a:solidFill>
                <a:effectLst/>
                <a:latin typeface="inherit"/>
              </a:rPr>
              <a:t>if</a:t>
            </a:r>
            <a:r>
              <a:rPr lang="tr-TR" b="0" i="0" dirty="0">
                <a:solidFill>
                  <a:srgbClr val="777777"/>
                </a:solidFill>
                <a:effectLst/>
                <a:latin typeface="inherit"/>
              </a:rPr>
              <a:t>(</a:t>
            </a:r>
            <a:r>
              <a:rPr lang="tr-TR" b="0" i="0" dirty="0">
                <a:solidFill>
                  <a:srgbClr val="000000"/>
                </a:solidFill>
                <a:effectLst/>
                <a:latin typeface="inherit"/>
              </a:rPr>
              <a:t>ortalama</a:t>
            </a:r>
            <a:r>
              <a:rPr lang="tr-TR" b="0" i="0" dirty="0">
                <a:solidFill>
                  <a:srgbClr val="777777"/>
                </a:solidFill>
                <a:effectLst/>
                <a:latin typeface="inherit"/>
              </a:rPr>
              <a:t>&gt;</a:t>
            </a:r>
            <a:r>
              <a:rPr lang="tr-TR" b="0" i="0" dirty="0">
                <a:solidFill>
                  <a:srgbClr val="000000"/>
                </a:solidFill>
                <a:effectLst/>
                <a:latin typeface="inherit"/>
              </a:rPr>
              <a:t>=</a:t>
            </a:r>
            <a:r>
              <a:rPr lang="tr-TR" b="0" i="0" dirty="0">
                <a:solidFill>
                  <a:srgbClr val="009999"/>
                </a:solidFill>
                <a:effectLst/>
                <a:latin typeface="inherit"/>
              </a:rPr>
              <a:t>88</a:t>
            </a:r>
            <a:r>
              <a:rPr lang="tr-TR" b="0" i="0" dirty="0">
                <a:solidFill>
                  <a:srgbClr val="000000"/>
                </a:solidFill>
                <a:effectLst/>
                <a:latin typeface="inherit"/>
              </a:rPr>
              <a:t>&amp;&amp; ortalama</a:t>
            </a:r>
            <a:r>
              <a:rPr lang="tr-TR" b="0" i="0" dirty="0">
                <a:solidFill>
                  <a:srgbClr val="777777"/>
                </a:solidFill>
                <a:effectLst/>
                <a:latin typeface="inherit"/>
              </a:rPr>
              <a:t>&lt;</a:t>
            </a:r>
            <a:r>
              <a:rPr lang="tr-TR" b="0" i="0" dirty="0">
                <a:solidFill>
                  <a:srgbClr val="009999"/>
                </a:solidFill>
                <a:effectLst/>
                <a:latin typeface="inherit"/>
              </a:rPr>
              <a:t>100</a:t>
            </a:r>
            <a:r>
              <a:rPr lang="tr-TR" b="0" i="0" dirty="0">
                <a:solidFill>
                  <a:srgbClr val="777777"/>
                </a:solidFill>
                <a:effectLst/>
                <a:latin typeface="inherit"/>
              </a:rPr>
              <a:t>)</a:t>
            </a:r>
            <a:endParaRPr lang="tr-TR" b="0" i="0" dirty="0">
              <a:solidFill>
                <a:srgbClr val="AAAAAA"/>
              </a:solidFill>
              <a:effectLst/>
              <a:latin typeface="Source Code Pro" panose="020B0604020202020204" pitchFamily="49" charset="0"/>
            </a:endParaRPr>
          </a:p>
          <a:p>
            <a:pPr algn="l" fontAlgn="base"/>
            <a:r>
              <a:rPr lang="tr-TR" b="0" i="0" dirty="0" err="1">
                <a:solidFill>
                  <a:srgbClr val="000000"/>
                </a:solidFill>
                <a:effectLst/>
                <a:latin typeface="inherit"/>
              </a:rPr>
              <a:t>System.</a:t>
            </a:r>
            <a:r>
              <a:rPr lang="tr-TR" b="0" i="0" dirty="0" err="1">
                <a:solidFill>
                  <a:srgbClr val="0086B3"/>
                </a:solidFill>
                <a:effectLst/>
                <a:latin typeface="inherit"/>
              </a:rPr>
              <a:t>out</a:t>
            </a:r>
            <a:r>
              <a:rPr lang="tr-TR" b="0" i="0" dirty="0" err="1">
                <a:solidFill>
                  <a:srgbClr val="000000"/>
                </a:solidFill>
                <a:effectLst/>
                <a:latin typeface="inherit"/>
              </a:rPr>
              <a:t>.</a:t>
            </a:r>
            <a:r>
              <a:rPr lang="tr-TR" b="0" i="0" dirty="0" err="1">
                <a:solidFill>
                  <a:srgbClr val="0086B3"/>
                </a:solidFill>
                <a:effectLst/>
                <a:latin typeface="inherit"/>
              </a:rPr>
              <a:t>println</a:t>
            </a:r>
            <a:r>
              <a:rPr lang="tr-TR" b="0" i="0" dirty="0">
                <a:solidFill>
                  <a:srgbClr val="777777"/>
                </a:solidFill>
                <a:effectLst/>
                <a:latin typeface="inherit"/>
              </a:rPr>
              <a:t>(</a:t>
            </a:r>
            <a:r>
              <a:rPr lang="tr-TR" b="0" i="0" dirty="0">
                <a:solidFill>
                  <a:srgbClr val="DD1144"/>
                </a:solidFill>
                <a:effectLst/>
                <a:latin typeface="inherit"/>
              </a:rPr>
              <a:t>"Harf Notu: AA"</a:t>
            </a:r>
            <a:r>
              <a:rPr lang="tr-TR" b="0" i="0" dirty="0">
                <a:solidFill>
                  <a:srgbClr val="777777"/>
                </a:solidFill>
                <a:effectLst/>
                <a:latin typeface="inherit"/>
              </a:rPr>
              <a:t>)</a:t>
            </a:r>
            <a:r>
              <a:rPr lang="tr-TR" b="0" i="0" dirty="0">
                <a:solidFill>
                  <a:srgbClr val="000000"/>
                </a:solidFill>
                <a:effectLst/>
                <a:latin typeface="inherit"/>
              </a:rPr>
              <a:t>;</a:t>
            </a:r>
            <a:endParaRPr lang="tr-TR" b="0" i="0" dirty="0">
              <a:solidFill>
                <a:srgbClr val="AAAAAA"/>
              </a:solidFill>
              <a:effectLst/>
              <a:latin typeface="Source Code Pro" panose="020B0604020202020204" pitchFamily="49" charset="0"/>
            </a:endParaRPr>
          </a:p>
          <a:p>
            <a:pPr algn="l" fontAlgn="base"/>
            <a:r>
              <a:rPr lang="tr-TR" b="1" i="0" dirty="0">
                <a:solidFill>
                  <a:srgbClr val="286491"/>
                </a:solidFill>
                <a:effectLst/>
                <a:latin typeface="inherit"/>
              </a:rPr>
              <a:t>else</a:t>
            </a:r>
            <a:r>
              <a:rPr lang="tr-TR" b="0" i="0" dirty="0">
                <a:solidFill>
                  <a:srgbClr val="000000"/>
                </a:solidFill>
                <a:effectLst/>
                <a:latin typeface="inherit"/>
              </a:rPr>
              <a:t> </a:t>
            </a:r>
            <a:r>
              <a:rPr lang="tr-TR" b="1" i="0" dirty="0" err="1">
                <a:solidFill>
                  <a:srgbClr val="286491"/>
                </a:solidFill>
                <a:effectLst/>
                <a:latin typeface="inherit"/>
              </a:rPr>
              <a:t>if</a:t>
            </a:r>
            <a:r>
              <a:rPr lang="tr-TR" b="0" i="0" dirty="0">
                <a:solidFill>
                  <a:srgbClr val="777777"/>
                </a:solidFill>
                <a:effectLst/>
                <a:latin typeface="inherit"/>
              </a:rPr>
              <a:t>(</a:t>
            </a:r>
            <a:r>
              <a:rPr lang="tr-TR" b="0" i="0" dirty="0">
                <a:solidFill>
                  <a:srgbClr val="000000"/>
                </a:solidFill>
                <a:effectLst/>
                <a:latin typeface="inherit"/>
              </a:rPr>
              <a:t>ortalama</a:t>
            </a:r>
            <a:r>
              <a:rPr lang="tr-TR" b="0" i="0" dirty="0">
                <a:solidFill>
                  <a:srgbClr val="777777"/>
                </a:solidFill>
                <a:effectLst/>
                <a:latin typeface="inherit"/>
              </a:rPr>
              <a:t>&gt;</a:t>
            </a:r>
            <a:r>
              <a:rPr lang="tr-TR" b="0" i="0" dirty="0">
                <a:solidFill>
                  <a:srgbClr val="000000"/>
                </a:solidFill>
                <a:effectLst/>
                <a:latin typeface="inherit"/>
              </a:rPr>
              <a:t>=</a:t>
            </a:r>
            <a:r>
              <a:rPr lang="tr-TR" b="0" i="0" dirty="0">
                <a:solidFill>
                  <a:srgbClr val="009999"/>
                </a:solidFill>
                <a:effectLst/>
                <a:latin typeface="inherit"/>
              </a:rPr>
              <a:t>75</a:t>
            </a:r>
            <a:r>
              <a:rPr lang="tr-TR" b="0" i="0" dirty="0">
                <a:solidFill>
                  <a:srgbClr val="000000"/>
                </a:solidFill>
                <a:effectLst/>
                <a:latin typeface="inherit"/>
              </a:rPr>
              <a:t> </a:t>
            </a:r>
            <a:r>
              <a:rPr lang="tr-TR" b="0" i="0" dirty="0">
                <a:solidFill>
                  <a:srgbClr val="777777"/>
                </a:solidFill>
                <a:effectLst/>
                <a:latin typeface="inherit"/>
              </a:rPr>
              <a:t>&amp;&amp;</a:t>
            </a:r>
            <a:r>
              <a:rPr lang="tr-TR" b="0" i="0" dirty="0">
                <a:solidFill>
                  <a:srgbClr val="000000"/>
                </a:solidFill>
                <a:effectLst/>
                <a:latin typeface="inherit"/>
              </a:rPr>
              <a:t> ortalama</a:t>
            </a:r>
            <a:r>
              <a:rPr lang="tr-TR" b="0" i="0" dirty="0">
                <a:solidFill>
                  <a:srgbClr val="777777"/>
                </a:solidFill>
                <a:effectLst/>
                <a:latin typeface="inherit"/>
              </a:rPr>
              <a:t>&lt;</a:t>
            </a:r>
            <a:r>
              <a:rPr lang="tr-TR" b="0" i="0" dirty="0">
                <a:solidFill>
                  <a:srgbClr val="009999"/>
                </a:solidFill>
                <a:effectLst/>
                <a:latin typeface="inherit"/>
              </a:rPr>
              <a:t>88</a:t>
            </a:r>
            <a:r>
              <a:rPr lang="tr-TR" b="0" i="0" dirty="0">
                <a:solidFill>
                  <a:srgbClr val="777777"/>
                </a:solidFill>
                <a:effectLst/>
                <a:latin typeface="inherit"/>
              </a:rPr>
              <a:t>)</a:t>
            </a:r>
            <a:endParaRPr lang="tr-TR" b="0" i="0" dirty="0">
              <a:solidFill>
                <a:srgbClr val="AAAAAA"/>
              </a:solidFill>
              <a:effectLst/>
              <a:latin typeface="Source Code Pro" panose="020B0604020202020204" pitchFamily="49" charset="0"/>
            </a:endParaRPr>
          </a:p>
          <a:p>
            <a:pPr algn="l" fontAlgn="base"/>
            <a:r>
              <a:rPr lang="tr-TR" b="0" i="0" dirty="0" err="1">
                <a:solidFill>
                  <a:srgbClr val="000000"/>
                </a:solidFill>
                <a:effectLst/>
                <a:latin typeface="inherit"/>
              </a:rPr>
              <a:t>System.</a:t>
            </a:r>
            <a:r>
              <a:rPr lang="tr-TR" b="0" i="0" dirty="0" err="1">
                <a:solidFill>
                  <a:srgbClr val="0086B3"/>
                </a:solidFill>
                <a:effectLst/>
                <a:latin typeface="inherit"/>
              </a:rPr>
              <a:t>out</a:t>
            </a:r>
            <a:r>
              <a:rPr lang="tr-TR" b="0" i="0" dirty="0" err="1">
                <a:solidFill>
                  <a:srgbClr val="000000"/>
                </a:solidFill>
                <a:effectLst/>
                <a:latin typeface="inherit"/>
              </a:rPr>
              <a:t>.</a:t>
            </a:r>
            <a:r>
              <a:rPr lang="tr-TR" b="0" i="0" dirty="0" err="1">
                <a:solidFill>
                  <a:srgbClr val="0086B3"/>
                </a:solidFill>
                <a:effectLst/>
                <a:latin typeface="inherit"/>
              </a:rPr>
              <a:t>println</a:t>
            </a:r>
            <a:r>
              <a:rPr lang="tr-TR" b="0" i="0" dirty="0">
                <a:solidFill>
                  <a:srgbClr val="777777"/>
                </a:solidFill>
                <a:effectLst/>
                <a:latin typeface="inherit"/>
              </a:rPr>
              <a:t>(</a:t>
            </a:r>
            <a:r>
              <a:rPr lang="tr-TR" b="0" i="0" dirty="0">
                <a:solidFill>
                  <a:srgbClr val="DD1144"/>
                </a:solidFill>
                <a:effectLst/>
                <a:latin typeface="inherit"/>
              </a:rPr>
              <a:t>"Harf Notu: BA"</a:t>
            </a:r>
            <a:r>
              <a:rPr lang="tr-TR" b="0" i="0" dirty="0">
                <a:solidFill>
                  <a:srgbClr val="777777"/>
                </a:solidFill>
                <a:effectLst/>
                <a:latin typeface="inherit"/>
              </a:rPr>
              <a:t>)</a:t>
            </a:r>
            <a:r>
              <a:rPr lang="tr-TR" b="0" i="0" dirty="0">
                <a:solidFill>
                  <a:srgbClr val="000000"/>
                </a:solidFill>
                <a:effectLst/>
                <a:latin typeface="inherit"/>
              </a:rPr>
              <a:t>;</a:t>
            </a:r>
            <a:endParaRPr lang="tr-TR" b="0" i="0" dirty="0">
              <a:solidFill>
                <a:srgbClr val="AAAAAA"/>
              </a:solidFill>
              <a:effectLst/>
              <a:latin typeface="Source Code Pro" panose="020B0604020202020204" pitchFamily="49" charset="0"/>
            </a:endParaRPr>
          </a:p>
          <a:p>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
        <p:nvSpPr>
          <p:cNvPr id="5" name="İçerik Yer Tutucusu 2"/>
          <p:cNvSpPr txBox="1"/>
          <p:nvPr/>
        </p:nvSpPr>
        <p:spPr>
          <a:xfrm>
            <a:off x="6343759" y="2015732"/>
            <a:ext cx="4101933"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fontAlgn="base"/>
            <a:r>
              <a:rPr lang="tr-TR" b="1" dirty="0">
                <a:solidFill>
                  <a:srgbClr val="286491"/>
                </a:solidFill>
                <a:latin typeface="inherit"/>
              </a:rPr>
              <a:t>else</a:t>
            </a:r>
            <a:r>
              <a:rPr lang="tr-TR" dirty="0">
                <a:solidFill>
                  <a:srgbClr val="000000"/>
                </a:solidFill>
                <a:latin typeface="inherit"/>
              </a:rPr>
              <a:t> </a:t>
            </a:r>
            <a:r>
              <a:rPr lang="tr-TR" b="1" dirty="0" err="1">
                <a:solidFill>
                  <a:srgbClr val="286491"/>
                </a:solidFill>
                <a:latin typeface="inherit"/>
              </a:rPr>
              <a:t>if</a:t>
            </a:r>
            <a:r>
              <a:rPr lang="tr-TR" dirty="0">
                <a:solidFill>
                  <a:srgbClr val="777777"/>
                </a:solidFill>
                <a:latin typeface="inherit"/>
              </a:rPr>
              <a:t>(</a:t>
            </a:r>
            <a:r>
              <a:rPr lang="tr-TR" dirty="0">
                <a:solidFill>
                  <a:srgbClr val="000000"/>
                </a:solidFill>
                <a:latin typeface="inherit"/>
              </a:rPr>
              <a:t>ortalama</a:t>
            </a:r>
            <a:r>
              <a:rPr lang="tr-TR" dirty="0">
                <a:solidFill>
                  <a:srgbClr val="777777"/>
                </a:solidFill>
                <a:latin typeface="inherit"/>
              </a:rPr>
              <a:t>&gt;</a:t>
            </a:r>
            <a:r>
              <a:rPr lang="tr-TR" dirty="0">
                <a:solidFill>
                  <a:srgbClr val="000000"/>
                </a:solidFill>
                <a:latin typeface="inherit"/>
              </a:rPr>
              <a:t>=</a:t>
            </a:r>
            <a:r>
              <a:rPr lang="tr-TR" dirty="0">
                <a:solidFill>
                  <a:srgbClr val="009999"/>
                </a:solidFill>
                <a:latin typeface="inherit"/>
              </a:rPr>
              <a:t>60</a:t>
            </a:r>
            <a:r>
              <a:rPr lang="tr-TR" dirty="0">
                <a:solidFill>
                  <a:srgbClr val="000000"/>
                </a:solidFill>
                <a:latin typeface="inherit"/>
              </a:rPr>
              <a:t> </a:t>
            </a:r>
            <a:r>
              <a:rPr lang="tr-TR" dirty="0">
                <a:solidFill>
                  <a:srgbClr val="777777"/>
                </a:solidFill>
                <a:latin typeface="inherit"/>
              </a:rPr>
              <a:t>&amp;&amp;</a:t>
            </a:r>
            <a:r>
              <a:rPr lang="tr-TR" dirty="0">
                <a:solidFill>
                  <a:srgbClr val="000000"/>
                </a:solidFill>
                <a:latin typeface="inherit"/>
              </a:rPr>
              <a:t> ortalama</a:t>
            </a:r>
            <a:r>
              <a:rPr lang="tr-TR" dirty="0">
                <a:solidFill>
                  <a:srgbClr val="777777"/>
                </a:solidFill>
                <a:latin typeface="inherit"/>
              </a:rPr>
              <a:t>&lt;</a:t>
            </a:r>
            <a:r>
              <a:rPr lang="tr-TR" dirty="0">
                <a:solidFill>
                  <a:srgbClr val="009999"/>
                </a:solidFill>
                <a:latin typeface="inherit"/>
              </a:rPr>
              <a:t>75</a:t>
            </a:r>
            <a:r>
              <a:rPr lang="tr-TR" dirty="0">
                <a:solidFill>
                  <a:srgbClr val="777777"/>
                </a:solidFill>
                <a:latin typeface="inherit"/>
              </a:rPr>
              <a:t>)</a:t>
            </a:r>
            <a:endParaRPr lang="tr-TR" dirty="0">
              <a:solidFill>
                <a:srgbClr val="AAAAAA"/>
              </a:solidFill>
              <a:latin typeface="Source Code Pro" panose="020B0604020202020204" pitchFamily="49" charset="0"/>
            </a:endParaRPr>
          </a:p>
          <a:p>
            <a:pPr fontAlgn="base"/>
            <a:r>
              <a:rPr lang="tr-TR" dirty="0" err="1">
                <a:solidFill>
                  <a:srgbClr val="000000"/>
                </a:solidFill>
                <a:latin typeface="inherit"/>
              </a:rPr>
              <a:t>System.</a:t>
            </a:r>
            <a:r>
              <a:rPr lang="tr-TR" dirty="0" err="1">
                <a:solidFill>
                  <a:srgbClr val="0086B3"/>
                </a:solidFill>
                <a:latin typeface="inherit"/>
              </a:rPr>
              <a:t>out</a:t>
            </a:r>
            <a:r>
              <a:rPr lang="tr-TR" dirty="0" err="1">
                <a:solidFill>
                  <a:srgbClr val="000000"/>
                </a:solidFill>
                <a:latin typeface="inherit"/>
              </a:rPr>
              <a:t>.</a:t>
            </a:r>
            <a:r>
              <a:rPr lang="tr-TR" dirty="0" err="1">
                <a:solidFill>
                  <a:srgbClr val="0086B3"/>
                </a:solidFill>
                <a:latin typeface="inherit"/>
              </a:rPr>
              <a:t>println</a:t>
            </a:r>
            <a:r>
              <a:rPr lang="tr-TR" dirty="0">
                <a:solidFill>
                  <a:srgbClr val="777777"/>
                </a:solidFill>
                <a:latin typeface="inherit"/>
              </a:rPr>
              <a:t>(</a:t>
            </a:r>
            <a:r>
              <a:rPr lang="tr-TR" dirty="0">
                <a:solidFill>
                  <a:srgbClr val="DD1144"/>
                </a:solidFill>
                <a:latin typeface="inherit"/>
              </a:rPr>
              <a:t>"Harf Notu: BB"</a:t>
            </a:r>
            <a:r>
              <a:rPr lang="tr-TR" dirty="0">
                <a:solidFill>
                  <a:srgbClr val="777777"/>
                </a:solidFill>
                <a:latin typeface="inherit"/>
              </a:rPr>
              <a:t>)</a:t>
            </a:r>
            <a:r>
              <a:rPr lang="tr-TR" dirty="0">
                <a:solidFill>
                  <a:srgbClr val="000000"/>
                </a:solidFill>
                <a:latin typeface="inherit"/>
              </a:rPr>
              <a:t>;</a:t>
            </a:r>
            <a:endParaRPr lang="tr-TR" dirty="0">
              <a:solidFill>
                <a:srgbClr val="AAAAAA"/>
              </a:solidFill>
              <a:latin typeface="Source Code Pro" panose="020B0604020202020204" pitchFamily="49" charset="0"/>
            </a:endParaRPr>
          </a:p>
          <a:p>
            <a:pPr fontAlgn="base"/>
            <a:r>
              <a:rPr lang="tr-TR" b="1" dirty="0">
                <a:solidFill>
                  <a:srgbClr val="286491"/>
                </a:solidFill>
                <a:latin typeface="inherit"/>
              </a:rPr>
              <a:t>else</a:t>
            </a:r>
            <a:endParaRPr lang="tr-TR" dirty="0">
              <a:solidFill>
                <a:srgbClr val="AAAAAA"/>
              </a:solidFill>
              <a:latin typeface="Source Code Pro" panose="020B0604020202020204" pitchFamily="49" charset="0"/>
            </a:endParaRPr>
          </a:p>
          <a:p>
            <a:pPr fontAlgn="base"/>
            <a:r>
              <a:rPr lang="tr-TR" dirty="0" err="1">
                <a:solidFill>
                  <a:srgbClr val="000000"/>
                </a:solidFill>
                <a:latin typeface="inherit"/>
              </a:rPr>
              <a:t>System.</a:t>
            </a:r>
            <a:r>
              <a:rPr lang="tr-TR" dirty="0" err="1">
                <a:solidFill>
                  <a:srgbClr val="0086B3"/>
                </a:solidFill>
                <a:latin typeface="inherit"/>
              </a:rPr>
              <a:t>out</a:t>
            </a:r>
            <a:r>
              <a:rPr lang="tr-TR" dirty="0" err="1">
                <a:solidFill>
                  <a:srgbClr val="000000"/>
                </a:solidFill>
                <a:latin typeface="inherit"/>
              </a:rPr>
              <a:t>.</a:t>
            </a:r>
            <a:r>
              <a:rPr lang="tr-TR" dirty="0" err="1">
                <a:solidFill>
                  <a:srgbClr val="0086B3"/>
                </a:solidFill>
                <a:latin typeface="inherit"/>
              </a:rPr>
              <a:t>println</a:t>
            </a:r>
            <a:r>
              <a:rPr lang="tr-TR" dirty="0">
                <a:solidFill>
                  <a:srgbClr val="777777"/>
                </a:solidFill>
                <a:latin typeface="inherit"/>
              </a:rPr>
              <a:t>(</a:t>
            </a:r>
            <a:r>
              <a:rPr lang="tr-TR" dirty="0">
                <a:solidFill>
                  <a:srgbClr val="DD1144"/>
                </a:solidFill>
                <a:latin typeface="inherit"/>
              </a:rPr>
              <a:t>"Geçersiz Bir Ortalama Değeri Girdiniz."</a:t>
            </a:r>
            <a:r>
              <a:rPr lang="tr-TR" dirty="0">
                <a:solidFill>
                  <a:srgbClr val="777777"/>
                </a:solidFill>
                <a:latin typeface="inherit"/>
              </a:rPr>
              <a:t>)</a:t>
            </a:r>
            <a:r>
              <a:rPr lang="tr-TR" dirty="0">
                <a:solidFill>
                  <a:srgbClr val="000000"/>
                </a:solidFill>
                <a:latin typeface="inherit"/>
              </a:rPr>
              <a:t>;</a:t>
            </a:r>
            <a:endParaRPr lang="tr-TR" dirty="0">
              <a:solidFill>
                <a:srgbClr val="AAAAAA"/>
              </a:solidFill>
              <a:latin typeface="Source Code Pro" panose="020B0604020202020204" pitchFamily="49" charset="0"/>
            </a:endParaRPr>
          </a:p>
          <a:p>
            <a:endParaRPr lang="tr-T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Örnek</a:t>
            </a:r>
            <a:br>
              <a:rPr lang="tr-TR" dirty="0"/>
            </a:br>
            <a:endParaRPr lang="tr-TR" dirty="0"/>
          </a:p>
        </p:txBody>
      </p:sp>
      <p:sp>
        <p:nvSpPr>
          <p:cNvPr id="3" name="İçerik Yer Tutucusu 2"/>
          <p:cNvSpPr>
            <a:spLocks noGrp="1"/>
          </p:cNvSpPr>
          <p:nvPr>
            <p:ph idx="1"/>
          </p:nvPr>
        </p:nvSpPr>
        <p:spPr/>
        <p:txBody>
          <a:bodyPr/>
          <a:lstStyle/>
          <a:p>
            <a:r>
              <a:rPr lang="tr-TR" dirty="0"/>
              <a:t>İki kardeşin yaşlarının toplamının 30 dan fazla olduğunu tespit eden bir algoritma tasarlayarak bunu kodlayınız.</a:t>
            </a:r>
            <a:endParaRPr lang="tr-TR" dirty="0"/>
          </a:p>
          <a:p>
            <a:r>
              <a:rPr lang="nb-NO" dirty="0"/>
              <a:t>100</a:t>
            </a:r>
            <a:r>
              <a:rPr lang="tr-TR" dirty="0"/>
              <a:t> lük</a:t>
            </a:r>
            <a:r>
              <a:rPr lang="nb-NO" dirty="0"/>
              <a:t> </a:t>
            </a:r>
            <a:r>
              <a:rPr lang="tr-TR" dirty="0"/>
              <a:t>s</a:t>
            </a:r>
            <a:r>
              <a:rPr lang="nb-NO" dirty="0"/>
              <a:t>istemde girilen notu 5lik sisteme çevirme</a:t>
            </a:r>
            <a:r>
              <a:rPr lang="tr-TR" dirty="0"/>
              <a:t> işlemi yapınız. 50 (dahil değil) altı 1, 50-60(dahil değil) arası 2, 60-70(dahil değil) arası 3, 70-80(dahil değil) arası 4 ve üstü 5 olacak şekilde kodunuzu geliştiriniz.</a:t>
            </a:r>
            <a:endParaRPr lang="tr-TR" dirty="0"/>
          </a:p>
          <a:p>
            <a:r>
              <a:rPr lang="tr-TR" dirty="0"/>
              <a:t>Kullanıcının girdiği 3 sayıdan büyük olanını ekrana yazdırma işlemini yapan kodunuzu geliştiriniz.</a:t>
            </a:r>
            <a:endParaRPr lang="tr-TR" dirty="0"/>
          </a:p>
          <a:p>
            <a:r>
              <a:rPr lang="tr-TR" dirty="0"/>
              <a:t>Kullanıcının girdiği sayının tek mi çift mi olduğunu bulan kodu yazınız.</a:t>
            </a:r>
            <a:endParaRPr lang="tr-TR" dirty="0"/>
          </a:p>
          <a:p>
            <a:endParaRPr lang="tr-TR" dirty="0"/>
          </a:p>
          <a:p>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0" i="0" dirty="0">
                <a:solidFill>
                  <a:srgbClr val="232629"/>
                </a:solidFill>
                <a:effectLst/>
                <a:latin typeface="-apple-system"/>
              </a:rPr>
              <a:t> </a:t>
            </a:r>
            <a:r>
              <a:rPr lang="tr-TR" b="0" i="0" dirty="0" err="1">
                <a:solidFill>
                  <a:srgbClr val="232629"/>
                </a:solidFill>
                <a:effectLst/>
                <a:latin typeface="-apple-system"/>
              </a:rPr>
              <a:t>ternary</a:t>
            </a:r>
            <a:r>
              <a:rPr lang="tr-TR" b="0" i="0" dirty="0">
                <a:solidFill>
                  <a:srgbClr val="232629"/>
                </a:solidFill>
                <a:effectLst/>
                <a:latin typeface="-apple-system"/>
              </a:rPr>
              <a:t> </a:t>
            </a:r>
            <a:r>
              <a:rPr lang="tr-TR" b="0" i="0" dirty="0" err="1">
                <a:solidFill>
                  <a:srgbClr val="232629"/>
                </a:solidFill>
                <a:effectLst/>
                <a:latin typeface="-apple-system"/>
              </a:rPr>
              <a:t>operator</a:t>
            </a:r>
            <a:endParaRPr lang="tr-TR" dirty="0"/>
          </a:p>
        </p:txBody>
      </p:sp>
      <p:sp>
        <p:nvSpPr>
          <p:cNvPr id="3" name="İçerik Yer Tutucusu 2"/>
          <p:cNvSpPr>
            <a:spLocks noGrp="1"/>
          </p:cNvSpPr>
          <p:nvPr>
            <p:ph idx="1"/>
          </p:nvPr>
        </p:nvSpPr>
        <p:spPr/>
        <p:txBody>
          <a:bodyPr/>
          <a:lstStyle/>
          <a:p>
            <a:r>
              <a:rPr lang="tr-TR" dirty="0"/>
              <a:t>Sadece </a:t>
            </a:r>
            <a:r>
              <a:rPr lang="tr-TR" dirty="0" err="1"/>
              <a:t>if</a:t>
            </a:r>
            <a:r>
              <a:rPr lang="tr-TR" dirty="0"/>
              <a:t>/else yapısının kısa yazım şeklinin adıdır.</a:t>
            </a:r>
            <a:endParaRPr lang="tr-TR" dirty="0"/>
          </a:p>
          <a:p>
            <a:r>
              <a:rPr lang="tr-TR" dirty="0"/>
              <a:t>koşul ? (</a:t>
            </a:r>
            <a:r>
              <a:rPr lang="tr-TR" dirty="0" err="1"/>
              <a:t>true’ysa</a:t>
            </a:r>
            <a:r>
              <a:rPr lang="tr-TR" dirty="0"/>
              <a:t>) kod : (</a:t>
            </a:r>
            <a:r>
              <a:rPr lang="tr-TR" dirty="0" err="1"/>
              <a:t>false’sa</a:t>
            </a:r>
            <a:r>
              <a:rPr lang="tr-TR" dirty="0"/>
              <a:t>) kod</a:t>
            </a:r>
            <a:endParaRPr lang="tr-TR" dirty="0"/>
          </a:p>
          <a:p>
            <a:endParaRPr lang="tr-TR" dirty="0"/>
          </a:p>
          <a:p>
            <a:r>
              <a:rPr lang="en-US" b="0" i="0" dirty="0">
                <a:solidFill>
                  <a:srgbClr val="000000"/>
                </a:solidFill>
                <a:effectLst/>
                <a:latin typeface="Source Code Pro" panose="020B0604020202020204" pitchFamily="49" charset="0"/>
              </a:rPr>
              <a:t>String msg = num &gt; </a:t>
            </a:r>
            <a:r>
              <a:rPr lang="en-US" b="0" i="0" dirty="0">
                <a:solidFill>
                  <a:srgbClr val="4E9359"/>
                </a:solidFill>
                <a:effectLst/>
                <a:latin typeface="Source Code Pro" panose="020B0604020202020204" pitchFamily="49" charset="0"/>
              </a:rPr>
              <a:t>10</a:t>
            </a:r>
            <a:r>
              <a:rPr lang="en-US" b="0" i="0" dirty="0">
                <a:solidFill>
                  <a:srgbClr val="000000"/>
                </a:solidFill>
                <a:effectLst/>
                <a:latin typeface="Source Code Pro" panose="020B0604020202020204" pitchFamily="49" charset="0"/>
              </a:rPr>
              <a:t> </a:t>
            </a:r>
            <a:endParaRPr lang="tr-TR" b="0" i="0" dirty="0">
              <a:solidFill>
                <a:srgbClr val="000000"/>
              </a:solidFill>
              <a:effectLst/>
              <a:latin typeface="Source Code Pro" panose="020B0604020202020204" pitchFamily="49" charset="0"/>
            </a:endParaRPr>
          </a:p>
          <a:p>
            <a:r>
              <a:rPr lang="en-US" b="0" i="0" dirty="0">
                <a:solidFill>
                  <a:srgbClr val="000000"/>
                </a:solidFill>
                <a:effectLst/>
                <a:latin typeface="Source Code Pro" panose="020B0604020202020204" pitchFamily="49" charset="0"/>
              </a:rPr>
              <a:t>? </a:t>
            </a:r>
            <a:r>
              <a:rPr lang="en-US" b="0" i="0" dirty="0">
                <a:solidFill>
                  <a:srgbClr val="4E9359"/>
                </a:solidFill>
                <a:effectLst/>
                <a:latin typeface="Source Code Pro" panose="020B0604020202020204" pitchFamily="49" charset="0"/>
              </a:rPr>
              <a:t>"Number is greater than 10"</a:t>
            </a:r>
            <a:r>
              <a:rPr lang="en-US" b="0" i="0" dirty="0">
                <a:solidFill>
                  <a:srgbClr val="000000"/>
                </a:solidFill>
                <a:effectLst/>
                <a:latin typeface="Source Code Pro" panose="020B0604020202020204" pitchFamily="49" charset="0"/>
              </a:rPr>
              <a:t> </a:t>
            </a:r>
            <a:endParaRPr lang="tr-TR" b="0" i="0" dirty="0">
              <a:solidFill>
                <a:srgbClr val="000000"/>
              </a:solidFill>
              <a:effectLst/>
              <a:latin typeface="Source Code Pro" panose="020B0604020202020204" pitchFamily="49" charset="0"/>
            </a:endParaRPr>
          </a:p>
          <a:p>
            <a:r>
              <a:rPr lang="en-US" b="0" i="0" dirty="0">
                <a:solidFill>
                  <a:srgbClr val="000000"/>
                </a:solidFill>
                <a:effectLst/>
                <a:latin typeface="Source Code Pro" panose="020B0604020202020204" pitchFamily="49" charset="0"/>
              </a:rPr>
              <a:t>:</a:t>
            </a:r>
            <a:r>
              <a:rPr lang="tr-TR" b="0" i="0" dirty="0">
                <a:solidFill>
                  <a:srgbClr val="000000"/>
                </a:solidFill>
                <a:effectLst/>
                <a:latin typeface="Source Code Pro" panose="020B0604020202020204" pitchFamily="49" charset="0"/>
              </a:rPr>
              <a:t> </a:t>
            </a:r>
            <a:r>
              <a:rPr lang="en-US" b="0" i="0" dirty="0">
                <a:solidFill>
                  <a:srgbClr val="4E9359"/>
                </a:solidFill>
                <a:effectLst/>
                <a:latin typeface="Source Code Pro" panose="020B0604020202020204" pitchFamily="49" charset="0"/>
              </a:rPr>
              <a:t>"Number is </a:t>
            </a:r>
            <a:r>
              <a:rPr lang="tr-TR" b="0" i="0" dirty="0" err="1">
                <a:solidFill>
                  <a:srgbClr val="4E9359"/>
                </a:solidFill>
                <a:effectLst/>
                <a:latin typeface="Source Code Pro" panose="020B0604020202020204" pitchFamily="49" charset="0"/>
              </a:rPr>
              <a:t>less</a:t>
            </a:r>
            <a:r>
              <a:rPr lang="en-US" b="0" i="0" dirty="0">
                <a:solidFill>
                  <a:srgbClr val="4E9359"/>
                </a:solidFill>
                <a:effectLst/>
                <a:latin typeface="Source Code Pro" panose="020B0604020202020204" pitchFamily="49" charset="0"/>
              </a:rPr>
              <a:t> than</a:t>
            </a:r>
            <a:r>
              <a:rPr lang="tr-TR" b="0" i="0" dirty="0">
                <a:solidFill>
                  <a:srgbClr val="4E9359"/>
                </a:solidFill>
                <a:effectLst/>
                <a:latin typeface="Source Code Pro" panose="020B0604020202020204" pitchFamily="49" charset="0"/>
              </a:rPr>
              <a:t> </a:t>
            </a:r>
            <a:r>
              <a:rPr lang="tr-TR" b="0" i="0" dirty="0" err="1">
                <a:solidFill>
                  <a:srgbClr val="4E9359"/>
                </a:solidFill>
                <a:effectLst/>
                <a:latin typeface="Source Code Pro" panose="020B0604020202020204" pitchFamily="49" charset="0"/>
              </a:rPr>
              <a:t>equal</a:t>
            </a:r>
            <a:r>
              <a:rPr lang="tr-TR" b="0" i="0" dirty="0">
                <a:solidFill>
                  <a:srgbClr val="4E9359"/>
                </a:solidFill>
                <a:effectLst/>
                <a:latin typeface="Source Code Pro" panose="020B0604020202020204" pitchFamily="49" charset="0"/>
              </a:rPr>
              <a:t> </a:t>
            </a:r>
            <a:r>
              <a:rPr lang="tr-TR" b="0" i="0" dirty="0" err="1">
                <a:solidFill>
                  <a:srgbClr val="4E9359"/>
                </a:solidFill>
                <a:effectLst/>
                <a:latin typeface="Source Code Pro" panose="020B0604020202020204" pitchFamily="49" charset="0"/>
              </a:rPr>
              <a:t>to</a:t>
            </a:r>
            <a:r>
              <a:rPr lang="en-US" b="0" i="0" dirty="0">
                <a:solidFill>
                  <a:srgbClr val="4E9359"/>
                </a:solidFill>
                <a:effectLst/>
                <a:latin typeface="Source Code Pro" panose="020B0604020202020204" pitchFamily="49" charset="0"/>
              </a:rPr>
              <a:t> 10"</a:t>
            </a:r>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p:cNvSpPr>
            <a:spLocks noGrp="1" noRot="1" noChangeAspect="1" noMove="1" noResize="1" noEditPoints="1" noAdjustHandles="1" noChangeArrowheads="1" noChangeShapeType="1" noTextEdit="1"/>
          </p:cNvSpPr>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title"/>
          </p:nvPr>
        </p:nvSpPr>
        <p:spPr>
          <a:xfrm>
            <a:off x="594360" y="640263"/>
            <a:ext cx="3822192" cy="1344975"/>
          </a:xfrm>
        </p:spPr>
        <p:txBody>
          <a:bodyPr>
            <a:normAutofit/>
          </a:bodyPr>
          <a:lstStyle/>
          <a:p>
            <a:r>
              <a:rPr lang="tr-TR" sz="3600" dirty="0" err="1">
                <a:solidFill>
                  <a:schemeClr val="bg1"/>
                </a:solidFill>
              </a:rPr>
              <a:t>Swıtch</a:t>
            </a:r>
            <a:r>
              <a:rPr lang="tr-TR" sz="3600" dirty="0">
                <a:solidFill>
                  <a:schemeClr val="bg1"/>
                </a:solidFill>
              </a:rPr>
              <a:t> Yapısı</a:t>
            </a:r>
            <a:endParaRPr lang="tr-TR" sz="3600" dirty="0">
              <a:solidFill>
                <a:schemeClr val="bg1"/>
              </a:solidFill>
            </a:endParaRPr>
          </a:p>
        </p:txBody>
      </p:sp>
      <p:cxnSp>
        <p:nvCxnSpPr>
          <p:cNvPr id="16" name="Straight Connector 12"/>
          <p:cNvCxnSpPr>
            <a:cxnSpLocks noGrp="1" noRot="1" noChangeAspect="1" noMove="1" noResize="1" noEditPoints="1" noAdjustHandles="1" noChangeArrowheads="1" noChangeShapeType="1"/>
          </p:cNvCxnSpPr>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İçerik Yer Tutucusu 2"/>
          <p:cNvSpPr>
            <a:spLocks noGrp="1"/>
          </p:cNvSpPr>
          <p:nvPr>
            <p:ph idx="1"/>
          </p:nvPr>
        </p:nvSpPr>
        <p:spPr>
          <a:xfrm>
            <a:off x="593610" y="2121763"/>
            <a:ext cx="3822192" cy="3773010"/>
          </a:xfrm>
        </p:spPr>
        <p:txBody>
          <a:bodyPr>
            <a:normAutofit/>
          </a:bodyPr>
          <a:lstStyle/>
          <a:p>
            <a:pPr>
              <a:lnSpc>
                <a:spcPct val="110000"/>
              </a:lnSpc>
            </a:pPr>
            <a:r>
              <a:rPr lang="tr-TR" sz="1300">
                <a:solidFill>
                  <a:schemeClr val="bg1"/>
                </a:solidFill>
              </a:rPr>
              <a:t>switch yapısı da java da başka bir dallandırma ifadesidir.</a:t>
            </a:r>
            <a:endParaRPr lang="tr-TR" sz="1300">
              <a:solidFill>
                <a:schemeClr val="bg1"/>
              </a:solidFill>
            </a:endParaRPr>
          </a:p>
          <a:p>
            <a:pPr>
              <a:lnSpc>
                <a:spcPct val="110000"/>
              </a:lnSpc>
            </a:pPr>
            <a:r>
              <a:rPr lang="tr-TR" sz="1300">
                <a:solidFill>
                  <a:schemeClr val="bg1"/>
                </a:solidFill>
              </a:rPr>
              <a:t>Kullanımı aşağıdaki gibidir.</a:t>
            </a:r>
            <a:endParaRPr lang="tr-TR" sz="1300">
              <a:solidFill>
                <a:schemeClr val="bg1"/>
              </a:solidFill>
            </a:endParaRPr>
          </a:p>
          <a:p>
            <a:pPr marL="0" indent="0">
              <a:lnSpc>
                <a:spcPct val="110000"/>
              </a:lnSpc>
              <a:buNone/>
            </a:pPr>
            <a:r>
              <a:rPr lang="tr-TR" sz="1300">
                <a:solidFill>
                  <a:schemeClr val="bg1"/>
                </a:solidFill>
              </a:rPr>
              <a:t>switch(degisken){</a:t>
            </a:r>
            <a:endParaRPr lang="tr-TR" sz="1300">
              <a:solidFill>
                <a:schemeClr val="bg1"/>
              </a:solidFill>
            </a:endParaRPr>
          </a:p>
          <a:p>
            <a:pPr marL="0" indent="0">
              <a:lnSpc>
                <a:spcPct val="110000"/>
              </a:lnSpc>
              <a:buNone/>
            </a:pPr>
            <a:r>
              <a:rPr lang="tr-TR" sz="1300">
                <a:solidFill>
                  <a:schemeClr val="bg1"/>
                </a:solidFill>
              </a:rPr>
              <a:t>case deger1:</a:t>
            </a:r>
            <a:endParaRPr lang="tr-TR" sz="1300">
              <a:solidFill>
                <a:schemeClr val="bg1"/>
              </a:solidFill>
            </a:endParaRPr>
          </a:p>
          <a:p>
            <a:pPr marL="0" indent="0">
              <a:lnSpc>
                <a:spcPct val="110000"/>
              </a:lnSpc>
              <a:buNone/>
            </a:pPr>
            <a:r>
              <a:rPr lang="tr-TR" sz="1300">
                <a:solidFill>
                  <a:schemeClr val="bg1"/>
                </a:solidFill>
              </a:rPr>
              <a:t>İfade; break;</a:t>
            </a:r>
            <a:endParaRPr lang="tr-TR" sz="1300">
              <a:solidFill>
                <a:schemeClr val="bg1"/>
              </a:solidFill>
            </a:endParaRPr>
          </a:p>
          <a:p>
            <a:pPr marL="0" indent="0">
              <a:lnSpc>
                <a:spcPct val="110000"/>
              </a:lnSpc>
              <a:buNone/>
            </a:pPr>
            <a:r>
              <a:rPr lang="tr-TR" sz="1300">
                <a:solidFill>
                  <a:schemeClr val="bg1"/>
                </a:solidFill>
              </a:rPr>
              <a:t>case deger2:</a:t>
            </a:r>
            <a:endParaRPr lang="tr-TR" sz="1300">
              <a:solidFill>
                <a:schemeClr val="bg1"/>
              </a:solidFill>
            </a:endParaRPr>
          </a:p>
          <a:p>
            <a:pPr marL="0" indent="0">
              <a:lnSpc>
                <a:spcPct val="110000"/>
              </a:lnSpc>
              <a:buNone/>
            </a:pPr>
            <a:r>
              <a:rPr lang="tr-TR" sz="1300">
                <a:solidFill>
                  <a:schemeClr val="bg1"/>
                </a:solidFill>
              </a:rPr>
              <a:t>ifade;break;</a:t>
            </a:r>
            <a:endParaRPr lang="tr-TR" sz="1300">
              <a:solidFill>
                <a:schemeClr val="bg1"/>
              </a:solidFill>
            </a:endParaRPr>
          </a:p>
          <a:p>
            <a:pPr marL="0" indent="0">
              <a:lnSpc>
                <a:spcPct val="110000"/>
              </a:lnSpc>
              <a:buNone/>
            </a:pPr>
            <a:r>
              <a:rPr lang="tr-TR" sz="1300">
                <a:solidFill>
                  <a:schemeClr val="bg1"/>
                </a:solidFill>
              </a:rPr>
              <a:t>default;</a:t>
            </a:r>
            <a:endParaRPr lang="tr-TR" sz="1300">
              <a:solidFill>
                <a:schemeClr val="bg1"/>
              </a:solidFill>
            </a:endParaRPr>
          </a:p>
          <a:p>
            <a:pPr marL="0" indent="0">
              <a:lnSpc>
                <a:spcPct val="110000"/>
              </a:lnSpc>
              <a:buNone/>
            </a:pPr>
            <a:r>
              <a:rPr lang="tr-TR" sz="1300">
                <a:solidFill>
                  <a:schemeClr val="bg1"/>
                </a:solidFill>
              </a:rPr>
              <a:t>Break;</a:t>
            </a:r>
            <a:endParaRPr lang="tr-TR" sz="1300">
              <a:solidFill>
                <a:schemeClr val="bg1"/>
              </a:solidFill>
            </a:endParaRPr>
          </a:p>
          <a:p>
            <a:pPr marL="0" indent="0">
              <a:lnSpc>
                <a:spcPct val="110000"/>
              </a:lnSpc>
              <a:buNone/>
            </a:pPr>
            <a:r>
              <a:rPr lang="tr-TR" sz="1300">
                <a:solidFill>
                  <a:schemeClr val="bg1"/>
                </a:solidFill>
              </a:rPr>
              <a:t>} </a:t>
            </a:r>
            <a:endParaRPr lang="tr-TR" sz="1300">
              <a:solidFill>
                <a:schemeClr val="bg1"/>
              </a:solidFill>
            </a:endParaRPr>
          </a:p>
        </p:txBody>
      </p:sp>
      <p:sp>
        <p:nvSpPr>
          <p:cNvPr id="4" name="Slayt Numarası Yer Tutucusu 3"/>
          <p:cNvSpPr>
            <a:spLocks noGrp="1"/>
          </p:cNvSpPr>
          <p:nvPr>
            <p:ph type="sldNum" sz="quarter" idx="12"/>
          </p:nvPr>
        </p:nvSpPr>
        <p:spPr>
          <a:xfrm>
            <a:off x="8610600" y="6356350"/>
            <a:ext cx="2743200" cy="365125"/>
          </a:xfrm>
        </p:spPr>
        <p:txBody>
          <a:bodyPr>
            <a:normAutofit/>
          </a:bodyPr>
          <a:lstStyle/>
          <a:p>
            <a:pPr>
              <a:lnSpc>
                <a:spcPct val="90000"/>
              </a:lnSpc>
              <a:spcAft>
                <a:spcPts val="600"/>
              </a:spcAft>
            </a:pPr>
            <a:fld id="{9B618960-8005-486C-9A75-10CB2AAC16F9}" type="slidenum">
              <a:rPr lang="en-US" sz="1800" smtClean="0"/>
            </a:fld>
            <a:endParaRPr lang="en-US" sz="1800"/>
          </a:p>
        </p:txBody>
      </p:sp>
      <p:pic>
        <p:nvPicPr>
          <p:cNvPr id="8" name="Resim 7"/>
          <p:cNvPicPr>
            <a:picLocks noChangeAspect="1"/>
          </p:cNvPicPr>
          <p:nvPr/>
        </p:nvPicPr>
        <p:blipFill>
          <a:blip r:embed="rId1"/>
          <a:stretch>
            <a:fillRect/>
          </a:stretch>
        </p:blipFill>
        <p:spPr>
          <a:xfrm>
            <a:off x="5243804" y="388095"/>
            <a:ext cx="6244108" cy="57047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Değişken adlandırması</a:t>
            </a:r>
            <a:endParaRPr lang="tr-TR" dirty="0"/>
          </a:p>
        </p:txBody>
      </p:sp>
      <p:sp>
        <p:nvSpPr>
          <p:cNvPr id="3" name="İçerik Yer Tutucusu 2"/>
          <p:cNvSpPr>
            <a:spLocks noGrp="1"/>
          </p:cNvSpPr>
          <p:nvPr>
            <p:ph idx="1"/>
          </p:nvPr>
        </p:nvSpPr>
        <p:spPr/>
        <p:txBody>
          <a:bodyPr/>
          <a:lstStyle/>
          <a:p>
            <a:pPr algn="l" fontAlgn="base"/>
            <a:r>
              <a:rPr lang="tr-TR" sz="2400" b="0" i="0" dirty="0">
                <a:solidFill>
                  <a:srgbClr val="333333"/>
                </a:solidFill>
                <a:effectLst/>
                <a:cs typeface="+mn-lt"/>
              </a:rPr>
              <a:t>Metotlarda </a:t>
            </a:r>
            <a:r>
              <a:rPr lang="tr-TR" sz="2400" b="0" i="0" dirty="0" err="1">
                <a:solidFill>
                  <a:srgbClr val="333333"/>
                </a:solidFill>
                <a:effectLst/>
                <a:cs typeface="+mn-lt"/>
              </a:rPr>
              <a:t>oldugu</a:t>
            </a:r>
            <a:r>
              <a:rPr lang="tr-TR" sz="2400" b="0" i="0" dirty="0">
                <a:solidFill>
                  <a:srgbClr val="333333"/>
                </a:solidFill>
                <a:effectLst/>
                <a:cs typeface="+mn-lt"/>
              </a:rPr>
              <a:t> gibi </a:t>
            </a:r>
            <a:r>
              <a:rPr lang="tr-TR" sz="2400" b="0" i="0" dirty="0" err="1">
                <a:solidFill>
                  <a:srgbClr val="333333"/>
                </a:solidFill>
                <a:effectLst/>
                <a:cs typeface="+mn-lt"/>
              </a:rPr>
              <a:t>camelCase</a:t>
            </a:r>
            <a:r>
              <a:rPr lang="tr-TR" sz="2400" b="0" i="0" dirty="0">
                <a:solidFill>
                  <a:srgbClr val="333333"/>
                </a:solidFill>
                <a:effectLst/>
                <a:cs typeface="+mn-lt"/>
              </a:rPr>
              <a:t> </a:t>
            </a:r>
            <a:r>
              <a:rPr lang="tr-TR" sz="2400" b="0" i="0" dirty="0" err="1">
                <a:solidFill>
                  <a:srgbClr val="333333"/>
                </a:solidFill>
                <a:effectLst/>
                <a:cs typeface="+mn-lt"/>
              </a:rPr>
              <a:t>yapisina</a:t>
            </a:r>
            <a:r>
              <a:rPr lang="tr-TR" sz="2400" b="0" i="0" dirty="0">
                <a:solidFill>
                  <a:srgbClr val="333333"/>
                </a:solidFill>
                <a:effectLst/>
                <a:cs typeface="+mn-lt"/>
              </a:rPr>
              <a:t> uygun , harfle </a:t>
            </a:r>
            <a:r>
              <a:rPr lang="tr-TR" sz="2400" b="0" i="0" dirty="0" err="1">
                <a:solidFill>
                  <a:srgbClr val="333333"/>
                </a:solidFill>
                <a:effectLst/>
                <a:cs typeface="+mn-lt"/>
              </a:rPr>
              <a:t>baslayan</a:t>
            </a:r>
            <a:r>
              <a:rPr lang="tr-TR" sz="2400" b="0" i="0" dirty="0">
                <a:solidFill>
                  <a:srgbClr val="333333"/>
                </a:solidFill>
                <a:effectLst/>
                <a:cs typeface="+mn-lt"/>
              </a:rPr>
              <a:t> </a:t>
            </a:r>
            <a:r>
              <a:rPr lang="tr-TR" sz="2400" b="0" i="0" dirty="0" err="1">
                <a:solidFill>
                  <a:srgbClr val="333333"/>
                </a:solidFill>
                <a:effectLst/>
                <a:cs typeface="+mn-lt"/>
              </a:rPr>
              <a:t>mantikli</a:t>
            </a:r>
            <a:r>
              <a:rPr lang="tr-TR" sz="2400" b="0" i="0" dirty="0">
                <a:solidFill>
                  <a:srgbClr val="333333"/>
                </a:solidFill>
                <a:effectLst/>
                <a:cs typeface="+mn-lt"/>
              </a:rPr>
              <a:t> bir isimlendirme </a:t>
            </a:r>
            <a:r>
              <a:rPr lang="tr-TR" sz="2400" b="0" i="0" dirty="0" err="1">
                <a:solidFill>
                  <a:srgbClr val="333333"/>
                </a:solidFill>
                <a:effectLst/>
                <a:cs typeface="+mn-lt"/>
              </a:rPr>
              <a:t>olmalidir</a:t>
            </a:r>
            <a:r>
              <a:rPr lang="tr-TR" sz="2400" b="0" i="0" dirty="0">
                <a:solidFill>
                  <a:srgbClr val="333333"/>
                </a:solidFill>
                <a:effectLst/>
                <a:cs typeface="+mn-lt"/>
              </a:rPr>
              <a:t>.</a:t>
            </a:r>
            <a:endParaRPr lang="tr-TR" sz="2400" b="0" i="0" dirty="0">
              <a:solidFill>
                <a:srgbClr val="333333"/>
              </a:solidFill>
              <a:effectLst/>
              <a:cs typeface="+mn-lt"/>
            </a:endParaRPr>
          </a:p>
          <a:p>
            <a:pPr algn="l" fontAlgn="base"/>
            <a:r>
              <a:rPr lang="tr-TR" sz="2400" dirty="0">
                <a:solidFill>
                  <a:srgbClr val="333333"/>
                </a:solidFill>
                <a:cs typeface="+mn-lt"/>
              </a:rPr>
              <a:t>Ad içerisinde boşluk olmaz.</a:t>
            </a:r>
            <a:endParaRPr lang="tr-TR" sz="2400" b="0" i="0" dirty="0">
              <a:solidFill>
                <a:srgbClr val="333333"/>
              </a:solidFill>
              <a:effectLst/>
              <a:cs typeface="+mn-lt"/>
            </a:endParaRPr>
          </a:p>
          <a:p>
            <a:endParaRPr lang="tr-TR" sz="2400" dirty="0">
              <a:cs typeface="+mn-lt"/>
            </a:endParaRPr>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Örnek</a:t>
            </a:r>
            <a:endParaRPr lang="tr-TR" dirty="0"/>
          </a:p>
        </p:txBody>
      </p:sp>
      <p:sp>
        <p:nvSpPr>
          <p:cNvPr id="3" name="İçerik Yer Tutucusu 2"/>
          <p:cNvSpPr>
            <a:spLocks noGrp="1"/>
          </p:cNvSpPr>
          <p:nvPr>
            <p:ph idx="1"/>
          </p:nvPr>
        </p:nvSpPr>
        <p:spPr>
          <a:xfrm>
            <a:off x="1451580" y="2015732"/>
            <a:ext cx="2877140" cy="3450613"/>
          </a:xfrm>
        </p:spPr>
        <p:txBody>
          <a:bodyPr>
            <a:normAutofit fontScale="40000" lnSpcReduction="20000"/>
          </a:bodyPr>
          <a:lstStyle/>
          <a:p>
            <a:pPr algn="l" fontAlgn="base"/>
            <a:r>
              <a:rPr lang="tr-TR" b="0" i="0" dirty="0">
                <a:solidFill>
                  <a:srgbClr val="9999AA"/>
                </a:solidFill>
                <a:effectLst/>
                <a:latin typeface="inherit"/>
              </a:rPr>
              <a:t>// Değişken Tanımlaması:</a:t>
            </a:r>
            <a:endParaRPr lang="tr-TR" b="0" i="0" dirty="0">
              <a:solidFill>
                <a:srgbClr val="AAAAAA"/>
              </a:solidFill>
              <a:effectLst/>
              <a:latin typeface="Source Code Pro" panose="020B0604020202020204" pitchFamily="49" charset="0"/>
            </a:endParaRPr>
          </a:p>
          <a:p>
            <a:pPr algn="l" fontAlgn="base"/>
            <a:r>
              <a:rPr lang="tr-TR" b="0" i="0" dirty="0" err="1">
                <a:solidFill>
                  <a:srgbClr val="000000"/>
                </a:solidFill>
                <a:effectLst/>
                <a:latin typeface="inherit"/>
              </a:rPr>
              <a:t>int</a:t>
            </a:r>
            <a:r>
              <a:rPr lang="tr-TR" b="0" i="0" dirty="0">
                <a:solidFill>
                  <a:srgbClr val="000000"/>
                </a:solidFill>
                <a:effectLst/>
                <a:latin typeface="inherit"/>
              </a:rPr>
              <a:t> </a:t>
            </a:r>
            <a:r>
              <a:rPr lang="tr-TR" b="0" i="0" dirty="0" err="1">
                <a:solidFill>
                  <a:srgbClr val="000000"/>
                </a:solidFill>
                <a:effectLst/>
                <a:latin typeface="inherit"/>
              </a:rPr>
              <a:t>haftaningunu</a:t>
            </a:r>
            <a:r>
              <a:rPr lang="tr-TR" b="0" i="0" dirty="0">
                <a:solidFill>
                  <a:srgbClr val="000000"/>
                </a:solidFill>
                <a:effectLst/>
                <a:latin typeface="inherit"/>
              </a:rPr>
              <a:t>=</a:t>
            </a:r>
            <a:r>
              <a:rPr lang="tr-TR" b="0" i="0" dirty="0">
                <a:solidFill>
                  <a:srgbClr val="009999"/>
                </a:solidFill>
                <a:effectLst/>
                <a:latin typeface="inherit"/>
              </a:rPr>
              <a:t>7</a:t>
            </a:r>
            <a:r>
              <a:rPr lang="tr-TR" b="0" i="0" dirty="0">
                <a:solidFill>
                  <a:srgbClr val="000000"/>
                </a:solidFill>
                <a:effectLst/>
                <a:latin typeface="inherit"/>
              </a:rPr>
              <a:t>;</a:t>
            </a:r>
            <a:endParaRPr lang="tr-TR" b="0" i="0" dirty="0">
              <a:solidFill>
                <a:srgbClr val="AAAAAA"/>
              </a:solidFill>
              <a:effectLst/>
              <a:latin typeface="Source Code Pro" panose="020B0604020202020204" pitchFamily="49" charset="0"/>
            </a:endParaRPr>
          </a:p>
          <a:p>
            <a:pPr algn="l" fontAlgn="base"/>
            <a:r>
              <a:rPr lang="tr-TR" b="0" i="0" dirty="0">
                <a:solidFill>
                  <a:srgbClr val="9999AA"/>
                </a:solidFill>
                <a:effectLst/>
                <a:latin typeface="inherit"/>
              </a:rPr>
              <a:t>// Switch Kontrol Yapısı:</a:t>
            </a:r>
            <a:endParaRPr lang="tr-TR" b="0" i="0" dirty="0">
              <a:solidFill>
                <a:srgbClr val="AAAAAA"/>
              </a:solidFill>
              <a:effectLst/>
              <a:latin typeface="Source Code Pro" panose="020B0604020202020204" pitchFamily="49" charset="0"/>
            </a:endParaRPr>
          </a:p>
          <a:p>
            <a:pPr algn="l" fontAlgn="base"/>
            <a:r>
              <a:rPr lang="tr-TR" b="0" i="0" dirty="0" err="1">
                <a:solidFill>
                  <a:srgbClr val="0086B3"/>
                </a:solidFill>
                <a:effectLst/>
                <a:latin typeface="inherit"/>
              </a:rPr>
              <a:t>switch</a:t>
            </a:r>
            <a:r>
              <a:rPr lang="tr-TR" b="0" i="0" dirty="0">
                <a:solidFill>
                  <a:srgbClr val="000000"/>
                </a:solidFill>
                <a:effectLst/>
                <a:latin typeface="inherit"/>
              </a:rPr>
              <a:t> </a:t>
            </a:r>
            <a:r>
              <a:rPr lang="tr-TR" b="0" i="0" dirty="0">
                <a:solidFill>
                  <a:srgbClr val="777777"/>
                </a:solidFill>
                <a:effectLst/>
                <a:latin typeface="inherit"/>
              </a:rPr>
              <a:t>(</a:t>
            </a:r>
            <a:r>
              <a:rPr lang="tr-TR" b="0" i="0" dirty="0" err="1">
                <a:solidFill>
                  <a:srgbClr val="000000"/>
                </a:solidFill>
                <a:effectLst/>
                <a:latin typeface="inherit"/>
              </a:rPr>
              <a:t>haftaningunu</a:t>
            </a:r>
            <a:r>
              <a:rPr lang="tr-TR" b="0" i="0" dirty="0">
                <a:solidFill>
                  <a:srgbClr val="777777"/>
                </a:solidFill>
                <a:effectLst/>
                <a:latin typeface="inherit"/>
              </a:rPr>
              <a:t>){</a:t>
            </a:r>
            <a:endParaRPr lang="tr-TR" b="0" i="0" dirty="0">
              <a:solidFill>
                <a:srgbClr val="AAAAAA"/>
              </a:solidFill>
              <a:effectLst/>
              <a:latin typeface="Source Code Pro" panose="020B0604020202020204" pitchFamily="49" charset="0"/>
            </a:endParaRPr>
          </a:p>
          <a:p>
            <a:pPr algn="l" fontAlgn="base"/>
            <a:r>
              <a:rPr lang="tr-TR" b="0" i="0" dirty="0" err="1">
                <a:solidFill>
                  <a:srgbClr val="000000"/>
                </a:solidFill>
                <a:effectLst/>
                <a:latin typeface="inherit"/>
              </a:rPr>
              <a:t>case</a:t>
            </a:r>
            <a:r>
              <a:rPr lang="tr-TR" b="0" i="0" dirty="0">
                <a:solidFill>
                  <a:srgbClr val="000000"/>
                </a:solidFill>
                <a:effectLst/>
                <a:latin typeface="inherit"/>
              </a:rPr>
              <a:t> </a:t>
            </a:r>
            <a:r>
              <a:rPr lang="tr-TR" b="0" i="0" dirty="0">
                <a:solidFill>
                  <a:srgbClr val="009999"/>
                </a:solidFill>
                <a:effectLst/>
                <a:latin typeface="inherit"/>
              </a:rPr>
              <a:t>1</a:t>
            </a:r>
            <a:r>
              <a:rPr lang="tr-TR" b="0" i="0" dirty="0">
                <a:solidFill>
                  <a:srgbClr val="000000"/>
                </a:solidFill>
                <a:effectLst/>
                <a:latin typeface="inherit"/>
              </a:rPr>
              <a:t>:System.</a:t>
            </a:r>
            <a:r>
              <a:rPr lang="tr-TR" b="0" i="0" dirty="0">
                <a:solidFill>
                  <a:srgbClr val="0086B3"/>
                </a:solidFill>
                <a:effectLst/>
                <a:latin typeface="inherit"/>
              </a:rPr>
              <a:t>out</a:t>
            </a:r>
            <a:r>
              <a:rPr lang="tr-TR" b="0" i="0" dirty="0">
                <a:solidFill>
                  <a:srgbClr val="000000"/>
                </a:solidFill>
                <a:effectLst/>
                <a:latin typeface="inherit"/>
              </a:rPr>
              <a:t>.</a:t>
            </a:r>
            <a:r>
              <a:rPr lang="tr-TR" b="0" i="0" dirty="0">
                <a:solidFill>
                  <a:srgbClr val="0086B3"/>
                </a:solidFill>
                <a:effectLst/>
                <a:latin typeface="inherit"/>
              </a:rPr>
              <a:t>println</a:t>
            </a:r>
            <a:r>
              <a:rPr lang="tr-TR" b="0" i="0" dirty="0">
                <a:solidFill>
                  <a:srgbClr val="777777"/>
                </a:solidFill>
                <a:effectLst/>
                <a:latin typeface="inherit"/>
              </a:rPr>
              <a:t>(</a:t>
            </a:r>
            <a:r>
              <a:rPr lang="tr-TR" b="0" i="0" dirty="0">
                <a:solidFill>
                  <a:srgbClr val="DD1144"/>
                </a:solidFill>
                <a:effectLst/>
                <a:latin typeface="inherit"/>
              </a:rPr>
              <a:t>"Haftanın Günü: Pazartesi"</a:t>
            </a:r>
            <a:r>
              <a:rPr lang="tr-TR" b="0" i="0" dirty="0">
                <a:solidFill>
                  <a:srgbClr val="777777"/>
                </a:solidFill>
                <a:effectLst/>
                <a:latin typeface="inherit"/>
              </a:rPr>
              <a:t>)</a:t>
            </a:r>
            <a:r>
              <a:rPr lang="tr-TR" b="0" i="0" dirty="0">
                <a:solidFill>
                  <a:srgbClr val="000000"/>
                </a:solidFill>
                <a:effectLst/>
                <a:latin typeface="inherit"/>
              </a:rPr>
              <a:t>;</a:t>
            </a:r>
            <a:endParaRPr lang="tr-TR" b="0" i="0" dirty="0">
              <a:solidFill>
                <a:srgbClr val="AAAAAA"/>
              </a:solidFill>
              <a:effectLst/>
              <a:latin typeface="Source Code Pro" panose="020B0604020202020204" pitchFamily="49" charset="0"/>
            </a:endParaRPr>
          </a:p>
          <a:p>
            <a:pPr algn="l" fontAlgn="base"/>
            <a:r>
              <a:rPr lang="tr-TR" b="0" i="0" dirty="0">
                <a:solidFill>
                  <a:srgbClr val="000000"/>
                </a:solidFill>
                <a:effectLst/>
                <a:latin typeface="inherit"/>
              </a:rPr>
              <a:t>break;</a:t>
            </a:r>
            <a:endParaRPr lang="tr-TR" b="0" i="0" dirty="0">
              <a:solidFill>
                <a:srgbClr val="AAAAAA"/>
              </a:solidFill>
              <a:effectLst/>
              <a:latin typeface="Source Code Pro" panose="020B0604020202020204" pitchFamily="49" charset="0"/>
            </a:endParaRPr>
          </a:p>
          <a:p>
            <a:pPr algn="l" fontAlgn="base"/>
            <a:r>
              <a:rPr lang="tr-TR" b="0" i="0" dirty="0" err="1">
                <a:solidFill>
                  <a:srgbClr val="000000"/>
                </a:solidFill>
                <a:effectLst/>
                <a:latin typeface="inherit"/>
              </a:rPr>
              <a:t>case</a:t>
            </a:r>
            <a:r>
              <a:rPr lang="tr-TR" b="0" i="0" dirty="0">
                <a:solidFill>
                  <a:srgbClr val="000000"/>
                </a:solidFill>
                <a:effectLst/>
                <a:latin typeface="inherit"/>
              </a:rPr>
              <a:t> </a:t>
            </a:r>
            <a:r>
              <a:rPr lang="tr-TR" b="0" i="0" dirty="0">
                <a:solidFill>
                  <a:srgbClr val="009999"/>
                </a:solidFill>
                <a:effectLst/>
                <a:latin typeface="inherit"/>
              </a:rPr>
              <a:t>2</a:t>
            </a:r>
            <a:r>
              <a:rPr lang="tr-TR" b="0" i="0" dirty="0">
                <a:solidFill>
                  <a:srgbClr val="000000"/>
                </a:solidFill>
                <a:effectLst/>
                <a:latin typeface="inherit"/>
              </a:rPr>
              <a:t>:System.</a:t>
            </a:r>
            <a:r>
              <a:rPr lang="tr-TR" b="0" i="0" dirty="0">
                <a:solidFill>
                  <a:srgbClr val="0086B3"/>
                </a:solidFill>
                <a:effectLst/>
                <a:latin typeface="inherit"/>
              </a:rPr>
              <a:t>out</a:t>
            </a:r>
            <a:r>
              <a:rPr lang="tr-TR" b="0" i="0" dirty="0">
                <a:solidFill>
                  <a:srgbClr val="000000"/>
                </a:solidFill>
                <a:effectLst/>
                <a:latin typeface="inherit"/>
              </a:rPr>
              <a:t>.</a:t>
            </a:r>
            <a:r>
              <a:rPr lang="tr-TR" b="0" i="0" dirty="0">
                <a:solidFill>
                  <a:srgbClr val="0086B3"/>
                </a:solidFill>
                <a:effectLst/>
                <a:latin typeface="inherit"/>
              </a:rPr>
              <a:t>println</a:t>
            </a:r>
            <a:r>
              <a:rPr lang="tr-TR" b="0" i="0" dirty="0">
                <a:solidFill>
                  <a:srgbClr val="777777"/>
                </a:solidFill>
                <a:effectLst/>
                <a:latin typeface="inherit"/>
              </a:rPr>
              <a:t>(</a:t>
            </a:r>
            <a:r>
              <a:rPr lang="tr-TR" b="0" i="0" dirty="0">
                <a:solidFill>
                  <a:srgbClr val="DD1144"/>
                </a:solidFill>
                <a:effectLst/>
                <a:latin typeface="inherit"/>
              </a:rPr>
              <a:t>"Haftanın Günü: Salı"</a:t>
            </a:r>
            <a:r>
              <a:rPr lang="tr-TR" b="0" i="0" dirty="0">
                <a:solidFill>
                  <a:srgbClr val="777777"/>
                </a:solidFill>
                <a:effectLst/>
                <a:latin typeface="inherit"/>
              </a:rPr>
              <a:t>)</a:t>
            </a:r>
            <a:r>
              <a:rPr lang="tr-TR" b="0" i="0" dirty="0">
                <a:solidFill>
                  <a:srgbClr val="000000"/>
                </a:solidFill>
                <a:effectLst/>
                <a:latin typeface="inherit"/>
              </a:rPr>
              <a:t>;</a:t>
            </a:r>
            <a:endParaRPr lang="tr-TR" b="0" i="0" dirty="0">
              <a:solidFill>
                <a:srgbClr val="AAAAAA"/>
              </a:solidFill>
              <a:effectLst/>
              <a:latin typeface="Source Code Pro" panose="020B0604020202020204" pitchFamily="49" charset="0"/>
            </a:endParaRPr>
          </a:p>
          <a:p>
            <a:pPr algn="l" fontAlgn="base"/>
            <a:r>
              <a:rPr lang="tr-TR" b="0" i="0" dirty="0">
                <a:solidFill>
                  <a:srgbClr val="000000"/>
                </a:solidFill>
                <a:effectLst/>
                <a:latin typeface="inherit"/>
              </a:rPr>
              <a:t>break;</a:t>
            </a:r>
            <a:endParaRPr lang="tr-TR" b="0" i="0" dirty="0">
              <a:solidFill>
                <a:srgbClr val="AAAAAA"/>
              </a:solidFill>
              <a:effectLst/>
              <a:latin typeface="Source Code Pro" panose="020B0604020202020204" pitchFamily="49" charset="0"/>
            </a:endParaRPr>
          </a:p>
          <a:p>
            <a:pPr algn="l" fontAlgn="base"/>
            <a:r>
              <a:rPr lang="tr-TR" b="0" i="0" dirty="0" err="1">
                <a:solidFill>
                  <a:srgbClr val="000000"/>
                </a:solidFill>
                <a:effectLst/>
                <a:latin typeface="inherit"/>
              </a:rPr>
              <a:t>case</a:t>
            </a:r>
            <a:r>
              <a:rPr lang="tr-TR" b="0" i="0" dirty="0">
                <a:solidFill>
                  <a:srgbClr val="000000"/>
                </a:solidFill>
                <a:effectLst/>
                <a:latin typeface="inherit"/>
              </a:rPr>
              <a:t> </a:t>
            </a:r>
            <a:r>
              <a:rPr lang="tr-TR" b="0" i="0" dirty="0">
                <a:solidFill>
                  <a:srgbClr val="009999"/>
                </a:solidFill>
                <a:effectLst/>
                <a:latin typeface="inherit"/>
              </a:rPr>
              <a:t>3</a:t>
            </a:r>
            <a:r>
              <a:rPr lang="tr-TR" b="0" i="0" dirty="0">
                <a:solidFill>
                  <a:srgbClr val="000000"/>
                </a:solidFill>
                <a:effectLst/>
                <a:latin typeface="inherit"/>
              </a:rPr>
              <a:t>:System.</a:t>
            </a:r>
            <a:r>
              <a:rPr lang="tr-TR" b="0" i="0" dirty="0">
                <a:solidFill>
                  <a:srgbClr val="0086B3"/>
                </a:solidFill>
                <a:effectLst/>
                <a:latin typeface="inherit"/>
              </a:rPr>
              <a:t>out</a:t>
            </a:r>
            <a:r>
              <a:rPr lang="tr-TR" b="0" i="0" dirty="0">
                <a:solidFill>
                  <a:srgbClr val="000000"/>
                </a:solidFill>
                <a:effectLst/>
                <a:latin typeface="inherit"/>
              </a:rPr>
              <a:t>.</a:t>
            </a:r>
            <a:r>
              <a:rPr lang="tr-TR" b="0" i="0" dirty="0">
                <a:solidFill>
                  <a:srgbClr val="0086B3"/>
                </a:solidFill>
                <a:effectLst/>
                <a:latin typeface="inherit"/>
              </a:rPr>
              <a:t>println</a:t>
            </a:r>
            <a:r>
              <a:rPr lang="tr-TR" b="0" i="0" dirty="0">
                <a:solidFill>
                  <a:srgbClr val="777777"/>
                </a:solidFill>
                <a:effectLst/>
                <a:latin typeface="inherit"/>
              </a:rPr>
              <a:t>(</a:t>
            </a:r>
            <a:r>
              <a:rPr lang="tr-TR" b="0" i="0" dirty="0">
                <a:solidFill>
                  <a:srgbClr val="DD1144"/>
                </a:solidFill>
                <a:effectLst/>
                <a:latin typeface="inherit"/>
              </a:rPr>
              <a:t>"Haftanın Günü: Çarşamba"</a:t>
            </a:r>
            <a:r>
              <a:rPr lang="tr-TR" b="0" i="0" dirty="0">
                <a:solidFill>
                  <a:srgbClr val="777777"/>
                </a:solidFill>
                <a:effectLst/>
                <a:latin typeface="inherit"/>
              </a:rPr>
              <a:t>)</a:t>
            </a:r>
            <a:r>
              <a:rPr lang="tr-TR" b="0" i="0" dirty="0">
                <a:solidFill>
                  <a:srgbClr val="000000"/>
                </a:solidFill>
                <a:effectLst/>
                <a:latin typeface="inherit"/>
              </a:rPr>
              <a:t>;</a:t>
            </a:r>
            <a:endParaRPr lang="tr-TR" b="0" i="0" dirty="0">
              <a:solidFill>
                <a:srgbClr val="AAAAAA"/>
              </a:solidFill>
              <a:effectLst/>
              <a:latin typeface="Source Code Pro" panose="020B0604020202020204" pitchFamily="49" charset="0"/>
            </a:endParaRPr>
          </a:p>
          <a:p>
            <a:pPr algn="l" fontAlgn="base"/>
            <a:r>
              <a:rPr lang="tr-TR" b="0" i="0" dirty="0">
                <a:solidFill>
                  <a:srgbClr val="000000"/>
                </a:solidFill>
                <a:effectLst/>
                <a:latin typeface="inherit"/>
              </a:rPr>
              <a:t>break;</a:t>
            </a:r>
            <a:endParaRPr lang="tr-TR" b="0" i="0" dirty="0">
              <a:solidFill>
                <a:srgbClr val="AAAAAA"/>
              </a:solidFill>
              <a:effectLst/>
              <a:latin typeface="Source Code Pro" panose="020B0604020202020204" pitchFamily="49" charset="0"/>
            </a:endParaRPr>
          </a:p>
          <a:p>
            <a:pPr algn="l" fontAlgn="base"/>
            <a:r>
              <a:rPr lang="tr-TR" b="0" i="0" dirty="0" err="1">
                <a:solidFill>
                  <a:srgbClr val="000000"/>
                </a:solidFill>
                <a:effectLst/>
                <a:latin typeface="inherit"/>
              </a:rPr>
              <a:t>case</a:t>
            </a:r>
            <a:r>
              <a:rPr lang="tr-TR" b="0" i="0" dirty="0">
                <a:solidFill>
                  <a:srgbClr val="000000"/>
                </a:solidFill>
                <a:effectLst/>
                <a:latin typeface="inherit"/>
              </a:rPr>
              <a:t> </a:t>
            </a:r>
            <a:r>
              <a:rPr lang="tr-TR" b="0" i="0" dirty="0">
                <a:solidFill>
                  <a:srgbClr val="009999"/>
                </a:solidFill>
                <a:effectLst/>
                <a:latin typeface="inherit"/>
              </a:rPr>
              <a:t>4</a:t>
            </a:r>
            <a:r>
              <a:rPr lang="tr-TR" b="0" i="0" dirty="0">
                <a:solidFill>
                  <a:srgbClr val="000000"/>
                </a:solidFill>
                <a:effectLst/>
                <a:latin typeface="inherit"/>
              </a:rPr>
              <a:t>:System.</a:t>
            </a:r>
            <a:r>
              <a:rPr lang="tr-TR" b="0" i="0" dirty="0">
                <a:solidFill>
                  <a:srgbClr val="0086B3"/>
                </a:solidFill>
                <a:effectLst/>
                <a:latin typeface="inherit"/>
              </a:rPr>
              <a:t>out</a:t>
            </a:r>
            <a:r>
              <a:rPr lang="tr-TR" b="0" i="0" dirty="0">
                <a:solidFill>
                  <a:srgbClr val="000000"/>
                </a:solidFill>
                <a:effectLst/>
                <a:latin typeface="inherit"/>
              </a:rPr>
              <a:t>.</a:t>
            </a:r>
            <a:r>
              <a:rPr lang="tr-TR" b="0" i="0" dirty="0">
                <a:solidFill>
                  <a:srgbClr val="0086B3"/>
                </a:solidFill>
                <a:effectLst/>
                <a:latin typeface="inherit"/>
              </a:rPr>
              <a:t>println</a:t>
            </a:r>
            <a:r>
              <a:rPr lang="tr-TR" b="0" i="0" dirty="0">
                <a:solidFill>
                  <a:srgbClr val="777777"/>
                </a:solidFill>
                <a:effectLst/>
                <a:latin typeface="inherit"/>
              </a:rPr>
              <a:t>(</a:t>
            </a:r>
            <a:r>
              <a:rPr lang="tr-TR" b="0" i="0" dirty="0">
                <a:solidFill>
                  <a:srgbClr val="DD1144"/>
                </a:solidFill>
                <a:effectLst/>
                <a:latin typeface="inherit"/>
              </a:rPr>
              <a:t>"Haftanın Günü: Perşembe"</a:t>
            </a:r>
            <a:r>
              <a:rPr lang="tr-TR" b="0" i="0" dirty="0">
                <a:solidFill>
                  <a:srgbClr val="777777"/>
                </a:solidFill>
                <a:effectLst/>
                <a:latin typeface="inherit"/>
              </a:rPr>
              <a:t>)</a:t>
            </a:r>
            <a:r>
              <a:rPr lang="tr-TR" b="0" i="0" dirty="0">
                <a:solidFill>
                  <a:srgbClr val="000000"/>
                </a:solidFill>
                <a:effectLst/>
                <a:latin typeface="inherit"/>
              </a:rPr>
              <a:t>;</a:t>
            </a:r>
            <a:endParaRPr lang="tr-TR" b="0" i="0" dirty="0">
              <a:solidFill>
                <a:srgbClr val="AAAAAA"/>
              </a:solidFill>
              <a:effectLst/>
              <a:latin typeface="Source Code Pro" panose="020B0604020202020204" pitchFamily="49" charset="0"/>
            </a:endParaRPr>
          </a:p>
          <a:p>
            <a:pPr algn="l" fontAlgn="base"/>
            <a:r>
              <a:rPr lang="tr-TR" b="0" i="0" dirty="0">
                <a:solidFill>
                  <a:srgbClr val="000000"/>
                </a:solidFill>
                <a:effectLst/>
                <a:latin typeface="inherit"/>
              </a:rPr>
              <a:t>break;</a:t>
            </a:r>
            <a:endParaRPr lang="tr-TR" b="0" i="0" dirty="0">
              <a:solidFill>
                <a:srgbClr val="AAAAAA"/>
              </a:solidFill>
              <a:effectLst/>
              <a:latin typeface="Source Code Pro" panose="020B0604020202020204" pitchFamily="49" charset="0"/>
            </a:endParaRPr>
          </a:p>
          <a:p>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
        <p:nvSpPr>
          <p:cNvPr id="5" name="İçerik Yer Tutucusu 2"/>
          <p:cNvSpPr txBox="1"/>
          <p:nvPr/>
        </p:nvSpPr>
        <p:spPr>
          <a:xfrm>
            <a:off x="7199436" y="2019504"/>
            <a:ext cx="2877140" cy="3450613"/>
          </a:xfrm>
          <a:prstGeom prst="rect">
            <a:avLst/>
          </a:prstGeom>
        </p:spPr>
        <p:txBody>
          <a:bodyPr vert="horz" lIns="91440" tIns="45720" rIns="91440" bIns="45720" rtlCol="0" anchor="t">
            <a:normAutofit fontScale="550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fontAlgn="base"/>
            <a:r>
              <a:rPr lang="tr-TR" dirty="0" err="1">
                <a:solidFill>
                  <a:srgbClr val="000000"/>
                </a:solidFill>
                <a:latin typeface="inherit"/>
              </a:rPr>
              <a:t>case</a:t>
            </a:r>
            <a:r>
              <a:rPr lang="tr-TR" dirty="0">
                <a:solidFill>
                  <a:srgbClr val="000000"/>
                </a:solidFill>
                <a:latin typeface="inherit"/>
              </a:rPr>
              <a:t> </a:t>
            </a:r>
            <a:r>
              <a:rPr lang="tr-TR" dirty="0">
                <a:solidFill>
                  <a:srgbClr val="009999"/>
                </a:solidFill>
                <a:latin typeface="inherit"/>
              </a:rPr>
              <a:t>5</a:t>
            </a:r>
            <a:r>
              <a:rPr lang="tr-TR" dirty="0">
                <a:solidFill>
                  <a:srgbClr val="000000"/>
                </a:solidFill>
                <a:latin typeface="inherit"/>
              </a:rPr>
              <a:t>:System.</a:t>
            </a:r>
            <a:r>
              <a:rPr lang="tr-TR" dirty="0">
                <a:solidFill>
                  <a:srgbClr val="0086B3"/>
                </a:solidFill>
                <a:latin typeface="inherit"/>
              </a:rPr>
              <a:t>out</a:t>
            </a:r>
            <a:r>
              <a:rPr lang="tr-TR" dirty="0">
                <a:solidFill>
                  <a:srgbClr val="000000"/>
                </a:solidFill>
                <a:latin typeface="inherit"/>
              </a:rPr>
              <a:t>.</a:t>
            </a:r>
            <a:r>
              <a:rPr lang="tr-TR" dirty="0">
                <a:solidFill>
                  <a:srgbClr val="0086B3"/>
                </a:solidFill>
                <a:latin typeface="inherit"/>
              </a:rPr>
              <a:t>println</a:t>
            </a:r>
            <a:r>
              <a:rPr lang="tr-TR" dirty="0">
                <a:solidFill>
                  <a:srgbClr val="777777"/>
                </a:solidFill>
                <a:latin typeface="inherit"/>
              </a:rPr>
              <a:t>(</a:t>
            </a:r>
            <a:r>
              <a:rPr lang="tr-TR" dirty="0">
                <a:solidFill>
                  <a:srgbClr val="DD1144"/>
                </a:solidFill>
                <a:latin typeface="inherit"/>
              </a:rPr>
              <a:t>"Haftanın Günü: Cuma"</a:t>
            </a:r>
            <a:r>
              <a:rPr lang="tr-TR" dirty="0">
                <a:solidFill>
                  <a:srgbClr val="777777"/>
                </a:solidFill>
                <a:latin typeface="inherit"/>
              </a:rPr>
              <a:t>)</a:t>
            </a:r>
            <a:r>
              <a:rPr lang="tr-TR" dirty="0">
                <a:solidFill>
                  <a:srgbClr val="000000"/>
                </a:solidFill>
                <a:latin typeface="inherit"/>
              </a:rPr>
              <a:t>;</a:t>
            </a:r>
            <a:endParaRPr lang="tr-TR" dirty="0">
              <a:solidFill>
                <a:srgbClr val="AAAAAA"/>
              </a:solidFill>
              <a:latin typeface="Source Code Pro" panose="020B0604020202020204" pitchFamily="49" charset="0"/>
            </a:endParaRPr>
          </a:p>
          <a:p>
            <a:pPr fontAlgn="base"/>
            <a:r>
              <a:rPr lang="tr-TR" dirty="0">
                <a:solidFill>
                  <a:srgbClr val="000000"/>
                </a:solidFill>
                <a:latin typeface="inherit"/>
              </a:rPr>
              <a:t>break;</a:t>
            </a:r>
            <a:endParaRPr lang="tr-TR" dirty="0">
              <a:solidFill>
                <a:srgbClr val="AAAAAA"/>
              </a:solidFill>
              <a:latin typeface="Source Code Pro" panose="020B0604020202020204" pitchFamily="49" charset="0"/>
            </a:endParaRPr>
          </a:p>
          <a:p>
            <a:pPr fontAlgn="base"/>
            <a:r>
              <a:rPr lang="tr-TR" dirty="0" err="1">
                <a:solidFill>
                  <a:srgbClr val="000000"/>
                </a:solidFill>
                <a:latin typeface="inherit"/>
              </a:rPr>
              <a:t>case</a:t>
            </a:r>
            <a:r>
              <a:rPr lang="tr-TR" dirty="0">
                <a:solidFill>
                  <a:srgbClr val="000000"/>
                </a:solidFill>
                <a:latin typeface="inherit"/>
              </a:rPr>
              <a:t> </a:t>
            </a:r>
            <a:r>
              <a:rPr lang="tr-TR" dirty="0">
                <a:solidFill>
                  <a:srgbClr val="009999"/>
                </a:solidFill>
                <a:latin typeface="inherit"/>
              </a:rPr>
              <a:t>6</a:t>
            </a:r>
            <a:r>
              <a:rPr lang="tr-TR" dirty="0">
                <a:solidFill>
                  <a:srgbClr val="000000"/>
                </a:solidFill>
                <a:latin typeface="inherit"/>
              </a:rPr>
              <a:t>:System.</a:t>
            </a:r>
            <a:r>
              <a:rPr lang="tr-TR" dirty="0">
                <a:solidFill>
                  <a:srgbClr val="0086B3"/>
                </a:solidFill>
                <a:latin typeface="inherit"/>
              </a:rPr>
              <a:t>out</a:t>
            </a:r>
            <a:r>
              <a:rPr lang="tr-TR" dirty="0">
                <a:solidFill>
                  <a:srgbClr val="000000"/>
                </a:solidFill>
                <a:latin typeface="inherit"/>
              </a:rPr>
              <a:t>.</a:t>
            </a:r>
            <a:r>
              <a:rPr lang="tr-TR" dirty="0">
                <a:solidFill>
                  <a:srgbClr val="0086B3"/>
                </a:solidFill>
                <a:latin typeface="inherit"/>
              </a:rPr>
              <a:t>println</a:t>
            </a:r>
            <a:r>
              <a:rPr lang="tr-TR" dirty="0">
                <a:solidFill>
                  <a:srgbClr val="777777"/>
                </a:solidFill>
                <a:latin typeface="inherit"/>
              </a:rPr>
              <a:t>(</a:t>
            </a:r>
            <a:r>
              <a:rPr lang="tr-TR" dirty="0">
                <a:solidFill>
                  <a:srgbClr val="DD1144"/>
                </a:solidFill>
                <a:latin typeface="inherit"/>
              </a:rPr>
              <a:t>"Haftanın Günü: Cumartesi"</a:t>
            </a:r>
            <a:r>
              <a:rPr lang="tr-TR" dirty="0">
                <a:solidFill>
                  <a:srgbClr val="777777"/>
                </a:solidFill>
                <a:latin typeface="inherit"/>
              </a:rPr>
              <a:t>)</a:t>
            </a:r>
            <a:r>
              <a:rPr lang="tr-TR" dirty="0">
                <a:solidFill>
                  <a:srgbClr val="000000"/>
                </a:solidFill>
                <a:latin typeface="inherit"/>
              </a:rPr>
              <a:t>;</a:t>
            </a:r>
            <a:endParaRPr lang="tr-TR" dirty="0">
              <a:solidFill>
                <a:srgbClr val="AAAAAA"/>
              </a:solidFill>
              <a:latin typeface="Source Code Pro" panose="020B0604020202020204" pitchFamily="49" charset="0"/>
            </a:endParaRPr>
          </a:p>
          <a:p>
            <a:pPr fontAlgn="base"/>
            <a:r>
              <a:rPr lang="tr-TR" dirty="0">
                <a:solidFill>
                  <a:srgbClr val="000000"/>
                </a:solidFill>
                <a:latin typeface="inherit"/>
              </a:rPr>
              <a:t>break;</a:t>
            </a:r>
            <a:endParaRPr lang="tr-TR" dirty="0">
              <a:solidFill>
                <a:srgbClr val="AAAAAA"/>
              </a:solidFill>
              <a:latin typeface="Source Code Pro" panose="020B0604020202020204" pitchFamily="49" charset="0"/>
            </a:endParaRPr>
          </a:p>
          <a:p>
            <a:pPr fontAlgn="base"/>
            <a:r>
              <a:rPr lang="tr-TR" dirty="0" err="1">
                <a:solidFill>
                  <a:srgbClr val="000000"/>
                </a:solidFill>
                <a:latin typeface="inherit"/>
              </a:rPr>
              <a:t>case</a:t>
            </a:r>
            <a:r>
              <a:rPr lang="tr-TR" dirty="0">
                <a:solidFill>
                  <a:srgbClr val="000000"/>
                </a:solidFill>
                <a:latin typeface="inherit"/>
              </a:rPr>
              <a:t> </a:t>
            </a:r>
            <a:r>
              <a:rPr lang="tr-TR" dirty="0">
                <a:solidFill>
                  <a:srgbClr val="009999"/>
                </a:solidFill>
                <a:latin typeface="inherit"/>
              </a:rPr>
              <a:t>7</a:t>
            </a:r>
            <a:r>
              <a:rPr lang="tr-TR" dirty="0">
                <a:solidFill>
                  <a:srgbClr val="000000"/>
                </a:solidFill>
                <a:latin typeface="inherit"/>
              </a:rPr>
              <a:t>:System.</a:t>
            </a:r>
            <a:r>
              <a:rPr lang="tr-TR" dirty="0">
                <a:solidFill>
                  <a:srgbClr val="0086B3"/>
                </a:solidFill>
                <a:latin typeface="inherit"/>
              </a:rPr>
              <a:t>out</a:t>
            </a:r>
            <a:r>
              <a:rPr lang="tr-TR" dirty="0">
                <a:solidFill>
                  <a:srgbClr val="000000"/>
                </a:solidFill>
                <a:latin typeface="inherit"/>
              </a:rPr>
              <a:t>.</a:t>
            </a:r>
            <a:r>
              <a:rPr lang="tr-TR" dirty="0">
                <a:solidFill>
                  <a:srgbClr val="0086B3"/>
                </a:solidFill>
                <a:latin typeface="inherit"/>
              </a:rPr>
              <a:t>println</a:t>
            </a:r>
            <a:r>
              <a:rPr lang="tr-TR" dirty="0">
                <a:solidFill>
                  <a:srgbClr val="777777"/>
                </a:solidFill>
                <a:latin typeface="inherit"/>
              </a:rPr>
              <a:t>(</a:t>
            </a:r>
            <a:r>
              <a:rPr lang="tr-TR" dirty="0">
                <a:solidFill>
                  <a:srgbClr val="DD1144"/>
                </a:solidFill>
                <a:latin typeface="inherit"/>
              </a:rPr>
              <a:t>"Haftanın Günü: Pazar"</a:t>
            </a:r>
            <a:r>
              <a:rPr lang="tr-TR" dirty="0">
                <a:solidFill>
                  <a:srgbClr val="777777"/>
                </a:solidFill>
                <a:latin typeface="inherit"/>
              </a:rPr>
              <a:t>)</a:t>
            </a:r>
            <a:r>
              <a:rPr lang="tr-TR" dirty="0">
                <a:solidFill>
                  <a:srgbClr val="000000"/>
                </a:solidFill>
                <a:latin typeface="inherit"/>
              </a:rPr>
              <a:t>;</a:t>
            </a:r>
            <a:endParaRPr lang="tr-TR" dirty="0">
              <a:solidFill>
                <a:srgbClr val="AAAAAA"/>
              </a:solidFill>
              <a:latin typeface="Source Code Pro" panose="020B0604020202020204" pitchFamily="49" charset="0"/>
            </a:endParaRPr>
          </a:p>
          <a:p>
            <a:pPr fontAlgn="base"/>
            <a:r>
              <a:rPr lang="tr-TR" dirty="0">
                <a:solidFill>
                  <a:srgbClr val="000000"/>
                </a:solidFill>
                <a:latin typeface="inherit"/>
              </a:rPr>
              <a:t>break;</a:t>
            </a:r>
            <a:endParaRPr lang="tr-TR" dirty="0">
              <a:solidFill>
                <a:srgbClr val="AAAAAA"/>
              </a:solidFill>
              <a:latin typeface="Source Code Pro" panose="020B0604020202020204" pitchFamily="49" charset="0"/>
            </a:endParaRPr>
          </a:p>
          <a:p>
            <a:pPr fontAlgn="base"/>
            <a:r>
              <a:rPr lang="tr-TR" dirty="0" err="1">
                <a:solidFill>
                  <a:srgbClr val="000000"/>
                </a:solidFill>
                <a:latin typeface="inherit"/>
              </a:rPr>
              <a:t>default:System.</a:t>
            </a:r>
            <a:r>
              <a:rPr lang="tr-TR" dirty="0" err="1">
                <a:solidFill>
                  <a:srgbClr val="0086B3"/>
                </a:solidFill>
                <a:latin typeface="inherit"/>
              </a:rPr>
              <a:t>out</a:t>
            </a:r>
            <a:r>
              <a:rPr lang="tr-TR" dirty="0" err="1">
                <a:solidFill>
                  <a:srgbClr val="000000"/>
                </a:solidFill>
                <a:latin typeface="inherit"/>
              </a:rPr>
              <a:t>.</a:t>
            </a:r>
            <a:r>
              <a:rPr lang="tr-TR" dirty="0" err="1">
                <a:solidFill>
                  <a:srgbClr val="0086B3"/>
                </a:solidFill>
                <a:latin typeface="inherit"/>
              </a:rPr>
              <a:t>println</a:t>
            </a:r>
            <a:r>
              <a:rPr lang="tr-TR" dirty="0">
                <a:solidFill>
                  <a:srgbClr val="777777"/>
                </a:solidFill>
                <a:latin typeface="inherit"/>
              </a:rPr>
              <a:t>(</a:t>
            </a:r>
            <a:r>
              <a:rPr lang="tr-TR" dirty="0">
                <a:solidFill>
                  <a:srgbClr val="DD1144"/>
                </a:solidFill>
                <a:latin typeface="inherit"/>
              </a:rPr>
              <a:t>"Tanımsız Bir Değer Girdiniz."</a:t>
            </a:r>
            <a:r>
              <a:rPr lang="tr-TR" dirty="0">
                <a:solidFill>
                  <a:srgbClr val="777777"/>
                </a:solidFill>
                <a:latin typeface="inherit"/>
              </a:rPr>
              <a:t>)</a:t>
            </a:r>
            <a:r>
              <a:rPr lang="tr-TR" dirty="0">
                <a:solidFill>
                  <a:srgbClr val="000000"/>
                </a:solidFill>
                <a:latin typeface="inherit"/>
              </a:rPr>
              <a:t>;</a:t>
            </a:r>
            <a:endParaRPr lang="tr-TR" dirty="0">
              <a:solidFill>
                <a:srgbClr val="AAAAAA"/>
              </a:solidFill>
              <a:latin typeface="Source Code Pro" panose="020B0604020202020204" pitchFamily="49" charset="0"/>
            </a:endParaRPr>
          </a:p>
          <a:p>
            <a:pPr fontAlgn="base"/>
            <a:r>
              <a:rPr lang="tr-TR" dirty="0">
                <a:solidFill>
                  <a:srgbClr val="000000"/>
                </a:solidFill>
                <a:latin typeface="inherit"/>
              </a:rPr>
              <a:t>break;</a:t>
            </a:r>
            <a:endParaRPr lang="tr-TR" dirty="0">
              <a:solidFill>
                <a:srgbClr val="AAAAAA"/>
              </a:solidFill>
              <a:latin typeface="Source Code Pro" panose="020B0604020202020204" pitchFamily="49" charset="0"/>
            </a:endParaRPr>
          </a:p>
          <a:p>
            <a:pPr fontAlgn="base"/>
            <a:r>
              <a:rPr lang="tr-TR" dirty="0">
                <a:solidFill>
                  <a:srgbClr val="777777"/>
                </a:solidFill>
                <a:latin typeface="inherit"/>
              </a:rPr>
              <a:t>}</a:t>
            </a:r>
            <a:endParaRPr lang="tr-TR" dirty="0">
              <a:solidFill>
                <a:srgbClr val="AAAAAA"/>
              </a:solidFill>
              <a:latin typeface="Source Code Pro" panose="020B0604020202020204" pitchFamily="49" charset="0"/>
            </a:endParaRPr>
          </a:p>
          <a:p>
            <a:endParaRPr lang="tr-TR"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normAutofit fontScale="90000" lnSpcReduction="20000"/>
          </a:bodyPr>
          <a:p>
            <a:r>
              <a:rPr lang="tr-TR" altLang="en-US"/>
              <a:t>switch ifadesi, iç içe geçmiş birkaç if-else yapısını değiştirmemize ve böylece kodumuzun okunabilirliğini geliştirmemize izin verir.</a:t>
            </a:r>
            <a:endParaRPr lang="tr-TR" altLang="en-US"/>
          </a:p>
          <a:p>
            <a:r>
              <a:rPr lang="tr-TR" altLang="en-US"/>
              <a:t>switch ile aşağıdaki tipleri kullanabilirsiniz:</a:t>
            </a:r>
            <a:endParaRPr lang="en-US"/>
          </a:p>
          <a:p>
            <a:pPr marL="457200" indent="-457200">
              <a:buAutoNum type="arabicPeriod"/>
            </a:pPr>
            <a:r>
              <a:rPr lang="en-US"/>
              <a:t>byte and Byte</a:t>
            </a:r>
            <a:endParaRPr lang="en-US"/>
          </a:p>
          <a:p>
            <a:pPr marL="457200" indent="-457200">
              <a:buAutoNum type="arabicPeriod"/>
            </a:pPr>
            <a:r>
              <a:rPr lang="en-US"/>
              <a:t>short and Short</a:t>
            </a:r>
            <a:endParaRPr lang="en-US"/>
          </a:p>
          <a:p>
            <a:pPr marL="457200" indent="-457200">
              <a:buAutoNum type="arabicPeriod"/>
            </a:pPr>
            <a:r>
              <a:rPr lang="en-US"/>
              <a:t>int and Integer</a:t>
            </a:r>
            <a:endParaRPr lang="en-US"/>
          </a:p>
          <a:p>
            <a:pPr marL="457200" indent="-457200">
              <a:buAutoNum type="arabicPeriod"/>
            </a:pPr>
            <a:r>
              <a:rPr lang="en-US"/>
              <a:t>char and Character</a:t>
            </a:r>
            <a:endParaRPr lang="en-US"/>
          </a:p>
          <a:p>
            <a:pPr marL="457200" indent="-457200">
              <a:buAutoNum type="arabicPeriod"/>
            </a:pPr>
            <a:r>
              <a:rPr lang="en-US"/>
              <a:t>enum</a:t>
            </a:r>
            <a:endParaRPr lang="en-US"/>
          </a:p>
          <a:p>
            <a:pPr marL="457200" indent="-457200">
              <a:buAutoNum type="arabicPeriod"/>
            </a:pPr>
            <a:r>
              <a:rPr lang="en-US"/>
              <a:t>String</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Örnek</a:t>
            </a:r>
            <a:br>
              <a:rPr lang="tr-TR" dirty="0"/>
            </a:br>
            <a:endParaRPr lang="tr-TR" dirty="0"/>
          </a:p>
        </p:txBody>
      </p:sp>
      <p:sp>
        <p:nvSpPr>
          <p:cNvPr id="3" name="İçerik Yer Tutucusu 2"/>
          <p:cNvSpPr>
            <a:spLocks noGrp="1"/>
          </p:cNvSpPr>
          <p:nvPr>
            <p:ph idx="1"/>
          </p:nvPr>
        </p:nvSpPr>
        <p:spPr>
          <a:xfrm>
            <a:off x="1451610" y="2015490"/>
            <a:ext cx="9603105" cy="3860800"/>
          </a:xfrm>
        </p:spPr>
        <p:txBody>
          <a:bodyPr>
            <a:normAutofit lnSpcReduction="10000"/>
          </a:bodyPr>
          <a:lstStyle/>
          <a:p>
            <a:r>
              <a:rPr lang="tr-TR" dirty="0"/>
              <a:t>Kullanıcıdan bir hayvan adı alınız. Hayvan adı DOG,CAT, TIGER,ELEPHANT,WOLF ise ekrana yazdırsın bunlar dışında değer ise “Wrong Animal Name” giriniz uyarısı versin.</a:t>
            </a:r>
            <a:endParaRPr lang="tr-TR" dirty="0"/>
          </a:p>
          <a:p>
            <a:r>
              <a:rPr lang="tr-TR" dirty="0">
                <a:sym typeface="+mn-ea"/>
              </a:rPr>
              <a:t>Kullanıcıdan bir hayvan adı alınız. Hayvan adı DOG,CAT (domestic animal), TIGER,ELEPHANT,WOLF (wild animal) ise ekrana yazdırsın bunlar dışında değer ise “unknown animal” giriniz uyarısı versin.</a:t>
            </a:r>
            <a:endParaRPr lang="tr-TR" dirty="0">
              <a:sym typeface="+mn-ea"/>
            </a:endParaRPr>
          </a:p>
          <a:p>
            <a:r>
              <a:rPr lang="tr-TR" dirty="0"/>
              <a:t>Kullanıcıdan bir harf alınız. Harfin ünlü mü ünsüz mü harf olduğunu yazdırınız.</a:t>
            </a:r>
            <a:endParaRPr lang="tr-TR" dirty="0"/>
          </a:p>
          <a:p>
            <a:r>
              <a:rPr lang="tr-TR" dirty="0">
                <a:sym typeface="+mn-ea"/>
              </a:rPr>
              <a:t>İki kardeşin yaşlarının toplamının 30 dan fazla olduğunu tespit eden bir algoritma tasarlayarak bunu kodlayınız.</a:t>
            </a:r>
            <a:endParaRPr lang="tr-TR" dirty="0"/>
          </a:p>
          <a:p>
            <a:r>
              <a:rPr lang="tr-TR" dirty="0">
                <a:sym typeface="+mn-ea"/>
              </a:rPr>
              <a:t>Kullanıcının girdiği sayının tek mi çift mi olduğunu bulan kodu yazınız.</a:t>
            </a:r>
            <a:endParaRPr lang="tr-TR" dirty="0"/>
          </a:p>
          <a:p>
            <a:endParaRPr lang="tr-TR" dirty="0"/>
          </a:p>
          <a:p>
            <a:endParaRPr lang="tr-TR" dirty="0"/>
          </a:p>
          <a:p>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tr-TR" dirty="0">
                <a:sym typeface="+mn-ea"/>
              </a:rPr>
              <a:t>Örnek</a:t>
            </a:r>
            <a:br>
              <a:rPr lang="tr-TR" dirty="0">
                <a:sym typeface="+mn-ea"/>
              </a:rPr>
            </a:br>
            <a:br>
              <a:rPr lang="tr-TR" dirty="0"/>
            </a:br>
            <a:endParaRPr lang="en-US"/>
          </a:p>
        </p:txBody>
      </p:sp>
      <p:sp>
        <p:nvSpPr>
          <p:cNvPr id="3" name="Content Placeholder 2"/>
          <p:cNvSpPr>
            <a:spLocks noGrp="1"/>
          </p:cNvSpPr>
          <p:nvPr>
            <p:ph idx="1"/>
          </p:nvPr>
        </p:nvSpPr>
        <p:spPr/>
        <p:txBody>
          <a:bodyPr/>
          <a:p>
            <a:r>
              <a:rPr lang="nb-NO" dirty="0">
                <a:sym typeface="+mn-ea"/>
              </a:rPr>
              <a:t>100</a:t>
            </a:r>
            <a:r>
              <a:rPr lang="tr-TR" dirty="0">
                <a:sym typeface="+mn-ea"/>
              </a:rPr>
              <a:t> lük</a:t>
            </a:r>
            <a:r>
              <a:rPr lang="nb-NO" dirty="0">
                <a:sym typeface="+mn-ea"/>
              </a:rPr>
              <a:t> </a:t>
            </a:r>
            <a:r>
              <a:rPr lang="tr-TR" dirty="0">
                <a:sym typeface="+mn-ea"/>
              </a:rPr>
              <a:t>s</a:t>
            </a:r>
            <a:r>
              <a:rPr lang="nb-NO" dirty="0">
                <a:sym typeface="+mn-ea"/>
              </a:rPr>
              <a:t>istemde girilen notu 5lik sisteme çevirme</a:t>
            </a:r>
            <a:r>
              <a:rPr lang="tr-TR" dirty="0">
                <a:sym typeface="+mn-ea"/>
              </a:rPr>
              <a:t> işlemi yapınız. 50 (dahil değil) altı 1, 50-60(dahil değil) arası 2, 60-70(dahil değil) arası 3, 70-80(dahil değil) arası 4 ve üstü 5 olacak şekilde kodunuzu geliştiriniz.</a:t>
            </a:r>
            <a:endParaRPr lang="tr-TR" dirty="0"/>
          </a:p>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Örnek</a:t>
            </a:r>
            <a:endParaRPr lang="tr-TR" dirty="0"/>
          </a:p>
        </p:txBody>
      </p:sp>
      <p:sp>
        <p:nvSpPr>
          <p:cNvPr id="3" name="İçerik Yer Tutucusu 2"/>
          <p:cNvSpPr>
            <a:spLocks noGrp="1"/>
          </p:cNvSpPr>
          <p:nvPr>
            <p:ph idx="1"/>
          </p:nvPr>
        </p:nvSpPr>
        <p:spPr>
          <a:xfrm>
            <a:off x="1451579" y="2015732"/>
            <a:ext cx="9353441" cy="3450613"/>
          </a:xfrm>
        </p:spPr>
        <p:txBody>
          <a:bodyPr>
            <a:normAutofit fontScale="85000" lnSpcReduction="20000"/>
          </a:bodyPr>
          <a:lstStyle/>
          <a:p>
            <a:pPr marL="0" marR="0" lvl="0" indent="0" algn="l" defTabSz="914400" rtl="0" eaLnBrk="0" fontAlgn="base" latinLnBrk="0" hangingPunct="0">
              <a:lnSpc>
                <a:spcPct val="100000"/>
              </a:lnSpc>
              <a:spcBef>
                <a:spcPct val="0"/>
              </a:spcBef>
              <a:spcAft>
                <a:spcPct val="0"/>
              </a:spcAft>
              <a:buClrTx/>
              <a:buSzTx/>
              <a:buFontTx/>
              <a:buNone/>
            </a:pPr>
            <a:r>
              <a:rPr lang="tr-TR" altLang="tr-TR" dirty="0"/>
              <a:t>Aşağıdaki </a:t>
            </a:r>
            <a:r>
              <a:rPr lang="tr-TR" altLang="tr-TR" dirty="0" err="1"/>
              <a:t>switch</a:t>
            </a:r>
            <a:r>
              <a:rPr lang="tr-TR" altLang="tr-TR" dirty="0"/>
              <a:t> kodunu </a:t>
            </a:r>
            <a:r>
              <a:rPr lang="tr-TR" altLang="tr-TR" dirty="0" err="1"/>
              <a:t>if</a:t>
            </a:r>
            <a:r>
              <a:rPr lang="tr-TR" altLang="tr-TR" dirty="0"/>
              <a:t> </a:t>
            </a:r>
            <a:r>
              <a:rPr lang="tr-TR" altLang="tr-TR" dirty="0" err="1"/>
              <a:t>li</a:t>
            </a:r>
            <a:r>
              <a:rPr lang="tr-TR" altLang="tr-TR" dirty="0"/>
              <a:t> yapıya çevirerek tekrar yazınız.</a:t>
            </a:r>
            <a:endParaRPr lang="tr-TR" altLang="tr-TR" dirty="0"/>
          </a:p>
          <a:p>
            <a:pPr marL="0" marR="0" lvl="0" indent="0" algn="l" defTabSz="914400" rtl="0" eaLnBrk="0" fontAlgn="base" latinLnBrk="0" hangingPunct="0">
              <a:lnSpc>
                <a:spcPct val="100000"/>
              </a:lnSpc>
              <a:spcBef>
                <a:spcPct val="0"/>
              </a:spcBef>
              <a:spcAft>
                <a:spcPct val="0"/>
              </a:spcAft>
              <a:buClrTx/>
              <a:buSzTx/>
              <a:buFontTx/>
              <a:buNone/>
            </a:pPr>
            <a:r>
              <a:rPr lang="tr-TR" altLang="tr-TR" dirty="0" err="1"/>
              <a:t>switch</a:t>
            </a:r>
            <a:r>
              <a:rPr lang="tr-TR" altLang="tr-TR" dirty="0"/>
              <a:t>(m){ </a:t>
            </a:r>
            <a:endParaRPr lang="tr-TR" altLang="tr-TR" dirty="0"/>
          </a:p>
          <a:p>
            <a:pPr marL="0" marR="0" lvl="0" indent="0" algn="l" defTabSz="914400" rtl="0" eaLnBrk="0" fontAlgn="base" latinLnBrk="0" hangingPunct="0">
              <a:lnSpc>
                <a:spcPct val="100000"/>
              </a:lnSpc>
              <a:spcBef>
                <a:spcPct val="0"/>
              </a:spcBef>
              <a:spcAft>
                <a:spcPct val="0"/>
              </a:spcAft>
              <a:buClrTx/>
              <a:buSzTx/>
              <a:buFontTx/>
              <a:buNone/>
            </a:pPr>
            <a:r>
              <a:rPr lang="tr-TR" altLang="tr-TR" dirty="0" err="1"/>
              <a:t>case</a:t>
            </a:r>
            <a:r>
              <a:rPr lang="tr-TR" altLang="tr-TR" dirty="0"/>
              <a:t> 0: </a:t>
            </a:r>
            <a:endParaRPr lang="tr-TR" altLang="tr-TR" dirty="0"/>
          </a:p>
          <a:p>
            <a:pPr marL="0" marR="0" lvl="0" indent="0" algn="l" defTabSz="914400" rtl="0" eaLnBrk="0" fontAlgn="base" latinLnBrk="0" hangingPunct="0">
              <a:lnSpc>
                <a:spcPct val="100000"/>
              </a:lnSpc>
              <a:spcBef>
                <a:spcPct val="0"/>
              </a:spcBef>
              <a:spcAft>
                <a:spcPct val="0"/>
              </a:spcAft>
              <a:buClrTx/>
              <a:buSzTx/>
              <a:buFontTx/>
              <a:buNone/>
            </a:pPr>
            <a:r>
              <a:rPr lang="tr-TR" altLang="tr-TR" dirty="0"/>
              <a:t> x=x+2; </a:t>
            </a:r>
            <a:endParaRPr lang="tr-TR" altLang="tr-TR" dirty="0"/>
          </a:p>
          <a:p>
            <a:pPr marL="0" marR="0" lvl="0" indent="0" algn="l" defTabSz="914400" rtl="0" eaLnBrk="0" fontAlgn="base" latinLnBrk="0" hangingPunct="0">
              <a:lnSpc>
                <a:spcPct val="100000"/>
              </a:lnSpc>
              <a:spcBef>
                <a:spcPct val="0"/>
              </a:spcBef>
              <a:spcAft>
                <a:spcPct val="0"/>
              </a:spcAft>
              <a:buClrTx/>
              <a:buSzTx/>
              <a:buFontTx/>
              <a:buNone/>
            </a:pPr>
            <a:r>
              <a:rPr lang="tr-TR" altLang="tr-TR" dirty="0"/>
              <a:t> </a:t>
            </a:r>
            <a:r>
              <a:rPr lang="tr-TR" altLang="tr-TR" dirty="0" err="1"/>
              <a:t>System.out.println</a:t>
            </a:r>
            <a:r>
              <a:rPr lang="tr-TR" altLang="tr-TR" dirty="0"/>
              <a:t>(“X=” x);  </a:t>
            </a:r>
            <a:endParaRPr lang="tr-TR" altLang="tr-TR" dirty="0"/>
          </a:p>
          <a:p>
            <a:pPr marL="0" marR="0" lvl="0" indent="0" algn="l" defTabSz="914400" rtl="0" eaLnBrk="0" fontAlgn="base" latinLnBrk="0" hangingPunct="0">
              <a:lnSpc>
                <a:spcPct val="100000"/>
              </a:lnSpc>
              <a:spcBef>
                <a:spcPct val="0"/>
              </a:spcBef>
              <a:spcAft>
                <a:spcPct val="0"/>
              </a:spcAft>
              <a:buClrTx/>
              <a:buSzTx/>
              <a:buFontTx/>
              <a:buNone/>
            </a:pPr>
            <a:r>
              <a:rPr lang="tr-TR" altLang="tr-TR" dirty="0"/>
              <a:t>break;</a:t>
            </a:r>
            <a:endParaRPr lang="tr-TR" altLang="tr-TR" dirty="0"/>
          </a:p>
          <a:p>
            <a:pPr marL="0" marR="0" lvl="0" indent="0" algn="l" defTabSz="914400" rtl="0" eaLnBrk="0" fontAlgn="base" latinLnBrk="0" hangingPunct="0">
              <a:lnSpc>
                <a:spcPct val="100000"/>
              </a:lnSpc>
              <a:spcBef>
                <a:spcPct val="0"/>
              </a:spcBef>
              <a:spcAft>
                <a:spcPct val="0"/>
              </a:spcAft>
              <a:buClrTx/>
              <a:buSzTx/>
              <a:buFontTx/>
              <a:buNone/>
            </a:pPr>
            <a:r>
              <a:rPr lang="tr-TR" altLang="tr-TR" dirty="0"/>
              <a:t> </a:t>
            </a:r>
            <a:r>
              <a:rPr lang="tr-TR" altLang="tr-TR" dirty="0" err="1"/>
              <a:t>case</a:t>
            </a:r>
            <a:r>
              <a:rPr lang="tr-TR" altLang="tr-TR" dirty="0"/>
              <a:t> 1:  </a:t>
            </a:r>
            <a:endParaRPr lang="tr-TR" altLang="tr-TR" dirty="0"/>
          </a:p>
          <a:p>
            <a:pPr marL="0" marR="0" lvl="0" indent="0" algn="l" defTabSz="914400" rtl="0" eaLnBrk="0" fontAlgn="base" latinLnBrk="0" hangingPunct="0">
              <a:lnSpc>
                <a:spcPct val="100000"/>
              </a:lnSpc>
              <a:spcBef>
                <a:spcPct val="0"/>
              </a:spcBef>
              <a:spcAft>
                <a:spcPct val="0"/>
              </a:spcAft>
              <a:buClrTx/>
              <a:buSzTx/>
              <a:buFontTx/>
              <a:buNone/>
            </a:pPr>
            <a:r>
              <a:rPr lang="tr-TR" altLang="tr-TR" dirty="0"/>
              <a:t>x=x+4;  </a:t>
            </a:r>
            <a:endParaRPr lang="tr-TR" altLang="tr-TR" dirty="0"/>
          </a:p>
          <a:p>
            <a:pPr marL="0" marR="0" lvl="0" indent="0" algn="l" defTabSz="914400" rtl="0" eaLnBrk="0" fontAlgn="base" latinLnBrk="0" hangingPunct="0">
              <a:lnSpc>
                <a:spcPct val="100000"/>
              </a:lnSpc>
              <a:spcBef>
                <a:spcPct val="0"/>
              </a:spcBef>
              <a:spcAft>
                <a:spcPct val="0"/>
              </a:spcAft>
              <a:buClrTx/>
              <a:buSzTx/>
              <a:buFontTx/>
              <a:buNone/>
            </a:pPr>
            <a:r>
              <a:rPr lang="tr-TR" altLang="tr-TR" dirty="0" err="1"/>
              <a:t>System.out.println</a:t>
            </a:r>
            <a:r>
              <a:rPr lang="tr-TR" altLang="tr-TR" dirty="0"/>
              <a:t>(“X=” x);  </a:t>
            </a:r>
            <a:endParaRPr lang="tr-TR" altLang="tr-TR" dirty="0"/>
          </a:p>
          <a:p>
            <a:pPr marL="0" marR="0" lvl="0" indent="0" algn="l" defTabSz="914400" rtl="0" eaLnBrk="0" fontAlgn="base" latinLnBrk="0" hangingPunct="0">
              <a:lnSpc>
                <a:spcPct val="100000"/>
              </a:lnSpc>
              <a:spcBef>
                <a:spcPct val="0"/>
              </a:spcBef>
              <a:spcAft>
                <a:spcPct val="0"/>
              </a:spcAft>
              <a:buClrTx/>
              <a:buSzTx/>
              <a:buFontTx/>
              <a:buNone/>
            </a:pPr>
            <a:r>
              <a:rPr lang="tr-TR" altLang="tr-TR" dirty="0"/>
              <a:t>break; </a:t>
            </a:r>
            <a:endParaRPr lang="tr-TR" altLang="tr-TR" dirty="0"/>
          </a:p>
          <a:p>
            <a:pPr marL="0" marR="0" lvl="0" indent="0" algn="l" defTabSz="914400" rtl="0" eaLnBrk="0" fontAlgn="base" latinLnBrk="0" hangingPunct="0">
              <a:lnSpc>
                <a:spcPct val="100000"/>
              </a:lnSpc>
              <a:spcBef>
                <a:spcPct val="0"/>
              </a:spcBef>
              <a:spcAft>
                <a:spcPct val="0"/>
              </a:spcAft>
              <a:buClrTx/>
              <a:buSzTx/>
              <a:buFontTx/>
              <a:buNone/>
            </a:pPr>
            <a:r>
              <a:rPr lang="tr-TR" altLang="tr-TR" dirty="0" err="1"/>
              <a:t>case</a:t>
            </a:r>
            <a:r>
              <a:rPr lang="tr-TR" altLang="tr-TR" dirty="0"/>
              <a:t> 2: </a:t>
            </a:r>
            <a:endParaRPr lang="tr-TR" altLang="tr-TR" dirty="0"/>
          </a:p>
          <a:p>
            <a:pPr marL="0" marR="0" lvl="0" indent="0" algn="l" defTabSz="914400" rtl="0" eaLnBrk="0" fontAlgn="base" latinLnBrk="0" hangingPunct="0">
              <a:lnSpc>
                <a:spcPct val="100000"/>
              </a:lnSpc>
              <a:spcBef>
                <a:spcPct val="0"/>
              </a:spcBef>
              <a:spcAft>
                <a:spcPct val="0"/>
              </a:spcAft>
              <a:buClrTx/>
              <a:buSzTx/>
              <a:buFontTx/>
              <a:buNone/>
            </a:pPr>
            <a:r>
              <a:rPr lang="tr-TR" altLang="tr-TR" dirty="0"/>
              <a:t> x=x+6; </a:t>
            </a:r>
            <a:endParaRPr lang="tr-TR" altLang="tr-TR" dirty="0"/>
          </a:p>
          <a:p>
            <a:pPr marL="0" marR="0" lvl="0" indent="0" algn="l" defTabSz="914400" rtl="0" eaLnBrk="0" fontAlgn="base" latinLnBrk="0" hangingPunct="0">
              <a:lnSpc>
                <a:spcPct val="100000"/>
              </a:lnSpc>
              <a:spcBef>
                <a:spcPct val="0"/>
              </a:spcBef>
              <a:spcAft>
                <a:spcPct val="0"/>
              </a:spcAft>
              <a:buClrTx/>
              <a:buSzTx/>
              <a:buFontTx/>
              <a:buNone/>
            </a:pPr>
            <a:r>
              <a:rPr lang="tr-TR" altLang="tr-TR" dirty="0"/>
              <a:t> </a:t>
            </a:r>
            <a:r>
              <a:rPr lang="tr-TR" altLang="tr-TR" dirty="0" err="1"/>
              <a:t>System.out.println</a:t>
            </a:r>
            <a:r>
              <a:rPr lang="tr-TR" altLang="tr-TR" dirty="0"/>
              <a:t>(“X=” x); </a:t>
            </a:r>
            <a:endParaRPr lang="tr-TR" altLang="tr-TR" dirty="0"/>
          </a:p>
          <a:p>
            <a:pPr marL="0" marR="0" lvl="0" indent="0" algn="l" defTabSz="914400" rtl="0" eaLnBrk="0" fontAlgn="base" latinLnBrk="0" hangingPunct="0">
              <a:lnSpc>
                <a:spcPct val="100000"/>
              </a:lnSpc>
              <a:spcBef>
                <a:spcPct val="0"/>
              </a:spcBef>
              <a:spcAft>
                <a:spcPct val="0"/>
              </a:spcAft>
              <a:buClrTx/>
              <a:buSzTx/>
              <a:buFontTx/>
              <a:buNone/>
            </a:pPr>
            <a:r>
              <a:rPr lang="tr-TR" altLang="tr-TR" dirty="0"/>
              <a:t> break; </a:t>
            </a:r>
            <a:endParaRPr lang="tr-TR" altLang="tr-TR" dirty="0"/>
          </a:p>
          <a:p>
            <a:pPr marL="0" marR="0" lvl="0" indent="0" algn="l" defTabSz="914400" rtl="0" eaLnBrk="0" fontAlgn="base" latinLnBrk="0" hangingPunct="0">
              <a:lnSpc>
                <a:spcPct val="100000"/>
              </a:lnSpc>
              <a:spcBef>
                <a:spcPct val="0"/>
              </a:spcBef>
              <a:spcAft>
                <a:spcPct val="0"/>
              </a:spcAft>
              <a:buClrTx/>
              <a:buSzTx/>
              <a:buFontTx/>
              <a:buNone/>
            </a:pPr>
            <a:r>
              <a:rPr lang="tr-TR" altLang="tr-TR" dirty="0"/>
              <a:t>} </a:t>
            </a:r>
            <a:endParaRPr lang="tr-TR" altLang="tr-TR" dirty="0"/>
          </a:p>
          <a:p>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Döngüler</a:t>
            </a:r>
            <a:endParaRPr lang="tr-TR" dirty="0"/>
          </a:p>
        </p:txBody>
      </p:sp>
      <p:sp>
        <p:nvSpPr>
          <p:cNvPr id="3" name="İçerik Yer Tutucusu 2"/>
          <p:cNvSpPr>
            <a:spLocks noGrp="1"/>
          </p:cNvSpPr>
          <p:nvPr>
            <p:ph idx="1"/>
          </p:nvPr>
        </p:nvSpPr>
        <p:spPr/>
        <p:txBody>
          <a:bodyPr/>
          <a:lstStyle/>
          <a:p>
            <a:r>
              <a:rPr lang="tr-TR" dirty="0"/>
              <a:t>Belirli bir iş bir çok kez tekrarlanacaksa, programda bu iş </a:t>
            </a:r>
            <a:r>
              <a:rPr lang="tr-TR" dirty="0" err="1"/>
              <a:t>birkez</a:t>
            </a:r>
            <a:r>
              <a:rPr lang="tr-TR" dirty="0"/>
              <a:t> yazılır ve döngü deyimleriyle istenildiği kadar tekrarlanabilir.</a:t>
            </a:r>
            <a:endParaRPr lang="tr-TR" dirty="0"/>
          </a:p>
          <a:p>
            <a:r>
              <a:rPr lang="tr-TR" dirty="0" err="1"/>
              <a:t>Javada</a:t>
            </a:r>
            <a:r>
              <a:rPr lang="tr-TR" dirty="0"/>
              <a:t> en çok kullanılan 3 döngü </a:t>
            </a:r>
            <a:r>
              <a:rPr lang="tr-TR" dirty="0" err="1"/>
              <a:t>yapsı</a:t>
            </a:r>
            <a:r>
              <a:rPr lang="tr-TR" dirty="0"/>
              <a:t> vardır :</a:t>
            </a:r>
            <a:endParaRPr lang="tr-TR" dirty="0"/>
          </a:p>
          <a:p>
            <a:pPr marL="0" indent="0">
              <a:buNone/>
            </a:pPr>
            <a:r>
              <a:rPr lang="tr-TR" dirty="0" err="1"/>
              <a:t>While</a:t>
            </a:r>
            <a:endParaRPr lang="tr-TR" dirty="0"/>
          </a:p>
          <a:p>
            <a:pPr marL="0" indent="0">
              <a:buNone/>
            </a:pPr>
            <a:r>
              <a:rPr lang="tr-TR" dirty="0"/>
              <a:t>Do … </a:t>
            </a:r>
            <a:r>
              <a:rPr lang="tr-TR" dirty="0" err="1"/>
              <a:t>while</a:t>
            </a:r>
            <a:r>
              <a:rPr lang="tr-TR" dirty="0"/>
              <a:t> ..</a:t>
            </a:r>
            <a:endParaRPr lang="tr-TR" dirty="0"/>
          </a:p>
          <a:p>
            <a:pPr marL="0" indent="0">
              <a:buNone/>
            </a:pPr>
            <a:r>
              <a:rPr lang="tr-TR" dirty="0" err="1"/>
              <a:t>For</a:t>
            </a:r>
            <a:r>
              <a:rPr lang="tr-TR" dirty="0"/>
              <a:t> </a:t>
            </a:r>
            <a:endParaRPr lang="tr-TR" dirty="0"/>
          </a:p>
          <a:p>
            <a:pPr marL="0" indent="0">
              <a:buNone/>
            </a:pPr>
            <a:r>
              <a:rPr lang="tr-TR" dirty="0"/>
              <a:t>( for-each)</a:t>
            </a:r>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Whıle</a:t>
            </a:r>
            <a:r>
              <a:rPr lang="tr-TR" dirty="0"/>
              <a:t> Döngüsü(</a:t>
            </a:r>
            <a:r>
              <a:rPr lang="tr-TR" dirty="0" err="1"/>
              <a:t>whıle</a:t>
            </a:r>
            <a:r>
              <a:rPr lang="tr-TR" dirty="0"/>
              <a:t> </a:t>
            </a:r>
            <a:r>
              <a:rPr lang="tr-TR" dirty="0" err="1"/>
              <a:t>loop</a:t>
            </a:r>
            <a:r>
              <a:rPr lang="tr-TR" dirty="0"/>
              <a:t>)</a:t>
            </a:r>
            <a:endParaRPr lang="tr-TR" dirty="0"/>
          </a:p>
        </p:txBody>
      </p:sp>
      <p:sp>
        <p:nvSpPr>
          <p:cNvPr id="3" name="İçerik Yer Tutucusu 2"/>
          <p:cNvSpPr>
            <a:spLocks noGrp="1"/>
          </p:cNvSpPr>
          <p:nvPr>
            <p:ph idx="1"/>
          </p:nvPr>
        </p:nvSpPr>
        <p:spPr/>
        <p:txBody>
          <a:bodyPr>
            <a:normAutofit fontScale="85000" lnSpcReduction="10000"/>
          </a:bodyPr>
          <a:lstStyle/>
          <a:p>
            <a:r>
              <a:rPr lang="tr-TR" dirty="0"/>
              <a:t>Bir yada bir grup deyimin, belli bir koşul sağlandığı sürece tekrarlanması için kullanılan bir deneyim yapısıdır.</a:t>
            </a:r>
            <a:endParaRPr lang="tr-TR" dirty="0"/>
          </a:p>
          <a:p>
            <a:r>
              <a:rPr lang="tr-TR" dirty="0"/>
              <a:t>Sözdizimi şu şekildedir:</a:t>
            </a:r>
            <a:endParaRPr lang="tr-TR" dirty="0"/>
          </a:p>
          <a:p>
            <a:pPr marL="0" indent="0">
              <a:buNone/>
            </a:pPr>
            <a:r>
              <a:rPr lang="tr-TR" dirty="0" err="1"/>
              <a:t>while</a:t>
            </a:r>
            <a:r>
              <a:rPr lang="tr-TR" dirty="0"/>
              <a:t>( </a:t>
            </a:r>
            <a:r>
              <a:rPr lang="tr-TR" dirty="0" err="1"/>
              <a:t>mantiksal_deyim</a:t>
            </a:r>
            <a:r>
              <a:rPr lang="tr-TR" dirty="0"/>
              <a:t>) { </a:t>
            </a:r>
            <a:r>
              <a:rPr lang="tr-TR" dirty="0" err="1"/>
              <a:t>kod_blogu</a:t>
            </a:r>
            <a:r>
              <a:rPr lang="tr-TR" dirty="0"/>
              <a:t> }</a:t>
            </a:r>
            <a:endParaRPr lang="tr-TR" dirty="0"/>
          </a:p>
          <a:p>
            <a:r>
              <a:rPr lang="tr-TR" dirty="0" err="1"/>
              <a:t>mantiksal_deyim</a:t>
            </a:r>
            <a:r>
              <a:rPr lang="tr-TR" dirty="0"/>
              <a:t> </a:t>
            </a:r>
            <a:r>
              <a:rPr lang="tr-TR" dirty="0" err="1"/>
              <a:t>true</a:t>
            </a:r>
            <a:r>
              <a:rPr lang="tr-TR" dirty="0"/>
              <a:t>(doğru) ise kod ya da blok içindeki kodlar çalışır. Sonra program akışı </a:t>
            </a:r>
            <a:r>
              <a:rPr lang="tr-TR" dirty="0" err="1"/>
              <a:t>while’in</a:t>
            </a:r>
            <a:r>
              <a:rPr lang="tr-TR" dirty="0"/>
              <a:t> başına döner ve tekrar </a:t>
            </a:r>
            <a:r>
              <a:rPr lang="tr-TR" dirty="0" err="1"/>
              <a:t>mantiksal_deyim</a:t>
            </a:r>
            <a:r>
              <a:rPr lang="tr-TR" dirty="0"/>
              <a:t> ‘i denetler.</a:t>
            </a:r>
            <a:r>
              <a:rPr lang="tr-TR" sz="1800" b="0" i="0" dirty="0">
                <a:solidFill>
                  <a:srgbClr val="000000"/>
                </a:solidFill>
                <a:effectLst/>
                <a:latin typeface="Times New Roman" panose="02020603050405020304" pitchFamily="18" charset="0"/>
              </a:rPr>
              <a:t> </a:t>
            </a:r>
            <a:r>
              <a:rPr lang="tr-TR" dirty="0"/>
              <a:t> </a:t>
            </a:r>
            <a:r>
              <a:rPr lang="tr-TR" dirty="0" err="1"/>
              <a:t>mantiksal_deyim</a:t>
            </a:r>
            <a:r>
              <a:rPr lang="tr-TR" dirty="0"/>
              <a:t> doğru ise kod ya da blok içindeki kodlar yeniden yürütülür. Bu döngü, </a:t>
            </a:r>
            <a:r>
              <a:rPr lang="tr-TR" dirty="0" err="1"/>
              <a:t>mantiksal_deyim</a:t>
            </a:r>
            <a:r>
              <a:rPr lang="tr-TR" dirty="0"/>
              <a:t> </a:t>
            </a:r>
            <a:r>
              <a:rPr lang="tr-TR" dirty="0" err="1"/>
              <a:t>False</a:t>
            </a:r>
            <a:r>
              <a:rPr lang="tr-TR" dirty="0"/>
              <a:t> (yanlış) değerini alana kadar yinelenir. Dolayısıyla, yinelenen kod(</a:t>
            </a:r>
            <a:r>
              <a:rPr lang="tr-TR" dirty="0" err="1"/>
              <a:t>lar</a:t>
            </a:r>
            <a:r>
              <a:rPr lang="tr-TR" dirty="0"/>
              <a:t>)’in, </a:t>
            </a:r>
            <a:r>
              <a:rPr lang="tr-TR" dirty="0" err="1"/>
              <a:t>mantiksal_deyim‘in</a:t>
            </a:r>
            <a:r>
              <a:rPr lang="tr-TR" dirty="0"/>
              <a:t> değerini sonlu sayıda yineleme sonunda değiştirmesi gerekir. Aksi halde, sonsuz döngü dediğimiz olgu ortaya çıkar: Söz konusu kod(</a:t>
            </a:r>
            <a:r>
              <a:rPr lang="tr-TR" dirty="0" err="1"/>
              <a:t>lar</a:t>
            </a:r>
            <a:r>
              <a:rPr lang="tr-TR" dirty="0"/>
              <a:t>), kesintisiz (programın koşması durdurulmazsa sonsuza kadar) devam eder. Buna sonsuz döngü denir.</a:t>
            </a:r>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Örnek</a:t>
            </a:r>
            <a:endParaRPr lang="tr-TR" dirty="0"/>
          </a:p>
        </p:txBody>
      </p:sp>
      <p:sp>
        <p:nvSpPr>
          <p:cNvPr id="3" name="İçerik Yer Tutucusu 2"/>
          <p:cNvSpPr>
            <a:spLocks noGrp="1"/>
          </p:cNvSpPr>
          <p:nvPr>
            <p:ph idx="1"/>
          </p:nvPr>
        </p:nvSpPr>
        <p:spPr/>
        <p:txBody>
          <a:bodyPr>
            <a:normAutofit fontScale="92500" lnSpcReduction="20000"/>
          </a:bodyPr>
          <a:lstStyle/>
          <a:p>
            <a:r>
              <a:rPr lang="tr-TR" dirty="0"/>
              <a:t>6’ya kadar olan sayıları yazdıran kodu yazınız.</a:t>
            </a:r>
            <a:endParaRPr lang="tr-TR" dirty="0"/>
          </a:p>
          <a:p>
            <a:pPr marL="0" indent="0">
              <a:buNone/>
            </a:pPr>
            <a:r>
              <a:rPr lang="tr-TR" dirty="0" err="1"/>
              <a:t>int</a:t>
            </a:r>
            <a:r>
              <a:rPr lang="tr-TR" dirty="0"/>
              <a:t> </a:t>
            </a:r>
            <a:r>
              <a:rPr lang="tr-TR" dirty="0" err="1"/>
              <a:t>number</a:t>
            </a:r>
            <a:r>
              <a:rPr lang="tr-TR" dirty="0"/>
              <a:t>;</a:t>
            </a:r>
            <a:endParaRPr lang="tr-TR" dirty="0"/>
          </a:p>
          <a:p>
            <a:pPr marL="0" indent="0">
              <a:buNone/>
            </a:pPr>
            <a:r>
              <a:rPr lang="tr-TR" dirty="0" err="1"/>
              <a:t>number</a:t>
            </a:r>
            <a:r>
              <a:rPr lang="tr-TR" dirty="0"/>
              <a:t> =1;</a:t>
            </a:r>
            <a:endParaRPr lang="tr-TR" dirty="0"/>
          </a:p>
          <a:p>
            <a:pPr marL="0" indent="0">
              <a:buNone/>
            </a:pPr>
            <a:r>
              <a:rPr lang="tr-TR" dirty="0" err="1"/>
              <a:t>while</a:t>
            </a:r>
            <a:r>
              <a:rPr lang="tr-TR" dirty="0"/>
              <a:t>(</a:t>
            </a:r>
            <a:r>
              <a:rPr lang="tr-TR" dirty="0" err="1"/>
              <a:t>number</a:t>
            </a:r>
            <a:r>
              <a:rPr lang="tr-TR" dirty="0"/>
              <a:t> &lt;6){</a:t>
            </a:r>
            <a:endParaRPr lang="tr-TR" dirty="0"/>
          </a:p>
          <a:p>
            <a:pPr marL="0" indent="0">
              <a:buNone/>
            </a:pPr>
            <a:r>
              <a:rPr lang="tr-TR" dirty="0" err="1"/>
              <a:t>System.out.println</a:t>
            </a:r>
            <a:r>
              <a:rPr lang="tr-TR" dirty="0"/>
              <a:t>(</a:t>
            </a:r>
            <a:r>
              <a:rPr lang="tr-TR" dirty="0" err="1"/>
              <a:t>number</a:t>
            </a:r>
            <a:r>
              <a:rPr lang="tr-TR" dirty="0"/>
              <a:t>);</a:t>
            </a:r>
            <a:endParaRPr lang="tr-TR" dirty="0"/>
          </a:p>
          <a:p>
            <a:pPr marL="0" indent="0">
              <a:buNone/>
            </a:pPr>
            <a:r>
              <a:rPr lang="tr-TR" dirty="0" err="1"/>
              <a:t>number</a:t>
            </a:r>
            <a:r>
              <a:rPr lang="tr-TR" dirty="0"/>
              <a:t> += 1;</a:t>
            </a:r>
            <a:endParaRPr lang="tr-TR" dirty="0"/>
          </a:p>
          <a:p>
            <a:pPr marL="0" indent="0">
              <a:buNone/>
            </a:pPr>
            <a:r>
              <a:rPr lang="tr-TR" dirty="0"/>
              <a:t>}</a:t>
            </a:r>
            <a:endParaRPr lang="tr-TR" dirty="0"/>
          </a:p>
          <a:p>
            <a:pPr marL="0" indent="0">
              <a:buNone/>
            </a:pPr>
            <a:r>
              <a:rPr lang="tr-TR" dirty="0" err="1"/>
              <a:t>System.out.println</a:t>
            </a:r>
            <a:r>
              <a:rPr lang="tr-TR" dirty="0"/>
              <a:t>(</a:t>
            </a:r>
            <a:r>
              <a:rPr lang="tr-TR" b="0" i="0" dirty="0">
                <a:solidFill>
                  <a:srgbClr val="000000"/>
                </a:solidFill>
                <a:effectLst/>
                <a:latin typeface="Courier New" panose="02070309020205020404" pitchFamily="49" charset="0"/>
              </a:rPr>
              <a:t>"</a:t>
            </a:r>
            <a:r>
              <a:rPr lang="tr-TR" b="0" i="0" dirty="0" err="1">
                <a:solidFill>
                  <a:srgbClr val="000000"/>
                </a:solidFill>
                <a:effectLst/>
                <a:latin typeface="Courier New" panose="02070309020205020404" pitchFamily="49" charset="0"/>
              </a:rPr>
              <a:t>Task</a:t>
            </a:r>
            <a:r>
              <a:rPr lang="tr-TR" b="0" i="0" dirty="0">
                <a:solidFill>
                  <a:srgbClr val="000000"/>
                </a:solidFill>
                <a:effectLst/>
                <a:latin typeface="Courier New" panose="02070309020205020404" pitchFamily="49" charset="0"/>
              </a:rPr>
              <a:t> </a:t>
            </a:r>
            <a:r>
              <a:rPr lang="tr-TR" b="0" i="0" dirty="0" err="1">
                <a:solidFill>
                  <a:srgbClr val="000000"/>
                </a:solidFill>
                <a:effectLst/>
                <a:latin typeface="Courier New" panose="02070309020205020404" pitchFamily="49" charset="0"/>
              </a:rPr>
              <a:t>Completed</a:t>
            </a:r>
            <a:r>
              <a:rPr lang="tr-TR" b="0" i="0" dirty="0">
                <a:solidFill>
                  <a:srgbClr val="000000"/>
                </a:solidFill>
                <a:effectLst/>
                <a:latin typeface="Courier New" panose="02070309020205020404" pitchFamily="49" charset="0"/>
              </a:rPr>
              <a:t>.");</a:t>
            </a:r>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Örnek</a:t>
            </a:r>
            <a:endParaRPr lang="tr-TR" dirty="0"/>
          </a:p>
        </p:txBody>
      </p:sp>
      <p:sp>
        <p:nvSpPr>
          <p:cNvPr id="3" name="İçerik Yer Tutucusu 2"/>
          <p:cNvSpPr>
            <a:spLocks noGrp="1"/>
          </p:cNvSpPr>
          <p:nvPr>
            <p:ph idx="1"/>
          </p:nvPr>
        </p:nvSpPr>
        <p:spPr/>
        <p:txBody>
          <a:bodyPr/>
          <a:lstStyle/>
          <a:p>
            <a:r>
              <a:rPr lang="tr-TR" dirty="0"/>
              <a:t>1den 6’ ya kadar olan sayıların toplamını bulan kodu yazınız.</a:t>
            </a:r>
            <a:endParaRPr lang="tr-TR" dirty="0"/>
          </a:p>
          <a:p>
            <a:r>
              <a:rPr lang="tr-TR" dirty="0"/>
              <a:t>1 den 10 a kadar olan sayıların değer ortalamasını bulan kodu yazınız. </a:t>
            </a:r>
            <a:endParaRPr lang="tr-TR" dirty="0"/>
          </a:p>
          <a:p>
            <a:r>
              <a:rPr lang="tr-TR" dirty="0"/>
              <a:t>Faktöriyel hesabı yapan bir kod yazınız.</a:t>
            </a:r>
            <a:endParaRPr lang="tr-TR" dirty="0"/>
          </a:p>
          <a:p>
            <a:r>
              <a:rPr lang="tr-TR" dirty="0"/>
              <a:t>20’ye kadar olan sayılarda sadece çift sayıları bulan kodu yazınız.</a:t>
            </a:r>
            <a:endParaRPr lang="tr-TR" dirty="0"/>
          </a:p>
          <a:p>
            <a:r>
              <a:rPr lang="tr-TR" dirty="0"/>
              <a:t>4 e 10 </a:t>
            </a:r>
            <a:r>
              <a:rPr lang="tr-TR" dirty="0" err="1"/>
              <a:t>luk</a:t>
            </a:r>
            <a:r>
              <a:rPr lang="tr-TR" dirty="0"/>
              <a:t> * işaretleriyle bir dikdörtgen çizdiren kodu yazınız.</a:t>
            </a:r>
            <a:endParaRPr lang="tr-TR" dirty="0"/>
          </a:p>
          <a:p>
            <a:r>
              <a:rPr lang="tr-TR" dirty="0"/>
              <a:t>20’ye kadar olan sayılarda asal olan sayıları bulan kodu yazınız.</a:t>
            </a:r>
            <a:endParaRPr lang="tr-TR" dirty="0"/>
          </a:p>
          <a:p>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DO..WHILE.. Döngüsü(</a:t>
            </a:r>
            <a:r>
              <a:rPr lang="tr-TR" dirty="0" err="1"/>
              <a:t>loop</a:t>
            </a:r>
            <a:r>
              <a:rPr lang="tr-TR" dirty="0"/>
              <a:t>)</a:t>
            </a:r>
            <a:endParaRPr lang="tr-TR" dirty="0"/>
          </a:p>
        </p:txBody>
      </p:sp>
      <p:sp>
        <p:nvSpPr>
          <p:cNvPr id="3" name="İçerik Yer Tutucusu 2"/>
          <p:cNvSpPr>
            <a:spLocks noGrp="1"/>
          </p:cNvSpPr>
          <p:nvPr>
            <p:ph idx="1"/>
          </p:nvPr>
        </p:nvSpPr>
        <p:spPr/>
        <p:txBody>
          <a:bodyPr/>
          <a:lstStyle/>
          <a:p>
            <a:r>
              <a:rPr lang="tr-TR" altLang="tr-TR" sz="2000" dirty="0"/>
              <a:t> Bir mantıksal deyim sağlanana kadar belli deyim(</a:t>
            </a:r>
            <a:r>
              <a:rPr lang="tr-TR" altLang="tr-TR" sz="2000" dirty="0" err="1"/>
              <a:t>ler</a:t>
            </a:r>
            <a:r>
              <a:rPr lang="tr-TR" altLang="tr-TR" sz="2000" dirty="0"/>
              <a:t>)in tekrarlanmasını sağlayan denetim yapısıdır </a:t>
            </a:r>
            <a:endParaRPr lang="tr-TR" altLang="tr-TR" sz="2000" dirty="0"/>
          </a:p>
          <a:p>
            <a:r>
              <a:rPr lang="tr-TR" dirty="0"/>
              <a:t>Sözdizimi şu şekildedir:</a:t>
            </a:r>
            <a:endParaRPr lang="tr-TR" dirty="0"/>
          </a:p>
          <a:p>
            <a:pPr marL="0" indent="0">
              <a:buNone/>
            </a:pPr>
            <a:r>
              <a:rPr lang="tr-TR" dirty="0"/>
              <a:t>do </a:t>
            </a:r>
            <a:endParaRPr lang="tr-TR" dirty="0"/>
          </a:p>
          <a:p>
            <a:pPr marL="0" indent="0">
              <a:buNone/>
            </a:pPr>
            <a:r>
              <a:rPr lang="tr-TR" dirty="0"/>
              <a:t>{kod}</a:t>
            </a:r>
            <a:endParaRPr lang="tr-TR" dirty="0"/>
          </a:p>
          <a:p>
            <a:pPr marL="0" indent="0">
              <a:buNone/>
            </a:pPr>
            <a:r>
              <a:rPr lang="tr-TR" dirty="0" err="1"/>
              <a:t>while</a:t>
            </a:r>
            <a:r>
              <a:rPr lang="tr-TR" dirty="0"/>
              <a:t> (</a:t>
            </a:r>
            <a:r>
              <a:rPr lang="tr-TR" dirty="0" err="1"/>
              <a:t>mantiksal_deyim</a:t>
            </a:r>
            <a:r>
              <a:rPr lang="tr-TR" dirty="0"/>
              <a:t>);</a:t>
            </a:r>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Değişkenlere Değer Ataması</a:t>
            </a:r>
            <a:endParaRPr lang="tr-TR" dirty="0"/>
          </a:p>
        </p:txBody>
      </p:sp>
      <p:sp>
        <p:nvSpPr>
          <p:cNvPr id="3" name="İçerik Yer Tutucusu 2"/>
          <p:cNvSpPr>
            <a:spLocks noGrp="1"/>
          </p:cNvSpPr>
          <p:nvPr>
            <p:ph idx="1"/>
          </p:nvPr>
        </p:nvSpPr>
        <p:spPr/>
        <p:txBody>
          <a:bodyPr/>
          <a:lstStyle/>
          <a:p>
            <a:r>
              <a:rPr lang="tr-TR" dirty="0"/>
              <a:t>Java da değer atama operatörü = (eşittir) ile yapılır.</a:t>
            </a:r>
            <a:endParaRPr lang="tr-TR" dirty="0"/>
          </a:p>
          <a:p>
            <a:r>
              <a:rPr lang="tr-TR" dirty="0"/>
              <a:t>Değişken adından sonra = işareti koyulur ve atanmak istenen değer verilir.</a:t>
            </a:r>
            <a:endParaRPr lang="tr-TR" dirty="0"/>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Örnek</a:t>
            </a:r>
            <a:br>
              <a:rPr lang="tr-TR" dirty="0"/>
            </a:br>
            <a:endParaRPr lang="tr-TR" dirty="0"/>
          </a:p>
        </p:txBody>
      </p:sp>
      <p:sp>
        <p:nvSpPr>
          <p:cNvPr id="3" name="İçerik Yer Tutucusu 2"/>
          <p:cNvSpPr>
            <a:spLocks noGrp="1"/>
          </p:cNvSpPr>
          <p:nvPr>
            <p:ph idx="1"/>
          </p:nvPr>
        </p:nvSpPr>
        <p:spPr/>
        <p:txBody>
          <a:bodyPr>
            <a:normAutofit fontScale="92500" lnSpcReduction="20000"/>
          </a:bodyPr>
          <a:lstStyle/>
          <a:p>
            <a:r>
              <a:rPr lang="tr-TR" dirty="0"/>
              <a:t>6’ya kadar olan sayıları yazdıran kodu yazınız.</a:t>
            </a:r>
            <a:endParaRPr lang="tr-TR" dirty="0"/>
          </a:p>
          <a:p>
            <a:pPr marL="0" indent="0">
              <a:buNone/>
            </a:pPr>
            <a:r>
              <a:rPr lang="tr-TR" dirty="0" err="1"/>
              <a:t>int</a:t>
            </a:r>
            <a:r>
              <a:rPr lang="tr-TR" dirty="0"/>
              <a:t> </a:t>
            </a:r>
            <a:r>
              <a:rPr lang="tr-TR" dirty="0" err="1"/>
              <a:t>number</a:t>
            </a:r>
            <a:r>
              <a:rPr lang="tr-TR" dirty="0"/>
              <a:t>;</a:t>
            </a:r>
            <a:endParaRPr lang="tr-TR" dirty="0"/>
          </a:p>
          <a:p>
            <a:pPr marL="0" indent="0">
              <a:buNone/>
            </a:pPr>
            <a:r>
              <a:rPr lang="tr-TR" dirty="0" err="1"/>
              <a:t>number</a:t>
            </a:r>
            <a:r>
              <a:rPr lang="tr-TR" dirty="0"/>
              <a:t> =1;</a:t>
            </a:r>
            <a:endParaRPr lang="tr-TR" dirty="0"/>
          </a:p>
          <a:p>
            <a:pPr marL="0" indent="0">
              <a:buNone/>
            </a:pPr>
            <a:r>
              <a:rPr lang="tr-TR" dirty="0"/>
              <a:t>do{</a:t>
            </a:r>
            <a:endParaRPr lang="tr-TR" dirty="0"/>
          </a:p>
          <a:p>
            <a:pPr marL="0" indent="0">
              <a:buNone/>
            </a:pPr>
            <a:r>
              <a:rPr lang="tr-TR" dirty="0" err="1"/>
              <a:t>System.out.println</a:t>
            </a:r>
            <a:r>
              <a:rPr lang="tr-TR" dirty="0"/>
              <a:t>(</a:t>
            </a:r>
            <a:r>
              <a:rPr lang="tr-TR" dirty="0" err="1"/>
              <a:t>number</a:t>
            </a:r>
            <a:r>
              <a:rPr lang="tr-TR" dirty="0"/>
              <a:t>);</a:t>
            </a:r>
            <a:endParaRPr lang="tr-TR" dirty="0"/>
          </a:p>
          <a:p>
            <a:pPr marL="0" indent="0">
              <a:buNone/>
            </a:pPr>
            <a:r>
              <a:rPr lang="tr-TR" dirty="0" err="1"/>
              <a:t>number</a:t>
            </a:r>
            <a:r>
              <a:rPr lang="tr-TR" dirty="0"/>
              <a:t> += 1;</a:t>
            </a:r>
            <a:endParaRPr lang="tr-TR" dirty="0"/>
          </a:p>
          <a:p>
            <a:pPr marL="0" indent="0">
              <a:buNone/>
            </a:pPr>
            <a:r>
              <a:rPr lang="tr-TR" dirty="0"/>
              <a:t>} </a:t>
            </a:r>
            <a:r>
              <a:rPr lang="tr-TR" dirty="0" err="1"/>
              <a:t>while</a:t>
            </a:r>
            <a:r>
              <a:rPr lang="tr-TR" dirty="0"/>
              <a:t>(</a:t>
            </a:r>
            <a:r>
              <a:rPr lang="tr-TR" dirty="0" err="1"/>
              <a:t>number</a:t>
            </a:r>
            <a:r>
              <a:rPr lang="tr-TR" dirty="0"/>
              <a:t> &lt;6);</a:t>
            </a:r>
            <a:endParaRPr lang="tr-TR" dirty="0"/>
          </a:p>
          <a:p>
            <a:pPr marL="0" indent="0">
              <a:buNone/>
            </a:pPr>
            <a:r>
              <a:rPr lang="tr-TR" dirty="0" err="1"/>
              <a:t>System.out.println</a:t>
            </a:r>
            <a:r>
              <a:rPr lang="tr-TR" dirty="0"/>
              <a:t>(</a:t>
            </a:r>
            <a:r>
              <a:rPr lang="tr-TR" b="0" i="0" dirty="0">
                <a:solidFill>
                  <a:srgbClr val="000000"/>
                </a:solidFill>
                <a:effectLst/>
                <a:latin typeface="Courier New" panose="02070309020205020404" pitchFamily="49" charset="0"/>
              </a:rPr>
              <a:t>"</a:t>
            </a:r>
            <a:r>
              <a:rPr lang="tr-TR" b="0" i="0" dirty="0" err="1">
                <a:solidFill>
                  <a:srgbClr val="000000"/>
                </a:solidFill>
                <a:effectLst/>
                <a:latin typeface="Courier New" panose="02070309020205020404" pitchFamily="49" charset="0"/>
              </a:rPr>
              <a:t>Task</a:t>
            </a:r>
            <a:r>
              <a:rPr lang="tr-TR" b="0" i="0" dirty="0">
                <a:solidFill>
                  <a:srgbClr val="000000"/>
                </a:solidFill>
                <a:effectLst/>
                <a:latin typeface="Courier New" panose="02070309020205020404" pitchFamily="49" charset="0"/>
              </a:rPr>
              <a:t> </a:t>
            </a:r>
            <a:r>
              <a:rPr lang="tr-TR" b="0" i="0" dirty="0" err="1">
                <a:solidFill>
                  <a:srgbClr val="000000"/>
                </a:solidFill>
                <a:effectLst/>
                <a:latin typeface="Courier New" panose="02070309020205020404" pitchFamily="49" charset="0"/>
              </a:rPr>
              <a:t>Completed</a:t>
            </a:r>
            <a:r>
              <a:rPr lang="tr-TR" b="0" i="0" dirty="0">
                <a:solidFill>
                  <a:srgbClr val="000000"/>
                </a:solidFill>
                <a:effectLst/>
                <a:latin typeface="Courier New" panose="02070309020205020404" pitchFamily="49" charset="0"/>
              </a:rPr>
              <a:t>.");</a:t>
            </a:r>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Örnek</a:t>
            </a:r>
            <a:br>
              <a:rPr lang="tr-TR" dirty="0"/>
            </a:br>
            <a:endParaRPr lang="tr-TR" dirty="0"/>
          </a:p>
        </p:txBody>
      </p:sp>
      <p:sp>
        <p:nvSpPr>
          <p:cNvPr id="3" name="İçerik Yer Tutucusu 2"/>
          <p:cNvSpPr>
            <a:spLocks noGrp="1"/>
          </p:cNvSpPr>
          <p:nvPr>
            <p:ph idx="1"/>
          </p:nvPr>
        </p:nvSpPr>
        <p:spPr/>
        <p:txBody>
          <a:bodyPr/>
          <a:lstStyle/>
          <a:p>
            <a:r>
              <a:rPr lang="tr-TR" dirty="0"/>
              <a:t>1den 6’ ya kadar olan sayıların toplamını bulan kodu yazınız.</a:t>
            </a:r>
            <a:endParaRPr lang="tr-TR" dirty="0"/>
          </a:p>
          <a:p>
            <a:r>
              <a:rPr lang="tr-TR" dirty="0"/>
              <a:t>1 den 10 a kadar olan sayıların değer ortalamasını bulan kodu yazınız. </a:t>
            </a:r>
            <a:endParaRPr lang="tr-TR" dirty="0"/>
          </a:p>
          <a:p>
            <a:r>
              <a:rPr lang="tr-TR" dirty="0"/>
              <a:t>Faktöriyel hesabı yapan bir kod yazınız.</a:t>
            </a:r>
            <a:endParaRPr lang="tr-TR" dirty="0"/>
          </a:p>
          <a:p>
            <a:r>
              <a:rPr lang="tr-TR" dirty="0"/>
              <a:t>20’ye kadar olan sayılarda sadece çift sayıları bulan kodu yazınız.</a:t>
            </a:r>
            <a:endParaRPr lang="tr-TR" dirty="0"/>
          </a:p>
          <a:p>
            <a:r>
              <a:rPr lang="tr-TR" dirty="0"/>
              <a:t>4 e 10 </a:t>
            </a:r>
            <a:r>
              <a:rPr lang="tr-TR" dirty="0" err="1"/>
              <a:t>luk</a:t>
            </a:r>
            <a:r>
              <a:rPr lang="tr-TR" dirty="0"/>
              <a:t> * işaretleriyle bir dikdörtgen çizdiren kodu yazınız.</a:t>
            </a:r>
            <a:endParaRPr lang="tr-TR" dirty="0"/>
          </a:p>
          <a:p>
            <a:r>
              <a:rPr lang="tr-TR" dirty="0"/>
              <a:t>20’ye kadar olan sayılarda asal olan sayıları bulan kodu yazınız.</a:t>
            </a:r>
            <a:endParaRPr lang="tr-TR" dirty="0"/>
          </a:p>
          <a:p>
            <a:endParaRPr lang="tr-TR" dirty="0"/>
          </a:p>
          <a:p>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z="1800" b="0" i="1" dirty="0">
                <a:solidFill>
                  <a:srgbClr val="000000"/>
                </a:solidFill>
                <a:effectLst/>
                <a:latin typeface="Times New Roman" panose="02020603050405020304" pitchFamily="18" charset="0"/>
              </a:rPr>
              <a:t>  </a:t>
            </a:r>
            <a:r>
              <a:rPr lang="tr-TR" dirty="0" err="1"/>
              <a:t>while</a:t>
            </a:r>
            <a:r>
              <a:rPr lang="tr-TR" dirty="0"/>
              <a:t> döngüsü ile do-</a:t>
            </a:r>
            <a:r>
              <a:rPr lang="tr-TR" dirty="0" err="1"/>
              <a:t>while</a:t>
            </a:r>
            <a:r>
              <a:rPr lang="tr-TR" dirty="0"/>
              <a:t> döngüsü arasındaki fark nedir?</a:t>
            </a:r>
            <a:endParaRPr lang="tr-TR" dirty="0"/>
          </a:p>
        </p:txBody>
      </p:sp>
      <p:sp>
        <p:nvSpPr>
          <p:cNvPr id="3" name="İçerik Yer Tutucusu 2"/>
          <p:cNvSpPr>
            <a:spLocks noGrp="1"/>
          </p:cNvSpPr>
          <p:nvPr>
            <p:ph idx="1"/>
          </p:nvPr>
        </p:nvSpPr>
        <p:spPr/>
        <p:txBody>
          <a:bodyPr/>
          <a:lstStyle/>
          <a:p>
            <a:r>
              <a:rPr lang="tr-TR" dirty="0" err="1"/>
              <a:t>while</a:t>
            </a:r>
            <a:r>
              <a:rPr lang="tr-TR" dirty="0"/>
              <a:t> döngüsü önce mantıksal deyimi denetler. Doğru ise döngü deyimlerini koşturur; değilse </a:t>
            </a:r>
            <a:r>
              <a:rPr lang="tr-TR" dirty="0" err="1"/>
              <a:t>while’den</a:t>
            </a:r>
            <a:r>
              <a:rPr lang="tr-TR" dirty="0"/>
              <a:t> sonraki deyime geçer. Do-</a:t>
            </a:r>
            <a:r>
              <a:rPr lang="tr-TR" dirty="0" err="1"/>
              <a:t>while</a:t>
            </a:r>
            <a:r>
              <a:rPr lang="tr-TR" dirty="0"/>
              <a:t> döngüsünde ise, döngü deyim(</a:t>
            </a:r>
            <a:r>
              <a:rPr lang="tr-TR" dirty="0" err="1"/>
              <a:t>ler</a:t>
            </a:r>
            <a:r>
              <a:rPr lang="tr-TR" dirty="0"/>
              <a:t>)i </a:t>
            </a:r>
            <a:r>
              <a:rPr lang="tr-TR" dirty="0" err="1"/>
              <a:t>enaz</a:t>
            </a:r>
            <a:r>
              <a:rPr lang="tr-TR" dirty="0"/>
              <a:t> bir kez koşturulur, sonra </a:t>
            </a:r>
            <a:r>
              <a:rPr lang="tr-TR" dirty="0" err="1"/>
              <a:t>mantıksal_deyim</a:t>
            </a:r>
            <a:r>
              <a:rPr lang="tr-TR" dirty="0"/>
              <a:t> denetlenir. Yanlış ise deyim(</a:t>
            </a:r>
            <a:r>
              <a:rPr lang="tr-TR" dirty="0" err="1"/>
              <a:t>ler</a:t>
            </a:r>
            <a:r>
              <a:rPr lang="tr-TR" dirty="0"/>
              <a:t>) tekrar eder; doğru ise tekrarlama biter ve do-</a:t>
            </a:r>
            <a:r>
              <a:rPr lang="tr-TR" dirty="0" err="1"/>
              <a:t>while’in</a:t>
            </a:r>
            <a:r>
              <a:rPr lang="tr-TR" dirty="0"/>
              <a:t> altındaki deyime geçer.</a:t>
            </a:r>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For</a:t>
            </a:r>
            <a:r>
              <a:rPr lang="tr-TR" dirty="0"/>
              <a:t> Döngüsü(</a:t>
            </a:r>
            <a:r>
              <a:rPr lang="tr-TR" dirty="0" err="1"/>
              <a:t>For</a:t>
            </a:r>
            <a:r>
              <a:rPr lang="tr-TR" dirty="0"/>
              <a:t> </a:t>
            </a:r>
            <a:r>
              <a:rPr lang="tr-TR" dirty="0" err="1"/>
              <a:t>Loop</a:t>
            </a:r>
            <a:r>
              <a:rPr lang="tr-TR" dirty="0"/>
              <a:t>)</a:t>
            </a:r>
            <a:endParaRPr lang="tr-TR" dirty="0"/>
          </a:p>
        </p:txBody>
      </p:sp>
      <p:sp>
        <p:nvSpPr>
          <p:cNvPr id="3" name="İçerik Yer Tutucusu 2"/>
          <p:cNvSpPr>
            <a:spLocks noGrp="1"/>
          </p:cNvSpPr>
          <p:nvPr>
            <p:ph idx="1"/>
          </p:nvPr>
        </p:nvSpPr>
        <p:spPr/>
        <p:txBody>
          <a:bodyPr/>
          <a:lstStyle/>
          <a:p>
            <a:r>
              <a:rPr lang="tr-TR" dirty="0"/>
              <a:t>İstenen deyim(</a:t>
            </a:r>
            <a:r>
              <a:rPr lang="tr-TR" dirty="0" err="1"/>
              <a:t>ler</a:t>
            </a:r>
            <a:r>
              <a:rPr lang="tr-TR" dirty="0"/>
              <a:t>)in kaç kez tekrarlanacağı biliniyorsa, </a:t>
            </a:r>
            <a:r>
              <a:rPr lang="tr-TR" dirty="0" err="1"/>
              <a:t>for</a:t>
            </a:r>
            <a:r>
              <a:rPr lang="tr-TR" dirty="0"/>
              <a:t> döngü yapısını kullanmak kolaydır. </a:t>
            </a:r>
            <a:endParaRPr lang="tr-TR" dirty="0"/>
          </a:p>
          <a:p>
            <a:r>
              <a:rPr lang="tr-TR" altLang="tr-TR" dirty="0" err="1"/>
              <a:t>for</a:t>
            </a:r>
            <a:r>
              <a:rPr lang="tr-TR" altLang="tr-TR" dirty="0"/>
              <a:t> (   </a:t>
            </a:r>
            <a:r>
              <a:rPr lang="tr-TR" altLang="tr-TR" dirty="0" err="1"/>
              <a:t>sayacın_ilk_değeri</a:t>
            </a:r>
            <a:r>
              <a:rPr lang="tr-TR" altLang="tr-TR" dirty="0"/>
              <a:t>;   </a:t>
            </a:r>
            <a:r>
              <a:rPr lang="tr-TR" altLang="tr-TR" dirty="0" err="1"/>
              <a:t>tekrarlama_koşulu</a:t>
            </a:r>
            <a:r>
              <a:rPr lang="tr-TR" altLang="tr-TR" dirty="0"/>
              <a:t>;   </a:t>
            </a:r>
            <a:r>
              <a:rPr lang="tr-TR" altLang="tr-TR" dirty="0" err="1"/>
              <a:t>sayaç_değerinin_değişimi</a:t>
            </a:r>
            <a:r>
              <a:rPr lang="tr-TR" altLang="tr-TR" dirty="0"/>
              <a:t>   )  { deyim }</a:t>
            </a:r>
            <a:endParaRPr lang="tr-TR" altLang="tr-TR" dirty="0"/>
          </a:p>
          <a:p>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Örnek</a:t>
            </a:r>
            <a:br>
              <a:rPr lang="tr-TR" dirty="0"/>
            </a:br>
            <a:endParaRPr lang="tr-TR" dirty="0"/>
          </a:p>
        </p:txBody>
      </p:sp>
      <p:sp>
        <p:nvSpPr>
          <p:cNvPr id="3" name="İçerik Yer Tutucusu 2"/>
          <p:cNvSpPr>
            <a:spLocks noGrp="1"/>
          </p:cNvSpPr>
          <p:nvPr>
            <p:ph idx="1"/>
          </p:nvPr>
        </p:nvSpPr>
        <p:spPr/>
        <p:txBody>
          <a:bodyPr>
            <a:normAutofit fontScale="92500" lnSpcReduction="20000"/>
          </a:bodyPr>
          <a:lstStyle/>
          <a:p>
            <a:r>
              <a:rPr lang="tr-TR" dirty="0"/>
              <a:t>6’ya kadar olan sayıları yazdıran kodu yazınız.</a:t>
            </a:r>
            <a:endParaRPr lang="tr-TR" dirty="0"/>
          </a:p>
          <a:p>
            <a:pPr marL="0" indent="0">
              <a:buNone/>
            </a:pPr>
            <a:r>
              <a:rPr lang="tr-TR" dirty="0" err="1"/>
              <a:t>int</a:t>
            </a:r>
            <a:r>
              <a:rPr lang="tr-TR" dirty="0"/>
              <a:t> </a:t>
            </a:r>
            <a:r>
              <a:rPr lang="tr-TR" dirty="0" err="1"/>
              <a:t>number</a:t>
            </a:r>
            <a:r>
              <a:rPr lang="tr-TR" dirty="0"/>
              <a:t>;</a:t>
            </a:r>
            <a:endParaRPr lang="tr-TR" dirty="0"/>
          </a:p>
          <a:p>
            <a:pPr marL="0" indent="0">
              <a:buNone/>
            </a:pPr>
            <a:r>
              <a:rPr lang="tr-TR" dirty="0" err="1"/>
              <a:t>number</a:t>
            </a:r>
            <a:r>
              <a:rPr lang="tr-TR" dirty="0"/>
              <a:t> =1;</a:t>
            </a:r>
            <a:endParaRPr lang="tr-TR" dirty="0"/>
          </a:p>
          <a:p>
            <a:pPr marL="0" indent="0">
              <a:buNone/>
            </a:pPr>
            <a:r>
              <a:rPr lang="tr-TR" dirty="0" err="1"/>
              <a:t>for</a:t>
            </a:r>
            <a:r>
              <a:rPr lang="tr-TR" dirty="0"/>
              <a:t> (</a:t>
            </a:r>
            <a:r>
              <a:rPr lang="tr-TR" dirty="0" err="1"/>
              <a:t>int</a:t>
            </a:r>
            <a:r>
              <a:rPr lang="tr-TR" dirty="0"/>
              <a:t> i=0;i&lt;6;i++){</a:t>
            </a:r>
            <a:endParaRPr lang="tr-TR" dirty="0"/>
          </a:p>
          <a:p>
            <a:pPr marL="0" indent="0">
              <a:buNone/>
            </a:pPr>
            <a:r>
              <a:rPr lang="tr-TR" dirty="0" err="1"/>
              <a:t>System.out.println</a:t>
            </a:r>
            <a:r>
              <a:rPr lang="tr-TR" dirty="0"/>
              <a:t>(</a:t>
            </a:r>
            <a:r>
              <a:rPr lang="tr-TR" dirty="0" err="1"/>
              <a:t>number</a:t>
            </a:r>
            <a:r>
              <a:rPr lang="tr-TR" dirty="0"/>
              <a:t>);</a:t>
            </a:r>
            <a:endParaRPr lang="tr-TR" dirty="0"/>
          </a:p>
          <a:p>
            <a:pPr marL="0" indent="0">
              <a:buNone/>
            </a:pPr>
            <a:r>
              <a:rPr lang="tr-TR" dirty="0" err="1"/>
              <a:t>number</a:t>
            </a:r>
            <a:r>
              <a:rPr lang="tr-TR" dirty="0"/>
              <a:t> += 1;</a:t>
            </a:r>
            <a:endParaRPr lang="tr-TR" dirty="0"/>
          </a:p>
          <a:p>
            <a:pPr marL="0" indent="0">
              <a:buNone/>
            </a:pPr>
            <a:r>
              <a:rPr lang="tr-TR" dirty="0"/>
              <a:t>}</a:t>
            </a:r>
            <a:endParaRPr lang="tr-TR" dirty="0"/>
          </a:p>
          <a:p>
            <a:pPr marL="0" indent="0">
              <a:buNone/>
            </a:pPr>
            <a:r>
              <a:rPr lang="tr-TR" dirty="0" err="1"/>
              <a:t>System.out.println</a:t>
            </a:r>
            <a:r>
              <a:rPr lang="tr-TR" dirty="0"/>
              <a:t>(</a:t>
            </a:r>
            <a:r>
              <a:rPr lang="tr-TR" b="0" i="0" dirty="0">
                <a:solidFill>
                  <a:srgbClr val="000000"/>
                </a:solidFill>
                <a:effectLst/>
                <a:latin typeface="Courier New" panose="02070309020205020404" pitchFamily="49" charset="0"/>
              </a:rPr>
              <a:t>"</a:t>
            </a:r>
            <a:r>
              <a:rPr lang="tr-TR" b="0" i="0" dirty="0" err="1">
                <a:solidFill>
                  <a:srgbClr val="000000"/>
                </a:solidFill>
                <a:effectLst/>
                <a:latin typeface="Courier New" panose="02070309020205020404" pitchFamily="49" charset="0"/>
              </a:rPr>
              <a:t>Task</a:t>
            </a:r>
            <a:r>
              <a:rPr lang="tr-TR" b="0" i="0" dirty="0">
                <a:solidFill>
                  <a:srgbClr val="000000"/>
                </a:solidFill>
                <a:effectLst/>
                <a:latin typeface="Courier New" panose="02070309020205020404" pitchFamily="49" charset="0"/>
              </a:rPr>
              <a:t> </a:t>
            </a:r>
            <a:r>
              <a:rPr lang="tr-TR" b="0" i="0" dirty="0" err="1">
                <a:solidFill>
                  <a:srgbClr val="000000"/>
                </a:solidFill>
                <a:effectLst/>
                <a:latin typeface="Courier New" panose="02070309020205020404" pitchFamily="49" charset="0"/>
              </a:rPr>
              <a:t>Completed</a:t>
            </a:r>
            <a:r>
              <a:rPr lang="tr-TR" b="0" i="0" dirty="0">
                <a:solidFill>
                  <a:srgbClr val="000000"/>
                </a:solidFill>
                <a:effectLst/>
                <a:latin typeface="Courier New" panose="02070309020205020404" pitchFamily="49" charset="0"/>
              </a:rPr>
              <a:t>.");</a:t>
            </a:r>
            <a:endParaRPr lang="tr-TR" dirty="0"/>
          </a:p>
          <a:p>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Örnek</a:t>
            </a:r>
            <a:br>
              <a:rPr lang="tr-TR" dirty="0"/>
            </a:br>
            <a:endParaRPr lang="tr-TR" dirty="0"/>
          </a:p>
        </p:txBody>
      </p:sp>
      <p:sp>
        <p:nvSpPr>
          <p:cNvPr id="3" name="İçerik Yer Tutucusu 2"/>
          <p:cNvSpPr>
            <a:spLocks noGrp="1"/>
          </p:cNvSpPr>
          <p:nvPr>
            <p:ph idx="1"/>
          </p:nvPr>
        </p:nvSpPr>
        <p:spPr/>
        <p:txBody>
          <a:bodyPr/>
          <a:lstStyle/>
          <a:p>
            <a:r>
              <a:rPr lang="tr-TR" dirty="0"/>
              <a:t>1den 6’ ya kadar olan sayıların toplamını bulan kodu yazınız.</a:t>
            </a:r>
            <a:endParaRPr lang="tr-TR" dirty="0"/>
          </a:p>
          <a:p>
            <a:r>
              <a:rPr lang="tr-TR" dirty="0"/>
              <a:t>1 den 10 a kadar olan sayıların değer ortalamasını bulan kodu yazınız. </a:t>
            </a:r>
            <a:endParaRPr lang="tr-TR" dirty="0"/>
          </a:p>
          <a:p>
            <a:r>
              <a:rPr lang="tr-TR" dirty="0"/>
              <a:t>Faktöriyel hesabı yapan bir kod yazınız.</a:t>
            </a:r>
            <a:endParaRPr lang="tr-TR" dirty="0"/>
          </a:p>
          <a:p>
            <a:r>
              <a:rPr lang="tr-TR" dirty="0"/>
              <a:t>20’ye kadar olan sayılarda sadece çift sayıları bulan kodu yazınız.</a:t>
            </a:r>
            <a:endParaRPr lang="tr-TR" dirty="0"/>
          </a:p>
          <a:p>
            <a:r>
              <a:rPr lang="tr-TR" dirty="0"/>
              <a:t>4 e 10 </a:t>
            </a:r>
            <a:r>
              <a:rPr lang="tr-TR" dirty="0" err="1"/>
              <a:t>luk</a:t>
            </a:r>
            <a:r>
              <a:rPr lang="tr-TR" dirty="0"/>
              <a:t> * işaretleriyle bir dikdörtgen çizdiren kodu yazınız.</a:t>
            </a:r>
            <a:endParaRPr lang="tr-TR" dirty="0"/>
          </a:p>
          <a:p>
            <a:r>
              <a:rPr lang="tr-TR" dirty="0"/>
              <a:t>20’ye kadar olan sayılarda asal olan sayıları bulan kodu yazınız.</a:t>
            </a:r>
            <a:endParaRPr lang="tr-TR" dirty="0"/>
          </a:p>
          <a:p>
            <a:endParaRPr lang="tr-TR" dirty="0"/>
          </a:p>
          <a:p>
            <a:endParaRPr lang="tr-TR" dirty="0"/>
          </a:p>
          <a:p>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algn="ctr"/>
            <a:r>
              <a:rPr lang="tr-TR" dirty="0"/>
              <a:t>Dinlediğiniz için Teşekkürler</a:t>
            </a:r>
            <a:endParaRPr lang="tr-TR" dirty="0"/>
          </a:p>
        </p:txBody>
      </p:sp>
      <p:sp>
        <p:nvSpPr>
          <p:cNvPr id="2" name="Slide Number Placeholder 1"/>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Java Veri Tipleri</a:t>
            </a:r>
            <a:endParaRPr lang="tr-TR" dirty="0"/>
          </a:p>
        </p:txBody>
      </p:sp>
      <p:sp>
        <p:nvSpPr>
          <p:cNvPr id="3" name="İçerik Yer Tutucusu 2"/>
          <p:cNvSpPr>
            <a:spLocks noGrp="1"/>
          </p:cNvSpPr>
          <p:nvPr>
            <p:ph idx="1"/>
          </p:nvPr>
        </p:nvSpPr>
        <p:spPr/>
        <p:txBody>
          <a:bodyPr/>
          <a:lstStyle/>
          <a:p>
            <a:r>
              <a:rPr lang="tr-TR" dirty="0" err="1"/>
              <a:t>Primitive</a:t>
            </a:r>
            <a:r>
              <a:rPr lang="tr-TR" dirty="0"/>
              <a:t> ( ilkel)</a:t>
            </a:r>
            <a:endParaRPr lang="tr-TR" dirty="0"/>
          </a:p>
          <a:p>
            <a:r>
              <a:rPr lang="tr-TR" dirty="0"/>
              <a:t>Reference </a:t>
            </a:r>
            <a:endParaRPr lang="tr-TR" dirty="0"/>
          </a:p>
          <a:p>
            <a:r>
              <a:rPr lang="tr-TR" dirty="0" err="1"/>
              <a:t>Null</a:t>
            </a:r>
            <a:endParaRPr lang="tr-TR" dirty="0"/>
          </a:p>
          <a:p>
            <a:endParaRPr lang="tr-TR" dirty="0"/>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Başlık 1"/>
          <p:cNvSpPr>
            <a:spLocks noGrp="1"/>
          </p:cNvSpPr>
          <p:nvPr>
            <p:ph type="title"/>
          </p:nvPr>
        </p:nvSpPr>
        <p:spPr>
          <a:xfrm>
            <a:off x="1451579" y="804519"/>
            <a:ext cx="9603275" cy="1049235"/>
          </a:xfrm>
        </p:spPr>
        <p:txBody>
          <a:bodyPr>
            <a:normAutofit/>
          </a:bodyPr>
          <a:lstStyle/>
          <a:p>
            <a:r>
              <a:rPr lang="tr-TR" dirty="0"/>
              <a:t>Java Veri Tipleri</a:t>
            </a:r>
            <a:endParaRPr lang="tr-TR" dirty="0"/>
          </a:p>
        </p:txBody>
      </p:sp>
      <p:sp>
        <p:nvSpPr>
          <p:cNvPr id="3" name="İçerik Yer Tutucusu 2"/>
          <p:cNvSpPr>
            <a:spLocks noGrp="1"/>
          </p:cNvSpPr>
          <p:nvPr>
            <p:ph idx="1"/>
          </p:nvPr>
        </p:nvSpPr>
        <p:spPr>
          <a:xfrm>
            <a:off x="1451579" y="2015734"/>
            <a:ext cx="5622284" cy="3450613"/>
          </a:xfrm>
        </p:spPr>
        <p:txBody>
          <a:bodyPr>
            <a:normAutofit/>
          </a:bodyPr>
          <a:lstStyle/>
          <a:p>
            <a:pPr>
              <a:lnSpc>
                <a:spcPct val="110000"/>
              </a:lnSpc>
            </a:pPr>
            <a:r>
              <a:rPr lang="tr-TR" sz="1600" b="0" i="0" dirty="0" err="1">
                <a:effectLst/>
                <a:cs typeface="+mn-lt"/>
              </a:rPr>
              <a:t>Primivite</a:t>
            </a:r>
            <a:r>
              <a:rPr lang="tr-TR" sz="1600" b="0" i="0" dirty="0">
                <a:effectLst/>
                <a:cs typeface="+mn-lt"/>
              </a:rPr>
              <a:t> </a:t>
            </a:r>
            <a:r>
              <a:rPr lang="tr-TR" sz="1600" b="0" i="0" dirty="0" err="1">
                <a:effectLst/>
                <a:cs typeface="+mn-lt"/>
              </a:rPr>
              <a:t>type</a:t>
            </a:r>
            <a:r>
              <a:rPr lang="tr-TR" sz="1600" b="0" i="0" dirty="0">
                <a:effectLst/>
                <a:cs typeface="+mn-lt"/>
              </a:rPr>
              <a:t> (ilkel tipler) ve </a:t>
            </a:r>
            <a:r>
              <a:rPr lang="tr-TR" sz="1600" b="0" i="0" dirty="0" err="1">
                <a:effectLst/>
                <a:cs typeface="+mn-lt"/>
              </a:rPr>
              <a:t>reference</a:t>
            </a:r>
            <a:r>
              <a:rPr lang="tr-TR" sz="1600" b="0" i="0" dirty="0">
                <a:effectLst/>
                <a:cs typeface="+mn-lt"/>
              </a:rPr>
              <a:t> </a:t>
            </a:r>
            <a:r>
              <a:rPr lang="tr-TR" sz="1600" b="0" i="0" dirty="0" err="1">
                <a:effectLst/>
                <a:cs typeface="+mn-lt"/>
              </a:rPr>
              <a:t>type</a:t>
            </a:r>
            <a:r>
              <a:rPr lang="tr-TR" sz="1600" b="0" i="0" dirty="0">
                <a:effectLst/>
                <a:cs typeface="+mn-lt"/>
              </a:rPr>
              <a:t> (referans tipler)’i birbirinden ayıran en temel nokta bellekte tutulma biçimleridir.</a:t>
            </a:r>
            <a:endParaRPr lang="tr-TR" sz="1600" b="0" i="0" dirty="0">
              <a:effectLst/>
              <a:cs typeface="+mn-lt"/>
            </a:endParaRPr>
          </a:p>
          <a:p>
            <a:pPr marL="0" indent="0">
              <a:lnSpc>
                <a:spcPct val="110000"/>
              </a:lnSpc>
              <a:buNone/>
            </a:pPr>
            <a:endParaRPr lang="tr-TR" sz="1600" dirty="0">
              <a:cs typeface="+mn-lt"/>
            </a:endParaRPr>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theme/theme1.xml><?xml version="1.0" encoding="utf-8"?>
<a:theme xmlns:a="http://schemas.openxmlformats.org/drawingml/2006/main" name="Galeri">
  <a:themeElements>
    <a:clrScheme name="Ga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25521</Words>
  <Application>WPS Presentation</Application>
  <PresentationFormat>Geniş ekran</PresentationFormat>
  <Paragraphs>763</Paragraphs>
  <Slides>76</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76</vt:i4>
      </vt:variant>
    </vt:vector>
  </HeadingPairs>
  <TitlesOfParts>
    <vt:vector size="94" baseType="lpstr">
      <vt:lpstr>Arial</vt:lpstr>
      <vt:lpstr>SimSun</vt:lpstr>
      <vt:lpstr>Wingdings</vt:lpstr>
      <vt:lpstr>Gill Sans MT (Gövde)</vt:lpstr>
      <vt:lpstr>Gill Sans MT</vt:lpstr>
      <vt:lpstr>-apple-system</vt:lpstr>
      <vt:lpstr>Segoe Print</vt:lpstr>
      <vt:lpstr>Microsoft YaHei</vt:lpstr>
      <vt:lpstr>Arial Unicode MS</vt:lpstr>
      <vt:lpstr>Calibri</vt:lpstr>
      <vt:lpstr>charter</vt:lpstr>
      <vt:lpstr>Times New Roman</vt:lpstr>
      <vt:lpstr>Courier New</vt:lpstr>
      <vt:lpstr>Monaco</vt:lpstr>
      <vt:lpstr>inherit</vt:lpstr>
      <vt:lpstr>Source Code Pro</vt:lpstr>
      <vt:lpstr>Raleway</vt:lpstr>
      <vt:lpstr>Galeri</vt:lpstr>
      <vt:lpstr>Java ile temel Programlama</vt:lpstr>
      <vt:lpstr>Class(Sınıf) Nedir?</vt:lpstr>
      <vt:lpstr>MaIN Method </vt:lpstr>
      <vt:lpstr>Değişken Nedir?</vt:lpstr>
      <vt:lpstr>Değişken adlandırması</vt:lpstr>
      <vt:lpstr>Değişken adlandırması</vt:lpstr>
      <vt:lpstr>Değişkenlere Değer Ataması</vt:lpstr>
      <vt:lpstr>Java Veri Tipleri</vt:lpstr>
      <vt:lpstr>Java Veri Tipleri</vt:lpstr>
      <vt:lpstr>NULL</vt:lpstr>
      <vt:lpstr>PRIMITIVE</vt:lpstr>
      <vt:lpstr>PRIMITIVE</vt:lpstr>
      <vt:lpstr>PRIMITIVE</vt:lpstr>
      <vt:lpstr>Prımıtıve</vt:lpstr>
      <vt:lpstr>Örnek </vt:lpstr>
      <vt:lpstr>Reference </vt:lpstr>
      <vt:lpstr>Örnek </vt:lpstr>
      <vt:lpstr>Escape Karekterleri </vt:lpstr>
      <vt:lpstr>Örnek </vt:lpstr>
      <vt:lpstr>WrappIng(Sarmalama)</vt:lpstr>
      <vt:lpstr>Değişken Bildirimi</vt:lpstr>
      <vt:lpstr>Sabitler</vt:lpstr>
      <vt:lpstr>Dinamik Değişkenler (instant variables)</vt:lpstr>
      <vt:lpstr>Statıc Değişkenler</vt:lpstr>
      <vt:lpstr>Yerel Değişkenler</vt:lpstr>
      <vt:lpstr>Değişkenin Geçerlilik Bölgesi</vt:lpstr>
      <vt:lpstr>Değişkenin Geçerlilik Bölgesi</vt:lpstr>
      <vt:lpstr>Değişkenin Geçerlilik Bölgesi</vt:lpstr>
      <vt:lpstr>Operatörler</vt:lpstr>
      <vt:lpstr>Aritmetİk Operatörler </vt:lpstr>
      <vt:lpstr>Örnek</vt:lpstr>
      <vt:lpstr>Teklİ Operatörler </vt:lpstr>
      <vt:lpstr>Örnek</vt:lpstr>
      <vt:lpstr>Atama Operatörlerİ </vt:lpstr>
      <vt:lpstr>Örnek </vt:lpstr>
      <vt:lpstr>İlİşkİsel Operatörler</vt:lpstr>
      <vt:lpstr>Örnek</vt:lpstr>
      <vt:lpstr>Mantıksal (Logical) Operatörler</vt:lpstr>
      <vt:lpstr>Örnek</vt:lpstr>
      <vt:lpstr>Bitsel (Bitwise) Operatörler</vt:lpstr>
      <vt:lpstr>PowerPoint 演示文稿</vt:lpstr>
      <vt:lpstr>PowerPoint 演示文稿</vt:lpstr>
      <vt:lpstr>Operatörlerdekİ Öncelİk Sırası </vt:lpstr>
      <vt:lpstr>Tip Dönüşümleri (Castıng)</vt:lpstr>
      <vt:lpstr>Tip Dönüşümleri (Castıng)</vt:lpstr>
      <vt:lpstr>Tip Dönüşümleri (Castıng)</vt:lpstr>
      <vt:lpstr>Tip Dönüşümleri (Castıng)</vt:lpstr>
      <vt:lpstr>Tip Dönüşümleri (Castıng)</vt:lpstr>
      <vt:lpstr>Örnek</vt:lpstr>
      <vt:lpstr>Blok Nedir?</vt:lpstr>
      <vt:lpstr>Karar Yapıları</vt:lpstr>
      <vt:lpstr>If yapısı </vt:lpstr>
      <vt:lpstr>Örnek</vt:lpstr>
      <vt:lpstr>IF/Else</vt:lpstr>
      <vt:lpstr>If yapısı </vt:lpstr>
      <vt:lpstr>ÖRNEK</vt:lpstr>
      <vt:lpstr>Örnek </vt:lpstr>
      <vt:lpstr> ternary operator</vt:lpstr>
      <vt:lpstr>Swıtch Yapısı</vt:lpstr>
      <vt:lpstr>Örnek</vt:lpstr>
      <vt:lpstr>PowerPoint 演示文稿</vt:lpstr>
      <vt:lpstr>Örnek </vt:lpstr>
      <vt:lpstr>Örnek  </vt:lpstr>
      <vt:lpstr>Örnek</vt:lpstr>
      <vt:lpstr>Döngüler</vt:lpstr>
      <vt:lpstr>Whıle Döngüsü(whıle loop)</vt:lpstr>
      <vt:lpstr>Örnek</vt:lpstr>
      <vt:lpstr>Örnek</vt:lpstr>
      <vt:lpstr>DO..WHILE.. Döngüsü(loop)</vt:lpstr>
      <vt:lpstr>Örnek </vt:lpstr>
      <vt:lpstr>Örnek </vt:lpstr>
      <vt:lpstr>  while döngüsü ile do-while döngüsü arasındaki fark nedir?</vt:lpstr>
      <vt:lpstr>For Döngüsü(For Loop)</vt:lpstr>
      <vt:lpstr>Örnek </vt:lpstr>
      <vt:lpstr>Örnek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burak</dc:creator>
  <cp:lastModifiedBy>burak</cp:lastModifiedBy>
  <cp:revision>62</cp:revision>
  <dcterms:created xsi:type="dcterms:W3CDTF">2022-01-26T19:45:00Z</dcterms:created>
  <dcterms:modified xsi:type="dcterms:W3CDTF">2022-02-11T21:27:03Z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69067A5E796B4F318AE809E66C0079C7</vt:lpwstr>
  </property>
  <property fmtid="{D5CDD505-2E9C-101B-9397-08002B2CF9AE}" pid="3" name="KSOProductBuildVer">
    <vt:lpwstr>1033-11.2.0.10463</vt:lpwstr>
  </property>
</Properties>
</file>