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258" r:id="rId4"/>
    <p:sldId id="293" r:id="rId5"/>
    <p:sldId id="294" r:id="rId6"/>
    <p:sldId id="295" r:id="rId7"/>
    <p:sldId id="296" r:id="rId8"/>
    <p:sldId id="259" r:id="rId9"/>
    <p:sldId id="260" r:id="rId10"/>
    <p:sldId id="270" r:id="rId11"/>
    <p:sldId id="292" r:id="rId12"/>
    <p:sldId id="291" r:id="rId13"/>
    <p:sldId id="262" r:id="rId14"/>
    <p:sldId id="271" r:id="rId15"/>
    <p:sldId id="272" r:id="rId16"/>
    <p:sldId id="263" r:id="rId17"/>
    <p:sldId id="267" r:id="rId18"/>
    <p:sldId id="264" r:id="rId19"/>
    <p:sldId id="265" r:id="rId20"/>
    <p:sldId id="266" r:id="rId21"/>
    <p:sldId id="268" r:id="rId22"/>
    <p:sldId id="269" r:id="rId23"/>
    <p:sldId id="261" r:id="rId24"/>
    <p:sldId id="297" r:id="rId25"/>
    <p:sldId id="298" r:id="rId26"/>
    <p:sldId id="273" r:id="rId27"/>
    <p:sldId id="286" r:id="rId28"/>
    <p:sldId id="287" r:id="rId29"/>
    <p:sldId id="283" r:id="rId30"/>
    <p:sldId id="284" r:id="rId31"/>
    <p:sldId id="285" r:id="rId32"/>
    <p:sldId id="288" r:id="rId33"/>
    <p:sldId id="275" r:id="rId34"/>
    <p:sldId id="276" r:id="rId35"/>
    <p:sldId id="282" r:id="rId36"/>
    <p:sldId id="274" r:id="rId37"/>
    <p:sldId id="280" r:id="rId38"/>
    <p:sldId id="281" r:id="rId39"/>
    <p:sldId id="278" r:id="rId40"/>
    <p:sldId id="279" r:id="rId41"/>
    <p:sldId id="289" r:id="rId42"/>
    <p:sldId id="290" r:id="rId43"/>
    <p:sldId id="27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041A480-7A73-4E80-9B7F-88661E4516B1}" type="doc">
      <dgm:prSet loTypeId="urn:microsoft.com/office/officeart/2005/8/layout/hierarchy1#1" loCatId="hierarchy" qsTypeId="urn:microsoft.com/office/officeart/2005/8/quickstyle/simple4#1" qsCatId="simple" csTypeId="urn:microsoft.com/office/officeart/2005/8/colors/accent1_2#1" csCatId="accent1"/>
      <dgm:spPr/>
      <dgm:t>
        <a:bodyPr/>
        <a:lstStyle/>
        <a:p>
          <a:endParaRPr lang="en-US"/>
        </a:p>
      </dgm:t>
    </dgm:pt>
    <dgm:pt modelId="{F1C41DCF-1F04-417B-9767-66FFCE0AEC89}">
      <dgm:prSet/>
      <dgm:spPr/>
      <dgm:t>
        <a:bodyPr/>
        <a:lstStyle/>
        <a:p>
          <a:r>
            <a:rPr lang="tr-TR" dirty="0"/>
            <a:t>Java günümüzde en popüler ve teknolojilere hızlı adapte olabilen bir programlama dilidir.</a:t>
          </a:r>
          <a:endParaRPr lang="en-US" dirty="0"/>
        </a:p>
      </dgm:t>
    </dgm:pt>
    <dgm:pt modelId="{0E510C19-2DE5-40EA-A622-2939A81614C2}" type="parTrans" cxnId="{44602463-BCBF-45EB-B7C2-1D6E4F135F05}">
      <dgm:prSet/>
      <dgm:spPr/>
      <dgm:t>
        <a:bodyPr/>
        <a:lstStyle/>
        <a:p>
          <a:endParaRPr lang="en-US"/>
        </a:p>
      </dgm:t>
    </dgm:pt>
    <dgm:pt modelId="{842F3289-1C66-4A9F-8644-CF03C7BC24A7}" type="sibTrans" cxnId="{44602463-BCBF-45EB-B7C2-1D6E4F135F05}">
      <dgm:prSet/>
      <dgm:spPr/>
      <dgm:t>
        <a:bodyPr/>
        <a:lstStyle/>
        <a:p>
          <a:endParaRPr lang="en-US"/>
        </a:p>
      </dgm:t>
    </dgm:pt>
    <dgm:pt modelId="{D9331C4A-DC35-4188-85A1-4E5163091281}">
      <dgm:prSet/>
      <dgm:spPr/>
      <dgm:t>
        <a:bodyPr/>
        <a:lstStyle/>
        <a:p>
          <a:r>
            <a:rPr lang="tr-TR"/>
            <a:t>Java işletim sisteminden bağımsız çalışır. (JVM)</a:t>
          </a:r>
          <a:endParaRPr lang="en-US"/>
        </a:p>
      </dgm:t>
    </dgm:pt>
    <dgm:pt modelId="{3E950906-54C5-4C51-8E1C-3D2212A04869}" type="parTrans" cxnId="{6A357D3F-E113-4ED4-AF1F-D619BA9498C8}">
      <dgm:prSet/>
      <dgm:spPr/>
      <dgm:t>
        <a:bodyPr/>
        <a:lstStyle/>
        <a:p>
          <a:endParaRPr lang="en-US"/>
        </a:p>
      </dgm:t>
    </dgm:pt>
    <dgm:pt modelId="{9C58653A-7994-4B6A-8954-F8FC40590C1C}" type="sibTrans" cxnId="{6A357D3F-E113-4ED4-AF1F-D619BA9498C8}">
      <dgm:prSet/>
      <dgm:spPr/>
      <dgm:t>
        <a:bodyPr/>
        <a:lstStyle/>
        <a:p>
          <a:endParaRPr lang="en-US"/>
        </a:p>
      </dgm:t>
    </dgm:pt>
    <dgm:pt modelId="{AB61C9F7-5DC3-49E3-BEF8-1B5F54EAD02D}" type="pres">
      <dgm:prSet presAssocID="{8041A480-7A73-4E80-9B7F-88661E4516B1}" presName="hierChild1" presStyleCnt="0">
        <dgm:presLayoutVars>
          <dgm:chPref val="1"/>
          <dgm:dir/>
          <dgm:animOne val="branch"/>
          <dgm:animLvl val="lvl"/>
          <dgm:resizeHandles/>
        </dgm:presLayoutVars>
      </dgm:prSet>
      <dgm:spPr/>
    </dgm:pt>
    <dgm:pt modelId="{D01FCB02-7DBA-4B40-91E4-0F7346CA7139}" type="pres">
      <dgm:prSet presAssocID="{F1C41DCF-1F04-417B-9767-66FFCE0AEC89}" presName="hierRoot1" presStyleCnt="0"/>
      <dgm:spPr/>
    </dgm:pt>
    <dgm:pt modelId="{C276700A-7055-4107-ADC5-41E61499AEF5}" type="pres">
      <dgm:prSet presAssocID="{F1C41DCF-1F04-417B-9767-66FFCE0AEC89}" presName="composite" presStyleCnt="0"/>
      <dgm:spPr/>
    </dgm:pt>
    <dgm:pt modelId="{6BD9C080-9B43-4747-93AC-FA1D125B4B7C}" type="pres">
      <dgm:prSet presAssocID="{F1C41DCF-1F04-417B-9767-66FFCE0AEC89}" presName="background" presStyleLbl="node0" presStyleIdx="0" presStyleCnt="2"/>
      <dgm:spPr/>
    </dgm:pt>
    <dgm:pt modelId="{B0819E0F-6501-4847-88BD-ADE19875DADC}" type="pres">
      <dgm:prSet presAssocID="{F1C41DCF-1F04-417B-9767-66FFCE0AEC89}" presName="text" presStyleLbl="fgAcc0" presStyleIdx="0" presStyleCnt="2">
        <dgm:presLayoutVars>
          <dgm:chPref val="3"/>
        </dgm:presLayoutVars>
      </dgm:prSet>
      <dgm:spPr/>
    </dgm:pt>
    <dgm:pt modelId="{D0844FF1-51D3-4484-BBCF-E90961781F5E}" type="pres">
      <dgm:prSet presAssocID="{F1C41DCF-1F04-417B-9767-66FFCE0AEC89}" presName="hierChild2" presStyleCnt="0"/>
      <dgm:spPr/>
    </dgm:pt>
    <dgm:pt modelId="{AE544C9D-1B02-45CA-9D07-4AA98B3DA977}" type="pres">
      <dgm:prSet presAssocID="{D9331C4A-DC35-4188-85A1-4E5163091281}" presName="hierRoot1" presStyleCnt="0"/>
      <dgm:spPr/>
    </dgm:pt>
    <dgm:pt modelId="{E28B1B97-A7ED-477E-BC45-AE3B0E861527}" type="pres">
      <dgm:prSet presAssocID="{D9331C4A-DC35-4188-85A1-4E5163091281}" presName="composite" presStyleCnt="0"/>
      <dgm:spPr/>
    </dgm:pt>
    <dgm:pt modelId="{AF5F6346-B6D2-458D-8380-6A68369DECD1}" type="pres">
      <dgm:prSet presAssocID="{D9331C4A-DC35-4188-85A1-4E5163091281}" presName="background" presStyleLbl="node0" presStyleIdx="1" presStyleCnt="2"/>
      <dgm:spPr/>
    </dgm:pt>
    <dgm:pt modelId="{B9C34A75-550B-4786-B867-425284F69544}" type="pres">
      <dgm:prSet presAssocID="{D9331C4A-DC35-4188-85A1-4E5163091281}" presName="text" presStyleLbl="fgAcc0" presStyleIdx="1" presStyleCnt="2">
        <dgm:presLayoutVars>
          <dgm:chPref val="3"/>
        </dgm:presLayoutVars>
      </dgm:prSet>
      <dgm:spPr/>
    </dgm:pt>
    <dgm:pt modelId="{DBF9F00B-D232-4FC6-B8A6-FA9B01BECB7A}" type="pres">
      <dgm:prSet presAssocID="{D9331C4A-DC35-4188-85A1-4E5163091281}" presName="hierChild2" presStyleCnt="0"/>
      <dgm:spPr/>
    </dgm:pt>
  </dgm:ptLst>
  <dgm:cxnLst>
    <dgm:cxn modelId="{6A357D3F-E113-4ED4-AF1F-D619BA9498C8}" srcId="{8041A480-7A73-4E80-9B7F-88661E4516B1}" destId="{D9331C4A-DC35-4188-85A1-4E5163091281}" srcOrd="1" destOrd="0" parTransId="{3E950906-54C5-4C51-8E1C-3D2212A04869}" sibTransId="{9C58653A-7994-4B6A-8954-F8FC40590C1C}"/>
    <dgm:cxn modelId="{44602463-BCBF-45EB-B7C2-1D6E4F135F05}" srcId="{8041A480-7A73-4E80-9B7F-88661E4516B1}" destId="{F1C41DCF-1F04-417B-9767-66FFCE0AEC89}" srcOrd="0" destOrd="0" parTransId="{0E510C19-2DE5-40EA-A622-2939A81614C2}" sibTransId="{842F3289-1C66-4A9F-8644-CF03C7BC24A7}"/>
    <dgm:cxn modelId="{A8E96265-7C1E-4A89-8B82-4F8D3CBA2899}" type="presOf" srcId="{8041A480-7A73-4E80-9B7F-88661E4516B1}" destId="{AB61C9F7-5DC3-49E3-BEF8-1B5F54EAD02D}" srcOrd="0" destOrd="0" presId="urn:microsoft.com/office/officeart/2005/8/layout/hierarchy1#1"/>
    <dgm:cxn modelId="{FBAD324B-04D1-4913-810C-9BB09F510E8F}" type="presOf" srcId="{F1C41DCF-1F04-417B-9767-66FFCE0AEC89}" destId="{B0819E0F-6501-4847-88BD-ADE19875DADC}" srcOrd="0" destOrd="0" presId="urn:microsoft.com/office/officeart/2005/8/layout/hierarchy1#1"/>
    <dgm:cxn modelId="{9370D0AA-0A5A-4FF2-9071-962563D8CFB9}" type="presOf" srcId="{D9331C4A-DC35-4188-85A1-4E5163091281}" destId="{B9C34A75-550B-4786-B867-425284F69544}" srcOrd="0" destOrd="0" presId="urn:microsoft.com/office/officeart/2005/8/layout/hierarchy1#1"/>
    <dgm:cxn modelId="{5D0247C7-C1BD-469F-AF90-879CD2CFE276}" type="presParOf" srcId="{AB61C9F7-5DC3-49E3-BEF8-1B5F54EAD02D}" destId="{D01FCB02-7DBA-4B40-91E4-0F7346CA7139}" srcOrd="0" destOrd="0" presId="urn:microsoft.com/office/officeart/2005/8/layout/hierarchy1#1"/>
    <dgm:cxn modelId="{6982844D-4049-41F8-B81C-FEF7882DC1D4}" type="presParOf" srcId="{D01FCB02-7DBA-4B40-91E4-0F7346CA7139}" destId="{C276700A-7055-4107-ADC5-41E61499AEF5}" srcOrd="0" destOrd="0" presId="urn:microsoft.com/office/officeart/2005/8/layout/hierarchy1#1"/>
    <dgm:cxn modelId="{14FF90F7-1CCC-4CC5-9E7B-9451EBB06E26}" type="presParOf" srcId="{C276700A-7055-4107-ADC5-41E61499AEF5}" destId="{6BD9C080-9B43-4747-93AC-FA1D125B4B7C}" srcOrd="0" destOrd="0" presId="urn:microsoft.com/office/officeart/2005/8/layout/hierarchy1#1"/>
    <dgm:cxn modelId="{5ECA8486-18F6-4FEC-835A-048B49D62AC8}" type="presParOf" srcId="{C276700A-7055-4107-ADC5-41E61499AEF5}" destId="{B0819E0F-6501-4847-88BD-ADE19875DADC}" srcOrd="1" destOrd="0" presId="urn:microsoft.com/office/officeart/2005/8/layout/hierarchy1#1"/>
    <dgm:cxn modelId="{DE807444-687A-45F5-91B4-B72EA4984128}" type="presParOf" srcId="{D01FCB02-7DBA-4B40-91E4-0F7346CA7139}" destId="{D0844FF1-51D3-4484-BBCF-E90961781F5E}" srcOrd="1" destOrd="0" presId="urn:microsoft.com/office/officeart/2005/8/layout/hierarchy1#1"/>
    <dgm:cxn modelId="{F51C766B-8683-425D-B617-AB61DE5F91A9}" type="presParOf" srcId="{AB61C9F7-5DC3-49E3-BEF8-1B5F54EAD02D}" destId="{AE544C9D-1B02-45CA-9D07-4AA98B3DA977}" srcOrd="1" destOrd="0" presId="urn:microsoft.com/office/officeart/2005/8/layout/hierarchy1#1"/>
    <dgm:cxn modelId="{56477FFD-053E-43DD-B760-29DEC256B0BA}" type="presParOf" srcId="{AE544C9D-1B02-45CA-9D07-4AA98B3DA977}" destId="{E28B1B97-A7ED-477E-BC45-AE3B0E861527}" srcOrd="0" destOrd="0" presId="urn:microsoft.com/office/officeart/2005/8/layout/hierarchy1#1"/>
    <dgm:cxn modelId="{AF85B6AF-BC61-4335-B6F7-331B18AE3F38}" type="presParOf" srcId="{E28B1B97-A7ED-477E-BC45-AE3B0E861527}" destId="{AF5F6346-B6D2-458D-8380-6A68369DECD1}" srcOrd="0" destOrd="0" presId="urn:microsoft.com/office/officeart/2005/8/layout/hierarchy1#1"/>
    <dgm:cxn modelId="{C4C94FC8-1114-419C-8532-496EEAD624BA}" type="presParOf" srcId="{E28B1B97-A7ED-477E-BC45-AE3B0E861527}" destId="{B9C34A75-550B-4786-B867-425284F69544}" srcOrd="1" destOrd="0" presId="urn:microsoft.com/office/officeart/2005/8/layout/hierarchy1#1"/>
    <dgm:cxn modelId="{535956BF-CE8C-4EBE-AFCC-756E3407B79A}" type="presParOf" srcId="{AE544C9D-1B02-45CA-9D07-4AA98B3DA977}" destId="{DBF9F00B-D232-4FC6-B8A6-FA9B01BECB7A}" srcOrd="1" destOrd="0" presId="urn:microsoft.com/office/officeart/2005/8/layout/hierarchy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BE186F-4395-47A6-8C37-D3751B9DC11F}" type="doc">
      <dgm:prSet loTypeId="urn:microsoft.com/office/officeart/2005/8/layout/default#1" loCatId="list" qsTypeId="urn:microsoft.com/office/officeart/2005/8/quickstyle/simple1#1" qsCatId="simple" csTypeId="urn:microsoft.com/office/officeart/2005/8/colors/accent1_2#2" csCatId="accent1"/>
      <dgm:spPr/>
      <dgm:t>
        <a:bodyPr/>
        <a:lstStyle/>
        <a:p>
          <a:endParaRPr lang="en-US"/>
        </a:p>
      </dgm:t>
    </dgm:pt>
    <dgm:pt modelId="{87A00A70-6C0B-44AB-8F17-0FFB362F03CE}">
      <dgm:prSet/>
      <dgm:spPr/>
      <dgm:t>
        <a:bodyPr/>
        <a:lstStyle/>
        <a:p>
          <a:r>
            <a:rPr lang="tr-TR" b="0" i="0"/>
            <a:t>Şirket Masaüstü Bilgisayarlarının %97'sinde Java Bulunuyor</a:t>
          </a:r>
          <a:endParaRPr lang="en-US"/>
        </a:p>
      </dgm:t>
    </dgm:pt>
    <dgm:pt modelId="{F20BF1FA-2FA9-4B93-8FDF-3291AA7C71B0}" type="parTrans" cxnId="{A249A6B7-8DE4-4747-BA55-D55936917754}">
      <dgm:prSet/>
      <dgm:spPr/>
      <dgm:t>
        <a:bodyPr/>
        <a:lstStyle/>
        <a:p>
          <a:endParaRPr lang="en-US"/>
        </a:p>
      </dgm:t>
    </dgm:pt>
    <dgm:pt modelId="{531D9D73-176B-412F-914F-4344AAA5E279}" type="sibTrans" cxnId="{A249A6B7-8DE4-4747-BA55-D55936917754}">
      <dgm:prSet/>
      <dgm:spPr/>
      <dgm:t>
        <a:bodyPr/>
        <a:lstStyle/>
        <a:p>
          <a:endParaRPr lang="en-US"/>
        </a:p>
      </dgm:t>
    </dgm:pt>
    <dgm:pt modelId="{D33AD085-FDDE-4930-AE7A-3B318FB85FCE}">
      <dgm:prSet/>
      <dgm:spPr/>
      <dgm:t>
        <a:bodyPr/>
        <a:lstStyle/>
        <a:p>
          <a:r>
            <a:rPr lang="tr-TR" b="0" i="0"/>
            <a:t>ABD'deki Masaüstü Bilgisayarların (veya Bilgisayarların) %89'unda Java Bulunuyor</a:t>
          </a:r>
          <a:endParaRPr lang="en-US"/>
        </a:p>
      </dgm:t>
    </dgm:pt>
    <dgm:pt modelId="{91FFEB54-2C39-422C-90C6-F389CF3FD3F4}" type="parTrans" cxnId="{917B347F-3066-4F61-AE5F-D25DC605888E}">
      <dgm:prSet/>
      <dgm:spPr/>
      <dgm:t>
        <a:bodyPr/>
        <a:lstStyle/>
        <a:p>
          <a:endParaRPr lang="en-US"/>
        </a:p>
      </dgm:t>
    </dgm:pt>
    <dgm:pt modelId="{6EACC9A7-090F-40B1-B91B-ADDB9CE6BEAF}" type="sibTrans" cxnId="{917B347F-3066-4F61-AE5F-D25DC605888E}">
      <dgm:prSet/>
      <dgm:spPr/>
      <dgm:t>
        <a:bodyPr/>
        <a:lstStyle/>
        <a:p>
          <a:endParaRPr lang="en-US"/>
        </a:p>
      </dgm:t>
    </dgm:pt>
    <dgm:pt modelId="{A9C076E7-F418-46BB-B5FC-1EC13570CD99}">
      <dgm:prSet/>
      <dgm:spPr/>
      <dgm:t>
        <a:bodyPr/>
        <a:lstStyle/>
        <a:p>
          <a:r>
            <a:rPr lang="tr-TR" b="0" i="0"/>
            <a:t>Dünya Genelinde 9 Milyon Java Geliştiricisi Var</a:t>
          </a:r>
          <a:endParaRPr lang="en-US"/>
        </a:p>
      </dgm:t>
    </dgm:pt>
    <dgm:pt modelId="{0957FAC5-740D-4075-A8CF-8D96DEDB257F}" type="parTrans" cxnId="{AF8941F5-C79F-4E8B-9DB6-C6A0D26B30A9}">
      <dgm:prSet/>
      <dgm:spPr/>
      <dgm:t>
        <a:bodyPr/>
        <a:lstStyle/>
        <a:p>
          <a:endParaRPr lang="en-US"/>
        </a:p>
      </dgm:t>
    </dgm:pt>
    <dgm:pt modelId="{F41B5CE7-EF2A-4657-BF3C-702B63CB1B21}" type="sibTrans" cxnId="{AF8941F5-C79F-4E8B-9DB6-C6A0D26B30A9}">
      <dgm:prSet/>
      <dgm:spPr/>
      <dgm:t>
        <a:bodyPr/>
        <a:lstStyle/>
        <a:p>
          <a:endParaRPr lang="en-US"/>
        </a:p>
      </dgm:t>
    </dgm:pt>
    <dgm:pt modelId="{5347D69D-9046-41C5-9F46-5EE4B999696A}">
      <dgm:prSet/>
      <dgm:spPr/>
      <dgm:t>
        <a:bodyPr/>
        <a:lstStyle/>
        <a:p>
          <a:r>
            <a:rPr lang="tr-TR" b="0" i="0"/>
            <a:t>Geliştiricilerin 1 Numaralı Seçimi</a:t>
          </a:r>
          <a:endParaRPr lang="en-US"/>
        </a:p>
      </dgm:t>
    </dgm:pt>
    <dgm:pt modelId="{DD12F1D0-CB22-4A84-8AE9-4FD5F3CD68E3}" type="parTrans" cxnId="{72C6EA7F-57AC-4110-89B7-7B3B07430245}">
      <dgm:prSet/>
      <dgm:spPr/>
      <dgm:t>
        <a:bodyPr/>
        <a:lstStyle/>
        <a:p>
          <a:endParaRPr lang="en-US"/>
        </a:p>
      </dgm:t>
    </dgm:pt>
    <dgm:pt modelId="{08330AB2-EC1D-4843-83D2-02B35D248F5E}" type="sibTrans" cxnId="{72C6EA7F-57AC-4110-89B7-7B3B07430245}">
      <dgm:prSet/>
      <dgm:spPr/>
      <dgm:t>
        <a:bodyPr/>
        <a:lstStyle/>
        <a:p>
          <a:endParaRPr lang="en-US"/>
        </a:p>
      </dgm:t>
    </dgm:pt>
    <dgm:pt modelId="{5B8AF8A5-F46B-404A-B8A3-CD1B5149E5CC}">
      <dgm:prSet/>
      <dgm:spPr/>
      <dgm:t>
        <a:bodyPr/>
        <a:lstStyle/>
        <a:p>
          <a:r>
            <a:rPr lang="tr-TR" b="0" i="0"/>
            <a:t>1 Numaralı Geliştirme Platformu</a:t>
          </a:r>
          <a:endParaRPr lang="en-US"/>
        </a:p>
      </dgm:t>
    </dgm:pt>
    <dgm:pt modelId="{B3DF942D-2012-42D8-8BC1-D394E357D4FD}" type="parTrans" cxnId="{C788C8F9-A6EC-4436-9330-CCC2666799B7}">
      <dgm:prSet/>
      <dgm:spPr/>
      <dgm:t>
        <a:bodyPr/>
        <a:lstStyle/>
        <a:p>
          <a:endParaRPr lang="en-US"/>
        </a:p>
      </dgm:t>
    </dgm:pt>
    <dgm:pt modelId="{896A6879-855D-4D7E-A495-EB762469A27B}" type="sibTrans" cxnId="{C788C8F9-A6EC-4436-9330-CCC2666799B7}">
      <dgm:prSet/>
      <dgm:spPr/>
      <dgm:t>
        <a:bodyPr/>
        <a:lstStyle/>
        <a:p>
          <a:endParaRPr lang="en-US"/>
        </a:p>
      </dgm:t>
    </dgm:pt>
    <dgm:pt modelId="{6AB33DCE-F879-48F9-B28B-99058E211DDA}">
      <dgm:prSet/>
      <dgm:spPr/>
      <dgm:t>
        <a:bodyPr/>
        <a:lstStyle/>
        <a:p>
          <a:r>
            <a:rPr lang="tr-TR" b="0" i="0"/>
            <a:t>3 Milyar Cep Telefonunda Java Bulunuyor</a:t>
          </a:r>
          <a:endParaRPr lang="en-US"/>
        </a:p>
      </dgm:t>
    </dgm:pt>
    <dgm:pt modelId="{FECE3B4F-E868-47F6-B381-C834EEA14D56}" type="parTrans" cxnId="{51C42749-F57A-49D0-BFC2-5658501A4DA6}">
      <dgm:prSet/>
      <dgm:spPr/>
      <dgm:t>
        <a:bodyPr/>
        <a:lstStyle/>
        <a:p>
          <a:endParaRPr lang="en-US"/>
        </a:p>
      </dgm:t>
    </dgm:pt>
    <dgm:pt modelId="{35335F5B-298A-40C2-AA35-20DCE0134B9C}" type="sibTrans" cxnId="{51C42749-F57A-49D0-BFC2-5658501A4DA6}">
      <dgm:prSet/>
      <dgm:spPr/>
      <dgm:t>
        <a:bodyPr/>
        <a:lstStyle/>
        <a:p>
          <a:endParaRPr lang="en-US"/>
        </a:p>
      </dgm:t>
    </dgm:pt>
    <dgm:pt modelId="{1780F392-80AD-475E-B91D-7A1B6C01D699}">
      <dgm:prSet/>
      <dgm:spPr/>
      <dgm:t>
        <a:bodyPr/>
        <a:lstStyle/>
        <a:p>
          <a:r>
            <a:rPr lang="tr-TR" b="0" i="0"/>
            <a:t>Blu-ray Disk Oynatıcıların Tümünde Java Kullanılıyor</a:t>
          </a:r>
          <a:endParaRPr lang="en-US"/>
        </a:p>
      </dgm:t>
    </dgm:pt>
    <dgm:pt modelId="{F3FE670E-4204-4A01-8C95-980E5A439EDB}" type="parTrans" cxnId="{A545A709-0B9F-4D95-B0A7-B726F158E2BE}">
      <dgm:prSet/>
      <dgm:spPr/>
      <dgm:t>
        <a:bodyPr/>
        <a:lstStyle/>
        <a:p>
          <a:endParaRPr lang="en-US"/>
        </a:p>
      </dgm:t>
    </dgm:pt>
    <dgm:pt modelId="{AD86E722-3EDB-431F-9AB3-1E5A50BAFC5D}" type="sibTrans" cxnId="{A545A709-0B9F-4D95-B0A7-B726F158E2BE}">
      <dgm:prSet/>
      <dgm:spPr/>
      <dgm:t>
        <a:bodyPr/>
        <a:lstStyle/>
        <a:p>
          <a:endParaRPr lang="en-US"/>
        </a:p>
      </dgm:t>
    </dgm:pt>
    <dgm:pt modelId="{DA41AE34-1C0B-4D77-AB37-8549F334AFD0}">
      <dgm:prSet/>
      <dgm:spPr/>
      <dgm:t>
        <a:bodyPr/>
        <a:lstStyle/>
        <a:p>
          <a:r>
            <a:rPr lang="tr-TR" b="0" i="0"/>
            <a:t>5 Milyar Java Kartı Kullanılmakta</a:t>
          </a:r>
          <a:endParaRPr lang="en-US"/>
        </a:p>
      </dgm:t>
    </dgm:pt>
    <dgm:pt modelId="{6DBB5690-0B9B-4187-B7D9-797FAAB904FA}" type="parTrans" cxnId="{F3397349-22E5-4160-BC70-840684BAB663}">
      <dgm:prSet/>
      <dgm:spPr/>
      <dgm:t>
        <a:bodyPr/>
        <a:lstStyle/>
        <a:p>
          <a:endParaRPr lang="en-US"/>
        </a:p>
      </dgm:t>
    </dgm:pt>
    <dgm:pt modelId="{D54ED40A-DF59-4864-B5DF-A2CD53C303D2}" type="sibTrans" cxnId="{F3397349-22E5-4160-BC70-840684BAB663}">
      <dgm:prSet/>
      <dgm:spPr/>
      <dgm:t>
        <a:bodyPr/>
        <a:lstStyle/>
        <a:p>
          <a:endParaRPr lang="en-US"/>
        </a:p>
      </dgm:t>
    </dgm:pt>
    <dgm:pt modelId="{5609E935-818F-424B-A940-6407A1C4EA08}">
      <dgm:prSet/>
      <dgm:spPr/>
      <dgm:t>
        <a:bodyPr/>
        <a:lstStyle/>
        <a:p>
          <a:r>
            <a:rPr lang="tr-TR" b="0" i="0"/>
            <a:t>125 milyon TV cihazı Java kullanıyor</a:t>
          </a:r>
          <a:endParaRPr lang="en-US"/>
        </a:p>
      </dgm:t>
    </dgm:pt>
    <dgm:pt modelId="{625021F9-6262-457C-ACB9-AC9148B88D17}" type="parTrans" cxnId="{C84CB640-F074-4F80-89A0-143303C511BC}">
      <dgm:prSet/>
      <dgm:spPr/>
      <dgm:t>
        <a:bodyPr/>
        <a:lstStyle/>
        <a:p>
          <a:endParaRPr lang="en-US"/>
        </a:p>
      </dgm:t>
    </dgm:pt>
    <dgm:pt modelId="{2925E753-71FF-4E2E-BB10-485A2DC57AD4}" type="sibTrans" cxnId="{C84CB640-F074-4F80-89A0-143303C511BC}">
      <dgm:prSet/>
      <dgm:spPr/>
      <dgm:t>
        <a:bodyPr/>
        <a:lstStyle/>
        <a:p>
          <a:endParaRPr lang="en-US"/>
        </a:p>
      </dgm:t>
    </dgm:pt>
    <dgm:pt modelId="{6CBBD091-594A-40A3-AAF1-D28B093EE205}">
      <dgm:prSet/>
      <dgm:spPr/>
      <dgm:t>
        <a:bodyPr/>
        <a:lstStyle/>
        <a:p>
          <a:r>
            <a:rPr lang="tr-TR" b="0" i="0"/>
            <a:t>En İyi 5 Orijinal Parça Üreticisi Java ME Kullanıyor</a:t>
          </a:r>
          <a:endParaRPr lang="en-US"/>
        </a:p>
      </dgm:t>
    </dgm:pt>
    <dgm:pt modelId="{24EF4164-C946-47D3-A0AA-EE4439D11A45}" type="parTrans" cxnId="{AC2187FE-F42A-4F7D-90C3-6BB1134050AB}">
      <dgm:prSet/>
      <dgm:spPr/>
      <dgm:t>
        <a:bodyPr/>
        <a:lstStyle/>
        <a:p>
          <a:endParaRPr lang="en-US"/>
        </a:p>
      </dgm:t>
    </dgm:pt>
    <dgm:pt modelId="{5E76AA11-BA77-4685-A186-E1B3B089D842}" type="sibTrans" cxnId="{AC2187FE-F42A-4F7D-90C3-6BB1134050AB}">
      <dgm:prSet/>
      <dgm:spPr/>
      <dgm:t>
        <a:bodyPr/>
        <a:lstStyle/>
        <a:p>
          <a:endParaRPr lang="en-US"/>
        </a:p>
      </dgm:t>
    </dgm:pt>
    <dgm:pt modelId="{5A2F5075-B2D9-43C6-AD86-B0F654FED80F}" type="pres">
      <dgm:prSet presAssocID="{FFBE186F-4395-47A6-8C37-D3751B9DC11F}" presName="diagram" presStyleCnt="0">
        <dgm:presLayoutVars>
          <dgm:dir/>
          <dgm:resizeHandles val="exact"/>
        </dgm:presLayoutVars>
      </dgm:prSet>
      <dgm:spPr/>
    </dgm:pt>
    <dgm:pt modelId="{E65DD3F1-9344-44CF-8408-57238552E3F8}" type="pres">
      <dgm:prSet presAssocID="{87A00A70-6C0B-44AB-8F17-0FFB362F03CE}" presName="node" presStyleLbl="node1" presStyleIdx="0" presStyleCnt="10">
        <dgm:presLayoutVars>
          <dgm:bulletEnabled val="1"/>
        </dgm:presLayoutVars>
      </dgm:prSet>
      <dgm:spPr/>
    </dgm:pt>
    <dgm:pt modelId="{65158EF9-45E5-419B-AE55-67F8DDEAC775}" type="pres">
      <dgm:prSet presAssocID="{531D9D73-176B-412F-914F-4344AAA5E279}" presName="sibTrans" presStyleCnt="0"/>
      <dgm:spPr/>
    </dgm:pt>
    <dgm:pt modelId="{4195F07A-FED2-41A9-B5D8-6B5A67CBD755}" type="pres">
      <dgm:prSet presAssocID="{D33AD085-FDDE-4930-AE7A-3B318FB85FCE}" presName="node" presStyleLbl="node1" presStyleIdx="1" presStyleCnt="10">
        <dgm:presLayoutVars>
          <dgm:bulletEnabled val="1"/>
        </dgm:presLayoutVars>
      </dgm:prSet>
      <dgm:spPr/>
    </dgm:pt>
    <dgm:pt modelId="{3A0784B1-9E16-45BB-9FB5-DB9CB8BF35CF}" type="pres">
      <dgm:prSet presAssocID="{6EACC9A7-090F-40B1-B91B-ADDB9CE6BEAF}" presName="sibTrans" presStyleCnt="0"/>
      <dgm:spPr/>
    </dgm:pt>
    <dgm:pt modelId="{6008F285-9A9E-4E68-84DC-BB4308614371}" type="pres">
      <dgm:prSet presAssocID="{A9C076E7-F418-46BB-B5FC-1EC13570CD99}" presName="node" presStyleLbl="node1" presStyleIdx="2" presStyleCnt="10">
        <dgm:presLayoutVars>
          <dgm:bulletEnabled val="1"/>
        </dgm:presLayoutVars>
      </dgm:prSet>
      <dgm:spPr/>
    </dgm:pt>
    <dgm:pt modelId="{B0E1E175-2AC3-4212-BE77-22F4304C6E82}" type="pres">
      <dgm:prSet presAssocID="{F41B5CE7-EF2A-4657-BF3C-702B63CB1B21}" presName="sibTrans" presStyleCnt="0"/>
      <dgm:spPr/>
    </dgm:pt>
    <dgm:pt modelId="{00E6FEC2-3C40-4F1A-B4C3-4E8DA593297C}" type="pres">
      <dgm:prSet presAssocID="{5347D69D-9046-41C5-9F46-5EE4B999696A}" presName="node" presStyleLbl="node1" presStyleIdx="3" presStyleCnt="10">
        <dgm:presLayoutVars>
          <dgm:bulletEnabled val="1"/>
        </dgm:presLayoutVars>
      </dgm:prSet>
      <dgm:spPr/>
    </dgm:pt>
    <dgm:pt modelId="{3A1B7F6A-ABC9-47ED-AFB8-BA9A3A66394C}" type="pres">
      <dgm:prSet presAssocID="{08330AB2-EC1D-4843-83D2-02B35D248F5E}" presName="sibTrans" presStyleCnt="0"/>
      <dgm:spPr/>
    </dgm:pt>
    <dgm:pt modelId="{DA0882A3-D080-44C2-A90A-AC92CB91AAE9}" type="pres">
      <dgm:prSet presAssocID="{5B8AF8A5-F46B-404A-B8A3-CD1B5149E5CC}" presName="node" presStyleLbl="node1" presStyleIdx="4" presStyleCnt="10">
        <dgm:presLayoutVars>
          <dgm:bulletEnabled val="1"/>
        </dgm:presLayoutVars>
      </dgm:prSet>
      <dgm:spPr/>
    </dgm:pt>
    <dgm:pt modelId="{EB9470E3-9222-46ED-B111-2BE17BECAD47}" type="pres">
      <dgm:prSet presAssocID="{896A6879-855D-4D7E-A495-EB762469A27B}" presName="sibTrans" presStyleCnt="0"/>
      <dgm:spPr/>
    </dgm:pt>
    <dgm:pt modelId="{607579BE-423C-44F5-9FCC-AD58BD3255ED}" type="pres">
      <dgm:prSet presAssocID="{6AB33DCE-F879-48F9-B28B-99058E211DDA}" presName="node" presStyleLbl="node1" presStyleIdx="5" presStyleCnt="10">
        <dgm:presLayoutVars>
          <dgm:bulletEnabled val="1"/>
        </dgm:presLayoutVars>
      </dgm:prSet>
      <dgm:spPr/>
    </dgm:pt>
    <dgm:pt modelId="{90BDE53F-607B-4014-BEC7-625FA7835CEA}" type="pres">
      <dgm:prSet presAssocID="{35335F5B-298A-40C2-AA35-20DCE0134B9C}" presName="sibTrans" presStyleCnt="0"/>
      <dgm:spPr/>
    </dgm:pt>
    <dgm:pt modelId="{AAC1D602-3115-4F21-A02C-FCE665030EF1}" type="pres">
      <dgm:prSet presAssocID="{1780F392-80AD-475E-B91D-7A1B6C01D699}" presName="node" presStyleLbl="node1" presStyleIdx="6" presStyleCnt="10">
        <dgm:presLayoutVars>
          <dgm:bulletEnabled val="1"/>
        </dgm:presLayoutVars>
      </dgm:prSet>
      <dgm:spPr/>
    </dgm:pt>
    <dgm:pt modelId="{69817BDC-80CF-447A-B297-6F493BB6F3F3}" type="pres">
      <dgm:prSet presAssocID="{AD86E722-3EDB-431F-9AB3-1E5A50BAFC5D}" presName="sibTrans" presStyleCnt="0"/>
      <dgm:spPr/>
    </dgm:pt>
    <dgm:pt modelId="{A593EDE3-0B95-4458-B819-B5E77EF8233C}" type="pres">
      <dgm:prSet presAssocID="{DA41AE34-1C0B-4D77-AB37-8549F334AFD0}" presName="node" presStyleLbl="node1" presStyleIdx="7" presStyleCnt="10">
        <dgm:presLayoutVars>
          <dgm:bulletEnabled val="1"/>
        </dgm:presLayoutVars>
      </dgm:prSet>
      <dgm:spPr/>
    </dgm:pt>
    <dgm:pt modelId="{8FB9F365-740D-4626-B480-4E7F359F975F}" type="pres">
      <dgm:prSet presAssocID="{D54ED40A-DF59-4864-B5DF-A2CD53C303D2}" presName="sibTrans" presStyleCnt="0"/>
      <dgm:spPr/>
    </dgm:pt>
    <dgm:pt modelId="{A8DB4CA2-1D78-478D-80DF-6A4C761FE7E3}" type="pres">
      <dgm:prSet presAssocID="{5609E935-818F-424B-A940-6407A1C4EA08}" presName="node" presStyleLbl="node1" presStyleIdx="8" presStyleCnt="10">
        <dgm:presLayoutVars>
          <dgm:bulletEnabled val="1"/>
        </dgm:presLayoutVars>
      </dgm:prSet>
      <dgm:spPr/>
    </dgm:pt>
    <dgm:pt modelId="{756105E4-72CF-436B-8C19-1CD44EC8B684}" type="pres">
      <dgm:prSet presAssocID="{2925E753-71FF-4E2E-BB10-485A2DC57AD4}" presName="sibTrans" presStyleCnt="0"/>
      <dgm:spPr/>
    </dgm:pt>
    <dgm:pt modelId="{4395B255-E0DF-4F01-AA4A-F02ED84B4807}" type="pres">
      <dgm:prSet presAssocID="{6CBBD091-594A-40A3-AAF1-D28B093EE205}" presName="node" presStyleLbl="node1" presStyleIdx="9" presStyleCnt="10">
        <dgm:presLayoutVars>
          <dgm:bulletEnabled val="1"/>
        </dgm:presLayoutVars>
      </dgm:prSet>
      <dgm:spPr/>
    </dgm:pt>
  </dgm:ptLst>
  <dgm:cxnLst>
    <dgm:cxn modelId="{A545A709-0B9F-4D95-B0A7-B726F158E2BE}" srcId="{FFBE186F-4395-47A6-8C37-D3751B9DC11F}" destId="{1780F392-80AD-475E-B91D-7A1B6C01D699}" srcOrd="6" destOrd="0" parTransId="{F3FE670E-4204-4A01-8C95-980E5A439EDB}" sibTransId="{AD86E722-3EDB-431F-9AB3-1E5A50BAFC5D}"/>
    <dgm:cxn modelId="{48AA3A11-770E-4BE0-A89D-52CA21912F15}" type="presOf" srcId="{A9C076E7-F418-46BB-B5FC-1EC13570CD99}" destId="{6008F285-9A9E-4E68-84DC-BB4308614371}" srcOrd="0" destOrd="0" presId="urn:microsoft.com/office/officeart/2005/8/layout/default#1"/>
    <dgm:cxn modelId="{684A8921-4E34-43E8-866E-16B2AC8B4F05}" type="presOf" srcId="{5B8AF8A5-F46B-404A-B8A3-CD1B5149E5CC}" destId="{DA0882A3-D080-44C2-A90A-AC92CB91AAE9}" srcOrd="0" destOrd="0" presId="urn:microsoft.com/office/officeart/2005/8/layout/default#1"/>
    <dgm:cxn modelId="{428B6127-98F1-4B86-8ABC-AB20D7ECE949}" type="presOf" srcId="{FFBE186F-4395-47A6-8C37-D3751B9DC11F}" destId="{5A2F5075-B2D9-43C6-AD86-B0F654FED80F}" srcOrd="0" destOrd="0" presId="urn:microsoft.com/office/officeart/2005/8/layout/default#1"/>
    <dgm:cxn modelId="{CC96B52E-61CF-4CC6-A9F3-FD78C2A18269}" type="presOf" srcId="{6CBBD091-594A-40A3-AAF1-D28B093EE205}" destId="{4395B255-E0DF-4F01-AA4A-F02ED84B4807}" srcOrd="0" destOrd="0" presId="urn:microsoft.com/office/officeart/2005/8/layout/default#1"/>
    <dgm:cxn modelId="{2A415839-3FDE-4BBE-959D-B2C1C8004FA5}" type="presOf" srcId="{1780F392-80AD-475E-B91D-7A1B6C01D699}" destId="{AAC1D602-3115-4F21-A02C-FCE665030EF1}" srcOrd="0" destOrd="0" presId="urn:microsoft.com/office/officeart/2005/8/layout/default#1"/>
    <dgm:cxn modelId="{C84CB640-F074-4F80-89A0-143303C511BC}" srcId="{FFBE186F-4395-47A6-8C37-D3751B9DC11F}" destId="{5609E935-818F-424B-A940-6407A1C4EA08}" srcOrd="8" destOrd="0" parTransId="{625021F9-6262-457C-ACB9-AC9148B88D17}" sibTransId="{2925E753-71FF-4E2E-BB10-485A2DC57AD4}"/>
    <dgm:cxn modelId="{51C42749-F57A-49D0-BFC2-5658501A4DA6}" srcId="{FFBE186F-4395-47A6-8C37-D3751B9DC11F}" destId="{6AB33DCE-F879-48F9-B28B-99058E211DDA}" srcOrd="5" destOrd="0" parTransId="{FECE3B4F-E868-47F6-B381-C834EEA14D56}" sibTransId="{35335F5B-298A-40C2-AA35-20DCE0134B9C}"/>
    <dgm:cxn modelId="{F3397349-22E5-4160-BC70-840684BAB663}" srcId="{FFBE186F-4395-47A6-8C37-D3751B9DC11F}" destId="{DA41AE34-1C0B-4D77-AB37-8549F334AFD0}" srcOrd="7" destOrd="0" parTransId="{6DBB5690-0B9B-4187-B7D9-797FAAB904FA}" sibTransId="{D54ED40A-DF59-4864-B5DF-A2CD53C303D2}"/>
    <dgm:cxn modelId="{7393826E-404F-4485-8851-1311398E5E24}" type="presOf" srcId="{6AB33DCE-F879-48F9-B28B-99058E211DDA}" destId="{607579BE-423C-44F5-9FCC-AD58BD3255ED}" srcOrd="0" destOrd="0" presId="urn:microsoft.com/office/officeart/2005/8/layout/default#1"/>
    <dgm:cxn modelId="{17651975-73E1-4F5B-A44F-19DEA70E3EC9}" type="presOf" srcId="{DA41AE34-1C0B-4D77-AB37-8549F334AFD0}" destId="{A593EDE3-0B95-4458-B819-B5E77EF8233C}" srcOrd="0" destOrd="0" presId="urn:microsoft.com/office/officeart/2005/8/layout/default#1"/>
    <dgm:cxn modelId="{917B347F-3066-4F61-AE5F-D25DC605888E}" srcId="{FFBE186F-4395-47A6-8C37-D3751B9DC11F}" destId="{D33AD085-FDDE-4930-AE7A-3B318FB85FCE}" srcOrd="1" destOrd="0" parTransId="{91FFEB54-2C39-422C-90C6-F389CF3FD3F4}" sibTransId="{6EACC9A7-090F-40B1-B91B-ADDB9CE6BEAF}"/>
    <dgm:cxn modelId="{72C6EA7F-57AC-4110-89B7-7B3B07430245}" srcId="{FFBE186F-4395-47A6-8C37-D3751B9DC11F}" destId="{5347D69D-9046-41C5-9F46-5EE4B999696A}" srcOrd="3" destOrd="0" parTransId="{DD12F1D0-CB22-4A84-8AE9-4FD5F3CD68E3}" sibTransId="{08330AB2-EC1D-4843-83D2-02B35D248F5E}"/>
    <dgm:cxn modelId="{4F70C5A8-7568-444E-9818-459A27B31FFB}" type="presOf" srcId="{D33AD085-FDDE-4930-AE7A-3B318FB85FCE}" destId="{4195F07A-FED2-41A9-B5D8-6B5A67CBD755}" srcOrd="0" destOrd="0" presId="urn:microsoft.com/office/officeart/2005/8/layout/default#1"/>
    <dgm:cxn modelId="{A249A6B7-8DE4-4747-BA55-D55936917754}" srcId="{FFBE186F-4395-47A6-8C37-D3751B9DC11F}" destId="{87A00A70-6C0B-44AB-8F17-0FFB362F03CE}" srcOrd="0" destOrd="0" parTransId="{F20BF1FA-2FA9-4B93-8FDF-3291AA7C71B0}" sibTransId="{531D9D73-176B-412F-914F-4344AAA5E279}"/>
    <dgm:cxn modelId="{41827EC8-DC77-4EFF-A0E5-C8B6C7080B25}" type="presOf" srcId="{5609E935-818F-424B-A940-6407A1C4EA08}" destId="{A8DB4CA2-1D78-478D-80DF-6A4C761FE7E3}" srcOrd="0" destOrd="0" presId="urn:microsoft.com/office/officeart/2005/8/layout/default#1"/>
    <dgm:cxn modelId="{94BDD9E4-CD0A-430B-BCA1-80EAD6863206}" type="presOf" srcId="{5347D69D-9046-41C5-9F46-5EE4B999696A}" destId="{00E6FEC2-3C40-4F1A-B4C3-4E8DA593297C}" srcOrd="0" destOrd="0" presId="urn:microsoft.com/office/officeart/2005/8/layout/default#1"/>
    <dgm:cxn modelId="{69049AED-B395-47F9-897E-915D5C88F061}" type="presOf" srcId="{87A00A70-6C0B-44AB-8F17-0FFB362F03CE}" destId="{E65DD3F1-9344-44CF-8408-57238552E3F8}" srcOrd="0" destOrd="0" presId="urn:microsoft.com/office/officeart/2005/8/layout/default#1"/>
    <dgm:cxn modelId="{AF8941F5-C79F-4E8B-9DB6-C6A0D26B30A9}" srcId="{FFBE186F-4395-47A6-8C37-D3751B9DC11F}" destId="{A9C076E7-F418-46BB-B5FC-1EC13570CD99}" srcOrd="2" destOrd="0" parTransId="{0957FAC5-740D-4075-A8CF-8D96DEDB257F}" sibTransId="{F41B5CE7-EF2A-4657-BF3C-702B63CB1B21}"/>
    <dgm:cxn modelId="{C788C8F9-A6EC-4436-9330-CCC2666799B7}" srcId="{FFBE186F-4395-47A6-8C37-D3751B9DC11F}" destId="{5B8AF8A5-F46B-404A-B8A3-CD1B5149E5CC}" srcOrd="4" destOrd="0" parTransId="{B3DF942D-2012-42D8-8BC1-D394E357D4FD}" sibTransId="{896A6879-855D-4D7E-A495-EB762469A27B}"/>
    <dgm:cxn modelId="{AC2187FE-F42A-4F7D-90C3-6BB1134050AB}" srcId="{FFBE186F-4395-47A6-8C37-D3751B9DC11F}" destId="{6CBBD091-594A-40A3-AAF1-D28B093EE205}" srcOrd="9" destOrd="0" parTransId="{24EF4164-C946-47D3-A0AA-EE4439D11A45}" sibTransId="{5E76AA11-BA77-4685-A186-E1B3B089D842}"/>
    <dgm:cxn modelId="{0B7D7C79-1413-466E-A031-5747ADA190F7}" type="presParOf" srcId="{5A2F5075-B2D9-43C6-AD86-B0F654FED80F}" destId="{E65DD3F1-9344-44CF-8408-57238552E3F8}" srcOrd="0" destOrd="0" presId="urn:microsoft.com/office/officeart/2005/8/layout/default#1"/>
    <dgm:cxn modelId="{EB545F51-E830-49C0-A761-2795A8100C9F}" type="presParOf" srcId="{5A2F5075-B2D9-43C6-AD86-B0F654FED80F}" destId="{65158EF9-45E5-419B-AE55-67F8DDEAC775}" srcOrd="1" destOrd="0" presId="urn:microsoft.com/office/officeart/2005/8/layout/default#1"/>
    <dgm:cxn modelId="{D767495F-7D3D-4242-8613-D960C95440D8}" type="presParOf" srcId="{5A2F5075-B2D9-43C6-AD86-B0F654FED80F}" destId="{4195F07A-FED2-41A9-B5D8-6B5A67CBD755}" srcOrd="2" destOrd="0" presId="urn:microsoft.com/office/officeart/2005/8/layout/default#1"/>
    <dgm:cxn modelId="{3768BAE1-95D8-4D51-94B9-AE872D4D8F0A}" type="presParOf" srcId="{5A2F5075-B2D9-43C6-AD86-B0F654FED80F}" destId="{3A0784B1-9E16-45BB-9FB5-DB9CB8BF35CF}" srcOrd="3" destOrd="0" presId="urn:microsoft.com/office/officeart/2005/8/layout/default#1"/>
    <dgm:cxn modelId="{AA547FEE-E68F-43E3-BC03-31CB69570A08}" type="presParOf" srcId="{5A2F5075-B2D9-43C6-AD86-B0F654FED80F}" destId="{6008F285-9A9E-4E68-84DC-BB4308614371}" srcOrd="4" destOrd="0" presId="urn:microsoft.com/office/officeart/2005/8/layout/default#1"/>
    <dgm:cxn modelId="{4D3727F2-D74D-4817-B68F-D7CE266F7520}" type="presParOf" srcId="{5A2F5075-B2D9-43C6-AD86-B0F654FED80F}" destId="{B0E1E175-2AC3-4212-BE77-22F4304C6E82}" srcOrd="5" destOrd="0" presId="urn:microsoft.com/office/officeart/2005/8/layout/default#1"/>
    <dgm:cxn modelId="{DF0528C9-BDFB-4ED3-8554-3EC45E690310}" type="presParOf" srcId="{5A2F5075-B2D9-43C6-AD86-B0F654FED80F}" destId="{00E6FEC2-3C40-4F1A-B4C3-4E8DA593297C}" srcOrd="6" destOrd="0" presId="urn:microsoft.com/office/officeart/2005/8/layout/default#1"/>
    <dgm:cxn modelId="{E88850C7-566B-4A64-8693-510A02FF5DE0}" type="presParOf" srcId="{5A2F5075-B2D9-43C6-AD86-B0F654FED80F}" destId="{3A1B7F6A-ABC9-47ED-AFB8-BA9A3A66394C}" srcOrd="7" destOrd="0" presId="urn:microsoft.com/office/officeart/2005/8/layout/default#1"/>
    <dgm:cxn modelId="{CCEEE20F-DD0C-40BB-B299-0039939F953D}" type="presParOf" srcId="{5A2F5075-B2D9-43C6-AD86-B0F654FED80F}" destId="{DA0882A3-D080-44C2-A90A-AC92CB91AAE9}" srcOrd="8" destOrd="0" presId="urn:microsoft.com/office/officeart/2005/8/layout/default#1"/>
    <dgm:cxn modelId="{9D5BF227-AA29-4453-B16A-2DC2BFE4097E}" type="presParOf" srcId="{5A2F5075-B2D9-43C6-AD86-B0F654FED80F}" destId="{EB9470E3-9222-46ED-B111-2BE17BECAD47}" srcOrd="9" destOrd="0" presId="urn:microsoft.com/office/officeart/2005/8/layout/default#1"/>
    <dgm:cxn modelId="{1FEADA2F-4DA3-471D-B5F5-0045FAA8A3A5}" type="presParOf" srcId="{5A2F5075-B2D9-43C6-AD86-B0F654FED80F}" destId="{607579BE-423C-44F5-9FCC-AD58BD3255ED}" srcOrd="10" destOrd="0" presId="urn:microsoft.com/office/officeart/2005/8/layout/default#1"/>
    <dgm:cxn modelId="{552ACC45-C30D-4149-875B-52D2719A24B8}" type="presParOf" srcId="{5A2F5075-B2D9-43C6-AD86-B0F654FED80F}" destId="{90BDE53F-607B-4014-BEC7-625FA7835CEA}" srcOrd="11" destOrd="0" presId="urn:microsoft.com/office/officeart/2005/8/layout/default#1"/>
    <dgm:cxn modelId="{07BF93B3-7B14-4756-A638-FBA9F63A5141}" type="presParOf" srcId="{5A2F5075-B2D9-43C6-AD86-B0F654FED80F}" destId="{AAC1D602-3115-4F21-A02C-FCE665030EF1}" srcOrd="12" destOrd="0" presId="urn:microsoft.com/office/officeart/2005/8/layout/default#1"/>
    <dgm:cxn modelId="{3D121656-6348-49E1-8785-1A30B6F17B1C}" type="presParOf" srcId="{5A2F5075-B2D9-43C6-AD86-B0F654FED80F}" destId="{69817BDC-80CF-447A-B297-6F493BB6F3F3}" srcOrd="13" destOrd="0" presId="urn:microsoft.com/office/officeart/2005/8/layout/default#1"/>
    <dgm:cxn modelId="{CF586A98-57C4-4E1E-BB05-D71416C4E937}" type="presParOf" srcId="{5A2F5075-B2D9-43C6-AD86-B0F654FED80F}" destId="{A593EDE3-0B95-4458-B819-B5E77EF8233C}" srcOrd="14" destOrd="0" presId="urn:microsoft.com/office/officeart/2005/8/layout/default#1"/>
    <dgm:cxn modelId="{2F7E2261-4D58-4807-A433-5156E84A885D}" type="presParOf" srcId="{5A2F5075-B2D9-43C6-AD86-B0F654FED80F}" destId="{8FB9F365-740D-4626-B480-4E7F359F975F}" srcOrd="15" destOrd="0" presId="urn:microsoft.com/office/officeart/2005/8/layout/default#1"/>
    <dgm:cxn modelId="{E2861C47-A029-4BE1-9ACC-27650D19BA56}" type="presParOf" srcId="{5A2F5075-B2D9-43C6-AD86-B0F654FED80F}" destId="{A8DB4CA2-1D78-478D-80DF-6A4C761FE7E3}" srcOrd="16" destOrd="0" presId="urn:microsoft.com/office/officeart/2005/8/layout/default#1"/>
    <dgm:cxn modelId="{B57A605B-8458-4975-BA1A-5A7608AB8C4D}" type="presParOf" srcId="{5A2F5075-B2D9-43C6-AD86-B0F654FED80F}" destId="{756105E4-72CF-436B-8C19-1CD44EC8B684}" srcOrd="17" destOrd="0" presId="urn:microsoft.com/office/officeart/2005/8/layout/default#1"/>
    <dgm:cxn modelId="{C6C3D9F9-F0A5-431B-AC75-0830FF84CC57}" type="presParOf" srcId="{5A2F5075-B2D9-43C6-AD86-B0F654FED80F}" destId="{4395B255-E0DF-4F01-AA4A-F02ED84B4807}" srcOrd="1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118360-A287-4A07-9013-9EBCB5B4B9F0}" type="doc">
      <dgm:prSet loTypeId="urn:microsoft.com/office/officeart/2018/2/layout/IconVerticalSolidList" loCatId="icon" qsTypeId="urn:microsoft.com/office/officeart/2005/8/quickstyle/simple1#2" qsCatId="simple" csTypeId="urn:microsoft.com/office/officeart/2018/5/colors/Iconchunking_neutralicontext_colorful1" csCatId="colorful" phldr="1"/>
      <dgm:spPr/>
      <dgm:t>
        <a:bodyPr/>
        <a:lstStyle/>
        <a:p>
          <a:endParaRPr lang="en-US"/>
        </a:p>
      </dgm:t>
    </dgm:pt>
    <dgm:pt modelId="{FA99770C-DF3C-4312-9C81-DD23D6B2B0DC}">
      <dgm:prSet/>
      <dgm:spPr/>
      <dgm:t>
        <a:bodyPr/>
        <a:lstStyle/>
        <a:p>
          <a:r>
            <a:rPr lang="tr-TR" b="0" i="0"/>
            <a:t>Algoritma, belirli bir problemi çözmek veya belirli bir amaca ulaşmak için çözüm yolunun adım adım tasarlanmasıdır.</a:t>
          </a:r>
          <a:endParaRPr lang="en-US"/>
        </a:p>
      </dgm:t>
    </dgm:pt>
    <dgm:pt modelId="{E409B005-151A-4798-8F17-34A33741DC8D}" type="parTrans" cxnId="{B2E861B7-04C3-4F92-A019-50DE233D5FC9}">
      <dgm:prSet/>
      <dgm:spPr/>
      <dgm:t>
        <a:bodyPr/>
        <a:lstStyle/>
        <a:p>
          <a:endParaRPr lang="en-US"/>
        </a:p>
      </dgm:t>
    </dgm:pt>
    <dgm:pt modelId="{6BD5236D-0A86-4E5B-957D-B3F0061CF33E}" type="sibTrans" cxnId="{B2E861B7-04C3-4F92-A019-50DE233D5FC9}">
      <dgm:prSet/>
      <dgm:spPr/>
      <dgm:t>
        <a:bodyPr/>
        <a:lstStyle/>
        <a:p>
          <a:endParaRPr lang="en-US"/>
        </a:p>
      </dgm:t>
    </dgm:pt>
    <dgm:pt modelId="{49B41A75-3386-40F6-A291-656AAEE1DF88}">
      <dgm:prSet/>
      <dgm:spPr/>
      <dgm:t>
        <a:bodyPr/>
        <a:lstStyle/>
        <a:p>
          <a:r>
            <a:rPr lang="tr-TR" b="0" i="0"/>
            <a:t>Algoritmalar sadece bilgisayar bilimlerinde değil hayatın her alanında kullanılır. Örneğin bir yemek yaparken, o yemeğin tarifindeki adımlar aslında bir algoritmadır.</a:t>
          </a:r>
          <a:endParaRPr lang="en-US"/>
        </a:p>
      </dgm:t>
    </dgm:pt>
    <dgm:pt modelId="{F39E95A1-FBE6-48D9-92CA-68F4268477C1}" type="parTrans" cxnId="{70526DA0-40FB-4205-BF55-A011C9550A31}">
      <dgm:prSet/>
      <dgm:spPr/>
      <dgm:t>
        <a:bodyPr/>
        <a:lstStyle/>
        <a:p>
          <a:endParaRPr lang="en-US"/>
        </a:p>
      </dgm:t>
    </dgm:pt>
    <dgm:pt modelId="{D07877F2-220F-454B-BE21-D6508807267A}" type="sibTrans" cxnId="{70526DA0-40FB-4205-BF55-A011C9550A31}">
      <dgm:prSet/>
      <dgm:spPr/>
      <dgm:t>
        <a:bodyPr/>
        <a:lstStyle/>
        <a:p>
          <a:endParaRPr lang="en-US"/>
        </a:p>
      </dgm:t>
    </dgm:pt>
    <dgm:pt modelId="{AF11AC58-96E1-4555-A3F8-437F887AD376}" type="pres">
      <dgm:prSet presAssocID="{B8118360-A287-4A07-9013-9EBCB5B4B9F0}" presName="root" presStyleCnt="0">
        <dgm:presLayoutVars>
          <dgm:dir/>
          <dgm:resizeHandles val="exact"/>
        </dgm:presLayoutVars>
      </dgm:prSet>
      <dgm:spPr/>
    </dgm:pt>
    <dgm:pt modelId="{1E939873-E033-4EE3-A357-D957CC8E7D58}" type="pres">
      <dgm:prSet presAssocID="{FA99770C-DF3C-4312-9C81-DD23D6B2B0DC}" presName="compNode" presStyleCnt="0"/>
      <dgm:spPr/>
    </dgm:pt>
    <dgm:pt modelId="{ADA504E5-BCAC-4CC7-AF7E-3DBE5124D8A5}" type="pres">
      <dgm:prSet presAssocID="{FA99770C-DF3C-4312-9C81-DD23D6B2B0DC}" presName="bgRect" presStyleLbl="bgShp" presStyleIdx="0" presStyleCnt="2"/>
      <dgm:spPr/>
    </dgm:pt>
    <dgm:pt modelId="{C0E28A19-E511-4FDC-99D5-13F4FBFBB1E9}" type="pres">
      <dgm:prSet presAssocID="{FA99770C-DF3C-4312-9C81-DD23D6B2B0D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2E92E6F8-EAA0-4B93-A8E2-F59236E38056}" type="pres">
      <dgm:prSet presAssocID="{FA99770C-DF3C-4312-9C81-DD23D6B2B0DC}" presName="spaceRect" presStyleCnt="0"/>
      <dgm:spPr/>
    </dgm:pt>
    <dgm:pt modelId="{2FEBE815-309A-4ABB-A74C-BCACEAC44EEF}" type="pres">
      <dgm:prSet presAssocID="{FA99770C-DF3C-4312-9C81-DD23D6B2B0DC}" presName="parTx" presStyleLbl="revTx" presStyleIdx="0" presStyleCnt="2">
        <dgm:presLayoutVars>
          <dgm:chMax val="0"/>
          <dgm:chPref val="0"/>
        </dgm:presLayoutVars>
      </dgm:prSet>
      <dgm:spPr/>
    </dgm:pt>
    <dgm:pt modelId="{15BA92D1-51DE-4D4E-9701-0F14C69E3133}" type="pres">
      <dgm:prSet presAssocID="{6BD5236D-0A86-4E5B-957D-B3F0061CF33E}" presName="sibTrans" presStyleCnt="0"/>
      <dgm:spPr/>
    </dgm:pt>
    <dgm:pt modelId="{D02B7773-8EA6-4866-9FA3-941FFA3075A7}" type="pres">
      <dgm:prSet presAssocID="{49B41A75-3386-40F6-A291-656AAEE1DF88}" presName="compNode" presStyleCnt="0"/>
      <dgm:spPr/>
    </dgm:pt>
    <dgm:pt modelId="{57DE570A-A1AE-4077-B73E-2827268E1B9B}" type="pres">
      <dgm:prSet presAssocID="{49B41A75-3386-40F6-A291-656AAEE1DF88}" presName="bgRect" presStyleLbl="bgShp" presStyleIdx="1" presStyleCnt="2"/>
      <dgm:spPr/>
    </dgm:pt>
    <dgm:pt modelId="{CC6CFD28-A8D4-48A4-80E0-4AC58E21F3CF}" type="pres">
      <dgm:prSet presAssocID="{49B41A75-3386-40F6-A291-656AAEE1DF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0F0ED64F-E0CE-4B7B-B6A0-593FF7EFD012}" type="pres">
      <dgm:prSet presAssocID="{49B41A75-3386-40F6-A291-656AAEE1DF88}" presName="spaceRect" presStyleCnt="0"/>
      <dgm:spPr/>
    </dgm:pt>
    <dgm:pt modelId="{7C028362-A3C1-436C-B28B-5CB747D47B75}" type="pres">
      <dgm:prSet presAssocID="{49B41A75-3386-40F6-A291-656AAEE1DF88}" presName="parTx" presStyleLbl="revTx" presStyleIdx="1" presStyleCnt="2">
        <dgm:presLayoutVars>
          <dgm:chMax val="0"/>
          <dgm:chPref val="0"/>
        </dgm:presLayoutVars>
      </dgm:prSet>
      <dgm:spPr/>
    </dgm:pt>
  </dgm:ptLst>
  <dgm:cxnLst>
    <dgm:cxn modelId="{22B4C86D-5D16-46F6-A2F5-1B68E63A9535}" type="presOf" srcId="{FA99770C-DF3C-4312-9C81-DD23D6B2B0DC}" destId="{2FEBE815-309A-4ABB-A74C-BCACEAC44EEF}" srcOrd="0" destOrd="0" presId="urn:microsoft.com/office/officeart/2018/2/layout/IconVerticalSolidList"/>
    <dgm:cxn modelId="{CC3D35A0-224B-4FB8-AF46-8DF8EC224000}" type="presOf" srcId="{49B41A75-3386-40F6-A291-656AAEE1DF88}" destId="{7C028362-A3C1-436C-B28B-5CB747D47B75}" srcOrd="0" destOrd="0" presId="urn:microsoft.com/office/officeart/2018/2/layout/IconVerticalSolidList"/>
    <dgm:cxn modelId="{70526DA0-40FB-4205-BF55-A011C9550A31}" srcId="{B8118360-A287-4A07-9013-9EBCB5B4B9F0}" destId="{49B41A75-3386-40F6-A291-656AAEE1DF88}" srcOrd="1" destOrd="0" parTransId="{F39E95A1-FBE6-48D9-92CA-68F4268477C1}" sibTransId="{D07877F2-220F-454B-BE21-D6508807267A}"/>
    <dgm:cxn modelId="{B2E861B7-04C3-4F92-A019-50DE233D5FC9}" srcId="{B8118360-A287-4A07-9013-9EBCB5B4B9F0}" destId="{FA99770C-DF3C-4312-9C81-DD23D6B2B0DC}" srcOrd="0" destOrd="0" parTransId="{E409B005-151A-4798-8F17-34A33741DC8D}" sibTransId="{6BD5236D-0A86-4E5B-957D-B3F0061CF33E}"/>
    <dgm:cxn modelId="{30D4CCED-F417-489F-A3EB-32FD5152A228}" type="presOf" srcId="{B8118360-A287-4A07-9013-9EBCB5B4B9F0}" destId="{AF11AC58-96E1-4555-A3F8-437F887AD376}" srcOrd="0" destOrd="0" presId="urn:microsoft.com/office/officeart/2018/2/layout/IconVerticalSolidList"/>
    <dgm:cxn modelId="{5F4CFFE0-9D2F-4743-8B5D-DB72149D8F2C}" type="presParOf" srcId="{AF11AC58-96E1-4555-A3F8-437F887AD376}" destId="{1E939873-E033-4EE3-A357-D957CC8E7D58}" srcOrd="0" destOrd="0" presId="urn:microsoft.com/office/officeart/2018/2/layout/IconVerticalSolidList"/>
    <dgm:cxn modelId="{D4AFF10D-3BC0-4CC4-B3A8-83ECA34CD565}" type="presParOf" srcId="{1E939873-E033-4EE3-A357-D957CC8E7D58}" destId="{ADA504E5-BCAC-4CC7-AF7E-3DBE5124D8A5}" srcOrd="0" destOrd="0" presId="urn:microsoft.com/office/officeart/2018/2/layout/IconVerticalSolidList"/>
    <dgm:cxn modelId="{DDF1A881-F27F-45F8-A50D-6FDE00CC0505}" type="presParOf" srcId="{1E939873-E033-4EE3-A357-D957CC8E7D58}" destId="{C0E28A19-E511-4FDC-99D5-13F4FBFBB1E9}" srcOrd="1" destOrd="0" presId="urn:microsoft.com/office/officeart/2018/2/layout/IconVerticalSolidList"/>
    <dgm:cxn modelId="{9F2D7A11-5DE9-4F02-B27F-C344C32DB54B}" type="presParOf" srcId="{1E939873-E033-4EE3-A357-D957CC8E7D58}" destId="{2E92E6F8-EAA0-4B93-A8E2-F59236E38056}" srcOrd="2" destOrd="0" presId="urn:microsoft.com/office/officeart/2018/2/layout/IconVerticalSolidList"/>
    <dgm:cxn modelId="{881514B9-2A29-4A92-8CD6-B4DA9FF522A4}" type="presParOf" srcId="{1E939873-E033-4EE3-A357-D957CC8E7D58}" destId="{2FEBE815-309A-4ABB-A74C-BCACEAC44EEF}" srcOrd="3" destOrd="0" presId="urn:microsoft.com/office/officeart/2018/2/layout/IconVerticalSolidList"/>
    <dgm:cxn modelId="{949D9DA5-E183-4C67-B0AB-A9715F4080C4}" type="presParOf" srcId="{AF11AC58-96E1-4555-A3F8-437F887AD376}" destId="{15BA92D1-51DE-4D4E-9701-0F14C69E3133}" srcOrd="1" destOrd="0" presId="urn:microsoft.com/office/officeart/2018/2/layout/IconVerticalSolidList"/>
    <dgm:cxn modelId="{5FB8F9E1-7D3A-4C4E-AC76-952BB24EC25F}" type="presParOf" srcId="{AF11AC58-96E1-4555-A3F8-437F887AD376}" destId="{D02B7773-8EA6-4866-9FA3-941FFA3075A7}" srcOrd="2" destOrd="0" presId="urn:microsoft.com/office/officeart/2018/2/layout/IconVerticalSolidList"/>
    <dgm:cxn modelId="{B186C354-40FE-4D44-A539-A1269420D0D4}" type="presParOf" srcId="{D02B7773-8EA6-4866-9FA3-941FFA3075A7}" destId="{57DE570A-A1AE-4077-B73E-2827268E1B9B}" srcOrd="0" destOrd="0" presId="urn:microsoft.com/office/officeart/2018/2/layout/IconVerticalSolidList"/>
    <dgm:cxn modelId="{5137C2ED-F16E-4A38-9B20-FE6567561770}" type="presParOf" srcId="{D02B7773-8EA6-4866-9FA3-941FFA3075A7}" destId="{CC6CFD28-A8D4-48A4-80E0-4AC58E21F3CF}" srcOrd="1" destOrd="0" presId="urn:microsoft.com/office/officeart/2018/2/layout/IconVerticalSolidList"/>
    <dgm:cxn modelId="{33E941A2-4F10-4119-8D68-CEFCF0C7D5D3}" type="presParOf" srcId="{D02B7773-8EA6-4866-9FA3-941FFA3075A7}" destId="{0F0ED64F-E0CE-4B7B-B6A0-593FF7EFD012}" srcOrd="2" destOrd="0" presId="urn:microsoft.com/office/officeart/2018/2/layout/IconVerticalSolidList"/>
    <dgm:cxn modelId="{5AAD4C9A-F9E4-4C4F-9AA5-5CE072D8FCC2}" type="presParOf" srcId="{D02B7773-8EA6-4866-9FA3-941FFA3075A7}" destId="{7C028362-A3C1-436C-B28B-5CB747D47B7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9C080-9B43-4747-93AC-FA1D125B4B7C}">
      <dsp:nvSpPr>
        <dsp:cNvPr id="0" name=""/>
        <dsp:cNvSpPr/>
      </dsp:nvSpPr>
      <dsp:spPr>
        <a:xfrm>
          <a:off x="1172"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19E0F-6501-4847-88BD-ADE19875DADC}">
      <dsp:nvSpPr>
        <dsp:cNvPr id="0" name=""/>
        <dsp:cNvSpPr/>
      </dsp:nvSpPr>
      <dsp:spPr>
        <a:xfrm>
          <a:off x="458411"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tr-TR" sz="3300" kern="1200" dirty="0"/>
            <a:t>Java günümüzde en popüler ve teknolojilere hızlı adapte olabilen bir programlama dilidir.</a:t>
          </a:r>
          <a:endParaRPr lang="en-US" sz="3300" kern="1200" dirty="0"/>
        </a:p>
      </dsp:txBody>
      <dsp:txXfrm>
        <a:off x="534947" y="649409"/>
        <a:ext cx="3962083" cy="2460051"/>
      </dsp:txXfrm>
    </dsp:sp>
    <dsp:sp modelId="{AF5F6346-B6D2-458D-8380-6A68369DECD1}">
      <dsp:nvSpPr>
        <dsp:cNvPr id="0" name=""/>
        <dsp:cNvSpPr/>
      </dsp:nvSpPr>
      <dsp:spPr>
        <a:xfrm>
          <a:off x="5030807"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9C34A75-550B-4786-B867-425284F69544}">
      <dsp:nvSpPr>
        <dsp:cNvPr id="0" name=""/>
        <dsp:cNvSpPr/>
      </dsp:nvSpPr>
      <dsp:spPr>
        <a:xfrm>
          <a:off x="5488046"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tr-TR" sz="3300" kern="1200"/>
            <a:t>Java işletim sisteminden bağımsız çalışır. (JVM)</a:t>
          </a:r>
          <a:endParaRPr lang="en-US" sz="3300" kern="1200"/>
        </a:p>
      </dsp:txBody>
      <dsp:txXfrm>
        <a:off x="5564582" y="649409"/>
        <a:ext cx="3962083" cy="2460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DD3F1-9344-44CF-8408-57238552E3F8}">
      <dsp:nvSpPr>
        <dsp:cNvPr id="0" name=""/>
        <dsp:cNvSpPr/>
      </dsp:nvSpPr>
      <dsp:spPr>
        <a:xfrm>
          <a:off x="3282" y="570146"/>
          <a:ext cx="1777168" cy="106630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0" i="0" kern="1200"/>
            <a:t>Şirket Masaüstü Bilgisayarlarının %97'sinde Java Bulunuyor</a:t>
          </a:r>
          <a:endParaRPr lang="en-US" sz="1400" kern="1200"/>
        </a:p>
      </dsp:txBody>
      <dsp:txXfrm>
        <a:off x="3282" y="570146"/>
        <a:ext cx="1777168" cy="1066301"/>
      </dsp:txXfrm>
    </dsp:sp>
    <dsp:sp modelId="{4195F07A-FED2-41A9-B5D8-6B5A67CBD755}">
      <dsp:nvSpPr>
        <dsp:cNvPr id="0" name=""/>
        <dsp:cNvSpPr/>
      </dsp:nvSpPr>
      <dsp:spPr>
        <a:xfrm>
          <a:off x="1958167" y="570146"/>
          <a:ext cx="1777168" cy="106630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0" i="0" kern="1200"/>
            <a:t>ABD'deki Masaüstü Bilgisayarların (veya Bilgisayarların) %89'unda Java Bulunuyor</a:t>
          </a:r>
          <a:endParaRPr lang="en-US" sz="1400" kern="1200"/>
        </a:p>
      </dsp:txBody>
      <dsp:txXfrm>
        <a:off x="1958167" y="570146"/>
        <a:ext cx="1777168" cy="1066301"/>
      </dsp:txXfrm>
    </dsp:sp>
    <dsp:sp modelId="{6008F285-9A9E-4E68-84DC-BB4308614371}">
      <dsp:nvSpPr>
        <dsp:cNvPr id="0" name=""/>
        <dsp:cNvSpPr/>
      </dsp:nvSpPr>
      <dsp:spPr>
        <a:xfrm>
          <a:off x="3913053" y="570146"/>
          <a:ext cx="1777168" cy="106630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0" i="0" kern="1200"/>
            <a:t>Dünya Genelinde 9 Milyon Java Geliştiricisi Var</a:t>
          </a:r>
          <a:endParaRPr lang="en-US" sz="1400" kern="1200"/>
        </a:p>
      </dsp:txBody>
      <dsp:txXfrm>
        <a:off x="3913053" y="570146"/>
        <a:ext cx="1777168" cy="1066301"/>
      </dsp:txXfrm>
    </dsp:sp>
    <dsp:sp modelId="{00E6FEC2-3C40-4F1A-B4C3-4E8DA593297C}">
      <dsp:nvSpPr>
        <dsp:cNvPr id="0" name=""/>
        <dsp:cNvSpPr/>
      </dsp:nvSpPr>
      <dsp:spPr>
        <a:xfrm>
          <a:off x="5867938" y="570146"/>
          <a:ext cx="1777168" cy="106630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0" i="0" kern="1200"/>
            <a:t>Geliştiricilerin 1 Numaralı Seçimi</a:t>
          </a:r>
          <a:endParaRPr lang="en-US" sz="1400" kern="1200"/>
        </a:p>
      </dsp:txBody>
      <dsp:txXfrm>
        <a:off x="5867938" y="570146"/>
        <a:ext cx="1777168" cy="1066301"/>
      </dsp:txXfrm>
    </dsp:sp>
    <dsp:sp modelId="{DA0882A3-D080-44C2-A90A-AC92CB91AAE9}">
      <dsp:nvSpPr>
        <dsp:cNvPr id="0" name=""/>
        <dsp:cNvSpPr/>
      </dsp:nvSpPr>
      <dsp:spPr>
        <a:xfrm>
          <a:off x="7822824" y="570146"/>
          <a:ext cx="1777168" cy="106630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0" i="0" kern="1200"/>
            <a:t>1 Numaralı Geliştirme Platformu</a:t>
          </a:r>
          <a:endParaRPr lang="en-US" sz="1400" kern="1200"/>
        </a:p>
      </dsp:txBody>
      <dsp:txXfrm>
        <a:off x="7822824" y="570146"/>
        <a:ext cx="1777168" cy="1066301"/>
      </dsp:txXfrm>
    </dsp:sp>
    <dsp:sp modelId="{607579BE-423C-44F5-9FCC-AD58BD3255ED}">
      <dsp:nvSpPr>
        <dsp:cNvPr id="0" name=""/>
        <dsp:cNvSpPr/>
      </dsp:nvSpPr>
      <dsp:spPr>
        <a:xfrm>
          <a:off x="3282" y="1814164"/>
          <a:ext cx="1777168" cy="106630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0" i="0" kern="1200"/>
            <a:t>3 Milyar Cep Telefonunda Java Bulunuyor</a:t>
          </a:r>
          <a:endParaRPr lang="en-US" sz="1400" kern="1200"/>
        </a:p>
      </dsp:txBody>
      <dsp:txXfrm>
        <a:off x="3282" y="1814164"/>
        <a:ext cx="1777168" cy="1066301"/>
      </dsp:txXfrm>
    </dsp:sp>
    <dsp:sp modelId="{AAC1D602-3115-4F21-A02C-FCE665030EF1}">
      <dsp:nvSpPr>
        <dsp:cNvPr id="0" name=""/>
        <dsp:cNvSpPr/>
      </dsp:nvSpPr>
      <dsp:spPr>
        <a:xfrm>
          <a:off x="1958167" y="1814164"/>
          <a:ext cx="1777168" cy="106630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0" i="0" kern="1200"/>
            <a:t>Blu-ray Disk Oynatıcıların Tümünde Java Kullanılıyor</a:t>
          </a:r>
          <a:endParaRPr lang="en-US" sz="1400" kern="1200"/>
        </a:p>
      </dsp:txBody>
      <dsp:txXfrm>
        <a:off x="1958167" y="1814164"/>
        <a:ext cx="1777168" cy="1066301"/>
      </dsp:txXfrm>
    </dsp:sp>
    <dsp:sp modelId="{A593EDE3-0B95-4458-B819-B5E77EF8233C}">
      <dsp:nvSpPr>
        <dsp:cNvPr id="0" name=""/>
        <dsp:cNvSpPr/>
      </dsp:nvSpPr>
      <dsp:spPr>
        <a:xfrm>
          <a:off x="3913053" y="1814164"/>
          <a:ext cx="1777168" cy="106630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0" i="0" kern="1200"/>
            <a:t>5 Milyar Java Kartı Kullanılmakta</a:t>
          </a:r>
          <a:endParaRPr lang="en-US" sz="1400" kern="1200"/>
        </a:p>
      </dsp:txBody>
      <dsp:txXfrm>
        <a:off x="3913053" y="1814164"/>
        <a:ext cx="1777168" cy="1066301"/>
      </dsp:txXfrm>
    </dsp:sp>
    <dsp:sp modelId="{A8DB4CA2-1D78-478D-80DF-6A4C761FE7E3}">
      <dsp:nvSpPr>
        <dsp:cNvPr id="0" name=""/>
        <dsp:cNvSpPr/>
      </dsp:nvSpPr>
      <dsp:spPr>
        <a:xfrm>
          <a:off x="5867938" y="1814164"/>
          <a:ext cx="1777168" cy="106630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0" i="0" kern="1200"/>
            <a:t>125 milyon TV cihazı Java kullanıyor</a:t>
          </a:r>
          <a:endParaRPr lang="en-US" sz="1400" kern="1200"/>
        </a:p>
      </dsp:txBody>
      <dsp:txXfrm>
        <a:off x="5867938" y="1814164"/>
        <a:ext cx="1777168" cy="1066301"/>
      </dsp:txXfrm>
    </dsp:sp>
    <dsp:sp modelId="{4395B255-E0DF-4F01-AA4A-F02ED84B4807}">
      <dsp:nvSpPr>
        <dsp:cNvPr id="0" name=""/>
        <dsp:cNvSpPr/>
      </dsp:nvSpPr>
      <dsp:spPr>
        <a:xfrm>
          <a:off x="7822824" y="1814164"/>
          <a:ext cx="1777168" cy="106630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0" i="0" kern="1200"/>
            <a:t>En İyi 5 Orijinal Parça Üreticisi Java ME Kullanıyor</a:t>
          </a:r>
          <a:endParaRPr lang="en-US" sz="1400" kern="1200"/>
        </a:p>
      </dsp:txBody>
      <dsp:txXfrm>
        <a:off x="7822824" y="1814164"/>
        <a:ext cx="1777168" cy="10663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504E5-BCAC-4CC7-AF7E-3DBE5124D8A5}">
      <dsp:nvSpPr>
        <dsp:cNvPr id="0" name=""/>
        <dsp:cNvSpPr/>
      </dsp:nvSpPr>
      <dsp:spPr>
        <a:xfrm>
          <a:off x="0" y="753526"/>
          <a:ext cx="5913437" cy="13911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28A19-E511-4FDC-99D5-13F4FBFBB1E9}">
      <dsp:nvSpPr>
        <dsp:cNvPr id="0" name=""/>
        <dsp:cNvSpPr/>
      </dsp:nvSpPr>
      <dsp:spPr>
        <a:xfrm>
          <a:off x="420815" y="1066530"/>
          <a:ext cx="765119" cy="765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EBE815-309A-4ABB-A74C-BCACEAC44EEF}">
      <dsp:nvSpPr>
        <dsp:cNvPr id="0" name=""/>
        <dsp:cNvSpPr/>
      </dsp:nvSpPr>
      <dsp:spPr>
        <a:xfrm>
          <a:off x="1606750" y="753526"/>
          <a:ext cx="4306686" cy="1391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28" tIns="147228" rIns="147228" bIns="147228" numCol="1" spcCol="1270" anchor="ctr" anchorCtr="0">
          <a:noAutofit/>
        </a:bodyPr>
        <a:lstStyle/>
        <a:p>
          <a:pPr marL="0" lvl="0" indent="0" algn="l" defTabSz="800100">
            <a:lnSpc>
              <a:spcPct val="90000"/>
            </a:lnSpc>
            <a:spcBef>
              <a:spcPct val="0"/>
            </a:spcBef>
            <a:spcAft>
              <a:spcPct val="35000"/>
            </a:spcAft>
            <a:buNone/>
          </a:pPr>
          <a:r>
            <a:rPr lang="tr-TR" sz="1800" b="0" i="0" kern="1200"/>
            <a:t>Algoritma, belirli bir problemi çözmek veya belirli bir amaca ulaşmak için çözüm yolunun adım adım tasarlanmasıdır.</a:t>
          </a:r>
          <a:endParaRPr lang="en-US" sz="1800" kern="1200"/>
        </a:p>
      </dsp:txBody>
      <dsp:txXfrm>
        <a:off x="1606750" y="753526"/>
        <a:ext cx="4306686" cy="1391126"/>
      </dsp:txXfrm>
    </dsp:sp>
    <dsp:sp modelId="{57DE570A-A1AE-4077-B73E-2827268E1B9B}">
      <dsp:nvSpPr>
        <dsp:cNvPr id="0" name=""/>
        <dsp:cNvSpPr/>
      </dsp:nvSpPr>
      <dsp:spPr>
        <a:xfrm>
          <a:off x="0" y="2492434"/>
          <a:ext cx="5913437" cy="139112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CFD28-A8D4-48A4-80E0-4AC58E21F3CF}">
      <dsp:nvSpPr>
        <dsp:cNvPr id="0" name=""/>
        <dsp:cNvSpPr/>
      </dsp:nvSpPr>
      <dsp:spPr>
        <a:xfrm>
          <a:off x="420815" y="2805438"/>
          <a:ext cx="765119" cy="765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028362-A3C1-436C-B28B-5CB747D47B75}">
      <dsp:nvSpPr>
        <dsp:cNvPr id="0" name=""/>
        <dsp:cNvSpPr/>
      </dsp:nvSpPr>
      <dsp:spPr>
        <a:xfrm>
          <a:off x="1606750" y="2492434"/>
          <a:ext cx="4306686" cy="1391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28" tIns="147228" rIns="147228" bIns="147228" numCol="1" spcCol="1270" anchor="ctr" anchorCtr="0">
          <a:noAutofit/>
        </a:bodyPr>
        <a:lstStyle/>
        <a:p>
          <a:pPr marL="0" lvl="0" indent="0" algn="l" defTabSz="800100">
            <a:lnSpc>
              <a:spcPct val="90000"/>
            </a:lnSpc>
            <a:spcBef>
              <a:spcPct val="0"/>
            </a:spcBef>
            <a:spcAft>
              <a:spcPct val="35000"/>
            </a:spcAft>
            <a:buNone/>
          </a:pPr>
          <a:r>
            <a:rPr lang="tr-TR" sz="1800" b="0" i="0" kern="1200"/>
            <a:t>Algoritmalar sadece bilgisayar bilimlerinde değil hayatın her alanında kullanılır. Örneğin bir yemek yaparken, o yemeğin tarifindeki adımlar aslında bir algoritmadır.</a:t>
          </a:r>
          <a:endParaRPr lang="en-US" sz="1800" kern="1200"/>
        </a:p>
      </dsp:txBody>
      <dsp:txXfrm>
        <a:off x="1606750" y="2492434"/>
        <a:ext cx="4306686" cy="13911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1/29/2022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B618960-8005-486C-9A75-10CB2AAC16F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hasCustomPrompt="1"/>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hasCustomPrompt="1"/>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hasCustomPrompt="1"/>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hasCustomPrompt="1"/>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hasCustomPrompt="1"/>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hasCustomPrompt="1"/>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3A1C593-65D0-4073-BCC9-577B9352EA97}" type="datetimeFigureOut">
              <a:rPr lang="en-US" smtClean="0"/>
              <a:t>1/29/2022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A1C593-65D0-4073-BCC9-577B9352EA97}" type="datetimeFigureOut">
              <a:rPr lang="en-US" smtClean="0"/>
              <a:t>1/29/2022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B618960-8005-486C-9A75-10CB2AAC16F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wikipedia.org/w/index.php?title=Patrick_Naughton&amp;action=edit&amp;redlink=1" TargetMode="External"/><Relationship Id="rId2" Type="http://schemas.openxmlformats.org/officeDocument/2006/relationships/hyperlink" Target="https://tr.wikipedia.org/wiki/James_Gosl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eclipse.org/downloads/packages/release/kepler/sr1/eclipse-ide-java-developer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52966" y="1427304"/>
            <a:ext cx="8686800" cy="3241515"/>
          </a:xfrm>
        </p:spPr>
        <p:txBody>
          <a:bodyPr anchor="ctr">
            <a:normAutofit/>
          </a:bodyPr>
          <a:lstStyle/>
          <a:p>
            <a:r>
              <a:rPr lang="tr-TR" sz="5400"/>
              <a:t>Java’ya Merhaba</a:t>
            </a:r>
            <a:endParaRPr lang="en-US" sz="5400"/>
          </a:p>
        </p:txBody>
      </p:sp>
      <p:cxnSp>
        <p:nvCxnSpPr>
          <p:cNvPr id="9" name="Straight Connector 8"/>
          <p:cNvCxnSpPr>
            <a:cxnSpLocks noGrp="1" noRot="1" noChangeAspect="1" noMove="1" noResize="1" noEditPoints="1" noAdjustHandles="1" noChangeArrowheads="1" noChangeShapeType="1"/>
          </p:cNvCxnSpPr>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nvCxnSpPr>
        <p:spPr>
          <a:xfrm>
            <a:off x="1752966" y="4923706"/>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Slide Number Placeholder 2"/>
          <p:cNvSpPr>
            <a:spLocks noGrp="1"/>
          </p:cNvSpPr>
          <p:nvPr>
            <p:ph type="sldNum" sz="quarter" idx="12"/>
          </p:nvPr>
        </p:nvSpPr>
        <p:spPr/>
        <p:txBody>
          <a:bodyPr/>
          <a:lstStyle/>
          <a:p>
            <a:fld id="{9B618960-8005-486C-9A75-10CB2AAC16F9}" type="slidenum">
              <a:rPr lang="en-US" smtClean="0"/>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JavA’nın</a:t>
            </a:r>
            <a:r>
              <a:rPr lang="tr-TR" dirty="0"/>
              <a:t> Tarihçesi</a:t>
            </a:r>
          </a:p>
        </p:txBody>
      </p:sp>
      <p:sp>
        <p:nvSpPr>
          <p:cNvPr id="3" name="İçerik Yer Tutucusu 2"/>
          <p:cNvSpPr>
            <a:spLocks noGrp="1"/>
          </p:cNvSpPr>
          <p:nvPr>
            <p:ph idx="1"/>
          </p:nvPr>
        </p:nvSpPr>
        <p:spPr/>
        <p:txBody>
          <a:bodyPr/>
          <a:lstStyle/>
          <a:p>
            <a:r>
              <a:rPr lang="tr-TR" b="0" i="0" u="none" strike="noStrike" dirty="0">
                <a:solidFill>
                  <a:srgbClr val="0645AD"/>
                </a:solidFill>
                <a:effectLst/>
                <a:latin typeface="Arial" panose="020B0604020202020204" pitchFamily="34" charset="0"/>
                <a:hlinkClick r:id="rId2" tooltip="James Gosling"/>
              </a:rPr>
              <a:t>James </a:t>
            </a:r>
            <a:r>
              <a:rPr lang="tr-TR" b="0" i="0" u="none" strike="noStrike" dirty="0" err="1">
                <a:solidFill>
                  <a:srgbClr val="0645AD"/>
                </a:solidFill>
                <a:effectLst/>
                <a:latin typeface="Arial" panose="020B0604020202020204" pitchFamily="34" charset="0"/>
                <a:hlinkClick r:id="rId2" tooltip="James Gosling"/>
              </a:rPr>
              <a:t>Gosling</a:t>
            </a:r>
            <a:r>
              <a:rPr lang="tr-TR" b="0" i="0" dirty="0">
                <a:solidFill>
                  <a:srgbClr val="202122"/>
                </a:solidFill>
                <a:effectLst/>
                <a:latin typeface="Arial" panose="020B0604020202020204" pitchFamily="34" charset="0"/>
              </a:rPr>
              <a:t> ve </a:t>
            </a:r>
            <a:r>
              <a:rPr lang="tr-TR" b="0" i="0" u="none" strike="noStrike" dirty="0" err="1">
                <a:solidFill>
                  <a:srgbClr val="DD3333"/>
                </a:solidFill>
                <a:effectLst/>
                <a:latin typeface="Arial" panose="020B0604020202020204" pitchFamily="34" charset="0"/>
                <a:hlinkClick r:id="rId3" tooltip="Patrick Naughton (sayfa mevcut değil)"/>
              </a:rPr>
              <a:t>Patrick</a:t>
            </a:r>
            <a:r>
              <a:rPr lang="tr-TR" b="0" i="0" u="none" strike="noStrike" dirty="0">
                <a:solidFill>
                  <a:srgbClr val="DD3333"/>
                </a:solidFill>
                <a:effectLst/>
                <a:latin typeface="Arial" panose="020B0604020202020204" pitchFamily="34" charset="0"/>
                <a:hlinkClick r:id="rId3" tooltip="Patrick Naughton (sayfa mevcut değil)"/>
              </a:rPr>
              <a:t> </a:t>
            </a:r>
            <a:r>
              <a:rPr lang="tr-TR" b="0" i="0" u="none" strike="noStrike" dirty="0" err="1">
                <a:solidFill>
                  <a:srgbClr val="DD3333"/>
                </a:solidFill>
                <a:effectLst/>
                <a:latin typeface="Arial" panose="020B0604020202020204" pitchFamily="34" charset="0"/>
                <a:hlinkClick r:id="rId3" tooltip="Patrick Naughton (sayfa mevcut değil)"/>
              </a:rPr>
              <a:t>Naughton</a:t>
            </a:r>
            <a:r>
              <a:rPr lang="tr-TR" b="0" i="0" dirty="0">
                <a:solidFill>
                  <a:srgbClr val="202122"/>
                </a:solidFill>
                <a:effectLst/>
                <a:latin typeface="Arial" panose="020B0604020202020204" pitchFamily="34" charset="0"/>
              </a:rPr>
              <a:t> Java projesini Haziran 1991'de başlattı. Java ilk olarak interaktif televizyonlar için tasarlandı ancak dijital kablo televizyon endüstrisi için o zamanlar çok gelişmişti. Java'nın ilk hali </a:t>
            </a:r>
            <a:r>
              <a:rPr lang="tr-TR" b="0" i="0" dirty="0" err="1">
                <a:solidFill>
                  <a:srgbClr val="202122"/>
                </a:solidFill>
                <a:effectLst/>
                <a:latin typeface="Arial" panose="020B0604020202020204" pitchFamily="34" charset="0"/>
              </a:rPr>
              <a:t>Oak</a:t>
            </a:r>
            <a:r>
              <a:rPr lang="tr-TR" b="0" i="0" dirty="0">
                <a:solidFill>
                  <a:srgbClr val="202122"/>
                </a:solidFill>
                <a:effectLst/>
                <a:latin typeface="Arial" panose="020B0604020202020204" pitchFamily="34" charset="0"/>
              </a:rPr>
              <a:t> ismini taşıyordu ve bu isimi </a:t>
            </a:r>
            <a:r>
              <a:rPr lang="tr-TR" b="0" i="0" dirty="0" err="1">
                <a:solidFill>
                  <a:srgbClr val="202122"/>
                </a:solidFill>
                <a:effectLst/>
                <a:latin typeface="Arial" panose="020B0604020202020204" pitchFamily="34" charset="0"/>
              </a:rPr>
              <a:t>Gosling'in</a:t>
            </a:r>
            <a:r>
              <a:rPr lang="tr-TR" b="0" i="0" dirty="0">
                <a:solidFill>
                  <a:srgbClr val="202122"/>
                </a:solidFill>
                <a:effectLst/>
                <a:latin typeface="Arial" panose="020B0604020202020204" pitchFamily="34" charset="0"/>
              </a:rPr>
              <a:t> ofisinin hemen yanında bulunan bir meşe ağacından almıştı. Daha sonra projenin ismi </a:t>
            </a:r>
            <a:r>
              <a:rPr lang="tr-TR" b="0" i="1" dirty="0" err="1">
                <a:solidFill>
                  <a:srgbClr val="202122"/>
                </a:solidFill>
                <a:effectLst/>
                <a:latin typeface="Arial" panose="020B0604020202020204" pitchFamily="34" charset="0"/>
              </a:rPr>
              <a:t>Green</a:t>
            </a:r>
            <a:r>
              <a:rPr lang="tr-TR" b="0" i="0" dirty="0">
                <a:solidFill>
                  <a:srgbClr val="202122"/>
                </a:solidFill>
                <a:effectLst/>
                <a:latin typeface="Arial" panose="020B0604020202020204" pitchFamily="34" charset="0"/>
              </a:rPr>
              <a:t> oldu ve en son Java adını aldı. </a:t>
            </a:r>
            <a:r>
              <a:rPr lang="tr-TR" b="0" i="0" dirty="0" err="1">
                <a:solidFill>
                  <a:srgbClr val="202122"/>
                </a:solidFill>
                <a:effectLst/>
                <a:latin typeface="Arial" panose="020B0604020202020204" pitchFamily="34" charset="0"/>
              </a:rPr>
              <a:t>Gosling</a:t>
            </a:r>
            <a:r>
              <a:rPr lang="tr-TR" b="0" i="0" dirty="0">
                <a:solidFill>
                  <a:srgbClr val="202122"/>
                </a:solidFill>
                <a:effectLst/>
                <a:latin typeface="Arial" panose="020B0604020202020204" pitchFamily="34" charset="0"/>
              </a:rPr>
              <a:t>, Java'yı C/C++'a benzer bir </a:t>
            </a:r>
            <a:r>
              <a:rPr lang="tr-TR" b="0" i="0" dirty="0" err="1">
                <a:solidFill>
                  <a:srgbClr val="202122"/>
                </a:solidFill>
                <a:effectLst/>
                <a:latin typeface="Arial" panose="020B0604020202020204" pitchFamily="34" charset="0"/>
              </a:rPr>
              <a:t>syntax</a:t>
            </a:r>
            <a:r>
              <a:rPr lang="tr-TR" b="0" i="0" dirty="0">
                <a:solidFill>
                  <a:srgbClr val="202122"/>
                </a:solidFill>
                <a:effectLst/>
                <a:latin typeface="Arial" panose="020B0604020202020204" pitchFamily="34" charset="0"/>
              </a:rPr>
              <a:t> ile tasarladı ve böylece programcılar için kolaylıkla öğrenilebilen bir dil oldu.</a:t>
            </a:r>
            <a:endParaRPr lang="tr-TR" dirty="0"/>
          </a:p>
        </p:txBody>
      </p:sp>
      <p:sp>
        <p:nvSpPr>
          <p:cNvPr id="4" name="Slide Number Placeholder 3"/>
          <p:cNvSpPr>
            <a:spLocks noGrp="1"/>
          </p:cNvSpPr>
          <p:nvPr>
            <p:ph type="sldNum" sz="quarter" idx="12"/>
          </p:nvPr>
        </p:nvSpPr>
        <p:spPr/>
        <p:txBody>
          <a:bodyPr/>
          <a:lstStyle/>
          <a:p>
            <a:fld id="{9B618960-8005-486C-9A75-10CB2AAC16F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JavA’nın</a:t>
            </a:r>
            <a:r>
              <a:rPr lang="tr-TR" dirty="0"/>
              <a:t> Tarihçesi</a:t>
            </a:r>
          </a:p>
        </p:txBody>
      </p:sp>
      <p:sp>
        <p:nvSpPr>
          <p:cNvPr id="3" name="İçerik Yer Tutucusu 2"/>
          <p:cNvSpPr>
            <a:spLocks noGrp="1"/>
          </p:cNvSpPr>
          <p:nvPr>
            <p:ph idx="1"/>
          </p:nvPr>
        </p:nvSpPr>
        <p:spPr/>
        <p:txBody>
          <a:bodyPr/>
          <a:lstStyle/>
          <a:p>
            <a:r>
              <a:rPr lang="tr-TR" dirty="0">
                <a:solidFill>
                  <a:srgbClr val="202122"/>
                </a:solidFill>
                <a:latin typeface="Arial" panose="020B0604020202020204" pitchFamily="34" charset="0"/>
              </a:rPr>
              <a:t>23 Mayıs 1995’te Java resmi olarak piyasaya sunuldu. Ve o tarihlerde ne Java’yı geliştirenlerin ne de bir başkasının tahmin edemeyeceği yoğunlukta bir ilgiyle karşılaştı. Netscape ile yapılan hızlı bir anlaşma ile bu tarayıcı içinde çalışma imkanı kazandı Java </a:t>
            </a:r>
            <a:r>
              <a:rPr lang="tr-TR" dirty="0" err="1">
                <a:solidFill>
                  <a:srgbClr val="202122"/>
                </a:solidFill>
                <a:latin typeface="Arial" panose="020B0604020202020204" pitchFamily="34" charset="0"/>
              </a:rPr>
              <a:t>appletleri</a:t>
            </a:r>
            <a:r>
              <a:rPr lang="tr-TR" dirty="0">
                <a:solidFill>
                  <a:srgbClr val="202122"/>
                </a:solidFill>
                <a:latin typeface="Arial" panose="020B0604020202020204" pitchFamily="34" charset="0"/>
              </a:rPr>
              <a:t> </a:t>
            </a:r>
            <a:r>
              <a:rPr lang="tr-TR" dirty="0" err="1">
                <a:solidFill>
                  <a:srgbClr val="202122"/>
                </a:solidFill>
                <a:latin typeface="Arial" panose="020B0604020202020204" pitchFamily="34" charset="0"/>
              </a:rPr>
              <a:t>Netscape’de</a:t>
            </a:r>
            <a:r>
              <a:rPr lang="tr-TR" dirty="0">
                <a:solidFill>
                  <a:srgbClr val="202122"/>
                </a:solidFill>
                <a:latin typeface="Arial" panose="020B0604020202020204" pitchFamily="34" charset="0"/>
              </a:rPr>
              <a:t> görünmeye başladılar.</a:t>
            </a:r>
          </a:p>
          <a:p>
            <a:r>
              <a:rPr lang="tr-TR" dirty="0">
                <a:solidFill>
                  <a:srgbClr val="202122"/>
                </a:solidFill>
                <a:latin typeface="Arial" panose="020B0604020202020204" pitchFamily="34" charset="0"/>
              </a:rPr>
              <a:t>Ve Java 1995 yılında geliştiricilere </a:t>
            </a:r>
            <a:r>
              <a:rPr lang="tr-TR" dirty="0" err="1">
                <a:solidFill>
                  <a:srgbClr val="202122"/>
                </a:solidFill>
                <a:latin typeface="Arial" panose="020B0604020202020204" pitchFamily="34" charset="0"/>
              </a:rPr>
              <a:t>yep</a:t>
            </a:r>
            <a:r>
              <a:rPr lang="tr-TR" dirty="0">
                <a:solidFill>
                  <a:srgbClr val="202122"/>
                </a:solidFill>
                <a:latin typeface="Arial" panose="020B0604020202020204" pitchFamily="34" charset="0"/>
              </a:rPr>
              <a:t> yeni bir heyecan sunarak başladığı yaşamını, o zamankinden çok daha farklı ve geniş bir </a:t>
            </a:r>
            <a:r>
              <a:rPr lang="tr-TR" dirty="0" err="1">
                <a:solidFill>
                  <a:srgbClr val="202122"/>
                </a:solidFill>
                <a:latin typeface="Arial" panose="020B0604020202020204" pitchFamily="34" charset="0"/>
              </a:rPr>
              <a:t>boyutta,bir</a:t>
            </a:r>
            <a:r>
              <a:rPr lang="tr-TR" dirty="0">
                <a:solidFill>
                  <a:srgbClr val="202122"/>
                </a:solidFill>
                <a:latin typeface="Arial" panose="020B0604020202020204" pitchFamily="34" charset="0"/>
              </a:rPr>
              <a:t> dil, bir platform olarak devam ettirmektedir.</a:t>
            </a:r>
          </a:p>
        </p:txBody>
      </p:sp>
      <p:sp>
        <p:nvSpPr>
          <p:cNvPr id="4" name="Slide Number Placeholder 3"/>
          <p:cNvSpPr>
            <a:spLocks noGrp="1"/>
          </p:cNvSpPr>
          <p:nvPr>
            <p:ph type="sldNum" sz="quarter" idx="12"/>
          </p:nvPr>
        </p:nvSpPr>
        <p:spPr/>
        <p:txBody>
          <a:bodyPr/>
          <a:lstStyle/>
          <a:p>
            <a:fld id="{9B618960-8005-486C-9A75-10CB2AAC16F9}"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 name="Rectangle 9"/>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1"/>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20" name="Straight Connector 13"/>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1" name="Rectangle 15"/>
          <p:cNvSpPr>
            <a:spLocks noGrp="1" noRot="1" noChangeAspect="1" noMove="1" noResize="1" noEditPoints="1" noAdjustHandles="1" noChangeArrowheads="1" noChangeShapeType="1" noTextEdit="1"/>
          </p:cNvSpPr>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p:cNvPicPr>
            <a:picLocks noChangeAspect="1"/>
          </p:cNvPicPr>
          <p:nvPr/>
        </p:nvPicPr>
        <p:blipFill>
          <a:blip r:embed="rId3"/>
          <a:stretch>
            <a:fillRect/>
          </a:stretch>
        </p:blipFill>
        <p:spPr>
          <a:xfrm>
            <a:off x="2202025" y="643467"/>
            <a:ext cx="7287208" cy="4873234"/>
          </a:xfrm>
          <a:prstGeom prst="rect">
            <a:avLst/>
          </a:prstGeom>
        </p:spPr>
      </p:pic>
      <p:sp>
        <p:nvSpPr>
          <p:cNvPr id="2" name="Slide Number Placeholder 1"/>
          <p:cNvSpPr>
            <a:spLocks noGrp="1"/>
          </p:cNvSpPr>
          <p:nvPr>
            <p:ph type="sldNum" sz="quarter" idx="12"/>
          </p:nvPr>
        </p:nvSpPr>
        <p:spPr/>
        <p:txBody>
          <a:bodyPr/>
          <a:lstStyle/>
          <a:p>
            <a:fld id="{9B618960-8005-486C-9A75-10CB2AAC16F9}"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JavA’nın</a:t>
            </a:r>
            <a:r>
              <a:rPr lang="tr-TR" dirty="0"/>
              <a:t> Tarihçesi</a:t>
            </a:r>
          </a:p>
        </p:txBody>
      </p:sp>
      <p:graphicFrame>
        <p:nvGraphicFramePr>
          <p:cNvPr id="3076" name="İçerik Yer Tutucusu 2"/>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Java logos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3481" y="310704"/>
            <a:ext cx="771525" cy="15430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B618960-8005-486C-9A75-10CB2AAC16F9}"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600" dirty="0"/>
              <a:t>Yazılım Geliştiriciler Neden Java'yı Tercih Ediyor?</a:t>
            </a:r>
            <a:br>
              <a:rPr lang="tr-TR" b="0" i="0" dirty="0">
                <a:solidFill>
                  <a:srgbClr val="666666"/>
                </a:solidFill>
                <a:effectLst/>
                <a:latin typeface="Helvetica Neue"/>
              </a:rPr>
            </a:br>
            <a:endParaRPr lang="tr-TR" dirty="0"/>
          </a:p>
        </p:txBody>
      </p:sp>
      <p:sp>
        <p:nvSpPr>
          <p:cNvPr id="3" name="İçerik Yer Tutucusu 2"/>
          <p:cNvSpPr>
            <a:spLocks noGrp="1"/>
          </p:cNvSpPr>
          <p:nvPr>
            <p:ph idx="1"/>
          </p:nvPr>
        </p:nvSpPr>
        <p:spPr/>
        <p:txBody>
          <a:bodyPr/>
          <a:lstStyle/>
          <a:p>
            <a:r>
              <a:rPr lang="tr-TR"/>
              <a:t>Java; Java geliştiricileri, mimarları ve gönüllülerden oluşan özel bir topluluk tarafından test edilmiştir, iyileştirilmiştir, genişletilmiştir ve onaylanmıştır. Java, bilgisayar platformları için mümkün olan en geniş kapsamda taşınabilir, yüksek performanslı uygulamaların geliştirilmesine olanak sağlayacak şekilde tasarlanmıştır. Uygulamaları heterojen platformlar üzerinde kullanılabilir hale getirerek iş sahipleri daha fazla hizmet sunabilir ve son kullanıcı üretkenliği, iletişim ve işbirliğini artırabilirler. Ayrıca kurumsal uygulamalara ve tüketici uygulamalarına sahip olma maliyetini önemli derecede düşürebilirler</a:t>
            </a:r>
            <a:r>
              <a:rPr lang="tr-TR" dirty="0">
                <a:solidFill>
                  <a:srgbClr val="292929"/>
                </a:solidFill>
                <a:latin typeface="charter"/>
              </a:rPr>
              <a:t>. </a:t>
            </a:r>
          </a:p>
        </p:txBody>
      </p:sp>
      <p:sp>
        <p:nvSpPr>
          <p:cNvPr id="4" name="Slide Number Placeholder 3"/>
          <p:cNvSpPr>
            <a:spLocks noGrp="1"/>
          </p:cNvSpPr>
          <p:nvPr>
            <p:ph type="sldNum" sz="quarter" idx="12"/>
          </p:nvPr>
        </p:nvSpPr>
        <p:spPr/>
        <p:txBody>
          <a:bodyPr/>
          <a:lstStyle/>
          <a:p>
            <a:fld id="{9B618960-8005-486C-9A75-10CB2AAC16F9}"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200" dirty="0"/>
              <a:t>Yazılım Geliştiriciler Neden Java'yı Tercih Ediyor?</a:t>
            </a:r>
            <a:br>
              <a:rPr lang="tr-TR" b="0" i="0" dirty="0">
                <a:solidFill>
                  <a:srgbClr val="666666"/>
                </a:solidFill>
                <a:effectLst/>
                <a:latin typeface="Helvetica Neue"/>
              </a:rPr>
            </a:br>
            <a:endParaRPr lang="tr-TR" dirty="0"/>
          </a:p>
        </p:txBody>
      </p:sp>
      <p:sp>
        <p:nvSpPr>
          <p:cNvPr id="3" name="İçerik Yer Tutucusu 2"/>
          <p:cNvSpPr>
            <a:spLocks noGrp="1"/>
          </p:cNvSpPr>
          <p:nvPr>
            <p:ph idx="1"/>
          </p:nvPr>
        </p:nvSpPr>
        <p:spPr/>
        <p:txBody>
          <a:bodyPr>
            <a:normAutofit fontScale="80000" lnSpcReduction="20000"/>
          </a:bodyPr>
          <a:lstStyle/>
          <a:p>
            <a:pPr fontAlgn="base">
              <a:lnSpc>
                <a:spcPct val="140000"/>
              </a:lnSpc>
            </a:pPr>
            <a:r>
              <a:rPr lang="tr-TR" sz="2000"/>
              <a:t>Sunduğu aşağıdaki olanaklar ile Java, geliştiriciler için son derece önemli hale gelmiştir:</a:t>
            </a:r>
          </a:p>
          <a:p>
            <a:pPr fontAlgn="base">
              <a:lnSpc>
                <a:spcPct val="140000"/>
              </a:lnSpc>
            </a:pPr>
            <a:r>
              <a:rPr lang="tr-TR" sz="2000"/>
              <a:t>Yazılımı bir platformda yazmak ve diğer bir sanal platformda çalıştırmak</a:t>
            </a:r>
          </a:p>
          <a:p>
            <a:pPr fontAlgn="base">
              <a:lnSpc>
                <a:spcPct val="140000"/>
              </a:lnSpc>
            </a:pPr>
            <a:r>
              <a:rPr lang="tr-TR" sz="2000"/>
              <a:t>Web tarayıcısı ve erişilebilir Web hizmetleriyle çalışacak programlar yaratmak</a:t>
            </a:r>
          </a:p>
          <a:p>
            <a:pPr fontAlgn="base">
              <a:lnSpc>
                <a:spcPct val="140000"/>
              </a:lnSpc>
            </a:pPr>
            <a:r>
              <a:rPr lang="tr-TR" sz="2000"/>
              <a:t>Çevrimiçi forumlar, mağazalar, anketler, HTML formlarını işleme ve daha fazlası için sunucu tarafı uygulamaları geliştirme</a:t>
            </a:r>
          </a:p>
          <a:p>
            <a:pPr fontAlgn="base">
              <a:lnSpc>
                <a:spcPct val="140000"/>
              </a:lnSpc>
            </a:pPr>
            <a:r>
              <a:rPr lang="tr-TR" sz="2000"/>
              <a:t>Üst seviyede özelleştirilmiş uygulamalar ve hizmetler yaratmak için Java dili kullanarak uygulamaları ve hizmetleri birleştirme</a:t>
            </a:r>
          </a:p>
          <a:p>
            <a:pPr fontAlgn="base">
              <a:lnSpc>
                <a:spcPct val="140000"/>
              </a:lnSpc>
            </a:pPr>
            <a:r>
              <a:rPr lang="tr-TR" sz="2000"/>
              <a:t>Cep telefonları, uzak işlemciler, mikro denetçiler, kablosuz modüller, sensörler, ağ geçitleri, tüketici ürünleri ve neredeyse tüm elektronik aygıtlar için güçlü ve verimli uygulamalar yazma</a:t>
            </a:r>
          </a:p>
          <a:p>
            <a:endParaRPr lang="tr-TR"/>
          </a:p>
        </p:txBody>
      </p:sp>
      <p:sp>
        <p:nvSpPr>
          <p:cNvPr id="4" name="Slide Number Placeholder 3"/>
          <p:cNvSpPr>
            <a:spLocks noGrp="1"/>
          </p:cNvSpPr>
          <p:nvPr>
            <p:ph type="sldNum" sz="quarter" idx="12"/>
          </p:nvPr>
        </p:nvSpPr>
        <p:spPr/>
        <p:txBody>
          <a:bodyPr/>
          <a:lstStyle/>
          <a:p>
            <a:fld id="{9B618960-8005-486C-9A75-10CB2AAC16F9}"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Java 8’e Genel Bakış</a:t>
            </a:r>
          </a:p>
        </p:txBody>
      </p:sp>
      <p:sp>
        <p:nvSpPr>
          <p:cNvPr id="3" name="İçerik Yer Tutucusu 2"/>
          <p:cNvSpPr>
            <a:spLocks noGrp="1"/>
          </p:cNvSpPr>
          <p:nvPr>
            <p:ph idx="1"/>
          </p:nvPr>
        </p:nvSpPr>
        <p:spPr/>
        <p:txBody>
          <a:bodyPr>
            <a:normAutofit fontScale="62500" lnSpcReduction="20000"/>
          </a:bodyPr>
          <a:lstStyle/>
          <a:p>
            <a:r>
              <a:rPr lang="tr-TR" dirty="0"/>
              <a:t>Zorunlu programlamadan(</a:t>
            </a:r>
            <a:r>
              <a:rPr lang="tr-TR" dirty="0" err="1"/>
              <a:t>Imperative</a:t>
            </a:r>
            <a:r>
              <a:rPr lang="tr-TR" dirty="0"/>
              <a:t> </a:t>
            </a:r>
            <a:r>
              <a:rPr lang="tr-TR" dirty="0" err="1"/>
              <a:t>programming</a:t>
            </a:r>
            <a:r>
              <a:rPr lang="tr-TR" dirty="0"/>
              <a:t>) işlevsel programlamaya(</a:t>
            </a:r>
            <a:r>
              <a:rPr lang="tr-TR" dirty="0" err="1"/>
              <a:t>functional</a:t>
            </a:r>
            <a:r>
              <a:rPr lang="tr-TR" dirty="0"/>
              <a:t> </a:t>
            </a:r>
            <a:r>
              <a:rPr lang="tr-TR" dirty="0" err="1"/>
              <a:t>programming</a:t>
            </a:r>
            <a:r>
              <a:rPr lang="tr-TR" dirty="0"/>
              <a:t>) geçiş aşaması başlamıştır.</a:t>
            </a:r>
          </a:p>
          <a:p>
            <a:pPr marL="0" indent="0">
              <a:buNone/>
            </a:pPr>
            <a:r>
              <a:rPr lang="tr-TR" sz="2100" dirty="0" err="1"/>
              <a:t>Imperative</a:t>
            </a:r>
            <a:r>
              <a:rPr lang="tr-TR" sz="2100" dirty="0"/>
              <a:t> </a:t>
            </a:r>
            <a:r>
              <a:rPr lang="tr-TR" sz="2100" dirty="0" err="1"/>
              <a:t>programming</a:t>
            </a:r>
            <a:r>
              <a:rPr lang="tr-TR" sz="2100" dirty="0"/>
              <a:t>, bir programı oluşturan parçalar belirli bir amaca yönelik kodlanır.</a:t>
            </a:r>
          </a:p>
          <a:p>
            <a:r>
              <a:rPr lang="tr-TR" sz="2100" dirty="0"/>
              <a:t>Kapıyı aç</a:t>
            </a:r>
          </a:p>
          <a:p>
            <a:r>
              <a:rPr lang="tr-TR" sz="2100" dirty="0"/>
              <a:t>Kapıdan gir</a:t>
            </a:r>
          </a:p>
          <a:p>
            <a:r>
              <a:rPr lang="tr-TR" sz="2100" dirty="0"/>
              <a:t>Masayı tespit et</a:t>
            </a:r>
          </a:p>
          <a:p>
            <a:pPr marL="0" marR="0" lvl="0" indent="0" fontAlgn="base">
              <a:spcAft>
                <a:spcPct val="0"/>
              </a:spcAft>
              <a:buNone/>
            </a:pPr>
            <a:r>
              <a:rPr lang="tr-TR" sz="2100" dirty="0"/>
              <a:t>Fonksiyonel program birbirini çağıran, girdilerini istenen çıktıya dönüştüren ufak programcıklardan oluşan bir ağaç olarak şekillenir. </a:t>
            </a:r>
            <a:r>
              <a:rPr lang="tr-TR" altLang="tr-TR" sz="2100" dirty="0"/>
              <a:t>Fonksiyonel programlama yapı olarak aşağıdaki avantajları sağlar:</a:t>
            </a:r>
          </a:p>
          <a:p>
            <a:pPr marR="0" lvl="0" fontAlgn="base">
              <a:spcAft>
                <a:spcPct val="0"/>
              </a:spcAft>
            </a:pPr>
            <a:r>
              <a:rPr lang="tr-TR" altLang="tr-TR" sz="2100" dirty="0"/>
              <a:t>Kodun modüler olmasını sağlar.</a:t>
            </a:r>
          </a:p>
          <a:p>
            <a:pPr marR="0" lvl="0" fontAlgn="base">
              <a:spcAft>
                <a:spcPct val="0"/>
              </a:spcAft>
            </a:pPr>
            <a:r>
              <a:rPr lang="tr-TR" altLang="tr-TR" sz="2100" dirty="0"/>
              <a:t>Kodun tekrar kullanılabilirliğini sağlar.</a:t>
            </a:r>
          </a:p>
          <a:p>
            <a:pPr marR="0" lvl="0" fontAlgn="base">
              <a:spcAft>
                <a:spcPct val="0"/>
              </a:spcAft>
            </a:pPr>
            <a:r>
              <a:rPr lang="tr-TR" altLang="tr-TR" sz="2100" dirty="0"/>
              <a:t>Kodun okunabilirliğini artırır.</a:t>
            </a:r>
          </a:p>
          <a:p>
            <a:pPr marR="0" lvl="0" fontAlgn="base">
              <a:spcAft>
                <a:spcPct val="0"/>
              </a:spcAft>
            </a:pPr>
            <a:r>
              <a:rPr lang="tr-TR" altLang="tr-TR" sz="2100" dirty="0"/>
              <a:t>Kodun analizini ve testini kolaylaştırır.</a:t>
            </a:r>
          </a:p>
          <a:p>
            <a:pPr marR="0" lvl="0" fontAlgn="base">
              <a:spcAft>
                <a:spcPct val="0"/>
              </a:spcAft>
            </a:pPr>
            <a:endParaRPr lang="tr-TR" altLang="tr-TR" sz="2100" dirty="0"/>
          </a:p>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tr-TR" sz="1200" b="0" i="0" dirty="0">
              <a:solidFill>
                <a:srgbClr val="595959"/>
              </a:solidFill>
              <a:effectLst/>
              <a:latin typeface="Open Sans" panose="020B0606030504020204" pitchFamily="34" charset="0"/>
            </a:endParaRPr>
          </a:p>
          <a:p>
            <a:pPr algn="l">
              <a:buFont typeface="Arial" panose="020B0604020202020204" pitchFamily="34" charset="0"/>
              <a:buChar char="•"/>
            </a:pPr>
            <a:endParaRPr lang="tr-TR" dirty="0">
              <a:solidFill>
                <a:srgbClr val="595959"/>
              </a:solidFill>
              <a:latin typeface="Open Sans" panose="020B0606030504020204" pitchFamily="34" charset="0"/>
            </a:endParaRPr>
          </a:p>
          <a:p>
            <a:pPr algn="l">
              <a:buFont typeface="Arial" panose="020B0604020202020204" pitchFamily="34" charset="0"/>
              <a:buChar char="•"/>
            </a:pPr>
            <a:endParaRPr lang="tr-TR" b="0" i="0" dirty="0">
              <a:solidFill>
                <a:srgbClr val="595959"/>
              </a:solidFill>
              <a:effectLst/>
              <a:latin typeface="Open Sans" panose="020B0606030504020204" pitchFamily="34" charset="0"/>
            </a:endParaRPr>
          </a:p>
          <a:p>
            <a:endParaRPr lang="tr-TR" dirty="0"/>
          </a:p>
        </p:txBody>
      </p:sp>
      <p:sp>
        <p:nvSpPr>
          <p:cNvPr id="4" name="Slide Number Placeholder 3"/>
          <p:cNvSpPr>
            <a:spLocks noGrp="1"/>
          </p:cNvSpPr>
          <p:nvPr>
            <p:ph type="sldNum" sz="quarter" idx="12"/>
          </p:nvPr>
        </p:nvSpPr>
        <p:spPr/>
        <p:txBody>
          <a:bodyPr/>
          <a:lstStyle/>
          <a:p>
            <a:fld id="{9B618960-8005-486C-9A75-10CB2AAC16F9}"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Java 8’e Genel Bakış</a:t>
            </a:r>
          </a:p>
        </p:txBody>
      </p:sp>
      <p:sp>
        <p:nvSpPr>
          <p:cNvPr id="3" name="İçerik Yer Tutucusu 2"/>
          <p:cNvSpPr>
            <a:spLocks noGrp="1"/>
          </p:cNvSpPr>
          <p:nvPr>
            <p:ph idx="1"/>
          </p:nvPr>
        </p:nvSpPr>
        <p:spPr/>
        <p:txBody>
          <a:bodyPr/>
          <a:lstStyle/>
          <a:p>
            <a:r>
              <a:rPr lang="tr-TR" b="0" i="0" dirty="0" err="1">
                <a:solidFill>
                  <a:srgbClr val="292929"/>
                </a:solidFill>
                <a:effectLst/>
                <a:cs typeface="+mn-lt"/>
              </a:rPr>
              <a:t>Imperative</a:t>
            </a:r>
            <a:r>
              <a:rPr lang="tr-TR" b="0" i="0" dirty="0">
                <a:solidFill>
                  <a:srgbClr val="292929"/>
                </a:solidFill>
                <a:effectLst/>
                <a:cs typeface="+mn-lt"/>
              </a:rPr>
              <a:t> </a:t>
            </a:r>
            <a:r>
              <a:rPr lang="tr-TR" b="0" i="0" dirty="0" err="1">
                <a:solidFill>
                  <a:srgbClr val="292929"/>
                </a:solidFill>
                <a:effectLst/>
                <a:cs typeface="+mn-lt"/>
              </a:rPr>
              <a:t>programming</a:t>
            </a:r>
            <a:r>
              <a:rPr lang="tr-TR" b="0" i="0" dirty="0">
                <a:solidFill>
                  <a:srgbClr val="292929"/>
                </a:solidFill>
                <a:effectLst/>
                <a:cs typeface="+mn-lt"/>
              </a:rPr>
              <a:t> den , </a:t>
            </a:r>
            <a:r>
              <a:rPr lang="tr-TR" b="0" i="0" dirty="0" err="1">
                <a:solidFill>
                  <a:srgbClr val="292929"/>
                </a:solidFill>
                <a:effectLst/>
                <a:cs typeface="+mn-lt"/>
              </a:rPr>
              <a:t>functional</a:t>
            </a:r>
            <a:r>
              <a:rPr lang="tr-TR" b="0" i="0" dirty="0">
                <a:solidFill>
                  <a:srgbClr val="292929"/>
                </a:solidFill>
                <a:effectLst/>
                <a:cs typeface="+mn-lt"/>
              </a:rPr>
              <a:t> </a:t>
            </a:r>
            <a:r>
              <a:rPr lang="tr-TR" b="0" i="0" dirty="0" err="1">
                <a:solidFill>
                  <a:srgbClr val="292929"/>
                </a:solidFill>
                <a:effectLst/>
                <a:cs typeface="+mn-lt"/>
              </a:rPr>
              <a:t>programming</a:t>
            </a:r>
            <a:r>
              <a:rPr lang="tr-TR" b="0" i="0" dirty="0">
                <a:solidFill>
                  <a:srgbClr val="292929"/>
                </a:solidFill>
                <a:effectLst/>
                <a:cs typeface="+mn-lt"/>
              </a:rPr>
              <a:t> e geçildiğini gözlemliyoruz. </a:t>
            </a:r>
            <a:r>
              <a:rPr lang="tr-TR" b="0" i="0" dirty="0" err="1">
                <a:solidFill>
                  <a:srgbClr val="292929"/>
                </a:solidFill>
                <a:effectLst/>
                <a:cs typeface="+mn-lt"/>
              </a:rPr>
              <a:t>Functional</a:t>
            </a:r>
            <a:r>
              <a:rPr lang="tr-TR" b="0" i="0" dirty="0">
                <a:solidFill>
                  <a:srgbClr val="292929"/>
                </a:solidFill>
                <a:effectLst/>
                <a:cs typeface="+mn-lt"/>
              </a:rPr>
              <a:t> </a:t>
            </a:r>
            <a:r>
              <a:rPr lang="tr-TR" b="0" i="0" dirty="0" err="1">
                <a:solidFill>
                  <a:srgbClr val="292929"/>
                </a:solidFill>
                <a:effectLst/>
                <a:cs typeface="+mn-lt"/>
              </a:rPr>
              <a:t>programming</a:t>
            </a:r>
            <a:r>
              <a:rPr lang="tr-TR" b="0" i="0" dirty="0">
                <a:solidFill>
                  <a:srgbClr val="292929"/>
                </a:solidFill>
                <a:effectLst/>
                <a:cs typeface="+mn-lt"/>
              </a:rPr>
              <a:t> örneği olarak; “bana filtrelenmiş listeyi getir”, </a:t>
            </a:r>
            <a:r>
              <a:rPr lang="tr-TR" b="0" i="0" dirty="0" err="1">
                <a:solidFill>
                  <a:srgbClr val="292929"/>
                </a:solidFill>
                <a:effectLst/>
                <a:cs typeface="+mn-lt"/>
              </a:rPr>
              <a:t>imperative</a:t>
            </a:r>
            <a:r>
              <a:rPr lang="tr-TR" b="0" i="0" dirty="0">
                <a:solidFill>
                  <a:srgbClr val="292929"/>
                </a:solidFill>
                <a:effectLst/>
                <a:cs typeface="+mn-lt"/>
              </a:rPr>
              <a:t> ise ; “filtrelenmiş yeni liste nesnesi oluştur, liste içerisinde dön, her liste elemanının içeriği filtreye uygunsa yeni liste elemanına ekle, son eklenmiş listeyi getir, …” şeklinde örnek verilebilir.</a:t>
            </a:r>
          </a:p>
          <a:p>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Java 8’e Genel Bakış</a:t>
            </a:r>
          </a:p>
        </p:txBody>
      </p:sp>
      <p:sp>
        <p:nvSpPr>
          <p:cNvPr id="3" name="İçerik Yer Tutucusu 2"/>
          <p:cNvSpPr>
            <a:spLocks noGrp="1"/>
          </p:cNvSpPr>
          <p:nvPr>
            <p:ph idx="1"/>
          </p:nvPr>
        </p:nvSpPr>
        <p:spPr/>
        <p:txBody>
          <a:bodyPr>
            <a:normAutofit fontScale="90000" lnSpcReduction="10000"/>
          </a:bodyPr>
          <a:lstStyle/>
          <a:p>
            <a:r>
              <a:rPr lang="tr-TR" altLang="tr-TR" b="0" i="0" dirty="0">
                <a:effectLst/>
              </a:rPr>
              <a:t>Java 8 öncesinde herhangi bir </a:t>
            </a:r>
            <a:r>
              <a:rPr lang="tr-TR" altLang="tr-TR" b="1" i="0" dirty="0">
                <a:effectLst/>
              </a:rPr>
              <a:t>Interface </a:t>
            </a:r>
            <a:r>
              <a:rPr lang="tr-TR" altLang="tr-TR" b="0" i="0" dirty="0">
                <a:effectLst/>
              </a:rPr>
              <a:t>sınıfında gövdeli(implement) metod yazmak mümkün değildi. Java 8 ile gelen </a:t>
            </a:r>
            <a:r>
              <a:rPr lang="tr-TR" altLang="tr-TR" b="1" i="0" dirty="0">
                <a:effectLst/>
              </a:rPr>
              <a:t>default keyword </a:t>
            </a:r>
            <a:r>
              <a:rPr lang="tr-TR" altLang="tr-TR" b="0" i="0" dirty="0">
                <a:effectLst/>
              </a:rPr>
              <a:t>ü ile artık Interface sınıflarda gövdeli metot yazmak mümkün olmuştur. Spring Data API sinde, bu yenilik kullanılarak ORM yeteneklerinin daha da güzelleştiğini gözlemleyeceğiz.</a:t>
            </a:r>
          </a:p>
          <a:p>
            <a:r>
              <a:rPr lang="tr-TR" altLang="tr-TR" b="0" i="0" dirty="0">
                <a:effectLst/>
              </a:rPr>
              <a:t>Lambda ifadelerini uygulayabilmek için, </a:t>
            </a:r>
            <a:r>
              <a:rPr lang="tr-TR" altLang="tr-TR" b="1" i="0" dirty="0">
                <a:effectLst/>
              </a:rPr>
              <a:t>functional interface</a:t>
            </a:r>
            <a:r>
              <a:rPr lang="tr-TR" altLang="tr-TR" b="0" i="0" dirty="0">
                <a:effectLst/>
              </a:rPr>
              <a:t> ler geldi. İçerisinde, tek bir abstract methodu olan ve birden fazla static ve default metodlar barındırabilen interface lere functional interface denir.</a:t>
            </a:r>
            <a:endParaRPr lang="tr-TR" altLang="tr-TR" dirty="0"/>
          </a:p>
          <a:p>
            <a:r>
              <a:rPr lang="tr-TR" altLang="tr-TR" b="1" i="0" dirty="0">
                <a:effectLst/>
              </a:rPr>
              <a:t>Lambda expression</a:t>
            </a:r>
            <a:r>
              <a:rPr lang="tr-TR" altLang="tr-TR" b="0" i="0" dirty="0">
                <a:effectLst/>
              </a:rPr>
              <a:t> lar geldi. Lamda expressionlarda daha az satır kod ile etkili programlamada yazdığımız kodları yazabilmekteyiz. Stream API içerisinde lambda expressionlar sıklıkla kullanılmaktadır.</a:t>
            </a:r>
            <a:r>
              <a:rPr lang="tr-TR" b="0" i="0" dirty="0">
                <a:solidFill>
                  <a:srgbClr val="292929"/>
                </a:solidFill>
                <a:effectLst/>
                <a:latin typeface="charter"/>
              </a:rPr>
              <a:t>  </a:t>
            </a:r>
            <a:endParaRPr lang="tr-TR" dirty="0"/>
          </a:p>
        </p:txBody>
      </p:sp>
      <p:sp>
        <p:nvSpPr>
          <p:cNvPr id="4" name="Slide Number Placeholder 3"/>
          <p:cNvSpPr>
            <a:spLocks noGrp="1"/>
          </p:cNvSpPr>
          <p:nvPr>
            <p:ph type="sldNum" sz="quarter" idx="12"/>
          </p:nvPr>
        </p:nvSpPr>
        <p:spPr/>
        <p:txBody>
          <a:bodyPr/>
          <a:lstStyle/>
          <a:p>
            <a:fld id="{9B618960-8005-486C-9A75-10CB2AAC16F9}"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Java 8’e Genel Bakış</a:t>
            </a:r>
          </a:p>
        </p:txBody>
      </p:sp>
      <p:sp>
        <p:nvSpPr>
          <p:cNvPr id="3" name="İçerik Yer Tutucusu 2"/>
          <p:cNvSpPr>
            <a:spLocks noGrp="1"/>
          </p:cNvSpPr>
          <p:nvPr>
            <p:ph idx="1"/>
          </p:nvPr>
        </p:nvSpPr>
        <p:spPr/>
        <p:txBody>
          <a:bodyPr>
            <a:noAutofit/>
          </a:bodyPr>
          <a:lstStyle/>
          <a:p>
            <a:r>
              <a:rPr lang="tr-TR" b="0" i="0" dirty="0">
                <a:solidFill>
                  <a:srgbClr val="292929"/>
                </a:solidFill>
                <a:effectLst/>
                <a:latin typeface="Gill Sans MT" panose="020B0502020104020203" charset="0"/>
                <a:cs typeface="Gill Sans MT" panose="020B0502020104020203" charset="0"/>
              </a:rPr>
              <a:t> </a:t>
            </a:r>
            <a:r>
              <a:rPr lang="tr-TR" b="1" i="0" dirty="0" err="1">
                <a:solidFill>
                  <a:srgbClr val="292929"/>
                </a:solidFill>
                <a:effectLst/>
                <a:latin typeface="Gill Sans MT" panose="020B0502020104020203" charset="0"/>
                <a:cs typeface="Gill Sans MT" panose="020B0502020104020203" charset="0"/>
              </a:rPr>
              <a:t>Methodlar</a:t>
            </a:r>
            <a:r>
              <a:rPr lang="tr-TR" b="1" i="0" dirty="0">
                <a:solidFill>
                  <a:srgbClr val="292929"/>
                </a:solidFill>
                <a:effectLst/>
                <a:latin typeface="Gill Sans MT" panose="020B0502020104020203" charset="0"/>
                <a:cs typeface="Gill Sans MT" panose="020B0502020104020203" charset="0"/>
              </a:rPr>
              <a:t> “::” söz dizimi ile referans verilebilmektedir</a:t>
            </a:r>
            <a:r>
              <a:rPr lang="tr-TR" b="0" i="0" dirty="0">
                <a:solidFill>
                  <a:srgbClr val="292929"/>
                </a:solidFill>
                <a:effectLst/>
                <a:latin typeface="Gill Sans MT" panose="020B0502020104020203" charset="0"/>
                <a:cs typeface="Gill Sans MT" panose="020B0502020104020203" charset="0"/>
              </a:rPr>
              <a:t>. </a:t>
            </a:r>
            <a:r>
              <a:rPr lang="tr-TR" b="0" i="0" dirty="0" err="1">
                <a:solidFill>
                  <a:srgbClr val="292929"/>
                </a:solidFill>
                <a:effectLst/>
                <a:latin typeface="Gill Sans MT" panose="020B0502020104020203" charset="0"/>
                <a:cs typeface="Gill Sans MT" panose="020B0502020104020203" charset="0"/>
              </a:rPr>
              <a:t>Static</a:t>
            </a:r>
            <a:r>
              <a:rPr lang="tr-TR" b="0" i="0" dirty="0">
                <a:solidFill>
                  <a:srgbClr val="292929"/>
                </a:solidFill>
                <a:effectLst/>
                <a:latin typeface="Gill Sans MT" panose="020B0502020104020203" charset="0"/>
                <a:cs typeface="Gill Sans MT" panose="020B0502020104020203" charset="0"/>
              </a:rPr>
              <a:t> </a:t>
            </a:r>
            <a:r>
              <a:rPr lang="tr-TR" b="0" i="0" dirty="0" err="1">
                <a:solidFill>
                  <a:srgbClr val="292929"/>
                </a:solidFill>
                <a:effectLst/>
                <a:latin typeface="Gill Sans MT" panose="020B0502020104020203" charset="0"/>
                <a:cs typeface="Gill Sans MT" panose="020B0502020104020203" charset="0"/>
              </a:rPr>
              <a:t>methodlar</a:t>
            </a:r>
            <a:r>
              <a:rPr lang="tr-TR" b="0" i="0" dirty="0">
                <a:solidFill>
                  <a:srgbClr val="292929"/>
                </a:solidFill>
                <a:effectLst/>
                <a:latin typeface="Gill Sans MT" panose="020B0502020104020203" charset="0"/>
                <a:cs typeface="Gill Sans MT" panose="020B0502020104020203" charset="0"/>
              </a:rPr>
              <a:t> </a:t>
            </a:r>
            <a:r>
              <a:rPr lang="tr-TR" b="0" i="0" dirty="0" err="1">
                <a:solidFill>
                  <a:srgbClr val="292929"/>
                </a:solidFill>
                <a:effectLst/>
                <a:latin typeface="Gill Sans MT" panose="020B0502020104020203" charset="0"/>
                <a:cs typeface="Gill Sans MT" panose="020B0502020104020203" charset="0"/>
              </a:rPr>
              <a:t>class</a:t>
            </a:r>
            <a:r>
              <a:rPr lang="tr-TR" b="0" i="0" dirty="0">
                <a:solidFill>
                  <a:srgbClr val="292929"/>
                </a:solidFill>
                <a:effectLst/>
                <a:latin typeface="Gill Sans MT" panose="020B0502020104020203" charset="0"/>
                <a:cs typeface="Gill Sans MT" panose="020B0502020104020203" charset="0"/>
              </a:rPr>
              <a:t> name ile, </a:t>
            </a:r>
            <a:r>
              <a:rPr lang="tr-TR" b="0" i="0" dirty="0" err="1">
                <a:solidFill>
                  <a:srgbClr val="292929"/>
                </a:solidFill>
                <a:effectLst/>
                <a:latin typeface="Gill Sans MT" panose="020B0502020104020203" charset="0"/>
                <a:cs typeface="Gill Sans MT" panose="020B0502020104020203" charset="0"/>
              </a:rPr>
              <a:t>static</a:t>
            </a:r>
            <a:r>
              <a:rPr lang="tr-TR" b="0" i="0" dirty="0">
                <a:solidFill>
                  <a:srgbClr val="292929"/>
                </a:solidFill>
                <a:effectLst/>
                <a:latin typeface="Gill Sans MT" panose="020B0502020104020203" charset="0"/>
                <a:cs typeface="Gill Sans MT" panose="020B0502020104020203" charset="0"/>
              </a:rPr>
              <a:t> olmayan </a:t>
            </a:r>
            <a:r>
              <a:rPr lang="tr-TR" b="0" i="0" dirty="0" err="1">
                <a:solidFill>
                  <a:srgbClr val="292929"/>
                </a:solidFill>
                <a:effectLst/>
                <a:latin typeface="Gill Sans MT" panose="020B0502020104020203" charset="0"/>
                <a:cs typeface="Gill Sans MT" panose="020B0502020104020203" charset="0"/>
              </a:rPr>
              <a:t>methodlar</a:t>
            </a:r>
            <a:r>
              <a:rPr lang="tr-TR" b="0" i="0" dirty="0">
                <a:solidFill>
                  <a:srgbClr val="292929"/>
                </a:solidFill>
                <a:effectLst/>
                <a:latin typeface="Gill Sans MT" panose="020B0502020104020203" charset="0"/>
                <a:cs typeface="Gill Sans MT" panose="020B0502020104020203" charset="0"/>
              </a:rPr>
              <a:t> ise </a:t>
            </a:r>
            <a:r>
              <a:rPr lang="tr-TR" b="0" i="0" dirty="0" err="1">
                <a:solidFill>
                  <a:srgbClr val="292929"/>
                </a:solidFill>
                <a:effectLst/>
                <a:latin typeface="Gill Sans MT" panose="020B0502020104020203" charset="0"/>
                <a:cs typeface="Gill Sans MT" panose="020B0502020104020203" charset="0"/>
              </a:rPr>
              <a:t>instance</a:t>
            </a:r>
            <a:r>
              <a:rPr lang="tr-TR" b="0" i="0" dirty="0">
                <a:solidFill>
                  <a:srgbClr val="292929"/>
                </a:solidFill>
                <a:effectLst/>
                <a:latin typeface="Gill Sans MT" panose="020B0502020104020203" charset="0"/>
                <a:cs typeface="Gill Sans MT" panose="020B0502020104020203" charset="0"/>
              </a:rPr>
              <a:t> objeleri ile referans verilebilmektedir.</a:t>
            </a:r>
            <a:endParaRPr lang="tr-TR" dirty="0">
              <a:solidFill>
                <a:srgbClr val="292929"/>
              </a:solidFill>
              <a:latin typeface="Gill Sans MT" panose="020B0502020104020203" charset="0"/>
              <a:cs typeface="Gill Sans MT" panose="020B0502020104020203" charset="0"/>
            </a:endParaRPr>
          </a:p>
          <a:p>
            <a:r>
              <a:rPr lang="tr-TR" b="0" i="0" dirty="0" err="1">
                <a:solidFill>
                  <a:srgbClr val="292929"/>
                </a:solidFill>
                <a:effectLst/>
                <a:latin typeface="Gill Sans MT" panose="020B0502020104020203" charset="0"/>
                <a:cs typeface="Gill Sans MT" panose="020B0502020104020203" charset="0"/>
              </a:rPr>
              <a:t>Javascript</a:t>
            </a:r>
            <a:r>
              <a:rPr lang="tr-TR" b="0" i="0" dirty="0">
                <a:solidFill>
                  <a:srgbClr val="292929"/>
                </a:solidFill>
                <a:effectLst/>
                <a:latin typeface="Gill Sans MT" panose="020B0502020104020203" charset="0"/>
                <a:cs typeface="Gill Sans MT" panose="020B0502020104020203" charset="0"/>
              </a:rPr>
              <a:t> kodlarının çok hızlı çalışmasını sağlayan, </a:t>
            </a:r>
            <a:r>
              <a:rPr lang="tr-TR" b="1" i="0" dirty="0" err="1">
                <a:solidFill>
                  <a:srgbClr val="292929"/>
                </a:solidFill>
                <a:effectLst/>
                <a:latin typeface="Gill Sans MT" panose="020B0502020104020203" charset="0"/>
                <a:cs typeface="Gill Sans MT" panose="020B0502020104020203" charset="0"/>
              </a:rPr>
              <a:t>Nashorn</a:t>
            </a:r>
            <a:r>
              <a:rPr lang="tr-TR" b="1" i="0" dirty="0">
                <a:solidFill>
                  <a:srgbClr val="292929"/>
                </a:solidFill>
                <a:effectLst/>
                <a:latin typeface="Gill Sans MT" panose="020B0502020104020203" charset="0"/>
                <a:cs typeface="Gill Sans MT" panose="020B0502020104020203" charset="0"/>
              </a:rPr>
              <a:t> </a:t>
            </a:r>
            <a:r>
              <a:rPr lang="tr-TR" b="1" i="0" dirty="0" err="1">
                <a:solidFill>
                  <a:srgbClr val="292929"/>
                </a:solidFill>
                <a:effectLst/>
                <a:latin typeface="Gill Sans MT" panose="020B0502020104020203" charset="0"/>
                <a:cs typeface="Gill Sans MT" panose="020B0502020104020203" charset="0"/>
              </a:rPr>
              <a:t>javascript</a:t>
            </a:r>
            <a:r>
              <a:rPr lang="tr-TR" b="1" i="0" dirty="0">
                <a:solidFill>
                  <a:srgbClr val="292929"/>
                </a:solidFill>
                <a:effectLst/>
                <a:latin typeface="Gill Sans MT" panose="020B0502020104020203" charset="0"/>
                <a:cs typeface="Gill Sans MT" panose="020B0502020104020203" charset="0"/>
              </a:rPr>
              <a:t> engine</a:t>
            </a:r>
            <a:r>
              <a:rPr lang="tr-TR" b="0" i="0" dirty="0">
                <a:solidFill>
                  <a:srgbClr val="292929"/>
                </a:solidFill>
                <a:effectLst/>
                <a:latin typeface="Gill Sans MT" panose="020B0502020104020203" charset="0"/>
                <a:cs typeface="Gill Sans MT" panose="020B0502020104020203" charset="0"/>
              </a:rPr>
              <a:t> geldi.</a:t>
            </a:r>
          </a:p>
          <a:p>
            <a:r>
              <a:rPr lang="tr-TR" b="1" i="0" dirty="0" err="1">
                <a:solidFill>
                  <a:srgbClr val="292929"/>
                </a:solidFill>
                <a:effectLst/>
                <a:latin typeface="Gill Sans MT" panose="020B0502020104020203" charset="0"/>
                <a:cs typeface="Gill Sans MT" panose="020B0502020104020203" charset="0"/>
              </a:rPr>
              <a:t>AtomicLong</a:t>
            </a:r>
            <a:r>
              <a:rPr lang="tr-TR" b="0" i="0" dirty="0">
                <a:solidFill>
                  <a:srgbClr val="292929"/>
                </a:solidFill>
                <a:effectLst/>
                <a:latin typeface="Gill Sans MT" panose="020B0502020104020203" charset="0"/>
                <a:cs typeface="Gill Sans MT" panose="020B0502020104020203" charset="0"/>
              </a:rPr>
              <a:t> dan daha yüksek başarımlı sayaç işlemlerinin yapıldığı </a:t>
            </a:r>
            <a:r>
              <a:rPr lang="tr-TR" b="1" i="0" dirty="0" err="1">
                <a:solidFill>
                  <a:srgbClr val="292929"/>
                </a:solidFill>
                <a:effectLst/>
                <a:latin typeface="Gill Sans MT" panose="020B0502020104020203" charset="0"/>
                <a:cs typeface="Gill Sans MT" panose="020B0502020104020203" charset="0"/>
              </a:rPr>
              <a:t>LongAdder</a:t>
            </a:r>
            <a:r>
              <a:rPr lang="tr-TR" b="0" i="0" dirty="0">
                <a:solidFill>
                  <a:srgbClr val="292929"/>
                </a:solidFill>
                <a:effectLst/>
                <a:latin typeface="Gill Sans MT" panose="020B0502020104020203" charset="0"/>
                <a:cs typeface="Gill Sans MT" panose="020B0502020104020203" charset="0"/>
              </a:rPr>
              <a:t> objesi geldi. </a:t>
            </a:r>
            <a:r>
              <a:rPr lang="tr-TR" b="0" i="0" dirty="0" err="1">
                <a:solidFill>
                  <a:srgbClr val="292929"/>
                </a:solidFill>
                <a:effectLst/>
                <a:latin typeface="Gill Sans MT" panose="020B0502020104020203" charset="0"/>
                <a:cs typeface="Gill Sans MT" panose="020B0502020104020203" charset="0"/>
              </a:rPr>
              <a:t>AtomicLong</a:t>
            </a:r>
            <a:r>
              <a:rPr lang="tr-TR" b="0" i="0" dirty="0">
                <a:solidFill>
                  <a:srgbClr val="292929"/>
                </a:solidFill>
                <a:effectLst/>
                <a:latin typeface="Gill Sans MT" panose="020B0502020104020203" charset="0"/>
                <a:cs typeface="Gill Sans MT" panose="020B0502020104020203" charset="0"/>
              </a:rPr>
              <a:t> a </a:t>
            </a:r>
            <a:r>
              <a:rPr lang="tr-TR" b="0" i="0" dirty="0" err="1">
                <a:solidFill>
                  <a:srgbClr val="292929"/>
                </a:solidFill>
                <a:effectLst/>
                <a:latin typeface="Gill Sans MT" panose="020B0502020104020203" charset="0"/>
                <a:cs typeface="Gill Sans MT" panose="020B0502020104020203" charset="0"/>
              </a:rPr>
              <a:t>gore</a:t>
            </a:r>
            <a:r>
              <a:rPr lang="tr-TR" b="0" i="0" dirty="0">
                <a:solidFill>
                  <a:srgbClr val="292929"/>
                </a:solidFill>
                <a:effectLst/>
                <a:latin typeface="Gill Sans MT" panose="020B0502020104020203" charset="0"/>
                <a:cs typeface="Gill Sans MT" panose="020B0502020104020203" charset="0"/>
              </a:rPr>
              <a:t> daha fazla bellek kullanmaktadır.</a:t>
            </a:r>
          </a:p>
          <a:p>
            <a:r>
              <a:rPr lang="tr-TR" dirty="0">
                <a:solidFill>
                  <a:srgbClr val="292929"/>
                </a:solidFill>
                <a:latin typeface="Gill Sans MT" panose="020B0502020104020203" charset="0"/>
                <a:cs typeface="Gill Sans MT" panose="020B0502020104020203" charset="0"/>
              </a:rPr>
              <a:t>Tarih ve saat </a:t>
            </a:r>
            <a:r>
              <a:rPr lang="tr-TR" dirty="0" err="1">
                <a:solidFill>
                  <a:srgbClr val="292929"/>
                </a:solidFill>
                <a:latin typeface="Gill Sans MT" panose="020B0502020104020203" charset="0"/>
                <a:cs typeface="Gill Sans MT" panose="020B0502020104020203" charset="0"/>
              </a:rPr>
              <a:t>apileri</a:t>
            </a:r>
            <a:r>
              <a:rPr lang="tr-TR" dirty="0">
                <a:solidFill>
                  <a:srgbClr val="292929"/>
                </a:solidFill>
                <a:latin typeface="Gill Sans MT" panose="020B0502020104020203" charset="0"/>
                <a:cs typeface="Gill Sans MT" panose="020B0502020104020203" charset="0"/>
              </a:rPr>
              <a:t> daha anlaşılır hale gelmiştir.</a:t>
            </a:r>
          </a:p>
        </p:txBody>
      </p:sp>
      <p:sp>
        <p:nvSpPr>
          <p:cNvPr id="4" name="Slide Number Placeholder 3"/>
          <p:cNvSpPr>
            <a:spLocks noGrp="1"/>
          </p:cNvSpPr>
          <p:nvPr>
            <p:ph type="sldNum" sz="quarter" idx="12"/>
          </p:nvPr>
        </p:nvSpPr>
        <p:spPr/>
        <p:txBody>
          <a:bodyPr/>
          <a:lstStyle/>
          <a:p>
            <a:fld id="{9B618960-8005-486C-9A75-10CB2AAC16F9}"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1451579" y="804519"/>
            <a:ext cx="9603275" cy="1049235"/>
          </a:xfrm>
        </p:spPr>
        <p:txBody>
          <a:bodyPr>
            <a:normAutofit/>
          </a:bodyPr>
          <a:lstStyle/>
          <a:p>
            <a:r>
              <a:rPr lang="tr-TR" dirty="0"/>
              <a:t>Java Nedir?</a:t>
            </a:r>
          </a:p>
        </p:txBody>
      </p:sp>
      <p:graphicFrame>
        <p:nvGraphicFramePr>
          <p:cNvPr id="5" name="İçerik Yer Tutucusu 2"/>
          <p:cNvGraphicFramePr>
            <a:graphicFrameLocks noGrp="1"/>
          </p:cNvGraphicFramePr>
          <p:nvPr>
            <p:ph idx="1"/>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9B618960-8005-486C-9A75-10CB2AAC16F9}"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Java 8’e Genel Bakış</a:t>
            </a:r>
          </a:p>
        </p:txBody>
      </p:sp>
      <p:sp>
        <p:nvSpPr>
          <p:cNvPr id="3" name="İçerik Yer Tutucusu 2"/>
          <p:cNvSpPr>
            <a:spLocks noGrp="1"/>
          </p:cNvSpPr>
          <p:nvPr>
            <p:ph idx="1"/>
          </p:nvPr>
        </p:nvSpPr>
        <p:spPr/>
        <p:txBody>
          <a:bodyPr>
            <a:normAutofit/>
          </a:bodyPr>
          <a:lstStyle/>
          <a:p>
            <a:r>
              <a:rPr lang="tr-TR" sz="2400" b="0" i="0" dirty="0">
                <a:solidFill>
                  <a:srgbClr val="292929"/>
                </a:solidFill>
                <a:effectLst/>
                <a:cs typeface="+mn-lt"/>
              </a:rPr>
              <a:t>Nesnelerin </a:t>
            </a:r>
            <a:r>
              <a:rPr lang="tr-TR" sz="2400" b="0" i="0" dirty="0" err="1">
                <a:solidFill>
                  <a:srgbClr val="292929"/>
                </a:solidFill>
                <a:effectLst/>
                <a:cs typeface="+mn-lt"/>
              </a:rPr>
              <a:t>NullCheck</a:t>
            </a:r>
            <a:r>
              <a:rPr lang="tr-TR" sz="2400" b="0" i="0" dirty="0">
                <a:solidFill>
                  <a:srgbClr val="292929"/>
                </a:solidFill>
                <a:effectLst/>
                <a:cs typeface="+mn-lt"/>
              </a:rPr>
              <a:t> işlemleri için “</a:t>
            </a:r>
            <a:r>
              <a:rPr lang="tr-TR" sz="2400" b="1" i="0" dirty="0" err="1">
                <a:solidFill>
                  <a:srgbClr val="292929"/>
                </a:solidFill>
                <a:effectLst/>
                <a:cs typeface="+mn-lt"/>
              </a:rPr>
              <a:t>Optional</a:t>
            </a:r>
            <a:r>
              <a:rPr lang="tr-TR" sz="2400" b="0" i="0" dirty="0">
                <a:solidFill>
                  <a:srgbClr val="292929"/>
                </a:solidFill>
                <a:effectLst/>
                <a:cs typeface="+mn-lt"/>
              </a:rPr>
              <a:t>” isimli özel bir </a:t>
            </a:r>
            <a:r>
              <a:rPr lang="tr-TR" sz="2400" b="0" i="0" dirty="0" err="1">
                <a:solidFill>
                  <a:srgbClr val="292929"/>
                </a:solidFill>
                <a:effectLst/>
                <a:cs typeface="+mn-lt"/>
              </a:rPr>
              <a:t>utility</a:t>
            </a:r>
            <a:r>
              <a:rPr lang="tr-TR" sz="2400" b="0" i="0" dirty="0">
                <a:solidFill>
                  <a:srgbClr val="292929"/>
                </a:solidFill>
                <a:effectLst/>
                <a:cs typeface="+mn-lt"/>
              </a:rPr>
              <a:t> </a:t>
            </a:r>
            <a:r>
              <a:rPr lang="tr-TR" sz="2400" b="0" i="0" dirty="0" err="1">
                <a:solidFill>
                  <a:srgbClr val="292929"/>
                </a:solidFill>
                <a:effectLst/>
                <a:cs typeface="+mn-lt"/>
              </a:rPr>
              <a:t>class</a:t>
            </a:r>
            <a:r>
              <a:rPr lang="tr-TR" sz="2400" b="0" i="0" dirty="0">
                <a:solidFill>
                  <a:srgbClr val="292929"/>
                </a:solidFill>
                <a:effectLst/>
                <a:cs typeface="+mn-lt"/>
              </a:rPr>
              <a:t> geldi.</a:t>
            </a:r>
          </a:p>
          <a:p>
            <a:r>
              <a:rPr lang="tr-TR" sz="2400" b="0" i="0" dirty="0" err="1">
                <a:solidFill>
                  <a:srgbClr val="292929"/>
                </a:solidFill>
                <a:effectLst/>
                <a:cs typeface="+mn-lt"/>
              </a:rPr>
              <a:t>Array</a:t>
            </a:r>
            <a:r>
              <a:rPr lang="tr-TR" sz="2400" b="0" i="0" dirty="0">
                <a:solidFill>
                  <a:srgbClr val="292929"/>
                </a:solidFill>
                <a:effectLst/>
                <a:cs typeface="+mn-lt"/>
              </a:rPr>
              <a:t> </a:t>
            </a:r>
            <a:r>
              <a:rPr lang="tr-TR" sz="2400" b="0" i="0" dirty="0" err="1">
                <a:solidFill>
                  <a:srgbClr val="292929"/>
                </a:solidFill>
                <a:effectLst/>
                <a:cs typeface="+mn-lt"/>
              </a:rPr>
              <a:t>lerin</a:t>
            </a:r>
            <a:r>
              <a:rPr lang="tr-TR" sz="2400" b="0" i="0" dirty="0">
                <a:solidFill>
                  <a:srgbClr val="292929"/>
                </a:solidFill>
                <a:effectLst/>
                <a:cs typeface="+mn-lt"/>
              </a:rPr>
              <a:t> </a:t>
            </a:r>
            <a:r>
              <a:rPr lang="tr-TR" sz="2400" b="0" i="0" dirty="0" err="1">
                <a:solidFill>
                  <a:srgbClr val="292929"/>
                </a:solidFill>
                <a:effectLst/>
                <a:cs typeface="+mn-lt"/>
              </a:rPr>
              <a:t>multi</a:t>
            </a:r>
            <a:r>
              <a:rPr lang="tr-TR" sz="2400" b="0" i="0" dirty="0">
                <a:solidFill>
                  <a:srgbClr val="292929"/>
                </a:solidFill>
                <a:effectLst/>
                <a:cs typeface="+mn-lt"/>
              </a:rPr>
              <a:t> </a:t>
            </a:r>
            <a:r>
              <a:rPr lang="tr-TR" sz="2400" b="0" i="0" dirty="0" err="1">
                <a:solidFill>
                  <a:srgbClr val="292929"/>
                </a:solidFill>
                <a:effectLst/>
                <a:cs typeface="+mn-lt"/>
              </a:rPr>
              <a:t>threading</a:t>
            </a:r>
            <a:r>
              <a:rPr lang="tr-TR" sz="2400" b="0" i="0" dirty="0">
                <a:solidFill>
                  <a:srgbClr val="292929"/>
                </a:solidFill>
                <a:effectLst/>
                <a:cs typeface="+mn-lt"/>
              </a:rPr>
              <a:t> çalıştırılabilmeleri, </a:t>
            </a:r>
            <a:r>
              <a:rPr lang="tr-TR" sz="2400" b="0" i="0" dirty="0" err="1">
                <a:solidFill>
                  <a:srgbClr val="292929"/>
                </a:solidFill>
                <a:effectLst/>
                <a:cs typeface="+mn-lt"/>
              </a:rPr>
              <a:t>java</a:t>
            </a:r>
            <a:r>
              <a:rPr lang="tr-TR" sz="2400" b="0" i="0" dirty="0">
                <a:solidFill>
                  <a:srgbClr val="292929"/>
                </a:solidFill>
                <a:effectLst/>
                <a:cs typeface="+mn-lt"/>
              </a:rPr>
              <a:t> </a:t>
            </a:r>
            <a:r>
              <a:rPr lang="tr-TR" sz="2400" b="0" i="0" dirty="0" err="1">
                <a:solidFill>
                  <a:srgbClr val="292929"/>
                </a:solidFill>
                <a:effectLst/>
                <a:cs typeface="+mn-lt"/>
              </a:rPr>
              <a:t>nın</a:t>
            </a:r>
            <a:r>
              <a:rPr lang="tr-TR" sz="2400" b="0" i="0" dirty="0">
                <a:solidFill>
                  <a:srgbClr val="292929"/>
                </a:solidFill>
                <a:effectLst/>
                <a:cs typeface="+mn-lt"/>
              </a:rPr>
              <a:t> </a:t>
            </a:r>
            <a:r>
              <a:rPr lang="tr-TR" sz="2400" b="1" i="0" dirty="0">
                <a:solidFill>
                  <a:srgbClr val="292929"/>
                </a:solidFill>
                <a:effectLst/>
                <a:cs typeface="+mn-lt"/>
              </a:rPr>
              <a:t>çok çekirdekli</a:t>
            </a:r>
            <a:r>
              <a:rPr lang="tr-TR" sz="2400" b="0" i="0" dirty="0">
                <a:solidFill>
                  <a:srgbClr val="292929"/>
                </a:solidFill>
                <a:effectLst/>
                <a:cs typeface="+mn-lt"/>
              </a:rPr>
              <a:t> işlemcilerde çalışmasını anlamlı kılıyordu. Ancak, </a:t>
            </a:r>
            <a:r>
              <a:rPr lang="tr-TR" sz="2400" b="0" i="0" dirty="0" err="1">
                <a:solidFill>
                  <a:srgbClr val="292929"/>
                </a:solidFill>
                <a:effectLst/>
                <a:cs typeface="+mn-lt"/>
              </a:rPr>
              <a:t>java</a:t>
            </a:r>
            <a:r>
              <a:rPr lang="tr-TR" sz="2400" b="0" i="0" dirty="0">
                <a:solidFill>
                  <a:srgbClr val="292929"/>
                </a:solidFill>
                <a:effectLst/>
                <a:cs typeface="+mn-lt"/>
              </a:rPr>
              <a:t> 8 de bu yetenek </a:t>
            </a:r>
            <a:r>
              <a:rPr lang="tr-TR" sz="2400" b="1" i="0" dirty="0">
                <a:solidFill>
                  <a:srgbClr val="292929"/>
                </a:solidFill>
                <a:effectLst/>
                <a:cs typeface="+mn-lt"/>
              </a:rPr>
              <a:t>Collection </a:t>
            </a:r>
            <a:r>
              <a:rPr lang="tr-TR" sz="2400" b="1" i="0" dirty="0" err="1">
                <a:solidFill>
                  <a:srgbClr val="292929"/>
                </a:solidFill>
                <a:effectLst/>
                <a:cs typeface="+mn-lt"/>
              </a:rPr>
              <a:t>lar</a:t>
            </a:r>
            <a:r>
              <a:rPr lang="tr-TR" sz="2400" b="0" i="0" dirty="0">
                <a:solidFill>
                  <a:srgbClr val="292929"/>
                </a:solidFill>
                <a:effectLst/>
                <a:cs typeface="+mn-lt"/>
              </a:rPr>
              <a:t> üzerinde de uygulanabilir hale gelmiştir.(</a:t>
            </a:r>
            <a:r>
              <a:rPr lang="tr-TR" sz="2400" b="0" i="0" dirty="0" err="1">
                <a:solidFill>
                  <a:srgbClr val="292929"/>
                </a:solidFill>
                <a:effectLst/>
                <a:cs typeface="+mn-lt"/>
              </a:rPr>
              <a:t>Bknz</a:t>
            </a:r>
            <a:r>
              <a:rPr lang="tr-TR" sz="2400" b="0" i="0" dirty="0">
                <a:solidFill>
                  <a:srgbClr val="292929"/>
                </a:solidFill>
                <a:effectLst/>
                <a:cs typeface="+mn-lt"/>
              </a:rPr>
              <a:t>. </a:t>
            </a:r>
            <a:r>
              <a:rPr lang="tr-TR" sz="2400" b="0" i="0" dirty="0" err="1">
                <a:solidFill>
                  <a:srgbClr val="292929"/>
                </a:solidFill>
                <a:effectLst/>
                <a:cs typeface="+mn-lt"/>
              </a:rPr>
              <a:t>Stream</a:t>
            </a:r>
            <a:r>
              <a:rPr lang="tr-TR" sz="2400" b="0" i="0" dirty="0">
                <a:solidFill>
                  <a:srgbClr val="292929"/>
                </a:solidFill>
                <a:effectLst/>
                <a:cs typeface="+mn-lt"/>
              </a:rPr>
              <a:t> API </a:t>
            </a:r>
            <a:r>
              <a:rPr lang="tr-TR" sz="2400" b="0" i="0" dirty="0" err="1">
                <a:solidFill>
                  <a:srgbClr val="292929"/>
                </a:solidFill>
                <a:effectLst/>
                <a:cs typeface="+mn-lt"/>
              </a:rPr>
              <a:t>implementation</a:t>
            </a:r>
            <a:r>
              <a:rPr lang="tr-TR" sz="2400" b="0" i="0" dirty="0">
                <a:solidFill>
                  <a:srgbClr val="292929"/>
                </a:solidFill>
                <a:effectLst/>
                <a:cs typeface="+mn-lt"/>
              </a:rPr>
              <a:t>)</a:t>
            </a:r>
          </a:p>
          <a:p>
            <a:endParaRPr lang="tr-TR" sz="2400"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Java 8’e Genel Bakış</a:t>
            </a:r>
          </a:p>
        </p:txBody>
      </p:sp>
      <p:sp>
        <p:nvSpPr>
          <p:cNvPr id="3" name="İçerik Yer Tutucusu 2"/>
          <p:cNvSpPr>
            <a:spLocks noGrp="1"/>
          </p:cNvSpPr>
          <p:nvPr>
            <p:ph idx="1"/>
          </p:nvPr>
        </p:nvSpPr>
        <p:spPr/>
        <p:txBody>
          <a:bodyPr>
            <a:normAutofit fontScale="92500"/>
          </a:bodyPr>
          <a:lstStyle/>
          <a:p>
            <a:r>
              <a:rPr lang="nl-NL" sz="2200" dirty="0">
                <a:solidFill>
                  <a:srgbClr val="292929"/>
                </a:solidFill>
                <a:cs typeface="+mn-lt"/>
              </a:rPr>
              <a:t>Garbage collector</a:t>
            </a:r>
            <a:r>
              <a:rPr lang="tr-TR" sz="2200" dirty="0">
                <a:solidFill>
                  <a:srgbClr val="292929"/>
                </a:solidFill>
                <a:cs typeface="+mn-lt"/>
              </a:rPr>
              <a:t>(Çöp Toplayıcısı)</a:t>
            </a:r>
            <a:r>
              <a:rPr lang="nl-NL" sz="2200" dirty="0">
                <a:solidFill>
                  <a:srgbClr val="292929"/>
                </a:solidFill>
                <a:cs typeface="+mn-lt"/>
              </a:rPr>
              <a:t> “PermGen” Stack’ ten Heap’ e taşınmıştır.</a:t>
            </a:r>
            <a:endParaRPr lang="tr-TR" sz="2200" dirty="0">
              <a:solidFill>
                <a:srgbClr val="292929"/>
              </a:solidFill>
              <a:cs typeface="+mn-lt"/>
            </a:endParaRPr>
          </a:p>
          <a:p>
            <a:pPr marL="0" indent="0" algn="l">
              <a:buNone/>
            </a:pPr>
            <a:r>
              <a:rPr lang="tr-TR" sz="2200" dirty="0" err="1">
                <a:solidFill>
                  <a:srgbClr val="292929"/>
                </a:solidFill>
                <a:cs typeface="+mn-lt"/>
              </a:rPr>
              <a:t>Garbage</a:t>
            </a:r>
            <a:r>
              <a:rPr lang="tr-TR" sz="2200" dirty="0">
                <a:solidFill>
                  <a:srgbClr val="292929"/>
                </a:solidFill>
                <a:cs typeface="+mn-lt"/>
              </a:rPr>
              <a:t> Collection, otomatik bellek yönetimi mekanizmasıdır. Bu işlem </a:t>
            </a:r>
            <a:r>
              <a:rPr lang="tr-TR" sz="2200" dirty="0" err="1">
                <a:solidFill>
                  <a:srgbClr val="292929"/>
                </a:solidFill>
                <a:cs typeface="+mn-lt"/>
              </a:rPr>
              <a:t>heap</a:t>
            </a:r>
            <a:r>
              <a:rPr lang="tr-TR" sz="2200" dirty="0">
                <a:solidFill>
                  <a:srgbClr val="292929"/>
                </a:solidFill>
                <a:cs typeface="+mn-lt"/>
              </a:rPr>
              <a:t> belleğe bakıp, kullanılan objelerin tespit edilmesi ve referans edilmeyenlerin silinmesi üzerine kuruludur. Kullanılmayan/referans edilmeyen nesnelerin kapladığı alan bellekte boşa çıkarılır ve bellekte boş </a:t>
            </a:r>
            <a:r>
              <a:rPr lang="tr-TR" sz="2200" dirty="0">
                <a:solidFill>
                  <a:srgbClr val="111111"/>
                </a:solidFill>
                <a:cs typeface="+mn-lt"/>
              </a:rPr>
              <a:t>yer</a:t>
            </a:r>
            <a:r>
              <a:rPr lang="tr-TR" sz="2200" dirty="0">
                <a:solidFill>
                  <a:srgbClr val="292929"/>
                </a:solidFill>
                <a:cs typeface="+mn-lt"/>
              </a:rPr>
              <a:t> açılmış olur. Bu işlemi yapan mekanizmaya da </a:t>
            </a:r>
            <a:r>
              <a:rPr lang="tr-TR" sz="2200" dirty="0" err="1">
                <a:solidFill>
                  <a:srgbClr val="292929"/>
                </a:solidFill>
                <a:cs typeface="+mn-lt"/>
              </a:rPr>
              <a:t>Garbage</a:t>
            </a:r>
            <a:r>
              <a:rPr lang="tr-TR" sz="2200" dirty="0">
                <a:solidFill>
                  <a:srgbClr val="292929"/>
                </a:solidFill>
                <a:cs typeface="+mn-lt"/>
              </a:rPr>
              <a:t> </a:t>
            </a:r>
            <a:r>
              <a:rPr lang="tr-TR" sz="2200" dirty="0" err="1">
                <a:solidFill>
                  <a:srgbClr val="292929"/>
                </a:solidFill>
                <a:cs typeface="+mn-lt"/>
              </a:rPr>
              <a:t>Collector</a:t>
            </a:r>
            <a:r>
              <a:rPr lang="tr-TR" sz="2200" dirty="0">
                <a:solidFill>
                  <a:srgbClr val="292929"/>
                </a:solidFill>
                <a:cs typeface="+mn-lt"/>
              </a:rPr>
              <a:t> denir.</a:t>
            </a:r>
          </a:p>
          <a:p>
            <a:pPr marL="0" indent="0" algn="l">
              <a:buNone/>
            </a:pPr>
            <a:endParaRPr lang="tr-TR" sz="2200" dirty="0">
              <a:solidFill>
                <a:srgbClr val="292929"/>
              </a:solidFill>
              <a:cs typeface="+mn-lt"/>
            </a:endParaRPr>
          </a:p>
          <a:p>
            <a:pPr marL="0" indent="0" algn="l">
              <a:buNone/>
            </a:pPr>
            <a:r>
              <a:rPr lang="tr-TR" sz="2200" dirty="0">
                <a:solidFill>
                  <a:srgbClr val="292929"/>
                </a:solidFill>
                <a:cs typeface="+mn-lt"/>
              </a:rPr>
              <a:t>Özellikle web uygulamalarında sık yapılan güncellemelerden kaynaklanan bu alanının dolmasına nedeni ile aldığımız taşma hatası ile şimdi daha seyrek karşılaşmak mümkün oldu.</a:t>
            </a:r>
          </a:p>
          <a:p>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882651" y="977028"/>
            <a:ext cx="3333410" cy="5237503"/>
          </a:xfrm>
        </p:spPr>
        <p:txBody>
          <a:bodyPr anchor="ctr">
            <a:normAutofit/>
          </a:bodyPr>
          <a:lstStyle/>
          <a:p>
            <a:r>
              <a:rPr lang="tr-TR" dirty="0"/>
              <a:t>Java Teknolojileri</a:t>
            </a:r>
          </a:p>
        </p:txBody>
      </p:sp>
      <p:sp>
        <p:nvSpPr>
          <p:cNvPr id="10" name="Rectangle 9"/>
          <p:cNvSpPr>
            <a:spLocks noGrp="1" noRot="1" noChangeAspect="1" noMove="1" noResize="1" noEditPoints="1" noAdjustHandles="1" noChangeArrowheads="1" noChangeShapeType="1" noTextEdit="1"/>
          </p:cNvSpPr>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İçerik Yer Tutucusu 2"/>
          <p:cNvSpPr>
            <a:spLocks noGrp="1"/>
          </p:cNvSpPr>
          <p:nvPr>
            <p:ph idx="1"/>
          </p:nvPr>
        </p:nvSpPr>
        <p:spPr>
          <a:xfrm>
            <a:off x="5791954" y="977029"/>
            <a:ext cx="5428789" cy="5237503"/>
          </a:xfrm>
        </p:spPr>
        <p:txBody>
          <a:bodyPr anchor="ctr">
            <a:normAutofit/>
          </a:bodyPr>
          <a:lstStyle/>
          <a:p>
            <a:r>
              <a:rPr lang="tr-TR">
                <a:solidFill>
                  <a:schemeClr val="bg1"/>
                </a:solidFill>
              </a:rPr>
              <a:t>JavaFX, Spring, Spark-web, JSF, JSP,  Swing, Hadoop, Thymeleaf, Maven, POI, Jasper, Hibernate RabbitMQ, Quartz, Jaxb , Caffaine Cache gibi çeşitli teknolojiler mevcuttur.</a:t>
            </a:r>
          </a:p>
        </p:txBody>
      </p:sp>
      <p:sp>
        <p:nvSpPr>
          <p:cNvPr id="4" name="Slide Number Placeholder 3"/>
          <p:cNvSpPr>
            <a:spLocks noGrp="1"/>
          </p:cNvSpPr>
          <p:nvPr>
            <p:ph type="sldNum" sz="quarter" idx="12"/>
          </p:nvPr>
        </p:nvSpPr>
        <p:spPr/>
        <p:txBody>
          <a:bodyPr/>
          <a:lstStyle/>
          <a:p>
            <a:fld id="{9B618960-8005-486C-9A75-10CB2AAC16F9}"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Java </a:t>
            </a:r>
            <a:r>
              <a:rPr lang="tr-TR" dirty="0" err="1"/>
              <a:t>Developerlar</a:t>
            </a:r>
            <a:r>
              <a:rPr lang="tr-TR" dirty="0"/>
              <a:t> için </a:t>
            </a:r>
            <a:r>
              <a:rPr lang="tr-TR" dirty="0" err="1"/>
              <a:t>eclipse</a:t>
            </a:r>
            <a:r>
              <a:rPr lang="tr-TR" dirty="0"/>
              <a:t> (</a:t>
            </a:r>
            <a:r>
              <a:rPr lang="tr-TR" dirty="0" err="1"/>
              <a:t>Integrated</a:t>
            </a:r>
            <a:r>
              <a:rPr lang="tr-TR" dirty="0"/>
              <a:t> Development </a:t>
            </a:r>
            <a:r>
              <a:rPr lang="tr-TR" dirty="0" err="1"/>
              <a:t>EnvIronment</a:t>
            </a:r>
            <a:r>
              <a:rPr lang="tr-TR" dirty="0"/>
              <a:t> (IDE))</a:t>
            </a:r>
          </a:p>
        </p:txBody>
      </p:sp>
      <p:sp>
        <p:nvSpPr>
          <p:cNvPr id="3" name="İçerik Yer Tutucusu 2"/>
          <p:cNvSpPr>
            <a:spLocks noGrp="1"/>
          </p:cNvSpPr>
          <p:nvPr>
            <p:ph idx="1"/>
          </p:nvPr>
        </p:nvSpPr>
        <p:spPr/>
        <p:txBody>
          <a:bodyPr/>
          <a:lstStyle/>
          <a:p>
            <a:r>
              <a:rPr lang="tr-TR" dirty="0"/>
              <a:t>IDE bilgisayar programcılarının hızlı ve rahat bir şekilde program geliştirebilmesini amaçlayan, geliştirme sürecini organize edebilen birçok araç ile birlikte geliştirme sürecinin verimli kullanılmasına katkıda bulunan araçların tamamını içerisinde barındıran bir yazılım türüdür.</a:t>
            </a:r>
            <a:endParaRPr lang="tr-TR" dirty="0">
              <a:hlinkClick r:id="rId2"/>
            </a:endParaRPr>
          </a:p>
          <a:p>
            <a:r>
              <a:rPr lang="tr-TR" dirty="0">
                <a:hlinkClick r:id="rId2"/>
              </a:rPr>
              <a:t>https://www.eclipse.org/downloads/packages/release/kepler/sr1/eclipse-ide-java-developers</a:t>
            </a:r>
            <a:r>
              <a:rPr lang="tr-TR" dirty="0"/>
              <a:t> sitesinden işletim sistemi türüne göre </a:t>
            </a:r>
            <a:r>
              <a:rPr lang="tr-TR" dirty="0" err="1"/>
              <a:t>eclipse</a:t>
            </a:r>
            <a:r>
              <a:rPr lang="tr-TR" dirty="0"/>
              <a:t> indirilir.</a:t>
            </a:r>
          </a:p>
          <a:p>
            <a:r>
              <a:rPr lang="tr-TR" dirty="0"/>
              <a:t>İndirildikten sonra sıkıştırılmış dosya bir dizine çıkarılır ve eclipse.exe dosyası açılarak </a:t>
            </a:r>
            <a:r>
              <a:rPr lang="tr-TR" dirty="0" err="1"/>
              <a:t>eclipse</a:t>
            </a:r>
            <a:r>
              <a:rPr lang="tr-TR" dirty="0"/>
              <a:t> çalıştırılır.</a:t>
            </a:r>
          </a:p>
        </p:txBody>
      </p:sp>
      <p:sp>
        <p:nvSpPr>
          <p:cNvPr id="4" name="Slide Number Placeholder 3"/>
          <p:cNvSpPr>
            <a:spLocks noGrp="1"/>
          </p:cNvSpPr>
          <p:nvPr>
            <p:ph type="sldNum" sz="quarter" idx="12"/>
          </p:nvPr>
        </p:nvSpPr>
        <p:spPr/>
        <p:txBody>
          <a:bodyPr/>
          <a:lstStyle/>
          <a:p>
            <a:fld id="{9B618960-8005-486C-9A75-10CB2AAC16F9}"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A1F3FC-DD95-4BA2-810D-4BDEA2D5AB63}"/>
              </a:ext>
            </a:extLst>
          </p:cNvPr>
          <p:cNvSpPr>
            <a:spLocks noGrp="1"/>
          </p:cNvSpPr>
          <p:nvPr>
            <p:ph type="title"/>
          </p:nvPr>
        </p:nvSpPr>
        <p:spPr/>
        <p:txBody>
          <a:bodyPr/>
          <a:lstStyle/>
          <a:p>
            <a:r>
              <a:rPr lang="tr-TR" dirty="0"/>
              <a:t>Java size ne sağlar?</a:t>
            </a:r>
            <a:br>
              <a:rPr lang="tr-TR" dirty="0"/>
            </a:br>
            <a:endParaRPr lang="tr-TR" dirty="0"/>
          </a:p>
        </p:txBody>
      </p:sp>
      <p:sp>
        <p:nvSpPr>
          <p:cNvPr id="3" name="İçerik Yer Tutucusu 2">
            <a:extLst>
              <a:ext uri="{FF2B5EF4-FFF2-40B4-BE49-F238E27FC236}">
                <a16:creationId xmlns:a16="http://schemas.microsoft.com/office/drawing/2014/main" id="{8EBA4AA9-D711-455B-B921-EC9D967DA6FC}"/>
              </a:ext>
            </a:extLst>
          </p:cNvPr>
          <p:cNvSpPr>
            <a:spLocks noGrp="1"/>
          </p:cNvSpPr>
          <p:nvPr>
            <p:ph idx="1"/>
          </p:nvPr>
        </p:nvSpPr>
        <p:spPr/>
        <p:txBody>
          <a:bodyPr/>
          <a:lstStyle/>
          <a:p>
            <a:pPr marL="0" indent="0">
              <a:buNone/>
            </a:pPr>
            <a:r>
              <a:rPr lang="tr-TR" b="0" i="0" dirty="0">
                <a:solidFill>
                  <a:srgbClr val="000000"/>
                </a:solidFill>
                <a:effectLst/>
                <a:latin typeface="Times New Roman" panose="02020603050405020304" pitchFamily="18" charset="0"/>
              </a:rPr>
              <a:t>Java dili bilgisayarla ilgili hemen her konuda işe yarayan bir dil olduğu için, bütün dünyada, </a:t>
            </a:r>
            <a:r>
              <a:rPr lang="tr-TR" b="0" i="0" dirty="0" err="1">
                <a:solidFill>
                  <a:srgbClr val="000000"/>
                </a:solidFill>
                <a:effectLst/>
                <a:latin typeface="Times New Roman" panose="02020603050405020304" pitchFamily="18" charset="0"/>
              </a:rPr>
              <a:t>java</a:t>
            </a:r>
            <a:r>
              <a:rPr lang="tr-TR" b="0" i="0" dirty="0">
                <a:solidFill>
                  <a:srgbClr val="000000"/>
                </a:solidFill>
                <a:effectLst/>
                <a:latin typeface="Times New Roman" panose="02020603050405020304" pitchFamily="18" charset="0"/>
              </a:rPr>
              <a:t> programcıları üstün bir ayrıcalığa sahiptir. Onlar kolayca yüksek ücretli iş bulabilirler. Programcılığa yeni başlayan birisi iseniz, </a:t>
            </a:r>
            <a:r>
              <a:rPr lang="tr-TR" b="0" i="0" dirty="0" err="1">
                <a:solidFill>
                  <a:srgbClr val="000000"/>
                </a:solidFill>
                <a:effectLst/>
                <a:latin typeface="Times New Roman" panose="02020603050405020304" pitchFamily="18" charset="0"/>
              </a:rPr>
              <a:t>java</a:t>
            </a:r>
            <a:r>
              <a:rPr lang="tr-TR" b="0" i="0" dirty="0">
                <a:solidFill>
                  <a:srgbClr val="000000"/>
                </a:solidFill>
                <a:effectLst/>
                <a:latin typeface="Times New Roman" panose="02020603050405020304" pitchFamily="18" charset="0"/>
              </a:rPr>
              <a:t>, bu derste size şu </a:t>
            </a:r>
            <a:r>
              <a:rPr lang="tr-TR" b="0" i="0" dirty="0" err="1">
                <a:solidFill>
                  <a:srgbClr val="000000"/>
                </a:solidFill>
                <a:effectLst/>
                <a:latin typeface="Times New Roman" panose="02020603050405020304" pitchFamily="18" charset="0"/>
              </a:rPr>
              <a:t>kolylıkları</a:t>
            </a:r>
            <a:r>
              <a:rPr lang="tr-TR" b="0" i="0" dirty="0">
                <a:solidFill>
                  <a:srgbClr val="000000"/>
                </a:solidFill>
                <a:effectLst/>
                <a:latin typeface="Times New Roman" panose="02020603050405020304" pitchFamily="18" charset="0"/>
              </a:rPr>
              <a:t> sunacaktır:</a:t>
            </a:r>
          </a:p>
          <a:p>
            <a:r>
              <a:rPr lang="tr-TR" sz="1800" b="0" i="0" dirty="0">
                <a:solidFill>
                  <a:srgbClr val="000000"/>
                </a:solidFill>
                <a:effectLst/>
                <a:latin typeface="Times New Roman" panose="02020603050405020304" pitchFamily="18" charset="0"/>
              </a:rPr>
              <a:t>  Java basit bir dil olduğu için, onu diğer dillere göre daha kısa bir zamanda öğreneceksiniz.</a:t>
            </a:r>
            <a:endParaRPr lang="tr-TR" sz="1800" dirty="0">
              <a:solidFill>
                <a:srgbClr val="000000"/>
              </a:solidFill>
              <a:latin typeface="Times New Roman" panose="02020603050405020304" pitchFamily="18" charset="0"/>
            </a:endParaRPr>
          </a:p>
          <a:p>
            <a:r>
              <a:rPr lang="tr-TR" sz="1800" b="0" i="0" dirty="0">
                <a:solidFill>
                  <a:srgbClr val="000000"/>
                </a:solidFill>
                <a:effectLst/>
                <a:latin typeface="Times New Roman" panose="02020603050405020304" pitchFamily="18" charset="0"/>
              </a:rPr>
              <a:t> Java programları, örneğin, aynı işi yapan C++ kaynak programlarının dörtte biri kadar uzundur. Dolayısıyla daha az kod yazarak zamandan ve emekten kazanacaksınız.</a:t>
            </a:r>
            <a:endParaRPr lang="tr-TR" dirty="0"/>
          </a:p>
        </p:txBody>
      </p:sp>
      <p:sp>
        <p:nvSpPr>
          <p:cNvPr id="4" name="Slayt Numarası Yer Tutucusu 3">
            <a:extLst>
              <a:ext uri="{FF2B5EF4-FFF2-40B4-BE49-F238E27FC236}">
                <a16:creationId xmlns:a16="http://schemas.microsoft.com/office/drawing/2014/main" id="{48398352-B3FD-43C9-8C4D-38958C799EAA}"/>
              </a:ext>
            </a:extLst>
          </p:cNvPr>
          <p:cNvSpPr>
            <a:spLocks noGrp="1"/>
          </p:cNvSpPr>
          <p:nvPr>
            <p:ph type="sldNum" sz="quarter" idx="12"/>
          </p:nvPr>
        </p:nvSpPr>
        <p:spPr/>
        <p:txBody>
          <a:bodyPr/>
          <a:lstStyle/>
          <a:p>
            <a:fld id="{9B618960-8005-486C-9A75-10CB2AAC16F9}" type="slidenum">
              <a:rPr lang="en-US" smtClean="0"/>
              <a:t>24</a:t>
            </a:fld>
            <a:endParaRPr lang="en-US"/>
          </a:p>
        </p:txBody>
      </p:sp>
    </p:spTree>
    <p:extLst>
      <p:ext uri="{BB962C8B-B14F-4D97-AF65-F5344CB8AC3E}">
        <p14:creationId xmlns:p14="http://schemas.microsoft.com/office/powerpoint/2010/main" val="3257608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E39DF6-9470-4D3B-812B-4F0BEC532ADD}"/>
              </a:ext>
            </a:extLst>
          </p:cNvPr>
          <p:cNvSpPr>
            <a:spLocks noGrp="1"/>
          </p:cNvSpPr>
          <p:nvPr>
            <p:ph type="title"/>
          </p:nvPr>
        </p:nvSpPr>
        <p:spPr/>
        <p:txBody>
          <a:bodyPr/>
          <a:lstStyle/>
          <a:p>
            <a:r>
              <a:rPr lang="tr-TR" dirty="0"/>
              <a:t>Java size ne sağlar?</a:t>
            </a:r>
            <a:br>
              <a:rPr lang="tr-TR" dirty="0"/>
            </a:br>
            <a:endParaRPr lang="tr-TR" dirty="0"/>
          </a:p>
        </p:txBody>
      </p:sp>
      <p:sp>
        <p:nvSpPr>
          <p:cNvPr id="3" name="İçerik Yer Tutucusu 2">
            <a:extLst>
              <a:ext uri="{FF2B5EF4-FFF2-40B4-BE49-F238E27FC236}">
                <a16:creationId xmlns:a16="http://schemas.microsoft.com/office/drawing/2014/main" id="{55D2A4F1-05B1-449F-B581-880218DC4BC9}"/>
              </a:ext>
            </a:extLst>
          </p:cNvPr>
          <p:cNvSpPr>
            <a:spLocks noGrp="1"/>
          </p:cNvSpPr>
          <p:nvPr>
            <p:ph idx="1"/>
          </p:nvPr>
        </p:nvSpPr>
        <p:spPr/>
        <p:txBody>
          <a:bodyPr/>
          <a:lstStyle/>
          <a:p>
            <a:r>
              <a:rPr lang="tr-TR" b="0" i="0" dirty="0">
                <a:solidFill>
                  <a:srgbClr val="000000"/>
                </a:solidFill>
                <a:effectLst/>
                <a:latin typeface="Times New Roman" panose="02020603050405020304" pitchFamily="18" charset="0"/>
              </a:rPr>
              <a:t>Daha kolay kod yazacaksınız. Java API size gerekseme duyacağınız hemen her sınıfı ve metodu hazır verecektir. İstediğinizde, bu sınıfları ve metotlarını kullanabilecek, istediğinizde onlardan altsınıflar türetebileceksiniz. Bunları yapmakla, kaynak programınızda oluşabilecek hataları önlemiş olacaksınız. Tabii, gerekseme duyuyorsanız, her zaman yeni sınıflar ve yeni metotlar yazabileceksiniz.</a:t>
            </a:r>
          </a:p>
          <a:p>
            <a:r>
              <a:rPr lang="tr-TR" sz="1800" b="0" i="0" dirty="0">
                <a:solidFill>
                  <a:srgbClr val="000000"/>
                </a:solidFill>
                <a:effectLst/>
                <a:latin typeface="Times New Roman" panose="02020603050405020304" pitchFamily="18" charset="0"/>
              </a:rPr>
              <a:t> Java uygulamalarını bir kez yazıp her yerde çalıştırabilirsiniz</a:t>
            </a:r>
            <a:endParaRPr lang="tr-TR" sz="1800" dirty="0">
              <a:solidFill>
                <a:srgbClr val="000000"/>
              </a:solidFill>
              <a:latin typeface="Times New Roman" panose="02020603050405020304" pitchFamily="18" charset="0"/>
            </a:endParaRPr>
          </a:p>
          <a:p>
            <a:r>
              <a:rPr lang="tr-TR" b="0" i="0" dirty="0">
                <a:solidFill>
                  <a:srgbClr val="000000"/>
                </a:solidFill>
                <a:effectLst/>
                <a:latin typeface="Times New Roman" panose="02020603050405020304" pitchFamily="18" charset="0"/>
              </a:rPr>
              <a:t>Yazdığınız uygulamalar, Java API dışında bir kütüphane kullanmadığı için, her platformda çalışır. Dolayısıyla onları kolayca yayabilirsiniz</a:t>
            </a:r>
            <a:endParaRPr lang="tr-TR" dirty="0"/>
          </a:p>
        </p:txBody>
      </p:sp>
      <p:sp>
        <p:nvSpPr>
          <p:cNvPr id="4" name="Slayt Numarası Yer Tutucusu 3">
            <a:extLst>
              <a:ext uri="{FF2B5EF4-FFF2-40B4-BE49-F238E27FC236}">
                <a16:creationId xmlns:a16="http://schemas.microsoft.com/office/drawing/2014/main" id="{8BE679ED-4951-4B95-9C41-4219AEF47B1E}"/>
              </a:ext>
            </a:extLst>
          </p:cNvPr>
          <p:cNvSpPr>
            <a:spLocks noGrp="1"/>
          </p:cNvSpPr>
          <p:nvPr>
            <p:ph type="sldNum" sz="quarter" idx="12"/>
          </p:nvPr>
        </p:nvSpPr>
        <p:spPr/>
        <p:txBody>
          <a:bodyPr/>
          <a:lstStyle/>
          <a:p>
            <a:fld id="{9B618960-8005-486C-9A75-10CB2AAC16F9}" type="slidenum">
              <a:rPr lang="en-US" smtClean="0"/>
              <a:t>25</a:t>
            </a:fld>
            <a:endParaRPr lang="en-US"/>
          </a:p>
        </p:txBody>
      </p:sp>
    </p:spTree>
    <p:extLst>
      <p:ext uri="{BB962C8B-B14F-4D97-AF65-F5344CB8AC3E}">
        <p14:creationId xmlns:p14="http://schemas.microsoft.com/office/powerpoint/2010/main" val="1971943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p:cNvSpPr>
            <a:spLocks noGrp="1"/>
          </p:cNvSpPr>
          <p:nvPr>
            <p:ph type="title"/>
          </p:nvPr>
        </p:nvSpPr>
        <p:spPr>
          <a:xfrm>
            <a:off x="1451579" y="2303047"/>
            <a:ext cx="3272093" cy="2674198"/>
          </a:xfrm>
        </p:spPr>
        <p:txBody>
          <a:bodyPr anchor="t">
            <a:normAutofit/>
          </a:bodyPr>
          <a:lstStyle/>
          <a:p>
            <a:r>
              <a:rPr lang="tr-TR" dirty="0"/>
              <a:t>Algoritma</a:t>
            </a:r>
          </a:p>
        </p:txBody>
      </p:sp>
      <p:cxnSp>
        <p:nvCxnSpPr>
          <p:cNvPr id="13" name="Straight Connector 12"/>
          <p:cNvCxnSpPr>
            <a:cxnSpLocks noGrp="1" noRot="1" noChangeAspect="1" noMove="1" noResize="1" noEditPoints="1" noAdjustHandles="1" noChangeArrowheads="1" noChangeShapeType="1"/>
          </p:cNvCxnSpPr>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p:cNvSpPr txBox="1">
            <a:spLocks noGrp="1" noRot="1" noChangeAspect="1" noMove="1" noResize="1" noEditPoints="1" noAdjustHandles="1" noChangeArrowheads="1" noChangeShapeType="1" noTextEdit="1"/>
          </p:cNvSpPr>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19" name="Straight Connector 18"/>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p:cNvGraphicFramePr>
            <a:graphicFrameLocks noGrp="1"/>
          </p:cNvGraphicFramePr>
          <p:nvPr>
            <p:ph idx="1"/>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9B618960-8005-486C-9A75-10CB2AAC16F9}"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b="1" dirty="0">
                <a:cs typeface="+mn-lt"/>
              </a:rPr>
              <a:t>Problem</a:t>
            </a:r>
            <a:r>
              <a:rPr lang="tr-TR" dirty="0">
                <a:cs typeface="+mn-lt"/>
              </a:rPr>
              <a:t>: </a:t>
            </a:r>
            <a:r>
              <a:rPr lang="tr-TR" i="0" dirty="0">
                <a:effectLst/>
                <a:cs typeface="+mn-lt"/>
              </a:rPr>
              <a:t>Suyun sıcaklık derecesine göre katı sıvı gaz halinde olduğu bulan ve ekrana yazan algoritması</a:t>
            </a:r>
            <a:endParaRPr lang="tr-TR" dirty="0">
              <a:cs typeface="+mn-lt"/>
            </a:endParaRPr>
          </a:p>
        </p:txBody>
      </p:sp>
      <p:sp>
        <p:nvSpPr>
          <p:cNvPr id="2" name="Slide Number Placeholder 1"/>
          <p:cNvSpPr>
            <a:spLocks noGrp="1"/>
          </p:cNvSpPr>
          <p:nvPr>
            <p:ph type="sldNum" sz="quarter" idx="12"/>
          </p:nvPr>
        </p:nvSpPr>
        <p:spPr/>
        <p:txBody>
          <a:bodyPr/>
          <a:lstStyle/>
          <a:p>
            <a:fld id="{9B618960-8005-486C-9A75-10CB2AAC16F9}"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Çözüm</a:t>
            </a:r>
          </a:p>
        </p:txBody>
      </p:sp>
      <p:sp>
        <p:nvSpPr>
          <p:cNvPr id="3" name="İçerik Yer Tutucusu 2"/>
          <p:cNvSpPr>
            <a:spLocks noGrp="1"/>
          </p:cNvSpPr>
          <p:nvPr>
            <p:ph idx="1"/>
          </p:nvPr>
        </p:nvSpPr>
        <p:spPr>
          <a:xfrm>
            <a:off x="1451580" y="2015732"/>
            <a:ext cx="3330146" cy="3450613"/>
          </a:xfrm>
        </p:spPr>
        <p:txBody>
          <a:bodyPr>
            <a:normAutofit/>
          </a:bodyPr>
          <a:lstStyle/>
          <a:p>
            <a:pPr algn="l" fontAlgn="base"/>
            <a:r>
              <a:rPr lang="tr-TR" b="0" i="0" dirty="0">
                <a:solidFill>
                  <a:srgbClr val="000000"/>
                </a:solidFill>
                <a:effectLst/>
                <a:cs typeface="+mn-lt"/>
              </a:rPr>
              <a:t>Başla</a:t>
            </a:r>
          </a:p>
          <a:p>
            <a:pPr algn="l" fontAlgn="base"/>
            <a:r>
              <a:rPr lang="tr-TR" b="0" i="0" dirty="0">
                <a:solidFill>
                  <a:srgbClr val="000000"/>
                </a:solidFill>
                <a:effectLst/>
                <a:cs typeface="+mn-lt"/>
              </a:rPr>
              <a:t>Sayısal</a:t>
            </a:r>
            <a:r>
              <a:rPr lang="tr-TR" b="0" i="0" dirty="0">
                <a:solidFill>
                  <a:srgbClr val="006FE0"/>
                </a:solidFill>
                <a:effectLst/>
                <a:cs typeface="+mn-lt"/>
              </a:rPr>
              <a:t> </a:t>
            </a:r>
            <a:r>
              <a:rPr lang="tr-TR" b="0" i="0" dirty="0">
                <a:solidFill>
                  <a:srgbClr val="333333"/>
                </a:solidFill>
                <a:effectLst/>
                <a:cs typeface="+mn-lt"/>
              </a:rPr>
              <a:t>(</a:t>
            </a:r>
            <a:r>
              <a:rPr lang="tr-TR" b="0" i="0" dirty="0">
                <a:solidFill>
                  <a:srgbClr val="000000"/>
                </a:solidFill>
                <a:effectLst/>
                <a:cs typeface="+mn-lt"/>
              </a:rPr>
              <a:t>sayı</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a:solidFill>
                  <a:srgbClr val="000000"/>
                </a:solidFill>
                <a:effectLst/>
                <a:cs typeface="+mn-lt"/>
              </a:rPr>
              <a:t>Yaz</a:t>
            </a:r>
            <a:r>
              <a:rPr lang="tr-TR" b="0" i="0" dirty="0">
                <a:solidFill>
                  <a:srgbClr val="333333"/>
                </a:solidFill>
                <a:effectLst/>
                <a:cs typeface="+mn-lt"/>
              </a:rPr>
              <a:t>(</a:t>
            </a:r>
            <a:r>
              <a:rPr lang="tr-TR" b="0" i="0" dirty="0">
                <a:solidFill>
                  <a:srgbClr val="000000"/>
                </a:solidFill>
                <a:effectLst/>
                <a:cs typeface="+mn-lt"/>
              </a:rPr>
              <a:t>‘’sayı</a:t>
            </a:r>
            <a:r>
              <a:rPr lang="tr-TR" b="0" i="0" dirty="0">
                <a:solidFill>
                  <a:srgbClr val="006FE0"/>
                </a:solidFill>
                <a:effectLst/>
                <a:cs typeface="+mn-lt"/>
              </a:rPr>
              <a:t> </a:t>
            </a:r>
            <a:r>
              <a:rPr lang="tr-TR" b="0" i="0" dirty="0">
                <a:solidFill>
                  <a:srgbClr val="000000"/>
                </a:solidFill>
                <a:effectLst/>
                <a:cs typeface="+mn-lt"/>
              </a:rPr>
              <a:t>gir’’</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a:solidFill>
                  <a:srgbClr val="000000"/>
                </a:solidFill>
                <a:effectLst/>
                <a:cs typeface="+mn-lt"/>
              </a:rPr>
              <a:t>sayı</a:t>
            </a:r>
            <a:r>
              <a:rPr lang="tr-TR" b="0" i="0" dirty="0">
                <a:solidFill>
                  <a:srgbClr val="006FE0"/>
                </a:solidFill>
                <a:effectLst/>
                <a:cs typeface="+mn-lt"/>
              </a:rPr>
              <a:t> &lt;-</a:t>
            </a:r>
            <a:r>
              <a:rPr lang="tr-TR" b="0" i="0" dirty="0">
                <a:solidFill>
                  <a:srgbClr val="000000"/>
                </a:solidFill>
                <a:effectLst/>
                <a:cs typeface="+mn-lt"/>
              </a:rPr>
              <a:t>   </a:t>
            </a:r>
            <a:r>
              <a:rPr lang="tr-TR" b="0" i="0" dirty="0">
                <a:solidFill>
                  <a:srgbClr val="006FE0"/>
                </a:solidFill>
                <a:effectLst/>
                <a:cs typeface="+mn-lt"/>
              </a:rPr>
              <a:t> </a:t>
            </a:r>
            <a:r>
              <a:rPr lang="tr-TR" b="0" i="0" dirty="0">
                <a:solidFill>
                  <a:srgbClr val="000000"/>
                </a:solidFill>
                <a:effectLst/>
                <a:cs typeface="+mn-lt"/>
              </a:rPr>
              <a:t>oku</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a:solidFill>
                  <a:srgbClr val="000000"/>
                </a:solidFill>
                <a:effectLst/>
                <a:cs typeface="+mn-lt"/>
              </a:rPr>
              <a:t>Eğer</a:t>
            </a:r>
            <a:r>
              <a:rPr lang="tr-TR" b="0" i="0" dirty="0">
                <a:solidFill>
                  <a:srgbClr val="333333"/>
                </a:solidFill>
                <a:effectLst/>
                <a:cs typeface="+mn-lt"/>
              </a:rPr>
              <a:t>((</a:t>
            </a:r>
            <a:r>
              <a:rPr lang="tr-TR" b="0" i="0" dirty="0">
                <a:solidFill>
                  <a:srgbClr val="000000"/>
                </a:solidFill>
                <a:effectLst/>
                <a:cs typeface="+mn-lt"/>
              </a:rPr>
              <a:t>sayı</a:t>
            </a:r>
            <a:r>
              <a:rPr lang="tr-TR" b="0" i="0" dirty="0">
                <a:solidFill>
                  <a:srgbClr val="006FE0"/>
                </a:solidFill>
                <a:effectLst/>
                <a:cs typeface="+mn-lt"/>
              </a:rPr>
              <a:t>&gt;</a:t>
            </a:r>
            <a:r>
              <a:rPr lang="tr-TR" b="0" i="0" dirty="0">
                <a:solidFill>
                  <a:srgbClr val="CE0000"/>
                </a:solidFill>
                <a:effectLst/>
                <a:cs typeface="+mn-lt"/>
              </a:rPr>
              <a:t>0</a:t>
            </a:r>
            <a:r>
              <a:rPr lang="tr-TR" b="0" i="0" dirty="0">
                <a:solidFill>
                  <a:srgbClr val="333333"/>
                </a:solidFill>
                <a:effectLst/>
                <a:cs typeface="+mn-lt"/>
              </a:rPr>
              <a:t>)</a:t>
            </a:r>
            <a:r>
              <a:rPr lang="tr-TR" b="0" i="0" dirty="0">
                <a:solidFill>
                  <a:srgbClr val="006FE0"/>
                </a:solidFill>
                <a:effectLst/>
                <a:cs typeface="+mn-lt"/>
              </a:rPr>
              <a:t>&amp;&amp;</a:t>
            </a:r>
            <a:r>
              <a:rPr lang="tr-TR" b="0" i="0" dirty="0">
                <a:solidFill>
                  <a:srgbClr val="333333"/>
                </a:solidFill>
                <a:effectLst/>
                <a:cs typeface="+mn-lt"/>
              </a:rPr>
              <a:t>(</a:t>
            </a:r>
            <a:r>
              <a:rPr lang="tr-TR" b="0" i="0" dirty="0">
                <a:solidFill>
                  <a:srgbClr val="000000"/>
                </a:solidFill>
                <a:effectLst/>
                <a:cs typeface="+mn-lt"/>
              </a:rPr>
              <a:t>sayı</a:t>
            </a:r>
            <a:r>
              <a:rPr lang="tr-TR" b="0" i="0" dirty="0">
                <a:solidFill>
                  <a:srgbClr val="006FE0"/>
                </a:solidFill>
                <a:effectLst/>
                <a:cs typeface="+mn-lt"/>
              </a:rPr>
              <a:t>&lt;</a:t>
            </a:r>
            <a:r>
              <a:rPr lang="tr-TR" b="0" i="0" dirty="0">
                <a:solidFill>
                  <a:srgbClr val="CE0000"/>
                </a:solidFill>
                <a:effectLst/>
                <a:cs typeface="+mn-lt"/>
              </a:rPr>
              <a:t>100</a:t>
            </a:r>
            <a:r>
              <a:rPr lang="tr-TR" b="0" i="0" dirty="0">
                <a:solidFill>
                  <a:srgbClr val="333333"/>
                </a:solidFill>
                <a:effectLst/>
                <a:cs typeface="+mn-lt"/>
              </a:rPr>
              <a:t>))</a:t>
            </a:r>
            <a:endParaRPr lang="tr-TR" b="0" i="0" dirty="0">
              <a:solidFill>
                <a:srgbClr val="000000"/>
              </a:solidFill>
              <a:effectLst/>
              <a:cs typeface="+mn-lt"/>
            </a:endParaRPr>
          </a:p>
          <a:p>
            <a:pPr marL="0" indent="0">
              <a:buNone/>
            </a:pPr>
            <a:endParaRPr lang="tr-TR" dirty="0">
              <a:cs typeface="+mn-lt"/>
            </a:endParaRPr>
          </a:p>
        </p:txBody>
      </p:sp>
      <p:sp>
        <p:nvSpPr>
          <p:cNvPr id="4" name="İçerik Yer Tutucusu 2"/>
          <p:cNvSpPr txBox="1"/>
          <p:nvPr/>
        </p:nvSpPr>
        <p:spPr>
          <a:xfrm>
            <a:off x="6394094" y="2044671"/>
            <a:ext cx="3330146"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tr-TR" dirty="0">
                <a:solidFill>
                  <a:srgbClr val="000000"/>
                </a:solidFill>
                <a:cs typeface="+mn-lt"/>
              </a:rPr>
              <a:t>Yaz</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‘’sıvı’’</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Değilse</a:t>
            </a:r>
            <a:r>
              <a:rPr lang="tr-TR" dirty="0">
                <a:solidFill>
                  <a:srgbClr val="006FE0"/>
                </a:solidFill>
                <a:cs typeface="+mn-lt"/>
              </a:rPr>
              <a:t> </a:t>
            </a:r>
            <a:r>
              <a:rPr lang="tr-TR" dirty="0">
                <a:solidFill>
                  <a:srgbClr val="000000"/>
                </a:solidFill>
                <a:cs typeface="+mn-lt"/>
              </a:rPr>
              <a:t>eğer</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sayı</a:t>
            </a:r>
            <a:r>
              <a:rPr lang="tr-TR" dirty="0">
                <a:solidFill>
                  <a:srgbClr val="006FE0"/>
                </a:solidFill>
                <a:cs typeface="+mn-lt"/>
              </a:rPr>
              <a:t>&lt;=</a:t>
            </a:r>
            <a:r>
              <a:rPr lang="tr-TR" dirty="0">
                <a:solidFill>
                  <a:srgbClr val="CE0000"/>
                </a:solidFill>
                <a:cs typeface="+mn-lt"/>
              </a:rPr>
              <a:t>0</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Yaz</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katı’’</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Değilse</a:t>
            </a:r>
            <a:r>
              <a:rPr lang="tr-TR" dirty="0">
                <a:solidFill>
                  <a:srgbClr val="006FE0"/>
                </a:solidFill>
                <a:cs typeface="+mn-lt"/>
              </a:rPr>
              <a:t> </a:t>
            </a:r>
            <a:r>
              <a:rPr lang="tr-TR" dirty="0">
                <a:solidFill>
                  <a:srgbClr val="000000"/>
                </a:solidFill>
                <a:cs typeface="+mn-lt"/>
              </a:rPr>
              <a:t>eğer</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sayı</a:t>
            </a:r>
            <a:r>
              <a:rPr lang="tr-TR" dirty="0">
                <a:solidFill>
                  <a:srgbClr val="006FE0"/>
                </a:solidFill>
                <a:cs typeface="+mn-lt"/>
              </a:rPr>
              <a:t>&gt;=</a:t>
            </a:r>
            <a:r>
              <a:rPr lang="tr-TR" dirty="0">
                <a:solidFill>
                  <a:srgbClr val="CE0000"/>
                </a:solidFill>
                <a:cs typeface="+mn-lt"/>
              </a:rPr>
              <a:t>100</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Yaz</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‘’gaz’’</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Eğer</a:t>
            </a:r>
            <a:r>
              <a:rPr lang="tr-TR" dirty="0">
                <a:solidFill>
                  <a:srgbClr val="006FE0"/>
                </a:solidFill>
                <a:cs typeface="+mn-lt"/>
              </a:rPr>
              <a:t> </a:t>
            </a:r>
            <a:r>
              <a:rPr lang="tr-TR" dirty="0">
                <a:solidFill>
                  <a:srgbClr val="000000"/>
                </a:solidFill>
                <a:cs typeface="+mn-lt"/>
              </a:rPr>
              <a:t>bitti</a:t>
            </a:r>
          </a:p>
          <a:p>
            <a:pPr fontAlgn="base"/>
            <a:r>
              <a:rPr lang="tr-TR" dirty="0">
                <a:solidFill>
                  <a:srgbClr val="000000"/>
                </a:solidFill>
                <a:cs typeface="+mn-lt"/>
              </a:rPr>
              <a:t>Bitti</a:t>
            </a:r>
          </a:p>
          <a:p>
            <a:endParaRPr lang="tr-TR" dirty="0">
              <a:cs typeface="+mn-lt"/>
            </a:endParaRPr>
          </a:p>
        </p:txBody>
      </p:sp>
      <p:sp>
        <p:nvSpPr>
          <p:cNvPr id="5" name="Slide Number Placeholder 4"/>
          <p:cNvSpPr>
            <a:spLocks noGrp="1"/>
          </p:cNvSpPr>
          <p:nvPr>
            <p:ph type="sldNum" sz="quarter" idx="12"/>
          </p:nvPr>
        </p:nvSpPr>
        <p:spPr/>
        <p:txBody>
          <a:bodyPr/>
          <a:lstStyle/>
          <a:p>
            <a:fld id="{9B618960-8005-486C-9A75-10CB2AAC16F9}"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b="1" dirty="0"/>
              <a:t>Problem</a:t>
            </a:r>
            <a:r>
              <a:rPr lang="tr-TR" dirty="0"/>
              <a:t>: </a:t>
            </a:r>
            <a:r>
              <a:rPr lang="tr-TR" i="0" dirty="0">
                <a:effectLst/>
              </a:rPr>
              <a:t>Üniversite için vize final notları yapılmaktadır. Bir öğrencinin dersten geçme şartı vizenin %30 ile final notunun %70 in toplamı 50 ve üzeri ve final notunun 50 ve daha yüksek olma algoritması</a:t>
            </a:r>
            <a:r>
              <a:rPr lang="tr-TR" b="1" i="0" dirty="0">
                <a:solidFill>
                  <a:srgbClr val="444444"/>
                </a:solidFill>
                <a:effectLst/>
                <a:latin typeface="Cabin"/>
              </a:rPr>
              <a:t>.</a:t>
            </a:r>
            <a:endParaRPr lang="tr-TR" dirty="0"/>
          </a:p>
        </p:txBody>
      </p:sp>
      <p:sp>
        <p:nvSpPr>
          <p:cNvPr id="2" name="Slide Number Placeholder 1"/>
          <p:cNvSpPr>
            <a:spLocks noGrp="1"/>
          </p:cNvSpPr>
          <p:nvPr>
            <p:ph type="sldNum" sz="quarter" idx="12"/>
          </p:nvPr>
        </p:nvSpPr>
        <p:spPr/>
        <p:txBody>
          <a:bodyPr/>
          <a:lstStyle/>
          <a:p>
            <a:fld id="{9B618960-8005-486C-9A75-10CB2AAC16F9}"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844476" y="1600199"/>
            <a:ext cx="3539266" cy="4297680"/>
          </a:xfrm>
        </p:spPr>
        <p:txBody>
          <a:bodyPr anchor="ctr">
            <a:normAutofit/>
          </a:bodyPr>
          <a:lstStyle/>
          <a:p>
            <a:r>
              <a:rPr lang="tr-TR" dirty="0"/>
              <a:t>Java Programlama DİLİNİN ÖzellİkleRİ</a:t>
            </a:r>
          </a:p>
        </p:txBody>
      </p:sp>
      <p:cxnSp>
        <p:nvCxnSpPr>
          <p:cNvPr id="10" name="Straight Connector 9"/>
          <p:cNvCxnSpPr>
            <a:cxnSpLocks noGrp="1" noRot="1" noChangeAspect="1" noMove="1" noResize="1" noEditPoints="1" noAdjustHandles="1" noChangeArrowheads="1" noChangeShapeType="1"/>
          </p:cNvCxnSpPr>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İçerik Yer Tutucusu 2"/>
          <p:cNvSpPr>
            <a:spLocks noGrp="1"/>
          </p:cNvSpPr>
          <p:nvPr>
            <p:ph idx="1"/>
          </p:nvPr>
        </p:nvSpPr>
        <p:spPr>
          <a:xfrm>
            <a:off x="4924851" y="1600199"/>
            <a:ext cx="6130003" cy="4297680"/>
          </a:xfrm>
        </p:spPr>
        <p:txBody>
          <a:bodyPr anchor="ctr">
            <a:normAutofit/>
          </a:bodyPr>
          <a:lstStyle/>
          <a:p>
            <a:pPr>
              <a:lnSpc>
                <a:spcPct val="110000"/>
              </a:lnSpc>
            </a:pPr>
            <a:r>
              <a:rPr lang="tr-TR" sz="1400" dirty="0"/>
              <a:t>Basittir</a:t>
            </a:r>
          </a:p>
          <a:p>
            <a:pPr>
              <a:lnSpc>
                <a:spcPct val="110000"/>
              </a:lnSpc>
            </a:pPr>
            <a:r>
              <a:rPr lang="tr-TR" sz="1400" dirty="0"/>
              <a:t>Mimari yapıdan bağımsızdır</a:t>
            </a:r>
          </a:p>
          <a:p>
            <a:pPr>
              <a:lnSpc>
                <a:spcPct val="110000"/>
              </a:lnSpc>
            </a:pPr>
            <a:r>
              <a:rPr lang="tr-TR" sz="1400" dirty="0"/>
              <a:t>Nesne Yönelimlidir</a:t>
            </a:r>
          </a:p>
          <a:p>
            <a:pPr>
              <a:lnSpc>
                <a:spcPct val="110000"/>
              </a:lnSpc>
            </a:pPr>
            <a:r>
              <a:rPr lang="tr-TR" sz="1400" dirty="0"/>
              <a:t>Taşınabilir</a:t>
            </a:r>
          </a:p>
          <a:p>
            <a:pPr>
              <a:lnSpc>
                <a:spcPct val="110000"/>
              </a:lnSpc>
            </a:pPr>
            <a:r>
              <a:rPr lang="tr-TR" sz="1400" dirty="0"/>
              <a:t>Dağıtıktır</a:t>
            </a:r>
          </a:p>
          <a:p>
            <a:pPr>
              <a:lnSpc>
                <a:spcPct val="110000"/>
              </a:lnSpc>
            </a:pPr>
            <a:r>
              <a:rPr lang="tr-TR" sz="1400" dirty="0"/>
              <a:t> Yüksek performansı vardır</a:t>
            </a:r>
          </a:p>
          <a:p>
            <a:pPr>
              <a:lnSpc>
                <a:spcPct val="110000"/>
              </a:lnSpc>
            </a:pPr>
            <a:r>
              <a:rPr lang="tr-TR" sz="1400" dirty="0"/>
              <a:t>Çoklu İş Yeteneği vardır</a:t>
            </a:r>
          </a:p>
          <a:p>
            <a:pPr>
              <a:lnSpc>
                <a:spcPct val="110000"/>
              </a:lnSpc>
            </a:pPr>
            <a:r>
              <a:rPr lang="tr-TR" sz="1400" dirty="0"/>
              <a:t>Sağlamdır</a:t>
            </a:r>
          </a:p>
          <a:p>
            <a:pPr>
              <a:lnSpc>
                <a:spcPct val="110000"/>
              </a:lnSpc>
            </a:pPr>
            <a:r>
              <a:rPr lang="tr-TR" sz="1400" dirty="0"/>
              <a:t>Dinamiktir</a:t>
            </a:r>
          </a:p>
          <a:p>
            <a:pPr>
              <a:lnSpc>
                <a:spcPct val="110000"/>
              </a:lnSpc>
            </a:pPr>
            <a:r>
              <a:rPr lang="tr-TR" sz="1400" dirty="0"/>
              <a:t>Güvenlidir</a:t>
            </a:r>
          </a:p>
        </p:txBody>
      </p:sp>
      <p:sp>
        <p:nvSpPr>
          <p:cNvPr id="4" name="Slide Number Placeholder 3"/>
          <p:cNvSpPr>
            <a:spLocks noGrp="1"/>
          </p:cNvSpPr>
          <p:nvPr>
            <p:ph type="sldNum" sz="quarter" idx="12"/>
          </p:nvPr>
        </p:nvSpPr>
        <p:spPr/>
        <p:txBody>
          <a:bodyPr/>
          <a:lstStyle/>
          <a:p>
            <a:fld id="{9B618960-8005-486C-9A75-10CB2AAC16F9}"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51579" y="2015732"/>
            <a:ext cx="3833485" cy="3450613"/>
          </a:xfrm>
        </p:spPr>
        <p:txBody>
          <a:bodyPr>
            <a:normAutofit/>
          </a:bodyPr>
          <a:lstStyle/>
          <a:p>
            <a:pPr algn="l" fontAlgn="base"/>
            <a:r>
              <a:rPr lang="tr-TR" b="0" i="0" dirty="0">
                <a:solidFill>
                  <a:srgbClr val="000000"/>
                </a:solidFill>
                <a:effectLst/>
                <a:cs typeface="+mn-lt"/>
              </a:rPr>
              <a:t>Başla</a:t>
            </a:r>
          </a:p>
          <a:p>
            <a:pPr algn="l" fontAlgn="base"/>
            <a:r>
              <a:rPr lang="tr-TR" b="0" i="0" dirty="0">
                <a:solidFill>
                  <a:srgbClr val="000000"/>
                </a:solidFill>
                <a:effectLst/>
                <a:cs typeface="+mn-lt"/>
              </a:rPr>
              <a:t>Sayısal</a:t>
            </a:r>
            <a:r>
              <a:rPr lang="tr-TR" b="0" i="0" dirty="0">
                <a:solidFill>
                  <a:srgbClr val="006FE0"/>
                </a:solidFill>
                <a:effectLst/>
                <a:cs typeface="+mn-lt"/>
              </a:rPr>
              <a:t> </a:t>
            </a:r>
            <a:r>
              <a:rPr lang="tr-TR" b="0" i="0" dirty="0">
                <a:solidFill>
                  <a:srgbClr val="333333"/>
                </a:solidFill>
                <a:effectLst/>
                <a:cs typeface="+mn-lt"/>
              </a:rPr>
              <a:t>(</a:t>
            </a:r>
            <a:r>
              <a:rPr lang="tr-TR" b="0" i="0" dirty="0">
                <a:solidFill>
                  <a:srgbClr val="006FE0"/>
                </a:solidFill>
                <a:effectLst/>
                <a:cs typeface="+mn-lt"/>
              </a:rPr>
              <a:t> </a:t>
            </a:r>
            <a:r>
              <a:rPr lang="tr-TR" b="0" i="0" dirty="0">
                <a:solidFill>
                  <a:srgbClr val="000000"/>
                </a:solidFill>
                <a:effectLst/>
                <a:cs typeface="+mn-lt"/>
              </a:rPr>
              <a:t>vize</a:t>
            </a:r>
            <a:r>
              <a:rPr lang="tr-TR" b="0" i="0" dirty="0">
                <a:solidFill>
                  <a:srgbClr val="006FE0"/>
                </a:solidFill>
                <a:effectLst/>
                <a:cs typeface="+mn-lt"/>
              </a:rPr>
              <a:t> </a:t>
            </a:r>
            <a:r>
              <a:rPr lang="tr-TR" b="0" i="0" dirty="0">
                <a:solidFill>
                  <a:srgbClr val="000000"/>
                </a:solidFill>
                <a:effectLst/>
                <a:cs typeface="+mn-lt"/>
              </a:rPr>
              <a:t>ve</a:t>
            </a:r>
            <a:r>
              <a:rPr lang="tr-TR" b="0" i="0" dirty="0">
                <a:solidFill>
                  <a:srgbClr val="006FE0"/>
                </a:solidFill>
                <a:effectLst/>
                <a:cs typeface="+mn-lt"/>
              </a:rPr>
              <a:t> </a:t>
            </a:r>
            <a:r>
              <a:rPr lang="tr-TR" b="0" i="0" dirty="0">
                <a:solidFill>
                  <a:srgbClr val="000000"/>
                </a:solidFill>
                <a:effectLst/>
                <a:cs typeface="+mn-lt"/>
              </a:rPr>
              <a:t>final</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err="1">
                <a:solidFill>
                  <a:srgbClr val="000000"/>
                </a:solidFill>
                <a:effectLst/>
                <a:cs typeface="+mn-lt"/>
              </a:rPr>
              <a:t>Ondalıklı</a:t>
            </a:r>
            <a:r>
              <a:rPr lang="tr-TR" b="0" i="0" dirty="0">
                <a:solidFill>
                  <a:srgbClr val="006FE0"/>
                </a:solidFill>
                <a:effectLst/>
                <a:cs typeface="+mn-lt"/>
              </a:rPr>
              <a:t> </a:t>
            </a:r>
            <a:r>
              <a:rPr lang="tr-TR" b="0" i="0" dirty="0">
                <a:solidFill>
                  <a:srgbClr val="333333"/>
                </a:solidFill>
                <a:effectLst/>
                <a:cs typeface="+mn-lt"/>
              </a:rPr>
              <a:t>(</a:t>
            </a:r>
            <a:r>
              <a:rPr lang="tr-TR" b="0" i="0" dirty="0">
                <a:solidFill>
                  <a:srgbClr val="006FE0"/>
                </a:solidFill>
                <a:effectLst/>
                <a:cs typeface="+mn-lt"/>
              </a:rPr>
              <a:t> </a:t>
            </a:r>
            <a:r>
              <a:rPr lang="tr-TR" b="0" i="0" dirty="0">
                <a:solidFill>
                  <a:srgbClr val="000000"/>
                </a:solidFill>
                <a:effectLst/>
                <a:cs typeface="+mn-lt"/>
              </a:rPr>
              <a:t>ortalama</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a:solidFill>
                  <a:srgbClr val="000000"/>
                </a:solidFill>
                <a:effectLst/>
                <a:cs typeface="+mn-lt"/>
              </a:rPr>
              <a:t>Yaz</a:t>
            </a:r>
            <a:r>
              <a:rPr lang="tr-TR" b="0" i="0" dirty="0">
                <a:solidFill>
                  <a:srgbClr val="006FE0"/>
                </a:solidFill>
                <a:effectLst/>
                <a:cs typeface="+mn-lt"/>
              </a:rPr>
              <a:t> </a:t>
            </a:r>
            <a:r>
              <a:rPr lang="tr-TR" b="0" i="0" dirty="0">
                <a:solidFill>
                  <a:srgbClr val="333333"/>
                </a:solidFill>
                <a:effectLst/>
                <a:cs typeface="+mn-lt"/>
              </a:rPr>
              <a:t>(</a:t>
            </a:r>
            <a:r>
              <a:rPr lang="tr-TR" b="0" i="0" dirty="0">
                <a:solidFill>
                  <a:srgbClr val="000000"/>
                </a:solidFill>
                <a:effectLst/>
                <a:cs typeface="+mn-lt"/>
              </a:rPr>
              <a:t>‘’vize</a:t>
            </a:r>
            <a:r>
              <a:rPr lang="tr-TR" b="0" i="0" dirty="0">
                <a:solidFill>
                  <a:srgbClr val="006FE0"/>
                </a:solidFill>
                <a:effectLst/>
                <a:cs typeface="+mn-lt"/>
              </a:rPr>
              <a:t> </a:t>
            </a:r>
            <a:r>
              <a:rPr lang="tr-TR" b="0" i="0" dirty="0">
                <a:solidFill>
                  <a:srgbClr val="000000"/>
                </a:solidFill>
                <a:effectLst/>
                <a:cs typeface="+mn-lt"/>
              </a:rPr>
              <a:t>notu’’</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a:solidFill>
                  <a:srgbClr val="000000"/>
                </a:solidFill>
                <a:effectLst/>
                <a:cs typeface="+mn-lt"/>
              </a:rPr>
              <a:t>vize</a:t>
            </a:r>
            <a:r>
              <a:rPr lang="tr-TR" b="0" i="0" dirty="0">
                <a:solidFill>
                  <a:srgbClr val="006FE0"/>
                </a:solidFill>
                <a:effectLst/>
                <a:cs typeface="+mn-lt"/>
              </a:rPr>
              <a:t> &lt;-</a:t>
            </a:r>
            <a:r>
              <a:rPr lang="tr-TR" b="0" i="0" dirty="0">
                <a:solidFill>
                  <a:srgbClr val="000000"/>
                </a:solidFill>
                <a:effectLst/>
                <a:cs typeface="+mn-lt"/>
              </a:rPr>
              <a:t>    </a:t>
            </a:r>
            <a:r>
              <a:rPr lang="tr-TR" b="0" i="0" dirty="0">
                <a:solidFill>
                  <a:srgbClr val="006FE0"/>
                </a:solidFill>
                <a:effectLst/>
                <a:cs typeface="+mn-lt"/>
              </a:rPr>
              <a:t> </a:t>
            </a:r>
            <a:r>
              <a:rPr lang="tr-TR" b="0" i="0" dirty="0">
                <a:solidFill>
                  <a:srgbClr val="000000"/>
                </a:solidFill>
                <a:effectLst/>
                <a:cs typeface="+mn-lt"/>
              </a:rPr>
              <a:t>oku</a:t>
            </a:r>
            <a:r>
              <a:rPr lang="tr-TR" b="0" i="0" dirty="0">
                <a:solidFill>
                  <a:srgbClr val="006FE0"/>
                </a:solidFill>
                <a:effectLst/>
                <a:cs typeface="+mn-lt"/>
              </a:rPr>
              <a:t> </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a:solidFill>
                  <a:srgbClr val="000000"/>
                </a:solidFill>
                <a:effectLst/>
                <a:cs typeface="+mn-lt"/>
              </a:rPr>
              <a:t>Yaz</a:t>
            </a:r>
            <a:r>
              <a:rPr lang="tr-TR" b="0" i="0" dirty="0">
                <a:solidFill>
                  <a:srgbClr val="006FE0"/>
                </a:solidFill>
                <a:effectLst/>
                <a:cs typeface="+mn-lt"/>
              </a:rPr>
              <a:t> </a:t>
            </a:r>
            <a:r>
              <a:rPr lang="tr-TR" b="0" i="0" dirty="0">
                <a:solidFill>
                  <a:srgbClr val="333333"/>
                </a:solidFill>
                <a:effectLst/>
                <a:cs typeface="+mn-lt"/>
              </a:rPr>
              <a:t>(</a:t>
            </a:r>
            <a:r>
              <a:rPr lang="tr-TR" b="0" i="0" dirty="0">
                <a:solidFill>
                  <a:srgbClr val="000000"/>
                </a:solidFill>
                <a:effectLst/>
                <a:cs typeface="+mn-lt"/>
              </a:rPr>
              <a:t>‘’</a:t>
            </a:r>
            <a:r>
              <a:rPr lang="tr-TR" b="0" i="0" dirty="0" err="1">
                <a:solidFill>
                  <a:srgbClr val="000000"/>
                </a:solidFill>
                <a:effectLst/>
                <a:cs typeface="+mn-lt"/>
              </a:rPr>
              <a:t>finalnotu</a:t>
            </a:r>
            <a:r>
              <a:rPr lang="tr-TR" b="0" i="0" dirty="0">
                <a:solidFill>
                  <a:srgbClr val="000000"/>
                </a:solidFill>
                <a:effectLst/>
                <a:cs typeface="+mn-lt"/>
              </a:rPr>
              <a:t>’’</a:t>
            </a:r>
            <a:r>
              <a:rPr lang="tr-TR" b="0" i="0" dirty="0">
                <a:solidFill>
                  <a:srgbClr val="333333"/>
                </a:solidFill>
                <a:effectLst/>
                <a:cs typeface="+mn-lt"/>
              </a:rPr>
              <a:t>)</a:t>
            </a:r>
            <a:endParaRPr lang="tr-TR" b="0" i="0" dirty="0">
              <a:solidFill>
                <a:srgbClr val="000000"/>
              </a:solidFill>
              <a:effectLst/>
              <a:cs typeface="+mn-lt"/>
            </a:endParaRPr>
          </a:p>
        </p:txBody>
      </p:sp>
      <p:sp>
        <p:nvSpPr>
          <p:cNvPr id="4" name="İçerik Yer Tutucusu 2"/>
          <p:cNvSpPr txBox="1"/>
          <p:nvPr/>
        </p:nvSpPr>
        <p:spPr>
          <a:xfrm>
            <a:off x="6368926" y="2084242"/>
            <a:ext cx="3833485" cy="3450613"/>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tr-TR" dirty="0">
                <a:solidFill>
                  <a:srgbClr val="000000"/>
                </a:solidFill>
                <a:cs typeface="+mn-lt"/>
              </a:rPr>
              <a:t>Final</a:t>
            </a:r>
            <a:r>
              <a:rPr lang="tr-TR" dirty="0">
                <a:solidFill>
                  <a:srgbClr val="006FE0"/>
                </a:solidFill>
                <a:cs typeface="+mn-lt"/>
              </a:rPr>
              <a:t> &lt;-</a:t>
            </a:r>
            <a:r>
              <a:rPr lang="tr-TR" dirty="0">
                <a:solidFill>
                  <a:srgbClr val="000000"/>
                </a:solidFill>
                <a:cs typeface="+mn-lt"/>
              </a:rPr>
              <a:t>    </a:t>
            </a:r>
            <a:r>
              <a:rPr lang="tr-TR" dirty="0">
                <a:solidFill>
                  <a:srgbClr val="006FE0"/>
                </a:solidFill>
                <a:cs typeface="+mn-lt"/>
              </a:rPr>
              <a:t> </a:t>
            </a:r>
            <a:r>
              <a:rPr lang="tr-TR" dirty="0">
                <a:solidFill>
                  <a:srgbClr val="000000"/>
                </a:solidFill>
                <a:cs typeface="+mn-lt"/>
              </a:rPr>
              <a:t>oku</a:t>
            </a:r>
            <a:r>
              <a:rPr lang="tr-TR" dirty="0">
                <a:solidFill>
                  <a:srgbClr val="333333"/>
                </a:solidFill>
                <a:cs typeface="+mn-lt"/>
              </a:rPr>
              <a:t>()</a:t>
            </a:r>
            <a:endParaRPr lang="tr-TR" dirty="0">
              <a:solidFill>
                <a:srgbClr val="000000"/>
              </a:solidFill>
              <a:cs typeface="+mn-lt"/>
            </a:endParaRPr>
          </a:p>
          <a:p>
            <a:pPr fontAlgn="base"/>
            <a:r>
              <a:rPr lang="tr-TR" dirty="0">
                <a:solidFill>
                  <a:srgbClr val="002D7A"/>
                </a:solidFill>
                <a:cs typeface="+mn-lt"/>
              </a:rPr>
              <a:t>Ortalama</a:t>
            </a:r>
            <a:r>
              <a:rPr lang="tr-TR" dirty="0">
                <a:solidFill>
                  <a:srgbClr val="006FE0"/>
                </a:solidFill>
                <a:cs typeface="+mn-lt"/>
              </a:rPr>
              <a:t> = </a:t>
            </a:r>
            <a:r>
              <a:rPr lang="tr-TR" dirty="0">
                <a:solidFill>
                  <a:srgbClr val="000000"/>
                </a:solidFill>
                <a:cs typeface="+mn-lt"/>
              </a:rPr>
              <a:t>vize</a:t>
            </a:r>
            <a:r>
              <a:rPr lang="tr-TR" dirty="0">
                <a:solidFill>
                  <a:srgbClr val="006FE0"/>
                </a:solidFill>
                <a:cs typeface="+mn-lt"/>
              </a:rPr>
              <a:t> *</a:t>
            </a:r>
            <a:r>
              <a:rPr lang="tr-TR" dirty="0">
                <a:solidFill>
                  <a:srgbClr val="333333"/>
                </a:solidFill>
                <a:cs typeface="+mn-lt"/>
              </a:rPr>
              <a:t>(</a:t>
            </a:r>
            <a:r>
              <a:rPr lang="tr-TR" dirty="0">
                <a:solidFill>
                  <a:srgbClr val="CE0000"/>
                </a:solidFill>
                <a:cs typeface="+mn-lt"/>
              </a:rPr>
              <a:t>30</a:t>
            </a:r>
            <a:r>
              <a:rPr lang="tr-TR" dirty="0">
                <a:solidFill>
                  <a:srgbClr val="006FE0"/>
                </a:solidFill>
                <a:cs typeface="+mn-lt"/>
              </a:rPr>
              <a:t>/</a:t>
            </a:r>
            <a:r>
              <a:rPr lang="tr-TR" dirty="0">
                <a:solidFill>
                  <a:srgbClr val="CE0000"/>
                </a:solidFill>
                <a:cs typeface="+mn-lt"/>
              </a:rPr>
              <a:t>100</a:t>
            </a:r>
            <a:r>
              <a:rPr lang="tr-TR" dirty="0">
                <a:solidFill>
                  <a:srgbClr val="333333"/>
                </a:solidFill>
                <a:cs typeface="+mn-lt"/>
              </a:rPr>
              <a:t>)</a:t>
            </a:r>
            <a:r>
              <a:rPr lang="tr-TR" dirty="0">
                <a:solidFill>
                  <a:srgbClr val="006FE0"/>
                </a:solidFill>
                <a:cs typeface="+mn-lt"/>
              </a:rPr>
              <a:t>+</a:t>
            </a:r>
            <a:r>
              <a:rPr lang="tr-TR" dirty="0">
                <a:solidFill>
                  <a:srgbClr val="000000"/>
                </a:solidFill>
                <a:cs typeface="+mn-lt"/>
              </a:rPr>
              <a:t>final</a:t>
            </a:r>
            <a:r>
              <a:rPr lang="tr-TR" dirty="0">
                <a:solidFill>
                  <a:srgbClr val="006FE0"/>
                </a:solidFill>
                <a:cs typeface="+mn-lt"/>
              </a:rPr>
              <a:t>*</a:t>
            </a:r>
            <a:r>
              <a:rPr lang="tr-TR" dirty="0">
                <a:solidFill>
                  <a:srgbClr val="333333"/>
                </a:solidFill>
                <a:cs typeface="+mn-lt"/>
              </a:rPr>
              <a:t>(</a:t>
            </a:r>
            <a:r>
              <a:rPr lang="tr-TR" dirty="0">
                <a:solidFill>
                  <a:srgbClr val="CE0000"/>
                </a:solidFill>
                <a:cs typeface="+mn-lt"/>
              </a:rPr>
              <a:t>70</a:t>
            </a:r>
            <a:r>
              <a:rPr lang="tr-TR" dirty="0">
                <a:solidFill>
                  <a:srgbClr val="006FE0"/>
                </a:solidFill>
                <a:cs typeface="+mn-lt"/>
              </a:rPr>
              <a:t>/</a:t>
            </a:r>
            <a:r>
              <a:rPr lang="tr-TR" dirty="0">
                <a:solidFill>
                  <a:srgbClr val="CE0000"/>
                </a:solidFill>
                <a:cs typeface="+mn-lt"/>
              </a:rPr>
              <a:t>100</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Eğer</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ortalama</a:t>
            </a:r>
            <a:r>
              <a:rPr lang="tr-TR" dirty="0">
                <a:solidFill>
                  <a:srgbClr val="006FE0"/>
                </a:solidFill>
                <a:cs typeface="+mn-lt"/>
              </a:rPr>
              <a:t> &gt; </a:t>
            </a:r>
            <a:r>
              <a:rPr lang="tr-TR" dirty="0">
                <a:solidFill>
                  <a:srgbClr val="CE0000"/>
                </a:solidFill>
                <a:cs typeface="+mn-lt"/>
              </a:rPr>
              <a:t>50</a:t>
            </a:r>
            <a:r>
              <a:rPr lang="tr-TR" dirty="0">
                <a:solidFill>
                  <a:srgbClr val="333333"/>
                </a:solidFill>
                <a:cs typeface="+mn-lt"/>
              </a:rPr>
              <a:t>)</a:t>
            </a:r>
            <a:r>
              <a:rPr lang="tr-TR" dirty="0">
                <a:solidFill>
                  <a:srgbClr val="006FE0"/>
                </a:solidFill>
                <a:cs typeface="+mn-lt"/>
              </a:rPr>
              <a:t> &amp;&amp; </a:t>
            </a:r>
            <a:r>
              <a:rPr lang="tr-TR" dirty="0">
                <a:solidFill>
                  <a:srgbClr val="333333"/>
                </a:solidFill>
                <a:cs typeface="+mn-lt"/>
              </a:rPr>
              <a:t>(</a:t>
            </a:r>
            <a:r>
              <a:rPr lang="tr-TR" dirty="0">
                <a:solidFill>
                  <a:srgbClr val="000000"/>
                </a:solidFill>
                <a:cs typeface="+mn-lt"/>
              </a:rPr>
              <a:t>final</a:t>
            </a:r>
            <a:r>
              <a:rPr lang="tr-TR" dirty="0">
                <a:solidFill>
                  <a:srgbClr val="006FE0"/>
                </a:solidFill>
                <a:cs typeface="+mn-lt"/>
              </a:rPr>
              <a:t>&gt;=</a:t>
            </a:r>
            <a:r>
              <a:rPr lang="tr-TR" dirty="0">
                <a:solidFill>
                  <a:srgbClr val="CE0000"/>
                </a:solidFill>
                <a:cs typeface="+mn-lt"/>
              </a:rPr>
              <a:t>50</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Yaz</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‘’Geçti’’</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Değilse</a:t>
            </a:r>
          </a:p>
          <a:p>
            <a:pPr fontAlgn="base"/>
            <a:r>
              <a:rPr lang="tr-TR" dirty="0">
                <a:solidFill>
                  <a:srgbClr val="000000"/>
                </a:solidFill>
                <a:cs typeface="+mn-lt"/>
              </a:rPr>
              <a:t>Yaz</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‘’kaldı’’</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Eğer</a:t>
            </a:r>
            <a:r>
              <a:rPr lang="tr-TR" dirty="0">
                <a:solidFill>
                  <a:srgbClr val="006FE0"/>
                </a:solidFill>
                <a:cs typeface="+mn-lt"/>
              </a:rPr>
              <a:t> </a:t>
            </a:r>
            <a:r>
              <a:rPr lang="tr-TR" dirty="0">
                <a:solidFill>
                  <a:srgbClr val="000000"/>
                </a:solidFill>
                <a:cs typeface="+mn-lt"/>
              </a:rPr>
              <a:t>bitti</a:t>
            </a:r>
          </a:p>
          <a:p>
            <a:endParaRPr lang="tr-TR" dirty="0">
              <a:cs typeface="+mn-lt"/>
            </a:endParaRPr>
          </a:p>
        </p:txBody>
      </p:sp>
      <p:sp>
        <p:nvSpPr>
          <p:cNvPr id="2" name="Slide Number Placeholder 1"/>
          <p:cNvSpPr>
            <a:spLocks noGrp="1"/>
          </p:cNvSpPr>
          <p:nvPr>
            <p:ph type="sldNum" sz="quarter" idx="12"/>
          </p:nvPr>
        </p:nvSpPr>
        <p:spPr/>
        <p:txBody>
          <a:bodyPr/>
          <a:lstStyle/>
          <a:p>
            <a:fld id="{9B618960-8005-486C-9A75-10CB2AAC16F9}"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b="1" dirty="0"/>
              <a:t>Problem</a:t>
            </a:r>
            <a:r>
              <a:rPr lang="tr-TR" dirty="0"/>
              <a:t>: </a:t>
            </a:r>
            <a:r>
              <a:rPr lang="tr-TR" i="0" dirty="0">
                <a:effectLst/>
              </a:rPr>
              <a:t>Kullanıcıdan ax2+bx+c=0 şeklindeki ikinci derecede denkleme ait a,b ve c değerleri istenerek deltayı hesaplayan ve gösteren çıkan delta sonucuna göre denklemin köklerinin yukardaki tabloya göre gösterilmesi sağlanan algoritması</a:t>
            </a:r>
            <a:endParaRPr lang="tr-TR" dirty="0"/>
          </a:p>
        </p:txBody>
      </p:sp>
      <p:sp>
        <p:nvSpPr>
          <p:cNvPr id="2" name="Slide Number Placeholder 1"/>
          <p:cNvSpPr>
            <a:spLocks noGrp="1"/>
          </p:cNvSpPr>
          <p:nvPr>
            <p:ph type="sldNum" sz="quarter" idx="12"/>
          </p:nvPr>
        </p:nvSpPr>
        <p:spPr/>
        <p:txBody>
          <a:bodyPr/>
          <a:lstStyle/>
          <a:p>
            <a:fld id="{9B618960-8005-486C-9A75-10CB2AAC16F9}"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Çözüm</a:t>
            </a:r>
            <a:br>
              <a:rPr lang="tr-TR" dirty="0"/>
            </a:br>
            <a:endParaRPr lang="tr-TR" dirty="0"/>
          </a:p>
        </p:txBody>
      </p:sp>
      <p:sp>
        <p:nvSpPr>
          <p:cNvPr id="3" name="İçerik Yer Tutucusu 2"/>
          <p:cNvSpPr>
            <a:spLocks noGrp="1"/>
          </p:cNvSpPr>
          <p:nvPr>
            <p:ph idx="1"/>
          </p:nvPr>
        </p:nvSpPr>
        <p:spPr>
          <a:xfrm>
            <a:off x="1451579" y="2015732"/>
            <a:ext cx="2952641" cy="3450613"/>
          </a:xfrm>
        </p:spPr>
        <p:txBody>
          <a:bodyPr>
            <a:normAutofit fontScale="92500" lnSpcReduction="20000"/>
          </a:bodyPr>
          <a:lstStyle/>
          <a:p>
            <a:pPr algn="l" fontAlgn="base"/>
            <a:r>
              <a:rPr lang="tr-TR" b="0" i="0" dirty="0">
                <a:solidFill>
                  <a:srgbClr val="000000"/>
                </a:solidFill>
                <a:effectLst/>
                <a:cs typeface="+mn-lt"/>
              </a:rPr>
              <a:t>Başla</a:t>
            </a:r>
          </a:p>
          <a:p>
            <a:pPr algn="l" fontAlgn="base"/>
            <a:r>
              <a:rPr lang="tr-TR" b="0" i="0" dirty="0">
                <a:solidFill>
                  <a:srgbClr val="000000"/>
                </a:solidFill>
                <a:effectLst/>
                <a:cs typeface="+mn-lt"/>
              </a:rPr>
              <a:t>Sayısal</a:t>
            </a:r>
            <a:r>
              <a:rPr lang="tr-TR" b="0" i="0" dirty="0">
                <a:solidFill>
                  <a:srgbClr val="333333"/>
                </a:solidFill>
                <a:effectLst/>
                <a:cs typeface="+mn-lt"/>
              </a:rPr>
              <a:t>(</a:t>
            </a:r>
            <a:r>
              <a:rPr lang="tr-TR" b="0" i="0" dirty="0" err="1">
                <a:solidFill>
                  <a:srgbClr val="000000"/>
                </a:solidFill>
                <a:effectLst/>
                <a:cs typeface="+mn-lt"/>
              </a:rPr>
              <a:t>a</a:t>
            </a:r>
            <a:r>
              <a:rPr lang="tr-TR" b="0" i="0" dirty="0" err="1">
                <a:solidFill>
                  <a:srgbClr val="333333"/>
                </a:solidFill>
                <a:effectLst/>
                <a:cs typeface="+mn-lt"/>
              </a:rPr>
              <a:t>,</a:t>
            </a:r>
            <a:r>
              <a:rPr lang="tr-TR" b="0" i="0" dirty="0" err="1">
                <a:solidFill>
                  <a:srgbClr val="000000"/>
                </a:solidFill>
                <a:effectLst/>
                <a:cs typeface="+mn-lt"/>
              </a:rPr>
              <a:t>b</a:t>
            </a:r>
            <a:r>
              <a:rPr lang="tr-TR" b="0" i="0" dirty="0" err="1">
                <a:solidFill>
                  <a:srgbClr val="333333"/>
                </a:solidFill>
                <a:effectLst/>
                <a:cs typeface="+mn-lt"/>
              </a:rPr>
              <a:t>,</a:t>
            </a:r>
            <a:r>
              <a:rPr lang="tr-TR" b="0" i="0" dirty="0" err="1">
                <a:solidFill>
                  <a:srgbClr val="000000"/>
                </a:solidFill>
                <a:effectLst/>
                <a:cs typeface="+mn-lt"/>
              </a:rPr>
              <a:t>c</a:t>
            </a:r>
            <a:r>
              <a:rPr lang="tr-TR" b="0" i="0" dirty="0" err="1">
                <a:solidFill>
                  <a:srgbClr val="333333"/>
                </a:solidFill>
                <a:effectLst/>
                <a:cs typeface="+mn-lt"/>
              </a:rPr>
              <a:t>,</a:t>
            </a:r>
            <a:r>
              <a:rPr lang="tr-TR" b="0" i="0" dirty="0" err="1">
                <a:solidFill>
                  <a:srgbClr val="000000"/>
                </a:solidFill>
                <a:effectLst/>
                <a:cs typeface="+mn-lt"/>
              </a:rPr>
              <a:t>delta</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a:solidFill>
                  <a:srgbClr val="000000"/>
                </a:solidFill>
                <a:effectLst/>
                <a:cs typeface="+mn-lt"/>
              </a:rPr>
              <a:t>Yaz</a:t>
            </a:r>
            <a:r>
              <a:rPr lang="tr-TR" b="0" i="0" dirty="0">
                <a:solidFill>
                  <a:srgbClr val="006FE0"/>
                </a:solidFill>
                <a:effectLst/>
                <a:cs typeface="+mn-lt"/>
              </a:rPr>
              <a:t> </a:t>
            </a:r>
            <a:r>
              <a:rPr lang="tr-TR" b="0" i="0" dirty="0">
                <a:solidFill>
                  <a:srgbClr val="333333"/>
                </a:solidFill>
                <a:effectLst/>
                <a:cs typeface="+mn-lt"/>
              </a:rPr>
              <a:t>(</a:t>
            </a:r>
            <a:r>
              <a:rPr lang="tr-TR" b="0" i="0" dirty="0">
                <a:solidFill>
                  <a:srgbClr val="000000"/>
                </a:solidFill>
                <a:effectLst/>
                <a:cs typeface="+mn-lt"/>
              </a:rPr>
              <a:t>‘’a’yı</a:t>
            </a:r>
            <a:r>
              <a:rPr lang="tr-TR" b="0" i="0" dirty="0">
                <a:solidFill>
                  <a:srgbClr val="006FE0"/>
                </a:solidFill>
                <a:effectLst/>
                <a:cs typeface="+mn-lt"/>
              </a:rPr>
              <a:t> </a:t>
            </a:r>
            <a:r>
              <a:rPr lang="tr-TR" b="0" i="0" dirty="0">
                <a:solidFill>
                  <a:srgbClr val="000000"/>
                </a:solidFill>
                <a:effectLst/>
                <a:cs typeface="+mn-lt"/>
              </a:rPr>
              <a:t>gir’’</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a:solidFill>
                  <a:srgbClr val="000000"/>
                </a:solidFill>
                <a:effectLst/>
                <a:cs typeface="+mn-lt"/>
              </a:rPr>
              <a:t>A</a:t>
            </a:r>
            <a:r>
              <a:rPr lang="tr-TR" b="0" i="0" dirty="0">
                <a:solidFill>
                  <a:srgbClr val="006FE0"/>
                </a:solidFill>
                <a:effectLst/>
                <a:cs typeface="+mn-lt"/>
              </a:rPr>
              <a:t> &lt;-</a:t>
            </a:r>
            <a:r>
              <a:rPr lang="tr-TR" b="0" i="0" dirty="0">
                <a:solidFill>
                  <a:srgbClr val="000000"/>
                </a:solidFill>
                <a:effectLst/>
                <a:cs typeface="+mn-lt"/>
              </a:rPr>
              <a:t>    </a:t>
            </a:r>
            <a:r>
              <a:rPr lang="tr-TR" b="0" i="0" dirty="0">
                <a:solidFill>
                  <a:srgbClr val="006FE0"/>
                </a:solidFill>
                <a:effectLst/>
                <a:cs typeface="+mn-lt"/>
              </a:rPr>
              <a:t> </a:t>
            </a:r>
            <a:r>
              <a:rPr lang="tr-TR" b="0" i="0" dirty="0">
                <a:solidFill>
                  <a:srgbClr val="000000"/>
                </a:solidFill>
                <a:effectLst/>
                <a:cs typeface="+mn-lt"/>
              </a:rPr>
              <a:t>oku</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a:solidFill>
                  <a:srgbClr val="000000"/>
                </a:solidFill>
                <a:effectLst/>
                <a:cs typeface="+mn-lt"/>
              </a:rPr>
              <a:t>Yaz</a:t>
            </a:r>
            <a:r>
              <a:rPr lang="tr-TR" b="0" i="0" dirty="0">
                <a:solidFill>
                  <a:srgbClr val="006FE0"/>
                </a:solidFill>
                <a:effectLst/>
                <a:cs typeface="+mn-lt"/>
              </a:rPr>
              <a:t> </a:t>
            </a:r>
            <a:r>
              <a:rPr lang="tr-TR" b="0" i="0" dirty="0">
                <a:solidFill>
                  <a:srgbClr val="333333"/>
                </a:solidFill>
                <a:effectLst/>
                <a:cs typeface="+mn-lt"/>
              </a:rPr>
              <a:t>(</a:t>
            </a:r>
            <a:r>
              <a:rPr lang="tr-TR" b="0" i="0" dirty="0">
                <a:solidFill>
                  <a:srgbClr val="000000"/>
                </a:solidFill>
                <a:effectLst/>
                <a:cs typeface="+mn-lt"/>
              </a:rPr>
              <a:t>‘’b’yi</a:t>
            </a:r>
            <a:r>
              <a:rPr lang="tr-TR" b="0" i="0" dirty="0">
                <a:solidFill>
                  <a:srgbClr val="006FE0"/>
                </a:solidFill>
                <a:effectLst/>
                <a:cs typeface="+mn-lt"/>
              </a:rPr>
              <a:t> </a:t>
            </a:r>
            <a:r>
              <a:rPr lang="tr-TR" b="0" i="0" dirty="0">
                <a:solidFill>
                  <a:srgbClr val="000000"/>
                </a:solidFill>
                <a:effectLst/>
                <a:cs typeface="+mn-lt"/>
              </a:rPr>
              <a:t>gir’’</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a:solidFill>
                  <a:srgbClr val="000000"/>
                </a:solidFill>
                <a:effectLst/>
                <a:cs typeface="+mn-lt"/>
              </a:rPr>
              <a:t>B</a:t>
            </a:r>
            <a:r>
              <a:rPr lang="tr-TR" b="0" i="0" dirty="0">
                <a:solidFill>
                  <a:srgbClr val="006FE0"/>
                </a:solidFill>
                <a:effectLst/>
                <a:cs typeface="+mn-lt"/>
              </a:rPr>
              <a:t> &lt;-</a:t>
            </a:r>
            <a:r>
              <a:rPr lang="tr-TR" b="0" i="0" dirty="0">
                <a:solidFill>
                  <a:srgbClr val="000000"/>
                </a:solidFill>
                <a:effectLst/>
                <a:cs typeface="+mn-lt"/>
              </a:rPr>
              <a:t>     </a:t>
            </a:r>
            <a:r>
              <a:rPr lang="tr-TR" b="0" i="0" dirty="0">
                <a:solidFill>
                  <a:srgbClr val="006FE0"/>
                </a:solidFill>
                <a:effectLst/>
                <a:cs typeface="+mn-lt"/>
              </a:rPr>
              <a:t> </a:t>
            </a:r>
            <a:r>
              <a:rPr lang="tr-TR" b="0" i="0" dirty="0">
                <a:solidFill>
                  <a:srgbClr val="000000"/>
                </a:solidFill>
                <a:effectLst/>
                <a:cs typeface="+mn-lt"/>
              </a:rPr>
              <a:t>oku</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a:solidFill>
                  <a:srgbClr val="000000"/>
                </a:solidFill>
                <a:effectLst/>
                <a:cs typeface="+mn-lt"/>
              </a:rPr>
              <a:t>Yaz</a:t>
            </a:r>
            <a:r>
              <a:rPr lang="tr-TR" b="0" i="0" dirty="0">
                <a:solidFill>
                  <a:srgbClr val="006FE0"/>
                </a:solidFill>
                <a:effectLst/>
                <a:cs typeface="+mn-lt"/>
              </a:rPr>
              <a:t> </a:t>
            </a:r>
            <a:r>
              <a:rPr lang="tr-TR" b="0" i="0" dirty="0">
                <a:solidFill>
                  <a:srgbClr val="333333"/>
                </a:solidFill>
                <a:effectLst/>
                <a:cs typeface="+mn-lt"/>
              </a:rPr>
              <a:t>(</a:t>
            </a:r>
            <a:r>
              <a:rPr lang="tr-TR" b="0" i="0" dirty="0">
                <a:solidFill>
                  <a:srgbClr val="000000"/>
                </a:solidFill>
                <a:effectLst/>
                <a:cs typeface="+mn-lt"/>
              </a:rPr>
              <a:t>‘’c’yi</a:t>
            </a:r>
            <a:r>
              <a:rPr lang="tr-TR" b="0" i="0" dirty="0">
                <a:solidFill>
                  <a:srgbClr val="006FE0"/>
                </a:solidFill>
                <a:effectLst/>
                <a:cs typeface="+mn-lt"/>
              </a:rPr>
              <a:t> </a:t>
            </a:r>
            <a:r>
              <a:rPr lang="tr-TR" b="0" i="0" dirty="0">
                <a:solidFill>
                  <a:srgbClr val="000000"/>
                </a:solidFill>
                <a:effectLst/>
                <a:cs typeface="+mn-lt"/>
              </a:rPr>
              <a:t>gir’’</a:t>
            </a:r>
            <a:r>
              <a:rPr lang="tr-TR" b="0" i="0" dirty="0">
                <a:solidFill>
                  <a:srgbClr val="333333"/>
                </a:solidFill>
                <a:effectLst/>
                <a:cs typeface="+mn-lt"/>
              </a:rPr>
              <a:t>)</a:t>
            </a:r>
            <a:endParaRPr lang="tr-TR" b="0" i="0" dirty="0">
              <a:solidFill>
                <a:srgbClr val="000000"/>
              </a:solidFill>
              <a:effectLst/>
              <a:cs typeface="+mn-lt"/>
            </a:endParaRPr>
          </a:p>
          <a:p>
            <a:pPr algn="l" fontAlgn="base"/>
            <a:r>
              <a:rPr lang="tr-TR" b="0" i="0" dirty="0">
                <a:solidFill>
                  <a:srgbClr val="000000"/>
                </a:solidFill>
                <a:effectLst/>
                <a:cs typeface="+mn-lt"/>
              </a:rPr>
              <a:t>C</a:t>
            </a:r>
            <a:r>
              <a:rPr lang="tr-TR" b="0" i="0" dirty="0">
                <a:solidFill>
                  <a:srgbClr val="006FE0"/>
                </a:solidFill>
                <a:effectLst/>
                <a:cs typeface="+mn-lt"/>
              </a:rPr>
              <a:t> &lt;-</a:t>
            </a:r>
            <a:r>
              <a:rPr lang="tr-TR" b="0" i="0" dirty="0">
                <a:solidFill>
                  <a:srgbClr val="000000"/>
                </a:solidFill>
                <a:effectLst/>
                <a:cs typeface="+mn-lt"/>
              </a:rPr>
              <a:t>    </a:t>
            </a:r>
            <a:r>
              <a:rPr lang="tr-TR" b="0" i="0" dirty="0">
                <a:solidFill>
                  <a:srgbClr val="006FE0"/>
                </a:solidFill>
                <a:effectLst/>
                <a:cs typeface="+mn-lt"/>
              </a:rPr>
              <a:t> </a:t>
            </a:r>
            <a:r>
              <a:rPr lang="tr-TR" b="0" i="0" dirty="0">
                <a:solidFill>
                  <a:srgbClr val="000000"/>
                </a:solidFill>
                <a:effectLst/>
                <a:cs typeface="+mn-lt"/>
              </a:rPr>
              <a:t> oku</a:t>
            </a:r>
            <a:r>
              <a:rPr lang="tr-TR" b="0" i="0" dirty="0">
                <a:solidFill>
                  <a:srgbClr val="333333"/>
                </a:solidFill>
                <a:effectLst/>
                <a:cs typeface="+mn-lt"/>
              </a:rPr>
              <a:t>()</a:t>
            </a:r>
            <a:endParaRPr lang="tr-TR" b="0" i="0" dirty="0">
              <a:solidFill>
                <a:srgbClr val="000000"/>
              </a:solidFill>
              <a:effectLst/>
              <a:cs typeface="+mn-lt"/>
            </a:endParaRPr>
          </a:p>
          <a:p>
            <a:endParaRPr lang="tr-TR" dirty="0">
              <a:cs typeface="+mn-lt"/>
            </a:endParaRPr>
          </a:p>
        </p:txBody>
      </p:sp>
      <p:sp>
        <p:nvSpPr>
          <p:cNvPr id="4" name="İçerik Yer Tutucusu 2"/>
          <p:cNvSpPr txBox="1"/>
          <p:nvPr/>
        </p:nvSpPr>
        <p:spPr>
          <a:xfrm>
            <a:off x="6096000" y="2015732"/>
            <a:ext cx="2952641" cy="3450613"/>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tr-TR" dirty="0">
                <a:solidFill>
                  <a:srgbClr val="002D7A"/>
                </a:solidFill>
                <a:cs typeface="+mn-lt"/>
              </a:rPr>
              <a:t>Delta</a:t>
            </a:r>
            <a:r>
              <a:rPr lang="tr-TR" dirty="0">
                <a:solidFill>
                  <a:srgbClr val="006FE0"/>
                </a:solidFill>
                <a:cs typeface="+mn-lt"/>
              </a:rPr>
              <a:t> = </a:t>
            </a:r>
            <a:r>
              <a:rPr lang="tr-TR" dirty="0">
                <a:solidFill>
                  <a:srgbClr val="333333"/>
                </a:solidFill>
                <a:cs typeface="+mn-lt"/>
              </a:rPr>
              <a:t>(</a:t>
            </a:r>
            <a:r>
              <a:rPr lang="tr-TR" dirty="0">
                <a:solidFill>
                  <a:srgbClr val="000000"/>
                </a:solidFill>
                <a:cs typeface="+mn-lt"/>
              </a:rPr>
              <a:t>b</a:t>
            </a:r>
            <a:r>
              <a:rPr lang="tr-TR" dirty="0">
                <a:solidFill>
                  <a:srgbClr val="006FE0"/>
                </a:solidFill>
                <a:cs typeface="+mn-lt"/>
              </a:rPr>
              <a:t>*</a:t>
            </a:r>
            <a:r>
              <a:rPr lang="tr-TR" dirty="0">
                <a:solidFill>
                  <a:srgbClr val="000000"/>
                </a:solidFill>
                <a:cs typeface="+mn-lt"/>
              </a:rPr>
              <a:t>b</a:t>
            </a:r>
            <a:r>
              <a:rPr lang="tr-TR" dirty="0">
                <a:solidFill>
                  <a:srgbClr val="333333"/>
                </a:solidFill>
                <a:cs typeface="+mn-lt"/>
              </a:rPr>
              <a:t>)</a:t>
            </a:r>
            <a:r>
              <a:rPr lang="tr-TR" dirty="0">
                <a:solidFill>
                  <a:srgbClr val="006FE0"/>
                </a:solidFill>
                <a:cs typeface="+mn-lt"/>
              </a:rPr>
              <a:t>-</a:t>
            </a:r>
            <a:r>
              <a:rPr lang="tr-TR" dirty="0">
                <a:solidFill>
                  <a:srgbClr val="333333"/>
                </a:solidFill>
                <a:cs typeface="+mn-lt"/>
              </a:rPr>
              <a:t>(</a:t>
            </a:r>
            <a:r>
              <a:rPr lang="tr-TR" dirty="0">
                <a:solidFill>
                  <a:srgbClr val="CE0000"/>
                </a:solidFill>
                <a:cs typeface="+mn-lt"/>
              </a:rPr>
              <a:t>4</a:t>
            </a:r>
            <a:r>
              <a:rPr lang="tr-TR" dirty="0">
                <a:solidFill>
                  <a:srgbClr val="006FE0"/>
                </a:solidFill>
                <a:cs typeface="+mn-lt"/>
              </a:rPr>
              <a:t>*</a:t>
            </a:r>
            <a:r>
              <a:rPr lang="tr-TR" dirty="0">
                <a:solidFill>
                  <a:srgbClr val="000000"/>
                </a:solidFill>
                <a:cs typeface="+mn-lt"/>
              </a:rPr>
              <a:t>a</a:t>
            </a:r>
            <a:r>
              <a:rPr lang="tr-TR" dirty="0">
                <a:solidFill>
                  <a:srgbClr val="006FE0"/>
                </a:solidFill>
                <a:cs typeface="+mn-lt"/>
              </a:rPr>
              <a:t>*</a:t>
            </a:r>
            <a:r>
              <a:rPr lang="tr-TR" dirty="0">
                <a:solidFill>
                  <a:srgbClr val="000000"/>
                </a:solidFill>
                <a:cs typeface="+mn-lt"/>
              </a:rPr>
              <a:t>c</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Yaz</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delta</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Eğer</a:t>
            </a:r>
            <a:r>
              <a:rPr lang="tr-TR" dirty="0">
                <a:solidFill>
                  <a:srgbClr val="006FE0"/>
                </a:solidFill>
                <a:cs typeface="+mn-lt"/>
              </a:rPr>
              <a:t> </a:t>
            </a:r>
            <a:r>
              <a:rPr lang="tr-TR" dirty="0">
                <a:solidFill>
                  <a:srgbClr val="333333"/>
                </a:solidFill>
                <a:cs typeface="+mn-lt"/>
              </a:rPr>
              <a:t>(</a:t>
            </a:r>
            <a:r>
              <a:rPr lang="tr-TR" dirty="0">
                <a:solidFill>
                  <a:srgbClr val="002D7A"/>
                </a:solidFill>
                <a:cs typeface="+mn-lt"/>
              </a:rPr>
              <a:t>delta</a:t>
            </a:r>
            <a:r>
              <a:rPr lang="tr-TR" dirty="0">
                <a:solidFill>
                  <a:srgbClr val="006FE0"/>
                </a:solidFill>
                <a:cs typeface="+mn-lt"/>
              </a:rPr>
              <a:t>==</a:t>
            </a:r>
            <a:r>
              <a:rPr lang="tr-TR" dirty="0">
                <a:solidFill>
                  <a:srgbClr val="CE0000"/>
                </a:solidFill>
                <a:cs typeface="+mn-lt"/>
              </a:rPr>
              <a:t>0</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Yaz</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çakışık</a:t>
            </a:r>
            <a:r>
              <a:rPr lang="tr-TR" dirty="0">
                <a:solidFill>
                  <a:srgbClr val="006FE0"/>
                </a:solidFill>
                <a:cs typeface="+mn-lt"/>
              </a:rPr>
              <a:t> </a:t>
            </a:r>
            <a:r>
              <a:rPr lang="tr-TR" dirty="0">
                <a:solidFill>
                  <a:srgbClr val="CE0000"/>
                </a:solidFill>
                <a:cs typeface="+mn-lt"/>
              </a:rPr>
              <a:t>2</a:t>
            </a:r>
            <a:r>
              <a:rPr lang="tr-TR" dirty="0">
                <a:solidFill>
                  <a:srgbClr val="006FE0"/>
                </a:solidFill>
                <a:cs typeface="+mn-lt"/>
              </a:rPr>
              <a:t> </a:t>
            </a:r>
            <a:r>
              <a:rPr lang="tr-TR" dirty="0">
                <a:solidFill>
                  <a:srgbClr val="000000"/>
                </a:solidFill>
                <a:cs typeface="+mn-lt"/>
              </a:rPr>
              <a:t>kök</a:t>
            </a:r>
            <a:r>
              <a:rPr lang="tr-TR" dirty="0">
                <a:solidFill>
                  <a:srgbClr val="006FE0"/>
                </a:solidFill>
                <a:cs typeface="+mn-lt"/>
              </a:rPr>
              <a:t> </a:t>
            </a:r>
            <a:r>
              <a:rPr lang="tr-TR" dirty="0">
                <a:solidFill>
                  <a:srgbClr val="000000"/>
                </a:solidFill>
                <a:cs typeface="+mn-lt"/>
              </a:rPr>
              <a:t>var’’</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Değilse</a:t>
            </a:r>
            <a:r>
              <a:rPr lang="tr-TR" dirty="0">
                <a:solidFill>
                  <a:srgbClr val="006FE0"/>
                </a:solidFill>
                <a:cs typeface="+mn-lt"/>
              </a:rPr>
              <a:t> </a:t>
            </a:r>
            <a:r>
              <a:rPr lang="tr-TR" dirty="0">
                <a:solidFill>
                  <a:srgbClr val="000000"/>
                </a:solidFill>
                <a:cs typeface="+mn-lt"/>
              </a:rPr>
              <a:t>eğer</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delta</a:t>
            </a:r>
            <a:r>
              <a:rPr lang="tr-TR" dirty="0">
                <a:solidFill>
                  <a:srgbClr val="006FE0"/>
                </a:solidFill>
                <a:cs typeface="+mn-lt"/>
              </a:rPr>
              <a:t>&lt;</a:t>
            </a:r>
            <a:r>
              <a:rPr lang="tr-TR" dirty="0">
                <a:solidFill>
                  <a:srgbClr val="CE0000"/>
                </a:solidFill>
                <a:cs typeface="+mn-lt"/>
              </a:rPr>
              <a:t>0</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Yaz</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‘’reel</a:t>
            </a:r>
            <a:r>
              <a:rPr lang="tr-TR" dirty="0">
                <a:solidFill>
                  <a:srgbClr val="006FE0"/>
                </a:solidFill>
                <a:cs typeface="+mn-lt"/>
              </a:rPr>
              <a:t> </a:t>
            </a:r>
            <a:r>
              <a:rPr lang="tr-TR" dirty="0">
                <a:solidFill>
                  <a:srgbClr val="000000"/>
                </a:solidFill>
                <a:cs typeface="+mn-lt"/>
              </a:rPr>
              <a:t>kök</a:t>
            </a:r>
            <a:r>
              <a:rPr lang="tr-TR" dirty="0">
                <a:solidFill>
                  <a:srgbClr val="006FE0"/>
                </a:solidFill>
                <a:cs typeface="+mn-lt"/>
              </a:rPr>
              <a:t> </a:t>
            </a:r>
            <a:r>
              <a:rPr lang="tr-TR" dirty="0">
                <a:solidFill>
                  <a:srgbClr val="000000"/>
                </a:solidFill>
                <a:cs typeface="+mn-lt"/>
              </a:rPr>
              <a:t>yok’’</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Değilse</a:t>
            </a:r>
          </a:p>
          <a:p>
            <a:pPr fontAlgn="base"/>
            <a:r>
              <a:rPr lang="tr-TR" dirty="0">
                <a:solidFill>
                  <a:srgbClr val="000000"/>
                </a:solidFill>
                <a:cs typeface="+mn-lt"/>
              </a:rPr>
              <a:t>Yaz</a:t>
            </a:r>
            <a:r>
              <a:rPr lang="tr-TR" dirty="0">
                <a:solidFill>
                  <a:srgbClr val="006FE0"/>
                </a:solidFill>
                <a:cs typeface="+mn-lt"/>
              </a:rPr>
              <a:t> </a:t>
            </a:r>
            <a:r>
              <a:rPr lang="tr-TR" dirty="0">
                <a:solidFill>
                  <a:srgbClr val="333333"/>
                </a:solidFill>
                <a:cs typeface="+mn-lt"/>
              </a:rPr>
              <a:t>(</a:t>
            </a:r>
            <a:r>
              <a:rPr lang="tr-TR" dirty="0">
                <a:solidFill>
                  <a:srgbClr val="000000"/>
                </a:solidFill>
                <a:cs typeface="+mn-lt"/>
              </a:rPr>
              <a:t>‘’reel</a:t>
            </a:r>
            <a:r>
              <a:rPr lang="tr-TR" dirty="0">
                <a:solidFill>
                  <a:srgbClr val="006FE0"/>
                </a:solidFill>
                <a:cs typeface="+mn-lt"/>
              </a:rPr>
              <a:t> </a:t>
            </a:r>
            <a:r>
              <a:rPr lang="tr-TR" dirty="0">
                <a:solidFill>
                  <a:srgbClr val="CE0000"/>
                </a:solidFill>
                <a:cs typeface="+mn-lt"/>
              </a:rPr>
              <a:t>2</a:t>
            </a:r>
            <a:r>
              <a:rPr lang="tr-TR" dirty="0">
                <a:solidFill>
                  <a:srgbClr val="006FE0"/>
                </a:solidFill>
                <a:cs typeface="+mn-lt"/>
              </a:rPr>
              <a:t> </a:t>
            </a:r>
            <a:r>
              <a:rPr lang="tr-TR" dirty="0">
                <a:solidFill>
                  <a:srgbClr val="000000"/>
                </a:solidFill>
                <a:cs typeface="+mn-lt"/>
              </a:rPr>
              <a:t>kök</a:t>
            </a:r>
            <a:r>
              <a:rPr lang="tr-TR" dirty="0">
                <a:solidFill>
                  <a:srgbClr val="006FE0"/>
                </a:solidFill>
                <a:cs typeface="+mn-lt"/>
              </a:rPr>
              <a:t> </a:t>
            </a:r>
            <a:r>
              <a:rPr lang="tr-TR" dirty="0">
                <a:solidFill>
                  <a:srgbClr val="000000"/>
                </a:solidFill>
                <a:cs typeface="+mn-lt"/>
              </a:rPr>
              <a:t>var’’</a:t>
            </a:r>
            <a:r>
              <a:rPr lang="tr-TR" dirty="0">
                <a:solidFill>
                  <a:srgbClr val="333333"/>
                </a:solidFill>
                <a:cs typeface="+mn-lt"/>
              </a:rPr>
              <a:t>)</a:t>
            </a:r>
            <a:endParaRPr lang="tr-TR" dirty="0">
              <a:solidFill>
                <a:srgbClr val="000000"/>
              </a:solidFill>
              <a:cs typeface="+mn-lt"/>
            </a:endParaRPr>
          </a:p>
          <a:p>
            <a:pPr fontAlgn="base"/>
            <a:r>
              <a:rPr lang="tr-TR" dirty="0">
                <a:solidFill>
                  <a:srgbClr val="000000"/>
                </a:solidFill>
                <a:cs typeface="+mn-lt"/>
              </a:rPr>
              <a:t>Eğer</a:t>
            </a:r>
            <a:r>
              <a:rPr lang="tr-TR" dirty="0">
                <a:solidFill>
                  <a:srgbClr val="006FE0"/>
                </a:solidFill>
                <a:cs typeface="+mn-lt"/>
              </a:rPr>
              <a:t> </a:t>
            </a:r>
            <a:r>
              <a:rPr lang="tr-TR" dirty="0">
                <a:solidFill>
                  <a:srgbClr val="000000"/>
                </a:solidFill>
                <a:cs typeface="+mn-lt"/>
              </a:rPr>
              <a:t>bitti</a:t>
            </a:r>
          </a:p>
          <a:p>
            <a:pPr fontAlgn="base"/>
            <a:r>
              <a:rPr lang="tr-TR" dirty="0">
                <a:solidFill>
                  <a:srgbClr val="000000"/>
                </a:solidFill>
                <a:cs typeface="+mn-lt"/>
              </a:rPr>
              <a:t>Bitti</a:t>
            </a:r>
          </a:p>
          <a:p>
            <a:endParaRPr lang="tr-TR" dirty="0">
              <a:cs typeface="+mn-lt"/>
            </a:endParaRPr>
          </a:p>
        </p:txBody>
      </p:sp>
      <p:sp>
        <p:nvSpPr>
          <p:cNvPr id="5" name="Slide Number Placeholder 4"/>
          <p:cNvSpPr>
            <a:spLocks noGrp="1"/>
          </p:cNvSpPr>
          <p:nvPr>
            <p:ph type="sldNum" sz="quarter" idx="12"/>
          </p:nvPr>
        </p:nvSpPr>
        <p:spPr/>
        <p:txBody>
          <a:bodyPr/>
          <a:lstStyle/>
          <a:p>
            <a:fld id="{9B618960-8005-486C-9A75-10CB2AAC16F9}"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Akış Diyagramı</a:t>
            </a:r>
          </a:p>
        </p:txBody>
      </p:sp>
      <p:sp>
        <p:nvSpPr>
          <p:cNvPr id="3" name="İçerik Yer Tutucusu 2"/>
          <p:cNvSpPr>
            <a:spLocks noGrp="1"/>
          </p:cNvSpPr>
          <p:nvPr>
            <p:ph idx="1"/>
          </p:nvPr>
        </p:nvSpPr>
        <p:spPr/>
        <p:txBody>
          <a:bodyPr/>
          <a:lstStyle/>
          <a:p>
            <a:pPr algn="l"/>
            <a:r>
              <a:rPr lang="tr-TR" b="0" i="0" dirty="0">
                <a:solidFill>
                  <a:schemeClr val="tx1"/>
                </a:solidFill>
                <a:effectLst/>
                <a:cs typeface="+mn-lt"/>
              </a:rPr>
              <a:t>Akış diyagramı, algoritmaların şekil ve sembollerle ifade edilmesidir. Akış şemasında her adım birbirinden farklı anlamlar taşıyan şekillerden oluşur ve adımlar arasındaki ilişki oklar ile gösterilir. Kodlanacak programın akış şemasının oluşturulması, sürecin daha kolay çözümlenmesine yardımcı olur.</a:t>
            </a:r>
          </a:p>
          <a:p>
            <a:pPr algn="l"/>
            <a:r>
              <a:rPr lang="tr-TR" b="0" i="0" dirty="0">
                <a:solidFill>
                  <a:schemeClr val="tx1"/>
                </a:solidFill>
                <a:effectLst/>
                <a:cs typeface="+mn-lt"/>
              </a:rPr>
              <a:t>Akış diyagramlarında farklı şekiller kullanılır.</a:t>
            </a:r>
          </a:p>
          <a:p>
            <a:endParaRPr lang="tr-TR" b="0" i="0" dirty="0">
              <a:solidFill>
                <a:schemeClr val="tx1"/>
              </a:solidFill>
              <a:effectLst/>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5" name="Rectangle 22"/>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6" name="Picture 24"/>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47" name="Straight Connector 26"/>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28"/>
          <p:cNvCxnSpPr>
            <a:cxnSpLocks noGrp="1" noRot="1" noChangeAspect="1" noMove="1" noResize="1" noEditPoints="1" noAdjustHandles="1" noChangeArrowheads="1" noChangeShapeType="1"/>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9" name="Rectangle 30"/>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2"/>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p:cNvSpPr>
            <a:spLocks noGrp="1"/>
          </p:cNvSpPr>
          <p:nvPr>
            <p:ph type="title"/>
          </p:nvPr>
        </p:nvSpPr>
        <p:spPr>
          <a:xfrm>
            <a:off x="1452616" y="962902"/>
            <a:ext cx="4176384" cy="2380828"/>
          </a:xfrm>
        </p:spPr>
        <p:txBody>
          <a:bodyPr vert="horz" lIns="91440" tIns="45720" rIns="91440" bIns="0" rtlCol="0" anchor="b">
            <a:normAutofit/>
          </a:bodyPr>
          <a:lstStyle/>
          <a:p>
            <a:r>
              <a:rPr lang="tr-TR" sz="4800" dirty="0"/>
              <a:t>Akış Diyagramı</a:t>
            </a:r>
            <a:endParaRPr lang="en-US" sz="4800" dirty="0"/>
          </a:p>
        </p:txBody>
      </p:sp>
      <p:cxnSp>
        <p:nvCxnSpPr>
          <p:cNvPr id="51" name="Straight Connector 34"/>
          <p:cNvCxnSpPr>
            <a:cxnSpLocks noGrp="1" noRot="1" noChangeAspect="1" noMove="1" noResize="1" noEditPoints="1" noAdjustHandles="1" noChangeArrowheads="1" noChangeShapeType="1"/>
          </p:cNvCxnSpPr>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Resim 4"/>
          <p:cNvPicPr>
            <a:picLocks noChangeAspect="1"/>
          </p:cNvPicPr>
          <p:nvPr/>
        </p:nvPicPr>
        <p:blipFill>
          <a:blip r:embed="rId3"/>
          <a:stretch>
            <a:fillRect/>
          </a:stretch>
        </p:blipFill>
        <p:spPr>
          <a:xfrm>
            <a:off x="6430682" y="805583"/>
            <a:ext cx="4287900" cy="4660762"/>
          </a:xfrm>
          <a:prstGeom prst="rect">
            <a:avLst/>
          </a:prstGeom>
        </p:spPr>
      </p:pic>
      <p:pic>
        <p:nvPicPr>
          <p:cNvPr id="52" name="Picture 36"/>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53" name="Straight Connector 38"/>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B618960-8005-486C-9A75-10CB2AAC16F9}"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b="1" dirty="0"/>
              <a:t>Problem</a:t>
            </a:r>
            <a:r>
              <a:rPr lang="tr-TR" dirty="0"/>
              <a:t>: Bilgisayar Açılmıyor</a:t>
            </a:r>
          </a:p>
        </p:txBody>
      </p:sp>
      <p:sp>
        <p:nvSpPr>
          <p:cNvPr id="2" name="Slide Number Placeholder 1"/>
          <p:cNvSpPr>
            <a:spLocks noGrp="1"/>
          </p:cNvSpPr>
          <p:nvPr>
            <p:ph type="sldNum" sz="quarter" idx="12"/>
          </p:nvPr>
        </p:nvSpPr>
        <p:spPr/>
        <p:txBody>
          <a:bodyPr/>
          <a:lstStyle/>
          <a:p>
            <a:fld id="{9B618960-8005-486C-9A75-10CB2AAC16F9}"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9"/>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11"/>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35" name="Straight Connector 13"/>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5"/>
          <p:cNvCxnSpPr>
            <a:cxnSpLocks noGrp="1" noRot="1" noChangeAspect="1" noMove="1" noResize="1" noEditPoints="1" noAdjustHandles="1" noChangeArrowheads="1" noChangeShapeType="1"/>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17"/>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9"/>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p:cNvSpPr>
            <a:spLocks noGrp="1"/>
          </p:cNvSpPr>
          <p:nvPr>
            <p:ph type="title"/>
          </p:nvPr>
        </p:nvSpPr>
        <p:spPr>
          <a:xfrm>
            <a:off x="659301" y="1474969"/>
            <a:ext cx="2823919" cy="1868760"/>
          </a:xfrm>
        </p:spPr>
        <p:txBody>
          <a:bodyPr vert="horz" lIns="91440" tIns="45720" rIns="91440" bIns="0" rtlCol="0" anchor="b">
            <a:normAutofit/>
          </a:bodyPr>
          <a:lstStyle/>
          <a:p>
            <a:r>
              <a:rPr lang="tr-TR" sz="3600" dirty="0"/>
              <a:t>Çözüm</a:t>
            </a:r>
            <a:endParaRPr lang="en-US" sz="3600" dirty="0"/>
          </a:p>
        </p:txBody>
      </p:sp>
      <p:cxnSp>
        <p:nvCxnSpPr>
          <p:cNvPr id="39" name="Straight Connector 21"/>
          <p:cNvCxnSpPr>
            <a:cxnSpLocks noGrp="1" noRot="1" noChangeAspect="1" noMove="1" noResize="1" noEditPoints="1" noAdjustHandles="1" noChangeArrowheads="1" noChangeShapeType="1"/>
          </p:cNvCxnSpPr>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0" name="Group 23"/>
          <p:cNvGrpSpPr>
            <a:grpSpLocks noGrp="1" noUngrp="1" noRot="1" noChangeAspect="1" noMove="1" noResize="1"/>
          </p:cNvGrpSpPr>
          <p:nvPr/>
        </p:nvGrpSpPr>
        <p:grpSpPr>
          <a:xfrm>
            <a:off x="3979389" y="482171"/>
            <a:ext cx="7560115" cy="5149101"/>
            <a:chOff x="3979389" y="482171"/>
            <a:chExt cx="7560115" cy="5149101"/>
          </a:xfrm>
        </p:grpSpPr>
        <p:sp>
          <p:nvSpPr>
            <p:cNvPr id="41" name="Rectangle 24"/>
            <p:cNvSpPr/>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25"/>
            <p:cNvSpPr/>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Rectangle 27"/>
          <p:cNvSpPr>
            <a:spLocks noGrp="1" noRot="1" noChangeAspect="1" noMove="1" noResize="1" noEditPoints="1" noAdjustHandles="1" noChangeArrowheads="1" noChangeShapeType="1" noTextEdit="1"/>
          </p:cNvSpPr>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p:cNvPicPr>
            <a:picLocks noChangeAspect="1"/>
          </p:cNvPicPr>
          <p:nvPr/>
        </p:nvPicPr>
        <p:blipFill>
          <a:blip r:embed="rId3"/>
          <a:stretch>
            <a:fillRect/>
          </a:stretch>
        </p:blipFill>
        <p:spPr>
          <a:xfrm>
            <a:off x="4618374" y="1227385"/>
            <a:ext cx="6282919" cy="3644092"/>
          </a:xfrm>
          <a:prstGeom prst="rect">
            <a:avLst/>
          </a:prstGeom>
        </p:spPr>
      </p:pic>
      <p:pic>
        <p:nvPicPr>
          <p:cNvPr id="44" name="Picture 29"/>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32" name="Straight Connector 31"/>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B618960-8005-486C-9A75-10CB2AAC16F9}"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 </a:t>
            </a:r>
          </a:p>
        </p:txBody>
      </p:sp>
      <p:sp>
        <p:nvSpPr>
          <p:cNvPr id="3" name="İçerik Yer Tutucusu 2"/>
          <p:cNvSpPr>
            <a:spLocks noGrp="1"/>
          </p:cNvSpPr>
          <p:nvPr>
            <p:ph idx="1"/>
          </p:nvPr>
        </p:nvSpPr>
        <p:spPr/>
        <p:txBody>
          <a:bodyPr/>
          <a:lstStyle/>
          <a:p>
            <a:r>
              <a:rPr lang="tr-TR" b="1" dirty="0"/>
              <a:t>Problem</a:t>
            </a:r>
            <a:r>
              <a:rPr lang="tr-TR" dirty="0"/>
              <a:t>: Bugün ne yapmak istiyorum?</a:t>
            </a:r>
          </a:p>
        </p:txBody>
      </p:sp>
      <p:sp>
        <p:nvSpPr>
          <p:cNvPr id="4" name="Slide Number Placeholder 3"/>
          <p:cNvSpPr>
            <a:spLocks noGrp="1"/>
          </p:cNvSpPr>
          <p:nvPr>
            <p:ph type="sldNum" sz="quarter" idx="12"/>
          </p:nvPr>
        </p:nvSpPr>
        <p:spPr/>
        <p:txBody>
          <a:bodyPr/>
          <a:lstStyle/>
          <a:p>
            <a:fld id="{9B618960-8005-486C-9A75-10CB2AAC16F9}"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 name="Rectangle 9"/>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11"/>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22" name="Straight Connector 13"/>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3"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chemeClr val="bg1"/>
          </a:solidFill>
          <a:ln w="22225">
            <a:solidFill>
              <a:srgbClr val="FA9C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p:cNvPicPr>
            <a:picLocks noChangeAspect="1"/>
          </p:cNvPicPr>
          <p:nvPr/>
        </p:nvPicPr>
        <p:blipFill rotWithShape="1">
          <a:blip r:embed="rId3"/>
          <a:srcRect r="1" b="14856"/>
          <a:stretch>
            <a:fillRect/>
          </a:stretch>
        </p:blipFill>
        <p:spPr>
          <a:xfrm>
            <a:off x="643467" y="643467"/>
            <a:ext cx="10905066" cy="5571066"/>
          </a:xfrm>
          <a:prstGeom prst="rect">
            <a:avLst/>
          </a:prstGeom>
        </p:spPr>
      </p:pic>
      <p:sp>
        <p:nvSpPr>
          <p:cNvPr id="2" name="Slide Number Placeholder 1"/>
          <p:cNvSpPr>
            <a:spLocks noGrp="1"/>
          </p:cNvSpPr>
          <p:nvPr>
            <p:ph type="sldNum" sz="quarter" idx="12"/>
          </p:nvPr>
        </p:nvSpPr>
        <p:spPr/>
        <p:txBody>
          <a:bodyPr/>
          <a:lstStyle/>
          <a:p>
            <a:fld id="{9B618960-8005-486C-9A75-10CB2AAC16F9}"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b="1" dirty="0"/>
              <a:t>Problem</a:t>
            </a:r>
            <a:r>
              <a:rPr lang="tr-TR" dirty="0"/>
              <a:t>: İki sayının toplamı nasıl bulunur?</a:t>
            </a:r>
          </a:p>
        </p:txBody>
      </p:sp>
      <p:sp>
        <p:nvSpPr>
          <p:cNvPr id="2" name="Slide Number Placeholder 1"/>
          <p:cNvSpPr>
            <a:spLocks noGrp="1"/>
          </p:cNvSpPr>
          <p:nvPr>
            <p:ph type="sldNum" sz="quarter" idx="12"/>
          </p:nvPr>
        </p:nvSpPr>
        <p:spPr/>
        <p:txBody>
          <a:bodyPr/>
          <a:lstStyle/>
          <a:p>
            <a:fld id="{9B618960-8005-486C-9A75-10CB2AAC16F9}"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CB23821-9D64-40D2-ADCA-63D00A3454C1}"/>
              </a:ext>
            </a:extLst>
          </p:cNvPr>
          <p:cNvSpPr>
            <a:spLocks noGrp="1"/>
          </p:cNvSpPr>
          <p:nvPr>
            <p:ph idx="1"/>
          </p:nvPr>
        </p:nvSpPr>
        <p:spPr/>
        <p:txBody>
          <a:bodyPr/>
          <a:lstStyle/>
          <a:p>
            <a:r>
              <a:rPr lang="tr-TR" b="0" i="1" dirty="0">
                <a:solidFill>
                  <a:srgbClr val="1F497D"/>
                </a:solidFill>
                <a:effectLst/>
                <a:latin typeface="Gill Sans MT (Gövde)"/>
              </a:rPr>
              <a:t>Java basittir.</a:t>
            </a:r>
            <a:r>
              <a:rPr lang="tr-TR" b="0" i="0" dirty="0">
                <a:solidFill>
                  <a:srgbClr val="000000"/>
                </a:solidFill>
                <a:effectLst/>
                <a:latin typeface="Gill Sans MT (Gövde)"/>
              </a:rPr>
              <a:t> Java’yı tasarlayanlar kaynak programın kolay yazılabilmesini, kolay derlenmesini ve kolay düzeltilmesini (</a:t>
            </a:r>
            <a:r>
              <a:rPr lang="tr-TR" b="0" i="0" dirty="0" err="1">
                <a:solidFill>
                  <a:srgbClr val="000000"/>
                </a:solidFill>
                <a:effectLst/>
                <a:latin typeface="Gill Sans MT (Gövde)"/>
              </a:rPr>
              <a:t>debug</a:t>
            </a:r>
            <a:r>
              <a:rPr lang="tr-TR" b="0" i="0" dirty="0">
                <a:solidFill>
                  <a:srgbClr val="000000"/>
                </a:solidFill>
                <a:effectLst/>
                <a:latin typeface="Gill Sans MT (Gövde)"/>
              </a:rPr>
              <a:t>) amaçladılar. Java’nın C++ diline göre çok daha basit olmasının temel nedeni, otomatik bellek tahsisi yapması ve işi biten nesneleri bellekten yok etmesidir (</a:t>
            </a:r>
            <a:r>
              <a:rPr lang="tr-TR" b="0" i="0" dirty="0" err="1">
                <a:solidFill>
                  <a:srgbClr val="000000"/>
                </a:solidFill>
                <a:effectLst/>
                <a:latin typeface="Gill Sans MT (Gövde)"/>
              </a:rPr>
              <a:t>garbage</a:t>
            </a:r>
            <a:r>
              <a:rPr lang="tr-TR" b="0" i="0" dirty="0">
                <a:solidFill>
                  <a:srgbClr val="000000"/>
                </a:solidFill>
                <a:effectLst/>
                <a:latin typeface="Gill Sans MT (Gövde)"/>
              </a:rPr>
              <a:t> </a:t>
            </a:r>
            <a:r>
              <a:rPr lang="tr-TR" b="0" i="0" dirty="0" err="1">
                <a:solidFill>
                  <a:srgbClr val="000000"/>
                </a:solidFill>
                <a:effectLst/>
                <a:latin typeface="Gill Sans MT (Gövde)"/>
              </a:rPr>
              <a:t>collection</a:t>
            </a:r>
            <a:r>
              <a:rPr lang="tr-TR" b="0" i="0" dirty="0">
                <a:solidFill>
                  <a:srgbClr val="000000"/>
                </a:solidFill>
                <a:effectLst/>
                <a:latin typeface="Gill Sans MT (Gövde)"/>
              </a:rPr>
              <a:t>).</a:t>
            </a:r>
          </a:p>
          <a:p>
            <a:r>
              <a:rPr lang="tr-TR" b="0" i="1" dirty="0">
                <a:solidFill>
                  <a:srgbClr val="1F497D"/>
                </a:solidFill>
                <a:effectLst/>
                <a:latin typeface="Gill Sans MT (Gövde)"/>
              </a:rPr>
              <a:t>Java nesne yönelimli bir programlama dilidir</a:t>
            </a:r>
            <a:r>
              <a:rPr lang="tr-TR" b="0" i="1" dirty="0">
                <a:solidFill>
                  <a:srgbClr val="000000"/>
                </a:solidFill>
                <a:effectLst/>
                <a:latin typeface="Gill Sans MT (Gövde)"/>
              </a:rPr>
              <a:t>.</a:t>
            </a:r>
            <a:r>
              <a:rPr lang="tr-TR" b="0" i="0" dirty="0">
                <a:solidFill>
                  <a:srgbClr val="000000"/>
                </a:solidFill>
                <a:effectLst/>
                <a:latin typeface="Gill Sans MT (Gövde)"/>
              </a:rPr>
              <a:t> Nesne yönelimli programlama paradigmasının bütün avantajlarını taşır. Programcıya kalıtım, </a:t>
            </a:r>
            <a:r>
              <a:rPr lang="tr-TR" b="0" i="0" dirty="0" err="1">
                <a:solidFill>
                  <a:srgbClr val="000000"/>
                </a:solidFill>
                <a:effectLst/>
                <a:latin typeface="Gill Sans MT (Gövde)"/>
              </a:rPr>
              <a:t>polimorfizm</a:t>
            </a:r>
            <a:r>
              <a:rPr lang="tr-TR" b="0" i="0" dirty="0">
                <a:solidFill>
                  <a:srgbClr val="000000"/>
                </a:solidFill>
                <a:effectLst/>
                <a:latin typeface="Gill Sans MT (Gövde)"/>
              </a:rPr>
              <a:t>, </a:t>
            </a:r>
            <a:r>
              <a:rPr lang="tr-TR" b="0" i="0" dirty="0" err="1">
                <a:solidFill>
                  <a:srgbClr val="000000"/>
                </a:solidFill>
                <a:effectLst/>
                <a:latin typeface="Gill Sans MT (Gövde)"/>
              </a:rPr>
              <a:t>modular</a:t>
            </a:r>
            <a:r>
              <a:rPr lang="tr-TR" b="0" i="0" dirty="0">
                <a:solidFill>
                  <a:srgbClr val="000000"/>
                </a:solidFill>
                <a:effectLst/>
                <a:latin typeface="Gill Sans MT (Gövde)"/>
              </a:rPr>
              <a:t> programlama, hata ayıklama (</a:t>
            </a:r>
            <a:r>
              <a:rPr lang="tr-TR" b="0" i="0" dirty="0" err="1">
                <a:solidFill>
                  <a:srgbClr val="000000"/>
                </a:solidFill>
                <a:effectLst/>
                <a:latin typeface="Gill Sans MT (Gövde)"/>
              </a:rPr>
              <a:t>debug</a:t>
            </a:r>
            <a:r>
              <a:rPr lang="tr-TR" b="0" i="0" dirty="0">
                <a:solidFill>
                  <a:srgbClr val="000000"/>
                </a:solidFill>
                <a:effectLst/>
                <a:latin typeface="Gill Sans MT (Gövde)"/>
              </a:rPr>
              <a:t>) ve kodların yeniden kullanılabilmesi gibi önemli yetenekleri sunar.</a:t>
            </a:r>
            <a:endParaRPr lang="tr-TR" dirty="0">
              <a:latin typeface="Gill Sans MT (Gövde)"/>
            </a:endParaRPr>
          </a:p>
        </p:txBody>
      </p:sp>
      <p:sp>
        <p:nvSpPr>
          <p:cNvPr id="4" name="Slayt Numarası Yer Tutucusu 3">
            <a:extLst>
              <a:ext uri="{FF2B5EF4-FFF2-40B4-BE49-F238E27FC236}">
                <a16:creationId xmlns:a16="http://schemas.microsoft.com/office/drawing/2014/main" id="{B394FDE4-D93C-407C-A5C5-D2A3CBF6C3FF}"/>
              </a:ext>
            </a:extLst>
          </p:cNvPr>
          <p:cNvSpPr>
            <a:spLocks noGrp="1"/>
          </p:cNvSpPr>
          <p:nvPr>
            <p:ph type="sldNum" sz="quarter" idx="12"/>
          </p:nvPr>
        </p:nvSpPr>
        <p:spPr/>
        <p:txBody>
          <a:bodyPr/>
          <a:lstStyle/>
          <a:p>
            <a:fld id="{9B618960-8005-486C-9A75-10CB2AAC16F9}" type="slidenum">
              <a:rPr lang="en-US" smtClean="0"/>
              <a:t>4</a:t>
            </a:fld>
            <a:endParaRPr lang="en-US"/>
          </a:p>
        </p:txBody>
      </p:sp>
    </p:spTree>
    <p:extLst>
      <p:ext uri="{BB962C8B-B14F-4D97-AF65-F5344CB8AC3E}">
        <p14:creationId xmlns:p14="http://schemas.microsoft.com/office/powerpoint/2010/main" val="1187616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14" name="Straight Connector 13"/>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p:cNvSpPr>
            <a:spLocks noGrp="1"/>
          </p:cNvSpPr>
          <p:nvPr>
            <p:ph type="title"/>
          </p:nvPr>
        </p:nvSpPr>
        <p:spPr>
          <a:xfrm>
            <a:off x="659301" y="1474969"/>
            <a:ext cx="2823919" cy="1868760"/>
          </a:xfrm>
        </p:spPr>
        <p:txBody>
          <a:bodyPr vert="horz" lIns="91440" tIns="45720" rIns="91440" bIns="0" rtlCol="0" anchor="b">
            <a:normAutofit/>
          </a:bodyPr>
          <a:lstStyle/>
          <a:p>
            <a:r>
              <a:rPr lang="tr-TR" sz="3600" dirty="0"/>
              <a:t>Çözüm</a:t>
            </a:r>
            <a:br>
              <a:rPr lang="tr-TR" sz="3600" dirty="0"/>
            </a:br>
            <a:endParaRPr lang="en-US" sz="3600" dirty="0"/>
          </a:p>
        </p:txBody>
      </p:sp>
      <p:cxnSp>
        <p:nvCxnSpPr>
          <p:cNvPr id="22" name="Straight Connector 21"/>
          <p:cNvCxnSpPr>
            <a:cxnSpLocks noGrp="1" noRot="1" noChangeAspect="1" noMove="1" noResize="1" noEditPoints="1" noAdjustHandles="1" noChangeArrowheads="1" noChangeShapeType="1"/>
          </p:cNvCxnSpPr>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p:cNvGrpSpPr>
            <a:grpSpLocks noGrp="1" noUngrp="1" noRot="1" noChangeAspect="1" noMove="1" noResize="1"/>
          </p:cNvGrpSpPr>
          <p:nvPr/>
        </p:nvGrpSpPr>
        <p:grpSpPr>
          <a:xfrm>
            <a:off x="3979389" y="482171"/>
            <a:ext cx="7560115" cy="5149101"/>
            <a:chOff x="3979389" y="482171"/>
            <a:chExt cx="7560115" cy="5149101"/>
          </a:xfrm>
        </p:grpSpPr>
        <p:sp>
          <p:nvSpPr>
            <p:cNvPr id="25" name="Rectangle 24"/>
            <p:cNvSpPr/>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p:cNvSpPr>
            <a:spLocks noGrp="1" noRot="1" noChangeAspect="1" noMove="1" noResize="1" noEditPoints="1" noAdjustHandles="1" noChangeArrowheads="1" noChangeShapeType="1" noTextEdit="1"/>
          </p:cNvSpPr>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p:cNvPicPr>
            <a:picLocks noChangeAspect="1"/>
          </p:cNvPicPr>
          <p:nvPr/>
        </p:nvPicPr>
        <p:blipFill>
          <a:blip r:embed="rId3"/>
          <a:stretch>
            <a:fillRect/>
          </a:stretch>
        </p:blipFill>
        <p:spPr>
          <a:xfrm>
            <a:off x="4618374" y="1290214"/>
            <a:ext cx="6282919" cy="3518434"/>
          </a:xfrm>
          <a:prstGeom prst="rect">
            <a:avLst/>
          </a:prstGeom>
        </p:spPr>
      </p:pic>
      <p:pic>
        <p:nvPicPr>
          <p:cNvPr id="30" name="Picture 29"/>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32" name="Straight Connector 31"/>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B618960-8005-486C-9A75-10CB2AAC16F9}"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 </a:t>
            </a:r>
          </a:p>
        </p:txBody>
      </p:sp>
      <p:sp>
        <p:nvSpPr>
          <p:cNvPr id="3" name="İçerik Yer Tutucusu 2"/>
          <p:cNvSpPr>
            <a:spLocks noGrp="1"/>
          </p:cNvSpPr>
          <p:nvPr>
            <p:ph idx="1"/>
          </p:nvPr>
        </p:nvSpPr>
        <p:spPr/>
        <p:txBody>
          <a:bodyPr/>
          <a:lstStyle/>
          <a:p>
            <a:r>
              <a:rPr lang="tr-TR" dirty="0"/>
              <a:t>b: </a:t>
            </a:r>
            <a:r>
              <a:rPr lang="tr-TR" i="0" dirty="0">
                <a:effectLst/>
              </a:rPr>
              <a:t>Birbirinden farklı olarak verilen iki adet sayıdan, büyük olanı bulup gösteren akış diyagramını tasarlayınız.</a:t>
            </a:r>
            <a:endParaRPr lang="tr-TR" dirty="0"/>
          </a:p>
        </p:txBody>
      </p:sp>
      <p:sp>
        <p:nvSpPr>
          <p:cNvPr id="4" name="Slide Number Placeholder 3"/>
          <p:cNvSpPr>
            <a:spLocks noGrp="1"/>
          </p:cNvSpPr>
          <p:nvPr>
            <p:ph type="sldNum" sz="quarter" idx="12"/>
          </p:nvPr>
        </p:nvSpPr>
        <p:spPr/>
        <p:txBody>
          <a:bodyPr/>
          <a:lstStyle/>
          <a:p>
            <a:fld id="{9B618960-8005-486C-9A75-10CB2AAC16F9}"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3" name="Rectangle 50"/>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4" name="Picture 52"/>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75" name="Straight Connector 54"/>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56"/>
          <p:cNvCxnSpPr>
            <a:cxnSpLocks noGrp="1" noRot="1" noChangeAspect="1" noMove="1" noResize="1" noEditPoints="1" noAdjustHandles="1" noChangeArrowheads="1" noChangeShapeType="1"/>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7" name="Rectangle 58"/>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0"/>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p:cNvSpPr>
            <a:spLocks noGrp="1"/>
          </p:cNvSpPr>
          <p:nvPr>
            <p:ph type="title"/>
          </p:nvPr>
        </p:nvSpPr>
        <p:spPr>
          <a:xfrm>
            <a:off x="661251" y="1474970"/>
            <a:ext cx="2821967" cy="3144914"/>
          </a:xfrm>
        </p:spPr>
        <p:txBody>
          <a:bodyPr vert="horz" lIns="91440" tIns="45720" rIns="91440" bIns="45720" rtlCol="0" anchor="ctr">
            <a:normAutofit/>
          </a:bodyPr>
          <a:lstStyle/>
          <a:p>
            <a:r>
              <a:rPr lang="en-US"/>
              <a:t>Çözüm</a:t>
            </a:r>
          </a:p>
        </p:txBody>
      </p:sp>
      <p:grpSp>
        <p:nvGrpSpPr>
          <p:cNvPr id="79" name="Group 62"/>
          <p:cNvGrpSpPr>
            <a:grpSpLocks noGrp="1" noUngrp="1" noRot="1" noChangeAspect="1" noMove="1" noResize="1"/>
          </p:cNvGrpSpPr>
          <p:nvPr/>
        </p:nvGrpSpPr>
        <p:grpSpPr>
          <a:xfrm>
            <a:off x="3979388" y="482170"/>
            <a:ext cx="7560115" cy="5149101"/>
            <a:chOff x="7463258" y="583365"/>
            <a:chExt cx="7560115" cy="5181928"/>
          </a:xfrm>
        </p:grpSpPr>
        <p:sp>
          <p:nvSpPr>
            <p:cNvPr id="64" name="Rectangle 63"/>
            <p:cNvSpPr/>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64"/>
            <p:cNvSpPr/>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Resim 8"/>
          <p:cNvPicPr>
            <a:picLocks noChangeAspect="1"/>
          </p:cNvPicPr>
          <p:nvPr/>
        </p:nvPicPr>
        <p:blipFill>
          <a:blip r:embed="rId3"/>
          <a:stretch>
            <a:fillRect/>
          </a:stretch>
        </p:blipFill>
        <p:spPr>
          <a:xfrm>
            <a:off x="5010539" y="1116344"/>
            <a:ext cx="5654351" cy="3866172"/>
          </a:xfrm>
          <a:prstGeom prst="rect">
            <a:avLst/>
          </a:prstGeom>
        </p:spPr>
      </p:pic>
      <p:pic>
        <p:nvPicPr>
          <p:cNvPr id="81" name="Picture 66"/>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82" name="Straight Connector 68"/>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B618960-8005-486C-9A75-10CB2AAC16F9}"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79571" y="1987740"/>
            <a:ext cx="9603275" cy="3450613"/>
          </a:xfrm>
        </p:spPr>
        <p:txBody>
          <a:bodyPr/>
          <a:lstStyle/>
          <a:p>
            <a:pPr algn="ctr"/>
            <a:r>
              <a:rPr lang="tr-TR" dirty="0"/>
              <a:t>Dinlediğiniz için Teşekkürler</a:t>
            </a:r>
          </a:p>
        </p:txBody>
      </p:sp>
      <p:sp>
        <p:nvSpPr>
          <p:cNvPr id="2" name="Slide Number Placeholder 1"/>
          <p:cNvSpPr>
            <a:spLocks noGrp="1"/>
          </p:cNvSpPr>
          <p:nvPr>
            <p:ph type="sldNum" sz="quarter" idx="12"/>
          </p:nvPr>
        </p:nvSpPr>
        <p:spPr/>
        <p:txBody>
          <a:bodyPr/>
          <a:lstStyle/>
          <a:p>
            <a:fld id="{9B618960-8005-486C-9A75-10CB2AAC16F9}" type="slidenum">
              <a:rPr lang="en-US" smtClean="0"/>
              <a:t>43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4F3117A-3EFC-4E02-94CE-3255666E83FD}"/>
              </a:ext>
            </a:extLst>
          </p:cNvPr>
          <p:cNvSpPr>
            <a:spLocks noGrp="1"/>
          </p:cNvSpPr>
          <p:nvPr>
            <p:ph idx="1"/>
          </p:nvPr>
        </p:nvSpPr>
        <p:spPr/>
        <p:txBody>
          <a:bodyPr/>
          <a:lstStyle/>
          <a:p>
            <a:r>
              <a:rPr lang="tr-TR" b="0" i="1" dirty="0">
                <a:solidFill>
                  <a:srgbClr val="1F497D"/>
                </a:solidFill>
                <a:effectLst/>
                <a:latin typeface="Gill Sans MT (Gövde)"/>
              </a:rPr>
              <a:t>Java dağıtık bir sistem olma niteliğine sahiptir.</a:t>
            </a:r>
            <a:r>
              <a:rPr lang="tr-TR" b="0" i="0" dirty="0">
                <a:solidFill>
                  <a:srgbClr val="000000"/>
                </a:solidFill>
                <a:effectLst/>
                <a:latin typeface="Gill Sans MT (Gövde)"/>
              </a:rPr>
              <a:t> Bir ağ üzerindeki birden çok farklı bilgisayarın bütünleşik bir sistem olarak bir arada çalışmasını sağlar.</a:t>
            </a:r>
          </a:p>
          <a:p>
            <a:r>
              <a:rPr lang="tr-TR" b="0" i="1" dirty="0">
                <a:solidFill>
                  <a:srgbClr val="1F497D"/>
                </a:solidFill>
                <a:effectLst/>
                <a:latin typeface="Gill Sans MT (Gövde)"/>
              </a:rPr>
              <a:t>Java çoklu iş yapma (</a:t>
            </a:r>
            <a:r>
              <a:rPr lang="tr-TR" b="0" i="1" dirty="0" err="1">
                <a:solidFill>
                  <a:srgbClr val="1F497D"/>
                </a:solidFill>
                <a:effectLst/>
                <a:latin typeface="Gill Sans MT (Gövde)"/>
              </a:rPr>
              <a:t>multithreaded</a:t>
            </a:r>
            <a:r>
              <a:rPr lang="tr-TR" b="0" i="1" dirty="0">
                <a:solidFill>
                  <a:srgbClr val="1F497D"/>
                </a:solidFill>
                <a:effectLst/>
                <a:latin typeface="Gill Sans MT (Gövde)"/>
              </a:rPr>
              <a:t>) yeteneğine sahiptir</a:t>
            </a:r>
            <a:r>
              <a:rPr lang="tr-TR" b="0" i="1" dirty="0">
                <a:solidFill>
                  <a:srgbClr val="000000"/>
                </a:solidFill>
                <a:effectLst/>
                <a:latin typeface="Gill Sans MT (Gövde)"/>
              </a:rPr>
              <a:t>.</a:t>
            </a:r>
            <a:r>
              <a:rPr lang="tr-TR" b="0" i="0" dirty="0">
                <a:solidFill>
                  <a:srgbClr val="000000"/>
                </a:solidFill>
                <a:effectLst/>
                <a:latin typeface="Gill Sans MT (Gövde)"/>
              </a:rPr>
              <a:t> Çoklu iş yapma niteliği, bilgisayarın aynı anda birden çok işi yapabilmesi demektir. Başka dillerde sistemle ilgili prosedürlerin çağrılmasıyla yaptırılan </a:t>
            </a:r>
            <a:r>
              <a:rPr lang="tr-TR" b="0" i="0" dirty="0" err="1">
                <a:solidFill>
                  <a:srgbClr val="000000"/>
                </a:solidFill>
                <a:effectLst/>
                <a:latin typeface="Gill Sans MT (Gövde)"/>
              </a:rPr>
              <a:t>multithreaded</a:t>
            </a:r>
            <a:r>
              <a:rPr lang="tr-TR" b="0" i="0" dirty="0">
                <a:solidFill>
                  <a:srgbClr val="000000"/>
                </a:solidFill>
                <a:effectLst/>
                <a:latin typeface="Gill Sans MT (Gövde)"/>
              </a:rPr>
              <a:t> özeliği </a:t>
            </a:r>
            <a:r>
              <a:rPr lang="tr-TR" b="0" i="0" dirty="0" err="1">
                <a:solidFill>
                  <a:srgbClr val="000000"/>
                </a:solidFill>
                <a:effectLst/>
                <a:latin typeface="Gill Sans MT (Gövde)"/>
              </a:rPr>
              <a:t>java</a:t>
            </a:r>
            <a:r>
              <a:rPr lang="tr-TR" b="0" i="0" dirty="0">
                <a:solidFill>
                  <a:srgbClr val="000000"/>
                </a:solidFill>
                <a:effectLst/>
                <a:latin typeface="Gill Sans MT (Gövde)"/>
              </a:rPr>
              <a:t> dilinin özünde vardır. </a:t>
            </a:r>
            <a:r>
              <a:rPr lang="tr-TR" b="0" i="0" dirty="0" err="1">
                <a:solidFill>
                  <a:srgbClr val="000000"/>
                </a:solidFill>
                <a:effectLst/>
                <a:latin typeface="Gill Sans MT (Gövde)"/>
              </a:rPr>
              <a:t>Multithreaded</a:t>
            </a:r>
            <a:r>
              <a:rPr lang="tr-TR" b="0" i="0" dirty="0">
                <a:solidFill>
                  <a:srgbClr val="000000"/>
                </a:solidFill>
                <a:effectLst/>
                <a:latin typeface="Gill Sans MT (Gövde)"/>
              </a:rPr>
              <a:t> yeteneği, özellikle görsel programlamada ve ağ programlamada önem kazanır.</a:t>
            </a:r>
            <a:endParaRPr lang="tr-TR" dirty="0">
              <a:latin typeface="Gill Sans MT (Gövde)"/>
            </a:endParaRPr>
          </a:p>
        </p:txBody>
      </p:sp>
      <p:sp>
        <p:nvSpPr>
          <p:cNvPr id="4" name="Slayt Numarası Yer Tutucusu 3">
            <a:extLst>
              <a:ext uri="{FF2B5EF4-FFF2-40B4-BE49-F238E27FC236}">
                <a16:creationId xmlns:a16="http://schemas.microsoft.com/office/drawing/2014/main" id="{30FE68C5-452D-48C5-8F6E-CF14B13CDA92}"/>
              </a:ext>
            </a:extLst>
          </p:cNvPr>
          <p:cNvSpPr>
            <a:spLocks noGrp="1"/>
          </p:cNvSpPr>
          <p:nvPr>
            <p:ph type="sldNum" sz="quarter" idx="12"/>
          </p:nvPr>
        </p:nvSpPr>
        <p:spPr/>
        <p:txBody>
          <a:bodyPr/>
          <a:lstStyle/>
          <a:p>
            <a:fld id="{9B618960-8005-486C-9A75-10CB2AAC16F9}" type="slidenum">
              <a:rPr lang="en-US" smtClean="0"/>
              <a:t>5</a:t>
            </a:fld>
            <a:endParaRPr lang="en-US"/>
          </a:p>
        </p:txBody>
      </p:sp>
    </p:spTree>
    <p:extLst>
      <p:ext uri="{BB962C8B-B14F-4D97-AF65-F5344CB8AC3E}">
        <p14:creationId xmlns:p14="http://schemas.microsoft.com/office/powerpoint/2010/main" val="83238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AFD457-C5DA-4DFD-B0D8-D0C6445CD820}"/>
              </a:ext>
            </a:extLst>
          </p:cNvPr>
          <p:cNvSpPr>
            <a:spLocks noGrp="1"/>
          </p:cNvSpPr>
          <p:nvPr>
            <p:ph idx="1"/>
          </p:nvPr>
        </p:nvSpPr>
        <p:spPr/>
        <p:txBody>
          <a:bodyPr>
            <a:normAutofit/>
          </a:bodyPr>
          <a:lstStyle/>
          <a:p>
            <a:r>
              <a:rPr lang="tr-TR" b="0" i="1" dirty="0">
                <a:solidFill>
                  <a:srgbClr val="1F497D"/>
                </a:solidFill>
                <a:effectLst/>
                <a:latin typeface="Gill Sans MT (Gövde)"/>
              </a:rPr>
              <a:t>Java platform bağımsızdır</a:t>
            </a:r>
            <a:r>
              <a:rPr lang="tr-TR" b="0" i="1" dirty="0">
                <a:solidFill>
                  <a:srgbClr val="000000"/>
                </a:solidFill>
                <a:effectLst/>
                <a:latin typeface="Gill Sans MT (Gövde)"/>
              </a:rPr>
              <a:t>.</a:t>
            </a:r>
            <a:r>
              <a:rPr lang="tr-TR" b="0" i="0" dirty="0">
                <a:solidFill>
                  <a:srgbClr val="000000"/>
                </a:solidFill>
                <a:effectLst/>
                <a:latin typeface="Gill Sans MT (Gövde)"/>
              </a:rPr>
              <a:t> Java programları </a:t>
            </a:r>
            <a:r>
              <a:rPr lang="tr-TR" b="0" i="0" dirty="0" err="1">
                <a:solidFill>
                  <a:srgbClr val="000000"/>
                </a:solidFill>
                <a:effectLst/>
                <a:latin typeface="Gill Sans MT (Gövde)"/>
              </a:rPr>
              <a:t>harklı</a:t>
            </a:r>
            <a:r>
              <a:rPr lang="tr-TR" b="0" i="0" dirty="0">
                <a:solidFill>
                  <a:srgbClr val="000000"/>
                </a:solidFill>
                <a:effectLst/>
                <a:latin typeface="Gill Sans MT (Gövde)"/>
              </a:rPr>
              <a:t> platformlar için ayrı ayrı değil, JVM için bir kez derlenir. Derleme sonunda ortaya çıkan </a:t>
            </a:r>
            <a:r>
              <a:rPr lang="tr-TR" b="0" i="0" dirty="0" err="1">
                <a:solidFill>
                  <a:srgbClr val="000000"/>
                </a:solidFill>
                <a:effectLst/>
                <a:latin typeface="Gill Sans MT (Gövde)"/>
              </a:rPr>
              <a:t>java</a:t>
            </a:r>
            <a:r>
              <a:rPr lang="tr-TR" b="0" i="0" dirty="0">
                <a:solidFill>
                  <a:srgbClr val="000000"/>
                </a:solidFill>
                <a:effectLst/>
                <a:latin typeface="Gill Sans MT (Gövde)"/>
              </a:rPr>
              <a:t> </a:t>
            </a:r>
            <a:r>
              <a:rPr lang="tr-TR" b="0" i="0" dirty="0" err="1">
                <a:solidFill>
                  <a:srgbClr val="000000"/>
                </a:solidFill>
                <a:effectLst/>
                <a:latin typeface="Gill Sans MT (Gövde)"/>
              </a:rPr>
              <a:t>bytecode</a:t>
            </a:r>
            <a:r>
              <a:rPr lang="tr-TR" b="0" i="0" dirty="0">
                <a:solidFill>
                  <a:srgbClr val="000000"/>
                </a:solidFill>
                <a:effectLst/>
                <a:latin typeface="Gill Sans MT (Gövde)"/>
              </a:rPr>
              <a:t> JVM tarafından yorumlanır. </a:t>
            </a:r>
            <a:r>
              <a:rPr lang="tr-TR" b="0" i="0" dirty="0" err="1">
                <a:solidFill>
                  <a:srgbClr val="000000"/>
                </a:solidFill>
                <a:effectLst/>
                <a:latin typeface="Gill Sans MT (Gövde)"/>
              </a:rPr>
              <a:t>Bytecode</a:t>
            </a:r>
            <a:r>
              <a:rPr lang="tr-TR" b="0" i="0" dirty="0">
                <a:solidFill>
                  <a:srgbClr val="000000"/>
                </a:solidFill>
                <a:effectLst/>
                <a:latin typeface="Gill Sans MT (Gövde)"/>
              </a:rPr>
              <a:t>, JVM yüklü her makinede çalışabilir. JVM sanal makinesi her makineye kolayca ve ücretsiz yüklenebilir. Dolayısıyla, </a:t>
            </a:r>
            <a:r>
              <a:rPr lang="tr-TR" b="0" i="0" dirty="0" err="1">
                <a:solidFill>
                  <a:srgbClr val="000000"/>
                </a:solidFill>
                <a:effectLst/>
                <a:latin typeface="Gill Sans MT (Gövde)"/>
              </a:rPr>
              <a:t>java</a:t>
            </a:r>
            <a:r>
              <a:rPr lang="tr-TR" b="0" i="0" dirty="0">
                <a:solidFill>
                  <a:srgbClr val="000000"/>
                </a:solidFill>
                <a:effectLst/>
                <a:latin typeface="Gill Sans MT (Gövde)"/>
              </a:rPr>
              <a:t> programları bir kez yazılır ve her yerde çalışır.</a:t>
            </a:r>
          </a:p>
          <a:p>
            <a:r>
              <a:rPr lang="tr-TR" b="0" i="1" dirty="0">
                <a:solidFill>
                  <a:srgbClr val="1F497D"/>
                </a:solidFill>
                <a:effectLst/>
                <a:latin typeface="Gill Sans MT (Gövde)"/>
              </a:rPr>
              <a:t>Java taşınabilir.</a:t>
            </a:r>
            <a:r>
              <a:rPr lang="tr-TR" b="0" i="0" dirty="0">
                <a:solidFill>
                  <a:srgbClr val="000000"/>
                </a:solidFill>
                <a:effectLst/>
                <a:latin typeface="Gill Sans MT (Gövde)"/>
              </a:rPr>
              <a:t> İşletim sisteminden ve donanımdan bağımsız oluşu nedeniyle, Java </a:t>
            </a:r>
            <a:r>
              <a:rPr lang="tr-TR" b="0" i="0" dirty="0" err="1">
                <a:solidFill>
                  <a:srgbClr val="000000"/>
                </a:solidFill>
                <a:effectLst/>
                <a:latin typeface="Gill Sans MT (Gövde)"/>
              </a:rPr>
              <a:t>Bytecode</a:t>
            </a:r>
            <a:r>
              <a:rPr lang="tr-TR" b="0" i="0" dirty="0">
                <a:solidFill>
                  <a:srgbClr val="000000"/>
                </a:solidFill>
                <a:effectLst/>
                <a:latin typeface="Gill Sans MT (Gövde)"/>
              </a:rPr>
              <a:t> bir bilgisayar sisteminden farklı bir başkasına kolayca taşınır. Aynı </a:t>
            </a:r>
            <a:r>
              <a:rPr lang="tr-TR" b="0" i="0" dirty="0" err="1">
                <a:solidFill>
                  <a:srgbClr val="000000"/>
                </a:solidFill>
                <a:effectLst/>
                <a:latin typeface="Gill Sans MT (Gövde)"/>
              </a:rPr>
              <a:t>java</a:t>
            </a:r>
            <a:r>
              <a:rPr lang="tr-TR" b="0" i="0" dirty="0">
                <a:solidFill>
                  <a:srgbClr val="000000"/>
                </a:solidFill>
                <a:effectLst/>
                <a:latin typeface="Gill Sans MT (Gövde)"/>
              </a:rPr>
              <a:t>  programının farklı sistemlerde sorunsuz çalışabilme yeteneği,  programlama alanında geniş ufuklar açmıştır.</a:t>
            </a:r>
            <a:endParaRPr lang="tr-TR" dirty="0">
              <a:latin typeface="Gill Sans MT (Gövde)"/>
            </a:endParaRPr>
          </a:p>
        </p:txBody>
      </p:sp>
      <p:sp>
        <p:nvSpPr>
          <p:cNvPr id="4" name="Slayt Numarası Yer Tutucusu 3">
            <a:extLst>
              <a:ext uri="{FF2B5EF4-FFF2-40B4-BE49-F238E27FC236}">
                <a16:creationId xmlns:a16="http://schemas.microsoft.com/office/drawing/2014/main" id="{21900F12-4F98-424F-8F3D-65703E02F542}"/>
              </a:ext>
            </a:extLst>
          </p:cNvPr>
          <p:cNvSpPr>
            <a:spLocks noGrp="1"/>
          </p:cNvSpPr>
          <p:nvPr>
            <p:ph type="sldNum" sz="quarter" idx="12"/>
          </p:nvPr>
        </p:nvSpPr>
        <p:spPr/>
        <p:txBody>
          <a:bodyPr/>
          <a:lstStyle/>
          <a:p>
            <a:fld id="{9B618960-8005-486C-9A75-10CB2AAC16F9}" type="slidenum">
              <a:rPr lang="en-US" smtClean="0"/>
              <a:t>6</a:t>
            </a:fld>
            <a:endParaRPr lang="en-US"/>
          </a:p>
        </p:txBody>
      </p:sp>
    </p:spTree>
    <p:extLst>
      <p:ext uri="{BB962C8B-B14F-4D97-AF65-F5344CB8AC3E}">
        <p14:creationId xmlns:p14="http://schemas.microsoft.com/office/powerpoint/2010/main" val="194096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26F8F9E-8D4A-4A99-8324-F07B6009974F}"/>
              </a:ext>
            </a:extLst>
          </p:cNvPr>
          <p:cNvSpPr>
            <a:spLocks noGrp="1"/>
          </p:cNvSpPr>
          <p:nvPr>
            <p:ph idx="1"/>
          </p:nvPr>
        </p:nvSpPr>
        <p:spPr/>
        <p:txBody>
          <a:bodyPr/>
          <a:lstStyle/>
          <a:p>
            <a:r>
              <a:rPr lang="tr-TR" i="1" dirty="0">
                <a:solidFill>
                  <a:srgbClr val="1F497D"/>
                </a:solidFill>
                <a:latin typeface="Gill Sans MT (Gövde)"/>
              </a:rPr>
              <a:t>Java sağlamdır. </a:t>
            </a:r>
            <a:r>
              <a:rPr lang="tr-TR" b="0" i="0" dirty="0">
                <a:solidFill>
                  <a:srgbClr val="000000"/>
                </a:solidFill>
                <a:effectLst/>
                <a:latin typeface="Gill Sans MT (Gövde)"/>
              </a:rPr>
              <a:t>Başka dillerin ancak koşturma anında belirleyebileceği hataları, </a:t>
            </a:r>
            <a:r>
              <a:rPr lang="tr-TR" b="0" i="0" dirty="0" err="1">
                <a:solidFill>
                  <a:srgbClr val="000000"/>
                </a:solidFill>
                <a:effectLst/>
                <a:latin typeface="Gill Sans MT (Gövde)"/>
              </a:rPr>
              <a:t>java</a:t>
            </a:r>
            <a:r>
              <a:rPr lang="tr-TR" b="0" i="0" dirty="0">
                <a:solidFill>
                  <a:srgbClr val="000000"/>
                </a:solidFill>
                <a:effectLst/>
                <a:latin typeface="Gill Sans MT (Gövde)"/>
              </a:rPr>
              <a:t>  derleme anında belirler. Güçlü hata ayıklama (</a:t>
            </a:r>
            <a:r>
              <a:rPr lang="tr-TR" b="0" i="0" dirty="0" err="1">
                <a:solidFill>
                  <a:srgbClr val="000000"/>
                </a:solidFill>
                <a:effectLst/>
                <a:latin typeface="Gill Sans MT (Gövde)"/>
              </a:rPr>
              <a:t>debug</a:t>
            </a:r>
            <a:r>
              <a:rPr lang="tr-TR" b="0" i="0" dirty="0">
                <a:solidFill>
                  <a:srgbClr val="000000"/>
                </a:solidFill>
                <a:effectLst/>
                <a:latin typeface="Gill Sans MT (Gövde)"/>
              </a:rPr>
              <a:t>) yeteneği vardır. </a:t>
            </a:r>
          </a:p>
          <a:p>
            <a:r>
              <a:rPr lang="tr-TR" i="1" dirty="0">
                <a:solidFill>
                  <a:srgbClr val="1F497D"/>
                </a:solidFill>
                <a:latin typeface="Gill Sans MT (Gövde)"/>
              </a:rPr>
              <a:t>Java güvenlidir. </a:t>
            </a:r>
            <a:r>
              <a:rPr lang="tr-TR" b="0" i="0" dirty="0">
                <a:solidFill>
                  <a:srgbClr val="000000"/>
                </a:solidFill>
                <a:effectLst/>
                <a:latin typeface="Gill Sans MT (Gövde)"/>
              </a:rPr>
              <a:t>Java dili, derleyicisi ve yorumlayıcısı güvenlik öncelikli olarak tasarlanmıştır. Tasarımında güvenliği öne çıkaran ilk dildir.</a:t>
            </a:r>
            <a:endParaRPr lang="tr-TR" dirty="0">
              <a:solidFill>
                <a:srgbClr val="000000"/>
              </a:solidFill>
              <a:latin typeface="Gill Sans MT (Gövde)"/>
            </a:endParaRPr>
          </a:p>
          <a:p>
            <a:r>
              <a:rPr lang="tr-TR" b="0" i="1" dirty="0">
                <a:solidFill>
                  <a:srgbClr val="1F497D"/>
                </a:solidFill>
                <a:effectLst/>
                <a:latin typeface="Gill Sans MT (Gövde)"/>
              </a:rPr>
              <a:t>Java Ağ dostudur.</a:t>
            </a:r>
            <a:r>
              <a:rPr lang="tr-TR" b="0" i="0" dirty="0">
                <a:solidFill>
                  <a:srgbClr val="000000"/>
                </a:solidFill>
                <a:effectLst/>
                <a:latin typeface="Gill Sans MT (Gövde)"/>
              </a:rPr>
              <a:t> Java’da ağ programı yazmak, dosyalara veri gönderip veri almak kadar kolay bir iştir.</a:t>
            </a:r>
            <a:endParaRPr lang="tr-TR" dirty="0">
              <a:latin typeface="Gill Sans MT (Gövde)"/>
            </a:endParaRPr>
          </a:p>
        </p:txBody>
      </p:sp>
      <p:sp>
        <p:nvSpPr>
          <p:cNvPr id="4" name="Slayt Numarası Yer Tutucusu 3">
            <a:extLst>
              <a:ext uri="{FF2B5EF4-FFF2-40B4-BE49-F238E27FC236}">
                <a16:creationId xmlns:a16="http://schemas.microsoft.com/office/drawing/2014/main" id="{9E272BCC-7BFA-401D-BF97-8E58966EE188}"/>
              </a:ext>
            </a:extLst>
          </p:cNvPr>
          <p:cNvSpPr>
            <a:spLocks noGrp="1"/>
          </p:cNvSpPr>
          <p:nvPr>
            <p:ph type="sldNum" sz="quarter" idx="12"/>
          </p:nvPr>
        </p:nvSpPr>
        <p:spPr/>
        <p:txBody>
          <a:bodyPr/>
          <a:lstStyle/>
          <a:p>
            <a:fld id="{9B618960-8005-486C-9A75-10CB2AAC16F9}" type="slidenum">
              <a:rPr lang="en-US" smtClean="0"/>
              <a:t>7</a:t>
            </a:fld>
            <a:endParaRPr lang="en-US"/>
          </a:p>
        </p:txBody>
      </p:sp>
    </p:spTree>
    <p:extLst>
      <p:ext uri="{BB962C8B-B14F-4D97-AF65-F5344CB8AC3E}">
        <p14:creationId xmlns:p14="http://schemas.microsoft.com/office/powerpoint/2010/main" val="365136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844476" y="1600199"/>
            <a:ext cx="3539266" cy="4297680"/>
          </a:xfrm>
        </p:spPr>
        <p:txBody>
          <a:bodyPr anchor="ctr">
            <a:normAutofit/>
          </a:bodyPr>
          <a:lstStyle/>
          <a:p>
            <a:r>
              <a:rPr lang="tr-TR" dirty="0"/>
              <a:t>JDK , JRE , JVM</a:t>
            </a:r>
          </a:p>
        </p:txBody>
      </p:sp>
      <p:cxnSp>
        <p:nvCxnSpPr>
          <p:cNvPr id="10" name="Straight Connector 9"/>
          <p:cNvCxnSpPr>
            <a:cxnSpLocks noGrp="1" noRot="1" noChangeAspect="1" noMove="1" noResize="1" noEditPoints="1" noAdjustHandles="1" noChangeArrowheads="1" noChangeShapeType="1"/>
          </p:cNvCxnSpPr>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İçerik Yer Tutucusu 2"/>
          <p:cNvSpPr>
            <a:spLocks noGrp="1"/>
          </p:cNvSpPr>
          <p:nvPr>
            <p:ph idx="1"/>
          </p:nvPr>
        </p:nvSpPr>
        <p:spPr>
          <a:xfrm>
            <a:off x="4924851" y="1600199"/>
            <a:ext cx="6130003" cy="4297680"/>
          </a:xfrm>
        </p:spPr>
        <p:txBody>
          <a:bodyPr anchor="ctr">
            <a:normAutofit/>
          </a:bodyPr>
          <a:lstStyle/>
          <a:p>
            <a:pPr>
              <a:lnSpc>
                <a:spcPct val="110000"/>
              </a:lnSpc>
            </a:pPr>
            <a:r>
              <a:rPr lang="tr-TR" sz="1600" b="0" i="0">
                <a:effectLst/>
              </a:rPr>
              <a:t>JVM(Java Virtual Machine) için java programının çalıştığı platform ile java programı arasında soyut bir ara katmandır. JVM; platforma bağımlı olarak çalışır. </a:t>
            </a:r>
          </a:p>
          <a:p>
            <a:pPr>
              <a:lnSpc>
                <a:spcPct val="110000"/>
              </a:lnSpc>
            </a:pPr>
            <a:r>
              <a:rPr lang="tr-TR" sz="1600" b="0" i="0">
                <a:effectLst/>
              </a:rPr>
              <a:t>JRE(Java Runtime Enviroment) ise java programlama dili ile yazılmış olan uygulama ve appletlerin çalışmasını sağlayan bileşenler ile JVM e kütüphaneler sağlar.Derlenmiş byte codelar direk olarak CPU üzerinde çalışmazlar. CPU tarafından anlaşılması için aradaki JVM bytecode ları okunabilir makine kodları olarak yorumlar. Aslında; java bytecode ların bütün platformalarda çalışması JRE sayesindedir. İçerisinde; JVM, Core kitaplıkları ve Java yazılımında yazılan uygulamaları ve küçük uygulamaları çalıştırmak için diğer ek bileşenleri içerir. JRE’nin görevi Java kodları derlendikten sonra bir ara dil olarak kabul edilen Java bayt kodlarını oluşturmaktır. Bu bayt kodlar bütün işletim sistemleri için aynıdır.</a:t>
            </a:r>
            <a:endParaRPr lang="tr-TR" sz="1600"/>
          </a:p>
          <a:p>
            <a:pPr>
              <a:lnSpc>
                <a:spcPct val="110000"/>
              </a:lnSpc>
            </a:pPr>
            <a:endParaRPr lang="tr-TR" sz="1600"/>
          </a:p>
        </p:txBody>
      </p:sp>
      <p:sp>
        <p:nvSpPr>
          <p:cNvPr id="4" name="Slide Number Placeholder 3"/>
          <p:cNvSpPr>
            <a:spLocks noGrp="1"/>
          </p:cNvSpPr>
          <p:nvPr>
            <p:ph type="sldNum" sz="quarter" idx="12"/>
          </p:nvPr>
        </p:nvSpPr>
        <p:spPr/>
        <p:txBody>
          <a:bodyPr/>
          <a:lstStyle/>
          <a:p>
            <a:fld id="{9B618960-8005-486C-9A75-10CB2AAC16F9}"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JDK , JRE , JVM</a:t>
            </a:r>
          </a:p>
        </p:txBody>
      </p:sp>
      <p:sp>
        <p:nvSpPr>
          <p:cNvPr id="3" name="İçerik Yer Tutucusu 2"/>
          <p:cNvSpPr>
            <a:spLocks noGrp="1"/>
          </p:cNvSpPr>
          <p:nvPr>
            <p:ph idx="1"/>
          </p:nvPr>
        </p:nvSpPr>
        <p:spPr/>
        <p:txBody>
          <a:bodyPr/>
          <a:lstStyle/>
          <a:p>
            <a:r>
              <a:rPr lang="tr-TR" sz="1800" b="0" i="0">
                <a:effectLst/>
              </a:rPr>
              <a:t>JDK(Java Development Kit) ise java da geliştirme yapmak isteyen her developer ın mutlaka indirmesi gereken bir bileşendir. Kısaca java için SDK(Software Development Kit) diyebiliriz. Hem yorumlayıcı hem de derleyici görevini üstlenmektedir.JRE ile birlikte appletleri ve uygulamaları geliştirirken zorunlu olan debuggers ve compilers gibi geliştirme araçlarını da bünyesinde bulundurur.</a:t>
            </a:r>
          </a:p>
          <a:p>
            <a:endParaRPr lang="tr-TR" sz="1800"/>
          </a:p>
          <a:p>
            <a:pPr algn="l"/>
            <a:r>
              <a:rPr lang="tr-TR" sz="1800" b="0" i="0">
                <a:effectLst/>
              </a:rPr>
              <a:t>JRE=JVM + Java Kütüphaneleri</a:t>
            </a:r>
          </a:p>
          <a:p>
            <a:pPr algn="l"/>
            <a:r>
              <a:rPr lang="tr-TR" sz="1800" b="0" i="0">
                <a:effectLst/>
              </a:rPr>
              <a:t>JDK=JRE + Compiler + debugger</a:t>
            </a:r>
          </a:p>
          <a:p>
            <a:endParaRPr lang="tr-TR" dirty="0"/>
          </a:p>
          <a:p>
            <a:endParaRPr lang="tr-TR" dirty="0"/>
          </a:p>
        </p:txBody>
      </p:sp>
      <p:sp>
        <p:nvSpPr>
          <p:cNvPr id="4" name="Slide Number Placeholder 3"/>
          <p:cNvSpPr>
            <a:spLocks noGrp="1"/>
          </p:cNvSpPr>
          <p:nvPr>
            <p:ph type="sldNum" sz="quarter" idx="12"/>
          </p:nvPr>
        </p:nvSpPr>
        <p:spPr/>
        <p:txBody>
          <a:bodyPr/>
          <a:lstStyle/>
          <a:p>
            <a:fld id="{9B618960-8005-486C-9A75-10CB2AAC16F9}" type="slidenum">
              <a:rPr lang="en-US" smtClean="0"/>
              <a:t>9</a:t>
            </a:fld>
            <a:endParaRPr lang="en-US"/>
          </a:p>
        </p:txBody>
      </p:sp>
    </p:spTree>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TotalTime>
  <Words>2276</Words>
  <Application>Microsoft Office PowerPoint</Application>
  <PresentationFormat>Geniş ekran</PresentationFormat>
  <Paragraphs>213</Paragraphs>
  <Slides>43</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43</vt:i4>
      </vt:variant>
    </vt:vector>
  </HeadingPairs>
  <TitlesOfParts>
    <vt:vector size="53" baseType="lpstr">
      <vt:lpstr>Arial</vt:lpstr>
      <vt:lpstr>Cabin</vt:lpstr>
      <vt:lpstr>Calibri</vt:lpstr>
      <vt:lpstr>charter</vt:lpstr>
      <vt:lpstr>Gill Sans MT</vt:lpstr>
      <vt:lpstr>Gill Sans MT (Gövde)</vt:lpstr>
      <vt:lpstr>Helvetica Neue</vt:lpstr>
      <vt:lpstr>Open Sans</vt:lpstr>
      <vt:lpstr>Times New Roman</vt:lpstr>
      <vt:lpstr>Galeri</vt:lpstr>
      <vt:lpstr>Java’ya Merhaba</vt:lpstr>
      <vt:lpstr>Java Nedir?</vt:lpstr>
      <vt:lpstr>Java Programlama DİLİNİN ÖzellİkleRİ</vt:lpstr>
      <vt:lpstr>PowerPoint Sunusu</vt:lpstr>
      <vt:lpstr>PowerPoint Sunusu</vt:lpstr>
      <vt:lpstr>PowerPoint Sunusu</vt:lpstr>
      <vt:lpstr>PowerPoint Sunusu</vt:lpstr>
      <vt:lpstr>JDK , JRE , JVM</vt:lpstr>
      <vt:lpstr>JDK , JRE , JVM</vt:lpstr>
      <vt:lpstr>JavA’nın Tarihçesi</vt:lpstr>
      <vt:lpstr>JavA’nın Tarihçesi</vt:lpstr>
      <vt:lpstr>PowerPoint Sunusu</vt:lpstr>
      <vt:lpstr>JavA’nın Tarihçesi</vt:lpstr>
      <vt:lpstr>Yazılım Geliştiriciler Neden Java'yı Tercih Ediyor? </vt:lpstr>
      <vt:lpstr>Yazılım Geliştiriciler Neden Java'yı Tercih Ediyor? </vt:lpstr>
      <vt:lpstr>Java 8’e Genel Bakış</vt:lpstr>
      <vt:lpstr>Java 8’e Genel Bakış</vt:lpstr>
      <vt:lpstr>Java 8’e Genel Bakış</vt:lpstr>
      <vt:lpstr>Java 8’e Genel Bakış</vt:lpstr>
      <vt:lpstr>Java 8’e Genel Bakış</vt:lpstr>
      <vt:lpstr>Java 8’e Genel Bakış</vt:lpstr>
      <vt:lpstr>Java Teknolojileri</vt:lpstr>
      <vt:lpstr>Java Developerlar için eclipse (Integrated Development EnvIronment (IDE))</vt:lpstr>
      <vt:lpstr>Java size ne sağlar? </vt:lpstr>
      <vt:lpstr>Java size ne sağlar? </vt:lpstr>
      <vt:lpstr>Algoritma</vt:lpstr>
      <vt:lpstr>PowerPoint Sunusu</vt:lpstr>
      <vt:lpstr>Çözüm</vt:lpstr>
      <vt:lpstr>PowerPoint Sunusu</vt:lpstr>
      <vt:lpstr>PowerPoint Sunusu</vt:lpstr>
      <vt:lpstr>PowerPoint Sunusu</vt:lpstr>
      <vt:lpstr>Çözüm </vt:lpstr>
      <vt:lpstr>Akış Diyagramı</vt:lpstr>
      <vt:lpstr>Akış Diyagramı</vt:lpstr>
      <vt:lpstr>PowerPoint Sunusu</vt:lpstr>
      <vt:lpstr>Çözüm</vt:lpstr>
      <vt:lpstr> </vt:lpstr>
      <vt:lpstr>PowerPoint Sunusu</vt:lpstr>
      <vt:lpstr>PowerPoint Sunusu</vt:lpstr>
      <vt:lpstr>Çözüm </vt:lpstr>
      <vt:lpstr> </vt:lpstr>
      <vt:lpstr>Çözüm</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 Duman (BilgeAdam Akademi)</cp:lastModifiedBy>
  <cp:revision>16</cp:revision>
  <dcterms:created xsi:type="dcterms:W3CDTF">2022-01-28T19:35:00Z</dcterms:created>
  <dcterms:modified xsi:type="dcterms:W3CDTF">2022-01-28T23:10:05Z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32ECA63534654760B07AF381C9EF1AA0</vt:lpwstr>
  </property>
  <property fmtid="{D5CDD505-2E9C-101B-9397-08002B2CF9AE}" pid="3" name="KSOProductBuildVer">
    <vt:lpwstr>1033-11.2.0.10463</vt:lpwstr>
  </property>
</Properties>
</file>