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Java’da Anahtar Kelimeler</a:t>
            </a:r>
            <a:br>
              <a:rPr lang="tr-TR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69783"/>
            <a:ext cx="10058400" cy="5702417"/>
          </a:xfrm>
        </p:spPr>
        <p:txBody>
          <a:bodyPr>
            <a:normAutofit lnSpcReduction="1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instanceof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objenin belirli bir sınıfın örneği mi yoksa bir arabirim mi olduğunu kontrol eder.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int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interface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Yalnızca </a:t>
            </a:r>
            <a:r>
              <a:rPr lang="tr-TR" dirty="0" err="1"/>
              <a:t>abstract</a:t>
            </a:r>
            <a:r>
              <a:rPr lang="tr-TR" dirty="0"/>
              <a:t>(soyut) </a:t>
            </a:r>
            <a:r>
              <a:rPr lang="tr-TR" dirty="0" err="1"/>
              <a:t>method’lar</a:t>
            </a:r>
            <a:r>
              <a:rPr lang="tr-TR" dirty="0"/>
              <a:t>(yöntemler) içeren özel bir sınıf türü bildirmek için kullanılır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long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53006"/>
            <a:ext cx="10058400" cy="5719194"/>
          </a:xfrm>
        </p:spPr>
        <p:txBody>
          <a:bodyPr>
            <a:normAutofit fontScale="92500" lnSpcReduction="2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native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sz="2100" dirty="0"/>
              <a:t>Aynı Java kaynak dosyasında bir </a:t>
            </a:r>
            <a:r>
              <a:rPr lang="tr-TR" sz="2100" dirty="0" err="1"/>
              <a:t>method’un</a:t>
            </a:r>
            <a:r>
              <a:rPr lang="tr-TR" sz="2100" dirty="0"/>
              <a:t>(yöntemin) uygulanmadığını belirtir.</a:t>
            </a:r>
            <a:endParaRPr lang="tr-TR" sz="2100" dirty="0"/>
          </a:p>
          <a:p>
            <a:r>
              <a:rPr lang="tr-TR" sz="2100" dirty="0" err="1"/>
              <a:t>Native</a:t>
            </a:r>
            <a:r>
              <a:rPr lang="tr-TR" sz="2100" dirty="0"/>
              <a:t>, JAVA dili ile üzerinde çalıştığınız makineye bağlı olabilen JAVA dışında farklı dillerde yazılmış bir kod veya kitaplık yığını arasında bir bağlantı görevi görür. </a:t>
            </a:r>
            <a:r>
              <a:rPr lang="tr-TR" sz="2100" dirty="0" err="1"/>
              <a:t>native</a:t>
            </a:r>
            <a:r>
              <a:rPr lang="tr-TR" sz="2100" dirty="0"/>
              <a:t> bir </a:t>
            </a:r>
            <a:r>
              <a:rPr lang="tr-TR" sz="2100" dirty="0" err="1"/>
              <a:t>method’a</a:t>
            </a:r>
            <a:r>
              <a:rPr lang="tr-TR" sz="2100" dirty="0"/>
              <a:t> uygulanırsa, bu </a:t>
            </a:r>
            <a:r>
              <a:rPr lang="tr-TR" sz="2100" dirty="0" err="1"/>
              <a:t>method’un</a:t>
            </a:r>
            <a:r>
              <a:rPr lang="tr-TR" sz="2100" dirty="0"/>
              <a:t> JNI (JAVA yerel arabirimi) aracılığıyla başka bir dilde (C veya C++ gibi) yazılmış yerel kod kullanılarak uygulanacağı anlamına gelir.</a:t>
            </a:r>
            <a:endParaRPr lang="tr-TR" sz="2100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new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Yeni bir obje yaratırken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package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Package’ı</a:t>
            </a:r>
            <a:r>
              <a:rPr lang="tr-TR" dirty="0"/>
              <a:t> sınıfa tanıtırken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private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constructors</a:t>
            </a:r>
            <a:r>
              <a:rPr lang="tr-TR" dirty="0"/>
              <a:t> için kullanılan ve onları yalnızca beyan edilen sınıf içinde erişilebilir hale getiren bir erişim değiştiricisi(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)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27839"/>
            <a:ext cx="10058400" cy="5744361"/>
          </a:xfrm>
        </p:spPr>
        <p:txBody>
          <a:bodyPr>
            <a:normAutofit lnSpcReduction="1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protected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constructors</a:t>
            </a:r>
            <a:r>
              <a:rPr lang="tr-TR" dirty="0"/>
              <a:t> için kullanılan ve onları yalnızca beyan edilen </a:t>
            </a:r>
            <a:r>
              <a:rPr lang="tr-TR" dirty="0" err="1"/>
              <a:t>package</a:t>
            </a:r>
            <a:r>
              <a:rPr lang="tr-TR" dirty="0"/>
              <a:t> içinde erişilebilir hale getiren bir erişim değiştiricisi(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)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public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constructors</a:t>
            </a:r>
            <a:r>
              <a:rPr lang="tr-TR" dirty="0"/>
              <a:t> için kullanılan ve onları tüm proje içinde erişilebilir hale getiren bir erişim değiştiricisi(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)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return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</a:t>
            </a:r>
            <a:r>
              <a:rPr lang="tr-TR" dirty="0" err="1"/>
              <a:t>method’un</a:t>
            </a:r>
            <a:r>
              <a:rPr lang="tr-TR" dirty="0"/>
              <a:t> tamamlanmasından sonra </a:t>
            </a:r>
            <a:r>
              <a:rPr lang="tr-TR" dirty="0" err="1"/>
              <a:t>method’tan</a:t>
            </a:r>
            <a:r>
              <a:rPr lang="tr-TR" dirty="0"/>
              <a:t> değer döndürmek için kullanılır. 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short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536895"/>
            <a:ext cx="10058400" cy="5635305"/>
          </a:xfrm>
        </p:spPr>
        <p:txBody>
          <a:bodyPr>
            <a:normAutofit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static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için kullanılan erişim olmayan bir değiştirici (</a:t>
            </a:r>
            <a:r>
              <a:rPr lang="tr-TR" dirty="0" err="1"/>
              <a:t>non-access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) .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attribute’lere</a:t>
            </a:r>
            <a:r>
              <a:rPr lang="tr-TR" dirty="0"/>
              <a:t> , bir sınıf nesnesi oluşturmadan erişilebilir.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strictfp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Kayan nokta hesaplamalarının kesinliğini ve yuvarlamasını kısıtlamayı sağlar.</a:t>
            </a:r>
            <a:endParaRPr lang="tr-TR" dirty="0"/>
          </a:p>
          <a:p>
            <a:r>
              <a:rPr lang="tr-TR" dirty="0" err="1"/>
              <a:t>class’lar</a:t>
            </a:r>
            <a:r>
              <a:rPr lang="tr-TR" dirty="0"/>
              <a:t> için </a:t>
            </a:r>
            <a:r>
              <a:rPr lang="tr-TR" dirty="0" err="1"/>
              <a:t>non-access</a:t>
            </a:r>
            <a:r>
              <a:rPr lang="tr-TR" dirty="0"/>
              <a:t> </a:t>
            </a:r>
            <a:r>
              <a:rPr lang="tr-TR" dirty="0" err="1"/>
              <a:t>modifier’dır</a:t>
            </a:r>
            <a:r>
              <a:rPr lang="tr-TR" dirty="0"/>
              <a:t>.</a:t>
            </a:r>
            <a:endParaRPr lang="tr-TR" dirty="0"/>
          </a:p>
          <a:p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method</a:t>
            </a:r>
            <a:r>
              <a:rPr lang="tr-TR" dirty="0"/>
              <a:t> ve </a:t>
            </a:r>
            <a:r>
              <a:rPr lang="tr-TR" dirty="0" err="1"/>
              <a:t>interface</a:t>
            </a:r>
            <a:r>
              <a:rPr lang="tr-TR" dirty="0"/>
              <a:t> ‘</a:t>
            </a:r>
            <a:r>
              <a:rPr lang="tr-TR" dirty="0" err="1"/>
              <a:t>ler</a:t>
            </a:r>
            <a:r>
              <a:rPr lang="tr-TR" dirty="0"/>
              <a:t> ile kullanılabilir.</a:t>
            </a:r>
            <a:endParaRPr lang="tr-TR" dirty="0"/>
          </a:p>
          <a:p>
            <a:r>
              <a:rPr lang="tr-TR" dirty="0" err="1"/>
              <a:t>strictfp</a:t>
            </a:r>
            <a:r>
              <a:rPr lang="tr-TR" dirty="0"/>
              <a:t>, her platformda kayan nokta hesaplamalarınızdan tam olarak aynı sonuçları almanızı sağlar. </a:t>
            </a:r>
            <a:r>
              <a:rPr lang="tr-TR" dirty="0" err="1"/>
              <a:t>strictfp</a:t>
            </a:r>
            <a:r>
              <a:rPr lang="tr-TR" dirty="0"/>
              <a:t> kullanmazsanız, JVM uygulaması, mümkün olduğunda ekstra kesinlik kullanmakta serbesttir.</a:t>
            </a:r>
            <a:endParaRPr lang="tr-TR" dirty="0"/>
          </a:p>
          <a:p>
            <a:r>
              <a:rPr lang="tr-TR" dirty="0"/>
              <a:t>Floating islemlerin IEEE 754 standardina uygun olmasini saglar.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86561"/>
            <a:ext cx="10058400" cy="5685639"/>
          </a:xfrm>
        </p:spPr>
        <p:txBody>
          <a:bodyPr>
            <a:norm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  <a:endParaRPr lang="tr-TR" dirty="0"/>
          </a:p>
          <a:p>
            <a:r>
              <a:rPr lang="tr-TR" dirty="0"/>
              <a:t>		</a:t>
            </a:r>
            <a:r>
              <a:rPr lang="tr-TR" dirty="0" err="1"/>
              <a:t>System.out.print</a:t>
            </a:r>
            <a:r>
              <a:rPr lang="tr-TR" dirty="0"/>
              <a:t>(</a:t>
            </a:r>
            <a:r>
              <a:rPr lang="tr-TR" dirty="0" err="1"/>
              <a:t>sum</a:t>
            </a:r>
            <a:r>
              <a:rPr lang="tr-TR" dirty="0"/>
              <a:t>()); //1.006E11</a:t>
            </a:r>
            <a:endParaRPr lang="tr-TR" dirty="0"/>
          </a:p>
          <a:p>
            <a:r>
              <a:rPr lang="tr-TR" dirty="0"/>
              <a:t>		}</a:t>
            </a:r>
            <a:endParaRPr lang="tr-TR" dirty="0"/>
          </a:p>
          <a:p>
            <a:r>
              <a:rPr lang="tr-TR" dirty="0"/>
              <a:t>	</a:t>
            </a:r>
            <a:endParaRPr lang="tr-TR" dirty="0"/>
          </a:p>
          <a:p>
            <a:r>
              <a:rPr lang="tr-TR" dirty="0"/>
              <a:t>	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()</a:t>
            </a:r>
            <a:endParaRPr lang="tr-TR" dirty="0"/>
          </a:p>
          <a:p>
            <a:r>
              <a:rPr lang="tr-TR" dirty="0"/>
              <a:t>	    {</a:t>
            </a:r>
            <a:endParaRPr lang="tr-TR" dirty="0"/>
          </a:p>
          <a:p>
            <a:r>
              <a:rPr lang="tr-TR" dirty="0"/>
              <a:t>	 </a:t>
            </a:r>
            <a:endParaRPr lang="tr-TR" dirty="0"/>
          </a:p>
          <a:p>
            <a:r>
              <a:rPr lang="tr-TR" dirty="0"/>
              <a:t>	        </a:t>
            </a:r>
            <a:r>
              <a:rPr lang="tr-TR" dirty="0" err="1"/>
              <a:t>double</a:t>
            </a:r>
            <a:r>
              <a:rPr lang="tr-TR" dirty="0"/>
              <a:t> num1 = 10e+10;</a:t>
            </a:r>
            <a:endParaRPr lang="tr-TR" dirty="0"/>
          </a:p>
          <a:p>
            <a:r>
              <a:rPr lang="tr-TR" dirty="0"/>
              <a:t>	        </a:t>
            </a:r>
            <a:r>
              <a:rPr lang="tr-TR" dirty="0" err="1"/>
              <a:t>double</a:t>
            </a:r>
            <a:r>
              <a:rPr lang="tr-TR" dirty="0"/>
              <a:t> num2 = 6e+08;</a:t>
            </a:r>
            <a:endParaRPr lang="tr-TR" dirty="0"/>
          </a:p>
          <a:p>
            <a:r>
              <a:rPr lang="tr-TR" dirty="0"/>
              <a:t>	 </a:t>
            </a:r>
            <a:endParaRPr lang="tr-TR" dirty="0"/>
          </a:p>
          <a:p>
            <a:r>
              <a:rPr lang="tr-TR" dirty="0"/>
              <a:t>	        // </a:t>
            </a:r>
            <a:r>
              <a:rPr lang="tr-TR" dirty="0" err="1"/>
              <a:t>Returning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endParaRPr lang="tr-TR" dirty="0"/>
          </a:p>
          <a:p>
            <a:r>
              <a:rPr lang="tr-TR" dirty="0"/>
              <a:t>	        </a:t>
            </a:r>
            <a:r>
              <a:rPr lang="tr-TR" dirty="0" err="1"/>
              <a:t>return</a:t>
            </a:r>
            <a:r>
              <a:rPr lang="tr-TR" dirty="0"/>
              <a:t> (num1 + num2);</a:t>
            </a:r>
            <a:endParaRPr lang="tr-TR" dirty="0"/>
          </a:p>
          <a:p>
            <a:r>
              <a:rPr lang="tr-TR" dirty="0"/>
              <a:t>	    }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53006"/>
            <a:ext cx="10058400" cy="5719194"/>
          </a:xfrm>
        </p:spPr>
        <p:txBody>
          <a:bodyPr>
            <a:normAutofit fontScale="85000" lnSpcReduction="2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synchronized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Methodlarda</a:t>
            </a:r>
            <a:r>
              <a:rPr lang="tr-TR" dirty="0"/>
              <a:t> aynı anda yalnızca bir iş parçacığı tarafından erişilebileceğini belirten erişim dışı değiştiricidir(</a:t>
            </a:r>
            <a:r>
              <a:rPr lang="tr-TR" dirty="0" err="1"/>
              <a:t>non-access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).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this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Java bu anahtar sözcük, bir </a:t>
            </a:r>
            <a:r>
              <a:rPr lang="tr-TR" dirty="0" err="1"/>
              <a:t>methods</a:t>
            </a:r>
            <a:r>
              <a:rPr lang="tr-TR" dirty="0"/>
              <a:t> veya </a:t>
            </a:r>
            <a:r>
              <a:rPr lang="tr-TR" dirty="0" err="1"/>
              <a:t>constructor</a:t>
            </a:r>
            <a:r>
              <a:rPr lang="tr-TR" dirty="0"/>
              <a:t>(yapıcı)da geçerli nesneye başvurmak için kullanılabilir.</a:t>
            </a:r>
            <a:endParaRPr lang="tr-TR" dirty="0"/>
          </a:p>
          <a:p>
            <a:endParaRPr lang="tr-TR" dirty="0"/>
          </a:p>
          <a:p>
            <a:r>
              <a:rPr lang="tr-TR" sz="3000" dirty="0">
                <a:solidFill>
                  <a:srgbClr val="FF0000"/>
                </a:solidFill>
              </a:rPr>
              <a:t>null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Java null anahtar sözcüğü, bir başvurunun hiçbir şeye gönderme yapmadığını belirtmek için kullanılır. </a:t>
            </a:r>
            <a:r>
              <a:rPr lang="tr-TR" dirty="0" err="1"/>
              <a:t>Garbage</a:t>
            </a:r>
            <a:r>
              <a:rPr lang="tr-TR" dirty="0"/>
              <a:t>(çöp) değerini kaldırır.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super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parent</a:t>
            </a:r>
            <a:r>
              <a:rPr lang="tr-TR" dirty="0"/>
              <a:t> objelere referans etmeyi sağlar.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switch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sz="2000" dirty="0" err="1"/>
              <a:t>switch</a:t>
            </a:r>
            <a:r>
              <a:rPr lang="tr-TR" sz="2000" dirty="0"/>
              <a:t> kontrol yapısı için kullanılır.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93615"/>
            <a:ext cx="10058400" cy="5878585"/>
          </a:xfrm>
        </p:spPr>
        <p:txBody>
          <a:bodyPr/>
          <a:lstStyle/>
          <a:p>
            <a:r>
              <a:rPr lang="tr-TR" sz="3000" dirty="0" err="1">
                <a:solidFill>
                  <a:srgbClr val="FF0000"/>
                </a:solidFill>
              </a:rPr>
              <a:t>throw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Exception</a:t>
            </a:r>
            <a:r>
              <a:rPr lang="tr-TR" dirty="0"/>
              <a:t> fırlatmak istenildiği zaman kullanılan bir </a:t>
            </a:r>
            <a:r>
              <a:rPr lang="tr-TR" dirty="0" err="1"/>
              <a:t>keyword’tür</a:t>
            </a:r>
            <a:r>
              <a:rPr lang="tr-TR" dirty="0"/>
              <a:t>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throws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</a:t>
            </a:r>
            <a:r>
              <a:rPr lang="tr-TR" dirty="0" err="1"/>
              <a:t>method’tan</a:t>
            </a:r>
            <a:r>
              <a:rPr lang="tr-TR" dirty="0"/>
              <a:t> hangi istisnaların atılabileceğini gösterir.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try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try-catch</a:t>
            </a:r>
            <a:r>
              <a:rPr lang="tr-TR" dirty="0"/>
              <a:t> yapısı oluşturmak için kullanılır. 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  <a:sym typeface="+mn-ea"/>
              </a:rPr>
              <a:t>boolean</a:t>
            </a:r>
            <a:endParaRPr lang="tr-TR" sz="3000" dirty="0" err="1">
              <a:solidFill>
                <a:srgbClr val="FF0000"/>
              </a:solidFill>
            </a:endParaRPr>
          </a:p>
          <a:p>
            <a:r>
              <a:rPr lang="tr-TR" dirty="0" err="1">
                <a:sym typeface="+mn-ea"/>
              </a:rPr>
              <a:t>Primitive</a:t>
            </a:r>
            <a:r>
              <a:rPr lang="tr-TR" dirty="0">
                <a:sym typeface="+mn-ea"/>
              </a:rPr>
              <a:t> </a:t>
            </a:r>
            <a:r>
              <a:rPr lang="tr-TR" dirty="0" err="1">
                <a:sym typeface="+mn-ea"/>
              </a:rPr>
              <a:t>type’lardan</a:t>
            </a:r>
            <a:r>
              <a:rPr lang="tr-TR" dirty="0">
                <a:sym typeface="+mn-ea"/>
              </a:rPr>
              <a:t> birisidir.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27839"/>
            <a:ext cx="10058400" cy="5744361"/>
          </a:xfrm>
        </p:spPr>
        <p:txBody>
          <a:bodyPr>
            <a:normAutofit lnSpcReduction="1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void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</a:t>
            </a:r>
            <a:r>
              <a:rPr lang="tr-TR" dirty="0" err="1"/>
              <a:t>method’un</a:t>
            </a:r>
            <a:r>
              <a:rPr lang="tr-TR" dirty="0"/>
              <a:t> tamamlandıktan sonra değer dönmeyeceğini söyler.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volatile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</a:t>
            </a:r>
            <a:r>
              <a:rPr lang="tr-TR" dirty="0" err="1"/>
              <a:t>attribute’un</a:t>
            </a:r>
            <a:r>
              <a:rPr lang="tr-TR" dirty="0"/>
              <a:t> iş parçacığı yerel olarak önbelleğe alınmadığını ve her zaman "ana bellekten" okunduğunu gösterir çünkü değeri programın kapsamı dışında değişebileceğini söyler.</a:t>
            </a:r>
            <a:endParaRPr lang="tr-TR" dirty="0"/>
          </a:p>
          <a:p>
            <a:r>
              <a:rPr lang="tr-TR" dirty="0"/>
              <a:t>Özellikle </a:t>
            </a:r>
            <a:r>
              <a:rPr lang="tr-TR" dirty="0" err="1"/>
              <a:t>multiprocessing</a:t>
            </a:r>
            <a:r>
              <a:rPr lang="tr-TR" dirty="0"/>
              <a:t> işlerde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while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do-</a:t>
            </a:r>
            <a:r>
              <a:rPr lang="tr-TR" dirty="0" err="1"/>
              <a:t>while</a:t>
            </a:r>
            <a:r>
              <a:rPr lang="tr-TR" dirty="0"/>
              <a:t> ve </a:t>
            </a:r>
            <a:r>
              <a:rPr lang="tr-TR" dirty="0" err="1"/>
              <a:t>while</a:t>
            </a:r>
            <a:r>
              <a:rPr lang="tr-TR" dirty="0"/>
              <a:t> döngüleri için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goto</a:t>
            </a:r>
            <a:r>
              <a:rPr lang="tr-TR" dirty="0"/>
              <a:t> ve </a:t>
            </a:r>
            <a:r>
              <a:rPr lang="tr-TR" sz="3000" dirty="0" err="1">
                <a:solidFill>
                  <a:srgbClr val="FF0000"/>
                </a:solidFill>
              </a:rPr>
              <a:t>const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Kullanılmıyor ve işlevi yok. 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394283"/>
            <a:ext cx="10058400" cy="5777917"/>
          </a:xfrm>
        </p:spPr>
        <p:txBody>
          <a:bodyPr/>
          <a:lstStyle/>
          <a:p>
            <a:r>
              <a:rPr lang="tr-TR" sz="3000" dirty="0" err="1">
                <a:solidFill>
                  <a:srgbClr val="FF0000"/>
                </a:solidFill>
              </a:rPr>
              <a:t>transient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Serileştirmede Java </a:t>
            </a:r>
            <a:r>
              <a:rPr lang="tr-TR" dirty="0" err="1"/>
              <a:t>transient</a:t>
            </a:r>
            <a:r>
              <a:rPr lang="tr-TR" dirty="0"/>
              <a:t> anahtar sözcüğü kullanılır. Herhangi bir veri üyesini </a:t>
            </a:r>
            <a:r>
              <a:rPr lang="tr-TR" dirty="0" err="1"/>
              <a:t>transient</a:t>
            </a:r>
            <a:r>
              <a:rPr lang="tr-TR" dirty="0"/>
              <a:t> olarak tanımlarsanız, serileştirilmez.</a:t>
            </a:r>
            <a:endParaRPr lang="tr-TR" dirty="0"/>
          </a:p>
          <a:p>
            <a:endParaRPr lang="tr-TR" dirty="0"/>
          </a:p>
          <a:p>
            <a:r>
              <a:rPr lang="tr-TR" dirty="0"/>
              <a:t>Serileştirme (</a:t>
            </a:r>
            <a:r>
              <a:rPr lang="tr-TR" dirty="0" err="1"/>
              <a:t>Serialization</a:t>
            </a:r>
            <a:r>
              <a:rPr lang="tr-TR" dirty="0"/>
              <a:t>) nedir?</a:t>
            </a:r>
            <a:endParaRPr lang="tr-TR" dirty="0"/>
          </a:p>
          <a:p>
            <a:r>
              <a:rPr lang="tr-TR" dirty="0"/>
              <a:t>Java </a:t>
            </a:r>
            <a:r>
              <a:rPr lang="tr-TR" dirty="0" err="1"/>
              <a:t>Serialization</a:t>
            </a:r>
            <a:r>
              <a:rPr lang="tr-TR" dirty="0"/>
              <a:t> API sayesinde bir nesnenin birebir kopyasını, Java platformu dışında da depolayabiliriz. Bu mekanizma ile daha sonra,  nesneyi depolanan yerden çekip, aynı durum (</a:t>
            </a:r>
            <a:r>
              <a:rPr lang="tr-TR" dirty="0" err="1"/>
              <a:t>state</a:t>
            </a:r>
            <a:r>
              <a:rPr lang="tr-TR" dirty="0"/>
              <a:t>) ve özellikleri ile kullanmaya devam edebiliriz. Tüm bu sisteme, Object </a:t>
            </a:r>
            <a:r>
              <a:rPr lang="tr-TR" dirty="0" err="1"/>
              <a:t>Serialization</a:t>
            </a:r>
            <a:r>
              <a:rPr lang="tr-TR" dirty="0"/>
              <a:t> (Nesne Serileştirme) adı verilir.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tr-TR" sz="3000" dirty="0" err="1">
                <a:solidFill>
                  <a:srgbClr val="FFFFFF"/>
                </a:solidFill>
              </a:rPr>
              <a:t>Keywords</a:t>
            </a:r>
            <a:endParaRPr lang="tr-TR" sz="30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5503178" y="2051823"/>
          <a:ext cx="6467912" cy="2754360"/>
        </p:xfrm>
        <a:graphic>
          <a:graphicData uri="http://schemas.openxmlformats.org/drawingml/2006/table">
            <a:tbl>
              <a:tblPr firstRow="1" bandRow="1"/>
              <a:tblGrid>
                <a:gridCol w="1231636"/>
                <a:gridCol w="1072985"/>
                <a:gridCol w="1401450"/>
                <a:gridCol w="1168787"/>
                <a:gridCol w="1593054"/>
              </a:tblGrid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abstract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continue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/>
                        <a:t>for</a:t>
                      </a:r>
                      <a:endParaRPr lang="tr-TR" sz="16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new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switch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r>
                        <a:rPr lang="tr-TR" sz="1600"/>
                        <a:t>assert</a:t>
                      </a:r>
                      <a:r>
                        <a:rPr lang="tr-TR" sz="1600" baseline="30000"/>
                        <a:t>***</a:t>
                      </a:r>
                      <a:endParaRPr lang="tr-TR" sz="16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default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/>
                        <a:t>goto</a:t>
                      </a:r>
                      <a:r>
                        <a:rPr lang="tr-TR" sz="1600" baseline="30000"/>
                        <a:t>*</a:t>
                      </a:r>
                      <a:endParaRPr lang="tr-TR" sz="16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package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synchronized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boolean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/>
                        <a:t>do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if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private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this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/>
                        <a:t>break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double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implements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protected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throw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byte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/>
                        <a:t>else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import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/>
                        <a:t>public</a:t>
                      </a:r>
                      <a:endParaRPr lang="tr-TR" sz="16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throws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case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enum</a:t>
                      </a:r>
                      <a:r>
                        <a:rPr lang="tr-TR" sz="1600" baseline="30000" dirty="0"/>
                        <a:t>****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instanceof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return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transient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catch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extends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int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short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try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char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/>
                        <a:t>final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interface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static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void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class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finally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long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/>
                        <a:t>strictfp</a:t>
                      </a:r>
                      <a:r>
                        <a:rPr lang="tr-TR" sz="1600" baseline="30000"/>
                        <a:t>**</a:t>
                      </a:r>
                      <a:endParaRPr lang="tr-TR" sz="16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volatile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5436"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const</a:t>
                      </a:r>
                      <a:r>
                        <a:rPr lang="tr-TR" sz="1600" baseline="30000" dirty="0"/>
                        <a:t>*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float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native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super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err="1"/>
                        <a:t>while</a:t>
                      </a:r>
                      <a:endParaRPr lang="tr-TR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318782"/>
            <a:ext cx="10058400" cy="5853418"/>
          </a:xfrm>
        </p:spPr>
        <p:txBody>
          <a:bodyPr>
            <a:normAutofit lnSpcReduction="1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abstract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abstract</a:t>
            </a:r>
            <a:r>
              <a:rPr lang="tr-TR" dirty="0"/>
              <a:t> kelimesi soyutlama yapılırken kullanılır. </a:t>
            </a:r>
            <a:endParaRPr lang="tr-TR" dirty="0"/>
          </a:p>
          <a:p>
            <a:r>
              <a:rPr lang="tr-TR" dirty="0"/>
              <a:t>Class ve </a:t>
            </a:r>
            <a:r>
              <a:rPr lang="tr-TR" dirty="0" err="1"/>
              <a:t>method</a:t>
            </a:r>
            <a:r>
              <a:rPr lang="tr-TR" dirty="0"/>
              <a:t> önüne yazılır.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assert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Programcıların hatalarını yakalayabilmeleri için kullanılan bir terimdir.</a:t>
            </a:r>
            <a:endParaRPr lang="tr-TR" dirty="0"/>
          </a:p>
          <a:p>
            <a:r>
              <a:rPr lang="tr-TR" dirty="0"/>
              <a:t>Genelde test yazımında kullanılır.</a:t>
            </a:r>
            <a:endParaRPr lang="tr-TR" dirty="0"/>
          </a:p>
          <a:p>
            <a:r>
              <a:rPr lang="tr-TR" dirty="0"/>
              <a:t>assert (koşul) şeklinde yapısı kurulur.</a:t>
            </a:r>
            <a:endParaRPr lang="tr-TR" dirty="0"/>
          </a:p>
          <a:p>
            <a:r>
              <a:rPr lang="tr-TR" dirty="0"/>
              <a:t>assert koşulu sağlanmazsa Java hata mesajı gösterir. (Exception in thread "main" java.lang.AssertionError: gibi)</a:t>
            </a:r>
            <a:endParaRPr lang="tr-TR" dirty="0"/>
          </a:p>
          <a:p>
            <a:r>
              <a:rPr lang="tr-TR" dirty="0"/>
              <a:t>assert default da kapalıdır.</a:t>
            </a:r>
            <a:endParaRPr lang="tr-TR" dirty="0"/>
          </a:p>
          <a:p>
            <a:r>
              <a:rPr lang="tr-TR" dirty="0"/>
              <a:t>Bir java dosyasını javac ile compile edip sonra aktif işlemine geçilmelidir.</a:t>
            </a:r>
            <a:endParaRPr lang="tr-TR" dirty="0"/>
          </a:p>
          <a:p>
            <a:r>
              <a:rPr lang="tr-TR" dirty="0"/>
              <a:t>aktif etmek için java -ea class_name veya java -enableassertions  class_name şeklinde çalıştırılıp aktif yapılmalıdır.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554355"/>
            <a:ext cx="10058400" cy="5617845"/>
          </a:xfrm>
        </p:spPr>
        <p:txBody>
          <a:bodyPr/>
          <a:p>
            <a:pPr marL="0" indent="0" algn="l">
              <a:buNone/>
            </a:pPr>
            <a:r>
              <a:rPr lang="en-US"/>
              <a:t>Scanner scanner = new Scanner(System.in);</a:t>
            </a:r>
            <a:endParaRPr lang="en-US"/>
          </a:p>
          <a:p>
            <a:pPr marL="0" indent="0" algn="l">
              <a:buNone/>
            </a:pPr>
            <a:r>
              <a:rPr lang="en-US"/>
              <a:t>int a = scanner.nextInt();</a:t>
            </a:r>
            <a:endParaRPr lang="en-US"/>
          </a:p>
          <a:p>
            <a:pPr marL="0" indent="0" algn="l">
              <a:buNone/>
            </a:pPr>
            <a:r>
              <a:rPr lang="en-US"/>
              <a:t>int x = a;			</a:t>
            </a:r>
            <a:endParaRPr lang="en-US"/>
          </a:p>
          <a:p>
            <a:pPr marL="0" indent="0" algn="l">
              <a:buNone/>
            </a:pPr>
            <a:r>
              <a:rPr lang="en-US"/>
              <a:t>assert(x == 1);</a:t>
            </a:r>
            <a:endParaRPr lang="en-US"/>
          </a:p>
          <a:p>
            <a:pPr marL="0" indent="0" algn="l">
              <a:buNone/>
            </a:pPr>
            <a:r>
              <a:rPr lang="en-US"/>
              <a:t>System.out.println("Assert Mekanizmasi aktif degil!");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377505"/>
            <a:ext cx="10058400" cy="5794695"/>
          </a:xfrm>
        </p:spPr>
        <p:txBody>
          <a:bodyPr/>
          <a:lstStyle/>
          <a:p>
            <a:r>
              <a:rPr lang="tr-TR" sz="3000" dirty="0">
                <a:solidFill>
                  <a:srgbClr val="FF0000"/>
                </a:solidFill>
              </a:rPr>
              <a:t>break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Döngüden veya </a:t>
            </a:r>
            <a:r>
              <a:rPr lang="tr-TR" dirty="0" err="1"/>
              <a:t>block’tan</a:t>
            </a:r>
            <a:r>
              <a:rPr lang="tr-TR" dirty="0"/>
              <a:t> çıkmak için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byte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case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switch</a:t>
            </a:r>
            <a:r>
              <a:rPr lang="tr-TR" dirty="0"/>
              <a:t> ifadelerinde bir kod bloğunu işaretler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catch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try</a:t>
            </a:r>
            <a:r>
              <a:rPr lang="tr-TR" dirty="0"/>
              <a:t> ifadelerinde oluşan </a:t>
            </a:r>
            <a:r>
              <a:rPr lang="tr-TR" dirty="0" err="1"/>
              <a:t>exception</a:t>
            </a:r>
            <a:r>
              <a:rPr lang="tr-TR" dirty="0"/>
              <a:t>(hata) </a:t>
            </a:r>
            <a:r>
              <a:rPr lang="tr-TR" dirty="0" err="1"/>
              <a:t>ları</a:t>
            </a:r>
            <a:r>
              <a:rPr lang="tr-TR" dirty="0"/>
              <a:t> yakalar.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11061"/>
            <a:ext cx="10058400" cy="5761139"/>
          </a:xfrm>
        </p:spPr>
        <p:txBody>
          <a:bodyPr/>
          <a:lstStyle/>
          <a:p>
            <a:r>
              <a:rPr lang="tr-TR" sz="3000" dirty="0" err="1">
                <a:solidFill>
                  <a:srgbClr val="FF0000"/>
                </a:solidFill>
              </a:rPr>
              <a:t>char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class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class</a:t>
            </a:r>
            <a:r>
              <a:rPr lang="tr-TR" dirty="0"/>
              <a:t> (sınıf) tanımlarken kullanılan bir kelimedir.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continue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Döngülerde bir sonraki adıma(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) geçmesini sağlar.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default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switch</a:t>
            </a:r>
            <a:r>
              <a:rPr lang="tr-TR" dirty="0"/>
              <a:t> yapılarında hiçbir şarta uymayan durumlar için kullanılır.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sz="2000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69783"/>
            <a:ext cx="10058400" cy="5702417"/>
          </a:xfrm>
        </p:spPr>
        <p:txBody>
          <a:bodyPr/>
          <a:lstStyle/>
          <a:p>
            <a:r>
              <a:rPr lang="tr-TR" sz="3000" dirty="0">
                <a:solidFill>
                  <a:srgbClr val="FF0000"/>
                </a:solidFill>
              </a:rPr>
              <a:t>do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do </a:t>
            </a:r>
            <a:r>
              <a:rPr lang="tr-TR" dirty="0" err="1"/>
              <a:t>while</a:t>
            </a:r>
            <a:r>
              <a:rPr lang="tr-TR" dirty="0"/>
              <a:t> döngüsünde kullanılmaktadır.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double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  <a:p>
            <a:r>
              <a:rPr lang="tr-TR" sz="3000" dirty="0">
                <a:solidFill>
                  <a:srgbClr val="FF0000"/>
                </a:solidFill>
              </a:rPr>
              <a:t>else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if</a:t>
            </a:r>
            <a:r>
              <a:rPr lang="tr-TR" dirty="0"/>
              <a:t> kontrol yapısında </a:t>
            </a:r>
            <a:r>
              <a:rPr lang="tr-TR" dirty="0" err="1"/>
              <a:t>if</a:t>
            </a:r>
            <a:r>
              <a:rPr lang="tr-TR" dirty="0"/>
              <a:t> koşuluna uymayan durumları kontrol etmek için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enum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Numaralandırılmış (değiştirilemez) bir tür bildirir.</a:t>
            </a:r>
            <a:endParaRPr lang="tr-TR" dirty="0"/>
          </a:p>
          <a:p>
            <a:endParaRPr lang="tr-TR" sz="2000" dirty="0"/>
          </a:p>
          <a:p>
            <a:endParaRPr lang="tr-TR" sz="2000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78172"/>
            <a:ext cx="10058400" cy="5694028"/>
          </a:xfrm>
        </p:spPr>
        <p:txBody>
          <a:bodyPr>
            <a:normAutofit lnSpcReduction="10000"/>
          </a:bodyPr>
          <a:lstStyle/>
          <a:p>
            <a:r>
              <a:rPr lang="tr-TR" sz="3000" dirty="0" err="1">
                <a:solidFill>
                  <a:srgbClr val="FF0000"/>
                </a:solidFill>
              </a:rPr>
              <a:t>extends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Bir </a:t>
            </a:r>
            <a:r>
              <a:rPr lang="tr-TR" dirty="0" err="1"/>
              <a:t>class’ı</a:t>
            </a:r>
            <a:r>
              <a:rPr lang="tr-TR" dirty="0"/>
              <a:t> bir başka </a:t>
            </a:r>
            <a:r>
              <a:rPr lang="tr-TR" dirty="0" err="1"/>
              <a:t>class’a</a:t>
            </a:r>
            <a:r>
              <a:rPr lang="tr-TR" dirty="0"/>
              <a:t> kalıtım yaparken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>
                <a:solidFill>
                  <a:srgbClr val="FF0000"/>
                </a:solidFill>
              </a:rPr>
              <a:t>final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sz="2000" dirty="0" err="1"/>
              <a:t>class</a:t>
            </a:r>
            <a:r>
              <a:rPr lang="tr-TR" sz="2000" dirty="0"/>
              <a:t>, </a:t>
            </a:r>
            <a:r>
              <a:rPr lang="tr-TR" sz="2000" dirty="0" err="1"/>
              <a:t>attribute</a:t>
            </a:r>
            <a:r>
              <a:rPr lang="tr-TR" sz="2000" dirty="0"/>
              <a:t> ve </a:t>
            </a:r>
            <a:r>
              <a:rPr lang="tr-TR" sz="2000" dirty="0" err="1"/>
              <a:t>method</a:t>
            </a:r>
            <a:r>
              <a:rPr lang="tr-TR" sz="2000" dirty="0"/>
              <a:t> için kullanılan ve onları değiştirilemez hale getiren </a:t>
            </a:r>
            <a:r>
              <a:rPr lang="tr-TR" sz="2000" dirty="0" err="1"/>
              <a:t>erişimsiz</a:t>
            </a:r>
            <a:r>
              <a:rPr lang="tr-TR" sz="2000" dirty="0"/>
              <a:t> bir değiştirici ( </a:t>
            </a:r>
            <a:r>
              <a:rPr lang="tr-TR" sz="2000" dirty="0" err="1"/>
              <a:t>non-access</a:t>
            </a:r>
            <a:r>
              <a:rPr lang="tr-TR" sz="2000" dirty="0"/>
              <a:t> </a:t>
            </a:r>
            <a:r>
              <a:rPr lang="tr-TR" sz="2000" dirty="0" err="1"/>
              <a:t>modifier</a:t>
            </a:r>
            <a:r>
              <a:rPr lang="tr-TR" sz="2000" dirty="0"/>
              <a:t> </a:t>
            </a:r>
            <a:r>
              <a:rPr lang="tr-TR" dirty="0"/>
              <a:t>)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finally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Exception’larla</a:t>
            </a:r>
            <a:r>
              <a:rPr lang="tr-TR" dirty="0"/>
              <a:t>(istisnalarla) birlikte kullanılır, </a:t>
            </a:r>
            <a:r>
              <a:rPr lang="tr-TR" dirty="0" err="1"/>
              <a:t>exception</a:t>
            </a:r>
            <a:r>
              <a:rPr lang="tr-TR" dirty="0"/>
              <a:t>(istisna) olup olmadığına bakılmaksızın yürütülecek bir kod bloğunu içeren yapıdır.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float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type’lardan</a:t>
            </a:r>
            <a:r>
              <a:rPr lang="tr-TR" dirty="0"/>
              <a:t> birisidir.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461394"/>
            <a:ext cx="10058400" cy="5710806"/>
          </a:xfrm>
        </p:spPr>
        <p:txBody>
          <a:bodyPr/>
          <a:lstStyle/>
          <a:p>
            <a:r>
              <a:rPr lang="tr-TR" sz="3000" dirty="0" err="1">
                <a:solidFill>
                  <a:srgbClr val="FF0000"/>
                </a:solidFill>
              </a:rPr>
              <a:t>for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for</a:t>
            </a:r>
            <a:r>
              <a:rPr lang="tr-TR" dirty="0"/>
              <a:t> döngülerini oluştururken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if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/>
              <a:t>Şartlı durumlar için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implements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class’ları</a:t>
            </a:r>
            <a:r>
              <a:rPr lang="tr-TR" dirty="0"/>
              <a:t> </a:t>
            </a:r>
            <a:r>
              <a:rPr lang="tr-TR" dirty="0" err="1"/>
              <a:t>implemente</a:t>
            </a:r>
            <a:r>
              <a:rPr lang="tr-TR" dirty="0"/>
              <a:t> ederken kullanılır.</a:t>
            </a:r>
            <a:endParaRPr lang="tr-TR" dirty="0"/>
          </a:p>
          <a:p>
            <a:endParaRPr lang="tr-TR" dirty="0"/>
          </a:p>
          <a:p>
            <a:r>
              <a:rPr lang="tr-TR" sz="3000" dirty="0" err="1">
                <a:solidFill>
                  <a:srgbClr val="FF0000"/>
                </a:solidFill>
              </a:rPr>
              <a:t>import</a:t>
            </a:r>
            <a:endParaRPr lang="tr-TR" sz="3000" dirty="0">
              <a:solidFill>
                <a:srgbClr val="FF0000"/>
              </a:solidFill>
            </a:endParaRPr>
          </a:p>
          <a:p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interface</a:t>
            </a:r>
            <a:r>
              <a:rPr lang="tr-TR" dirty="0"/>
              <a:t> veya </a:t>
            </a:r>
            <a:r>
              <a:rPr lang="tr-TR" dirty="0" err="1"/>
              <a:t>package’ları</a:t>
            </a:r>
            <a:r>
              <a:rPr lang="tr-TR" dirty="0"/>
              <a:t> sınıfın tanıması için kullanılan bir </a:t>
            </a:r>
            <a:r>
              <a:rPr lang="tr-TR" dirty="0" err="1"/>
              <a:t>keyword’tür</a:t>
            </a:r>
            <a:r>
              <a:rPr lang="tr-TR" dirty="0"/>
              <a:t>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TotalTime>0</TotalTime>
  <Words>6170</Words>
  <Application>WPS Presentation</Application>
  <PresentationFormat>Geniş ekran</PresentationFormat>
  <Paragraphs>309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Rockwell Extra Bold</vt:lpstr>
      <vt:lpstr>Calibri</vt:lpstr>
      <vt:lpstr>Rockwell Condensed</vt:lpstr>
      <vt:lpstr>Microsoft YaHei</vt:lpstr>
      <vt:lpstr>Arial Unicode MS</vt:lpstr>
      <vt:lpstr>Rockwell</vt:lpstr>
      <vt:lpstr>Tahta Yazı</vt:lpstr>
      <vt:lpstr>Java’da Anahtar Kelimeler </vt:lpstr>
      <vt:lpstr>Keywords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</cp:lastModifiedBy>
  <cp:revision>33</cp:revision>
  <dcterms:created xsi:type="dcterms:W3CDTF">2022-02-01T19:55:00Z</dcterms:created>
  <dcterms:modified xsi:type="dcterms:W3CDTF">2022-02-17T20:49:17Z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9068DD7468624218BF5886B8F8EF8744</vt:lpwstr>
  </property>
  <property fmtid="{D5CDD505-2E9C-101B-9397-08002B2CF9AE}" pid="3" name="KSOProductBuildVer">
    <vt:lpwstr>1033-11.2.0.10463</vt:lpwstr>
  </property>
</Properties>
</file>