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30"/>
  </p:notesMasterIdLst>
  <p:sldIdLst>
    <p:sldId id="256" r:id="rId2"/>
    <p:sldId id="425" r:id="rId3"/>
    <p:sldId id="432" r:id="rId4"/>
    <p:sldId id="445" r:id="rId5"/>
    <p:sldId id="446" r:id="rId6"/>
    <p:sldId id="434" r:id="rId7"/>
    <p:sldId id="435" r:id="rId8"/>
    <p:sldId id="457" r:id="rId9"/>
    <p:sldId id="436" r:id="rId10"/>
    <p:sldId id="429" r:id="rId11"/>
    <p:sldId id="439" r:id="rId12"/>
    <p:sldId id="440" r:id="rId13"/>
    <p:sldId id="447" r:id="rId14"/>
    <p:sldId id="449" r:id="rId15"/>
    <p:sldId id="450" r:id="rId16"/>
    <p:sldId id="451" r:id="rId17"/>
    <p:sldId id="452" r:id="rId18"/>
    <p:sldId id="453" r:id="rId19"/>
    <p:sldId id="430" r:id="rId20"/>
    <p:sldId id="441" r:id="rId21"/>
    <p:sldId id="442" r:id="rId22"/>
    <p:sldId id="448" r:id="rId23"/>
    <p:sldId id="431" r:id="rId24"/>
    <p:sldId id="443" r:id="rId25"/>
    <p:sldId id="444" r:id="rId26"/>
    <p:sldId id="456" r:id="rId27"/>
    <p:sldId id="455" r:id="rId28"/>
    <p:sldId id="45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Methodlarda</a:t>
            </a:r>
            <a:r>
              <a:rPr lang="tr-TR" dirty="0"/>
              <a:t> </a:t>
            </a:r>
            <a:r>
              <a:rPr lang="tr-TR" dirty="0" err="1"/>
              <a:t>return</a:t>
            </a:r>
            <a:r>
              <a:rPr lang="tr-TR" dirty="0"/>
              <a:t>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Methodlar</a:t>
            </a:r>
            <a:r>
              <a:rPr lang="tr-TR" dirty="0"/>
              <a:t> bir veri türünü, herhangi bir türden nesneyi geri döndürebilir. Yapmış olduğumuz bir </a:t>
            </a:r>
            <a:r>
              <a:rPr lang="tr-TR" dirty="0" err="1"/>
              <a:t>methodu</a:t>
            </a:r>
            <a:r>
              <a:rPr lang="tr-TR" dirty="0"/>
              <a:t> çağırdığımıza, oluşan veriyi bir başka değişkene aktarmak istediğimizde, </a:t>
            </a:r>
            <a:r>
              <a:rPr lang="tr-TR" b="1" dirty="0" err="1"/>
              <a:t>return</a:t>
            </a:r>
            <a:r>
              <a:rPr lang="tr-TR" dirty="0"/>
              <a:t> anahtar kelimemizi kullanırız. Bu işlemi </a:t>
            </a:r>
            <a:r>
              <a:rPr lang="tr-TR" dirty="0" err="1"/>
              <a:t>methodlarımızda</a:t>
            </a:r>
            <a:r>
              <a:rPr lang="tr-TR" dirty="0"/>
              <a:t> </a:t>
            </a:r>
            <a:r>
              <a:rPr lang="tr-TR" b="1" dirty="0" err="1"/>
              <a:t>void</a:t>
            </a:r>
            <a:r>
              <a:rPr lang="tr-TR" b="1" dirty="0"/>
              <a:t> </a:t>
            </a:r>
            <a:r>
              <a:rPr lang="tr-TR" dirty="0"/>
              <a:t>yerine, döndürmek istediğimiz türü yazarak gerçekleştiririz.</a:t>
            </a:r>
          </a:p>
          <a:p>
            <a:pPr algn="just"/>
            <a:r>
              <a:rPr lang="tr-TR" dirty="0"/>
              <a:t>Geriye değer döndürme işlemini </a:t>
            </a:r>
            <a:r>
              <a:rPr lang="tr-TR" b="1" dirty="0" err="1"/>
              <a:t>return</a:t>
            </a:r>
            <a:r>
              <a:rPr lang="tr-TR" dirty="0"/>
              <a:t> anahtar kelimesini kullanarak yapabiliriz. </a:t>
            </a:r>
            <a:r>
              <a:rPr lang="tr-TR" b="1" dirty="0"/>
              <a:t>Return</a:t>
            </a:r>
            <a:r>
              <a:rPr lang="tr-TR" dirty="0"/>
              <a:t> kullanıldığında </a:t>
            </a:r>
            <a:r>
              <a:rPr lang="tr-TR" dirty="0" err="1"/>
              <a:t>method</a:t>
            </a:r>
            <a:r>
              <a:rPr lang="tr-TR" dirty="0"/>
              <a:t> işlevini tamamlamıştır yani döngü sonlandırılmış olur. Geri dönüşü olan </a:t>
            </a:r>
            <a:r>
              <a:rPr lang="tr-TR" dirty="0" err="1"/>
              <a:t>methodun</a:t>
            </a:r>
            <a:r>
              <a:rPr lang="tr-TR" dirty="0"/>
              <a:t> en az bir </a:t>
            </a:r>
            <a:r>
              <a:rPr lang="tr-TR" dirty="0" err="1"/>
              <a:t>return’u</a:t>
            </a:r>
            <a:r>
              <a:rPr lang="tr-TR" dirty="0"/>
              <a:t> bulunmak zorundadır.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5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800" y="3737840"/>
            <a:ext cx="4645025" cy="81742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48613" y="4002088"/>
            <a:ext cx="15716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296" y="2980559"/>
            <a:ext cx="5582530" cy="255233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681913" y="3868738"/>
            <a:ext cx="21050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3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500" y="2821492"/>
            <a:ext cx="5357326" cy="277339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6348" y="3084962"/>
            <a:ext cx="4645152" cy="2637371"/>
          </a:xfrm>
        </p:spPr>
        <p:txBody>
          <a:bodyPr/>
          <a:lstStyle/>
          <a:p>
            <a:r>
              <a:rPr lang="tr-TR" dirty="0"/>
              <a:t>-Toplama Metodu Çağırıldı.</a:t>
            </a:r>
          </a:p>
          <a:p>
            <a:r>
              <a:rPr lang="tr-TR" dirty="0"/>
              <a:t>-İşlem Sonucu: 647</a:t>
            </a:r>
          </a:p>
        </p:txBody>
      </p:sp>
    </p:spTree>
    <p:extLst>
      <p:ext uri="{BB962C8B-B14F-4D97-AF65-F5344CB8AC3E}">
        <p14:creationId xmlns:p14="http://schemas.microsoft.com/office/powerpoint/2010/main" val="375854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 alan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Methodların</a:t>
            </a:r>
            <a:r>
              <a:rPr lang="tr-TR" dirty="0"/>
              <a:t> bir diğer varyasyonu, herhangi bir türden bir veya daha fazla </a:t>
            </a:r>
            <a:r>
              <a:rPr lang="tr-TR" b="1" dirty="0"/>
              <a:t>parametre</a:t>
            </a:r>
            <a:r>
              <a:rPr lang="tr-TR" dirty="0"/>
              <a:t> almasıdır. </a:t>
            </a:r>
          </a:p>
          <a:p>
            <a:r>
              <a:rPr lang="tr-TR" dirty="0"/>
              <a:t>Girilecek olan </a:t>
            </a:r>
            <a:r>
              <a:rPr lang="tr-TR" b="1" dirty="0"/>
              <a:t>parametre </a:t>
            </a:r>
            <a:r>
              <a:rPr lang="tr-TR" dirty="0"/>
              <a:t>sayısı için bir sınır yoktur. </a:t>
            </a:r>
          </a:p>
          <a:p>
            <a:r>
              <a:rPr lang="tr-TR" dirty="0"/>
              <a:t>Parametreler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 gibi herhangi bir türden olabilir.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4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5569" y="3365727"/>
            <a:ext cx="5636613" cy="132987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43642" y="3503720"/>
            <a:ext cx="2823247" cy="3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3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6848" y="2039817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" y="3208759"/>
            <a:ext cx="6044726" cy="140973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34422" y="3725166"/>
            <a:ext cx="2597508" cy="4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tr-TR" sz="3600" dirty="0"/>
              <a:t>Geriye Değer Döndüren Parametreli Metotlar</a:t>
            </a:r>
            <a:br>
              <a:rPr lang="tr-TR" b="1" dirty="0"/>
            </a:br>
            <a:br>
              <a:rPr lang="tr-TR" dirty="0"/>
            </a:b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0" y="2138767"/>
            <a:ext cx="9607661" cy="3329960"/>
          </a:xfrm>
        </p:spPr>
        <p:txBody>
          <a:bodyPr/>
          <a:lstStyle/>
          <a:p>
            <a:r>
              <a:rPr lang="tr-TR" dirty="0"/>
              <a:t>Java’da geriye değer döndüren parametreli </a:t>
            </a:r>
            <a:r>
              <a:rPr lang="tr-TR" dirty="0" err="1"/>
              <a:t>methodlar</a:t>
            </a:r>
            <a:r>
              <a:rPr lang="tr-TR" dirty="0"/>
              <a:t>, oluşturduğumuz </a:t>
            </a:r>
            <a:r>
              <a:rPr lang="tr-TR" b="1" dirty="0"/>
              <a:t>veri tipinde</a:t>
            </a:r>
            <a:r>
              <a:rPr lang="tr-TR" dirty="0"/>
              <a:t> verilen</a:t>
            </a:r>
            <a:r>
              <a:rPr lang="tr-TR" b="1" dirty="0"/>
              <a:t> parametreleri</a:t>
            </a:r>
            <a:r>
              <a:rPr lang="tr-TR" dirty="0"/>
              <a:t> işleyerek geriye değer döndüren </a:t>
            </a:r>
            <a:r>
              <a:rPr lang="tr-TR" dirty="0" err="1"/>
              <a:t>method</a:t>
            </a:r>
            <a:r>
              <a:rPr lang="tr-TR" dirty="0"/>
              <a:t> türleridir. 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4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654490"/>
            <a:ext cx="4645152" cy="801943"/>
          </a:xfrm>
        </p:spPr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51" y="2715521"/>
            <a:ext cx="5742253" cy="282725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5766" y="1654196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5766" y="2822292"/>
            <a:ext cx="4645152" cy="2637371"/>
          </a:xfrm>
        </p:spPr>
        <p:txBody>
          <a:bodyPr/>
          <a:lstStyle/>
          <a:p>
            <a:r>
              <a:rPr lang="tr-TR" dirty="0"/>
              <a:t>---------</a:t>
            </a:r>
          </a:p>
          <a:p>
            <a:r>
              <a:rPr lang="tr-TR" dirty="0"/>
              <a:t>İlk Değeri Girin: 12</a:t>
            </a:r>
          </a:p>
          <a:p>
            <a:r>
              <a:rPr lang="tr-TR" dirty="0"/>
              <a:t>İkinci Değeri Girin: 24</a:t>
            </a:r>
          </a:p>
          <a:p>
            <a:r>
              <a:rPr lang="tr-TR" dirty="0"/>
              <a:t>---------</a:t>
            </a:r>
          </a:p>
          <a:p>
            <a:r>
              <a:rPr lang="tr-TR" dirty="0"/>
              <a:t>12 +24 = 36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0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Methodları</a:t>
            </a:r>
            <a:r>
              <a:rPr lang="tr-TR" dirty="0"/>
              <a:t> aşırı yüklemek (</a:t>
            </a:r>
            <a:r>
              <a:rPr lang="tr-TR" dirty="0" err="1"/>
              <a:t>overloading</a:t>
            </a:r>
            <a:r>
              <a:rPr lang="tr-T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Methodlarda</a:t>
            </a:r>
            <a:r>
              <a:rPr lang="tr-TR" b="1" dirty="0"/>
              <a:t> aşırı yükleme</a:t>
            </a:r>
            <a:r>
              <a:rPr lang="tr-TR" dirty="0"/>
              <a:t>, aynı isimli metotları oluşturmak istediğimizde ve bu </a:t>
            </a:r>
            <a:r>
              <a:rPr lang="tr-TR" dirty="0" err="1"/>
              <a:t>methodların</a:t>
            </a:r>
            <a:r>
              <a:rPr lang="tr-TR" dirty="0"/>
              <a:t> birbirinden farklı işlemleri yapması gerektiğinde </a:t>
            </a:r>
            <a:r>
              <a:rPr lang="tr-TR" b="1" dirty="0"/>
              <a:t>aşırı yükleme (</a:t>
            </a:r>
            <a:r>
              <a:rPr lang="tr-TR" b="1" dirty="0" err="1"/>
              <a:t>Overloading</a:t>
            </a:r>
            <a:r>
              <a:rPr lang="tr-TR" b="1" dirty="0"/>
              <a:t>)</a:t>
            </a:r>
            <a:r>
              <a:rPr lang="tr-TR" dirty="0"/>
              <a:t> kullanırız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F28A13-2126-47DF-A71C-82BFDC67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101BB-EEA3-4859-8215-1BCFA8AE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Java’da </a:t>
            </a:r>
            <a:r>
              <a:rPr lang="tr-TR" b="1" dirty="0" err="1"/>
              <a:t>methodlar</a:t>
            </a:r>
            <a:r>
              <a:rPr lang="tr-TR" dirty="0"/>
              <a:t>, belirli işlemleri gerçekleştirmemizi sağlayan talimatlar bütünüdür. </a:t>
            </a:r>
          </a:p>
          <a:p>
            <a:r>
              <a:rPr lang="tr-TR" b="1" dirty="0"/>
              <a:t>Java’da </a:t>
            </a:r>
            <a:r>
              <a:rPr lang="tr-TR" b="1" dirty="0" err="1"/>
              <a:t>methodlar</a:t>
            </a:r>
            <a:r>
              <a:rPr lang="tr-TR" dirty="0"/>
              <a:t> sayesinde kodun yeniden kullanılabilirliğini sağlayabiliriz veya kodu kolaylıkla değiştirebiliriz.</a:t>
            </a:r>
            <a:r>
              <a:rPr lang="tr-TR" b="1" dirty="0"/>
              <a:t> </a:t>
            </a:r>
          </a:p>
          <a:p>
            <a:r>
              <a:rPr lang="tr-TR" b="1" dirty="0" err="1"/>
              <a:t>Methodları</a:t>
            </a:r>
            <a:r>
              <a:rPr lang="tr-TR" dirty="0"/>
              <a:t> tanımladıktan sonra programımız içerisinde çağrılana kadar herhangi bir işlem yapılmaz. Yani o metodu kullanabilmemiz için çağırmamız gerekmektedir. 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E584795-6316-4D99-B65E-92C5A10B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6848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6676" y="2956999"/>
            <a:ext cx="5766149" cy="207995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2712" y="3615973"/>
            <a:ext cx="2185293" cy="4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650" y="2980559"/>
            <a:ext cx="5833655" cy="233535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29538" y="3797085"/>
            <a:ext cx="3015923" cy="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1606651"/>
            <a:ext cx="4645152" cy="801943"/>
          </a:xfrm>
        </p:spPr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50653" y="1606651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7805" y="2408594"/>
            <a:ext cx="6877479" cy="372873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7125284" y="2868787"/>
            <a:ext cx="4645152" cy="2637371"/>
          </a:xfrm>
        </p:spPr>
        <p:txBody>
          <a:bodyPr/>
          <a:lstStyle/>
          <a:p>
            <a:r>
              <a:rPr lang="tr-TR" dirty="0"/>
              <a:t>1.  Metot İşlem Sonucu: 45</a:t>
            </a:r>
          </a:p>
          <a:p>
            <a:r>
              <a:rPr lang="tr-TR" dirty="0"/>
              <a:t>2.  Metot İşlem Sonucu: 98</a:t>
            </a:r>
          </a:p>
          <a:p>
            <a:r>
              <a:rPr lang="tr-TR" dirty="0"/>
              <a:t>3.  Metot İşlem Sonucu: 225</a:t>
            </a:r>
          </a:p>
        </p:txBody>
      </p:sp>
    </p:spTree>
    <p:extLst>
      <p:ext uri="{BB962C8B-B14F-4D97-AF65-F5344CB8AC3E}">
        <p14:creationId xmlns:p14="http://schemas.microsoft.com/office/powerpoint/2010/main" val="382028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Methodlarda</a:t>
            </a:r>
            <a:r>
              <a:rPr lang="tr-TR" dirty="0"/>
              <a:t> özyineleme (</a:t>
            </a:r>
            <a:r>
              <a:rPr lang="tr-TR" dirty="0" err="1"/>
              <a:t>recursive</a:t>
            </a:r>
            <a:r>
              <a:rPr lang="tr-T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Methodlarda</a:t>
            </a:r>
            <a:r>
              <a:rPr lang="tr-TR" b="1" dirty="0"/>
              <a:t> özyineleme</a:t>
            </a:r>
            <a:r>
              <a:rPr lang="tr-TR" dirty="0"/>
              <a:t> kısaca kendi kendini çağıran </a:t>
            </a:r>
            <a:r>
              <a:rPr lang="tr-TR" dirty="0" err="1"/>
              <a:t>methodlardır</a:t>
            </a:r>
            <a:r>
              <a:rPr lang="tr-TR" dirty="0"/>
              <a:t>. Bu </a:t>
            </a:r>
            <a:r>
              <a:rPr lang="tr-TR" dirty="0" err="1"/>
              <a:t>methodlar</a:t>
            </a:r>
            <a:r>
              <a:rPr lang="tr-TR" dirty="0"/>
              <a:t> şart sağlanana kadar kendini sürekli olarak çağırır.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5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59" y="2980559"/>
            <a:ext cx="5929617" cy="224237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44656" y="3580109"/>
            <a:ext cx="5056656" cy="75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17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br>
              <a:rPr lang="tr-TR" dirty="0"/>
            </a:b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43642" y="2154762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115" y="3099661"/>
            <a:ext cx="5676101" cy="216419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10091" y="3719593"/>
            <a:ext cx="3563219" cy="6122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821AFBB-7311-4BAE-8A67-8569F767907C}"/>
              </a:ext>
            </a:extLst>
          </p:cNvPr>
          <p:cNvSpPr txBox="1">
            <a:spLocks/>
          </p:cNvSpPr>
          <p:nvPr/>
        </p:nvSpPr>
        <p:spPr>
          <a:xfrm>
            <a:off x="6251021" y="4816110"/>
            <a:ext cx="5737773" cy="10563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 sz="15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Fibonacci</a:t>
            </a:r>
            <a:r>
              <a:rPr lang="tr-TR" sz="15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dizisi</a:t>
            </a:r>
            <a:r>
              <a:rPr lang="tr-TR" sz="15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her sayının kendinden önceki ile toplanması sonucu oluşan bir sayı dizisidir. Örneğin : </a:t>
            </a:r>
            <a:r>
              <a:rPr lang="tr-TR" sz="15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{1, 1, 2, 3, 5, 8, 13, 21, 34, 55, 89, 144, 233, 377, …}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172331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FDB85-E8DC-48BF-9F5C-796EFCF0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BECBED-1C05-4A5C-B5CD-ABA30631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105637"/>
            <a:ext cx="4645152" cy="3363089"/>
          </a:xfrm>
        </p:spPr>
        <p:txBody>
          <a:bodyPr/>
          <a:lstStyle/>
          <a:p>
            <a:r>
              <a:rPr lang="tr-TR" dirty="0"/>
              <a:t>Kullanıcıdan alınan iki sayıyı ekrana yazdıran </a:t>
            </a:r>
            <a:r>
              <a:rPr lang="tr-TR" dirty="0" err="1"/>
              <a:t>methodu</a:t>
            </a:r>
            <a:r>
              <a:rPr lang="tr-TR" dirty="0"/>
              <a:t> yazınız.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4AC77A-A125-495D-9A5D-08EC7F1D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2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E42582-59ED-4A64-8C47-FE2E0226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br>
              <a:rPr lang="tr-TR" dirty="0"/>
            </a:b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44F74E-8525-41FE-AB4B-FAE329F51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97249"/>
            <a:ext cx="4645152" cy="3371477"/>
          </a:xfrm>
        </p:spPr>
        <p:txBody>
          <a:bodyPr/>
          <a:lstStyle/>
          <a:p>
            <a:r>
              <a:rPr lang="tr-TR" dirty="0"/>
              <a:t>Kullanıcıdan alınan iki sayının toplamı için </a:t>
            </a:r>
            <a:r>
              <a:rPr lang="tr-TR" dirty="0" err="1"/>
              <a:t>method</a:t>
            </a:r>
            <a:r>
              <a:rPr lang="tr-TR" dirty="0"/>
              <a:t> yazınız. Bu </a:t>
            </a:r>
            <a:r>
              <a:rPr lang="tr-TR" dirty="0" err="1"/>
              <a:t>methodu</a:t>
            </a:r>
            <a:r>
              <a:rPr lang="tr-TR" dirty="0"/>
              <a:t> main den çağırıp sonucu ekrana yazdırınız.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250D0D-2B57-480C-B50D-35B9F1A44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097249"/>
            <a:ext cx="4645152" cy="3361614"/>
          </a:xfrm>
        </p:spPr>
        <p:txBody>
          <a:bodyPr/>
          <a:lstStyle/>
          <a:p>
            <a:r>
              <a:rPr lang="tr-TR" dirty="0"/>
              <a:t>İlk örnekteki gibi </a:t>
            </a:r>
            <a:r>
              <a:rPr lang="tr-TR" dirty="0" err="1"/>
              <a:t>bölme,çarpma</a:t>
            </a:r>
            <a:r>
              <a:rPr lang="tr-TR" dirty="0"/>
              <a:t> ve çıkarma işlemi yaptığınız </a:t>
            </a:r>
            <a:r>
              <a:rPr lang="tr-TR" dirty="0" err="1"/>
              <a:t>methodları</a:t>
            </a:r>
            <a:r>
              <a:rPr lang="tr-TR" dirty="0"/>
              <a:t> yazınız.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EDB7FE-638E-48F1-836C-95DD2216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9D520-9325-4683-8D6B-E0429A7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56F98E-CA1D-450C-B601-81514911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140669"/>
            <a:ext cx="4645152" cy="3328058"/>
          </a:xfrm>
        </p:spPr>
        <p:txBody>
          <a:bodyPr/>
          <a:lstStyle/>
          <a:p>
            <a:r>
              <a:rPr lang="tr-TR" dirty="0" err="1"/>
              <a:t>Faktoriyel</a:t>
            </a:r>
            <a:r>
              <a:rPr lang="tr-TR" dirty="0"/>
              <a:t> hesabı yapan 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method’u</a:t>
            </a:r>
            <a:r>
              <a:rPr lang="tr-TR" dirty="0"/>
              <a:t> yazınız.</a:t>
            </a:r>
          </a:p>
          <a:p>
            <a:endParaRPr lang="tr-TR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2148E15-9CBE-415E-A0E1-545FF8D3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  <p:sp>
        <p:nvSpPr>
          <p:cNvPr id="5" name="İçerik Yer Tutucusu 3">
            <a:extLst>
              <a:ext uri="{FF2B5EF4-FFF2-40B4-BE49-F238E27FC236}">
                <a16:creationId xmlns:a16="http://schemas.microsoft.com/office/drawing/2014/main" id="{F8FE2FDF-F452-4791-8E0E-1FE6E802BC37}"/>
              </a:ext>
            </a:extLst>
          </p:cNvPr>
          <p:cNvSpPr txBox="1">
            <a:spLocks/>
          </p:cNvSpPr>
          <p:nvPr/>
        </p:nvSpPr>
        <p:spPr>
          <a:xfrm>
            <a:off x="6092343" y="2140669"/>
            <a:ext cx="4645152" cy="3902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Kullanıcıdan iki sayı isteyiniz. Sayıların büyüklük küçüklük karşılaştırma sonucunu dönen bir </a:t>
            </a:r>
            <a:r>
              <a:rPr lang="tr-TR" dirty="0" err="1"/>
              <a:t>method</a:t>
            </a:r>
            <a:r>
              <a:rPr lang="tr-TR" dirty="0"/>
              <a:t> yazınız.</a:t>
            </a:r>
          </a:p>
        </p:txBody>
      </p:sp>
    </p:spTree>
    <p:extLst>
      <p:ext uri="{BB962C8B-B14F-4D97-AF65-F5344CB8AC3E}">
        <p14:creationId xmlns:p14="http://schemas.microsoft.com/office/powerpoint/2010/main" val="383184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Methodların</a:t>
            </a:r>
            <a:r>
              <a:rPr lang="tr-TR" dirty="0"/>
              <a:t> genel kullanım şekli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tr-TR" b="1" dirty="0" err="1"/>
              <a:t>ErisimBelirleyici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err="1"/>
              <a:t>Methodumuza</a:t>
            </a:r>
            <a:r>
              <a:rPr lang="tr-TR" dirty="0"/>
              <a:t> nasıl erişeceğimizi belirtir.</a:t>
            </a:r>
          </a:p>
          <a:p>
            <a:pPr fontAlgn="base"/>
            <a:r>
              <a:rPr lang="tr-TR" b="1" dirty="0" err="1"/>
              <a:t>DönüsTipi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err="1"/>
              <a:t>Methoddan</a:t>
            </a:r>
            <a:r>
              <a:rPr lang="tr-TR" dirty="0"/>
              <a:t> dönecek olan değerin türüdür. 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 gibi türler belirtebiliriz. Oluşturacağımız metot yapısal olarak geriye bir değer döndürmüyorsa, </a:t>
            </a: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dirty="0"/>
              <a:t>olarak tanımlanmalıdır.</a:t>
            </a:r>
          </a:p>
          <a:p>
            <a:pPr fontAlgn="base"/>
            <a:r>
              <a:rPr lang="tr-TR" b="1" dirty="0" err="1"/>
              <a:t>Method</a:t>
            </a:r>
            <a:r>
              <a:rPr lang="tr-TR" b="1" dirty="0"/>
              <a:t> Adı:</a:t>
            </a:r>
            <a:r>
              <a:rPr lang="tr-TR" dirty="0"/>
              <a:t> </a:t>
            </a:r>
            <a:r>
              <a:rPr lang="tr-TR" dirty="0" err="1"/>
              <a:t>Methoda</a:t>
            </a:r>
            <a:r>
              <a:rPr lang="tr-TR" dirty="0"/>
              <a:t> verilecek olan isimdir. </a:t>
            </a:r>
            <a:r>
              <a:rPr lang="tr-TR" dirty="0" err="1"/>
              <a:t>Method</a:t>
            </a:r>
            <a:r>
              <a:rPr lang="tr-TR" dirty="0"/>
              <a:t> adımızı çağırmak istediğimizde kullanacağız.</a:t>
            </a:r>
          </a:p>
          <a:p>
            <a:pPr fontAlgn="base"/>
            <a:r>
              <a:rPr lang="tr-TR" b="1" dirty="0"/>
              <a:t>Parametre listesi:</a:t>
            </a:r>
            <a:r>
              <a:rPr lang="tr-TR" dirty="0"/>
              <a:t> Gönderilecek olan değişkenleri belirtiriz.</a:t>
            </a:r>
          </a:p>
          <a:p>
            <a:pPr fontAlgn="base"/>
            <a:r>
              <a:rPr lang="tr-TR" b="1" dirty="0" err="1"/>
              <a:t>Method</a:t>
            </a:r>
            <a:r>
              <a:rPr lang="tr-TR" b="1" dirty="0"/>
              <a:t> gövdesi:</a:t>
            </a:r>
            <a:r>
              <a:rPr lang="tr-TR" dirty="0"/>
              <a:t> </a:t>
            </a:r>
            <a:r>
              <a:rPr lang="tr-TR" dirty="0" err="1"/>
              <a:t>Methodun</a:t>
            </a:r>
            <a:r>
              <a:rPr lang="tr-TR" dirty="0"/>
              <a:t> içerisinde gerçekleştirilecek olan işlemler yazılır.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913682"/>
            <a:ext cx="4181475" cy="11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5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Methodlarda</a:t>
            </a:r>
            <a:r>
              <a:rPr lang="tr-TR" dirty="0"/>
              <a:t> erişim seviyeleri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393" y="2010878"/>
            <a:ext cx="10275376" cy="4157447"/>
          </a:xfrm>
        </p:spPr>
        <p:txBody>
          <a:bodyPr>
            <a:noAutofit/>
          </a:bodyPr>
          <a:lstStyle/>
          <a:p>
            <a:pPr fontAlgn="base"/>
            <a:r>
              <a:rPr lang="tr-TR" b="1" dirty="0" err="1"/>
              <a:t>Public</a:t>
            </a:r>
            <a:r>
              <a:rPr lang="tr-TR" b="1" dirty="0"/>
              <a:t>:</a:t>
            </a:r>
            <a:r>
              <a:rPr lang="tr-TR" dirty="0"/>
              <a:t> Erişim seviyesi “</a:t>
            </a:r>
            <a:r>
              <a:rPr lang="tr-TR" b="1" dirty="0" err="1"/>
              <a:t>public</a:t>
            </a:r>
            <a:r>
              <a:rPr lang="tr-TR" dirty="0"/>
              <a:t>” olarak belirlenmiş bir metot, aynı sınıf içerisinde veya dışarıdan erişimde bulunmanın </a:t>
            </a:r>
            <a:r>
              <a:rPr lang="tr-TR" b="1" dirty="0"/>
              <a:t>en kolay</a:t>
            </a:r>
            <a:r>
              <a:rPr lang="tr-TR" dirty="0"/>
              <a:t> olduğu erişim seviyesine sahip olan metottur.</a:t>
            </a:r>
          </a:p>
          <a:p>
            <a:pPr fontAlgn="base"/>
            <a:r>
              <a:rPr lang="tr-TR" b="1" dirty="0" err="1"/>
              <a:t>Private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dirty="0" err="1"/>
              <a:t>Private</a:t>
            </a:r>
            <a:r>
              <a:rPr lang="tr-TR" dirty="0"/>
              <a:t> erişim seviyesine sahip olan bir metot içerisinde bulunan herhangi bir </a:t>
            </a:r>
            <a:r>
              <a:rPr lang="tr-TR" b="1" dirty="0"/>
              <a:t>veriye dışarıdan</a:t>
            </a:r>
            <a:r>
              <a:rPr lang="tr-TR" dirty="0"/>
              <a:t> erişime kapatır.  Örneğin  </a:t>
            </a:r>
            <a:r>
              <a:rPr lang="tr-TR" dirty="0" err="1"/>
              <a:t>private</a:t>
            </a:r>
            <a:r>
              <a:rPr lang="tr-TR" dirty="0"/>
              <a:t> olarak belirlenen </a:t>
            </a:r>
            <a:r>
              <a:rPr lang="tr-TR" b="1" dirty="0"/>
              <a:t>veri tabanı</a:t>
            </a:r>
            <a:r>
              <a:rPr lang="tr-TR" dirty="0"/>
              <a:t> giriş bilgilerimiz, o sınıf dışarısında herhangi bir başka yer içerisinde değiştirilemez ve ulaşılamaz.</a:t>
            </a:r>
          </a:p>
          <a:p>
            <a:pPr fontAlgn="base"/>
            <a:r>
              <a:rPr lang="tr-TR" b="1" dirty="0" err="1"/>
              <a:t>Protected</a:t>
            </a:r>
            <a:r>
              <a:rPr lang="tr-TR" b="1" dirty="0"/>
              <a:t>:</a:t>
            </a:r>
            <a:r>
              <a:rPr lang="tr-TR" dirty="0"/>
              <a:t> </a:t>
            </a:r>
            <a:r>
              <a:rPr lang="tr-TR" b="1" dirty="0" err="1"/>
              <a:t>Public</a:t>
            </a:r>
            <a:r>
              <a:rPr lang="tr-TR" dirty="0"/>
              <a:t> ve </a:t>
            </a:r>
            <a:r>
              <a:rPr lang="tr-TR" b="1" dirty="0" err="1"/>
              <a:t>Private</a:t>
            </a:r>
            <a:r>
              <a:rPr lang="tr-TR" dirty="0"/>
              <a:t> erişim seviyeleri arasında bir erişim seviyesine sahiptir.</a:t>
            </a:r>
          </a:p>
        </p:txBody>
      </p:sp>
    </p:spTree>
    <p:extLst>
      <p:ext uri="{BB962C8B-B14F-4D97-AF65-F5344CB8AC3E}">
        <p14:creationId xmlns:p14="http://schemas.microsoft.com/office/powerpoint/2010/main" val="30254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Method</a:t>
            </a:r>
            <a:r>
              <a:rPr lang="tr-TR" dirty="0"/>
              <a:t> Oluştururken,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6393" y="2010878"/>
            <a:ext cx="10275376" cy="4157447"/>
          </a:xfrm>
        </p:spPr>
        <p:txBody>
          <a:bodyPr>
            <a:noAutofit/>
          </a:bodyPr>
          <a:lstStyle/>
          <a:p>
            <a:pPr fontAlgn="base"/>
            <a:r>
              <a:rPr lang="tr-TR" dirty="0"/>
              <a:t>Tanımlayacağımız metotlara isim verirken </a:t>
            </a:r>
            <a:r>
              <a:rPr lang="tr-TR" b="1" dirty="0"/>
              <a:t>sayı</a:t>
            </a:r>
            <a:r>
              <a:rPr lang="tr-TR" dirty="0"/>
              <a:t> ile başlamamalıyız. </a:t>
            </a:r>
          </a:p>
          <a:p>
            <a:pPr fontAlgn="base"/>
            <a:r>
              <a:rPr lang="tr-TR" dirty="0"/>
              <a:t>Java, </a:t>
            </a:r>
            <a:r>
              <a:rPr lang="tr-TR" b="1" dirty="0"/>
              <a:t>Case </a:t>
            </a:r>
            <a:r>
              <a:rPr lang="tr-TR" b="1" dirty="0" err="1"/>
              <a:t>Sensitive</a:t>
            </a:r>
            <a:r>
              <a:rPr lang="tr-TR" b="1" dirty="0"/>
              <a:t> </a:t>
            </a:r>
            <a:r>
              <a:rPr lang="tr-TR" dirty="0"/>
              <a:t>bir dildir. Bu yüzden metot isimleri </a:t>
            </a:r>
            <a:r>
              <a:rPr lang="tr-TR" b="1" dirty="0"/>
              <a:t>büyük/küçük</a:t>
            </a:r>
            <a:r>
              <a:rPr lang="tr-TR" dirty="0"/>
              <a:t> harf duyarlılığına sahiptir.</a:t>
            </a:r>
          </a:p>
          <a:p>
            <a:pPr fontAlgn="base"/>
            <a:r>
              <a:rPr lang="tr-TR" dirty="0"/>
              <a:t>Bir </a:t>
            </a:r>
            <a:r>
              <a:rPr lang="tr-TR" b="1" dirty="0"/>
              <a:t>metot içerisinde </a:t>
            </a:r>
            <a:r>
              <a:rPr lang="tr-TR" dirty="0"/>
              <a:t>başka bir </a:t>
            </a:r>
            <a:r>
              <a:rPr lang="tr-TR" b="1" dirty="0"/>
              <a:t>metot oluşturulamaz</a:t>
            </a:r>
            <a:r>
              <a:rPr lang="tr-TR" dirty="0"/>
              <a:t>. </a:t>
            </a:r>
          </a:p>
          <a:p>
            <a:pPr fontAlgn="base"/>
            <a:r>
              <a:rPr lang="tr-TR" dirty="0"/>
              <a:t>Metot isimlerini tanımlarken </a:t>
            </a:r>
            <a:r>
              <a:rPr lang="tr-TR" b="1" dirty="0"/>
              <a:t>boşluk</a:t>
            </a:r>
            <a:r>
              <a:rPr lang="tr-TR" dirty="0"/>
              <a:t> veya bazı </a:t>
            </a:r>
            <a:r>
              <a:rPr lang="tr-TR" b="1" dirty="0"/>
              <a:t>semboller</a:t>
            </a:r>
            <a:r>
              <a:rPr lang="tr-TR" dirty="0"/>
              <a:t>, </a:t>
            </a:r>
            <a:r>
              <a:rPr lang="tr-TR" b="1" dirty="0"/>
              <a:t>karakterler</a:t>
            </a:r>
            <a:r>
              <a:rPr lang="tr-TR" dirty="0"/>
              <a:t> kullanılmaz. </a:t>
            </a:r>
          </a:p>
          <a:p>
            <a:pPr fontAlgn="base"/>
            <a:r>
              <a:rPr lang="tr-TR" dirty="0"/>
              <a:t>Program içerisinde bulunan </a:t>
            </a:r>
            <a:r>
              <a:rPr lang="tr-TR" b="1" dirty="0"/>
              <a:t>Main</a:t>
            </a:r>
            <a:r>
              <a:rPr lang="tr-TR" dirty="0"/>
              <a:t> metodu iki kez kullanılmaz.</a:t>
            </a:r>
          </a:p>
        </p:txBody>
      </p:sp>
    </p:spTree>
    <p:extLst>
      <p:ext uri="{BB962C8B-B14F-4D97-AF65-F5344CB8AC3E}">
        <p14:creationId xmlns:p14="http://schemas.microsoft.com/office/powerpoint/2010/main" val="30118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err="1"/>
              <a:t>methodlar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err="1"/>
              <a:t>methodlar</a:t>
            </a:r>
            <a:r>
              <a:rPr lang="tr-TR" dirty="0"/>
              <a:t>, herhangi bir parametre değeri almadan kod bloğunu işleyebilen </a:t>
            </a:r>
            <a:r>
              <a:rPr lang="tr-TR" dirty="0" err="1"/>
              <a:t>methodlardır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796" y="2126666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34250" y="3997325"/>
            <a:ext cx="2800350" cy="2857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4633" y="3190859"/>
            <a:ext cx="5673228" cy="16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17BF85-1E8A-4D3E-8D15-0B31D5C3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CBDB7BB-8321-4078-BCC0-BFA3F14B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0" y="2080471"/>
            <a:ext cx="9607661" cy="3388256"/>
          </a:xfrm>
        </p:spPr>
        <p:txBody>
          <a:bodyPr/>
          <a:lstStyle/>
          <a:p>
            <a:r>
              <a:rPr lang="tr-TR" dirty="0" err="1"/>
              <a:t>Parametresiz</a:t>
            </a:r>
            <a:r>
              <a:rPr lang="tr-TR" dirty="0"/>
              <a:t> </a:t>
            </a:r>
            <a:r>
              <a:rPr lang="tr-TR" dirty="0" err="1"/>
              <a:t>islem</a:t>
            </a:r>
            <a:r>
              <a:rPr lang="tr-TR" dirty="0"/>
              <a:t> adında bir </a:t>
            </a:r>
            <a:r>
              <a:rPr lang="tr-TR" dirty="0" err="1"/>
              <a:t>method</a:t>
            </a:r>
            <a:r>
              <a:rPr lang="tr-TR" dirty="0"/>
              <a:t> tanımlayınız. </a:t>
            </a:r>
            <a:r>
              <a:rPr lang="tr-TR" dirty="0" err="1"/>
              <a:t>Method</a:t>
            </a:r>
            <a:r>
              <a:rPr lang="tr-TR" dirty="0"/>
              <a:t> içerisinde iki tam sayı tanımlayınız. Tanımladığınız sayılara değer atayınız.  </a:t>
            </a:r>
            <a:r>
              <a:rPr lang="tr-TR" dirty="0" err="1"/>
              <a:t>Method</a:t>
            </a:r>
            <a:r>
              <a:rPr lang="tr-TR" dirty="0"/>
              <a:t> da bu iki sayının birbirine bölümü ve çarpımının sonuçlarını ekrana </a:t>
            </a:r>
            <a:r>
              <a:rPr lang="tr-TR" dirty="0" err="1"/>
              <a:t>yazdırınız.Daha</a:t>
            </a:r>
            <a:r>
              <a:rPr lang="tr-TR" dirty="0"/>
              <a:t> sonra </a:t>
            </a:r>
            <a:r>
              <a:rPr lang="tr-TR" dirty="0" err="1"/>
              <a:t>islem</a:t>
            </a:r>
            <a:r>
              <a:rPr lang="tr-TR" dirty="0"/>
              <a:t> </a:t>
            </a:r>
            <a:r>
              <a:rPr lang="tr-TR" dirty="0" err="1"/>
              <a:t>methodunu</a:t>
            </a:r>
            <a:r>
              <a:rPr lang="tr-TR" dirty="0"/>
              <a:t> main den çağrınız.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4D8E619-E72C-42BA-BED5-B28440C3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Kod </a:t>
            </a:r>
            <a:r>
              <a:rPr lang="tr-TR" dirty="0" err="1"/>
              <a:t>Blogu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70171" y="2180857"/>
            <a:ext cx="4645152" cy="802237"/>
          </a:xfrm>
        </p:spPr>
        <p:txBody>
          <a:bodyPr/>
          <a:lstStyle/>
          <a:p>
            <a:r>
              <a:rPr lang="tr-TR" dirty="0"/>
              <a:t>Ekran çıktısı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913" y="3303469"/>
            <a:ext cx="5411430" cy="167346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70171" y="3456122"/>
            <a:ext cx="2147728" cy="69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956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764</Words>
  <Application>Microsoft Office PowerPoint</Application>
  <PresentationFormat>Geniş ekran</PresentationFormat>
  <Paragraphs>124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arial</vt:lpstr>
      <vt:lpstr>Calibri</vt:lpstr>
      <vt:lpstr>Gill Sans MT</vt:lpstr>
      <vt:lpstr>Galeri</vt:lpstr>
      <vt:lpstr>MEtHODS</vt:lpstr>
      <vt:lpstr>MetHOD nedir?</vt:lpstr>
      <vt:lpstr>Methodların genel kullanım şekli</vt:lpstr>
      <vt:lpstr>Methodlarda erişim seviyeleri</vt:lpstr>
      <vt:lpstr>Method Oluştururken,</vt:lpstr>
      <vt:lpstr>Parametresiz methodlar</vt:lpstr>
      <vt:lpstr>Örnek</vt:lpstr>
      <vt:lpstr>Örnek</vt:lpstr>
      <vt:lpstr>Örnek</vt:lpstr>
      <vt:lpstr>Methodlarda return kullanımı</vt:lpstr>
      <vt:lpstr>Örnek</vt:lpstr>
      <vt:lpstr>Örnek</vt:lpstr>
      <vt:lpstr>Örnek</vt:lpstr>
      <vt:lpstr>Parametre alan methodlar</vt:lpstr>
      <vt:lpstr>Örnek</vt:lpstr>
      <vt:lpstr>Örnek</vt:lpstr>
      <vt:lpstr>Geriye Değer Döndüren Parametreli Metotlar  </vt:lpstr>
      <vt:lpstr>örnek</vt:lpstr>
      <vt:lpstr>Methodları aşırı yüklemek (overloading)</vt:lpstr>
      <vt:lpstr>Örnek</vt:lpstr>
      <vt:lpstr>Örnek</vt:lpstr>
      <vt:lpstr>Örnek</vt:lpstr>
      <vt:lpstr>Methodlarda özyineleme (recursive)</vt:lpstr>
      <vt:lpstr>Örnek</vt:lpstr>
      <vt:lpstr>Örnek </vt:lpstr>
      <vt:lpstr>ÖRNEK</vt:lpstr>
      <vt:lpstr>ÖRNEK </vt:lpstr>
      <vt:lpstr>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 Duman (BilgeAdam Akademi)</cp:lastModifiedBy>
  <cp:revision>81</cp:revision>
  <dcterms:created xsi:type="dcterms:W3CDTF">2022-01-26T19:45:00Z</dcterms:created>
  <dcterms:modified xsi:type="dcterms:W3CDTF">2022-02-18T20:57:30Z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69067A5E796B4F318AE809E66C0079C7</vt:lpwstr>
  </property>
  <property fmtid="{D5CDD505-2E9C-101B-9397-08002B2CF9AE}" pid="3" name="KSOProductBuildVer">
    <vt:lpwstr>1033-11.2.0.10463</vt:lpwstr>
  </property>
</Properties>
</file>