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p:cNvSpPr>
            <a:spLocks noGrp="1" noRot="1" noChangeAspect="1" noMove="1" noResize="1" noEditPoints="1" noAdjustHandles="1" noChangeArrowheads="1" noChangeShapeType="1" noTextEdit="1"/>
          </p:cNvSpPr>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p:cNvSpPr>
            <a:spLocks noGrp="1" noRot="1" noChangeAspect="1" noMove="1" noResize="1" noEditPoints="1" noAdjustHandles="1" noChangeArrowheads="1" noChangeShapeType="1" noTextEdit="1"/>
          </p:cNvSpPr>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1116701" y="2452526"/>
            <a:ext cx="4248318" cy="1952947"/>
          </a:xfrm>
          <a:noFill/>
        </p:spPr>
        <p:txBody>
          <a:bodyPr anchor="ctr">
            <a:normAutofit/>
          </a:bodyPr>
          <a:lstStyle/>
          <a:p>
            <a:r>
              <a:rPr lang="tr-TR" sz="3600">
                <a:solidFill>
                  <a:srgbClr val="080808"/>
                </a:solidFill>
              </a:rPr>
              <a:t>ZAMAN Karmaşıklığı</a:t>
            </a:r>
            <a:endParaRPr lang="en-US" sz="3600">
              <a:solidFill>
                <a:srgbClr val="080808"/>
              </a:solidFill>
            </a:endParaRPr>
          </a:p>
        </p:txBody>
      </p:sp>
      <p:sp>
        <p:nvSpPr>
          <p:cNvPr id="19" name="Isosceles Triangle 18"/>
          <p:cNvSpPr>
            <a:spLocks noGrp="1" noRot="1" noChangeAspect="1" noMove="1" noResize="1" noEditPoints="1" noAdjustHandles="1" noChangeArrowheads="1" noChangeShapeType="1" noTextEdit="1"/>
          </p:cNvSpPr>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a:spLocks noGrp="1" noRot="1" noChangeAspect="1" noMove="1" noResize="1" noEditPoints="1" noAdjustHandles="1" noChangeArrowheads="1" noChangeShapeType="1" noTextEdit="1"/>
          </p:cNvSpPr>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p:cNvPicPr>
            <a:picLocks noGrp="1" noChangeAspect="1"/>
          </p:cNvPicPr>
          <p:nvPr>
            <p:ph idx="1"/>
          </p:nvPr>
        </p:nvPicPr>
        <p:blipFill>
          <a:blip r:embed="rId2"/>
          <a:stretch>
            <a:fillRect/>
          </a:stretch>
        </p:blipFill>
        <p:spPr>
          <a:xfrm>
            <a:off x="1760541" y="643467"/>
            <a:ext cx="8670917" cy="5571065"/>
          </a:xfrm>
          <a:prstGeom prst="rect">
            <a:avLst/>
          </a:prstGeom>
          <a:ln>
            <a:noFill/>
          </a:ln>
        </p:spPr>
      </p:pic>
      <p:sp>
        <p:nvSpPr>
          <p:cNvPr id="22" name="Isosceles Triangle 21"/>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53006"/>
            <a:ext cx="10515600" cy="5723957"/>
          </a:xfrm>
        </p:spPr>
        <p:txBody>
          <a:bodyPr/>
          <a:lstStyle/>
          <a:p>
            <a:r>
              <a:rPr lang="tr-TR" b="0" i="0" dirty="0">
                <a:solidFill>
                  <a:srgbClr val="333333"/>
                </a:solidFill>
                <a:effectLst/>
                <a:latin typeface="Source Sans Pro" panose="020B0604020202020204" pitchFamily="34" charset="0"/>
              </a:rPr>
              <a:t>Time </a:t>
            </a:r>
            <a:r>
              <a:rPr lang="tr-TR" b="0" i="0" dirty="0" err="1">
                <a:solidFill>
                  <a:srgbClr val="333333"/>
                </a:solidFill>
                <a:effectLst/>
                <a:latin typeface="Source Sans Pro" panose="020B0604020202020204" pitchFamily="34" charset="0"/>
              </a:rPr>
              <a:t>complexity’de</a:t>
            </a:r>
            <a:r>
              <a:rPr lang="tr-TR" b="0" i="0" dirty="0">
                <a:solidFill>
                  <a:srgbClr val="333333"/>
                </a:solidFill>
                <a:effectLst/>
                <a:latin typeface="Source Sans Pro" panose="020B0604020202020204" pitchFamily="34" charset="0"/>
              </a:rPr>
              <a:t> büyümeyi yöneten terimi seçeceğimiz için bağıntı içerisinde en çok karşımıza çıkan değişken terimlerin sıralamasını aşağıda hazır olarak verilmiştir. Eğer ki bu terimler aynı bağıntı içerisindeyse yapmanız gereken seçim en büyük olanı seçmektir. Diğer bir kural ise seçilen en büyük derime ait çarpan, bölen, toplanan, çıkarılan sabitleri yok saymaktır çünkü bunlar da sonsuza giden büyüme sırasında anlamını kaybedecektir.</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p:cNvSpPr>
            <a:spLocks noGrp="1"/>
          </p:cNvSpPr>
          <p:nvPr>
            <p:ph idx="1"/>
          </p:nvPr>
        </p:nvSpPr>
        <p:spPr>
          <a:xfrm>
            <a:off x="643469" y="238923"/>
            <a:ext cx="6158546" cy="5938040"/>
          </a:xfrm>
        </p:spPr>
        <p:txBody>
          <a:bodyPr>
            <a:normAutofit/>
          </a:bodyPr>
          <a:lstStyle/>
          <a:p>
            <a:pPr algn="l" fontAlgn="base"/>
            <a:r>
              <a:rPr lang="tr-TR" sz="1400" b="0" i="0" dirty="0">
                <a:solidFill>
                  <a:srgbClr val="333333"/>
                </a:solidFill>
                <a:effectLst/>
                <a:latin typeface="Source Sans Pro" panose="020B0604020202020204" pitchFamily="34" charset="0"/>
              </a:rPr>
              <a:t>Yukarıdaki örnekler için Time </a:t>
            </a:r>
            <a:r>
              <a:rPr lang="tr-TR" sz="1400" b="0" i="0" dirty="0" err="1">
                <a:solidFill>
                  <a:srgbClr val="333333"/>
                </a:solidFill>
                <a:effectLst/>
                <a:latin typeface="Source Sans Pro" panose="020B0604020202020204" pitchFamily="34" charset="0"/>
              </a:rPr>
              <a:t>complexity</a:t>
            </a:r>
            <a:r>
              <a:rPr lang="tr-TR" sz="1400" b="0" i="0" dirty="0">
                <a:solidFill>
                  <a:srgbClr val="333333"/>
                </a:solidFill>
                <a:effectLst/>
                <a:latin typeface="Source Sans Pro" panose="020B0604020202020204" pitchFamily="34" charset="0"/>
              </a:rPr>
              <a:t> üzerinden </a:t>
            </a:r>
            <a:r>
              <a:rPr lang="tr-TR" sz="1400" b="0" i="0" dirty="0" err="1">
                <a:solidFill>
                  <a:srgbClr val="333333"/>
                </a:solidFill>
                <a:effectLst/>
                <a:latin typeface="Source Sans Pro" panose="020B0604020202020204" pitchFamily="34" charset="0"/>
              </a:rPr>
              <a:t>Big</a:t>
            </a:r>
            <a:r>
              <a:rPr lang="tr-TR" sz="1400" b="0" i="0" dirty="0">
                <a:solidFill>
                  <a:srgbClr val="333333"/>
                </a:solidFill>
                <a:effectLst/>
                <a:latin typeface="Source Sans Pro" panose="020B0604020202020204" pitchFamily="34" charset="0"/>
              </a:rPr>
              <a:t> o </a:t>
            </a:r>
            <a:r>
              <a:rPr lang="tr-TR" sz="1400" b="0" i="0" dirty="0" err="1">
                <a:solidFill>
                  <a:srgbClr val="333333"/>
                </a:solidFill>
                <a:effectLst/>
                <a:latin typeface="Source Sans Pro" panose="020B0604020202020204" pitchFamily="34" charset="0"/>
              </a:rPr>
              <a:t>notasyonlarını</a:t>
            </a:r>
            <a:r>
              <a:rPr lang="tr-TR" sz="1400" b="0" i="0" dirty="0">
                <a:solidFill>
                  <a:srgbClr val="333333"/>
                </a:solidFill>
                <a:effectLst/>
                <a:latin typeface="Source Sans Pro" panose="020B0604020202020204" pitchFamily="34" charset="0"/>
              </a:rPr>
              <a:t> bulalım.</a:t>
            </a:r>
            <a:endParaRPr lang="tr-TR" sz="1400" b="0" i="0" dirty="0">
              <a:solidFill>
                <a:srgbClr val="666666"/>
              </a:solidFill>
              <a:effectLst/>
              <a:latin typeface="Source Sans Pro" panose="020B0604020202020204" pitchFamily="34" charset="0"/>
            </a:endParaRPr>
          </a:p>
          <a:p>
            <a:pPr fontAlgn="base"/>
            <a:r>
              <a:rPr lang="tr-TR" sz="1400" b="0" i="0" dirty="0">
                <a:solidFill>
                  <a:srgbClr val="000000"/>
                </a:solidFill>
                <a:effectLst/>
                <a:latin typeface="Source Sans Pro" panose="020B0604020202020204" pitchFamily="34" charset="0"/>
              </a:rPr>
              <a:t>   T(𝑛) = 3𝑛 + 4  -&gt; O(n)</a:t>
            </a:r>
            <a:br>
              <a:rPr lang="tr-TR" sz="1400" b="0" i="0" dirty="0">
                <a:solidFill>
                  <a:srgbClr val="000000"/>
                </a:solidFill>
                <a:effectLst/>
                <a:latin typeface="Source Sans Pro" panose="020B0604020202020204" pitchFamily="34" charset="0"/>
              </a:rPr>
            </a:br>
            <a:r>
              <a:rPr lang="tr-TR" sz="1400" b="0" i="0" dirty="0">
                <a:solidFill>
                  <a:srgbClr val="000000"/>
                </a:solidFill>
                <a:effectLst/>
                <a:latin typeface="Source Sans Pro" panose="020B0604020202020204" pitchFamily="34" charset="0"/>
              </a:rPr>
              <a:t>   T(𝑛)  = 4𝑛  -&gt; O(n)</a:t>
            </a:r>
            <a:br>
              <a:rPr lang="tr-TR" sz="1400" b="0" i="0" dirty="0">
                <a:solidFill>
                  <a:srgbClr val="000000"/>
                </a:solidFill>
                <a:effectLst/>
                <a:latin typeface="Source Sans Pro" panose="020B0604020202020204" pitchFamily="34" charset="0"/>
              </a:rPr>
            </a:br>
            <a:r>
              <a:rPr lang="tr-TR" sz="1400" b="0" i="0" dirty="0">
                <a:solidFill>
                  <a:srgbClr val="000000"/>
                </a:solidFill>
                <a:effectLst/>
                <a:latin typeface="Source Sans Pro" panose="020B0604020202020204" pitchFamily="34" charset="0"/>
              </a:rPr>
              <a:t>   T(𝑛,m) = 3.m.n + 4.n + 2  -&gt; 3.𝑛.𝑛 + 4𝑛 -&gt; O(𝑛^2)</a:t>
            </a:r>
            <a:br>
              <a:rPr lang="tr-TR" sz="1400" b="0" i="0" dirty="0">
                <a:solidFill>
                  <a:srgbClr val="000000"/>
                </a:solidFill>
                <a:effectLst/>
                <a:latin typeface="Source Sans Pro" panose="020B0604020202020204" pitchFamily="34" charset="0"/>
              </a:rPr>
            </a:br>
            <a:r>
              <a:rPr lang="tr-TR" sz="1400" b="0" i="0" dirty="0">
                <a:solidFill>
                  <a:srgbClr val="000000"/>
                </a:solidFill>
                <a:effectLst/>
                <a:latin typeface="Source Sans Pro" panose="020B0604020202020204" pitchFamily="34" charset="0"/>
              </a:rPr>
              <a:t>   T(𝑛) = 2𝑛   -&gt; O(n)</a:t>
            </a:r>
            <a:endParaRPr lang="tr-TR" sz="1400" b="0" i="0" dirty="0">
              <a:solidFill>
                <a:srgbClr val="666666"/>
              </a:solidFill>
              <a:effectLst/>
              <a:latin typeface="Source Sans Pro" panose="020B0604020202020204" pitchFamily="34" charset="0"/>
            </a:endParaRPr>
          </a:p>
          <a:p>
            <a:endParaRPr lang="tr-TR" sz="2000" dirty="0"/>
          </a:p>
        </p:txBody>
      </p:sp>
      <p:grpSp>
        <p:nvGrpSpPr>
          <p:cNvPr id="12" name="Group 11"/>
          <p:cNvGrpSpPr>
            <a:grpSpLocks noGrp="1" noUngrp="1" noRot="1" noChangeAspect="1" noMove="1" noResize="1"/>
          </p:cNvGrpSpPr>
          <p:nvPr/>
        </p:nvGrpSpPr>
        <p:grpSpPr>
          <a:xfrm>
            <a:off x="0" y="4601497"/>
            <a:ext cx="1014060" cy="2017580"/>
            <a:chOff x="0" y="4601497"/>
            <a:chExt cx="1014060" cy="2017580"/>
          </a:xfrm>
        </p:grpSpPr>
        <p:sp>
          <p:nvSpPr>
            <p:cNvPr id="13" name="Isosceles Triangle 12"/>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Resim 4"/>
          <p:cNvPicPr>
            <a:picLocks noChangeAspect="1"/>
          </p:cNvPicPr>
          <p:nvPr/>
        </p:nvPicPr>
        <p:blipFill>
          <a:blip r:embed="rId2"/>
          <a:stretch>
            <a:fillRect/>
          </a:stretch>
        </p:blipFill>
        <p:spPr>
          <a:xfrm>
            <a:off x="6802016" y="382556"/>
            <a:ext cx="5114650" cy="5168124"/>
          </a:xfrm>
          <a:prstGeom prst="rect">
            <a:avLst/>
          </a:prstGeom>
        </p:spPr>
      </p:pic>
      <p:grpSp>
        <p:nvGrpSpPr>
          <p:cNvPr id="16" name="Group 15"/>
          <p:cNvGrpSpPr>
            <a:grpSpLocks noGrp="1" noUngrp="1" noRot="1" noChangeAspect="1" noMove="1" noResize="1"/>
          </p:cNvGrpSpPr>
          <p:nvPr/>
        </p:nvGrpSpPr>
        <p:grpSpPr>
          <a:xfrm>
            <a:off x="11219290" y="1"/>
            <a:ext cx="972709" cy="1935307"/>
            <a:chOff x="10918968" y="713127"/>
            <a:chExt cx="1273032" cy="2532832"/>
          </a:xfrm>
        </p:grpSpPr>
        <p:sp>
          <p:nvSpPr>
            <p:cNvPr id="17" name="Rectangle 16"/>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a:solidFill>
                  <a:srgbClr val="000000"/>
                </a:solidFill>
                <a:effectLst/>
                <a:latin typeface="Source Sans Pro" panose="020B0604020202020204" pitchFamily="34" charset="0"/>
              </a:rPr>
              <a:t> BAZI KALIPLARIN BIG-O NOTASYONUNUN KOLAY YOLDAN BULUNMASI</a:t>
            </a:r>
            <a:endParaRPr lang="tr-TR" dirty="0"/>
          </a:p>
        </p:txBody>
      </p:sp>
      <p:sp>
        <p:nvSpPr>
          <p:cNvPr id="3" name="İçerik Yer Tutucusu 2"/>
          <p:cNvSpPr>
            <a:spLocks noGrp="1"/>
          </p:cNvSpPr>
          <p:nvPr>
            <p:ph idx="1"/>
          </p:nvPr>
        </p:nvSpPr>
        <p:spPr/>
        <p:txBody>
          <a:bodyPr/>
          <a:lstStyle/>
          <a:p>
            <a:r>
              <a:rPr lang="tr-TR" b="1" i="0" u="sng" dirty="0">
                <a:solidFill>
                  <a:srgbClr val="333333"/>
                </a:solidFill>
                <a:effectLst/>
                <a:latin typeface="Source Sans Pro" panose="020B0604020202020204" pitchFamily="34" charset="0"/>
              </a:rPr>
              <a:t>Sabit Zamanlı : O (1)</a:t>
            </a:r>
          </a:p>
          <a:p>
            <a:pPr algn="l" fontAlgn="base"/>
            <a:r>
              <a:rPr lang="tr-TR" b="0" i="0" dirty="0">
                <a:solidFill>
                  <a:srgbClr val="333333"/>
                </a:solidFill>
                <a:effectLst/>
                <a:latin typeface="Source Sans Pro" panose="020B0604020202020204" pitchFamily="34" charset="0"/>
              </a:rPr>
              <a:t>İfadenin çalışma zamanı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size </a:t>
            </a:r>
            <a:r>
              <a:rPr lang="tr-TR" b="0" i="0" dirty="0" err="1">
                <a:solidFill>
                  <a:srgbClr val="333333"/>
                </a:solidFill>
                <a:effectLst/>
                <a:latin typeface="Source Sans Pro" panose="020B0604020202020204" pitchFamily="34" charset="0"/>
              </a:rPr>
              <a:t>N’e</a:t>
            </a:r>
            <a:r>
              <a:rPr lang="tr-TR" b="0" i="0" dirty="0">
                <a:solidFill>
                  <a:srgbClr val="333333"/>
                </a:solidFill>
                <a:effectLst/>
                <a:latin typeface="Source Sans Pro" panose="020B0604020202020204" pitchFamily="34" charset="0"/>
              </a:rPr>
              <a:t> bağlı değildir. Örneğin;</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a:solidFill>
                  <a:srgbClr val="333333"/>
                </a:solidFill>
                <a:effectLst/>
                <a:latin typeface="Source Sans Pro" panose="020B0604020202020204" pitchFamily="34" charset="0"/>
              </a:rPr>
              <a:t>Dizi üzerinden elemana ulaşmak</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a:solidFill>
                  <a:srgbClr val="333333"/>
                </a:solidFill>
                <a:effectLst/>
                <a:latin typeface="Source Sans Pro" panose="020B0604020202020204" pitchFamily="34" charset="0"/>
              </a:rPr>
              <a:t>Sabit boyutlu </a:t>
            </a:r>
            <a:r>
              <a:rPr lang="tr-TR" b="0" i="0" dirty="0" err="1">
                <a:solidFill>
                  <a:srgbClr val="333333"/>
                </a:solidFill>
                <a:effectLst/>
                <a:latin typeface="Source Sans Pro" panose="020B0604020202020204" pitchFamily="34" charset="0"/>
              </a:rPr>
              <a:t>stackten</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push</a:t>
            </a:r>
            <a:r>
              <a:rPr lang="tr-TR" b="0" i="0" dirty="0">
                <a:solidFill>
                  <a:srgbClr val="333333"/>
                </a:solidFill>
                <a:effectLst/>
                <a:latin typeface="Source Sans Pro" panose="020B0604020202020204" pitchFamily="34" charset="0"/>
              </a:rPr>
              <a:t> ve pop işlemi yapmak</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Aritmatik</a:t>
            </a:r>
            <a:r>
              <a:rPr lang="tr-TR" b="0" i="0" dirty="0">
                <a:solidFill>
                  <a:srgbClr val="333333"/>
                </a:solidFill>
                <a:effectLst/>
                <a:latin typeface="Source Sans Pro" panose="020B0604020202020204" pitchFamily="34" charset="0"/>
              </a:rPr>
              <a:t> operasyonlar</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a:solidFill>
                  <a:srgbClr val="333333"/>
                </a:solidFill>
                <a:effectLst/>
                <a:latin typeface="Source Sans Pro" panose="020B0604020202020204" pitchFamily="34" charset="0"/>
              </a:rPr>
              <a:t>Kıyaslamalar</a:t>
            </a:r>
            <a:endParaRPr lang="tr-TR" b="0" i="0" dirty="0">
              <a:solidFill>
                <a:srgbClr val="666666"/>
              </a:solidFill>
              <a:effectLst/>
              <a:latin typeface="Source Sans Pro" panose="020B0604020202020204" pitchFamily="34" charset="0"/>
            </a:endParaRPr>
          </a:p>
          <a:p>
            <a:pPr marL="0" indent="0">
              <a:buNone/>
            </a:pPr>
            <a:endParaRPr lang="tr-TR" dirty="0"/>
          </a:p>
        </p:txBody>
      </p:sp>
      <p:pic>
        <p:nvPicPr>
          <p:cNvPr id="6" name="Resim 5">
            <a:extLst>
              <a:ext uri="{FF2B5EF4-FFF2-40B4-BE49-F238E27FC236}">
                <a16:creationId xmlns:a16="http://schemas.microsoft.com/office/drawing/2014/main" id="{D3F43CDD-0FA6-4061-A754-A3667FC3D78B}"/>
              </a:ext>
            </a:extLst>
          </p:cNvPr>
          <p:cNvPicPr>
            <a:picLocks noChangeAspect="1"/>
          </p:cNvPicPr>
          <p:nvPr/>
        </p:nvPicPr>
        <p:blipFill>
          <a:blip r:embed="rId2"/>
          <a:stretch>
            <a:fillRect/>
          </a:stretch>
        </p:blipFill>
        <p:spPr>
          <a:xfrm>
            <a:off x="962025" y="5202529"/>
            <a:ext cx="5133975" cy="1095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93615"/>
            <a:ext cx="10515600" cy="5883348"/>
          </a:xfrm>
        </p:spPr>
        <p:txBody>
          <a:bodyPr/>
          <a:lstStyle/>
          <a:p>
            <a:pPr algn="l" fontAlgn="base"/>
            <a:r>
              <a:rPr lang="tr-TR" b="1" i="0" u="sng" dirty="0" err="1">
                <a:solidFill>
                  <a:srgbClr val="333333"/>
                </a:solidFill>
                <a:effectLst/>
                <a:latin typeface="inherit"/>
              </a:rPr>
              <a:t>Linear</a:t>
            </a:r>
            <a:r>
              <a:rPr lang="tr-TR" b="1" i="0" u="sng" dirty="0">
                <a:solidFill>
                  <a:srgbClr val="333333"/>
                </a:solidFill>
                <a:effectLst/>
                <a:latin typeface="inherit"/>
              </a:rPr>
              <a:t> Zamanlı : O (N)</a:t>
            </a:r>
            <a:endParaRPr lang="tr-TR" b="0" i="0" dirty="0">
              <a:solidFill>
                <a:srgbClr val="666666"/>
              </a:solidFill>
              <a:effectLst/>
              <a:latin typeface="Source Sans Pro" panose="020B0604020202020204" pitchFamily="34" charset="0"/>
            </a:endParaRPr>
          </a:p>
          <a:p>
            <a:pPr algn="l" fontAlgn="base"/>
            <a:r>
              <a:rPr lang="tr-TR" b="0" i="0" dirty="0">
                <a:solidFill>
                  <a:srgbClr val="333333"/>
                </a:solidFill>
                <a:effectLst/>
                <a:latin typeface="Source Sans Pro" panose="020B0604020202020204" pitchFamily="34" charset="0"/>
              </a:rPr>
              <a:t>Çalışma zamanı direkt olarak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size </a:t>
            </a:r>
            <a:r>
              <a:rPr lang="tr-TR" b="0" i="0" dirty="0" err="1">
                <a:solidFill>
                  <a:srgbClr val="333333"/>
                </a:solidFill>
                <a:effectLst/>
                <a:latin typeface="Source Sans Pro" panose="020B0604020202020204" pitchFamily="34" charset="0"/>
              </a:rPr>
              <a:t>N’e</a:t>
            </a:r>
            <a:r>
              <a:rPr lang="tr-TR" b="0" i="0" dirty="0">
                <a:solidFill>
                  <a:srgbClr val="333333"/>
                </a:solidFill>
                <a:effectLst/>
                <a:latin typeface="Source Sans Pro" panose="020B0604020202020204" pitchFamily="34" charset="0"/>
              </a:rPr>
              <a:t> bağlıdır. Yani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size büyüdükçe çalışma zamanı da büyür. Örneğin;</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Linear</a:t>
            </a:r>
            <a:r>
              <a:rPr lang="tr-TR" b="0" i="0" dirty="0">
                <a:solidFill>
                  <a:srgbClr val="333333"/>
                </a:solidFill>
                <a:effectLst/>
                <a:latin typeface="Source Sans Pro" panose="020B0604020202020204" pitchFamily="34" charset="0"/>
              </a:rPr>
              <a:t> dizide eleman aramak</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Linear</a:t>
            </a:r>
            <a:r>
              <a:rPr lang="tr-TR" b="0" i="0" dirty="0">
                <a:solidFill>
                  <a:srgbClr val="333333"/>
                </a:solidFill>
                <a:effectLst/>
                <a:latin typeface="Source Sans Pro" panose="020B0604020202020204" pitchFamily="34" charset="0"/>
              </a:rPr>
              <a:t> dizide </a:t>
            </a:r>
            <a:r>
              <a:rPr lang="tr-TR" b="0" i="0" dirty="0" err="1">
                <a:solidFill>
                  <a:srgbClr val="333333"/>
                </a:solidFill>
                <a:effectLst/>
                <a:latin typeface="Source Sans Pro" panose="020B0604020202020204" pitchFamily="34" charset="0"/>
              </a:rPr>
              <a:t>traversal</a:t>
            </a:r>
            <a:r>
              <a:rPr lang="tr-TR" b="0" i="0" dirty="0">
                <a:solidFill>
                  <a:srgbClr val="333333"/>
                </a:solidFill>
                <a:effectLst/>
                <a:latin typeface="Source Sans Pro" panose="020B0604020202020204" pitchFamily="34" charset="0"/>
              </a:rPr>
              <a:t> işlemler</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Linear</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arrayda</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max</a:t>
            </a:r>
            <a:r>
              <a:rPr lang="tr-TR" b="0" i="0" dirty="0">
                <a:solidFill>
                  <a:srgbClr val="333333"/>
                </a:solidFill>
                <a:effectLst/>
                <a:latin typeface="Source Sans Pro" panose="020B0604020202020204" pitchFamily="34" charset="0"/>
              </a:rPr>
              <a:t> ve </a:t>
            </a:r>
            <a:r>
              <a:rPr lang="tr-TR" b="0" i="0" dirty="0" err="1">
                <a:solidFill>
                  <a:srgbClr val="333333"/>
                </a:solidFill>
                <a:effectLst/>
                <a:latin typeface="Source Sans Pro" panose="020B0604020202020204" pitchFamily="34" charset="0"/>
              </a:rPr>
              <a:t>min</a:t>
            </a:r>
            <a:r>
              <a:rPr lang="tr-TR" b="0" i="0" dirty="0">
                <a:solidFill>
                  <a:srgbClr val="333333"/>
                </a:solidFill>
                <a:effectLst/>
                <a:latin typeface="Source Sans Pro" panose="020B0604020202020204" pitchFamily="34" charset="0"/>
              </a:rPr>
              <a:t> bulma</a:t>
            </a:r>
            <a:endParaRPr lang="tr-TR" b="0" i="0" dirty="0">
              <a:solidFill>
                <a:srgbClr val="666666"/>
              </a:solidFill>
              <a:effectLst/>
              <a:latin typeface="Source Sans Pro" panose="020B0604020202020204" pitchFamily="34" charset="0"/>
            </a:endParaRPr>
          </a:p>
          <a:p>
            <a:endParaRPr lang="tr-TR" dirty="0"/>
          </a:p>
        </p:txBody>
      </p:sp>
      <p:pic>
        <p:nvPicPr>
          <p:cNvPr id="4" name="Resim 3">
            <a:extLst>
              <a:ext uri="{FF2B5EF4-FFF2-40B4-BE49-F238E27FC236}">
                <a16:creationId xmlns:a16="http://schemas.microsoft.com/office/drawing/2014/main" id="{5B366FEA-CAAD-4ED4-B119-AE0700AC9DE0}"/>
              </a:ext>
            </a:extLst>
          </p:cNvPr>
          <p:cNvPicPr>
            <a:picLocks noChangeAspect="1"/>
          </p:cNvPicPr>
          <p:nvPr/>
        </p:nvPicPr>
        <p:blipFill>
          <a:blip r:embed="rId2"/>
          <a:stretch>
            <a:fillRect/>
          </a:stretch>
        </p:blipFill>
        <p:spPr>
          <a:xfrm>
            <a:off x="1162924" y="3752656"/>
            <a:ext cx="5667375" cy="16964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94283"/>
            <a:ext cx="10515600" cy="5782680"/>
          </a:xfrm>
        </p:spPr>
        <p:txBody>
          <a:bodyPr/>
          <a:lstStyle/>
          <a:p>
            <a:r>
              <a:rPr lang="tr-TR" b="1" i="0" u="sng" dirty="0" err="1">
                <a:solidFill>
                  <a:srgbClr val="333333"/>
                </a:solidFill>
                <a:effectLst/>
                <a:latin typeface="Source Sans Pro" panose="020B0604020202020204" pitchFamily="34" charset="0"/>
              </a:rPr>
              <a:t>Polinom</a:t>
            </a:r>
            <a:r>
              <a:rPr lang="pt-BR" b="1" i="0" u="sng" dirty="0">
                <a:solidFill>
                  <a:srgbClr val="333333"/>
                </a:solidFill>
                <a:effectLst/>
                <a:latin typeface="Source Sans Pro" panose="020B0604020202020204" pitchFamily="34" charset="0"/>
              </a:rPr>
              <a:t> Zamanlı: O (N^</a:t>
            </a:r>
            <a:r>
              <a:rPr lang="tr-TR" b="1" i="0" u="sng" dirty="0">
                <a:solidFill>
                  <a:srgbClr val="333333"/>
                </a:solidFill>
                <a:effectLst/>
                <a:latin typeface="Source Sans Pro" panose="020B0604020202020204" pitchFamily="34" charset="0"/>
              </a:rPr>
              <a:t>p</a:t>
            </a:r>
            <a:r>
              <a:rPr lang="pt-BR" b="1" i="0" u="sng" dirty="0">
                <a:solidFill>
                  <a:srgbClr val="333333"/>
                </a:solidFill>
                <a:effectLst/>
                <a:latin typeface="Source Sans Pro" panose="020B0604020202020204" pitchFamily="34" charset="0"/>
              </a:rPr>
              <a:t>)</a:t>
            </a:r>
            <a:endParaRPr lang="tr-TR" b="1" i="0" u="sng" dirty="0">
              <a:solidFill>
                <a:srgbClr val="333333"/>
              </a:solidFill>
              <a:effectLst/>
              <a:latin typeface="Source Sans Pro" panose="020B0604020202020204" pitchFamily="34" charset="0"/>
            </a:endParaRPr>
          </a:p>
          <a:p>
            <a:pPr algn="l" fontAlgn="base"/>
            <a:r>
              <a:rPr lang="tr-TR" b="0" i="0" dirty="0">
                <a:solidFill>
                  <a:srgbClr val="333333"/>
                </a:solidFill>
                <a:effectLst/>
                <a:latin typeface="Source Sans Pro" panose="020B0604020202020204" pitchFamily="34" charset="0"/>
              </a:rPr>
              <a:t>Eğer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size’ı</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N’e</a:t>
            </a:r>
            <a:r>
              <a:rPr lang="tr-TR" b="0" i="0" dirty="0">
                <a:solidFill>
                  <a:srgbClr val="333333"/>
                </a:solidFill>
                <a:effectLst/>
                <a:latin typeface="Source Sans Pro" panose="020B0604020202020204" pitchFamily="34" charset="0"/>
              </a:rPr>
              <a:t> bağlı iç içe iki </a:t>
            </a:r>
            <a:r>
              <a:rPr lang="tr-TR" b="0" i="0" dirty="0" err="1">
                <a:solidFill>
                  <a:srgbClr val="333333"/>
                </a:solidFill>
                <a:effectLst/>
                <a:latin typeface="Source Sans Pro" panose="020B0604020202020204" pitchFamily="34" charset="0"/>
              </a:rPr>
              <a:t>for</a:t>
            </a:r>
            <a:r>
              <a:rPr lang="tr-TR" b="0" i="0" dirty="0">
                <a:solidFill>
                  <a:srgbClr val="333333"/>
                </a:solidFill>
                <a:effectLst/>
                <a:latin typeface="Source Sans Pro" panose="020B0604020202020204" pitchFamily="34" charset="0"/>
              </a:rPr>
              <a:t> döngü var ise bu </a:t>
            </a:r>
            <a:r>
              <a:rPr lang="tr-TR" b="0" i="0" dirty="0" err="1">
                <a:solidFill>
                  <a:srgbClr val="333333"/>
                </a:solidFill>
                <a:effectLst/>
                <a:latin typeface="Source Sans Pro" panose="020B0604020202020204" pitchFamily="34" charset="0"/>
              </a:rPr>
              <a:t>quadratic</a:t>
            </a:r>
            <a:r>
              <a:rPr lang="tr-TR" b="0" i="0" dirty="0">
                <a:solidFill>
                  <a:srgbClr val="333333"/>
                </a:solidFill>
                <a:effectLst/>
                <a:latin typeface="Source Sans Pro" panose="020B0604020202020204" pitchFamily="34" charset="0"/>
              </a:rPr>
              <a:t> zamanlı çalışır.  Çalışma zamanı N * N olarak artar.</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Insertion</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sort</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Bubble</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sort</a:t>
            </a:r>
            <a:endParaRPr lang="tr-TR" b="0" i="0" dirty="0">
              <a:solidFill>
                <a:srgbClr val="666666"/>
              </a:solidFill>
              <a:effectLst/>
              <a:latin typeface="Source Sans Pro" panose="020B0604020202020204" pitchFamily="34" charset="0"/>
            </a:endParaRPr>
          </a:p>
          <a:p>
            <a:pPr algn="l" fontAlgn="base">
              <a:buFont typeface="Arial" panose="020B0604020202020204" pitchFamily="34" charset="0"/>
              <a:buChar char="•"/>
            </a:pPr>
            <a:r>
              <a:rPr lang="tr-TR" b="0" i="0" dirty="0" err="1">
                <a:solidFill>
                  <a:srgbClr val="333333"/>
                </a:solidFill>
                <a:effectLst/>
                <a:latin typeface="Source Sans Pro" panose="020B0604020202020204" pitchFamily="34" charset="0"/>
              </a:rPr>
              <a:t>Selection</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Sort</a:t>
            </a:r>
            <a:endParaRPr lang="tr-TR" b="0" i="0" dirty="0">
              <a:solidFill>
                <a:srgbClr val="666666"/>
              </a:solidFill>
              <a:effectLst/>
              <a:latin typeface="Source Sans Pro" panose="020B0604020202020204" pitchFamily="34" charset="0"/>
            </a:endParaRPr>
          </a:p>
          <a:p>
            <a:endParaRPr lang="tr-TR" dirty="0"/>
          </a:p>
        </p:txBody>
      </p:sp>
      <p:pic>
        <p:nvPicPr>
          <p:cNvPr id="4" name="Resim 3">
            <a:extLst>
              <a:ext uri="{FF2B5EF4-FFF2-40B4-BE49-F238E27FC236}">
                <a16:creationId xmlns:a16="http://schemas.microsoft.com/office/drawing/2014/main" id="{265EDD71-68AF-4835-A09A-1A50A45D598D}"/>
              </a:ext>
            </a:extLst>
          </p:cNvPr>
          <p:cNvPicPr>
            <a:picLocks noChangeAspect="1"/>
          </p:cNvPicPr>
          <p:nvPr/>
        </p:nvPicPr>
        <p:blipFill>
          <a:blip r:embed="rId2"/>
          <a:stretch>
            <a:fillRect/>
          </a:stretch>
        </p:blipFill>
        <p:spPr>
          <a:xfrm>
            <a:off x="1162730" y="4033157"/>
            <a:ext cx="6600825" cy="21438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a:extLst>
              <a:ext uri="{FF2B5EF4-FFF2-40B4-BE49-F238E27FC236}">
                <a16:creationId xmlns:a16="http://schemas.microsoft.com/office/drawing/2014/main" id="{1A6E03E6-90BB-4036-BF58-7AEFC4FDECF0}"/>
              </a:ext>
            </a:extLst>
          </p:cNvPr>
          <p:cNvPicPr>
            <a:picLocks noChangeAspect="1"/>
          </p:cNvPicPr>
          <p:nvPr/>
        </p:nvPicPr>
        <p:blipFill>
          <a:blip r:embed="rId2"/>
          <a:stretch>
            <a:fillRect/>
          </a:stretch>
        </p:blipFill>
        <p:spPr>
          <a:xfrm>
            <a:off x="1158955" y="1022762"/>
            <a:ext cx="9875259" cy="1530663"/>
          </a:xfrm>
          <a:prstGeom prst="rect">
            <a:avLst/>
          </a:prstGeom>
        </p:spPr>
      </p:pic>
      <p:sp>
        <p:nvSpPr>
          <p:cNvPr id="3" name="İçerik Yer Tutucusu 2"/>
          <p:cNvSpPr>
            <a:spLocks noGrp="1"/>
          </p:cNvSpPr>
          <p:nvPr>
            <p:ph idx="1"/>
          </p:nvPr>
        </p:nvSpPr>
        <p:spPr>
          <a:xfrm>
            <a:off x="5630779" y="3884452"/>
            <a:ext cx="5723021" cy="2398713"/>
          </a:xfrm>
        </p:spPr>
        <p:txBody>
          <a:bodyPr anchor="ctr">
            <a:normAutofit/>
          </a:bodyPr>
          <a:lstStyle/>
          <a:p>
            <a:endParaRPr lang="tr-TR" sz="1700" dirty="0"/>
          </a:p>
          <a:p>
            <a:r>
              <a:rPr lang="pt-BR" sz="1700" b="1" i="0" u="sng" dirty="0">
                <a:effectLst/>
                <a:latin typeface="Source Sans Pro" panose="020B0604020202020204" pitchFamily="34" charset="0"/>
              </a:rPr>
              <a:t>Logarithmic Zamanlı : O (log N)</a:t>
            </a:r>
            <a:endParaRPr lang="tr-TR" sz="1700" b="1" i="0" u="sng" dirty="0">
              <a:effectLst/>
              <a:latin typeface="Source Sans Pro" panose="020B0604020202020204" pitchFamily="34" charset="0"/>
            </a:endParaRPr>
          </a:p>
          <a:p>
            <a:pPr fontAlgn="base"/>
            <a:r>
              <a:rPr lang="tr-TR" sz="1700" b="0" i="0" dirty="0">
                <a:effectLst/>
                <a:latin typeface="Source Sans Pro" panose="020B0604020202020204" pitchFamily="34" charset="0"/>
              </a:rPr>
              <a:t>Bir </a:t>
            </a:r>
            <a:r>
              <a:rPr lang="tr-TR" sz="1700" b="0" i="0" dirty="0" err="1">
                <a:effectLst/>
                <a:latin typeface="Source Sans Pro" panose="020B0604020202020204" pitchFamily="34" charset="0"/>
              </a:rPr>
              <a:t>loopun</a:t>
            </a:r>
            <a:r>
              <a:rPr lang="tr-TR" sz="1700" b="0" i="0" dirty="0">
                <a:effectLst/>
                <a:latin typeface="Source Sans Pro" panose="020B0604020202020204" pitchFamily="34" charset="0"/>
              </a:rPr>
              <a:t> time </a:t>
            </a:r>
            <a:r>
              <a:rPr lang="tr-TR" sz="1700" b="0" i="0" dirty="0" err="1">
                <a:effectLst/>
                <a:latin typeface="Source Sans Pro" panose="020B0604020202020204" pitchFamily="34" charset="0"/>
              </a:rPr>
              <a:t>complexity’si</a:t>
            </a:r>
            <a:r>
              <a:rPr lang="tr-TR" sz="1700" b="0" i="0" dirty="0">
                <a:effectLst/>
                <a:latin typeface="Source Sans Pro" panose="020B0604020202020204" pitchFamily="34" charset="0"/>
              </a:rPr>
              <a:t> ya da </a:t>
            </a:r>
            <a:r>
              <a:rPr lang="tr-TR" sz="1700" b="0" i="0" dirty="0" err="1">
                <a:effectLst/>
                <a:latin typeface="Source Sans Pro" panose="020B0604020202020204" pitchFamily="34" charset="0"/>
              </a:rPr>
              <a:t>big</a:t>
            </a:r>
            <a:r>
              <a:rPr lang="tr-TR" sz="1700" b="0" i="0" dirty="0">
                <a:effectLst/>
                <a:latin typeface="Source Sans Pro" panose="020B0604020202020204" pitchFamily="34" charset="0"/>
              </a:rPr>
              <a:t> o </a:t>
            </a:r>
            <a:r>
              <a:rPr lang="tr-TR" sz="1700" b="0" i="0" dirty="0" err="1">
                <a:effectLst/>
                <a:latin typeface="Source Sans Pro" panose="020B0604020202020204" pitchFamily="34" charset="0"/>
              </a:rPr>
              <a:t>notasyonu</a:t>
            </a:r>
            <a:r>
              <a:rPr lang="tr-TR" sz="1700" b="0" i="0" dirty="0">
                <a:effectLst/>
                <a:latin typeface="Source Sans Pro" panose="020B0604020202020204" pitchFamily="34" charset="0"/>
              </a:rPr>
              <a:t>, </a:t>
            </a:r>
            <a:r>
              <a:rPr lang="tr-TR" sz="1700" b="0" i="0" dirty="0" err="1">
                <a:effectLst/>
                <a:latin typeface="Source Sans Pro" panose="020B0604020202020204" pitchFamily="34" charset="0"/>
              </a:rPr>
              <a:t>loopun</a:t>
            </a:r>
            <a:r>
              <a:rPr lang="tr-TR" sz="1700" b="0" i="0" dirty="0">
                <a:effectLst/>
                <a:latin typeface="Source Sans Pro" panose="020B0604020202020204" pitchFamily="34" charset="0"/>
              </a:rPr>
              <a:t> değerleri bir sabit tarafından bölünüp çarpıldığı zaman </a:t>
            </a:r>
            <a:r>
              <a:rPr lang="tr-TR" sz="1700" b="0" i="1" dirty="0">
                <a:effectLst/>
                <a:latin typeface="inherit"/>
              </a:rPr>
              <a:t>O(</a:t>
            </a:r>
            <a:r>
              <a:rPr lang="tr-TR" sz="1700" b="0" i="1" dirty="0" err="1">
                <a:effectLst/>
                <a:latin typeface="inherit"/>
              </a:rPr>
              <a:t>log</a:t>
            </a:r>
            <a:r>
              <a:rPr lang="tr-TR" sz="1700" b="0" i="1" dirty="0">
                <a:effectLst/>
                <a:latin typeface="inherit"/>
              </a:rPr>
              <a:t> N) olur.</a:t>
            </a:r>
            <a:endParaRPr lang="tr-TR" sz="1700" b="0" i="0" dirty="0">
              <a:effectLst/>
              <a:latin typeface="Source Sans Pro" panose="020B0604020202020204" pitchFamily="34" charset="0"/>
            </a:endParaRPr>
          </a:p>
          <a:p>
            <a:pPr fontAlgn="base"/>
            <a:r>
              <a:rPr lang="tr-TR" sz="1700" b="0" i="0" dirty="0">
                <a:effectLst/>
                <a:latin typeface="Source Sans Pro" panose="020B0604020202020204" pitchFamily="34" charset="0"/>
              </a:rPr>
              <a:t>   O(</a:t>
            </a:r>
            <a:r>
              <a:rPr lang="tr-TR" sz="1700" b="0" i="0" dirty="0" err="1">
                <a:effectLst/>
                <a:latin typeface="Source Sans Pro" panose="020B0604020202020204" pitchFamily="34" charset="0"/>
              </a:rPr>
              <a:t>log</a:t>
            </a:r>
            <a:r>
              <a:rPr lang="tr-TR" sz="1700" b="0" i="0" dirty="0">
                <a:effectLst/>
                <a:latin typeface="Source Sans Pro" panose="020B0604020202020204" pitchFamily="34" charset="0"/>
              </a:rPr>
              <a:t> N)  O(N)’den daha hızlıdır.</a:t>
            </a:r>
          </a:p>
          <a:p>
            <a:pPr fontAlgn="base"/>
            <a:r>
              <a:rPr lang="tr-TR" sz="1700" b="0" i="0" dirty="0">
                <a:effectLst/>
                <a:latin typeface="Source Sans Pro" panose="020B0604020202020204" pitchFamily="34" charset="0"/>
              </a:rPr>
              <a:t>Örneğin : </a:t>
            </a:r>
            <a:r>
              <a:rPr lang="tr-TR" sz="1700" b="0" i="0" dirty="0" err="1">
                <a:effectLst/>
                <a:latin typeface="Source Sans Pro" panose="020B0604020202020204" pitchFamily="34" charset="0"/>
              </a:rPr>
              <a:t>Binary</a:t>
            </a:r>
            <a:r>
              <a:rPr lang="tr-TR" sz="1700" b="0" i="0" dirty="0">
                <a:effectLst/>
                <a:latin typeface="Source Sans Pro" panose="020B0604020202020204" pitchFamily="34" charset="0"/>
              </a:rPr>
              <a:t> </a:t>
            </a:r>
            <a:r>
              <a:rPr lang="tr-TR" sz="1700" b="0" i="0" dirty="0" err="1">
                <a:effectLst/>
                <a:latin typeface="Source Sans Pro" panose="020B0604020202020204" pitchFamily="34" charset="0"/>
              </a:rPr>
              <a:t>Search</a:t>
            </a:r>
            <a:endParaRPr lang="tr-TR" sz="1700" b="0" i="0" dirty="0">
              <a:effectLst/>
              <a:latin typeface="Source Sans Pro" panose="020B0604020202020204" pitchFamily="34" charset="0"/>
            </a:endParaRPr>
          </a:p>
          <a:p>
            <a:endParaRPr lang="tr-TR"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4558"/>
            <a:ext cx="10515600" cy="5992405"/>
          </a:xfrm>
        </p:spPr>
        <p:txBody>
          <a:bodyPr>
            <a:normAutofit/>
          </a:bodyPr>
          <a:lstStyle/>
          <a:p>
            <a:r>
              <a:rPr lang="tr-TR" b="1" i="0" u="sng" dirty="0">
                <a:solidFill>
                  <a:srgbClr val="333333"/>
                </a:solidFill>
                <a:effectLst/>
                <a:latin typeface="Source Sans Pro" panose="020B0604020202020204" pitchFamily="34" charset="0"/>
              </a:rPr>
              <a:t>O (N </a:t>
            </a:r>
            <a:r>
              <a:rPr lang="tr-TR" b="1" i="0" u="sng" dirty="0" err="1">
                <a:solidFill>
                  <a:srgbClr val="333333"/>
                </a:solidFill>
                <a:effectLst/>
                <a:latin typeface="Source Sans Pro" panose="020B0604020202020204" pitchFamily="34" charset="0"/>
              </a:rPr>
              <a:t>log</a:t>
            </a:r>
            <a:r>
              <a:rPr lang="tr-TR" b="1" i="0" u="sng" dirty="0">
                <a:solidFill>
                  <a:srgbClr val="333333"/>
                </a:solidFill>
                <a:effectLst/>
                <a:latin typeface="Source Sans Pro" panose="020B0604020202020204" pitchFamily="34" charset="0"/>
              </a:rPr>
              <a:t> N)</a:t>
            </a:r>
          </a:p>
          <a:p>
            <a:pPr algn="l" fontAlgn="base"/>
            <a:r>
              <a:rPr lang="tr-TR" b="0" i="0" dirty="0">
                <a:solidFill>
                  <a:srgbClr val="333333"/>
                </a:solidFill>
                <a:effectLst/>
                <a:latin typeface="Source Sans Pro" panose="020B0604020202020204" pitchFamily="34" charset="0"/>
              </a:rPr>
              <a:t>Eğer bir </a:t>
            </a:r>
            <a:r>
              <a:rPr lang="tr-TR" b="0" i="0" dirty="0" err="1">
                <a:solidFill>
                  <a:srgbClr val="333333"/>
                </a:solidFill>
                <a:effectLst/>
                <a:latin typeface="Source Sans Pro" panose="020B0604020202020204" pitchFamily="34" charset="0"/>
              </a:rPr>
              <a:t>loop</a:t>
            </a:r>
            <a:r>
              <a:rPr lang="tr-TR" b="0" i="0" dirty="0">
                <a:solidFill>
                  <a:srgbClr val="333333"/>
                </a:solidFill>
                <a:effectLst/>
                <a:latin typeface="Source Sans Pro" panose="020B0604020202020204" pitchFamily="34" charset="0"/>
              </a:rPr>
              <a:t> değişkeni sabit </a:t>
            </a:r>
            <a:r>
              <a:rPr lang="tr-TR" b="0" i="0" dirty="0" err="1">
                <a:solidFill>
                  <a:srgbClr val="333333"/>
                </a:solidFill>
                <a:effectLst/>
                <a:latin typeface="Source Sans Pro" panose="020B0604020202020204" pitchFamily="34" charset="0"/>
              </a:rPr>
              <a:t>üssel</a:t>
            </a:r>
            <a:r>
              <a:rPr lang="tr-TR" b="0" i="0" dirty="0">
                <a:solidFill>
                  <a:srgbClr val="333333"/>
                </a:solidFill>
                <a:effectLst/>
                <a:latin typeface="Source Sans Pro" panose="020B0604020202020204" pitchFamily="34" charset="0"/>
              </a:rPr>
              <a:t> tarafından artırılıyor ya da azaltılıyorsa burada O(</a:t>
            </a:r>
            <a:r>
              <a:rPr lang="tr-TR" b="0" i="0" dirty="0" err="1">
                <a:solidFill>
                  <a:srgbClr val="333333"/>
                </a:solidFill>
                <a:effectLst/>
                <a:latin typeface="Source Sans Pro" panose="020B0604020202020204" pitchFamily="34" charset="0"/>
              </a:rPr>
              <a:t>NlogN</a:t>
            </a:r>
            <a:r>
              <a:rPr lang="tr-TR" b="0" i="0" dirty="0">
                <a:solidFill>
                  <a:srgbClr val="333333"/>
                </a:solidFill>
                <a:effectLst/>
                <a:latin typeface="Source Sans Pro" panose="020B0604020202020204" pitchFamily="34" charset="0"/>
              </a:rPr>
              <a:t>) karmaşıklığından bahsedilebilir.</a:t>
            </a:r>
            <a:endParaRPr lang="tr-TR" b="0" i="0" dirty="0">
              <a:solidFill>
                <a:srgbClr val="666666"/>
              </a:solidFill>
              <a:effectLst/>
              <a:latin typeface="Source Sans Pro" panose="020B0604020202020204" pitchFamily="34" charset="0"/>
            </a:endParaRPr>
          </a:p>
          <a:p>
            <a:pPr algn="l" fontAlgn="base"/>
            <a:r>
              <a:rPr lang="tr-TR" b="0" i="0" dirty="0">
                <a:solidFill>
                  <a:srgbClr val="333333"/>
                </a:solidFill>
                <a:effectLst/>
                <a:latin typeface="Source Sans Pro" panose="020B0604020202020204" pitchFamily="34" charset="0"/>
              </a:rPr>
              <a:t>Örneğin : </a:t>
            </a:r>
            <a:r>
              <a:rPr lang="tr-TR" b="0" i="0" dirty="0" err="1">
                <a:solidFill>
                  <a:srgbClr val="333333"/>
                </a:solidFill>
                <a:effectLst/>
                <a:latin typeface="Source Sans Pro" panose="020B0604020202020204" pitchFamily="34" charset="0"/>
              </a:rPr>
              <a:t>Quick</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Sort</a:t>
            </a:r>
            <a:endParaRPr lang="tr-TR" b="0" i="0" dirty="0">
              <a:solidFill>
                <a:srgbClr val="333333"/>
              </a:solidFill>
              <a:effectLst/>
              <a:latin typeface="Source Sans Pro" panose="020B0604020202020204" pitchFamily="34" charset="0"/>
            </a:endParaRPr>
          </a:p>
          <a:p>
            <a:pPr algn="l" fontAlgn="base"/>
            <a:endParaRPr lang="tr-TR" dirty="0">
              <a:solidFill>
                <a:srgbClr val="333333"/>
              </a:solidFill>
              <a:latin typeface="Source Sans Pro" panose="020B0604020202020204" pitchFamily="34" charset="0"/>
            </a:endParaRPr>
          </a:p>
          <a:p>
            <a:pPr algn="l" fontAlgn="base"/>
            <a:endParaRPr lang="tr-TR" b="0" i="0" dirty="0">
              <a:solidFill>
                <a:srgbClr val="333333"/>
              </a:solidFill>
              <a:effectLst/>
              <a:latin typeface="Source Sans Pro" panose="020B0604020202020204" pitchFamily="34" charset="0"/>
            </a:endParaRPr>
          </a:p>
          <a:p>
            <a:pPr algn="l" fontAlgn="base"/>
            <a:endParaRPr lang="tr-TR" dirty="0">
              <a:solidFill>
                <a:srgbClr val="333333"/>
              </a:solidFill>
              <a:latin typeface="Source Sans Pro" panose="020B0604020202020204" pitchFamily="34" charset="0"/>
            </a:endParaRPr>
          </a:p>
          <a:p>
            <a:pPr algn="l" fontAlgn="base"/>
            <a:endParaRPr lang="tr-TR" dirty="0">
              <a:solidFill>
                <a:srgbClr val="333333"/>
              </a:solidFill>
              <a:latin typeface="Source Sans Pro" panose="020B0604020202020204" pitchFamily="34" charset="0"/>
            </a:endParaRPr>
          </a:p>
          <a:p>
            <a:pPr algn="l" fontAlgn="base"/>
            <a:endParaRPr lang="tr-TR" dirty="0">
              <a:solidFill>
                <a:srgbClr val="333333"/>
              </a:solidFill>
              <a:latin typeface="Source Sans Pro" panose="020B0604020202020204" pitchFamily="34" charset="0"/>
            </a:endParaRPr>
          </a:p>
          <a:p>
            <a:pPr algn="l" fontAlgn="base"/>
            <a:r>
              <a:rPr lang="tr-TR" b="1" i="0" u="sng" dirty="0" err="1">
                <a:solidFill>
                  <a:srgbClr val="333333"/>
                </a:solidFill>
                <a:effectLst/>
                <a:latin typeface="inherit"/>
              </a:rPr>
              <a:t>Exponential</a:t>
            </a:r>
            <a:r>
              <a:rPr lang="tr-TR" b="1" i="0" u="sng" dirty="0">
                <a:solidFill>
                  <a:srgbClr val="333333"/>
                </a:solidFill>
                <a:effectLst/>
                <a:latin typeface="inherit"/>
              </a:rPr>
              <a:t> Zamanlı : O(</a:t>
            </a:r>
            <a:r>
              <a:rPr lang="tr-TR" b="1" i="0" u="sng" dirty="0" err="1">
                <a:solidFill>
                  <a:srgbClr val="333333"/>
                </a:solidFill>
                <a:effectLst/>
                <a:latin typeface="inherit"/>
              </a:rPr>
              <a:t>k^N</a:t>
            </a:r>
            <a:r>
              <a:rPr lang="tr-TR" b="1" i="0" u="sng" dirty="0">
                <a:solidFill>
                  <a:srgbClr val="333333"/>
                </a:solidFill>
                <a:effectLst/>
                <a:latin typeface="inherit"/>
              </a:rPr>
              <a:t>) </a:t>
            </a:r>
            <a:endParaRPr lang="tr-TR" b="0" i="0" dirty="0">
              <a:solidFill>
                <a:srgbClr val="666666"/>
              </a:solidFill>
              <a:effectLst/>
              <a:latin typeface="Source Sans Pro" panose="020B0604020202020204" pitchFamily="34" charset="0"/>
            </a:endParaRPr>
          </a:p>
          <a:p>
            <a:pPr algn="l" fontAlgn="base"/>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size büyüdükçe çokça yavaşlar.</a:t>
            </a:r>
          </a:p>
          <a:p>
            <a:pPr algn="l" fontAlgn="base"/>
            <a:endParaRPr lang="tr-TR" b="0" i="0" dirty="0">
              <a:solidFill>
                <a:srgbClr val="666666"/>
              </a:solidFill>
              <a:effectLst/>
              <a:latin typeface="Source Sans Pro" panose="020B0604020202020204" pitchFamily="34" charset="0"/>
            </a:endParaRPr>
          </a:p>
          <a:p>
            <a:endParaRPr lang="tr-TR" dirty="0"/>
          </a:p>
        </p:txBody>
      </p:sp>
      <p:pic>
        <p:nvPicPr>
          <p:cNvPr id="4" name="Resim 3">
            <a:extLst>
              <a:ext uri="{FF2B5EF4-FFF2-40B4-BE49-F238E27FC236}">
                <a16:creationId xmlns:a16="http://schemas.microsoft.com/office/drawing/2014/main" id="{AAC1E6A3-6945-41E8-BB0A-0EF57B8ABFD5}"/>
              </a:ext>
            </a:extLst>
          </p:cNvPr>
          <p:cNvPicPr>
            <a:picLocks noChangeAspect="1"/>
          </p:cNvPicPr>
          <p:nvPr/>
        </p:nvPicPr>
        <p:blipFill>
          <a:blip r:embed="rId2"/>
          <a:stretch>
            <a:fillRect/>
          </a:stretch>
        </p:blipFill>
        <p:spPr>
          <a:xfrm>
            <a:off x="965869" y="5772150"/>
            <a:ext cx="4962525" cy="809625"/>
          </a:xfrm>
          <a:prstGeom prst="rect">
            <a:avLst/>
          </a:prstGeom>
        </p:spPr>
      </p:pic>
      <p:pic>
        <p:nvPicPr>
          <p:cNvPr id="7" name="Resim 6">
            <a:extLst>
              <a:ext uri="{FF2B5EF4-FFF2-40B4-BE49-F238E27FC236}">
                <a16:creationId xmlns:a16="http://schemas.microsoft.com/office/drawing/2014/main" id="{3EB06E56-D75C-4701-A458-098FCF67EDDD}"/>
              </a:ext>
            </a:extLst>
          </p:cNvPr>
          <p:cNvPicPr>
            <a:picLocks noChangeAspect="1"/>
          </p:cNvPicPr>
          <p:nvPr/>
        </p:nvPicPr>
        <p:blipFill>
          <a:blip r:embed="rId3"/>
          <a:stretch>
            <a:fillRect/>
          </a:stretch>
        </p:blipFill>
        <p:spPr>
          <a:xfrm>
            <a:off x="1221921" y="2430667"/>
            <a:ext cx="6743700" cy="1095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88DB340E-16E0-451C-8BD6-10788974C8C4}"/>
              </a:ext>
            </a:extLst>
          </p:cNvPr>
          <p:cNvPicPr>
            <a:picLocks noChangeAspect="1"/>
          </p:cNvPicPr>
          <p:nvPr/>
        </p:nvPicPr>
        <p:blipFill>
          <a:blip r:embed="rId2"/>
          <a:stretch>
            <a:fillRect/>
          </a:stretch>
        </p:blipFill>
        <p:spPr>
          <a:xfrm>
            <a:off x="659914" y="1245515"/>
            <a:ext cx="10872172" cy="187545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İçerik Yer Tutucusu 2">
            <a:extLst>
              <a:ext uri="{FF2B5EF4-FFF2-40B4-BE49-F238E27FC236}">
                <a16:creationId xmlns:a16="http://schemas.microsoft.com/office/drawing/2014/main" id="{AF15737F-1ABA-446A-9B6F-DCD50FB814DE}"/>
              </a:ext>
            </a:extLst>
          </p:cNvPr>
          <p:cNvSpPr>
            <a:spLocks noGrp="1"/>
          </p:cNvSpPr>
          <p:nvPr>
            <p:ph idx="1"/>
          </p:nvPr>
        </p:nvSpPr>
        <p:spPr>
          <a:xfrm>
            <a:off x="4970835" y="3998019"/>
            <a:ext cx="6382966" cy="2216512"/>
          </a:xfrm>
        </p:spPr>
        <p:txBody>
          <a:bodyPr>
            <a:normAutofit/>
          </a:bodyPr>
          <a:lstStyle/>
          <a:p>
            <a:pPr fontAlgn="base"/>
            <a:r>
              <a:rPr lang="tr-TR" b="1" i="0" u="sng" err="1">
                <a:effectLst/>
                <a:latin typeface="inherit"/>
              </a:rPr>
              <a:t>Factorial</a:t>
            </a:r>
            <a:r>
              <a:rPr lang="tr-TR" b="1" i="0" u="sng">
                <a:effectLst/>
                <a:latin typeface="inherit"/>
              </a:rPr>
              <a:t> Zamanlı : O (N!)</a:t>
            </a:r>
          </a:p>
          <a:p>
            <a:pPr fontAlgn="base"/>
            <a:br>
              <a:rPr lang="tr-TR" b="0" i="0">
                <a:effectLst/>
                <a:latin typeface="Source Sans Pro" panose="020B0604020202020204" pitchFamily="34" charset="0"/>
              </a:rPr>
            </a:br>
            <a:r>
              <a:rPr lang="tr-TR" b="0" i="0">
                <a:effectLst/>
                <a:latin typeface="Source Sans Pro" panose="020B0604020202020204" pitchFamily="34" charset="0"/>
              </a:rPr>
              <a:t>Örneğin : Travel </a:t>
            </a:r>
            <a:r>
              <a:rPr lang="tr-TR" b="0" i="0" err="1">
                <a:effectLst/>
                <a:latin typeface="Source Sans Pro" panose="020B0604020202020204" pitchFamily="34" charset="0"/>
              </a:rPr>
              <a:t>Salesman</a:t>
            </a:r>
            <a:r>
              <a:rPr lang="tr-TR" b="0" i="0">
                <a:effectLst/>
                <a:latin typeface="Source Sans Pro" panose="020B0604020202020204" pitchFamily="34" charset="0"/>
              </a:rPr>
              <a:t> Problem (Gezgin satıcı problemi)</a:t>
            </a:r>
          </a:p>
          <a:p>
            <a:pPr fontAlgn="base"/>
            <a:endParaRPr lang="tr-TR">
              <a:latin typeface="Source Sans Pro" panose="020B0604020202020204" pitchFamily="34" charset="0"/>
            </a:endParaRPr>
          </a:p>
          <a:p>
            <a:pPr fontAlgn="base"/>
            <a:endParaRPr lang="tr-TR" b="0" i="0">
              <a:effectLst/>
              <a:latin typeface="Source Sans Pro" panose="020B0604020202020204" pitchFamily="34" charset="0"/>
            </a:endParaRPr>
          </a:p>
          <a:p>
            <a:endParaRPr lang="tr-TR" dirty="0"/>
          </a:p>
        </p:txBody>
      </p:sp>
    </p:spTree>
    <p:extLst>
      <p:ext uri="{BB962C8B-B14F-4D97-AF65-F5344CB8AC3E}">
        <p14:creationId xmlns:p14="http://schemas.microsoft.com/office/powerpoint/2010/main" val="337063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a:spLocks noGrp="1" noRot="1" noChangeAspect="1" noMove="1" noResize="1" noEditPoints="1" noAdjustHandles="1" noChangeArrowheads="1" noChangeShapeType="1" noTextEdit="1"/>
          </p:cNvSpPr>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p:cNvSpPr>
            <a:spLocks noGrp="1" noRot="1" noChangeAspect="1" noMove="1" noResize="1" noEditPoints="1" noAdjustHandles="1" noChangeArrowheads="1" noChangeShapeType="1" noTextEdit="1"/>
          </p:cNvSpPr>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p:cNvSpPr>
            <a:spLocks noGrp="1" noRot="1" noChangeAspect="1" noMove="1" noResize="1" noEditPoints="1" noAdjustHandles="1" noChangeArrowheads="1" noChangeShapeType="1" noTextEdit="1"/>
          </p:cNvSpPr>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p:cNvSpPr>
            <a:spLocks noGrp="1"/>
          </p:cNvSpPr>
          <p:nvPr>
            <p:ph idx="1"/>
          </p:nvPr>
        </p:nvSpPr>
        <p:spPr>
          <a:xfrm>
            <a:off x="5070020" y="1698170"/>
            <a:ext cx="6478513" cy="4516361"/>
          </a:xfrm>
        </p:spPr>
        <p:txBody>
          <a:bodyPr>
            <a:normAutofit/>
          </a:bodyPr>
          <a:lstStyle/>
          <a:p>
            <a:pPr fontAlgn="base"/>
            <a:r>
              <a:rPr lang="tr-TR" sz="1900" b="0" i="0">
                <a:effectLst/>
                <a:latin typeface="Source Sans Pro" panose="020B0604020202020204" pitchFamily="34" charset="0"/>
              </a:rPr>
              <a:t>Yürütme zamanı yani Running time , bir programın ya da fonksiyonun işlevini tam anlamıyla yerine getirebilmesi için her işlemden kaç kere yapması gerektiğini gösteren bir bağıntıdır. Running time’ın detaylarına girmeden önce bir de baz alınan temel işlem birimi kavramından bahsetmemiz gerekiyor. Temel işlem birimi ise hesaplama yaparken hangi statementların baz alınacağıdır.</a:t>
            </a:r>
          </a:p>
          <a:p>
            <a:pPr fontAlgn="base"/>
            <a:r>
              <a:rPr lang="tr-TR" sz="1900" b="0" i="0">
                <a:effectLst/>
                <a:latin typeface="Source Sans Pro" panose="020B0604020202020204" pitchFamily="34" charset="0"/>
              </a:rPr>
              <a:t>Running time hesaplaması yapılırken temel işlem birimi execute edilen her bir statement olarak kabul edilir.  Bu da bize ilgili fonksiyonun ya da programın gerçek çalışma zamanına yakınsayabileceğimiz bir bağıntı verir. Running time hesaplarken her bir statementin kaç kez çalışacağını hesaplar ve toplarız. Yani yürütme zamanı bize kesin bir süre vermez. Bunun yerine girdi boyutuna bağlı bir bağıntı verir.</a:t>
            </a:r>
          </a:p>
        </p:txBody>
      </p:sp>
      <p:sp>
        <p:nvSpPr>
          <p:cNvPr id="18" name="Isosceles Triangle 17"/>
          <p:cNvSpPr>
            <a:spLocks noGrp="1" noRot="1" noChangeAspect="1" noMove="1" noResize="1" noEditPoints="1" noAdjustHandles="1" noChangeArrowheads="1" noChangeShapeType="1" noTextEdit="1"/>
          </p:cNvSpPr>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p:cNvSpPr>
            <a:spLocks noGrp="1" noRot="1" noChangeAspect="1" noMove="1" noResize="1" noEditPoints="1" noAdjustHandles="1" noChangeArrowheads="1" noChangeShapeType="1" noTextEdit="1"/>
          </p:cNvSpPr>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p:cNvSpPr>
            <a:spLocks noGrp="1"/>
          </p:cNvSpPr>
          <p:nvPr>
            <p:ph idx="1"/>
          </p:nvPr>
        </p:nvSpPr>
        <p:spPr>
          <a:xfrm>
            <a:off x="643467" y="1782981"/>
            <a:ext cx="10905066" cy="4393982"/>
          </a:xfrm>
        </p:spPr>
        <p:txBody>
          <a:bodyPr>
            <a:normAutofit/>
          </a:bodyPr>
          <a:lstStyle/>
          <a:p>
            <a:pPr fontAlgn="base"/>
            <a:r>
              <a:rPr lang="tr-TR" sz="2000" b="0" i="0">
                <a:effectLst/>
                <a:latin typeface="Source Sans Pro" panose="020B0604020202020204" pitchFamily="34" charset="0"/>
              </a:rPr>
              <a:t>Peki ozaman running time’ı nerede kullanabiliriz? Running time bağıntısına bakarak algoritmamızın farklı bilgisayarlarda nasıl davranacağını kestirebiliriz. Ancak gerçeğe yakın sonuçlar da elde etsek, gerçek sonuçlar elde edemeyiz. Bunun sebepleri ise, running time hesabı yapılırken, toplama, bölme, mod alma vs gibi tüm işlemleri eşit sürede gerçekleşiyor yani 1 birimlik cost’a sahip olarak kabul ederiz ancak bu pratikte doğru değildir.</a:t>
            </a:r>
          </a:p>
          <a:p>
            <a:pPr fontAlgn="base"/>
            <a:r>
              <a:rPr lang="tr-TR" sz="2000" b="0" i="0">
                <a:effectLst/>
                <a:latin typeface="Source Sans Pro" panose="020B0604020202020204" pitchFamily="34" charset="0"/>
              </a:rPr>
              <a:t>Aşağıda farklı fonksiyonlar için running time hesaplaması yapılmıştır. Yapılan iş, her bir executing statement’i temel işlem birimi olarak kabul ederek, her birinin kaç kez çalıştığını hesaplamaktır.</a:t>
            </a: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a:grpSpLocks noGrp="1" noUngrp="1" noRot="1" noChangeAspect="1" noMove="1" noResize="1"/>
          </p:cNvGrpSpPr>
          <p:nvPr/>
        </p:nvGrpSpPr>
        <p:grpSpPr>
          <a:xfrm flipH="1">
            <a:off x="0" y="1"/>
            <a:ext cx="972709" cy="1935307"/>
            <a:chOff x="10918968" y="713127"/>
            <a:chExt cx="1273032" cy="2532832"/>
          </a:xfrm>
        </p:grpSpPr>
        <p:sp>
          <p:nvSpPr>
            <p:cNvPr id="32" name="Rectangle 3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çerik Yer Tutucusu 4" descr="metin içeren bir resim&#10;&#10;Açıklama otomatik olarak oluşturuldu"/>
          <p:cNvPicPr>
            <a:picLocks noChangeAspect="1"/>
          </p:cNvPicPr>
          <p:nvPr/>
        </p:nvPicPr>
        <p:blipFill>
          <a:blip r:embed="rId2"/>
          <a:stretch>
            <a:fillRect/>
          </a:stretch>
        </p:blipFill>
        <p:spPr>
          <a:xfrm>
            <a:off x="134224" y="1782980"/>
            <a:ext cx="7508147" cy="4393981"/>
          </a:xfrm>
          <a:prstGeom prst="rect">
            <a:avLst/>
          </a:prstGeom>
        </p:spPr>
      </p:pic>
      <p:sp>
        <p:nvSpPr>
          <p:cNvPr id="26" name="Content Placeholder 25"/>
          <p:cNvSpPr>
            <a:spLocks noGrp="1"/>
          </p:cNvSpPr>
          <p:nvPr>
            <p:ph idx="1"/>
          </p:nvPr>
        </p:nvSpPr>
        <p:spPr>
          <a:xfrm>
            <a:off x="7544052" y="1782981"/>
            <a:ext cx="4004479" cy="4393982"/>
          </a:xfrm>
        </p:spPr>
        <p:txBody>
          <a:bodyPr>
            <a:normAutofit/>
          </a:bodyPr>
          <a:lstStyle/>
          <a:p>
            <a:r>
              <a:rPr lang="tr-TR" sz="1400" b="0" i="1" dirty="0">
                <a:solidFill>
                  <a:srgbClr val="000000"/>
                </a:solidFill>
                <a:effectLst/>
                <a:latin typeface="Source Sans Pro" panose="020B0604020202020204" pitchFamily="34" charset="0"/>
              </a:rPr>
              <a:t>Yan kısımda yer alan kodun toplam </a:t>
            </a:r>
            <a:r>
              <a:rPr lang="tr-TR" sz="1400" b="0" i="1" dirty="0" err="1">
                <a:solidFill>
                  <a:srgbClr val="000000"/>
                </a:solidFill>
                <a:effectLst/>
                <a:latin typeface="Source Sans Pro" panose="020B0604020202020204" pitchFamily="34" charset="0"/>
              </a:rPr>
              <a:t>running</a:t>
            </a:r>
            <a:r>
              <a:rPr lang="tr-TR" sz="1400" b="0" i="1" dirty="0">
                <a:solidFill>
                  <a:srgbClr val="000000"/>
                </a:solidFill>
                <a:effectLst/>
                <a:latin typeface="Source Sans Pro" panose="020B0604020202020204" pitchFamily="34" charset="0"/>
              </a:rPr>
              <a:t> </a:t>
            </a:r>
            <a:r>
              <a:rPr lang="tr-TR" sz="1400" b="0" i="1" dirty="0" err="1">
                <a:solidFill>
                  <a:srgbClr val="000000"/>
                </a:solidFill>
                <a:effectLst/>
                <a:latin typeface="Source Sans Pro" panose="020B0604020202020204" pitchFamily="34" charset="0"/>
              </a:rPr>
              <a:t>time’ı</a:t>
            </a:r>
            <a:r>
              <a:rPr lang="tr-TR" sz="1400" b="0" i="1" dirty="0">
                <a:solidFill>
                  <a:srgbClr val="000000"/>
                </a:solidFill>
                <a:effectLst/>
                <a:latin typeface="Source Sans Pro" panose="020B0604020202020204" pitchFamily="34" charset="0"/>
              </a:rPr>
              <a:t> ; T(n) = (2n+2) + n + 1 + 1 = 3n + 4</a:t>
            </a:r>
            <a:endParaRPr lang="en-US" sz="2000" dirty="0"/>
          </a:p>
        </p:txBody>
      </p:sp>
      <p:grpSp>
        <p:nvGrpSpPr>
          <p:cNvPr id="35" name="Group 34"/>
          <p:cNvGrpSpPr>
            <a:grpSpLocks noGrp="1" noUngrp="1" noRot="1" noChangeAspect="1" noMove="1" noResize="1"/>
          </p:cNvGrpSpPr>
          <p:nvPr/>
        </p:nvGrpSpPr>
        <p:grpSpPr>
          <a:xfrm>
            <a:off x="11177940" y="4601497"/>
            <a:ext cx="1014060" cy="2017580"/>
            <a:chOff x="11177940" y="4601497"/>
            <a:chExt cx="1014060" cy="2017580"/>
          </a:xfrm>
        </p:grpSpPr>
        <p:sp>
          <p:nvSpPr>
            <p:cNvPr id="36" name="Isosceles Triangle 35"/>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a:solidFill>
                  <a:srgbClr val="000000"/>
                </a:solidFill>
                <a:effectLst/>
                <a:latin typeface="Source Sans Pro" panose="020B0604020202020204" pitchFamily="34" charset="0"/>
              </a:rPr>
              <a:t>BEST- AVERAGE – WORST CASE</a:t>
            </a:r>
            <a:endParaRPr lang="tr-TR" dirty="0"/>
          </a:p>
        </p:txBody>
      </p:sp>
      <p:sp>
        <p:nvSpPr>
          <p:cNvPr id="3" name="İçerik Yer Tutucusu 2"/>
          <p:cNvSpPr>
            <a:spLocks noGrp="1"/>
          </p:cNvSpPr>
          <p:nvPr>
            <p:ph idx="1"/>
          </p:nvPr>
        </p:nvSpPr>
        <p:spPr/>
        <p:txBody>
          <a:bodyPr>
            <a:normAutofit lnSpcReduction="10000"/>
          </a:bodyPr>
          <a:lstStyle/>
          <a:p>
            <a:r>
              <a:rPr lang="tr-TR" b="1" i="0" dirty="0">
                <a:solidFill>
                  <a:srgbClr val="333333"/>
                </a:solidFill>
                <a:effectLst/>
                <a:latin typeface="Source Sans Pro" panose="020B0604020202020204" pitchFamily="34" charset="0"/>
              </a:rPr>
              <a:t>Best </a:t>
            </a:r>
            <a:r>
              <a:rPr lang="tr-TR" b="1" i="0" dirty="0" err="1">
                <a:solidFill>
                  <a:srgbClr val="333333"/>
                </a:solidFill>
                <a:effectLst/>
                <a:latin typeface="Source Sans Pro" panose="020B0604020202020204" pitchFamily="34" charset="0"/>
              </a:rPr>
              <a:t>case</a:t>
            </a:r>
            <a:r>
              <a:rPr lang="tr-TR" b="0" i="0" dirty="0">
                <a:solidFill>
                  <a:srgbClr val="333333"/>
                </a:solidFill>
                <a:effectLst/>
                <a:latin typeface="Source Sans Pro" panose="020B0604020202020204" pitchFamily="34" charset="0"/>
              </a:rPr>
              <a:t> kodun çalışabileceği en ideal süredir. Örneğin, bir dizi üzerinde arama işlemi yapıyorsak, aradığımız verinin dizinin ilk elemanı olması sonucu elde edeceğimiz sonuç </a:t>
            </a:r>
            <a:r>
              <a:rPr lang="tr-TR" b="0" i="0" dirty="0" err="1">
                <a:solidFill>
                  <a:srgbClr val="333333"/>
                </a:solidFill>
                <a:effectLst/>
                <a:latin typeface="Source Sans Pro" panose="020B0604020202020204" pitchFamily="34" charset="0"/>
              </a:rPr>
              <a:t>best</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casedir</a:t>
            </a:r>
            <a:r>
              <a:rPr lang="tr-TR" b="0" i="0" dirty="0">
                <a:solidFill>
                  <a:srgbClr val="333333"/>
                </a:solidFill>
                <a:effectLst/>
                <a:latin typeface="Source Sans Pro" panose="020B0604020202020204" pitchFamily="34" charset="0"/>
              </a:rPr>
              <a:t>. Ancak biz yazılım mühendisleri olarak kodumuzun her durumda maksimum performansla çalışması için, </a:t>
            </a:r>
            <a:r>
              <a:rPr lang="tr-TR" b="1" i="0" dirty="0" err="1">
                <a:solidFill>
                  <a:srgbClr val="333333"/>
                </a:solidFill>
                <a:effectLst/>
                <a:latin typeface="Source Sans Pro" panose="020B0604020202020204" pitchFamily="34" charset="0"/>
              </a:rPr>
              <a:t>worst</a:t>
            </a:r>
            <a:r>
              <a:rPr lang="tr-TR" b="1" i="0" dirty="0">
                <a:solidFill>
                  <a:srgbClr val="333333"/>
                </a:solidFill>
                <a:effectLst/>
                <a:latin typeface="Source Sans Pro" panose="020B0604020202020204" pitchFamily="34" charset="0"/>
              </a:rPr>
              <a:t> </a:t>
            </a:r>
            <a:r>
              <a:rPr lang="tr-TR" b="1" i="0" dirty="0" err="1">
                <a:solidFill>
                  <a:srgbClr val="333333"/>
                </a:solidFill>
                <a:effectLst/>
                <a:latin typeface="Source Sans Pro" panose="020B0604020202020204" pitchFamily="34" charset="0"/>
              </a:rPr>
              <a:t>case</a:t>
            </a:r>
            <a:r>
              <a:rPr lang="tr-TR" b="0" i="0" dirty="0">
                <a:solidFill>
                  <a:srgbClr val="333333"/>
                </a:solidFill>
                <a:effectLst/>
                <a:latin typeface="Source Sans Pro" panose="020B0604020202020204" pitchFamily="34" charset="0"/>
              </a:rPr>
              <a:t> üzerine kafa yorar hesaplarımızı da bunun üzerinden yaparız. Yine bir dizi üzerinde arama işlemi yapıyorsak, aradığımız verinin dizide hiç bulunmaması bizim için </a:t>
            </a:r>
            <a:r>
              <a:rPr lang="tr-TR" b="0" i="0" dirty="0" err="1">
                <a:solidFill>
                  <a:srgbClr val="333333"/>
                </a:solidFill>
                <a:effectLst/>
                <a:latin typeface="Source Sans Pro" panose="020B0604020202020204" pitchFamily="34" charset="0"/>
              </a:rPr>
              <a:t>worst</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case’dir</a:t>
            </a:r>
            <a:r>
              <a:rPr lang="tr-TR" b="0" i="0" dirty="0">
                <a:solidFill>
                  <a:srgbClr val="333333"/>
                </a:solidFill>
                <a:effectLst/>
                <a:latin typeface="Source Sans Pro" panose="020B0604020202020204" pitchFamily="34" charset="0"/>
              </a:rPr>
              <a:t>. Bu sebeple </a:t>
            </a:r>
            <a:r>
              <a:rPr lang="tr-TR" b="0" i="0" dirty="0" err="1">
                <a:solidFill>
                  <a:srgbClr val="333333"/>
                </a:solidFill>
                <a:effectLst/>
                <a:latin typeface="Source Sans Pro" panose="020B0604020202020204" pitchFamily="34" charset="0"/>
              </a:rPr>
              <a:t>Running</a:t>
            </a:r>
            <a:r>
              <a:rPr lang="tr-TR" b="0" i="0" dirty="0">
                <a:solidFill>
                  <a:srgbClr val="333333"/>
                </a:solidFill>
                <a:effectLst/>
                <a:latin typeface="Source Sans Pro" panose="020B0604020202020204" pitchFamily="34" charset="0"/>
              </a:rPr>
              <a:t> time ve Time </a:t>
            </a:r>
            <a:r>
              <a:rPr lang="tr-TR" b="0" i="0" dirty="0" err="1">
                <a:solidFill>
                  <a:srgbClr val="333333"/>
                </a:solidFill>
                <a:effectLst/>
                <a:latin typeface="Source Sans Pro" panose="020B0604020202020204" pitchFamily="34" charset="0"/>
              </a:rPr>
              <a:t>complexity</a:t>
            </a:r>
            <a:r>
              <a:rPr lang="tr-TR" b="0" i="0" dirty="0">
                <a:solidFill>
                  <a:srgbClr val="333333"/>
                </a:solidFill>
                <a:effectLst/>
                <a:latin typeface="Source Sans Pro" panose="020B0604020202020204" pitchFamily="34" charset="0"/>
              </a:rPr>
              <a:t> hesaplarken de, girmesi muhtemel tüm </a:t>
            </a:r>
            <a:r>
              <a:rPr lang="tr-TR" b="0" i="0" dirty="0" err="1">
                <a:solidFill>
                  <a:srgbClr val="333333"/>
                </a:solidFill>
                <a:effectLst/>
                <a:latin typeface="Source Sans Pro" panose="020B0604020202020204" pitchFamily="34" charset="0"/>
              </a:rPr>
              <a:t>if’lere</a:t>
            </a:r>
            <a:r>
              <a:rPr lang="tr-TR" b="0" i="0" dirty="0">
                <a:solidFill>
                  <a:srgbClr val="333333"/>
                </a:solidFill>
                <a:effectLst/>
                <a:latin typeface="Source Sans Pro" panose="020B0604020202020204" pitchFamily="34" charset="0"/>
              </a:rPr>
              <a:t> giriyormuşçasına </a:t>
            </a:r>
            <a:r>
              <a:rPr lang="tr-TR" b="0" i="0" dirty="0" err="1">
                <a:solidFill>
                  <a:srgbClr val="333333"/>
                </a:solidFill>
                <a:effectLst/>
                <a:latin typeface="Source Sans Pro" panose="020B0604020202020204" pitchFamily="34" charset="0"/>
              </a:rPr>
              <a:t>worst</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case</a:t>
            </a:r>
            <a:r>
              <a:rPr lang="tr-TR" b="0" i="0" dirty="0">
                <a:solidFill>
                  <a:srgbClr val="333333"/>
                </a:solidFill>
                <a:effectLst/>
                <a:latin typeface="Source Sans Pro" panose="020B0604020202020204" pitchFamily="34" charset="0"/>
              </a:rPr>
              <a:t> üzerinden hesaplamalarımızı yaparız. </a:t>
            </a:r>
            <a:r>
              <a:rPr lang="tr-TR" b="1" i="0" dirty="0" err="1">
                <a:solidFill>
                  <a:srgbClr val="333333"/>
                </a:solidFill>
                <a:effectLst/>
                <a:latin typeface="Source Sans Pro" panose="020B0604020202020204" pitchFamily="34" charset="0"/>
              </a:rPr>
              <a:t>Average</a:t>
            </a:r>
            <a:r>
              <a:rPr lang="tr-TR" b="1" i="0" dirty="0">
                <a:solidFill>
                  <a:srgbClr val="333333"/>
                </a:solidFill>
                <a:effectLst/>
                <a:latin typeface="Source Sans Pro" panose="020B0604020202020204" pitchFamily="34" charset="0"/>
              </a:rPr>
              <a:t> </a:t>
            </a:r>
            <a:r>
              <a:rPr lang="tr-TR" b="1" i="0" dirty="0" err="1">
                <a:solidFill>
                  <a:srgbClr val="333333"/>
                </a:solidFill>
                <a:effectLst/>
                <a:latin typeface="Source Sans Pro" panose="020B0604020202020204" pitchFamily="34" charset="0"/>
              </a:rPr>
              <a:t>case</a:t>
            </a:r>
            <a:r>
              <a:rPr lang="tr-TR" b="0" i="0" dirty="0">
                <a:solidFill>
                  <a:srgbClr val="333333"/>
                </a:solidFill>
                <a:effectLst/>
                <a:latin typeface="Source Sans Pro" panose="020B0604020202020204" pitchFamily="34" charset="0"/>
              </a:rPr>
              <a:t> ise çoğunlukla karşılaşacağımız durumdur. Best </a:t>
            </a:r>
            <a:r>
              <a:rPr lang="tr-TR" b="0" i="0" dirty="0" err="1">
                <a:solidFill>
                  <a:srgbClr val="333333"/>
                </a:solidFill>
                <a:effectLst/>
                <a:latin typeface="Source Sans Pro" panose="020B0604020202020204" pitchFamily="34" charset="0"/>
              </a:rPr>
              <a:t>case</a:t>
            </a:r>
            <a:r>
              <a:rPr lang="tr-TR" b="0" i="0" dirty="0">
                <a:solidFill>
                  <a:srgbClr val="333333"/>
                </a:solidFill>
                <a:effectLst/>
                <a:latin typeface="Source Sans Pro" panose="020B0604020202020204" pitchFamily="34" charset="0"/>
              </a:rPr>
              <a:t> ile </a:t>
            </a:r>
            <a:r>
              <a:rPr lang="tr-TR" b="0" i="0" dirty="0" err="1">
                <a:solidFill>
                  <a:srgbClr val="333333"/>
                </a:solidFill>
                <a:effectLst/>
                <a:latin typeface="Source Sans Pro" panose="020B0604020202020204" pitchFamily="34" charset="0"/>
              </a:rPr>
              <a:t>worst</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case’in</a:t>
            </a:r>
            <a:r>
              <a:rPr lang="tr-TR" b="0" i="0" dirty="0">
                <a:solidFill>
                  <a:srgbClr val="333333"/>
                </a:solidFill>
                <a:effectLst/>
                <a:latin typeface="Source Sans Pro" panose="020B0604020202020204" pitchFamily="34" charset="0"/>
              </a:rPr>
              <a:t> ortalaması.</a:t>
            </a: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a:grpSpLocks noGrp="1" noUngrp="1" noRot="1" noChangeAspect="1" noMove="1" noResize="1"/>
          </p:cNvGrpSpPr>
          <p:nvPr/>
        </p:nvGrpSpPr>
        <p:grpSpPr>
          <a:xfrm flipH="1">
            <a:off x="0" y="1"/>
            <a:ext cx="972709" cy="1935307"/>
            <a:chOff x="10918968" y="713127"/>
            <a:chExt cx="1273032" cy="2532832"/>
          </a:xfrm>
        </p:grpSpPr>
        <p:sp>
          <p:nvSpPr>
            <p:cNvPr id="15" name="Rectangle 14"/>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Resim 6"/>
          <p:cNvPicPr>
            <a:picLocks noChangeAspect="1"/>
          </p:cNvPicPr>
          <p:nvPr/>
        </p:nvPicPr>
        <p:blipFill>
          <a:blip r:embed="rId2"/>
          <a:stretch>
            <a:fillRect/>
          </a:stretch>
        </p:blipFill>
        <p:spPr>
          <a:xfrm>
            <a:off x="643469" y="1782980"/>
            <a:ext cx="6253214" cy="4701795"/>
          </a:xfrm>
          <a:prstGeom prst="rect">
            <a:avLst/>
          </a:prstGeom>
        </p:spPr>
      </p:pic>
      <p:sp>
        <p:nvSpPr>
          <p:cNvPr id="3" name="İçerik Yer Tutucusu 2"/>
          <p:cNvSpPr>
            <a:spLocks noGrp="1"/>
          </p:cNvSpPr>
          <p:nvPr>
            <p:ph idx="1"/>
          </p:nvPr>
        </p:nvSpPr>
        <p:spPr>
          <a:xfrm>
            <a:off x="7544052" y="1782981"/>
            <a:ext cx="4004479" cy="4393982"/>
          </a:xfrm>
        </p:spPr>
        <p:txBody>
          <a:bodyPr>
            <a:normAutofit/>
          </a:bodyPr>
          <a:lstStyle/>
          <a:p>
            <a:r>
              <a:rPr lang="tr-TR" sz="1400" b="0" i="1" dirty="0">
                <a:solidFill>
                  <a:srgbClr val="000000"/>
                </a:solidFill>
                <a:effectLst/>
                <a:latin typeface="Source Sans Pro" panose="020B0604020202020204" pitchFamily="34" charset="0"/>
              </a:rPr>
              <a:t>Yan kısımda yer alan kodun toplam </a:t>
            </a:r>
            <a:r>
              <a:rPr lang="tr-TR" sz="1400" b="0" i="1" dirty="0" err="1">
                <a:solidFill>
                  <a:srgbClr val="000000"/>
                </a:solidFill>
                <a:effectLst/>
                <a:latin typeface="Source Sans Pro" panose="020B0604020202020204" pitchFamily="34" charset="0"/>
              </a:rPr>
              <a:t>running</a:t>
            </a:r>
            <a:r>
              <a:rPr lang="tr-TR" sz="1400" b="0" i="1" dirty="0">
                <a:solidFill>
                  <a:srgbClr val="000000"/>
                </a:solidFill>
                <a:effectLst/>
                <a:latin typeface="Source Sans Pro" panose="020B0604020202020204" pitchFamily="34" charset="0"/>
              </a:rPr>
              <a:t> </a:t>
            </a:r>
            <a:r>
              <a:rPr lang="tr-TR" sz="1400" b="0" i="1" dirty="0" err="1">
                <a:solidFill>
                  <a:srgbClr val="000000"/>
                </a:solidFill>
                <a:effectLst/>
                <a:latin typeface="Source Sans Pro" panose="020B0604020202020204" pitchFamily="34" charset="0"/>
              </a:rPr>
              <a:t>time’ı</a:t>
            </a:r>
            <a:r>
              <a:rPr lang="pt-BR" sz="1400" b="0" i="1" dirty="0">
                <a:solidFill>
                  <a:srgbClr val="000000"/>
                </a:solidFill>
                <a:effectLst/>
                <a:latin typeface="Source Sans Pro" panose="020B0604020202020204" pitchFamily="34" charset="0"/>
              </a:rPr>
              <a:t>; T(n) = 1 + 2n + n-1 + n-1 + 1 = 4n </a:t>
            </a:r>
            <a:endParaRPr lang="tr-TR" sz="2000" dirty="0"/>
          </a:p>
        </p:txBody>
      </p:sp>
      <p:grpSp>
        <p:nvGrpSpPr>
          <p:cNvPr id="18" name="Group 17"/>
          <p:cNvGrpSpPr>
            <a:grpSpLocks noGrp="1" noUngrp="1" noRot="1" noChangeAspect="1" noMove="1" noResize="1"/>
          </p:cNvGrpSpPr>
          <p:nvPr/>
        </p:nvGrpSpPr>
        <p:grpSpPr>
          <a:xfrm>
            <a:off x="11177940" y="4601497"/>
            <a:ext cx="1014060" cy="2017580"/>
            <a:chOff x="11177940" y="4601497"/>
            <a:chExt cx="1014060" cy="2017580"/>
          </a:xfrm>
        </p:grpSpPr>
        <p:sp>
          <p:nvSpPr>
            <p:cNvPr id="19" name="Isosceles Triangle 18"/>
            <p:cNvSpPr/>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p:cNvPicPr>
            <a:picLocks noChangeAspect="1"/>
          </p:cNvPicPr>
          <p:nvPr/>
        </p:nvPicPr>
        <p:blipFill>
          <a:blip r:embed="rId2"/>
          <a:stretch>
            <a:fillRect/>
          </a:stretch>
        </p:blipFill>
        <p:spPr>
          <a:xfrm>
            <a:off x="835154" y="653143"/>
            <a:ext cx="10515595" cy="5029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p:cNvPicPr>
            <a:picLocks noGrp="1" noChangeAspect="1"/>
          </p:cNvPicPr>
          <p:nvPr>
            <p:ph idx="1"/>
          </p:nvPr>
        </p:nvPicPr>
        <p:blipFill>
          <a:blip r:embed="rId2"/>
          <a:stretch>
            <a:fillRect/>
          </a:stretch>
        </p:blipFill>
        <p:spPr>
          <a:xfrm>
            <a:off x="643467" y="1888659"/>
            <a:ext cx="10905066" cy="3080680"/>
          </a:xfrm>
          <a:prstGeom prst="rect">
            <a:avLst/>
          </a:prstGeom>
          <a:ln>
            <a:noFill/>
          </a:ln>
        </p:spPr>
      </p:pic>
      <p:sp>
        <p:nvSpPr>
          <p:cNvPr id="22" name="Isosceles Triangle 21"/>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a:solidFill>
                  <a:srgbClr val="000000"/>
                </a:solidFill>
                <a:effectLst/>
                <a:latin typeface="Source Sans Pro" panose="020B0604020202020204" pitchFamily="34" charset="0"/>
              </a:rPr>
              <a:t>ZAMAN KARMAŞIKLIĞI(Time </a:t>
            </a:r>
            <a:r>
              <a:rPr lang="tr-TR" b="1" i="0" dirty="0" err="1">
                <a:solidFill>
                  <a:srgbClr val="000000"/>
                </a:solidFill>
                <a:effectLst/>
                <a:latin typeface="Source Sans Pro" panose="020B0604020202020204" pitchFamily="34" charset="0"/>
              </a:rPr>
              <a:t>Complexitiy</a:t>
            </a:r>
            <a:r>
              <a:rPr lang="tr-TR" b="1" i="0" dirty="0">
                <a:solidFill>
                  <a:srgbClr val="000000"/>
                </a:solidFill>
                <a:effectLst/>
                <a:latin typeface="Source Sans Pro" panose="020B0604020202020204" pitchFamily="34" charset="0"/>
              </a:rPr>
              <a:t>) ve BIG O NOTASYONU</a:t>
            </a:r>
            <a:endParaRPr lang="tr-TR" dirty="0"/>
          </a:p>
        </p:txBody>
      </p:sp>
      <p:sp>
        <p:nvSpPr>
          <p:cNvPr id="3" name="İçerik Yer Tutucusu 2"/>
          <p:cNvSpPr>
            <a:spLocks noGrp="1"/>
          </p:cNvSpPr>
          <p:nvPr>
            <p:ph idx="1"/>
          </p:nvPr>
        </p:nvSpPr>
        <p:spPr/>
        <p:txBody>
          <a:bodyPr/>
          <a:lstStyle/>
          <a:p>
            <a:pPr algn="l" fontAlgn="base"/>
            <a:r>
              <a:rPr lang="tr-TR" b="0" i="0" dirty="0">
                <a:solidFill>
                  <a:srgbClr val="333333"/>
                </a:solidFill>
                <a:effectLst/>
                <a:latin typeface="Source Sans Pro" panose="020B0604020202020204" pitchFamily="34" charset="0"/>
              </a:rPr>
              <a:t>Zaman karmaşıklığı ise fonksiyonumuza gelen girdi sayısı çok büyüdüğünde, teoride sonsuza giderken fonksiyonumuzun nasıl davranacağını asimptotik </a:t>
            </a:r>
            <a:r>
              <a:rPr lang="tr-TR" b="0" i="0" dirty="0" err="1">
                <a:solidFill>
                  <a:srgbClr val="333333"/>
                </a:solidFill>
                <a:effectLst/>
                <a:latin typeface="Source Sans Pro" panose="020B0604020202020204" pitchFamily="34" charset="0"/>
              </a:rPr>
              <a:t>notasyonlar</a:t>
            </a:r>
            <a:r>
              <a:rPr lang="tr-TR" b="0" i="0" dirty="0">
                <a:solidFill>
                  <a:srgbClr val="333333"/>
                </a:solidFill>
                <a:effectLst/>
                <a:latin typeface="Source Sans Pro" panose="020B0604020202020204" pitchFamily="34" charset="0"/>
              </a:rPr>
              <a:t> ile gösteren gösterimdir.  Eğer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size ile beraber </a:t>
            </a:r>
            <a:r>
              <a:rPr lang="tr-TR" b="0" i="0" dirty="0" err="1">
                <a:solidFill>
                  <a:srgbClr val="333333"/>
                </a:solidFill>
                <a:effectLst/>
                <a:latin typeface="Source Sans Pro" panose="020B0604020202020204" pitchFamily="34" charset="0"/>
              </a:rPr>
              <a:t>big</a:t>
            </a:r>
            <a:r>
              <a:rPr lang="tr-TR" b="0" i="0" dirty="0">
                <a:solidFill>
                  <a:srgbClr val="333333"/>
                </a:solidFill>
                <a:effectLst/>
                <a:latin typeface="Source Sans Pro" panose="020B0604020202020204" pitchFamily="34" charset="0"/>
              </a:rPr>
              <a:t> o sonucu da çok fazla büyüyorsa ise fonksiyon verimsizdir diyebiliriz. Fonksiyonun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size’ı</a:t>
            </a:r>
            <a:r>
              <a:rPr lang="tr-TR" b="0" i="0" dirty="0">
                <a:solidFill>
                  <a:srgbClr val="333333"/>
                </a:solidFill>
                <a:effectLst/>
                <a:latin typeface="Source Sans Pro" panose="020B0604020202020204" pitchFamily="34" charset="0"/>
              </a:rPr>
              <a:t> büyüdükçe küçük kalan </a:t>
            </a:r>
            <a:r>
              <a:rPr lang="tr-TR" b="0" i="0" dirty="0" err="1">
                <a:solidFill>
                  <a:srgbClr val="333333"/>
                </a:solidFill>
                <a:effectLst/>
                <a:latin typeface="Source Sans Pro" panose="020B0604020202020204" pitchFamily="34" charset="0"/>
              </a:rPr>
              <a:t>big</a:t>
            </a:r>
            <a:r>
              <a:rPr lang="tr-TR" b="0" i="0" dirty="0">
                <a:solidFill>
                  <a:srgbClr val="333333"/>
                </a:solidFill>
                <a:effectLst/>
                <a:latin typeface="Source Sans Pro" panose="020B0604020202020204" pitchFamily="34" charset="0"/>
              </a:rPr>
              <a:t> o </a:t>
            </a:r>
            <a:r>
              <a:rPr lang="tr-TR" b="0" i="0" dirty="0" err="1">
                <a:solidFill>
                  <a:srgbClr val="333333"/>
                </a:solidFill>
                <a:effectLst/>
                <a:latin typeface="Source Sans Pro" panose="020B0604020202020204" pitchFamily="34" charset="0"/>
              </a:rPr>
              <a:t>notasyonu</a:t>
            </a:r>
            <a:r>
              <a:rPr lang="tr-TR" b="0" i="0" dirty="0">
                <a:solidFill>
                  <a:srgbClr val="333333"/>
                </a:solidFill>
                <a:effectLst/>
                <a:latin typeface="Source Sans Pro" panose="020B0604020202020204" pitchFamily="34" charset="0"/>
              </a:rPr>
              <a:t> </a:t>
            </a:r>
            <a:r>
              <a:rPr lang="tr-TR" b="0" i="0" dirty="0" err="1">
                <a:solidFill>
                  <a:srgbClr val="333333"/>
                </a:solidFill>
                <a:effectLst/>
                <a:latin typeface="Source Sans Pro" panose="020B0604020202020204" pitchFamily="34" charset="0"/>
              </a:rPr>
              <a:t>makbüldür</a:t>
            </a:r>
            <a:r>
              <a:rPr lang="tr-TR" b="0" i="0" dirty="0">
                <a:solidFill>
                  <a:srgbClr val="333333"/>
                </a:solidFill>
                <a:effectLst/>
                <a:latin typeface="Source Sans Pro" panose="020B0604020202020204" pitchFamily="34" charset="0"/>
              </a:rPr>
              <a:t>.  </a:t>
            </a:r>
            <a:endParaRPr lang="tr-TR" b="0" i="0" dirty="0">
              <a:solidFill>
                <a:srgbClr val="666666"/>
              </a:solidFill>
              <a:effectLst/>
              <a:latin typeface="Source Sans Pro" panose="020B0604020202020204" pitchFamily="34" charset="0"/>
            </a:endParaRPr>
          </a:p>
          <a:p>
            <a:pPr algn="l" fontAlgn="base"/>
            <a:r>
              <a:rPr lang="tr-TR" b="0" i="0" dirty="0" err="1">
                <a:solidFill>
                  <a:srgbClr val="333333"/>
                </a:solidFill>
                <a:effectLst/>
                <a:latin typeface="Source Sans Pro" panose="020B0604020202020204" pitchFamily="34" charset="0"/>
              </a:rPr>
              <a:t>Big</a:t>
            </a:r>
            <a:r>
              <a:rPr lang="tr-TR" b="0" i="0" dirty="0">
                <a:solidFill>
                  <a:srgbClr val="333333"/>
                </a:solidFill>
                <a:effectLst/>
                <a:latin typeface="Source Sans Pro" panose="020B0604020202020204" pitchFamily="34" charset="0"/>
              </a:rPr>
              <a:t> o bulunurken </a:t>
            </a:r>
            <a:r>
              <a:rPr lang="tr-TR" b="0" i="0" dirty="0" err="1">
                <a:solidFill>
                  <a:srgbClr val="333333"/>
                </a:solidFill>
                <a:effectLst/>
                <a:latin typeface="Source Sans Pro" panose="020B0604020202020204" pitchFamily="34" charset="0"/>
              </a:rPr>
              <a:t>running</a:t>
            </a:r>
            <a:r>
              <a:rPr lang="tr-TR" b="0" i="0" dirty="0">
                <a:solidFill>
                  <a:srgbClr val="333333"/>
                </a:solidFill>
                <a:effectLst/>
                <a:latin typeface="Source Sans Pro" panose="020B0604020202020204" pitchFamily="34" charset="0"/>
              </a:rPr>
              <a:t> time bağıntısındaki en büyük katsayılı diğer bir deyişle artışı </a:t>
            </a:r>
            <a:r>
              <a:rPr lang="tr-TR" b="0" i="0" dirty="0" err="1">
                <a:solidFill>
                  <a:srgbClr val="333333"/>
                </a:solidFill>
                <a:effectLst/>
                <a:latin typeface="Source Sans Pro" panose="020B0604020202020204" pitchFamily="34" charset="0"/>
              </a:rPr>
              <a:t>domine</a:t>
            </a:r>
            <a:r>
              <a:rPr lang="tr-TR" b="0" i="0" dirty="0">
                <a:solidFill>
                  <a:srgbClr val="333333"/>
                </a:solidFill>
                <a:effectLst/>
                <a:latin typeface="Source Sans Pro" panose="020B0604020202020204" pitchFamily="34" charset="0"/>
              </a:rPr>
              <a:t> eden baskın terim alınır diğerleri terimler de göz ardı edilir çünkü </a:t>
            </a:r>
            <a:r>
              <a:rPr lang="tr-TR" b="0" i="0" dirty="0" err="1">
                <a:solidFill>
                  <a:srgbClr val="333333"/>
                </a:solidFill>
                <a:effectLst/>
                <a:latin typeface="Source Sans Pro" panose="020B0604020202020204" pitchFamily="34" charset="0"/>
              </a:rPr>
              <a:t>input</a:t>
            </a:r>
            <a:r>
              <a:rPr lang="tr-TR" b="0" i="0" dirty="0">
                <a:solidFill>
                  <a:srgbClr val="333333"/>
                </a:solidFill>
                <a:effectLst/>
                <a:latin typeface="Source Sans Pro" panose="020B0604020202020204" pitchFamily="34" charset="0"/>
              </a:rPr>
              <a:t> size sonsuza giderken bu büyümeyi yönetecek olan en büyük değişkenli terimdir. </a:t>
            </a:r>
            <a:endParaRPr lang="tr-TR" b="0" i="0" dirty="0">
              <a:solidFill>
                <a:srgbClr val="666666"/>
              </a:solidFill>
              <a:effectLst/>
              <a:latin typeface="Source Sans Pro" panose="020B0604020202020204" pitchFamily="34" charset="0"/>
            </a:endParaRPr>
          </a:p>
          <a:p>
            <a:endParaRPr lang="tr-T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878</Words>
  <Application>Microsoft Office PowerPoint</Application>
  <PresentationFormat>Geniş ekran</PresentationFormat>
  <Paragraphs>50</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Calibri Light</vt:lpstr>
      <vt:lpstr>inherit</vt:lpstr>
      <vt:lpstr>Source Sans Pro</vt:lpstr>
      <vt:lpstr>Office Theme</vt:lpstr>
      <vt:lpstr>ZAMAN Karmaşıklığı</vt:lpstr>
      <vt:lpstr>PowerPoint Sunusu</vt:lpstr>
      <vt:lpstr>PowerPoint Sunusu</vt:lpstr>
      <vt:lpstr>PowerPoint Sunusu</vt:lpstr>
      <vt:lpstr>BEST- AVERAGE – WORST CASE</vt:lpstr>
      <vt:lpstr>PowerPoint Sunusu</vt:lpstr>
      <vt:lpstr>PowerPoint Sunusu</vt:lpstr>
      <vt:lpstr>PowerPoint Sunusu</vt:lpstr>
      <vt:lpstr>ZAMAN KARMAŞIKLIĞI(Time Complexitiy) ve BIG O NOTASYONU</vt:lpstr>
      <vt:lpstr>PowerPoint Sunusu</vt:lpstr>
      <vt:lpstr>PowerPoint Sunusu</vt:lpstr>
      <vt:lpstr>PowerPoint Sunusu</vt:lpstr>
      <vt:lpstr> BAZI KALIPLARIN BIG-O NOTASYONUNUN KOLAY YOLDAN BULUNMASI</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9</cp:revision>
  <dcterms:created xsi:type="dcterms:W3CDTF">2022-02-16T21:34:00Z</dcterms:created>
  <dcterms:modified xsi:type="dcterms:W3CDTF">2022-02-17T21:54:17Z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D197F923139B4DC083E22D98DA79BA59</vt:lpwstr>
  </property>
  <property fmtid="{D5CDD505-2E9C-101B-9397-08002B2CF9AE}" pid="3" name="KSOProductBuildVer">
    <vt:lpwstr>1033-11.2.0.10463</vt:lpwstr>
  </property>
</Properties>
</file>