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5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6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2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Spring Framework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D84BDD-82CA-8C7A-0B55-08A245DAE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Ne, </a:t>
            </a:r>
            <a:r>
              <a:rPr lang="en-US" dirty="0" err="1"/>
              <a:t>Neden</a:t>
            </a:r>
            <a:r>
              <a:rPr lang="en-US" dirty="0"/>
              <a:t>, </a:t>
            </a:r>
            <a:r>
              <a:rPr lang="en-US" dirty="0" err="1"/>
              <a:t>Konspetler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Mimari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8E3C8F-FCE2-4200-901E-75CBD772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Aspect Oriented Programming (AOP)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D45C3-9E7C-42EA-B7B3-E3FB9FA9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business </a:t>
            </a:r>
            <a:r>
              <a:rPr lang="en-US" dirty="0" err="1"/>
              <a:t>logicleri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girerek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💡Cross-cutting concerns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kesişen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kaygılar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AOP’nin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ortaya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çıkış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sebebidir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Cross-cutting concerns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yapılacak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ortak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varlığını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ifade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eder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Bunun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yerde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tekrar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tekrar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yazılmamasını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yerde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yazılıp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yerde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kullanılmasını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sağlayan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Spring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AOP’dir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Loglama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güvenlik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gibi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konular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her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yerde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kullanılması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gerektiği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için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AOP’nin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konusudur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US" dirty="0" err="1">
                <a:solidFill>
                  <a:srgbClr val="292929"/>
                </a:solidFill>
                <a:latin typeface="charter"/>
              </a:rPr>
              <a:t>Örneğin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uygulamanız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için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loglama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yapısı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kurduğunuzu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düşünün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Kullanıcıdan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alınan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parametreleri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ve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ne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kadar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sürede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kullanıcıya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cevap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verebildiğinizi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logluyorsunuz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Bunu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henüz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AOP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ile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tanışmadığınız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için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kullanıcının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her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istekte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bulunabildiği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kısımda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hard code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olarak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yani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gerçekten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her yere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teker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teker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yazarak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yaptığınızı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düşünün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Burada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sonradan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ortaya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çıkan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gereksinim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ile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kullanıcıya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göndermiş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olduğunuz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cevabı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da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loglamak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istediğinizi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düşünün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bu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durumda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bütün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yazmış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olduğunuz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yerleri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teker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teker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değiştirmeniz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gerekecekti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 Ama AOP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ile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bunu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yapmış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olsaydınız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sadece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yerde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yazacağınız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için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tek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yeri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değiştirmeniz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yetecekti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🔦 DI vs AOP → DI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objelerin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bağımlılıklarını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ortak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yere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toplamaya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çalışırken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, AOP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ise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cross-cutting concerns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yani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kesişen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kaygıları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araya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toplamaya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çalışır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DFDA25-04B1-4D51-AF63-1AAA5968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Mimarisi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A9A305-5640-4D2F-937B-B5BD84609C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Spring </a:t>
            </a:r>
            <a:r>
              <a:rPr lang="en-US" sz="1900" dirty="0" err="1"/>
              <a:t>modüler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yapıya</a:t>
            </a:r>
            <a:r>
              <a:rPr lang="en-US" sz="1900" dirty="0"/>
              <a:t> </a:t>
            </a:r>
            <a:r>
              <a:rPr lang="en-US" sz="1900" dirty="0" err="1"/>
              <a:t>sahiptir</a:t>
            </a:r>
            <a:r>
              <a:rPr lang="en-US" sz="1900" dirty="0"/>
              <a:t>. </a:t>
            </a:r>
            <a:r>
              <a:rPr lang="en-US" sz="1900" dirty="0" err="1"/>
              <a:t>Sadece</a:t>
            </a:r>
            <a:r>
              <a:rPr lang="en-US" sz="1900" dirty="0"/>
              <a:t> </a:t>
            </a:r>
            <a:r>
              <a:rPr lang="en-US" sz="1900" dirty="0" err="1"/>
              <a:t>yapmak</a:t>
            </a:r>
            <a:r>
              <a:rPr lang="en-US" sz="1900" dirty="0"/>
              <a:t> </a:t>
            </a:r>
            <a:r>
              <a:rPr lang="en-US" sz="1900" dirty="0" err="1"/>
              <a:t>istediklerinizin</a:t>
            </a:r>
            <a:r>
              <a:rPr lang="en-US" sz="1900" dirty="0"/>
              <a:t> </a:t>
            </a:r>
            <a:r>
              <a:rPr lang="en-US" sz="1900" dirty="0" err="1"/>
              <a:t>bulunduğu</a:t>
            </a:r>
            <a:r>
              <a:rPr lang="en-US" sz="1900" dirty="0"/>
              <a:t> </a:t>
            </a:r>
            <a:r>
              <a:rPr lang="en-US" sz="1900" dirty="0" err="1"/>
              <a:t>modülü</a:t>
            </a:r>
            <a:r>
              <a:rPr lang="en-US" sz="1900" dirty="0"/>
              <a:t> </a:t>
            </a:r>
            <a:r>
              <a:rPr lang="en-US" sz="1900" dirty="0" err="1"/>
              <a:t>projenize</a:t>
            </a:r>
            <a:r>
              <a:rPr lang="en-US" sz="1900" dirty="0"/>
              <a:t> </a:t>
            </a:r>
            <a:r>
              <a:rPr lang="en-US" sz="1900" dirty="0" err="1"/>
              <a:t>dahil</a:t>
            </a:r>
            <a:r>
              <a:rPr lang="en-US" sz="1900" dirty="0"/>
              <a:t> </a:t>
            </a:r>
            <a:r>
              <a:rPr lang="en-US" sz="1900" dirty="0" err="1"/>
              <a:t>etmeniz</a:t>
            </a:r>
            <a:r>
              <a:rPr lang="en-US" sz="1900" dirty="0"/>
              <a:t> </a:t>
            </a:r>
            <a:r>
              <a:rPr lang="en-US" sz="1900" dirty="0" err="1"/>
              <a:t>yeterlidir</a:t>
            </a:r>
            <a:r>
              <a:rPr lang="en-US" sz="1900" dirty="0"/>
              <a:t>.</a:t>
            </a:r>
          </a:p>
          <a:p>
            <a:pPr lvl="1"/>
            <a:r>
              <a:rPr lang="en-US" sz="1900" b="0" i="0" dirty="0">
                <a:effectLst/>
              </a:rPr>
              <a:t>💡</a:t>
            </a:r>
            <a:r>
              <a:rPr lang="en-US" sz="1900" b="0" i="0" dirty="0" err="1">
                <a:effectLst/>
              </a:rPr>
              <a:t>Modüler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programlama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bağımsız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bölümlerin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modüller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haline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getirilmesine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dayanan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bir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yazılım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dizayn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tekniğidir</a:t>
            </a:r>
            <a:r>
              <a:rPr lang="en-US" sz="1900" b="0" i="0" dirty="0">
                <a:effectLst/>
              </a:rPr>
              <a:t>.</a:t>
            </a:r>
          </a:p>
          <a:p>
            <a:pPr lvl="1"/>
            <a:r>
              <a:rPr lang="en-US" sz="1900" dirty="0"/>
              <a:t>🔦 </a:t>
            </a:r>
            <a:r>
              <a:rPr lang="en-US" sz="1900" dirty="0" err="1"/>
              <a:t>Modülerlik</a:t>
            </a:r>
            <a:r>
              <a:rPr lang="en-US" sz="1900" dirty="0"/>
              <a:t> vs AOP -&gt; </a:t>
            </a:r>
            <a:r>
              <a:rPr lang="en-US" sz="1900" dirty="0" err="1"/>
              <a:t>OOP’de</a:t>
            </a:r>
            <a:r>
              <a:rPr lang="en-US" sz="1900" dirty="0"/>
              <a:t> </a:t>
            </a:r>
            <a:r>
              <a:rPr lang="en-US" sz="1900" dirty="0" err="1"/>
              <a:t>modülerliği</a:t>
            </a:r>
            <a:r>
              <a:rPr lang="en-US" sz="1900" dirty="0"/>
              <a:t> </a:t>
            </a:r>
            <a:r>
              <a:rPr lang="en-US" sz="1900" dirty="0" err="1"/>
              <a:t>oluşturan</a:t>
            </a:r>
            <a:r>
              <a:rPr lang="en-US" sz="1900" dirty="0"/>
              <a:t> </a:t>
            </a:r>
            <a:r>
              <a:rPr lang="en-US" sz="1900" dirty="0" err="1"/>
              <a:t>parça</a:t>
            </a:r>
            <a:r>
              <a:rPr lang="en-US" sz="1900" dirty="0"/>
              <a:t> </a:t>
            </a:r>
            <a:r>
              <a:rPr lang="en-US" sz="1900" dirty="0" err="1"/>
              <a:t>Classlar</a:t>
            </a:r>
            <a:r>
              <a:rPr lang="en-US" sz="1900" dirty="0"/>
              <a:t> </a:t>
            </a:r>
            <a:r>
              <a:rPr lang="en-US" sz="1900" dirty="0" err="1"/>
              <a:t>iken</a:t>
            </a:r>
            <a:r>
              <a:rPr lang="en-US" sz="1900" dirty="0"/>
              <a:t> </a:t>
            </a:r>
            <a:r>
              <a:rPr lang="en-US" sz="1900" dirty="0" err="1"/>
              <a:t>AOP’de</a:t>
            </a:r>
            <a:r>
              <a:rPr lang="en-US" sz="1900" dirty="0"/>
              <a:t> </a:t>
            </a:r>
            <a:r>
              <a:rPr lang="en-US" sz="1900" dirty="0" err="1"/>
              <a:t>modülerlik</a:t>
            </a:r>
            <a:r>
              <a:rPr lang="en-US" sz="1900" dirty="0"/>
              <a:t> </a:t>
            </a:r>
            <a:r>
              <a:rPr lang="en-US" sz="1900" dirty="0" err="1"/>
              <a:t>Aspect’ler</a:t>
            </a:r>
            <a:r>
              <a:rPr lang="en-US" sz="1900" dirty="0"/>
              <a:t> (</a:t>
            </a:r>
            <a:r>
              <a:rPr lang="en-US" sz="1900" dirty="0" err="1"/>
              <a:t>kesişen</a:t>
            </a:r>
            <a:r>
              <a:rPr lang="en-US" sz="1900" dirty="0"/>
              <a:t> </a:t>
            </a:r>
            <a:r>
              <a:rPr lang="en-US" sz="1900" dirty="0" err="1"/>
              <a:t>kaygının</a:t>
            </a:r>
            <a:r>
              <a:rPr lang="en-US" sz="1900" dirty="0"/>
              <a:t> </a:t>
            </a:r>
            <a:r>
              <a:rPr lang="en-US" sz="1900" dirty="0" err="1"/>
              <a:t>giderildiği</a:t>
            </a:r>
            <a:r>
              <a:rPr lang="en-US" sz="1900" dirty="0"/>
              <a:t> </a:t>
            </a:r>
            <a:r>
              <a:rPr lang="en-US" sz="1900" dirty="0" err="1"/>
              <a:t>kod</a:t>
            </a:r>
            <a:r>
              <a:rPr lang="en-US" sz="1900" dirty="0"/>
              <a:t>) </a:t>
            </a:r>
            <a:r>
              <a:rPr lang="en-US" sz="1900" dirty="0" err="1"/>
              <a:t>aracılığı</a:t>
            </a:r>
            <a:r>
              <a:rPr lang="en-US" sz="1900" dirty="0"/>
              <a:t> </a:t>
            </a:r>
            <a:r>
              <a:rPr lang="en-US" sz="1900" dirty="0" err="1"/>
              <a:t>ile</a:t>
            </a:r>
            <a:r>
              <a:rPr lang="en-US" sz="1900" dirty="0"/>
              <a:t> </a:t>
            </a:r>
            <a:r>
              <a:rPr lang="en-US" sz="1900" dirty="0" err="1"/>
              <a:t>sağlanır</a:t>
            </a:r>
            <a:r>
              <a:rPr lang="en-US" sz="1900" dirty="0"/>
              <a:t>.</a:t>
            </a:r>
          </a:p>
          <a:p>
            <a:r>
              <a:rPr lang="en-US" sz="1900" dirty="0"/>
              <a:t>Spring 20’den </a:t>
            </a:r>
            <a:r>
              <a:rPr lang="en-US" sz="1900" dirty="0" err="1"/>
              <a:t>fazla</a:t>
            </a:r>
            <a:r>
              <a:rPr lang="en-US" sz="1900" dirty="0"/>
              <a:t> </a:t>
            </a:r>
            <a:r>
              <a:rPr lang="en-US" sz="1900" dirty="0" err="1"/>
              <a:t>modül</a:t>
            </a:r>
            <a:r>
              <a:rPr lang="en-US" sz="1900" dirty="0"/>
              <a:t> </a:t>
            </a:r>
            <a:r>
              <a:rPr lang="en-US" sz="1900" dirty="0" err="1"/>
              <a:t>içermektedir</a:t>
            </a:r>
            <a:r>
              <a:rPr lang="en-US" sz="1900" dirty="0"/>
              <a:t>. </a:t>
            </a:r>
            <a:r>
              <a:rPr lang="en-US" sz="1900" dirty="0" err="1"/>
              <a:t>Bütün</a:t>
            </a:r>
            <a:r>
              <a:rPr lang="en-US" sz="1900" dirty="0"/>
              <a:t> </a:t>
            </a:r>
            <a:r>
              <a:rPr lang="en-US" sz="1900" dirty="0" err="1"/>
              <a:t>modüller</a:t>
            </a:r>
            <a:r>
              <a:rPr lang="en-US" sz="1900" dirty="0"/>
              <a:t> Core Container </a:t>
            </a:r>
            <a:r>
              <a:rPr lang="en-US" sz="1900" dirty="0" err="1"/>
              <a:t>üzerine</a:t>
            </a:r>
            <a:r>
              <a:rPr lang="en-US" sz="1900" dirty="0"/>
              <a:t> </a:t>
            </a:r>
            <a:r>
              <a:rPr lang="en-US" sz="1900" dirty="0" err="1"/>
              <a:t>inşa</a:t>
            </a:r>
            <a:r>
              <a:rPr lang="en-US" sz="1900" dirty="0"/>
              <a:t> </a:t>
            </a:r>
            <a:r>
              <a:rPr lang="en-US" sz="1900" dirty="0" err="1"/>
              <a:t>edilmiştir</a:t>
            </a:r>
            <a:r>
              <a:rPr lang="en-US" sz="1900" dirty="0"/>
              <a:t>. Bir </a:t>
            </a:r>
            <a:r>
              <a:rPr lang="en-US" sz="1900" dirty="0" err="1"/>
              <a:t>developerın</a:t>
            </a:r>
            <a:r>
              <a:rPr lang="en-US" sz="1900" dirty="0"/>
              <a:t> </a:t>
            </a:r>
            <a:r>
              <a:rPr lang="en-US" sz="1900" dirty="0" err="1"/>
              <a:t>kurumsal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uygulama</a:t>
            </a:r>
            <a:r>
              <a:rPr lang="en-US" sz="1900" dirty="0"/>
              <a:t> </a:t>
            </a:r>
            <a:r>
              <a:rPr lang="en-US" sz="1900" dirty="0" err="1"/>
              <a:t>geliştirirken</a:t>
            </a:r>
            <a:r>
              <a:rPr lang="en-US" sz="1900" dirty="0"/>
              <a:t> </a:t>
            </a:r>
            <a:r>
              <a:rPr lang="en-US" sz="1900" dirty="0" err="1"/>
              <a:t>ihtiyaç</a:t>
            </a:r>
            <a:r>
              <a:rPr lang="en-US" sz="1900" dirty="0"/>
              <a:t> </a:t>
            </a:r>
            <a:r>
              <a:rPr lang="en-US" sz="1900" dirty="0" err="1"/>
              <a:t>duyabileceği</a:t>
            </a:r>
            <a:r>
              <a:rPr lang="en-US" sz="1900" dirty="0"/>
              <a:t> her </a:t>
            </a:r>
            <a:r>
              <a:rPr lang="en-US" sz="1900" dirty="0" err="1"/>
              <a:t>şeyi</a:t>
            </a:r>
            <a:r>
              <a:rPr lang="en-US" sz="1900" dirty="0"/>
              <a:t> </a:t>
            </a:r>
            <a:r>
              <a:rPr lang="en-US" sz="1900" dirty="0" err="1"/>
              <a:t>içerir</a:t>
            </a:r>
            <a:r>
              <a:rPr lang="en-US" sz="19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C5C5D-8134-43C2-8B58-E176AC41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297843"/>
            <a:ext cx="5181600" cy="340690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2402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6050F8-0242-4AFD-BA4F-B09032F1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Container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BD83AE1-A62E-476A-9A8F-5D49ADAD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Bean’ler</a:t>
            </a:r>
            <a:r>
              <a:rPr lang="en-US" dirty="0"/>
              <a:t> (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parçalar</a:t>
            </a:r>
            <a:r>
              <a:rPr lang="en-US" dirty="0"/>
              <a:t>)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Bean</a:t>
            </a:r>
            <a:r>
              <a:rPr lang="en-US" dirty="0"/>
              <a:t>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Spring’in</a:t>
            </a:r>
            <a:r>
              <a:rPr lang="en-US" dirty="0"/>
              <a:t> </a:t>
            </a:r>
            <a:r>
              <a:rPr lang="en-US" dirty="0" err="1"/>
              <a:t>temellerini</a:t>
            </a:r>
            <a:r>
              <a:rPr lang="en-US" dirty="0"/>
              <a:t> DI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IoC’de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Bean</a:t>
            </a:r>
            <a:r>
              <a:rPr lang="en-US" dirty="0"/>
              <a:t> </a:t>
            </a:r>
            <a:r>
              <a:rPr lang="en-US" dirty="0" err="1"/>
              <a:t>modülü</a:t>
            </a:r>
            <a:r>
              <a:rPr lang="en-US" dirty="0"/>
              <a:t> </a:t>
            </a:r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r>
              <a:rPr lang="en-US" dirty="0" err="1"/>
              <a:t>BeanFactory</a:t>
            </a:r>
            <a:r>
              <a:rPr lang="en-US" dirty="0"/>
              <a:t> factory design </a:t>
            </a:r>
            <a:r>
              <a:rPr lang="en-US" dirty="0" err="1"/>
              <a:t>pattern’in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implementasyonudur</a:t>
            </a:r>
            <a:r>
              <a:rPr lang="en-US" dirty="0"/>
              <a:t>. Business </a:t>
            </a:r>
            <a:r>
              <a:rPr lang="en-US" dirty="0" err="1"/>
              <a:t>logicten</a:t>
            </a:r>
            <a:r>
              <a:rPr lang="en-US" dirty="0"/>
              <a:t> </a:t>
            </a:r>
            <a:r>
              <a:rPr lang="en-US" dirty="0" err="1"/>
              <a:t>bağımlılığın</a:t>
            </a:r>
            <a:r>
              <a:rPr lang="en-US" dirty="0"/>
              <a:t> </a:t>
            </a:r>
            <a:r>
              <a:rPr lang="en-US" dirty="0" err="1"/>
              <a:t>ayrılmasını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BeanFactory’nin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Bean’lerdir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Context</a:t>
            </a:r>
            <a:r>
              <a:rPr lang="en-US" dirty="0"/>
              <a:t> </a:t>
            </a:r>
            <a:r>
              <a:rPr lang="en-US" dirty="0" err="1"/>
              <a:t>modülü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core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bean’in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kurulmuştur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context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SpEL</a:t>
            </a:r>
            <a:r>
              <a:rPr lang="en-US" dirty="0"/>
              <a:t> (Spring Expression Language) </a:t>
            </a:r>
            <a:r>
              <a:rPr lang="en-US" dirty="0" err="1"/>
              <a:t>modülü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expression(</a:t>
            </a:r>
            <a:r>
              <a:rPr lang="en-US" dirty="0" err="1"/>
              <a:t>ifade</a:t>
            </a:r>
            <a:r>
              <a:rPr lang="en-US" dirty="0"/>
              <a:t>)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vasıtasıyla</a:t>
            </a:r>
            <a:r>
              <a:rPr lang="en-US" dirty="0"/>
              <a:t> runtime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değiştirilmesini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5752A34-9F79-4757-A499-DA357D6A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8" t="58811" r="6874" b="15179"/>
          <a:stretch/>
        </p:blipFill>
        <p:spPr>
          <a:xfrm>
            <a:off x="4129347" y="5875868"/>
            <a:ext cx="4525348" cy="8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5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1D4F1-15E3-4125-AB0E-2C1ED806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 Modules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9DC626-6421-420C-81BB-0CE75792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JDBC: </a:t>
            </a:r>
            <a:r>
              <a:rPr lang="en-US" dirty="0"/>
              <a:t>JDBC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ihtiyacını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JDBC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ORM: </a:t>
            </a:r>
            <a:r>
              <a:rPr lang="en-US" dirty="0" err="1"/>
              <a:t>Popüler</a:t>
            </a:r>
            <a:r>
              <a:rPr lang="en-US" dirty="0"/>
              <a:t> object-relational mapping </a:t>
            </a:r>
            <a:r>
              <a:rPr lang="en-US" dirty="0" err="1"/>
              <a:t>API’ları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Bu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JPA, </a:t>
            </a:r>
            <a:r>
              <a:rPr lang="en-US" dirty="0" err="1"/>
              <a:t>Hiberante</a:t>
            </a:r>
            <a:r>
              <a:rPr lang="en-US" dirty="0"/>
              <a:t> </a:t>
            </a:r>
            <a:r>
              <a:rPr lang="en-US" dirty="0" err="1"/>
              <a:t>v.b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OXM: </a:t>
            </a:r>
            <a:r>
              <a:rPr lang="en-US" dirty="0" err="1"/>
              <a:t>Obje</a:t>
            </a:r>
            <a:r>
              <a:rPr lang="en-US" dirty="0"/>
              <a:t>/XML mapping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The Java Messaging Service (JMS): </a:t>
            </a:r>
            <a:r>
              <a:rPr lang="en-US" dirty="0" err="1"/>
              <a:t>Mesjların</a:t>
            </a:r>
            <a:r>
              <a:rPr lang="en-US" dirty="0"/>
              <a:t> </a:t>
            </a:r>
            <a:r>
              <a:rPr lang="en-US" dirty="0" err="1"/>
              <a:t>yazılması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okunması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epostlar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Transaction: </a:t>
            </a:r>
            <a:r>
              <a:rPr lang="en-US" dirty="0"/>
              <a:t>Transaction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018F4B-B0D1-47CA-8260-EEB23181E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5129" r="49669" b="55432"/>
          <a:stretch/>
        </p:blipFill>
        <p:spPr bwMode="auto">
          <a:xfrm>
            <a:off x="7336038" y="5474997"/>
            <a:ext cx="2239347" cy="13436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9368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A3F7E-7A21-4438-9F48-B403267D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Modules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EA4DDA-5E3E-459F-B63D-77221C93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 </a:t>
            </a:r>
            <a:r>
              <a:rPr lang="en-US" dirty="0" err="1"/>
              <a:t>modül</a:t>
            </a:r>
            <a:r>
              <a:rPr lang="en-US" dirty="0"/>
              <a:t> Spring MVC </a:t>
            </a:r>
            <a:r>
              <a:rPr lang="en-US" dirty="0" err="1"/>
              <a:t>Framework’ün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modüldür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JSF, </a:t>
            </a:r>
            <a:r>
              <a:rPr lang="en-US" dirty="0" err="1"/>
              <a:t>Thymleaf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Web: </a:t>
            </a:r>
            <a:r>
              <a:rPr lang="en-US" dirty="0" err="1"/>
              <a:t>Temel</a:t>
            </a:r>
            <a:r>
              <a:rPr lang="en-US" dirty="0"/>
              <a:t> web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r>
              <a:rPr lang="en-US" dirty="0"/>
              <a:t>. IoC container </a:t>
            </a:r>
            <a:r>
              <a:rPr lang="en-US" dirty="0" err="1"/>
              <a:t>içerisinde</a:t>
            </a:r>
            <a:r>
              <a:rPr lang="en-US" dirty="0"/>
              <a:t> servlet </a:t>
            </a:r>
            <a:r>
              <a:rPr lang="en-US" dirty="0" err="1"/>
              <a:t>listeneraları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initialize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Web-MVC: </a:t>
            </a:r>
            <a:r>
              <a:rPr lang="en-US" dirty="0" err="1"/>
              <a:t>Spring’in</a:t>
            </a:r>
            <a:r>
              <a:rPr lang="en-US" dirty="0"/>
              <a:t> Model View Controller </a:t>
            </a:r>
            <a:r>
              <a:rPr lang="en-US" dirty="0" err="1"/>
              <a:t>ve</a:t>
            </a:r>
            <a:r>
              <a:rPr lang="en-US" dirty="0"/>
              <a:t> Rest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implementasyonlarını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Web-Sockets: </a:t>
            </a:r>
            <a:r>
              <a:rPr lang="en-US" dirty="0"/>
              <a:t>WebSocket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taraflı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Web-Portlet: </a:t>
            </a:r>
            <a:r>
              <a:rPr lang="en-US" dirty="0"/>
              <a:t>MVC </a:t>
            </a:r>
            <a:r>
              <a:rPr lang="en-US" dirty="0" err="1"/>
              <a:t>implementasyonunun</a:t>
            </a:r>
            <a:r>
              <a:rPr lang="en-US" dirty="0"/>
              <a:t> portlet </a:t>
            </a:r>
            <a:r>
              <a:rPr lang="en-US" dirty="0" err="1"/>
              <a:t>sayfalarda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D7A553-A7AD-43FF-9E1B-627EAE5A8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0" t="5765" r="7387" b="57255"/>
          <a:stretch/>
        </p:blipFill>
        <p:spPr>
          <a:xfrm>
            <a:off x="4487882" y="5597750"/>
            <a:ext cx="2276669" cy="12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0CECBE-2A38-49C4-8860-1C3F1A2C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AOP </a:t>
            </a:r>
            <a:r>
              <a:rPr lang="en-US" dirty="0" err="1"/>
              <a:t>ve</a:t>
            </a:r>
            <a:r>
              <a:rPr lang="en-US" dirty="0"/>
              <a:t> Instrumentation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C48C28-26A3-4BED-B092-F33FA299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AOP: aspect-oriented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implementasyonlarını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durmuştuk</a:t>
            </a:r>
            <a:r>
              <a:rPr lang="en-US" dirty="0"/>
              <a:t>.</a:t>
            </a:r>
          </a:p>
          <a:p>
            <a:r>
              <a:rPr lang="en-US" dirty="0"/>
              <a:t>Aspects: AspectJ </a:t>
            </a:r>
            <a:r>
              <a:rPr lang="en-US" dirty="0" err="1"/>
              <a:t>kütüphanesi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modüldür</a:t>
            </a:r>
            <a:r>
              <a:rPr lang="en-US" dirty="0"/>
              <a:t>.</a:t>
            </a:r>
          </a:p>
          <a:p>
            <a:r>
              <a:rPr lang="en-US" dirty="0"/>
              <a:t>Instrumentation: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implementasyonları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302E82-A318-4D70-B2C6-4491065B6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" t="43727" r="29502" b="39840"/>
          <a:stretch/>
        </p:blipFill>
        <p:spPr bwMode="auto">
          <a:xfrm>
            <a:off x="3365084" y="5316031"/>
            <a:ext cx="3331029" cy="55983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3482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18B8A9-849A-43F0-9759-012E919B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74E7D-1D72-4C22-A53E-07BE9E7F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0445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görür</a:t>
            </a:r>
            <a:r>
              <a:rPr lang="en-US" dirty="0"/>
              <a:t>.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WebScokets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STOMP'un</a:t>
            </a:r>
            <a:r>
              <a:rPr lang="en-US" dirty="0"/>
              <a:t> </a:t>
            </a:r>
            <a:r>
              <a:rPr lang="en-US" dirty="0" err="1"/>
              <a:t>kullanılmasına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748F103-7591-42B2-B632-F43D28AA6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7" t="44388" r="8467" b="40280"/>
          <a:stretch/>
        </p:blipFill>
        <p:spPr>
          <a:xfrm>
            <a:off x="5574950" y="3987801"/>
            <a:ext cx="1063690" cy="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B49C8-BA90-4C0A-A1B6-C7B79743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857BD3-E615-467D-954E-98D8B3DF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</a:t>
            </a:r>
            <a:r>
              <a:rPr lang="en-US" dirty="0" err="1"/>
              <a:t>ve</a:t>
            </a:r>
            <a:r>
              <a:rPr lang="en-US" dirty="0"/>
              <a:t> integration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JUnit </a:t>
            </a:r>
            <a:r>
              <a:rPr lang="en-US" dirty="0" err="1"/>
              <a:t>veya</a:t>
            </a:r>
            <a:r>
              <a:rPr lang="en-US" dirty="0"/>
              <a:t> TestNG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Mock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getirebilen</a:t>
            </a:r>
            <a:r>
              <a:rPr lang="en-US" dirty="0"/>
              <a:t> </a:t>
            </a:r>
            <a:r>
              <a:rPr lang="en-US" dirty="0" err="1"/>
              <a:t>implementasyonlara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6719FC-14AB-4862-BF0B-E05100CB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6" t="84634" r="7927" b="6604"/>
          <a:stretch/>
        </p:blipFill>
        <p:spPr>
          <a:xfrm>
            <a:off x="3884644" y="4142792"/>
            <a:ext cx="4422711" cy="2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C7ED7C-CF75-4117-9F81-10A72ADD1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Merhaba</a:t>
            </a:r>
            <a:r>
              <a:rPr lang="en-US" dirty="0"/>
              <a:t> Spring 👋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0D38EA-A5F6-4410-9DEA-BCBA8EDF6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enterprise java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J2EE(</a:t>
            </a:r>
            <a:r>
              <a:rPr lang="fr-FR" dirty="0"/>
              <a:t>Java 2 Platform, Enterprise Edition)</a:t>
            </a:r>
            <a:r>
              <a:rPr lang="en-US" dirty="0"/>
              <a:t> </a:t>
            </a:r>
            <a:r>
              <a:rPr lang="en-US" dirty="0" err="1"/>
              <a:t>alternatifi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72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B7958E-9D0F-45C4-9DC5-FB5C1E00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Enterprise Java Ne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D587A-2AC5-462A-92D9-71E9D4AC7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Enterprise(</a:t>
            </a:r>
            <a:r>
              <a:rPr lang="en-US" sz="2200" dirty="0" err="1"/>
              <a:t>kurumsal</a:t>
            </a:r>
            <a:r>
              <a:rPr lang="en-US" sz="2200" dirty="0"/>
              <a:t>) Java, </a:t>
            </a:r>
            <a:r>
              <a:rPr lang="en-US" sz="2200" dirty="0" err="1"/>
              <a:t>kurum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kuruluşlar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geliştirilmesi</a:t>
            </a:r>
            <a:r>
              <a:rPr lang="en-US" sz="2200" dirty="0"/>
              <a:t> </a:t>
            </a:r>
            <a:r>
              <a:rPr lang="en-US" sz="2200" dirty="0" err="1"/>
              <a:t>hedeflenen</a:t>
            </a:r>
            <a:r>
              <a:rPr lang="en-US" sz="2200" dirty="0"/>
              <a:t> Java </a:t>
            </a:r>
            <a:r>
              <a:rPr lang="en-US" sz="2200" dirty="0" err="1"/>
              <a:t>uygulamalarını</a:t>
            </a:r>
            <a:r>
              <a:rPr lang="en-US" sz="2200" dirty="0"/>
              <a:t> </a:t>
            </a:r>
            <a:r>
              <a:rPr lang="en-US" sz="2200" dirty="0" err="1"/>
              <a:t>ifade</a:t>
            </a:r>
            <a:r>
              <a:rPr lang="en-US" sz="2200" dirty="0"/>
              <a:t> </a:t>
            </a:r>
            <a:r>
              <a:rPr lang="en-US" sz="2200" dirty="0" err="1"/>
              <a:t>eder</a:t>
            </a:r>
            <a:r>
              <a:rPr lang="en-US" sz="2200" dirty="0"/>
              <a:t>. Bu </a:t>
            </a:r>
            <a:r>
              <a:rPr lang="en-US" sz="2200" dirty="0" err="1"/>
              <a:t>uygulamalar</a:t>
            </a:r>
            <a:r>
              <a:rPr lang="en-US" sz="2200" dirty="0"/>
              <a:t> </a:t>
            </a:r>
            <a:r>
              <a:rPr lang="en-US" sz="2200" dirty="0" err="1"/>
              <a:t>bireysel</a:t>
            </a:r>
            <a:r>
              <a:rPr lang="en-US" sz="2200" dirty="0"/>
              <a:t> </a:t>
            </a:r>
            <a:r>
              <a:rPr lang="en-US" sz="2200" dirty="0" err="1"/>
              <a:t>kullanıcıların</a:t>
            </a:r>
            <a:r>
              <a:rPr lang="en-US" sz="2200" dirty="0"/>
              <a:t> </a:t>
            </a:r>
            <a:r>
              <a:rPr lang="en-US" sz="2200" dirty="0" err="1"/>
              <a:t>ihtiyaçlarından</a:t>
            </a:r>
            <a:r>
              <a:rPr lang="en-US" sz="2200" dirty="0"/>
              <a:t> </a:t>
            </a:r>
            <a:r>
              <a:rPr lang="en-US" sz="2200" dirty="0" err="1"/>
              <a:t>çok</a:t>
            </a:r>
            <a:r>
              <a:rPr lang="en-US" sz="2200" dirty="0"/>
              <a:t> </a:t>
            </a:r>
            <a:r>
              <a:rPr lang="en-US" sz="2200" dirty="0" err="1"/>
              <a:t>kurum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kuruluşların</a:t>
            </a:r>
            <a:r>
              <a:rPr lang="en-US" sz="2200" dirty="0"/>
              <a:t> </a:t>
            </a:r>
            <a:r>
              <a:rPr lang="en-US" sz="2200" dirty="0" err="1"/>
              <a:t>ihtiyaçlarını</a:t>
            </a:r>
            <a:r>
              <a:rPr lang="en-US" sz="2200" dirty="0"/>
              <a:t> </a:t>
            </a:r>
            <a:r>
              <a:rPr lang="en-US" sz="2200" dirty="0" err="1"/>
              <a:t>karşılamak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geliştirilirler</a:t>
            </a:r>
            <a:r>
              <a:rPr lang="en-US" sz="2200" dirty="0"/>
              <a:t>. </a:t>
            </a:r>
            <a:r>
              <a:rPr lang="en-US" sz="2200" dirty="0" err="1"/>
              <a:t>Örnek</a:t>
            </a:r>
            <a:r>
              <a:rPr lang="en-US" sz="2200" dirty="0"/>
              <a:t> </a:t>
            </a:r>
            <a:r>
              <a:rPr lang="en-US" sz="2200" dirty="0" err="1"/>
              <a:t>olarak</a:t>
            </a:r>
            <a:r>
              <a:rPr lang="en-US" sz="2200" dirty="0"/>
              <a:t>: </a:t>
            </a:r>
            <a:r>
              <a:rPr lang="en-US" sz="2200" dirty="0" err="1"/>
              <a:t>muhasebe</a:t>
            </a:r>
            <a:r>
              <a:rPr lang="en-US" sz="2200" dirty="0"/>
              <a:t>, </a:t>
            </a:r>
            <a:r>
              <a:rPr lang="en-US" sz="2200" dirty="0" err="1"/>
              <a:t>ödeme</a:t>
            </a:r>
            <a:r>
              <a:rPr lang="en-US" sz="2200" dirty="0"/>
              <a:t> </a:t>
            </a:r>
            <a:r>
              <a:rPr lang="en-US" sz="2200" dirty="0" err="1"/>
              <a:t>yönetim</a:t>
            </a:r>
            <a:r>
              <a:rPr lang="en-US" sz="2200" dirty="0"/>
              <a:t>, </a:t>
            </a:r>
            <a:r>
              <a:rPr lang="en-US" sz="2200" dirty="0" err="1"/>
              <a:t>iş</a:t>
            </a:r>
            <a:r>
              <a:rPr lang="en-US" sz="2200" dirty="0"/>
              <a:t> </a:t>
            </a:r>
            <a:r>
              <a:rPr lang="en-US" sz="2200" dirty="0" err="1"/>
              <a:t>akış</a:t>
            </a:r>
            <a:r>
              <a:rPr lang="en-US" sz="2200" dirty="0"/>
              <a:t>, CMS, CRM, ERP </a:t>
            </a:r>
            <a:r>
              <a:rPr lang="en-US" sz="2200" dirty="0" err="1"/>
              <a:t>v.b.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49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C2F02-FD7B-4E52-8F1B-2B91A711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POJO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B1B26C-55D8-4728-9497-73ACBFB3D3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POJO(Plain Old Java Object) her zaman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ifader</a:t>
            </a:r>
            <a:r>
              <a:rPr lang="en-US" dirty="0"/>
              <a:t>. Bu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framework’ten</a:t>
            </a:r>
            <a:r>
              <a:rPr lang="en-US" dirty="0"/>
              <a:t> </a:t>
            </a:r>
            <a:r>
              <a:rPr lang="en-US" dirty="0" err="1"/>
              <a:t>bağımısız</a:t>
            </a:r>
            <a:r>
              <a:rPr lang="en-US" dirty="0"/>
              <a:t> </a:t>
            </a:r>
            <a:r>
              <a:rPr lang="en-US" dirty="0" err="1"/>
              <a:t>istenildiği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, </a:t>
            </a:r>
            <a:r>
              <a:rPr lang="en-US" dirty="0" err="1"/>
              <a:t>bünyesinde</a:t>
            </a:r>
            <a:r>
              <a:rPr lang="en-US" dirty="0"/>
              <a:t> instance variable, constructor, getter, setter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barındırabilen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objeye</a:t>
            </a:r>
            <a:r>
              <a:rPr lang="en-US" dirty="0"/>
              <a:t> POJO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tanımlarsak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Java </a:t>
            </a:r>
            <a:r>
              <a:rPr lang="en-US" dirty="0" err="1"/>
              <a:t>nesnelerine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belirtebiliriz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POJO’nun</a:t>
            </a:r>
            <a:r>
              <a:rPr lang="en-US" dirty="0"/>
              <a:t>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tanımının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söyleyebiliriz</a:t>
            </a:r>
            <a:r>
              <a:rPr lang="en-US" dirty="0"/>
              <a:t>.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kaynaklar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framework’e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bağımlılığı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tanımlıyor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getter,setter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constructor </a:t>
            </a:r>
            <a:r>
              <a:rPr lang="en-US" dirty="0" err="1"/>
              <a:t>tanımladığımızı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.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oluşturacağınız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POJO’yu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5D66DA-C686-4C23-81EF-70ADC13D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20" y="1825625"/>
            <a:ext cx="263255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771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9C63A-B5AE-4A66-BC3B-603293D77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Enterprise JavaBean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89E32D9-E0B9-4648-93A2-A53C5B7BB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Enterprise JavaBean </a:t>
            </a:r>
            <a:r>
              <a:rPr lang="en-US" sz="1900" dirty="0" err="1"/>
              <a:t>işe</a:t>
            </a:r>
            <a:r>
              <a:rPr lang="en-US" sz="1900" dirty="0"/>
              <a:t> </a:t>
            </a:r>
            <a:r>
              <a:rPr lang="en-US" sz="1900" dirty="0" err="1"/>
              <a:t>yönelik</a:t>
            </a:r>
            <a:r>
              <a:rPr lang="en-US" sz="1900" dirty="0"/>
              <a:t> </a:t>
            </a:r>
            <a:r>
              <a:rPr lang="en-US" sz="1900" dirty="0" err="1"/>
              <a:t>yeniden</a:t>
            </a:r>
            <a:r>
              <a:rPr lang="en-US" sz="1900" dirty="0"/>
              <a:t> </a:t>
            </a:r>
            <a:r>
              <a:rPr lang="en-US" sz="1900" dirty="0" err="1"/>
              <a:t>kullanılabilir</a:t>
            </a:r>
            <a:r>
              <a:rPr lang="en-US" sz="1900" dirty="0"/>
              <a:t> Java </a:t>
            </a:r>
            <a:r>
              <a:rPr lang="en-US" sz="1900" dirty="0" err="1"/>
              <a:t>elemanları</a:t>
            </a:r>
            <a:r>
              <a:rPr lang="en-US" sz="1900" dirty="0"/>
              <a:t> </a:t>
            </a:r>
            <a:r>
              <a:rPr lang="en-US" sz="1900" dirty="0" err="1"/>
              <a:t>olarak</a:t>
            </a:r>
            <a:r>
              <a:rPr lang="en-US" sz="1900" dirty="0"/>
              <a:t> </a:t>
            </a:r>
            <a:r>
              <a:rPr lang="en-US" sz="1900" dirty="0" err="1"/>
              <a:t>adlandırılabilir</a:t>
            </a:r>
            <a:r>
              <a:rPr lang="en-US" sz="1900" dirty="0"/>
              <a:t>. </a:t>
            </a:r>
          </a:p>
          <a:p>
            <a:r>
              <a:rPr lang="en-US" sz="1900" dirty="0"/>
              <a:t>Java EE </a:t>
            </a:r>
            <a:r>
              <a:rPr lang="en-US" sz="1900" dirty="0" err="1"/>
              <a:t>içerisinde</a:t>
            </a:r>
            <a:r>
              <a:rPr lang="en-US" sz="1900" dirty="0"/>
              <a:t> </a:t>
            </a:r>
            <a:r>
              <a:rPr lang="en-US" sz="1900" dirty="0" err="1"/>
              <a:t>bulunan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özellik</a:t>
            </a:r>
            <a:r>
              <a:rPr lang="en-US" sz="1900" dirty="0"/>
              <a:t> </a:t>
            </a:r>
            <a:r>
              <a:rPr lang="en-US" sz="1900" dirty="0" err="1"/>
              <a:t>kümesi</a:t>
            </a:r>
            <a:r>
              <a:rPr lang="en-US" sz="1900" dirty="0"/>
              <a:t> </a:t>
            </a:r>
            <a:r>
              <a:rPr lang="en-US" sz="1900" dirty="0" err="1"/>
              <a:t>olarak</a:t>
            </a:r>
            <a:r>
              <a:rPr lang="en-US" sz="1900" dirty="0"/>
              <a:t> </a:t>
            </a:r>
            <a:r>
              <a:rPr lang="en-US" sz="1900" dirty="0" err="1"/>
              <a:t>düşünülebilir</a:t>
            </a:r>
            <a:r>
              <a:rPr lang="en-US" sz="1900" dirty="0"/>
              <a:t>. </a:t>
            </a:r>
            <a:r>
              <a:rPr lang="en-US" sz="1900" dirty="0" err="1"/>
              <a:t>Sektör</a:t>
            </a:r>
            <a:r>
              <a:rPr lang="en-US" sz="1900" dirty="0"/>
              <a:t> </a:t>
            </a:r>
            <a:r>
              <a:rPr lang="en-US" sz="1900" dirty="0" err="1"/>
              <a:t>içerisinde</a:t>
            </a:r>
            <a:r>
              <a:rPr lang="en-US" sz="1900" dirty="0"/>
              <a:t> </a:t>
            </a:r>
            <a:r>
              <a:rPr lang="en-US" sz="1900" dirty="0" err="1"/>
              <a:t>kullanımı</a:t>
            </a:r>
            <a:r>
              <a:rPr lang="en-US" sz="1900" dirty="0"/>
              <a:t> </a:t>
            </a:r>
            <a:r>
              <a:rPr lang="en-US" sz="1900" dirty="0" err="1"/>
              <a:t>geliştirme</a:t>
            </a:r>
            <a:r>
              <a:rPr lang="en-US" sz="1900" dirty="0"/>
              <a:t> </a:t>
            </a:r>
            <a:r>
              <a:rPr lang="en-US" sz="1900" dirty="0" err="1"/>
              <a:t>maliyetinin</a:t>
            </a:r>
            <a:r>
              <a:rPr lang="en-US" sz="1900" dirty="0"/>
              <a:t> </a:t>
            </a:r>
            <a:r>
              <a:rPr lang="en-US" sz="1900" dirty="0" err="1"/>
              <a:t>fazla</a:t>
            </a:r>
            <a:r>
              <a:rPr lang="en-US" sz="1900" dirty="0"/>
              <a:t> </a:t>
            </a:r>
            <a:r>
              <a:rPr lang="en-US" sz="1900" dirty="0" err="1"/>
              <a:t>olmasında</a:t>
            </a:r>
            <a:r>
              <a:rPr lang="en-US" sz="1900" dirty="0"/>
              <a:t> </a:t>
            </a:r>
            <a:r>
              <a:rPr lang="en-US" sz="1900" dirty="0" err="1"/>
              <a:t>kaynaklı</a:t>
            </a:r>
            <a:r>
              <a:rPr lang="en-US" sz="1900" dirty="0"/>
              <a:t> </a:t>
            </a:r>
            <a:r>
              <a:rPr lang="en-US" sz="1900" dirty="0" err="1"/>
              <a:t>olarak</a:t>
            </a:r>
            <a:r>
              <a:rPr lang="en-US" sz="1900" dirty="0"/>
              <a:t> son </a:t>
            </a:r>
            <a:r>
              <a:rPr lang="en-US" sz="1900" dirty="0" err="1"/>
              <a:t>zamanlarda</a:t>
            </a:r>
            <a:r>
              <a:rPr lang="en-US" sz="1900" dirty="0"/>
              <a:t> </a:t>
            </a:r>
            <a:r>
              <a:rPr lang="en-US" sz="1900" dirty="0" err="1"/>
              <a:t>düşüşe</a:t>
            </a:r>
            <a:r>
              <a:rPr lang="en-US" sz="1900" dirty="0"/>
              <a:t> </a:t>
            </a:r>
            <a:r>
              <a:rPr lang="en-US" sz="1900" dirty="0" err="1"/>
              <a:t>geçmiştir</a:t>
            </a:r>
            <a:r>
              <a:rPr lang="en-US" sz="1900" dirty="0"/>
              <a:t>.</a:t>
            </a:r>
          </a:p>
          <a:p>
            <a:r>
              <a:rPr lang="en-US" sz="1900" dirty="0"/>
              <a:t>Bu </a:t>
            </a:r>
            <a:r>
              <a:rPr lang="en-US" sz="1900" dirty="0" err="1"/>
              <a:t>beanler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kere</a:t>
            </a:r>
            <a:r>
              <a:rPr lang="en-US" sz="1900" dirty="0"/>
              <a:t> </a:t>
            </a:r>
            <a:r>
              <a:rPr lang="en-US" sz="1900" dirty="0" err="1"/>
              <a:t>oluşturulur</a:t>
            </a:r>
            <a:r>
              <a:rPr lang="en-US" sz="1900" dirty="0"/>
              <a:t> </a:t>
            </a:r>
            <a:r>
              <a:rPr lang="en-US" sz="1900" dirty="0" err="1"/>
              <a:t>ve</a:t>
            </a:r>
            <a:r>
              <a:rPr lang="en-US" sz="1900" dirty="0"/>
              <a:t> </a:t>
            </a:r>
            <a:r>
              <a:rPr lang="en-US" sz="1900" dirty="0" err="1"/>
              <a:t>uygulamanın</a:t>
            </a:r>
            <a:r>
              <a:rPr lang="en-US" sz="1900" dirty="0"/>
              <a:t> </a:t>
            </a:r>
            <a:r>
              <a:rPr lang="en-US" sz="1900" dirty="0" err="1"/>
              <a:t>çalışması</a:t>
            </a:r>
            <a:r>
              <a:rPr lang="en-US" sz="1900" dirty="0"/>
              <a:t> </a:t>
            </a:r>
            <a:r>
              <a:rPr lang="en-US" sz="1900" dirty="0" err="1"/>
              <a:t>esnasında</a:t>
            </a:r>
            <a:r>
              <a:rPr lang="en-US" sz="1900" dirty="0"/>
              <a:t> </a:t>
            </a:r>
            <a:r>
              <a:rPr lang="en-US" sz="1900" dirty="0" err="1"/>
              <a:t>tekrar</a:t>
            </a:r>
            <a:r>
              <a:rPr lang="en-US" sz="1900" dirty="0"/>
              <a:t> </a:t>
            </a:r>
            <a:r>
              <a:rPr lang="en-US" sz="1900" dirty="0" err="1"/>
              <a:t>tekrar</a:t>
            </a:r>
            <a:r>
              <a:rPr lang="en-US" sz="1900" dirty="0"/>
              <a:t> </a:t>
            </a:r>
            <a:r>
              <a:rPr lang="en-US" sz="1900" dirty="0" err="1"/>
              <a:t>kullanılabilirler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874452-1DFB-4D84-AE26-B6D859FB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Spring’in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99C0A6-A581-487D-80DD-2A68CAAE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Spring, J2EE’ye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Java </a:t>
            </a:r>
            <a:r>
              <a:rPr lang="en-US" dirty="0" err="1"/>
              <a:t>POJO’ları</a:t>
            </a:r>
            <a:r>
              <a:rPr lang="en-US" dirty="0"/>
              <a:t> (Plain Old Java Object)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Java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/>
              <a:t>Dependency injection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gevşek</a:t>
            </a:r>
            <a:r>
              <a:rPr lang="en-US" dirty="0"/>
              <a:t> </a:t>
            </a:r>
            <a:r>
              <a:rPr lang="en-US" dirty="0" err="1"/>
              <a:t>bağlantılar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Objenin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hard-coding </a:t>
            </a:r>
            <a:r>
              <a:rPr lang="en-US" dirty="0" err="1"/>
              <a:t>yöntemleriyle</a:t>
            </a:r>
            <a:r>
              <a:rPr lang="en-US" dirty="0"/>
              <a:t> </a:t>
            </a:r>
            <a:r>
              <a:rPr lang="en-US" dirty="0" err="1"/>
              <a:t>bağımlılığı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konfigürsayon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objenin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</a:t>
            </a:r>
          </a:p>
          <a:p>
            <a:r>
              <a:rPr lang="en-US" dirty="0"/>
              <a:t>AOP (Aspect Oriented Programming) </a:t>
            </a:r>
            <a:r>
              <a:rPr lang="en-US" dirty="0" err="1"/>
              <a:t>kullanılabilir</a:t>
            </a:r>
            <a:r>
              <a:rPr lang="en-US" dirty="0"/>
              <a:t>. AOP,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karmaşıklığını</a:t>
            </a:r>
            <a:r>
              <a:rPr lang="en-US" dirty="0"/>
              <a:t> </a:t>
            </a:r>
            <a:r>
              <a:rPr lang="en-US" dirty="0" err="1"/>
              <a:t>azaltmaya</a:t>
            </a:r>
            <a:r>
              <a:rPr lang="en-US" dirty="0"/>
              <a:t>, </a:t>
            </a:r>
            <a:r>
              <a:rPr lang="en-US" dirty="0" err="1"/>
              <a:t>modülariteyi</a:t>
            </a:r>
            <a:r>
              <a:rPr lang="en-US" dirty="0"/>
              <a:t> </a:t>
            </a:r>
            <a:r>
              <a:rPr lang="en-US" dirty="0" err="1"/>
              <a:t>artırmaya</a:t>
            </a:r>
            <a:r>
              <a:rPr lang="en-US" dirty="0"/>
              <a:t> </a:t>
            </a:r>
            <a:r>
              <a:rPr lang="en-US" dirty="0" err="1"/>
              <a:t>yarayan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biçimidir</a:t>
            </a:r>
            <a:r>
              <a:rPr lang="en-US" dirty="0"/>
              <a:t>.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modülariteden</a:t>
            </a:r>
            <a:r>
              <a:rPr lang="en-US" dirty="0"/>
              <a:t> </a:t>
            </a:r>
            <a:r>
              <a:rPr lang="en-US" dirty="0" err="1"/>
              <a:t>kasıt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süresince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,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kesişen</a:t>
            </a:r>
            <a:r>
              <a:rPr lang="en-US" dirty="0"/>
              <a:t> </a:t>
            </a:r>
            <a:r>
              <a:rPr lang="en-US" dirty="0" err="1"/>
              <a:t>ilgilerin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parçalara</a:t>
            </a:r>
            <a:r>
              <a:rPr lang="en-US" dirty="0"/>
              <a:t> </a:t>
            </a:r>
            <a:r>
              <a:rPr lang="en-US" dirty="0" err="1"/>
              <a:t>ayrılmasıdır</a:t>
            </a:r>
            <a:r>
              <a:rPr lang="en-US" dirty="0"/>
              <a:t> (</a:t>
            </a:r>
            <a:r>
              <a:rPr lang="en-US" dirty="0" err="1"/>
              <a:t>Seperation</a:t>
            </a:r>
            <a:r>
              <a:rPr lang="en-US" dirty="0"/>
              <a:t> of Cross Cutting Concerns).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, </a:t>
            </a:r>
            <a:r>
              <a:rPr lang="en-US" dirty="0" err="1"/>
              <a:t>sistemden</a:t>
            </a:r>
            <a:r>
              <a:rPr lang="en-US" dirty="0"/>
              <a:t> </a:t>
            </a:r>
            <a:r>
              <a:rPr lang="en-US" dirty="0" err="1"/>
              <a:t>soyutlamış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enkapsüle</a:t>
            </a:r>
            <a:r>
              <a:rPr lang="en-US" dirty="0"/>
              <a:t> de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AOP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çözmektense</a:t>
            </a:r>
            <a:r>
              <a:rPr lang="en-US" dirty="0"/>
              <a:t> var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getirilmesini</a:t>
            </a:r>
            <a:r>
              <a:rPr lang="en-US" dirty="0"/>
              <a:t> de </a:t>
            </a:r>
            <a:r>
              <a:rPr lang="en-US" dirty="0" err="1"/>
              <a:t>sağlamaya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denilebilir</a:t>
            </a:r>
            <a:r>
              <a:rPr lang="en-US" dirty="0"/>
              <a:t>. Spring </a:t>
            </a:r>
            <a:r>
              <a:rPr lang="en-US" dirty="0" err="1"/>
              <a:t>içerisinde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loglama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konular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6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A0E3C-4867-4953-B6F4-C1256AE7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Spring’in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B089B-E7E2-4DCE-B780-CCDC7DE1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Amerika’yı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keşfetmeye</a:t>
            </a:r>
            <a:r>
              <a:rPr lang="en-US" dirty="0"/>
              <a:t> </a:t>
            </a:r>
            <a:r>
              <a:rPr lang="en-US" dirty="0" err="1"/>
              <a:t>kafa</a:t>
            </a:r>
            <a:r>
              <a:rPr lang="en-US" dirty="0"/>
              <a:t> </a:t>
            </a:r>
            <a:r>
              <a:rPr lang="en-US" dirty="0" err="1"/>
              <a:t>yormadan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business </a:t>
            </a:r>
            <a:r>
              <a:rPr lang="en-US" dirty="0" err="1"/>
              <a:t>logiclerimize</a:t>
            </a:r>
            <a:r>
              <a:rPr lang="en-US" dirty="0"/>
              <a:t> </a:t>
            </a:r>
            <a:r>
              <a:rPr lang="en-US" dirty="0" err="1"/>
              <a:t>odaklanabiliriz</a:t>
            </a:r>
            <a:r>
              <a:rPr lang="en-US" dirty="0"/>
              <a:t>.</a:t>
            </a:r>
          </a:p>
          <a:p>
            <a:r>
              <a:rPr lang="en-US" dirty="0" err="1"/>
              <a:t>Halihazırda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teknolojinin</a:t>
            </a:r>
            <a:r>
              <a:rPr lang="en-US" dirty="0"/>
              <a:t> spring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kolaylaştırmaktadır</a:t>
            </a:r>
            <a:r>
              <a:rPr lang="en-US" dirty="0"/>
              <a:t>. ORM(Object Relational Mapping) </a:t>
            </a:r>
            <a:r>
              <a:rPr lang="en-US" dirty="0" err="1"/>
              <a:t>framerworkleri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loglama</a:t>
            </a:r>
            <a:r>
              <a:rPr lang="en-US" dirty="0"/>
              <a:t> </a:t>
            </a:r>
            <a:r>
              <a:rPr lang="en-US" dirty="0" err="1"/>
              <a:t>frameworkleri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.</a:t>
            </a:r>
          </a:p>
          <a:p>
            <a:r>
              <a:rPr lang="en-US" dirty="0"/>
              <a:t>Spring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Core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geliştirilmesinde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tarafta</a:t>
            </a:r>
            <a:r>
              <a:rPr lang="en-US" dirty="0"/>
              <a:t> 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spring core </a:t>
            </a:r>
            <a:r>
              <a:rPr lang="en-US" dirty="0" err="1"/>
              <a:t>harici</a:t>
            </a:r>
            <a:r>
              <a:rPr lang="en-US" dirty="0"/>
              <a:t> spring </a:t>
            </a:r>
            <a:r>
              <a:rPr lang="en-US" dirty="0" err="1"/>
              <a:t>modüllerinin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herkes</a:t>
            </a:r>
            <a:r>
              <a:rPr lang="en-US" dirty="0"/>
              <a:t> </a:t>
            </a:r>
            <a:r>
              <a:rPr lang="en-US" dirty="0" err="1"/>
              <a:t>Spring’den</a:t>
            </a:r>
            <a:r>
              <a:rPr lang="en-US" dirty="0"/>
              <a:t> </a:t>
            </a:r>
            <a:r>
              <a:rPr lang="en-US" dirty="0" err="1"/>
              <a:t>istediği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faydalanabilir</a:t>
            </a:r>
            <a:r>
              <a:rPr lang="en-US" dirty="0"/>
              <a:t>.</a:t>
            </a:r>
          </a:p>
          <a:p>
            <a:r>
              <a:rPr lang="en-US" dirty="0" err="1"/>
              <a:t>Şimdi</a:t>
            </a:r>
            <a:r>
              <a:rPr lang="en-US" dirty="0"/>
              <a:t> Spring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konseptleri</a:t>
            </a:r>
            <a:r>
              <a:rPr lang="en-US" dirty="0"/>
              <a:t> </a:t>
            </a:r>
            <a:r>
              <a:rPr lang="en-US" dirty="0" err="1"/>
              <a:t>tanımaya</a:t>
            </a:r>
            <a:r>
              <a:rPr lang="en-US" dirty="0"/>
              <a:t> </a:t>
            </a:r>
            <a:r>
              <a:rPr lang="en-US" dirty="0" err="1"/>
              <a:t>çalışalım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1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66B0A9-7576-4BBE-BC78-44C39B57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CC3188-D021-4713-BC46-8F8607C0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Dependency Injection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enjeksiyonu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Spring Core </a:t>
            </a:r>
            <a:r>
              <a:rPr lang="en-US" dirty="0" err="1"/>
              <a:t>özelliklerinden</a:t>
            </a:r>
            <a:r>
              <a:rPr lang="en-US" dirty="0"/>
              <a:t> </a:t>
            </a:r>
            <a:r>
              <a:rPr lang="en-US" dirty="0" err="1"/>
              <a:t>birisidir</a:t>
            </a:r>
            <a:r>
              <a:rPr lang="en-US" dirty="0"/>
              <a:t>. </a:t>
            </a:r>
            <a:r>
              <a:rPr lang="en-US" dirty="0" err="1"/>
              <a:t>Spring’in</a:t>
            </a:r>
            <a:r>
              <a:rPr lang="en-US" dirty="0"/>
              <a:t> </a:t>
            </a:r>
            <a:r>
              <a:rPr lang="en-US" dirty="0" err="1"/>
              <a:t>temelini</a:t>
            </a:r>
            <a:r>
              <a:rPr lang="en-US" dirty="0"/>
              <a:t> </a:t>
            </a:r>
            <a:r>
              <a:rPr lang="en-US" dirty="0" err="1"/>
              <a:t>oluşturması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Spring framework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</a:t>
            </a:r>
          </a:p>
          <a:p>
            <a:r>
              <a:rPr lang="en-US" dirty="0"/>
              <a:t>Spring dependency injection </a:t>
            </a:r>
            <a:r>
              <a:rPr lang="en-US" dirty="0" err="1"/>
              <a:t>yapabilmek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Inversion of Control (IoC)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kalıbını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yazmış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bilimlerinin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control flow ( </a:t>
            </a:r>
            <a:r>
              <a:rPr lang="en-US" dirty="0" err="1"/>
              <a:t>ya</a:t>
            </a:r>
            <a:r>
              <a:rPr lang="en-US" dirty="0"/>
              <a:t> da flow of control) </a:t>
            </a:r>
            <a:r>
              <a:rPr lang="en-US" dirty="0" err="1"/>
              <a:t>paradigması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kodumuzun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en-US" dirty="0" err="1"/>
              <a:t>bellidir</a:t>
            </a:r>
            <a:r>
              <a:rPr lang="en-US" dirty="0"/>
              <a:t>. IoC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tersine</a:t>
            </a:r>
            <a:r>
              <a:rPr lang="en-US" dirty="0"/>
              <a:t> </a:t>
            </a:r>
            <a:r>
              <a:rPr lang="en-US" dirty="0" err="1"/>
              <a:t>çevirerek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zaman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çalıştırmamıza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💡</a:t>
            </a:r>
            <a:r>
              <a:rPr lang="en-US" dirty="0"/>
              <a:t>Spring IoC Container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objelerimize</a:t>
            </a:r>
            <a:r>
              <a:rPr lang="en-US" dirty="0"/>
              <a:t> </a:t>
            </a:r>
            <a:r>
              <a:rPr lang="en-US" dirty="0" err="1"/>
              <a:t>enjekte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Dependency Injection </a:t>
            </a:r>
            <a:r>
              <a:rPr lang="en-US" dirty="0" err="1"/>
              <a:t>objeyi</a:t>
            </a:r>
            <a:r>
              <a:rPr lang="en-US" dirty="0"/>
              <a:t> </a:t>
            </a:r>
            <a:r>
              <a:rPr lang="en-US" dirty="0" err="1"/>
              <a:t>bağımlılıklarından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objenin</a:t>
            </a:r>
            <a:r>
              <a:rPr lang="en-US" dirty="0"/>
              <a:t> </a:t>
            </a:r>
            <a:r>
              <a:rPr lang="en-US" dirty="0" err="1"/>
              <a:t>injeckt</a:t>
            </a:r>
            <a:r>
              <a:rPr lang="en-US" dirty="0"/>
              <a:t> </a:t>
            </a:r>
            <a:r>
              <a:rPr lang="en-US" dirty="0" err="1"/>
              <a:t>edileceğine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💡 Bu </a:t>
            </a:r>
            <a:r>
              <a:rPr lang="en-US" dirty="0" err="1"/>
              <a:t>kararı</a:t>
            </a:r>
            <a:r>
              <a:rPr lang="en-US" dirty="0"/>
              <a:t> Spring bean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Java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FC37A-44F5-4A15-B12E-9BC369A1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C0E1D3-CD8B-4D5F-BF23-9DEA6D1C8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93" y="1966179"/>
            <a:ext cx="7851603" cy="292564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3840E57-CF64-436B-ADBD-56F2F3BD3837}"/>
              </a:ext>
            </a:extLst>
          </p:cNvPr>
          <p:cNvSpPr txBox="1"/>
          <p:nvPr/>
        </p:nvSpPr>
        <p:spPr>
          <a:xfrm>
            <a:off x="777239" y="5167311"/>
            <a:ext cx="1065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Burada</a:t>
            </a:r>
            <a:r>
              <a:rPr lang="en-US" dirty="0"/>
              <a:t> ki </a:t>
            </a:r>
            <a:r>
              <a:rPr lang="en-US" dirty="0" err="1"/>
              <a:t>kazanç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fonksiyonalitenin</a:t>
            </a:r>
            <a:r>
              <a:rPr lang="en-US" dirty="0"/>
              <a:t> </a:t>
            </a:r>
            <a:r>
              <a:rPr lang="en-US" dirty="0" err="1"/>
              <a:t>genişletilmesi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değiştirilmesinin</a:t>
            </a:r>
            <a:r>
              <a:rPr lang="en-US" dirty="0"/>
              <a:t> App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yapılmadan</a:t>
            </a:r>
            <a:r>
              <a:rPr lang="en-US" dirty="0"/>
              <a:t> </a:t>
            </a:r>
            <a:r>
              <a:rPr lang="en-US" dirty="0" err="1"/>
              <a:t>yapılabilmesidir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020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273</TotalTime>
  <Words>1320</Words>
  <Application>Microsoft Office PowerPoint</Application>
  <PresentationFormat>Geniş ekran</PresentationFormat>
  <Paragraphs>66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charter</vt:lpstr>
      <vt:lpstr>Garamond</vt:lpstr>
      <vt:lpstr>Organik</vt:lpstr>
      <vt:lpstr>Spring Framework</vt:lpstr>
      <vt:lpstr>Merhaba Spring 👋</vt:lpstr>
      <vt:lpstr>Enterprise Java Ne Anlama Geliyor?</vt:lpstr>
      <vt:lpstr>POJO Nedir?</vt:lpstr>
      <vt:lpstr>Enterprise JavaBean Nedir?</vt:lpstr>
      <vt:lpstr>Spring’in Avantajları Nelerdir?</vt:lpstr>
      <vt:lpstr>Spring’in Avantajları Nelerdir?</vt:lpstr>
      <vt:lpstr>Dependency Injection (DI)</vt:lpstr>
      <vt:lpstr>Dependency Injection (DI)</vt:lpstr>
      <vt:lpstr>Aspect Oriented Programming (AOP)</vt:lpstr>
      <vt:lpstr>Spring Mimarisi</vt:lpstr>
      <vt:lpstr>Core Container</vt:lpstr>
      <vt:lpstr>Data Access/Integration Modules</vt:lpstr>
      <vt:lpstr>Web Modules</vt:lpstr>
      <vt:lpstr>AOP ve Instrumentation</vt:lpstr>
      <vt:lpstr>Messaging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3</cp:revision>
  <dcterms:created xsi:type="dcterms:W3CDTF">2022-02-12T14:21:12Z</dcterms:created>
  <dcterms:modified xsi:type="dcterms:W3CDTF">2022-06-17T19:07:17Z</dcterms:modified>
</cp:coreProperties>
</file>