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7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7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8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7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239F-46F2-440C-87B3-439CF39309D8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06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FBB813-5754-4D90-BAD0-188F7B859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Bean</a:t>
            </a:r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18A77E-F233-4530-BC1D-473CC8FA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dirty="0" err="1"/>
              <a:t>Konfigürasyonu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DE0F4A-7816-4B65-BFDC-8D9FC64B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Address </a:t>
            </a:r>
            <a:r>
              <a:rPr lang="en-US" dirty="0" err="1"/>
              <a:t>instance’I</a:t>
            </a:r>
            <a:r>
              <a:rPr lang="en-US" dirty="0"/>
              <a:t> da Spring </a:t>
            </a:r>
            <a:r>
              <a:rPr lang="en-US" dirty="0" err="1"/>
              <a:t>tarafından</a:t>
            </a:r>
            <a:r>
              <a:rPr lang="en-US" dirty="0"/>
              <a:t> IoC </a:t>
            </a:r>
            <a:r>
              <a:rPr lang="en-US" dirty="0" err="1"/>
              <a:t>Containerda</a:t>
            </a:r>
            <a:r>
              <a:rPr lang="en-US" dirty="0"/>
              <a:t> </a:t>
            </a:r>
            <a:r>
              <a:rPr lang="en-US" dirty="0" err="1"/>
              <a:t>yönetilmeye</a:t>
            </a:r>
            <a:r>
              <a:rPr lang="en-US" dirty="0"/>
              <a:t> </a:t>
            </a:r>
            <a:r>
              <a:rPr lang="en-US" dirty="0" err="1"/>
              <a:t>başlanacaktır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11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EFC0E7-E1FC-4919-9E0E-2B0DA144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168DC-39A4-4253-82BB-3FEB3AB2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Beanler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konfigürasyonlarımızı</a:t>
            </a:r>
            <a:r>
              <a:rPr lang="en-US" dirty="0"/>
              <a:t> </a:t>
            </a:r>
            <a:r>
              <a:rPr lang="en-US" dirty="0" err="1"/>
              <a:t>oluşturduktan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IoC </a:t>
            </a:r>
            <a:r>
              <a:rPr lang="en-US" dirty="0" err="1"/>
              <a:t>Containerımızı</a:t>
            </a:r>
            <a:r>
              <a:rPr lang="en-US" dirty="0"/>
              <a:t> </a:t>
            </a:r>
            <a:r>
              <a:rPr lang="en-US" dirty="0" err="1"/>
              <a:t>oluşturmaya</a:t>
            </a:r>
            <a:r>
              <a:rPr lang="en-US" dirty="0"/>
              <a:t> </a:t>
            </a:r>
            <a:r>
              <a:rPr lang="en-US" dirty="0" err="1"/>
              <a:t>geldi</a:t>
            </a:r>
            <a:r>
              <a:rPr lang="en-US" dirty="0"/>
              <a:t>. </a:t>
            </a:r>
            <a:r>
              <a:rPr lang="en-US" dirty="0" err="1"/>
              <a:t>Container’I</a:t>
            </a:r>
            <a:r>
              <a:rPr lang="en-US" dirty="0"/>
              <a:t> </a:t>
            </a:r>
            <a:r>
              <a:rPr lang="en-US" dirty="0" err="1"/>
              <a:t>oluşturabilmek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AnnotationConfigApplicationContext</a:t>
            </a:r>
            <a:r>
              <a:rPr lang="en-US" dirty="0"/>
              <a:t> </a:t>
            </a:r>
            <a:r>
              <a:rPr lang="en-US" dirty="0" err="1"/>
              <a:t>sınıfından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instance’a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var. </a:t>
            </a:r>
          </a:p>
          <a:p>
            <a:pPr marL="457200" lvl="1" indent="0">
              <a:buNone/>
            </a:pPr>
            <a:r>
              <a:rPr lang="en-US" dirty="0" err="1"/>
              <a:t>ApplicationContext</a:t>
            </a:r>
            <a:r>
              <a:rPr lang="en-US" dirty="0"/>
              <a:t> context = new </a:t>
            </a:r>
            <a:r>
              <a:rPr lang="en-US" dirty="0" err="1"/>
              <a:t>AnnotationConfigApplicationContext</a:t>
            </a:r>
            <a:r>
              <a:rPr lang="en-US" dirty="0"/>
              <a:t>(</a:t>
            </a:r>
            <a:r>
              <a:rPr lang="en-US" dirty="0" err="1"/>
              <a:t>Config.class</a:t>
            </a:r>
            <a:r>
              <a:rPr lang="en-US" dirty="0"/>
              <a:t>);</a:t>
            </a:r>
          </a:p>
          <a:p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test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çalışıp</a:t>
            </a:r>
            <a:r>
              <a:rPr lang="en-US" dirty="0"/>
              <a:t> </a:t>
            </a:r>
            <a:r>
              <a:rPr lang="en-US" dirty="0" err="1"/>
              <a:t>çalışmadığını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edelim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3AC9BC9-E3FD-4768-97FD-014E76B7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14" y="4665269"/>
            <a:ext cx="513469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D1F342-D2CB-44A1-88A9-B73CF11E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Diğer</a:t>
            </a:r>
            <a:r>
              <a:rPr lang="en-US" dirty="0"/>
              <a:t> Bean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Anotasyonlar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Anlamları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14361-ECD7-4AE4-8070-0E5FE58B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@Component</a:t>
            </a:r>
          </a:p>
          <a:p>
            <a:pPr lvl="1"/>
            <a:r>
              <a:rPr lang="en-US" dirty="0" err="1"/>
              <a:t>Temel</a:t>
            </a:r>
            <a:r>
              <a:rPr lang="en-US" dirty="0"/>
              <a:t> bean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anotasyonlarındandır</a:t>
            </a:r>
            <a:r>
              <a:rPr lang="en-US" dirty="0"/>
              <a:t>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seviyesinde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r>
              <a:rPr lang="en-US" dirty="0"/>
              <a:t>@Repository</a:t>
            </a:r>
          </a:p>
          <a:p>
            <a:pPr lvl="1"/>
            <a:r>
              <a:rPr lang="en-US" dirty="0"/>
              <a:t>Database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işaretlenir</a:t>
            </a:r>
            <a:r>
              <a:rPr lang="en-US" dirty="0"/>
              <a:t>. Spring </a:t>
            </a:r>
            <a:r>
              <a:rPr lang="en-US" dirty="0" err="1"/>
              <a:t>bunun</a:t>
            </a:r>
            <a:r>
              <a:rPr lang="en-US" dirty="0"/>
              <a:t> database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burdan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bean’I</a:t>
            </a:r>
            <a:r>
              <a:rPr lang="en-US" dirty="0"/>
              <a:t> database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kullanacağı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ayarlar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@Component </a:t>
            </a:r>
            <a:r>
              <a:rPr lang="en-US" dirty="0" err="1"/>
              <a:t>anotasyonundan</a:t>
            </a:r>
            <a:r>
              <a:rPr lang="en-US" dirty="0"/>
              <a:t> </a:t>
            </a:r>
            <a:r>
              <a:rPr lang="en-US" dirty="0" err="1"/>
              <a:t>türemiştir</a:t>
            </a:r>
            <a:r>
              <a:rPr lang="en-US" dirty="0"/>
              <a:t>.</a:t>
            </a:r>
          </a:p>
          <a:p>
            <a:r>
              <a:rPr lang="en-US" dirty="0"/>
              <a:t>@Service</a:t>
            </a:r>
          </a:p>
          <a:p>
            <a:pPr lvl="1"/>
            <a:r>
              <a:rPr lang="en-US" dirty="0"/>
              <a:t>Bir </a:t>
            </a:r>
            <a:r>
              <a:rPr lang="en-US" dirty="0" err="1"/>
              <a:t>uygulamanın</a:t>
            </a:r>
            <a:r>
              <a:rPr lang="en-US" dirty="0"/>
              <a:t> business </a:t>
            </a:r>
            <a:r>
              <a:rPr lang="en-US" dirty="0" err="1"/>
              <a:t>logicleri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katmanında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o </a:t>
            </a:r>
            <a:r>
              <a:rPr lang="en-US" dirty="0" err="1"/>
              <a:t>katmana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@Service ek </a:t>
            </a:r>
            <a:r>
              <a:rPr lang="en-US" dirty="0" err="1"/>
              <a:t>açıklamasını</a:t>
            </a:r>
            <a:r>
              <a:rPr lang="en-US" dirty="0"/>
              <a:t> </a:t>
            </a:r>
            <a:r>
              <a:rPr lang="en-US" dirty="0" err="1"/>
              <a:t>kullanırız</a:t>
            </a:r>
            <a:r>
              <a:rPr lang="en-US" dirty="0"/>
              <a:t>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seviyesinde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@Component </a:t>
            </a:r>
            <a:r>
              <a:rPr lang="en-US" dirty="0" err="1"/>
              <a:t>anotasyonundan</a:t>
            </a:r>
            <a:r>
              <a:rPr lang="en-US" dirty="0"/>
              <a:t> </a:t>
            </a:r>
            <a:r>
              <a:rPr lang="en-US" dirty="0" err="1"/>
              <a:t>türemiştir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57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D6D80E-CDFB-41B5-95C3-61D6BD22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Diğer</a:t>
            </a:r>
            <a:r>
              <a:rPr lang="en-US" dirty="0"/>
              <a:t> Bean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Anotasyonlar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Anlamları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340F1A-5182-4DDC-9A90-2516E23AC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@Controller</a:t>
            </a:r>
          </a:p>
          <a:p>
            <a:pPr lvl="1"/>
            <a:r>
              <a:rPr lang="en-US" dirty="0"/>
              <a:t>Controller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seviyesinde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</a:t>
            </a:r>
            <a:r>
              <a:rPr lang="en-US" dirty="0" err="1"/>
              <a:t>İşaretlendiği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Spring MVC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belirtir</a:t>
            </a:r>
            <a:r>
              <a:rPr lang="en-US" dirty="0"/>
              <a:t>. </a:t>
            </a:r>
            <a:r>
              <a:rPr lang="en-US" dirty="0" err="1"/>
              <a:t>İleride</a:t>
            </a:r>
            <a:r>
              <a:rPr lang="en-US" dirty="0"/>
              <a:t> </a:t>
            </a:r>
            <a:r>
              <a:rPr lang="en-US" dirty="0" err="1"/>
              <a:t>yeri</a:t>
            </a:r>
            <a:r>
              <a:rPr lang="en-US" dirty="0"/>
              <a:t> </a:t>
            </a:r>
            <a:r>
              <a:rPr lang="en-US" dirty="0" err="1"/>
              <a:t>geldiğinde</a:t>
            </a:r>
            <a:r>
              <a:rPr lang="en-US" dirty="0"/>
              <a:t> </a:t>
            </a:r>
            <a:r>
              <a:rPr lang="en-US" dirty="0" err="1"/>
              <a:t>detaylandırılacak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@Component </a:t>
            </a:r>
            <a:r>
              <a:rPr lang="en-US" dirty="0" err="1"/>
              <a:t>anotasyonundan</a:t>
            </a:r>
            <a:r>
              <a:rPr lang="en-US" dirty="0"/>
              <a:t> </a:t>
            </a:r>
            <a:r>
              <a:rPr lang="en-US" dirty="0" err="1"/>
              <a:t>türemiştir</a:t>
            </a:r>
            <a:r>
              <a:rPr lang="en-US" dirty="0"/>
              <a:t>.</a:t>
            </a:r>
          </a:p>
          <a:p>
            <a:r>
              <a:rPr lang="en-US" dirty="0"/>
              <a:t>@Configuration</a:t>
            </a:r>
          </a:p>
          <a:p>
            <a:pPr lvl="1"/>
            <a:r>
              <a:rPr lang="en-US" dirty="0"/>
              <a:t>Configuration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seviyesinde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konfigürasyonların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işaret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@Component </a:t>
            </a:r>
            <a:r>
              <a:rPr lang="en-US" dirty="0" err="1"/>
              <a:t>anotasyonundan</a:t>
            </a:r>
            <a:r>
              <a:rPr lang="en-US" dirty="0"/>
              <a:t> </a:t>
            </a:r>
            <a:r>
              <a:rPr lang="en-US" dirty="0" err="1"/>
              <a:t>türemiştir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Yeri</a:t>
            </a:r>
            <a:r>
              <a:rPr lang="en-US" dirty="0"/>
              <a:t> </a:t>
            </a:r>
            <a:r>
              <a:rPr lang="en-US" dirty="0" err="1"/>
              <a:t>geldiğinde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özelleşmiş</a:t>
            </a:r>
            <a:r>
              <a:rPr lang="en-US" dirty="0"/>
              <a:t> bean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anotasyonlarından</a:t>
            </a:r>
            <a:r>
              <a:rPr lang="en-US" dirty="0"/>
              <a:t> da </a:t>
            </a:r>
            <a:r>
              <a:rPr lang="en-US" dirty="0" err="1"/>
              <a:t>bahsedeceğiz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25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3D5709-8398-4BA7-89B1-DEEAD37FF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7D5238-2244-4ED5-81E9-46A0E3903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</a:t>
            </a:r>
            <a:r>
              <a:rPr lang="en-US" dirty="0" err="1"/>
              <a:t>ve</a:t>
            </a:r>
            <a:r>
              <a:rPr lang="en-US" dirty="0"/>
              <a:t> Address </a:t>
            </a:r>
            <a:r>
              <a:rPr lang="en-US" dirty="0" err="1"/>
              <a:t>beanleri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beanler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setlediğiniz</a:t>
            </a:r>
            <a:r>
              <a:rPr lang="en-US" dirty="0"/>
              <a:t> </a:t>
            </a:r>
            <a:r>
              <a:rPr lang="en-US" dirty="0" err="1"/>
              <a:t>değerleri</a:t>
            </a:r>
            <a:r>
              <a:rPr lang="en-US" dirty="0"/>
              <a:t> </a:t>
            </a:r>
            <a:r>
              <a:rPr lang="en-US" dirty="0" err="1"/>
              <a:t>konsola</a:t>
            </a:r>
            <a:r>
              <a:rPr lang="en-US" dirty="0"/>
              <a:t> </a:t>
            </a:r>
            <a:r>
              <a:rPr lang="en-US" dirty="0" err="1"/>
              <a:t>yazdırınız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87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2627BF-EA04-4990-AA84-701D72EDE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Spring Bean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A86D2B-72FB-47DF-A333-980791C78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/>
              <a:t>Bean Spring Framework </a:t>
            </a:r>
            <a:r>
              <a:rPr lang="en-US" sz="1900" dirty="0" err="1"/>
              <a:t>için</a:t>
            </a:r>
            <a:r>
              <a:rPr lang="en-US" sz="1900" dirty="0"/>
              <a:t> </a:t>
            </a:r>
            <a:r>
              <a:rPr lang="en-US" sz="1900" dirty="0" err="1"/>
              <a:t>anahtar</a:t>
            </a:r>
            <a:r>
              <a:rPr lang="en-US" sz="1900" dirty="0"/>
              <a:t> </a:t>
            </a:r>
            <a:r>
              <a:rPr lang="en-US" sz="1900" dirty="0" err="1"/>
              <a:t>konseptlerden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tanesidir</a:t>
            </a:r>
            <a:r>
              <a:rPr lang="en-US" sz="1900" dirty="0"/>
              <a:t>. </a:t>
            </a:r>
            <a:r>
              <a:rPr lang="en-US" sz="1900" dirty="0" err="1"/>
              <a:t>Dolayısıyla</a:t>
            </a:r>
            <a:r>
              <a:rPr lang="en-US" sz="1900" dirty="0"/>
              <a:t> </a:t>
            </a:r>
            <a:r>
              <a:rPr lang="en-US" sz="1900" dirty="0" err="1"/>
              <a:t>bu</a:t>
            </a:r>
            <a:r>
              <a:rPr lang="en-US" sz="1900" dirty="0"/>
              <a:t> </a:t>
            </a:r>
            <a:r>
              <a:rPr lang="en-US" sz="1900" dirty="0" err="1"/>
              <a:t>kavramın</a:t>
            </a:r>
            <a:r>
              <a:rPr lang="en-US" sz="1900" dirty="0"/>
              <a:t> </a:t>
            </a:r>
            <a:r>
              <a:rPr lang="en-US" sz="1900" dirty="0" err="1"/>
              <a:t>anlaşılması</a:t>
            </a:r>
            <a:r>
              <a:rPr lang="en-US" sz="1900" dirty="0"/>
              <a:t> </a:t>
            </a:r>
            <a:r>
              <a:rPr lang="en-US" sz="1900" dirty="0" err="1"/>
              <a:t>Framework’ü</a:t>
            </a:r>
            <a:r>
              <a:rPr lang="en-US" sz="1900" dirty="0"/>
              <a:t> </a:t>
            </a:r>
            <a:r>
              <a:rPr lang="en-US" sz="1900" dirty="0" err="1"/>
              <a:t>anlamak</a:t>
            </a:r>
            <a:r>
              <a:rPr lang="en-US" sz="1900" dirty="0"/>
              <a:t> </a:t>
            </a:r>
            <a:r>
              <a:rPr lang="en-US" sz="1900" dirty="0" err="1"/>
              <a:t>ve</a:t>
            </a:r>
            <a:r>
              <a:rPr lang="en-US" sz="1900" dirty="0"/>
              <a:t> </a:t>
            </a:r>
            <a:r>
              <a:rPr lang="en-US" sz="1900" dirty="0" err="1"/>
              <a:t>kullanmak</a:t>
            </a:r>
            <a:r>
              <a:rPr lang="en-US" sz="1900" dirty="0"/>
              <a:t> </a:t>
            </a:r>
            <a:r>
              <a:rPr lang="en-US" sz="1900" dirty="0" err="1"/>
              <a:t>için</a:t>
            </a:r>
            <a:r>
              <a:rPr lang="en-US" sz="1900" dirty="0"/>
              <a:t> </a:t>
            </a:r>
            <a:r>
              <a:rPr lang="en-US" sz="1900" dirty="0" err="1"/>
              <a:t>oldukça</a:t>
            </a:r>
            <a:r>
              <a:rPr lang="en-US" sz="1900" dirty="0"/>
              <a:t> </a:t>
            </a:r>
            <a:r>
              <a:rPr lang="en-US" sz="1900" dirty="0" err="1"/>
              <a:t>önemlidir</a:t>
            </a:r>
            <a:r>
              <a:rPr lang="en-US" sz="1900" dirty="0"/>
              <a:t>. </a:t>
            </a:r>
            <a:r>
              <a:rPr lang="en-US" sz="1900" dirty="0" err="1"/>
              <a:t>Maalesef</a:t>
            </a:r>
            <a:r>
              <a:rPr lang="en-US" sz="1900" dirty="0"/>
              <a:t> Spring </a:t>
            </a:r>
            <a:r>
              <a:rPr lang="en-US" sz="1900" dirty="0" err="1"/>
              <a:t>Bean’I</a:t>
            </a:r>
            <a:r>
              <a:rPr lang="en-US" sz="1900" dirty="0"/>
              <a:t> tam </a:t>
            </a:r>
            <a:r>
              <a:rPr lang="en-US" sz="1900" dirty="0" err="1"/>
              <a:t>anlamıyla</a:t>
            </a:r>
            <a:r>
              <a:rPr lang="en-US" sz="1900" dirty="0"/>
              <a:t> </a:t>
            </a:r>
            <a:r>
              <a:rPr lang="en-US" sz="1900" dirty="0" err="1"/>
              <a:t>açıklayabilecek</a:t>
            </a:r>
            <a:r>
              <a:rPr lang="en-US" sz="1900" dirty="0"/>
              <a:t> </a:t>
            </a:r>
            <a:r>
              <a:rPr lang="en-US" sz="1900" dirty="0" err="1"/>
              <a:t>basit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cevap</a:t>
            </a:r>
            <a:r>
              <a:rPr lang="en-US" sz="1900" dirty="0"/>
              <a:t> yok. </a:t>
            </a:r>
            <a:r>
              <a:rPr lang="en-US" sz="1900" dirty="0" err="1"/>
              <a:t>Çok</a:t>
            </a:r>
            <a:r>
              <a:rPr lang="en-US" sz="1900" dirty="0"/>
              <a:t> </a:t>
            </a:r>
            <a:r>
              <a:rPr lang="en-US" sz="1900" dirty="0" err="1"/>
              <a:t>basit</a:t>
            </a:r>
            <a:r>
              <a:rPr lang="en-US" sz="1900" dirty="0"/>
              <a:t> </a:t>
            </a:r>
            <a:r>
              <a:rPr lang="en-US" sz="1900" dirty="0" err="1"/>
              <a:t>anlatılması</a:t>
            </a:r>
            <a:r>
              <a:rPr lang="en-US" sz="1900" dirty="0"/>
              <a:t> </a:t>
            </a:r>
            <a:r>
              <a:rPr lang="en-US" sz="1900" dirty="0" err="1"/>
              <a:t>büyük</a:t>
            </a:r>
            <a:r>
              <a:rPr lang="en-US" sz="1900" dirty="0"/>
              <a:t> </a:t>
            </a:r>
            <a:r>
              <a:rPr lang="en-US" sz="1900" dirty="0" err="1"/>
              <a:t>resmin</a:t>
            </a:r>
            <a:r>
              <a:rPr lang="en-US" sz="1900" dirty="0"/>
              <a:t> </a:t>
            </a:r>
            <a:r>
              <a:rPr lang="en-US" sz="1900" dirty="0" err="1"/>
              <a:t>kaçırılmasına</a:t>
            </a:r>
            <a:r>
              <a:rPr lang="en-US" sz="1900" dirty="0"/>
              <a:t> </a:t>
            </a:r>
            <a:r>
              <a:rPr lang="en-US" sz="1900" dirty="0" err="1"/>
              <a:t>çok</a:t>
            </a:r>
            <a:r>
              <a:rPr lang="en-US" sz="1900" dirty="0"/>
              <a:t> </a:t>
            </a:r>
            <a:r>
              <a:rPr lang="en-US" sz="1900" dirty="0" err="1"/>
              <a:t>detaylı</a:t>
            </a:r>
            <a:r>
              <a:rPr lang="en-US" sz="1900" dirty="0"/>
              <a:t> </a:t>
            </a:r>
            <a:r>
              <a:rPr lang="en-US" sz="1900" dirty="0" err="1"/>
              <a:t>anlatılması</a:t>
            </a:r>
            <a:r>
              <a:rPr lang="en-US" sz="1900" dirty="0"/>
              <a:t> </a:t>
            </a:r>
            <a:r>
              <a:rPr lang="en-US" sz="1900" dirty="0" err="1"/>
              <a:t>ise</a:t>
            </a:r>
            <a:r>
              <a:rPr lang="en-US" sz="1900" dirty="0"/>
              <a:t> </a:t>
            </a:r>
            <a:r>
              <a:rPr lang="en-US" sz="1900" dirty="0" err="1"/>
              <a:t>kafa</a:t>
            </a:r>
            <a:r>
              <a:rPr lang="en-US" sz="1900" dirty="0"/>
              <a:t> </a:t>
            </a:r>
            <a:r>
              <a:rPr lang="en-US" sz="1900" dirty="0" err="1"/>
              <a:t>karışıklığına</a:t>
            </a:r>
            <a:r>
              <a:rPr lang="en-US" sz="1900" dirty="0"/>
              <a:t> </a:t>
            </a:r>
            <a:r>
              <a:rPr lang="en-US" sz="1900" dirty="0" err="1"/>
              <a:t>sebep</a:t>
            </a:r>
            <a:r>
              <a:rPr lang="en-US" sz="1900" dirty="0"/>
              <a:t> </a:t>
            </a:r>
            <a:r>
              <a:rPr lang="en-US" sz="1900" dirty="0" err="1"/>
              <a:t>olabiliyor</a:t>
            </a:r>
            <a:r>
              <a:rPr lang="en-US" sz="1900" dirty="0"/>
              <a:t> </a:t>
            </a:r>
            <a:r>
              <a:rPr lang="en-US" sz="1900" dirty="0" err="1"/>
              <a:t>bu</a:t>
            </a:r>
            <a:r>
              <a:rPr lang="en-US" sz="1900" dirty="0"/>
              <a:t> </a:t>
            </a:r>
            <a:r>
              <a:rPr lang="en-US" sz="1900" dirty="0" err="1"/>
              <a:t>sebeple</a:t>
            </a:r>
            <a:r>
              <a:rPr lang="en-US" sz="1900" dirty="0"/>
              <a:t> </a:t>
            </a:r>
            <a:r>
              <a:rPr lang="en-US" sz="1900" dirty="0" err="1"/>
              <a:t>bu</a:t>
            </a:r>
            <a:r>
              <a:rPr lang="en-US" sz="1900" dirty="0"/>
              <a:t> </a:t>
            </a:r>
            <a:r>
              <a:rPr lang="en-US" sz="1900" dirty="0" err="1"/>
              <a:t>konuyu</a:t>
            </a:r>
            <a:r>
              <a:rPr lang="en-US" sz="1900" dirty="0"/>
              <a:t> </a:t>
            </a:r>
            <a:r>
              <a:rPr lang="en-US" sz="1900" dirty="0" err="1"/>
              <a:t>mümkün</a:t>
            </a:r>
            <a:r>
              <a:rPr lang="en-US" sz="1900" dirty="0"/>
              <a:t> </a:t>
            </a:r>
            <a:r>
              <a:rPr lang="en-US" sz="1900" dirty="0" err="1"/>
              <a:t>olan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orta</a:t>
            </a:r>
            <a:r>
              <a:rPr lang="en-US" sz="1900" dirty="0"/>
              <a:t> </a:t>
            </a:r>
            <a:r>
              <a:rPr lang="en-US" sz="1900" dirty="0" err="1"/>
              <a:t>yol</a:t>
            </a:r>
            <a:r>
              <a:rPr lang="en-US" sz="1900" dirty="0"/>
              <a:t> </a:t>
            </a:r>
            <a:r>
              <a:rPr lang="en-US" sz="1900" dirty="0" err="1"/>
              <a:t>ile</a:t>
            </a:r>
            <a:r>
              <a:rPr lang="en-US" sz="1900" dirty="0"/>
              <a:t> </a:t>
            </a:r>
            <a:r>
              <a:rPr lang="en-US" sz="1900" dirty="0" err="1"/>
              <a:t>açıklayıp</a:t>
            </a:r>
            <a:r>
              <a:rPr lang="en-US" sz="1900" dirty="0"/>
              <a:t> </a:t>
            </a:r>
            <a:r>
              <a:rPr lang="en-US" sz="1900" dirty="0" err="1"/>
              <a:t>kursun</a:t>
            </a:r>
            <a:r>
              <a:rPr lang="en-US" sz="1900" dirty="0"/>
              <a:t> </a:t>
            </a:r>
            <a:r>
              <a:rPr lang="en-US" sz="1900" dirty="0" err="1"/>
              <a:t>ilerleyen</a:t>
            </a:r>
            <a:r>
              <a:rPr lang="en-US" sz="1900" dirty="0"/>
              <a:t> </a:t>
            </a:r>
            <a:r>
              <a:rPr lang="en-US" sz="1900" dirty="0" err="1"/>
              <a:t>bölümlerinde</a:t>
            </a:r>
            <a:r>
              <a:rPr lang="en-US" sz="1900" dirty="0"/>
              <a:t> </a:t>
            </a:r>
            <a:r>
              <a:rPr lang="en-US" sz="1900" dirty="0" err="1"/>
              <a:t>detaylarına</a:t>
            </a:r>
            <a:r>
              <a:rPr lang="en-US" sz="1900" dirty="0"/>
              <a:t> da </a:t>
            </a:r>
            <a:r>
              <a:rPr lang="en-US" sz="1900" dirty="0" err="1"/>
              <a:t>değineceğiz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60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B77B1B-2BC3-459F-B069-532445D18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1710"/>
          </a:xfrm>
        </p:spPr>
        <p:txBody>
          <a:bodyPr anchor="b">
            <a:normAutofit/>
          </a:bodyPr>
          <a:lstStyle/>
          <a:p>
            <a:r>
              <a:rPr lang="en-US" dirty="0"/>
              <a:t>Bean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821F46EF-DCC5-47B5-B44A-5462773A1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9388"/>
            <a:ext cx="9144000" cy="31584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Bean’in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dökümanda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</a:t>
            </a:r>
            <a:r>
              <a:rPr lang="en-US" dirty="0" err="1"/>
              <a:t>denilmekte</a:t>
            </a:r>
            <a:r>
              <a:rPr lang="en-US" dirty="0"/>
              <a:t>:</a:t>
            </a:r>
          </a:p>
          <a:p>
            <a:pPr lvl="1"/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Spring'de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uygulamanızın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omurgasını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oluşturan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IoC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kapsayıcısı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tarafından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yönetilen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nesnelere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bean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adı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verilir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Bean,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IoC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konteyneri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tarafından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somutlaştırılan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birleştirilen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başka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şekilde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yönetilen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nesnedir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tanım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özdür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konuya</a:t>
            </a:r>
            <a:r>
              <a:rPr lang="en-US" dirty="0"/>
              <a:t> </a:t>
            </a:r>
            <a:r>
              <a:rPr lang="en-US" dirty="0" err="1"/>
              <a:t>girer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öğeyi</a:t>
            </a:r>
            <a:r>
              <a:rPr lang="en-US" dirty="0"/>
              <a:t> </a:t>
            </a:r>
            <a:r>
              <a:rPr lang="en-US" dirty="0" err="1"/>
              <a:t>detaylandırmada</a:t>
            </a:r>
            <a:r>
              <a:rPr lang="en-US" dirty="0"/>
              <a:t>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: Spring IoC </a:t>
            </a:r>
            <a:r>
              <a:rPr lang="en-US" dirty="0" err="1"/>
              <a:t>konteyneri</a:t>
            </a:r>
            <a:r>
              <a:rPr lang="en-US" dirty="0"/>
              <a:t>. Ne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sağladığı</a:t>
            </a:r>
            <a:r>
              <a:rPr lang="en-US" dirty="0"/>
              <a:t> </a:t>
            </a:r>
            <a:r>
              <a:rPr lang="en-US" dirty="0" err="1"/>
              <a:t>faydaları</a:t>
            </a:r>
            <a:r>
              <a:rPr lang="en-US" dirty="0"/>
              <a:t> </a:t>
            </a:r>
            <a:r>
              <a:rPr lang="en-US" dirty="0" err="1"/>
              <a:t>görmek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yakından</a:t>
            </a:r>
            <a:r>
              <a:rPr lang="en-US" dirty="0"/>
              <a:t> </a:t>
            </a:r>
            <a:r>
              <a:rPr lang="en-US" dirty="0" err="1"/>
              <a:t>bakalım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79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8CD707-F5B9-47FB-99D9-F774A27B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D205AD-8357-4CC6-9CA4-2F20FB38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Spring Framework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edindiğimiz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bilgilerde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konu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durmuş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çalıştığından</a:t>
            </a:r>
            <a:r>
              <a:rPr lang="en-US" dirty="0"/>
              <a:t> </a:t>
            </a:r>
            <a:r>
              <a:rPr lang="en-US" dirty="0" err="1"/>
              <a:t>bahsetmemiştik</a:t>
            </a:r>
            <a:r>
              <a:rPr lang="en-US" dirty="0"/>
              <a:t>. </a:t>
            </a:r>
          </a:p>
          <a:p>
            <a:r>
              <a:rPr lang="en-US" dirty="0" err="1"/>
              <a:t>Basitçe</a:t>
            </a:r>
            <a:r>
              <a:rPr lang="en-US" dirty="0"/>
              <a:t> </a:t>
            </a:r>
            <a:r>
              <a:rPr lang="en-US" dirty="0" err="1"/>
              <a:t>söylemek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, </a:t>
            </a:r>
            <a:r>
              <a:rPr lang="en-US" dirty="0" err="1"/>
              <a:t>Kontrolün</a:t>
            </a:r>
            <a:r>
              <a:rPr lang="en-US" dirty="0"/>
              <a:t> </a:t>
            </a:r>
            <a:r>
              <a:rPr lang="en-US" dirty="0" err="1"/>
              <a:t>Tersine</a:t>
            </a:r>
            <a:r>
              <a:rPr lang="en-US" dirty="0"/>
              <a:t> </a:t>
            </a:r>
            <a:r>
              <a:rPr lang="en-US" dirty="0" err="1"/>
              <a:t>Çevirilmesi</a:t>
            </a:r>
            <a:r>
              <a:rPr lang="en-US" dirty="0"/>
              <a:t> (IoC),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bağımlılıklarını</a:t>
            </a:r>
            <a:r>
              <a:rPr lang="en-US" dirty="0"/>
              <a:t> </a:t>
            </a:r>
            <a:r>
              <a:rPr lang="en-US" dirty="0" err="1"/>
              <a:t>oluşturmadan</a:t>
            </a:r>
            <a:r>
              <a:rPr lang="en-US" dirty="0"/>
              <a:t> </a:t>
            </a:r>
            <a:r>
              <a:rPr lang="en-US" dirty="0" err="1"/>
              <a:t>tanımladığı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süreçtir</a:t>
            </a:r>
            <a:r>
              <a:rPr lang="en-US" dirty="0"/>
              <a:t>. Bu </a:t>
            </a:r>
            <a:r>
              <a:rPr lang="en-US" dirty="0" err="1"/>
              <a:t>nesne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işini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IoC </a:t>
            </a:r>
            <a:r>
              <a:rPr lang="en-US" dirty="0" err="1"/>
              <a:t>containerına</a:t>
            </a:r>
            <a:r>
              <a:rPr lang="en-US" dirty="0"/>
              <a:t> </a:t>
            </a:r>
            <a:r>
              <a:rPr lang="en-US" dirty="0" err="1"/>
              <a:t>devreder</a:t>
            </a:r>
            <a:r>
              <a:rPr lang="en-US" dirty="0"/>
              <a:t>. </a:t>
            </a:r>
            <a:r>
              <a:rPr lang="en-US" dirty="0" err="1"/>
              <a:t>IoC'ye</a:t>
            </a:r>
            <a:r>
              <a:rPr lang="en-US" dirty="0"/>
              <a:t> </a:t>
            </a:r>
            <a:r>
              <a:rPr lang="en-US" dirty="0" err="1"/>
              <a:t>dalmadan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domain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tanımlayalım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A379DA-FCB4-4D9F-9A18-20981959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9" y="4843330"/>
            <a:ext cx="3648584" cy="189574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1F0813F-23F1-4334-AC10-5BFBEE87A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30" y="4471804"/>
            <a:ext cx="399153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A863E6-437B-46B1-89A9-1D22B226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Geleneksel</a:t>
            </a:r>
            <a:r>
              <a:rPr lang="en-US" dirty="0"/>
              <a:t> </a:t>
            </a:r>
            <a:r>
              <a:rPr lang="en-US" dirty="0" err="1"/>
              <a:t>Yaklaşım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2FEEA2-AF94-43CF-AE51-3CAB5FDB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7059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Normalde</a:t>
            </a:r>
            <a:r>
              <a:rPr lang="en-US" dirty="0"/>
              <a:t> </a:t>
            </a:r>
            <a:r>
              <a:rPr lang="en-US" dirty="0" err="1"/>
              <a:t>tanımlamış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sınıflardan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constructor’I</a:t>
            </a:r>
            <a:r>
              <a:rPr lang="en-US" dirty="0"/>
              <a:t> </a:t>
            </a:r>
            <a:r>
              <a:rPr lang="en-US" dirty="0" err="1"/>
              <a:t>çağırarak</a:t>
            </a:r>
            <a:r>
              <a:rPr lang="en-US" dirty="0"/>
              <a:t> instance </a:t>
            </a:r>
            <a:r>
              <a:rPr lang="en-US" dirty="0" err="1"/>
              <a:t>oluştururuz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F3E88D1-29FE-40B8-9C3B-238154C8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666470"/>
            <a:ext cx="4258269" cy="514422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EDDB92B-BEE7-4F52-AA9C-F939474C19BC}"/>
              </a:ext>
            </a:extLst>
          </p:cNvPr>
          <p:cNvSpPr txBox="1">
            <a:spLocks/>
          </p:cNvSpPr>
          <p:nvPr/>
        </p:nvSpPr>
        <p:spPr>
          <a:xfrm>
            <a:off x="777240" y="3428999"/>
            <a:ext cx="10659110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 </a:t>
            </a:r>
            <a:r>
              <a:rPr lang="en-US" dirty="0" err="1"/>
              <a:t>gayet</a:t>
            </a:r>
            <a:r>
              <a:rPr lang="en-US" dirty="0"/>
              <a:t> normal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davranıştır</a:t>
            </a:r>
            <a:r>
              <a:rPr lang="en-US" dirty="0"/>
              <a:t>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bağımlılıkların</a:t>
            </a:r>
            <a:r>
              <a:rPr lang="en-US" dirty="0"/>
              <a:t> </a:t>
            </a:r>
            <a:r>
              <a:rPr lang="en-US" dirty="0" err="1"/>
              <a:t>yönetilmesinin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Bir </a:t>
            </a:r>
            <a:r>
              <a:rPr lang="en-US" dirty="0" err="1"/>
              <a:t>uygulamanız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binlerce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içerdiğini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en-US" dirty="0"/>
              <a:t>. </a:t>
            </a:r>
            <a:r>
              <a:rPr lang="en-US" dirty="0" err="1"/>
              <a:t>Bazen</a:t>
            </a:r>
            <a:r>
              <a:rPr lang="en-US" dirty="0"/>
              <a:t> biz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objelerden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instance’ın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kullanılmasını</a:t>
            </a:r>
            <a:r>
              <a:rPr lang="en-US" dirty="0"/>
              <a:t> </a:t>
            </a:r>
            <a:r>
              <a:rPr lang="en-US" dirty="0" err="1"/>
              <a:t>isteyebiliriz</a:t>
            </a:r>
            <a:r>
              <a:rPr lang="en-US" dirty="0"/>
              <a:t>. Bu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yönetimin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hale </a:t>
            </a:r>
            <a:r>
              <a:rPr lang="en-US" dirty="0" err="1"/>
              <a:t>gelmesini</a:t>
            </a:r>
            <a:r>
              <a:rPr lang="en-US" dirty="0"/>
              <a:t> </a:t>
            </a:r>
            <a:r>
              <a:rPr lang="en-US" dirty="0" err="1"/>
              <a:t>sağlayacaktır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yardımımıza</a:t>
            </a:r>
            <a:r>
              <a:rPr lang="en-US" dirty="0"/>
              <a:t> inversion of control </a:t>
            </a:r>
            <a:r>
              <a:rPr lang="en-US" dirty="0" err="1"/>
              <a:t>mekanizması</a:t>
            </a:r>
            <a:r>
              <a:rPr lang="en-US" dirty="0"/>
              <a:t> </a:t>
            </a:r>
            <a:r>
              <a:rPr lang="en-US" dirty="0" err="1"/>
              <a:t>yetişiyor</a:t>
            </a:r>
            <a:r>
              <a:rPr lang="en-US" dirty="0"/>
              <a:t>. Inversion of control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yerimize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öncesinde</a:t>
            </a:r>
            <a:r>
              <a:rPr lang="en-US" dirty="0"/>
              <a:t> </a:t>
            </a:r>
            <a:r>
              <a:rPr lang="en-US" dirty="0" err="1"/>
              <a:t>belirlemiş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kurallara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geçerek</a:t>
            </a:r>
            <a:r>
              <a:rPr lang="en-US" dirty="0"/>
              <a:t> </a:t>
            </a:r>
            <a:r>
              <a:rPr lang="en-US" dirty="0" err="1"/>
              <a:t>bunlardan</a:t>
            </a:r>
            <a:r>
              <a:rPr lang="en-US" dirty="0"/>
              <a:t> da </a:t>
            </a:r>
            <a:r>
              <a:rPr lang="en-US" dirty="0" err="1"/>
              <a:t>obje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işlerini</a:t>
            </a:r>
            <a:r>
              <a:rPr lang="en-US" dirty="0"/>
              <a:t> </a:t>
            </a:r>
            <a:r>
              <a:rPr lang="en-US" dirty="0" err="1"/>
              <a:t>hallediyor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24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DC5A6E-C274-4A72-A9DC-B4417BBD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ComponentScanning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45691B-9FE8-4A84-ABFC-A2FFE05B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66725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adımlarına</a:t>
            </a:r>
            <a:r>
              <a:rPr lang="en-US" dirty="0"/>
              <a:t> </a:t>
            </a:r>
            <a:r>
              <a:rPr lang="en-US" dirty="0" err="1"/>
              <a:t>geçmeden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konfigürasyonun</a:t>
            </a:r>
            <a:r>
              <a:rPr lang="en-US" dirty="0"/>
              <a:t> Spring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kullanmamız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</a:t>
            </a:r>
            <a:r>
              <a:rPr lang="en-US" dirty="0"/>
              <a:t> var. Bu </a:t>
            </a:r>
            <a:r>
              <a:rPr lang="en-US" dirty="0" err="1"/>
              <a:t>anotasyon</a:t>
            </a:r>
            <a:r>
              <a:rPr lang="en-US" dirty="0"/>
              <a:t> @ComponentScan </a:t>
            </a:r>
            <a:r>
              <a:rPr lang="en-US" dirty="0" err="1"/>
              <a:t>anotasyonu</a:t>
            </a:r>
            <a:r>
              <a:rPr lang="en-US" dirty="0"/>
              <a:t>. </a:t>
            </a:r>
          </a:p>
          <a:p>
            <a:r>
              <a:rPr lang="en-US" dirty="0"/>
              <a:t>@ComponentScan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Spring’e</a:t>
            </a:r>
            <a:r>
              <a:rPr lang="en-US" dirty="0"/>
              <a:t> Bean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nereye</a:t>
            </a:r>
            <a:r>
              <a:rPr lang="en-US" dirty="0"/>
              <a:t> </a:t>
            </a:r>
            <a:r>
              <a:rPr lang="en-US" dirty="0" err="1"/>
              <a:t>bakması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bildiriyoruz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yöntemlerden</a:t>
            </a:r>
            <a:r>
              <a:rPr lang="en-US" dirty="0"/>
              <a:t> </a:t>
            </a:r>
            <a:r>
              <a:rPr lang="en-US" dirty="0" err="1"/>
              <a:t>birisi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paketin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bakması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söylemek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vererek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Bean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bakmasını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:</a:t>
            </a:r>
          </a:p>
          <a:p>
            <a:pPr lvl="1"/>
            <a:r>
              <a:rPr lang="en-US" b="1" i="0" dirty="0">
                <a:effectLst/>
                <a:latin typeface="Source Code Pro" panose="020B0509030403020204" pitchFamily="49" charset="0"/>
              </a:rPr>
              <a:t>@ComponentScan(basePackages = “</a:t>
            </a:r>
            <a:r>
              <a:rPr lang="en-US" b="1" i="0" dirty="0" err="1">
                <a:effectLst/>
                <a:latin typeface="Source Code Pro" panose="020B0509030403020204" pitchFamily="49" charset="0"/>
              </a:rPr>
              <a:t>com.bilgeadam</a:t>
            </a:r>
            <a:r>
              <a:rPr lang="en-US" b="1" i="0" dirty="0">
                <a:effectLst/>
                <a:latin typeface="Source Code Pro" panose="020B0509030403020204" pitchFamily="49" charset="0"/>
              </a:rPr>
              <a:t>")</a:t>
            </a:r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bakması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bildirebiliyoruz</a:t>
            </a:r>
            <a:r>
              <a:rPr lang="en-US" dirty="0"/>
              <a:t>. Bir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:</a:t>
            </a:r>
          </a:p>
          <a:p>
            <a:pPr lvl="1"/>
            <a:r>
              <a:rPr lang="en-US" b="1" i="0" dirty="0">
                <a:effectLst/>
                <a:latin typeface="Source Code Pro" panose="020B0509030403020204" pitchFamily="49" charset="0"/>
              </a:rPr>
              <a:t>@ComponentScan(basePackageClasses = </a:t>
            </a:r>
            <a:r>
              <a:rPr lang="en-US" b="1" i="0" dirty="0" err="1">
                <a:effectLst/>
                <a:latin typeface="Source Code Pro" panose="020B0509030403020204" pitchFamily="49" charset="0"/>
              </a:rPr>
              <a:t>Company.class</a:t>
            </a:r>
            <a:r>
              <a:rPr lang="en-US" b="1" i="0" dirty="0">
                <a:effectLst/>
                <a:latin typeface="Source Code Pro" panose="020B0509030403020204" pitchFamily="49" charset="0"/>
              </a:rPr>
              <a:t>) </a:t>
            </a:r>
          </a:p>
          <a:p>
            <a:r>
              <a:rPr lang="en-US" dirty="0" err="1"/>
              <a:t>Yukarıda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Company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bakması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söylüyoruz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33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09DFAD-A0AF-4350-A971-A38BB347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ComponentScanning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B8D95-A83A-410C-8C97-83BEE1F6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Anotasyona</a:t>
            </a:r>
            <a:r>
              <a:rPr lang="en-US" dirty="0"/>
              <a:t> </a:t>
            </a:r>
            <a:r>
              <a:rPr lang="en-US" dirty="0" err="1"/>
              <a:t>hiç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göndermememiz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bildirdiğimiz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 </a:t>
            </a:r>
            <a:r>
              <a:rPr lang="en-US" dirty="0" err="1"/>
              <a:t>gerçekleştirilecektir</a:t>
            </a:r>
            <a:r>
              <a:rPr lang="en-US" dirty="0"/>
              <a:t>. </a:t>
            </a:r>
          </a:p>
          <a:p>
            <a:r>
              <a:rPr lang="en-US" dirty="0" err="1"/>
              <a:t>İkisi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verilmek</a:t>
            </a:r>
            <a:r>
              <a:rPr lang="en-US" dirty="0"/>
              <a:t> </a:t>
            </a:r>
            <a:r>
              <a:rPr lang="en-US" dirty="0" err="1"/>
              <a:t>istenirse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anotasyon</a:t>
            </a:r>
            <a:r>
              <a:rPr lang="en-US" dirty="0"/>
              <a:t> art </a:t>
            </a:r>
            <a:r>
              <a:rPr lang="en-US" dirty="0" err="1"/>
              <a:t>arda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@ComponentScan(basePackages = “</a:t>
            </a:r>
            <a:r>
              <a:rPr lang="en-US" dirty="0" err="1"/>
              <a:t>com.bilgeadam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@ComponentScan(basePackageClasses = </a:t>
            </a:r>
            <a:r>
              <a:rPr lang="en-US" dirty="0" err="1"/>
              <a:t>Company.class</a:t>
            </a:r>
            <a:r>
              <a:rPr lang="en-US" dirty="0"/>
              <a:t>)</a:t>
            </a:r>
          </a:p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da </a:t>
            </a:r>
            <a:r>
              <a:rPr lang="en-US" dirty="0" err="1"/>
              <a:t>yapılabilir</a:t>
            </a:r>
            <a:r>
              <a:rPr lang="en-US" dirty="0"/>
              <a:t>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dirty="0" err="1"/>
              <a:t>basePackages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basePackageClasses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arraydir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@ComponentScans({ </a:t>
            </a:r>
          </a:p>
          <a:p>
            <a:pPr marL="457200" lvl="1" indent="0">
              <a:buNone/>
            </a:pPr>
            <a:r>
              <a:rPr lang="en-US" dirty="0"/>
              <a:t> 	@ComponentScan(basePackages = “</a:t>
            </a:r>
            <a:r>
              <a:rPr lang="en-US" dirty="0" err="1"/>
              <a:t>com.bilgeadam</a:t>
            </a:r>
            <a:r>
              <a:rPr lang="en-US" dirty="0"/>
              <a:t>"), </a:t>
            </a:r>
          </a:p>
          <a:p>
            <a:pPr marL="457200" lvl="1" indent="0">
              <a:buNone/>
            </a:pPr>
            <a:r>
              <a:rPr lang="en-US" dirty="0"/>
              <a:t>	@ComponentScan(basePackageClasses = </a:t>
            </a:r>
            <a:r>
              <a:rPr lang="en-US" dirty="0" err="1"/>
              <a:t>Company.class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 err="1"/>
              <a:t>Peki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tanımları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yapıyoruz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86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D7AFE6-583F-485C-95A2-3F4E17B2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ComponentScanning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1CC6EF-6148-4001-8FAF-023D2F60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ComponentScanning</a:t>
            </a:r>
            <a:r>
              <a:rPr lang="en-US" dirty="0"/>
              <a:t>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olmasından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Spring Core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de </a:t>
            </a:r>
            <a:r>
              <a:rPr lang="en-US" dirty="0" err="1"/>
              <a:t>bir</a:t>
            </a:r>
            <a:r>
              <a:rPr lang="en-US" dirty="0"/>
              <a:t> Bean </a:t>
            </a:r>
            <a:r>
              <a:rPr lang="en-US" dirty="0" err="1"/>
              <a:t>olan</a:t>
            </a:r>
            <a:r>
              <a:rPr lang="en-US" dirty="0"/>
              <a:t> @Configuration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işaretlenmiş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sınıfta</a:t>
            </a:r>
            <a:r>
              <a:rPr lang="en-US" dirty="0"/>
              <a:t> </a:t>
            </a:r>
            <a:r>
              <a:rPr lang="en-US" dirty="0" err="1"/>
              <a:t>kullanılmalıdır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@Configuration</a:t>
            </a:r>
          </a:p>
          <a:p>
            <a:pPr marL="457200" lvl="1" indent="0">
              <a:buNone/>
            </a:pPr>
            <a:r>
              <a:rPr lang="en-US" dirty="0"/>
              <a:t>@ComponentScans({ </a:t>
            </a:r>
          </a:p>
          <a:p>
            <a:pPr marL="457200" lvl="1" indent="0">
              <a:buNone/>
            </a:pPr>
            <a:r>
              <a:rPr lang="en-US" dirty="0"/>
              <a:t>  @ComponentScan(basePackages = "</a:t>
            </a:r>
            <a:r>
              <a:rPr lang="en-US" dirty="0" err="1"/>
              <a:t>com.bilgeadam</a:t>
            </a:r>
            <a:r>
              <a:rPr lang="en-US" dirty="0"/>
              <a:t>"), </a:t>
            </a:r>
          </a:p>
          <a:p>
            <a:pPr marL="457200" lvl="1" indent="0">
              <a:buNone/>
            </a:pPr>
            <a:r>
              <a:rPr lang="en-US" dirty="0"/>
              <a:t>  @ComponentScan(basePackageClasses = </a:t>
            </a:r>
            <a:r>
              <a:rPr lang="en-US" dirty="0" err="1"/>
              <a:t>Company.class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})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CompanyFactoryClass</a:t>
            </a:r>
            <a:r>
              <a:rPr lang="en-US" dirty="0"/>
              <a:t> {}</a:t>
            </a:r>
          </a:p>
          <a:p>
            <a:pPr marL="0" indent="0">
              <a:buNone/>
            </a:pPr>
            <a:r>
              <a:rPr lang="en-US" dirty="0" err="1"/>
              <a:t>Spring’e</a:t>
            </a:r>
            <a:r>
              <a:rPr lang="en-US" dirty="0"/>
              <a:t> </a:t>
            </a:r>
            <a:r>
              <a:rPr lang="en-US" dirty="0" err="1"/>
              <a:t>beanleri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araması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bildirdikten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beanleri</a:t>
            </a:r>
            <a:r>
              <a:rPr lang="en-US" dirty="0"/>
              <a:t> </a:t>
            </a:r>
            <a:r>
              <a:rPr lang="en-US" dirty="0" err="1"/>
              <a:t>oluşturmaya</a:t>
            </a:r>
            <a:r>
              <a:rPr lang="en-US" dirty="0"/>
              <a:t> </a:t>
            </a:r>
            <a:r>
              <a:rPr lang="en-US" dirty="0" err="1"/>
              <a:t>başlayabiliriz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45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6EC8EF-AD16-4917-B852-9770F8AB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</a:t>
            </a:r>
            <a:r>
              <a:rPr lang="en-US" dirty="0" err="1"/>
              <a:t>Konfigürasyonu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67F5BE-154B-415C-B9EE-A8434790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sınıfımıza</a:t>
            </a:r>
            <a:r>
              <a:rPr lang="en-US" dirty="0"/>
              <a:t> @Component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 @Component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bazında</a:t>
            </a:r>
            <a:r>
              <a:rPr lang="en-US" dirty="0"/>
              <a:t> </a:t>
            </a:r>
            <a:r>
              <a:rPr lang="en-US" dirty="0" err="1"/>
              <a:t>kullanılabilen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anotasyondur</a:t>
            </a:r>
            <a:r>
              <a:rPr lang="en-US" dirty="0"/>
              <a:t>. Component </a:t>
            </a:r>
            <a:r>
              <a:rPr lang="en-US" dirty="0" err="1"/>
              <a:t>tarafaması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spring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kendisinden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instance </a:t>
            </a:r>
            <a:r>
              <a:rPr lang="en-US" dirty="0" err="1"/>
              <a:t>oluşturularak</a:t>
            </a:r>
            <a:r>
              <a:rPr lang="en-US" dirty="0"/>
              <a:t> IoC </a:t>
            </a:r>
            <a:r>
              <a:rPr lang="en-US" dirty="0" err="1"/>
              <a:t>containera</a:t>
            </a:r>
            <a:r>
              <a:rPr lang="en-US" dirty="0"/>
              <a:t> </a:t>
            </a:r>
            <a:r>
              <a:rPr lang="en-US" dirty="0" err="1"/>
              <a:t>eklenir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@Component </a:t>
            </a:r>
            <a:r>
              <a:rPr lang="en-US" dirty="0" err="1"/>
              <a:t>anotasyonu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Bean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C0106E3-1F4C-4D69-B867-8B9702F5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47" y="3151188"/>
            <a:ext cx="2667372" cy="895475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9EE13FCB-09C6-4537-A8FA-56F81DD5F9FF}"/>
              </a:ext>
            </a:extLst>
          </p:cNvPr>
          <p:cNvSpPr txBox="1">
            <a:spLocks/>
          </p:cNvSpPr>
          <p:nvPr/>
        </p:nvSpPr>
        <p:spPr>
          <a:xfrm>
            <a:off x="777240" y="4280960"/>
            <a:ext cx="10659110" cy="573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bean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@Bean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görelim</a:t>
            </a:r>
            <a:r>
              <a:rPr lang="en-US" dirty="0"/>
              <a:t>. Bu </a:t>
            </a:r>
            <a:r>
              <a:rPr lang="en-US" dirty="0" err="1"/>
              <a:t>anotasyon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bazında</a:t>
            </a:r>
            <a:r>
              <a:rPr lang="en-US" dirty="0"/>
              <a:t> da bean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yapabiliriz</a:t>
            </a:r>
            <a:r>
              <a:rPr lang="en-US" dirty="0"/>
              <a:t>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5097C73A-AAE4-47DE-A5D5-A69C2199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7" y="4854346"/>
            <a:ext cx="435353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6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252</TotalTime>
  <Words>899</Words>
  <Application>Microsoft Office PowerPoint</Application>
  <PresentationFormat>Geniş ekran</PresentationFormat>
  <Paragraphs>69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Rockwell</vt:lpstr>
      <vt:lpstr>Source Code Pro</vt:lpstr>
      <vt:lpstr>Damask</vt:lpstr>
      <vt:lpstr>Spring Framework</vt:lpstr>
      <vt:lpstr>Spring Bean</vt:lpstr>
      <vt:lpstr>Bean Nedir?</vt:lpstr>
      <vt:lpstr>Inversion Of Control</vt:lpstr>
      <vt:lpstr>Geleneksel Yaklaşım</vt:lpstr>
      <vt:lpstr>ComponentScanning</vt:lpstr>
      <vt:lpstr>ComponentScanning</vt:lpstr>
      <vt:lpstr>ComponentScanning</vt:lpstr>
      <vt:lpstr>Bean Konfigürasyonu</vt:lpstr>
      <vt:lpstr>Bean Konfigürasyonu</vt:lpstr>
      <vt:lpstr>IoC Nasıl Oluşturulur?</vt:lpstr>
      <vt:lpstr>Diğer Bean Oluşturan Anotasyonlar ve Anlamları</vt:lpstr>
      <vt:lpstr>Diğer Bean Oluşturan Anotasyonlar ve Anlamları</vt:lpstr>
      <vt:lpstr>Örnek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6</cp:revision>
  <dcterms:created xsi:type="dcterms:W3CDTF">2022-02-12T14:21:12Z</dcterms:created>
  <dcterms:modified xsi:type="dcterms:W3CDTF">2022-06-18T10:52:25Z</dcterms:modified>
</cp:coreProperties>
</file>