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95" r:id="rId16"/>
    <p:sldId id="296" r:id="rId17"/>
    <p:sldId id="297" r:id="rId18"/>
    <p:sldId id="298" r:id="rId19"/>
    <p:sldId id="302" r:id="rId20"/>
    <p:sldId id="299" r:id="rId21"/>
    <p:sldId id="300" r:id="rId22"/>
    <p:sldId id="301" r:id="rId23"/>
    <p:sldId id="289" r:id="rId24"/>
    <p:sldId id="290" r:id="rId25"/>
    <p:sldId id="291" r:id="rId26"/>
    <p:sldId id="292" r:id="rId27"/>
    <p:sldId id="293" r:id="rId28"/>
    <p:sldId id="294" r:id="rId29"/>
    <p:sldId id="256" r:id="rId30"/>
    <p:sldId id="262" r:id="rId31"/>
    <p:sldId id="272" r:id="rId32"/>
    <p:sldId id="282" r:id="rId33"/>
    <p:sldId id="283" r:id="rId34"/>
    <p:sldId id="273" r:id="rId35"/>
    <p:sldId id="274" r:id="rId36"/>
    <p:sldId id="275" r:id="rId37"/>
    <p:sldId id="276" r:id="rId38"/>
    <p:sldId id="277" r:id="rId39"/>
    <p:sldId id="284" r:id="rId40"/>
    <p:sldId id="285" r:id="rId41"/>
    <p:sldId id="286" r:id="rId42"/>
    <p:sldId id="287" r:id="rId43"/>
    <p:sldId id="278" r:id="rId44"/>
    <p:sldId id="279" r:id="rId45"/>
    <p:sldId id="280" r:id="rId46"/>
    <p:sldId id="288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62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097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127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58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10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259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23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6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18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582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9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47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71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38239F-46F2-440C-87B3-439CF39309D8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4166A1-4052-4BFE-909D-8B73B201D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4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superuser.com/questions/1112714/why-do-modern-computer-cases-still-have-usb-2-0-port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lcdn.apache.org/tomcat/tomcat-9/v9.0.62/bin/apache-tomcat-9.0.62.zip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manager/html" TargetMode="External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hyperlink" Target="http://localhost:8080/deploy-ettigimiz-dosya-adi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18C970A-96A3-4FD6-B14D-90309F8F47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EB80AEEB-8DD7-4A0B-ABC5-766D98A7E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F9799EC-C813-4D4B-8096-9B1D7956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Network’lerin</a:t>
            </a:r>
            <a:r>
              <a:rPr lang="en-US" dirty="0"/>
              <a:t> </a:t>
            </a:r>
            <a:r>
              <a:rPr lang="en-US" dirty="0" err="1"/>
              <a:t>Network’ü</a:t>
            </a:r>
            <a:r>
              <a:rPr lang="en-US" dirty="0"/>
              <a:t> (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DCC0AC-DF27-4C3C-930A-0A7CB1C0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2562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Buraya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her </a:t>
            </a:r>
            <a:r>
              <a:rPr lang="en-US" dirty="0" err="1"/>
              <a:t>şey</a:t>
            </a:r>
            <a:r>
              <a:rPr lang="en-US" dirty="0"/>
              <a:t> </a:t>
            </a:r>
            <a:r>
              <a:rPr lang="en-US" dirty="0" err="1"/>
              <a:t>güllük</a:t>
            </a:r>
            <a:r>
              <a:rPr lang="en-US" dirty="0"/>
              <a:t> </a:t>
            </a:r>
            <a:r>
              <a:rPr lang="en-US" dirty="0" err="1"/>
              <a:t>gülistanlık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yüzlerce</a:t>
            </a:r>
            <a:r>
              <a:rPr lang="en-US" dirty="0"/>
              <a:t>, </a:t>
            </a:r>
            <a:r>
              <a:rPr lang="en-US" dirty="0" err="1"/>
              <a:t>binlerce</a:t>
            </a:r>
            <a:r>
              <a:rPr lang="en-US" dirty="0"/>
              <a:t> </a:t>
            </a:r>
            <a:r>
              <a:rPr lang="en-US" dirty="0" err="1"/>
              <a:t>hatta</a:t>
            </a:r>
            <a:r>
              <a:rPr lang="en-US" dirty="0"/>
              <a:t> </a:t>
            </a:r>
            <a:r>
              <a:rPr lang="en-US" dirty="0" err="1"/>
              <a:t>milyonlarca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</a:t>
            </a:r>
            <a:r>
              <a:rPr lang="en-US" dirty="0" err="1"/>
              <a:t>bağlamaya</a:t>
            </a:r>
            <a:r>
              <a:rPr lang="en-US" dirty="0"/>
              <a:t> </a:t>
            </a:r>
            <a:r>
              <a:rPr lang="en-US" dirty="0" err="1"/>
              <a:t>çalıştığımız</a:t>
            </a:r>
            <a:r>
              <a:rPr lang="en-US" dirty="0"/>
              <a:t> zaman ne </a:t>
            </a:r>
            <a:r>
              <a:rPr lang="en-US" dirty="0" err="1"/>
              <a:t>olacak</a:t>
            </a:r>
            <a:r>
              <a:rPr lang="en-US" dirty="0"/>
              <a:t>? Tabi ki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router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ölçekleyemeyecek</a:t>
            </a:r>
            <a:r>
              <a:rPr lang="en-US" dirty="0"/>
              <a:t>,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dikkatlice</a:t>
            </a:r>
            <a:r>
              <a:rPr lang="en-US" dirty="0"/>
              <a:t> </a:t>
            </a:r>
            <a:r>
              <a:rPr lang="en-US" dirty="0" err="1"/>
              <a:t>dinlediyseniz</a:t>
            </a:r>
            <a:r>
              <a:rPr lang="en-US" dirty="0"/>
              <a:t>, </a:t>
            </a:r>
            <a:r>
              <a:rPr lang="en-US" dirty="0" err="1"/>
              <a:t>router’ların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diğerleri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olduğunu</a:t>
            </a:r>
            <a:r>
              <a:rPr lang="en-US" dirty="0"/>
              <a:t> </a:t>
            </a:r>
            <a:r>
              <a:rPr lang="en-US" dirty="0" err="1"/>
              <a:t>söylemiştik</a:t>
            </a:r>
            <a:r>
              <a:rPr lang="en-US" dirty="0"/>
              <a:t>, E </a:t>
            </a:r>
            <a:r>
              <a:rPr lang="en-US" dirty="0" err="1"/>
              <a:t>peki</a:t>
            </a:r>
            <a:r>
              <a:rPr lang="en-US" dirty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router’ı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bağlamaktan</a:t>
            </a:r>
            <a:r>
              <a:rPr lang="en-US" dirty="0"/>
              <a:t> </a:t>
            </a:r>
            <a:r>
              <a:rPr lang="en-US" dirty="0" err="1"/>
              <a:t>bizi</a:t>
            </a:r>
            <a:r>
              <a:rPr lang="en-US" dirty="0"/>
              <a:t> ne </a:t>
            </a:r>
            <a:r>
              <a:rPr lang="en-US" dirty="0" err="1"/>
              <a:t>alıkoyuyor</a:t>
            </a:r>
            <a:r>
              <a:rPr lang="en-US" dirty="0"/>
              <a:t>?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şey</a:t>
            </a:r>
            <a:r>
              <a:rPr lang="en-US" dirty="0"/>
              <a:t>, </a:t>
            </a:r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yapalım</a:t>
            </a:r>
            <a:r>
              <a:rPr lang="en-US" dirty="0"/>
              <a:t>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A78BF12E-61EB-4577-A9DB-447D94EB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887" y="3216804"/>
            <a:ext cx="3822225" cy="220415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31063194-8680-407A-8A5C-14E137769F24}"/>
              </a:ext>
            </a:extLst>
          </p:cNvPr>
          <p:cNvSpPr txBox="1">
            <a:spLocks/>
          </p:cNvSpPr>
          <p:nvPr/>
        </p:nvSpPr>
        <p:spPr>
          <a:xfrm>
            <a:off x="777240" y="5386558"/>
            <a:ext cx="10659110" cy="734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Bilgisayarları</a:t>
            </a:r>
            <a:r>
              <a:rPr lang="en-US" dirty="0"/>
              <a:t> </a:t>
            </a:r>
            <a:r>
              <a:rPr lang="en-US" dirty="0" err="1"/>
              <a:t>router’a</a:t>
            </a:r>
            <a:r>
              <a:rPr lang="en-US" dirty="0"/>
              <a:t> </a:t>
            </a:r>
            <a:r>
              <a:rPr lang="en-US" dirty="0" err="1"/>
              <a:t>bağlayarak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da </a:t>
            </a:r>
            <a:r>
              <a:rPr lang="en-US" dirty="0" err="1"/>
              <a:t>router’ları</a:t>
            </a:r>
            <a:r>
              <a:rPr lang="en-US" dirty="0"/>
              <a:t> </a:t>
            </a:r>
            <a:r>
              <a:rPr lang="en-US" dirty="0" err="1"/>
              <a:t>router’lara</a:t>
            </a:r>
            <a:r>
              <a:rPr lang="en-US" dirty="0"/>
              <a:t>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</a:t>
            </a:r>
            <a:r>
              <a:rPr lang="en-US" dirty="0" err="1"/>
              <a:t>sonsuza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ölçekleyebilir</a:t>
            </a:r>
            <a:r>
              <a:rPr lang="en-US" dirty="0"/>
              <a:t> hale </a:t>
            </a:r>
            <a:r>
              <a:rPr lang="en-US" dirty="0" err="1"/>
              <a:t>getirmiş</a:t>
            </a:r>
            <a:r>
              <a:rPr lang="en-US" dirty="0"/>
              <a:t> </a:t>
            </a:r>
            <a:r>
              <a:rPr lang="en-US" dirty="0" err="1"/>
              <a:t>oluyoruz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185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20C7367C-5A1E-1C71-3461-426F604B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Network’lerin</a:t>
            </a:r>
            <a:r>
              <a:rPr lang="en-US" dirty="0"/>
              <a:t> </a:t>
            </a:r>
            <a:r>
              <a:rPr lang="en-US" dirty="0" err="1"/>
              <a:t>Network’ü</a:t>
            </a:r>
            <a:r>
              <a:rPr lang="en-US" dirty="0"/>
              <a:t> (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4D25DF-5EEC-482E-8198-650160D3E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700" dirty="0" err="1"/>
              <a:t>Böyle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network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araya</a:t>
            </a:r>
            <a:r>
              <a:rPr lang="en-US" sz="1700" dirty="0"/>
              <a:t> </a:t>
            </a:r>
            <a:r>
              <a:rPr lang="en-US" sz="1700" dirty="0" err="1"/>
              <a:t>geldiği</a:t>
            </a:r>
            <a:r>
              <a:rPr lang="en-US" sz="1700" dirty="0"/>
              <a:t> zaman internet </a:t>
            </a:r>
            <a:r>
              <a:rPr lang="en-US" sz="1700" dirty="0" err="1"/>
              <a:t>dediğimiz</a:t>
            </a:r>
            <a:r>
              <a:rPr lang="en-US" sz="1700" dirty="0"/>
              <a:t> </a:t>
            </a:r>
            <a:r>
              <a:rPr lang="en-US" sz="1700" dirty="0" err="1"/>
              <a:t>şey</a:t>
            </a:r>
            <a:r>
              <a:rPr lang="en-US" sz="1700" dirty="0"/>
              <a:t> </a:t>
            </a:r>
            <a:r>
              <a:rPr lang="en-US" sz="1700" dirty="0" err="1"/>
              <a:t>ortaya</a:t>
            </a:r>
            <a:r>
              <a:rPr lang="en-US" sz="1700" dirty="0"/>
              <a:t> </a:t>
            </a:r>
            <a:r>
              <a:rPr lang="en-US" sz="1700" dirty="0" err="1"/>
              <a:t>çıkıyor</a:t>
            </a:r>
            <a:r>
              <a:rPr lang="en-US" sz="1700" dirty="0"/>
              <a:t>, </a:t>
            </a:r>
            <a:r>
              <a:rPr lang="en-US" sz="1700" dirty="0" err="1"/>
              <a:t>fakat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şeyi</a:t>
            </a:r>
            <a:r>
              <a:rPr lang="en-US" sz="1700" dirty="0"/>
              <a:t> </a:t>
            </a:r>
            <a:r>
              <a:rPr lang="en-US" sz="1700" dirty="0" err="1"/>
              <a:t>atlıyoruz</a:t>
            </a:r>
            <a:r>
              <a:rPr lang="en-US" sz="1700" dirty="0"/>
              <a:t>. Bu </a:t>
            </a:r>
            <a:r>
              <a:rPr lang="en-US" sz="1700" dirty="0" err="1"/>
              <a:t>network’ü</a:t>
            </a:r>
            <a:r>
              <a:rPr lang="en-US" sz="1700" dirty="0"/>
              <a:t> </a:t>
            </a:r>
            <a:r>
              <a:rPr lang="en-US" sz="1700" dirty="0" err="1"/>
              <a:t>kendi</a:t>
            </a:r>
            <a:r>
              <a:rPr lang="en-US" sz="1700" dirty="0"/>
              <a:t> </a:t>
            </a:r>
            <a:r>
              <a:rPr lang="en-US" sz="1700" dirty="0" err="1"/>
              <a:t>amaçlarımız</a:t>
            </a:r>
            <a:r>
              <a:rPr lang="en-US" sz="1700" dirty="0"/>
              <a:t> </a:t>
            </a:r>
            <a:r>
              <a:rPr lang="en-US" sz="1700" dirty="0" err="1"/>
              <a:t>doğrultusunda</a:t>
            </a:r>
            <a:r>
              <a:rPr lang="en-US" sz="1700" dirty="0"/>
              <a:t> </a:t>
            </a:r>
            <a:r>
              <a:rPr lang="en-US" sz="1700" dirty="0" err="1"/>
              <a:t>oluşturduk</a:t>
            </a:r>
            <a:r>
              <a:rPr lang="en-US" sz="1700" dirty="0"/>
              <a:t>. </a:t>
            </a:r>
            <a:r>
              <a:rPr lang="en-US" sz="1700" dirty="0" err="1"/>
              <a:t>Dışarılarda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yerde</a:t>
            </a:r>
            <a:r>
              <a:rPr lang="en-US" sz="1700" dirty="0"/>
              <a:t> </a:t>
            </a:r>
            <a:r>
              <a:rPr lang="en-US" sz="1700" dirty="0" err="1"/>
              <a:t>farklı</a:t>
            </a:r>
            <a:r>
              <a:rPr lang="en-US" sz="1700" dirty="0"/>
              <a:t> </a:t>
            </a:r>
            <a:r>
              <a:rPr lang="en-US" sz="1700" dirty="0" err="1"/>
              <a:t>networkler</a:t>
            </a:r>
            <a:r>
              <a:rPr lang="en-US" sz="1700" dirty="0"/>
              <a:t> de var: </a:t>
            </a:r>
            <a:r>
              <a:rPr lang="en-US" sz="1700" dirty="0" err="1"/>
              <a:t>Mesela</a:t>
            </a:r>
            <a:r>
              <a:rPr lang="en-US" sz="1700" dirty="0"/>
              <a:t> </a:t>
            </a:r>
            <a:r>
              <a:rPr lang="en-US" sz="1700" dirty="0" err="1"/>
              <a:t>arkadaşlarınızın</a:t>
            </a:r>
            <a:r>
              <a:rPr lang="en-US" sz="1700" dirty="0"/>
              <a:t>, </a:t>
            </a:r>
            <a:r>
              <a:rPr lang="en-US" sz="1700" dirty="0" err="1"/>
              <a:t>komşularınızın</a:t>
            </a:r>
            <a:r>
              <a:rPr lang="en-US" sz="1700" dirty="0"/>
              <a:t>… </a:t>
            </a:r>
            <a:r>
              <a:rPr lang="en-US" sz="1700" dirty="0" err="1"/>
              <a:t>Herhangi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kimsenin</a:t>
            </a:r>
            <a:r>
              <a:rPr lang="en-US" sz="1700" dirty="0"/>
              <a:t> </a:t>
            </a:r>
            <a:r>
              <a:rPr lang="en-US" sz="1700" dirty="0" err="1"/>
              <a:t>kendi</a:t>
            </a:r>
            <a:r>
              <a:rPr lang="en-US" sz="1700" dirty="0"/>
              <a:t> </a:t>
            </a:r>
            <a:r>
              <a:rPr lang="en-US" sz="1700" dirty="0" err="1"/>
              <a:t>network’ü</a:t>
            </a:r>
            <a:r>
              <a:rPr lang="en-US" sz="1700" dirty="0"/>
              <a:t> </a:t>
            </a:r>
            <a:r>
              <a:rPr lang="en-US" sz="1700" dirty="0" err="1"/>
              <a:t>olabilir</a:t>
            </a:r>
            <a:r>
              <a:rPr lang="en-US" sz="1700" dirty="0"/>
              <a:t>. </a:t>
            </a:r>
            <a:r>
              <a:rPr lang="en-US" sz="1700" dirty="0" err="1"/>
              <a:t>Fakat</a:t>
            </a:r>
            <a:r>
              <a:rPr lang="en-US" sz="1700" dirty="0"/>
              <a:t> </a:t>
            </a:r>
            <a:r>
              <a:rPr lang="en-US" sz="1700" dirty="0" err="1"/>
              <a:t>kabloları</a:t>
            </a:r>
            <a:r>
              <a:rPr lang="en-US" sz="1700" dirty="0"/>
              <a:t> </a:t>
            </a:r>
            <a:r>
              <a:rPr lang="en-US" sz="1700" dirty="0" err="1"/>
              <a:t>evler</a:t>
            </a:r>
            <a:r>
              <a:rPr lang="en-US" sz="1700" dirty="0"/>
              <a:t> </a:t>
            </a:r>
            <a:r>
              <a:rPr lang="en-US" sz="1700" dirty="0" err="1"/>
              <a:t>arasında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dünyanın</a:t>
            </a:r>
            <a:r>
              <a:rPr lang="en-US" sz="1700" dirty="0"/>
              <a:t> </a:t>
            </a:r>
            <a:r>
              <a:rPr lang="en-US" sz="1700" dirty="0" err="1"/>
              <a:t>geri</a:t>
            </a:r>
            <a:r>
              <a:rPr lang="en-US" sz="1700" dirty="0"/>
              <a:t> </a:t>
            </a:r>
            <a:r>
              <a:rPr lang="en-US" sz="1700" dirty="0" err="1"/>
              <a:t>kalanına</a:t>
            </a:r>
            <a:r>
              <a:rPr lang="en-US" sz="1700" dirty="0"/>
              <a:t> </a:t>
            </a:r>
            <a:r>
              <a:rPr lang="en-US" sz="1700" dirty="0" err="1"/>
              <a:t>bağlamanızın</a:t>
            </a:r>
            <a:r>
              <a:rPr lang="en-US" sz="1700" dirty="0"/>
              <a:t> </a:t>
            </a:r>
            <a:r>
              <a:rPr lang="en-US" sz="1700" dirty="0" err="1"/>
              <a:t>imkanı</a:t>
            </a:r>
            <a:r>
              <a:rPr lang="en-US" sz="1700" dirty="0"/>
              <a:t> yok. </a:t>
            </a:r>
            <a:r>
              <a:rPr lang="en-US" sz="1700" dirty="0" err="1"/>
              <a:t>Peki</a:t>
            </a:r>
            <a:r>
              <a:rPr lang="en-US" sz="1700" dirty="0"/>
              <a:t> </a:t>
            </a:r>
            <a:r>
              <a:rPr lang="en-US" sz="1700" dirty="0" err="1"/>
              <a:t>bununla</a:t>
            </a:r>
            <a:r>
              <a:rPr lang="en-US" sz="1700" dirty="0"/>
              <a:t> </a:t>
            </a:r>
            <a:r>
              <a:rPr lang="en-US" sz="1700" dirty="0" err="1"/>
              <a:t>nasıl</a:t>
            </a:r>
            <a:r>
              <a:rPr lang="en-US" sz="1700" dirty="0"/>
              <a:t> </a:t>
            </a:r>
            <a:r>
              <a:rPr lang="en-US" sz="1700" dirty="0" err="1"/>
              <a:t>baş</a:t>
            </a:r>
            <a:r>
              <a:rPr lang="en-US" sz="1700" dirty="0"/>
              <a:t> </a:t>
            </a:r>
            <a:r>
              <a:rPr lang="en-US" sz="1700" dirty="0" err="1"/>
              <a:t>edeceğiz</a:t>
            </a:r>
            <a:r>
              <a:rPr lang="en-US" sz="1700" dirty="0"/>
              <a:t>? </a:t>
            </a:r>
            <a:r>
              <a:rPr lang="en-US" sz="1700" dirty="0" err="1"/>
              <a:t>Aslına</a:t>
            </a:r>
            <a:r>
              <a:rPr lang="en-US" sz="1700" dirty="0"/>
              <a:t> </a:t>
            </a:r>
            <a:r>
              <a:rPr lang="en-US" sz="1700" dirty="0" err="1"/>
              <a:t>bakarsanız</a:t>
            </a:r>
            <a:r>
              <a:rPr lang="en-US" sz="1700" dirty="0"/>
              <a:t>, </a:t>
            </a:r>
            <a:r>
              <a:rPr lang="en-US" sz="1700" dirty="0" err="1"/>
              <a:t>zaten</a:t>
            </a:r>
            <a:r>
              <a:rPr lang="en-US" sz="1700" dirty="0"/>
              <a:t> </a:t>
            </a:r>
            <a:r>
              <a:rPr lang="en-US" sz="1700" dirty="0" err="1"/>
              <a:t>evinize</a:t>
            </a:r>
            <a:r>
              <a:rPr lang="en-US" sz="1700" dirty="0"/>
              <a:t> </a:t>
            </a:r>
            <a:r>
              <a:rPr lang="en-US" sz="1700" dirty="0" err="1"/>
              <a:t>bağlı</a:t>
            </a:r>
            <a:r>
              <a:rPr lang="en-US" sz="1700" dirty="0"/>
              <a:t> </a:t>
            </a:r>
            <a:r>
              <a:rPr lang="en-US" sz="1700" dirty="0" err="1"/>
              <a:t>olan</a:t>
            </a:r>
            <a:r>
              <a:rPr lang="en-US" sz="1700" dirty="0"/>
              <a:t> </a:t>
            </a:r>
            <a:r>
              <a:rPr lang="en-US" sz="1700" dirty="0" err="1"/>
              <a:t>halihazırda</a:t>
            </a:r>
            <a:r>
              <a:rPr lang="en-US" sz="1700" dirty="0"/>
              <a:t> </a:t>
            </a:r>
            <a:r>
              <a:rPr lang="en-US" sz="1700" dirty="0" err="1"/>
              <a:t>bazı</a:t>
            </a:r>
            <a:r>
              <a:rPr lang="en-US" sz="1700" dirty="0"/>
              <a:t> </a:t>
            </a:r>
            <a:r>
              <a:rPr lang="en-US" sz="1700" dirty="0" err="1"/>
              <a:t>kablolar</a:t>
            </a:r>
            <a:r>
              <a:rPr lang="en-US" sz="1700" dirty="0"/>
              <a:t> </a:t>
            </a:r>
            <a:r>
              <a:rPr lang="en-US" sz="1700" dirty="0" err="1"/>
              <a:t>vardır</a:t>
            </a:r>
            <a:r>
              <a:rPr lang="en-US" sz="1700" dirty="0"/>
              <a:t>. </a:t>
            </a:r>
            <a:r>
              <a:rPr lang="en-US" sz="1700" dirty="0" err="1"/>
              <a:t>Örneğin</a:t>
            </a:r>
            <a:r>
              <a:rPr lang="en-US" sz="1700" dirty="0"/>
              <a:t>, </a:t>
            </a:r>
            <a:r>
              <a:rPr lang="en-US" sz="1700" dirty="0" err="1"/>
              <a:t>elektrik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telefon</a:t>
            </a:r>
            <a:r>
              <a:rPr lang="en-US" sz="1700" dirty="0"/>
              <a:t> </a:t>
            </a:r>
            <a:r>
              <a:rPr lang="en-US" sz="1700" dirty="0" err="1"/>
              <a:t>kabloları</a:t>
            </a:r>
            <a:r>
              <a:rPr lang="en-US" sz="1700" dirty="0"/>
              <a:t>. </a:t>
            </a:r>
            <a:r>
              <a:rPr lang="en-US" sz="1700" dirty="0" err="1"/>
              <a:t>Telefon</a:t>
            </a:r>
            <a:r>
              <a:rPr lang="en-US" sz="1700" dirty="0"/>
              <a:t> </a:t>
            </a:r>
            <a:r>
              <a:rPr lang="en-US" sz="1700" dirty="0" err="1"/>
              <a:t>altyapısı</a:t>
            </a:r>
            <a:r>
              <a:rPr lang="en-US" sz="1700" dirty="0"/>
              <a:t> </a:t>
            </a:r>
            <a:r>
              <a:rPr lang="en-US" sz="1700" dirty="0" err="1"/>
              <a:t>evinizi</a:t>
            </a:r>
            <a:r>
              <a:rPr lang="en-US" sz="1700" dirty="0"/>
              <a:t> </a:t>
            </a:r>
            <a:r>
              <a:rPr lang="en-US" sz="1700" dirty="0" err="1"/>
              <a:t>zaten</a:t>
            </a:r>
            <a:r>
              <a:rPr lang="en-US" sz="1700" dirty="0"/>
              <a:t> </a:t>
            </a:r>
            <a:r>
              <a:rPr lang="en-US" sz="1700" dirty="0" err="1"/>
              <a:t>dünyadaki</a:t>
            </a:r>
            <a:r>
              <a:rPr lang="en-US" sz="1700" dirty="0"/>
              <a:t> </a:t>
            </a:r>
            <a:r>
              <a:rPr lang="en-US" sz="1700" dirty="0" err="1"/>
              <a:t>herhangi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kişiye</a:t>
            </a:r>
            <a:r>
              <a:rPr lang="en-US" sz="1700" dirty="0"/>
              <a:t> </a:t>
            </a:r>
            <a:r>
              <a:rPr lang="en-US" sz="1700" dirty="0" err="1"/>
              <a:t>bağlıyor</a:t>
            </a:r>
            <a:r>
              <a:rPr lang="en-US" sz="1700" dirty="0"/>
              <a:t>. </a:t>
            </a:r>
            <a:r>
              <a:rPr lang="en-US" sz="1700" dirty="0" err="1"/>
              <a:t>İşte</a:t>
            </a:r>
            <a:r>
              <a:rPr lang="en-US" sz="1700" dirty="0"/>
              <a:t> size </a:t>
            </a:r>
            <a:r>
              <a:rPr lang="en-US" sz="1700" dirty="0" err="1"/>
              <a:t>aradığımız</a:t>
            </a:r>
            <a:r>
              <a:rPr lang="en-US" sz="1700" dirty="0"/>
              <a:t> o </a:t>
            </a:r>
            <a:r>
              <a:rPr lang="en-US" sz="1700" dirty="0" err="1"/>
              <a:t>mükemmel</a:t>
            </a:r>
            <a:r>
              <a:rPr lang="en-US" sz="1700" dirty="0"/>
              <a:t> </a:t>
            </a:r>
            <a:r>
              <a:rPr lang="en-US" sz="1700" dirty="0" err="1"/>
              <a:t>kablo</a:t>
            </a:r>
            <a:r>
              <a:rPr lang="en-US" sz="1700" dirty="0"/>
              <a:t>! </a:t>
            </a:r>
            <a:r>
              <a:rPr lang="en-US" sz="1700" dirty="0" err="1"/>
              <a:t>Network’ümüzü</a:t>
            </a:r>
            <a:r>
              <a:rPr lang="en-US" sz="1700" dirty="0"/>
              <a:t> </a:t>
            </a:r>
            <a:r>
              <a:rPr lang="en-US" sz="1700" dirty="0" err="1"/>
              <a:t>telefon</a:t>
            </a:r>
            <a:r>
              <a:rPr lang="en-US" sz="1700" dirty="0"/>
              <a:t> </a:t>
            </a:r>
            <a:r>
              <a:rPr lang="en-US" sz="1700" dirty="0" err="1"/>
              <a:t>altyapısına</a:t>
            </a:r>
            <a:r>
              <a:rPr lang="en-US" sz="1700" dirty="0"/>
              <a:t> </a:t>
            </a:r>
            <a:r>
              <a:rPr lang="en-US" sz="1700" dirty="0" err="1"/>
              <a:t>bağlamak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, modem </a:t>
            </a:r>
            <a:r>
              <a:rPr lang="en-US" sz="1700" dirty="0" err="1"/>
              <a:t>adı</a:t>
            </a:r>
            <a:r>
              <a:rPr lang="en-US" sz="1700" dirty="0"/>
              <a:t> </a:t>
            </a:r>
            <a:r>
              <a:rPr lang="en-US" sz="1700" dirty="0" err="1"/>
              <a:t>verilen</a:t>
            </a:r>
            <a:r>
              <a:rPr lang="en-US" sz="1700" dirty="0"/>
              <a:t> </a:t>
            </a:r>
            <a:r>
              <a:rPr lang="en-US" sz="1700" dirty="0" err="1"/>
              <a:t>küçük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cihaza</a:t>
            </a:r>
            <a:r>
              <a:rPr lang="en-US" sz="1700" dirty="0"/>
              <a:t> </a:t>
            </a:r>
            <a:r>
              <a:rPr lang="en-US" sz="1700" dirty="0" err="1"/>
              <a:t>ihtiyacımız</a:t>
            </a:r>
            <a:r>
              <a:rPr lang="en-US" sz="1700" dirty="0"/>
              <a:t> </a:t>
            </a:r>
            <a:r>
              <a:rPr lang="en-US" sz="1700" dirty="0" err="1"/>
              <a:t>vardır</a:t>
            </a:r>
            <a:r>
              <a:rPr lang="en-US" sz="1700" dirty="0"/>
              <a:t>. Modem </a:t>
            </a:r>
            <a:r>
              <a:rPr lang="en-US" sz="1700" dirty="0" err="1"/>
              <a:t>network’ümüzden</a:t>
            </a:r>
            <a:r>
              <a:rPr lang="en-US" sz="1700" dirty="0"/>
              <a:t> </a:t>
            </a:r>
            <a:r>
              <a:rPr lang="en-US" sz="1700" dirty="0" err="1"/>
              <a:t>gelen</a:t>
            </a:r>
            <a:r>
              <a:rPr lang="en-US" sz="1700" dirty="0"/>
              <a:t> </a:t>
            </a:r>
            <a:r>
              <a:rPr lang="en-US" sz="1700" dirty="0" err="1"/>
              <a:t>bilgileri</a:t>
            </a:r>
            <a:r>
              <a:rPr lang="en-US" sz="1700" dirty="0"/>
              <a:t> </a:t>
            </a:r>
            <a:r>
              <a:rPr lang="en-US" sz="1700" dirty="0" err="1"/>
              <a:t>telefon</a:t>
            </a:r>
            <a:r>
              <a:rPr lang="en-US" sz="1700" dirty="0"/>
              <a:t> </a:t>
            </a:r>
            <a:r>
              <a:rPr lang="en-US" sz="1700" dirty="0" err="1"/>
              <a:t>altyapımızın</a:t>
            </a:r>
            <a:r>
              <a:rPr lang="en-US" sz="1700" dirty="0"/>
              <a:t> </a:t>
            </a:r>
            <a:r>
              <a:rPr lang="en-US" sz="1700" dirty="0" err="1"/>
              <a:t>yönetebileceği</a:t>
            </a:r>
            <a:r>
              <a:rPr lang="en-US" sz="1700" dirty="0"/>
              <a:t> hale </a:t>
            </a:r>
            <a:r>
              <a:rPr lang="en-US" sz="1700" dirty="0" err="1"/>
              <a:t>dönüştürür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ayrıca</a:t>
            </a:r>
            <a:r>
              <a:rPr lang="en-US" sz="1700" dirty="0"/>
              <a:t> </a:t>
            </a:r>
            <a:r>
              <a:rPr lang="en-US" sz="1700" dirty="0" err="1"/>
              <a:t>bunun</a:t>
            </a:r>
            <a:r>
              <a:rPr lang="en-US" sz="1700" dirty="0"/>
              <a:t> tam </a:t>
            </a:r>
            <a:r>
              <a:rPr lang="en-US" sz="1700" dirty="0" err="1"/>
              <a:t>tersini</a:t>
            </a:r>
            <a:r>
              <a:rPr lang="en-US" sz="1700" dirty="0"/>
              <a:t> de </a:t>
            </a:r>
            <a:r>
              <a:rPr lang="en-US" sz="1700" dirty="0" err="1"/>
              <a:t>yapabilir</a:t>
            </a:r>
            <a:r>
              <a:rPr lang="en-US" sz="1700" dirty="0"/>
              <a:t>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018F2DB-33F6-4D01-813D-C86231E14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31015"/>
            <a:ext cx="5181600" cy="294055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5288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A77FD7B-7E61-EC0C-DAC2-B536AFBC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Network’lerin</a:t>
            </a:r>
            <a:r>
              <a:rPr lang="en-US" dirty="0"/>
              <a:t> </a:t>
            </a:r>
            <a:r>
              <a:rPr lang="en-US" dirty="0" err="1"/>
              <a:t>Network’ü</a:t>
            </a:r>
            <a:r>
              <a:rPr lang="en-US" dirty="0"/>
              <a:t> (</a:t>
            </a:r>
            <a:r>
              <a:rPr lang="en-US" dirty="0" err="1"/>
              <a:t>Ağların</a:t>
            </a:r>
            <a:r>
              <a:rPr lang="en-US" dirty="0"/>
              <a:t> </a:t>
            </a:r>
            <a:r>
              <a:rPr lang="en-US" dirty="0" err="1"/>
              <a:t>Ağı</a:t>
            </a:r>
            <a:r>
              <a:rPr lang="en-US" dirty="0"/>
              <a:t>)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F6307BAD-035A-4B75-BDC2-CCBFAADB0A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Evet, </a:t>
            </a:r>
            <a:r>
              <a:rPr lang="en-US" dirty="0" err="1"/>
              <a:t>telefon</a:t>
            </a:r>
            <a:r>
              <a:rPr lang="en-US" dirty="0"/>
              <a:t> </a:t>
            </a:r>
            <a:r>
              <a:rPr lang="en-US" dirty="0" err="1"/>
              <a:t>altyapımıza</a:t>
            </a:r>
            <a:r>
              <a:rPr lang="en-US" dirty="0"/>
              <a:t> </a:t>
            </a:r>
            <a:r>
              <a:rPr lang="en-US" dirty="0" err="1"/>
              <a:t>bağlandık</a:t>
            </a:r>
            <a:r>
              <a:rPr lang="en-US" dirty="0"/>
              <a:t>. Bir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adım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network’ümüzden</a:t>
            </a:r>
            <a:r>
              <a:rPr lang="en-US" dirty="0"/>
              <a:t> </a:t>
            </a:r>
            <a:r>
              <a:rPr lang="en-US" dirty="0" err="1"/>
              <a:t>ulaşmak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network’e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 </a:t>
            </a:r>
            <a:r>
              <a:rPr lang="en-US" dirty="0" err="1"/>
              <a:t>göndermek</a:t>
            </a:r>
            <a:r>
              <a:rPr lang="en-US" dirty="0"/>
              <a:t>.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network’ümüzü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internet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sağlayıcısna</a:t>
            </a:r>
            <a:r>
              <a:rPr lang="en-US" dirty="0"/>
              <a:t> (İSP) </a:t>
            </a:r>
            <a:r>
              <a:rPr lang="en-US" dirty="0" err="1"/>
              <a:t>bağlamalıyız</a:t>
            </a:r>
            <a:r>
              <a:rPr lang="en-US" dirty="0"/>
              <a:t>. İnternet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sağlayıcıları</a:t>
            </a:r>
            <a:r>
              <a:rPr lang="en-US" dirty="0"/>
              <a:t>, </a:t>
            </a:r>
            <a:r>
              <a:rPr lang="en-US" dirty="0" err="1"/>
              <a:t>birbirlerine</a:t>
            </a:r>
            <a:r>
              <a:rPr lang="en-US" dirty="0"/>
              <a:t> </a:t>
            </a:r>
            <a:r>
              <a:rPr lang="en-US" dirty="0" err="1"/>
              <a:t>bağlı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ayrıca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İnternet </a:t>
            </a:r>
            <a:r>
              <a:rPr lang="en-US" dirty="0" err="1"/>
              <a:t>sağlayıcılarının</a:t>
            </a:r>
            <a:r>
              <a:rPr lang="en-US" dirty="0"/>
              <a:t> </a:t>
            </a:r>
            <a:r>
              <a:rPr lang="en-US" dirty="0" err="1"/>
              <a:t>router’larına</a:t>
            </a:r>
            <a:r>
              <a:rPr lang="en-US" dirty="0"/>
              <a:t> da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izni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router’lara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şirketlerdir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network’ümüzden</a:t>
            </a:r>
            <a:r>
              <a:rPr lang="en-US" dirty="0"/>
              <a:t> </a:t>
            </a:r>
            <a:r>
              <a:rPr lang="en-US" dirty="0" err="1"/>
              <a:t>gönderdiğimiz</a:t>
            </a:r>
            <a:r>
              <a:rPr lang="en-US" dirty="0"/>
              <a:t> </a:t>
            </a:r>
            <a:r>
              <a:rPr lang="en-US" dirty="0" err="1"/>
              <a:t>mesaj</a:t>
            </a:r>
            <a:r>
              <a:rPr lang="en-US" dirty="0"/>
              <a:t>, internet </a:t>
            </a:r>
            <a:r>
              <a:rPr lang="en-US" dirty="0" err="1"/>
              <a:t>sağlayıcılarının</a:t>
            </a:r>
            <a:r>
              <a:rPr lang="en-US" dirty="0"/>
              <a:t> </a:t>
            </a:r>
            <a:r>
              <a:rPr lang="en-US" dirty="0" err="1"/>
              <a:t>networkleri</a:t>
            </a:r>
            <a:r>
              <a:rPr lang="en-US" dirty="0"/>
              <a:t>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dirty="0" err="1"/>
              <a:t>taşınarak</a:t>
            </a:r>
            <a:r>
              <a:rPr lang="en-US" dirty="0"/>
              <a:t> </a:t>
            </a:r>
            <a:r>
              <a:rPr lang="en-US" dirty="0" err="1"/>
              <a:t>varış</a:t>
            </a:r>
            <a:r>
              <a:rPr lang="en-US" dirty="0"/>
              <a:t> </a:t>
            </a:r>
            <a:r>
              <a:rPr lang="en-US" dirty="0" err="1"/>
              <a:t>network’üne</a:t>
            </a:r>
            <a:r>
              <a:rPr lang="en-US" dirty="0"/>
              <a:t> </a:t>
            </a:r>
            <a:r>
              <a:rPr lang="en-US" dirty="0" err="1"/>
              <a:t>ulaştırılır</a:t>
            </a:r>
            <a:r>
              <a:rPr lang="en-US" dirty="0"/>
              <a:t>. </a:t>
            </a:r>
            <a:r>
              <a:rPr lang="en-US" dirty="0" err="1"/>
              <a:t>İşte</a:t>
            </a:r>
            <a:r>
              <a:rPr lang="en-US" dirty="0"/>
              <a:t>, internet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altyapısından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</p:txBody>
      </p:sp>
      <p:pic>
        <p:nvPicPr>
          <p:cNvPr id="9" name="Resim 8" descr="metin, tartı, anahtar içeren bir resim&#10;&#10;Açıklama otomatik olarak oluşturuldu">
            <a:extLst>
              <a:ext uri="{FF2B5EF4-FFF2-40B4-BE49-F238E27FC236}">
                <a16:creationId xmlns:a16="http://schemas.microsoft.com/office/drawing/2014/main" id="{61C5ED29-920F-4823-AAFA-B8B1855FE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887" y="1825625"/>
            <a:ext cx="114222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693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7FF40D-CDBB-4087-91CD-2DE563ED6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 err="1"/>
              <a:t>Bilgisayarları</a:t>
            </a:r>
            <a:r>
              <a:rPr lang="en-US" dirty="0"/>
              <a:t> </a:t>
            </a:r>
            <a:r>
              <a:rPr lang="en-US" dirty="0" err="1"/>
              <a:t>Bulmak</a:t>
            </a:r>
            <a:endParaRPr lang="en-US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B117C4C1-33F5-4032-B0D3-F09404A500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700" dirty="0" err="1"/>
              <a:t>Eğer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bilgisayara</a:t>
            </a:r>
            <a:r>
              <a:rPr lang="en-US" sz="1700" dirty="0"/>
              <a:t> </a:t>
            </a:r>
            <a:r>
              <a:rPr lang="en-US" sz="1700" dirty="0" err="1"/>
              <a:t>mesaj</a:t>
            </a:r>
            <a:r>
              <a:rPr lang="en-US" sz="1700" dirty="0"/>
              <a:t> </a:t>
            </a:r>
            <a:r>
              <a:rPr lang="en-US" sz="1700" dirty="0" err="1"/>
              <a:t>göndermek</a:t>
            </a:r>
            <a:r>
              <a:rPr lang="en-US" sz="1700" dirty="0"/>
              <a:t> </a:t>
            </a:r>
            <a:r>
              <a:rPr lang="en-US" sz="1700" dirty="0" err="1"/>
              <a:t>istiyorsanız</a:t>
            </a:r>
            <a:r>
              <a:rPr lang="en-US" sz="1700" dirty="0"/>
              <a:t>, </a:t>
            </a:r>
            <a:r>
              <a:rPr lang="en-US" sz="1700" dirty="0" err="1"/>
              <a:t>bunun</a:t>
            </a:r>
            <a:r>
              <a:rPr lang="en-US" sz="1700" dirty="0"/>
              <a:t> </a:t>
            </a:r>
            <a:r>
              <a:rPr lang="en-US" sz="1700" dirty="0" err="1"/>
              <a:t>hangisi</a:t>
            </a:r>
            <a:r>
              <a:rPr lang="en-US" sz="1700" dirty="0"/>
              <a:t> </a:t>
            </a:r>
            <a:r>
              <a:rPr lang="en-US" sz="1700" dirty="0" err="1"/>
              <a:t>olduğunu</a:t>
            </a:r>
            <a:r>
              <a:rPr lang="en-US" sz="1700" dirty="0"/>
              <a:t> </a:t>
            </a:r>
            <a:r>
              <a:rPr lang="en-US" sz="1700" dirty="0" err="1"/>
              <a:t>belirlemeniz</a:t>
            </a:r>
            <a:r>
              <a:rPr lang="en-US" sz="1700" dirty="0"/>
              <a:t> </a:t>
            </a:r>
            <a:r>
              <a:rPr lang="en-US" sz="1700" dirty="0" err="1"/>
              <a:t>lazım</a:t>
            </a:r>
            <a:r>
              <a:rPr lang="en-US" sz="1700" dirty="0"/>
              <a:t>. Bu </a:t>
            </a:r>
            <a:r>
              <a:rPr lang="en-US" sz="1700" dirty="0" err="1"/>
              <a:t>nedenle</a:t>
            </a:r>
            <a:r>
              <a:rPr lang="en-US" sz="1700" dirty="0"/>
              <a:t> </a:t>
            </a:r>
            <a:r>
              <a:rPr lang="en-US" sz="1700" dirty="0" err="1"/>
              <a:t>ağa</a:t>
            </a:r>
            <a:r>
              <a:rPr lang="en-US" sz="1700" dirty="0"/>
              <a:t> </a:t>
            </a:r>
            <a:r>
              <a:rPr lang="en-US" sz="1700" dirty="0" err="1"/>
              <a:t>bağlı</a:t>
            </a:r>
            <a:r>
              <a:rPr lang="en-US" sz="1700" dirty="0"/>
              <a:t> </a:t>
            </a:r>
            <a:r>
              <a:rPr lang="en-US" sz="1700" dirty="0" err="1"/>
              <a:t>herhangi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bilgisayar</a:t>
            </a:r>
            <a:r>
              <a:rPr lang="en-US" sz="1700" dirty="0"/>
              <a:t>, “IP </a:t>
            </a:r>
            <a:r>
              <a:rPr lang="en-US" sz="1700" dirty="0" err="1"/>
              <a:t>adresi</a:t>
            </a:r>
            <a:r>
              <a:rPr lang="en-US" sz="1700" dirty="0"/>
              <a:t>” (İnternet </a:t>
            </a:r>
            <a:r>
              <a:rPr lang="en-US" sz="1700" dirty="0" err="1"/>
              <a:t>Protokolü</a:t>
            </a:r>
            <a:r>
              <a:rPr lang="en-US" sz="1700" dirty="0"/>
              <a:t>) </a:t>
            </a:r>
            <a:r>
              <a:rPr lang="en-US" sz="1700" dirty="0" err="1"/>
              <a:t>adı</a:t>
            </a:r>
            <a:r>
              <a:rPr lang="en-US" sz="1700" dirty="0"/>
              <a:t> </a:t>
            </a:r>
            <a:r>
              <a:rPr lang="en-US" sz="1700" dirty="0" err="1"/>
              <a:t>verilen</a:t>
            </a:r>
            <a:r>
              <a:rPr lang="en-US" sz="1700" dirty="0"/>
              <a:t> </a:t>
            </a:r>
            <a:r>
              <a:rPr lang="en-US" sz="1700" dirty="0" err="1"/>
              <a:t>eşsiz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adrese</a:t>
            </a:r>
            <a:r>
              <a:rPr lang="en-US" sz="1700" dirty="0"/>
              <a:t> </a:t>
            </a:r>
            <a:r>
              <a:rPr lang="en-US" sz="1700" dirty="0" err="1"/>
              <a:t>sahiptir</a:t>
            </a:r>
            <a:r>
              <a:rPr lang="en-US" sz="1700" dirty="0"/>
              <a:t>. Bu </a:t>
            </a:r>
            <a:r>
              <a:rPr lang="en-US" sz="1700" dirty="0" err="1"/>
              <a:t>adres</a:t>
            </a:r>
            <a:r>
              <a:rPr lang="en-US" sz="1700" dirty="0"/>
              <a:t> </a:t>
            </a:r>
            <a:r>
              <a:rPr lang="en-US" sz="1700" dirty="0" err="1"/>
              <a:t>noktalarla</a:t>
            </a:r>
            <a:r>
              <a:rPr lang="en-US" sz="1700" dirty="0"/>
              <a:t> </a:t>
            </a:r>
            <a:r>
              <a:rPr lang="en-US" sz="1700" dirty="0" err="1"/>
              <a:t>ayrılmış</a:t>
            </a:r>
            <a:r>
              <a:rPr lang="en-US" sz="1700" dirty="0"/>
              <a:t> </a:t>
            </a:r>
            <a:r>
              <a:rPr lang="en-US" sz="1700" dirty="0" err="1"/>
              <a:t>dört</a:t>
            </a:r>
            <a:r>
              <a:rPr lang="en-US" sz="1700" dirty="0"/>
              <a:t> </a:t>
            </a:r>
            <a:r>
              <a:rPr lang="en-US" sz="1700" dirty="0" err="1"/>
              <a:t>sayı</a:t>
            </a:r>
            <a:r>
              <a:rPr lang="en-US" sz="1700" dirty="0"/>
              <a:t> </a:t>
            </a:r>
            <a:r>
              <a:rPr lang="en-US" sz="1700" dirty="0" err="1"/>
              <a:t>dizisinden</a:t>
            </a:r>
            <a:r>
              <a:rPr lang="en-US" sz="1700" dirty="0"/>
              <a:t> </a:t>
            </a:r>
            <a:r>
              <a:rPr lang="en-US" sz="1700" dirty="0" err="1"/>
              <a:t>oluşur</a:t>
            </a:r>
            <a:r>
              <a:rPr lang="en-US" sz="1700" dirty="0"/>
              <a:t>, </a:t>
            </a:r>
            <a:r>
              <a:rPr lang="en-US" sz="1700" dirty="0" err="1"/>
              <a:t>örneğin</a:t>
            </a:r>
            <a:r>
              <a:rPr lang="en-US" sz="1700" dirty="0"/>
              <a:t>: </a:t>
            </a:r>
            <a:r>
              <a:rPr lang="en-US" sz="1700" b="1" dirty="0"/>
              <a:t>192.168.2.10</a:t>
            </a:r>
            <a:r>
              <a:rPr lang="en-US" sz="1700" dirty="0"/>
              <a:t> .</a:t>
            </a:r>
          </a:p>
          <a:p>
            <a:endParaRPr lang="en-US" sz="1700" dirty="0"/>
          </a:p>
          <a:p>
            <a:r>
              <a:rPr lang="en-US" sz="1700" dirty="0"/>
              <a:t>Bunun </a:t>
            </a:r>
            <a:r>
              <a:rPr lang="en-US" sz="1700" dirty="0" err="1"/>
              <a:t>bilgisayarlar</a:t>
            </a:r>
            <a:r>
              <a:rPr lang="en-US" sz="1700" dirty="0"/>
              <a:t> </a:t>
            </a:r>
            <a:r>
              <a:rPr lang="en-US" sz="1700" dirty="0" err="1"/>
              <a:t>açısından</a:t>
            </a:r>
            <a:r>
              <a:rPr lang="en-US" sz="1700" dirty="0"/>
              <a:t> </a:t>
            </a:r>
            <a:r>
              <a:rPr lang="en-US" sz="1700" dirty="0" err="1"/>
              <a:t>hiçbir</a:t>
            </a:r>
            <a:r>
              <a:rPr lang="en-US" sz="1700" dirty="0"/>
              <a:t> </a:t>
            </a:r>
            <a:r>
              <a:rPr lang="en-US" sz="1700" dirty="0" err="1"/>
              <a:t>problemi</a:t>
            </a:r>
            <a:r>
              <a:rPr lang="en-US" sz="1700" dirty="0"/>
              <a:t> yok, </a:t>
            </a:r>
            <a:r>
              <a:rPr lang="en-US" sz="1700" dirty="0" err="1"/>
              <a:t>fakat</a:t>
            </a:r>
            <a:r>
              <a:rPr lang="en-US" sz="1700" dirty="0"/>
              <a:t> biz </a:t>
            </a:r>
            <a:r>
              <a:rPr lang="en-US" sz="1700" dirty="0" err="1"/>
              <a:t>insanoğlu</a:t>
            </a:r>
            <a:r>
              <a:rPr lang="en-US" sz="1700" dirty="0"/>
              <a:t> </a:t>
            </a:r>
            <a:r>
              <a:rPr lang="en-US" sz="1700" dirty="0" err="1"/>
              <a:t>bu</a:t>
            </a:r>
            <a:r>
              <a:rPr lang="en-US" sz="1700" dirty="0"/>
              <a:t> </a:t>
            </a:r>
            <a:r>
              <a:rPr lang="en-US" sz="1700" dirty="0" err="1"/>
              <a:t>adresleri</a:t>
            </a:r>
            <a:r>
              <a:rPr lang="en-US" sz="1700" dirty="0"/>
              <a:t> </a:t>
            </a:r>
            <a:r>
              <a:rPr lang="en-US" sz="1700" dirty="0" err="1"/>
              <a:t>hatırlamakta</a:t>
            </a:r>
            <a:r>
              <a:rPr lang="en-US" sz="1700" dirty="0"/>
              <a:t> </a:t>
            </a:r>
            <a:r>
              <a:rPr lang="en-US" sz="1700" dirty="0" err="1"/>
              <a:t>güçlük</a:t>
            </a:r>
            <a:r>
              <a:rPr lang="en-US" sz="1700" dirty="0"/>
              <a:t> </a:t>
            </a:r>
            <a:r>
              <a:rPr lang="en-US" sz="1700" dirty="0" err="1"/>
              <a:t>çekeriz</a:t>
            </a:r>
            <a:r>
              <a:rPr lang="en-US" sz="1700" dirty="0"/>
              <a:t>. </a:t>
            </a:r>
            <a:r>
              <a:rPr lang="en-US" sz="1700" dirty="0" err="1"/>
              <a:t>İşleri</a:t>
            </a:r>
            <a:r>
              <a:rPr lang="en-US" sz="1700" dirty="0"/>
              <a:t> </a:t>
            </a:r>
            <a:r>
              <a:rPr lang="en-US" sz="1700" dirty="0" err="1"/>
              <a:t>kolaylaştırmak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IP </a:t>
            </a:r>
            <a:r>
              <a:rPr lang="en-US" sz="1700" dirty="0" err="1"/>
              <a:t>adresini</a:t>
            </a:r>
            <a:r>
              <a:rPr lang="en-US" sz="1700" dirty="0"/>
              <a:t>, domain (</a:t>
            </a:r>
            <a:r>
              <a:rPr lang="en-US" sz="1700" dirty="0" err="1"/>
              <a:t>alan</a:t>
            </a:r>
            <a:r>
              <a:rPr lang="en-US" sz="1700" dirty="0"/>
              <a:t> </a:t>
            </a:r>
            <a:r>
              <a:rPr lang="en-US" sz="1700" dirty="0" err="1"/>
              <a:t>adı</a:t>
            </a:r>
            <a:r>
              <a:rPr lang="en-US" sz="1700" dirty="0"/>
              <a:t>) </a:t>
            </a:r>
            <a:r>
              <a:rPr lang="en-US" sz="1700" dirty="0" err="1"/>
              <a:t>denen</a:t>
            </a:r>
            <a:r>
              <a:rPr lang="en-US" sz="1700" dirty="0"/>
              <a:t> </a:t>
            </a:r>
            <a:r>
              <a:rPr lang="en-US" sz="1700" dirty="0" err="1"/>
              <a:t>okunabilir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adla</a:t>
            </a:r>
            <a:r>
              <a:rPr lang="en-US" sz="1700" dirty="0"/>
              <a:t> </a:t>
            </a:r>
            <a:r>
              <a:rPr lang="en-US" sz="1700" dirty="0" err="1"/>
              <a:t>değiştirebiliriz</a:t>
            </a:r>
            <a:r>
              <a:rPr lang="en-US" sz="1700" dirty="0"/>
              <a:t>. </a:t>
            </a:r>
            <a:r>
              <a:rPr lang="en-US" sz="1700" dirty="0" err="1"/>
              <a:t>Örneğin</a:t>
            </a:r>
            <a:r>
              <a:rPr lang="en-US" sz="1700" dirty="0"/>
              <a:t> (</a:t>
            </a:r>
            <a:r>
              <a:rPr lang="en-US" sz="1700" dirty="0" err="1"/>
              <a:t>dersi</a:t>
            </a:r>
            <a:r>
              <a:rPr lang="en-US" sz="1700" dirty="0"/>
              <a:t> </a:t>
            </a:r>
            <a:r>
              <a:rPr lang="en-US" sz="1700" dirty="0" err="1"/>
              <a:t>işlediğimiz</a:t>
            </a:r>
            <a:r>
              <a:rPr lang="en-US" sz="1700" dirty="0"/>
              <a:t> zaman </a:t>
            </a:r>
            <a:r>
              <a:rPr lang="en-US" sz="1700" dirty="0" err="1"/>
              <a:t>değişmiş</a:t>
            </a:r>
            <a:r>
              <a:rPr lang="en-US" sz="1700" dirty="0"/>
              <a:t> </a:t>
            </a:r>
            <a:r>
              <a:rPr lang="en-US" sz="1700" dirty="0" err="1"/>
              <a:t>olabilir</a:t>
            </a:r>
            <a:r>
              <a:rPr lang="en-US" sz="1700" dirty="0"/>
              <a:t>) </a:t>
            </a:r>
            <a:r>
              <a:rPr lang="en-US" sz="1700" b="1" dirty="0"/>
              <a:t>google.com, 173.194.121.32 IP </a:t>
            </a:r>
            <a:r>
              <a:rPr lang="en-US" sz="1700" dirty="0" err="1"/>
              <a:t>adresinin</a:t>
            </a:r>
            <a:r>
              <a:rPr lang="en-US" sz="1700" dirty="0"/>
              <a:t> </a:t>
            </a:r>
            <a:r>
              <a:rPr lang="en-US" sz="1700" dirty="0" err="1"/>
              <a:t>üzerinde</a:t>
            </a:r>
            <a:r>
              <a:rPr lang="en-US" sz="1700" dirty="0"/>
              <a:t> </a:t>
            </a:r>
            <a:r>
              <a:rPr lang="en-US" sz="1700" dirty="0" err="1"/>
              <a:t>kullanılan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alan</a:t>
            </a:r>
            <a:r>
              <a:rPr lang="en-US" sz="1700" dirty="0"/>
              <a:t> </a:t>
            </a:r>
            <a:r>
              <a:rPr lang="en-US" sz="1700" dirty="0" err="1"/>
              <a:t>adıdır</a:t>
            </a:r>
            <a:r>
              <a:rPr lang="en-US" sz="1700" dirty="0"/>
              <a:t>. </a:t>
            </a:r>
            <a:r>
              <a:rPr lang="en-US" sz="1700" dirty="0" err="1"/>
              <a:t>Dolayısıyla</a:t>
            </a:r>
            <a:r>
              <a:rPr lang="en-US" sz="1700" dirty="0"/>
              <a:t> </a:t>
            </a:r>
            <a:r>
              <a:rPr lang="en-US" sz="1700" dirty="0" err="1"/>
              <a:t>alan</a:t>
            </a:r>
            <a:r>
              <a:rPr lang="en-US" sz="1700" dirty="0"/>
              <a:t> </a:t>
            </a:r>
            <a:r>
              <a:rPr lang="en-US" sz="1700" dirty="0" err="1"/>
              <a:t>adı</a:t>
            </a:r>
            <a:r>
              <a:rPr lang="en-US" sz="1700" dirty="0"/>
              <a:t> </a:t>
            </a:r>
            <a:r>
              <a:rPr lang="en-US" sz="1700" dirty="0" err="1"/>
              <a:t>kullanmak</a:t>
            </a:r>
            <a:r>
              <a:rPr lang="en-US" sz="1700" dirty="0"/>
              <a:t>, internet </a:t>
            </a:r>
            <a:r>
              <a:rPr lang="en-US" sz="1700" dirty="0" err="1"/>
              <a:t>üzerindeki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bilgisayara</a:t>
            </a:r>
            <a:r>
              <a:rPr lang="en-US" sz="1700" dirty="0"/>
              <a:t> </a:t>
            </a:r>
            <a:r>
              <a:rPr lang="en-US" sz="1700" dirty="0" err="1"/>
              <a:t>ulaşabilmemiz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kolay</a:t>
            </a:r>
            <a:r>
              <a:rPr lang="en-US" sz="1700" dirty="0"/>
              <a:t> </a:t>
            </a:r>
            <a:r>
              <a:rPr lang="en-US" sz="1700" dirty="0" err="1"/>
              <a:t>yoldur</a:t>
            </a:r>
            <a:r>
              <a:rPr lang="en-US" sz="17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7DCC7C-5090-4870-8125-7BC5BF173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745149"/>
            <a:ext cx="5181600" cy="25122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8270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6FC978-36AE-4039-BF56-3AECAD4B7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0"/>
            <a:ext cx="9144000" cy="981367"/>
          </a:xfrm>
        </p:spPr>
        <p:txBody>
          <a:bodyPr anchor="b">
            <a:normAutofit/>
          </a:bodyPr>
          <a:lstStyle/>
          <a:p>
            <a:r>
              <a:rPr lang="en-US" dirty="0"/>
              <a:t>İnternet </a:t>
            </a:r>
            <a:r>
              <a:rPr lang="en-US" dirty="0" err="1"/>
              <a:t>ve</a:t>
            </a:r>
            <a:r>
              <a:rPr lang="en-US" dirty="0"/>
              <a:t> Web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A10F37C4-1AD0-4FCF-94F1-8DC948C6A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752" y="2835567"/>
            <a:ext cx="7239699" cy="242223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Fark </a:t>
            </a:r>
            <a:r>
              <a:rPr lang="en-US" sz="2000" dirty="0" err="1"/>
              <a:t>edebileceğiniz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, </a:t>
            </a:r>
            <a:r>
              <a:rPr lang="en-US" sz="2000" dirty="0" err="1"/>
              <a:t>Web’e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Web </a:t>
            </a:r>
            <a:r>
              <a:rPr lang="en-US" sz="2000" dirty="0" err="1"/>
              <a:t>tarayıcısı</a:t>
            </a:r>
            <a:r>
              <a:rPr lang="en-US" sz="2000" dirty="0"/>
              <a:t> </a:t>
            </a:r>
            <a:r>
              <a:rPr lang="en-US" sz="2000" dirty="0" err="1"/>
              <a:t>ile</a:t>
            </a:r>
            <a:r>
              <a:rPr lang="en-US" sz="2000" dirty="0"/>
              <a:t> </a:t>
            </a:r>
            <a:r>
              <a:rPr lang="en-US" sz="2000" dirty="0" err="1"/>
              <a:t>göz</a:t>
            </a:r>
            <a:r>
              <a:rPr lang="en-US" sz="2000" dirty="0"/>
              <a:t> </a:t>
            </a:r>
            <a:r>
              <a:rPr lang="en-US" sz="2000" dirty="0" err="1"/>
              <a:t>attığımızda</a:t>
            </a:r>
            <a:r>
              <a:rPr lang="en-US" sz="2000" dirty="0"/>
              <a:t>, </a:t>
            </a:r>
            <a:r>
              <a:rPr lang="en-US" sz="2000" dirty="0" err="1"/>
              <a:t>genellikle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web </a:t>
            </a:r>
            <a:r>
              <a:rPr lang="en-US" sz="2000" dirty="0" err="1"/>
              <a:t>sitesine</a:t>
            </a:r>
            <a:r>
              <a:rPr lang="en-US" sz="2000" dirty="0"/>
              <a:t> </a:t>
            </a:r>
            <a:r>
              <a:rPr lang="en-US" sz="2000" dirty="0" err="1"/>
              <a:t>ulaşmak</a:t>
            </a:r>
            <a:r>
              <a:rPr lang="en-US" sz="2000" dirty="0"/>
              <a:t> </a:t>
            </a:r>
            <a:r>
              <a:rPr lang="en-US" sz="2000" dirty="0" err="1"/>
              <a:t>için</a:t>
            </a:r>
            <a:r>
              <a:rPr lang="en-US" sz="2000" dirty="0"/>
              <a:t> </a:t>
            </a:r>
            <a:r>
              <a:rPr lang="en-US" sz="2000" dirty="0" err="1"/>
              <a:t>alan</a:t>
            </a:r>
            <a:r>
              <a:rPr lang="en-US" sz="2000" dirty="0"/>
              <a:t> </a:t>
            </a:r>
            <a:r>
              <a:rPr lang="en-US" sz="2000" dirty="0" err="1"/>
              <a:t>adını</a:t>
            </a:r>
            <a:r>
              <a:rPr lang="en-US" sz="2000" dirty="0"/>
              <a:t> </a:t>
            </a:r>
            <a:r>
              <a:rPr lang="en-US" sz="2000" dirty="0" err="1"/>
              <a:t>kullanırız</a:t>
            </a:r>
            <a:r>
              <a:rPr lang="en-US" sz="2000" dirty="0"/>
              <a:t>. Bu İnternet </a:t>
            </a:r>
            <a:r>
              <a:rPr lang="en-US" sz="2000" dirty="0" err="1"/>
              <a:t>ve</a:t>
            </a:r>
            <a:r>
              <a:rPr lang="en-US" sz="2000" dirty="0"/>
              <a:t> </a:t>
            </a:r>
            <a:r>
              <a:rPr lang="en-US" sz="2000" dirty="0" err="1"/>
              <a:t>Web’in</a:t>
            </a:r>
            <a:r>
              <a:rPr lang="en-US" sz="2000" dirty="0"/>
              <a:t> </a:t>
            </a:r>
            <a:r>
              <a:rPr lang="en-US" sz="2000" dirty="0" err="1"/>
              <a:t>aynı</a:t>
            </a:r>
            <a:r>
              <a:rPr lang="en-US" sz="2000" dirty="0"/>
              <a:t> </a:t>
            </a:r>
            <a:r>
              <a:rPr lang="en-US" sz="2000" dirty="0" err="1"/>
              <a:t>şey</a:t>
            </a:r>
            <a:r>
              <a:rPr lang="en-US" sz="2000" dirty="0"/>
              <a:t> </a:t>
            </a:r>
            <a:r>
              <a:rPr lang="en-US" sz="2000" dirty="0" err="1"/>
              <a:t>olduğu</a:t>
            </a:r>
            <a:r>
              <a:rPr lang="en-US" sz="2000" dirty="0"/>
              <a:t> </a:t>
            </a:r>
            <a:r>
              <a:rPr lang="en-US" sz="2000" dirty="0" err="1"/>
              <a:t>anlamına</a:t>
            </a:r>
            <a:r>
              <a:rPr lang="en-US" sz="2000" dirty="0"/>
              <a:t> </a:t>
            </a:r>
            <a:r>
              <a:rPr lang="en-US" sz="2000" dirty="0" err="1"/>
              <a:t>mı</a:t>
            </a:r>
            <a:r>
              <a:rPr lang="en-US" sz="2000" dirty="0"/>
              <a:t> </a:t>
            </a:r>
            <a:r>
              <a:rPr lang="en-US" sz="2000" dirty="0" err="1"/>
              <a:t>geliyor</a:t>
            </a:r>
            <a:r>
              <a:rPr lang="en-US" sz="2000" dirty="0"/>
              <a:t>? O </a:t>
            </a:r>
            <a:r>
              <a:rPr lang="en-US" sz="2000" dirty="0" err="1"/>
              <a:t>kadar</a:t>
            </a:r>
            <a:r>
              <a:rPr lang="en-US" sz="2000" dirty="0"/>
              <a:t> </a:t>
            </a:r>
            <a:r>
              <a:rPr lang="en-US" sz="2000" dirty="0" err="1"/>
              <a:t>basit</a:t>
            </a:r>
            <a:r>
              <a:rPr lang="en-US" sz="2000" dirty="0"/>
              <a:t> </a:t>
            </a:r>
            <a:r>
              <a:rPr lang="en-US" sz="2000" dirty="0" err="1"/>
              <a:t>değil</a:t>
            </a:r>
            <a:r>
              <a:rPr lang="en-US" sz="2000" dirty="0"/>
              <a:t>. </a:t>
            </a:r>
            <a:r>
              <a:rPr lang="en-US" sz="2000" dirty="0" err="1"/>
              <a:t>Gördüğümüz</a:t>
            </a:r>
            <a:r>
              <a:rPr lang="en-US" sz="2000" dirty="0"/>
              <a:t> </a:t>
            </a:r>
            <a:r>
              <a:rPr lang="en-US" sz="2000" dirty="0" err="1"/>
              <a:t>gibi</a:t>
            </a:r>
            <a:r>
              <a:rPr lang="en-US" sz="2000" dirty="0"/>
              <a:t> İnternet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altyapıdır</a:t>
            </a:r>
            <a:r>
              <a:rPr lang="en-US" sz="2000" dirty="0"/>
              <a:t> </a:t>
            </a:r>
            <a:r>
              <a:rPr lang="en-US" sz="2000" dirty="0" err="1"/>
              <a:t>milyarlarca</a:t>
            </a:r>
            <a:r>
              <a:rPr lang="en-US" sz="2000" dirty="0"/>
              <a:t> </a:t>
            </a:r>
            <a:r>
              <a:rPr lang="en-US" sz="2000" dirty="0" err="1"/>
              <a:t>bilgisayarın</a:t>
            </a:r>
            <a:r>
              <a:rPr lang="en-US" sz="2000" dirty="0"/>
              <a:t> </a:t>
            </a:r>
            <a:r>
              <a:rPr lang="en-US" sz="2000" dirty="0" err="1"/>
              <a:t>birbirine</a:t>
            </a:r>
            <a:r>
              <a:rPr lang="en-US" sz="2000" dirty="0"/>
              <a:t> </a:t>
            </a:r>
            <a:r>
              <a:rPr lang="en-US" sz="2000" dirty="0" err="1"/>
              <a:t>bağlanmasına</a:t>
            </a:r>
            <a:r>
              <a:rPr lang="en-US" sz="2000" dirty="0"/>
              <a:t> </a:t>
            </a:r>
            <a:r>
              <a:rPr lang="en-US" sz="2000" dirty="0" err="1"/>
              <a:t>izin</a:t>
            </a:r>
            <a:r>
              <a:rPr lang="en-US" sz="2000" dirty="0"/>
              <a:t> </a:t>
            </a:r>
            <a:r>
              <a:rPr lang="en-US" sz="2000" dirty="0" err="1"/>
              <a:t>verir</a:t>
            </a:r>
            <a:r>
              <a:rPr lang="en-US" sz="2000" dirty="0"/>
              <a:t>. Bu </a:t>
            </a:r>
            <a:r>
              <a:rPr lang="en-US" sz="2000" dirty="0" err="1"/>
              <a:t>bilgisayarlar</a:t>
            </a:r>
            <a:r>
              <a:rPr lang="en-US" sz="2000" dirty="0"/>
              <a:t> </a:t>
            </a:r>
            <a:r>
              <a:rPr lang="en-US" sz="2000" dirty="0" err="1"/>
              <a:t>arasında</a:t>
            </a:r>
            <a:r>
              <a:rPr lang="en-US" sz="2000" dirty="0"/>
              <a:t>, </a:t>
            </a:r>
            <a:r>
              <a:rPr lang="en-US" sz="2000" dirty="0" err="1"/>
              <a:t>bazı</a:t>
            </a:r>
            <a:r>
              <a:rPr lang="en-US" sz="2000" dirty="0"/>
              <a:t> </a:t>
            </a:r>
            <a:r>
              <a:rPr lang="en-US" sz="2000" dirty="0" err="1"/>
              <a:t>bilgisayarlar</a:t>
            </a:r>
            <a:r>
              <a:rPr lang="en-US" sz="2000" dirty="0"/>
              <a:t> ( Web </a:t>
            </a:r>
            <a:r>
              <a:rPr lang="en-US" sz="2000" dirty="0" err="1"/>
              <a:t>sunucuları</a:t>
            </a:r>
            <a:r>
              <a:rPr lang="en-US" sz="2000" dirty="0"/>
              <a:t> </a:t>
            </a:r>
            <a:r>
              <a:rPr lang="en-US" sz="2000" dirty="0" err="1"/>
              <a:t>olarak</a:t>
            </a:r>
            <a:r>
              <a:rPr lang="en-US" sz="2000" dirty="0"/>
              <a:t> </a:t>
            </a:r>
            <a:r>
              <a:rPr lang="en-US" sz="2000" dirty="0" err="1"/>
              <a:t>adlandırılır</a:t>
            </a:r>
            <a:r>
              <a:rPr lang="en-US" sz="2000" dirty="0"/>
              <a:t>) web </a:t>
            </a:r>
            <a:r>
              <a:rPr lang="en-US" sz="2000" dirty="0" err="1"/>
              <a:t>tarayıcılarına</a:t>
            </a:r>
            <a:r>
              <a:rPr lang="en-US" sz="2000" dirty="0"/>
              <a:t> </a:t>
            </a:r>
            <a:r>
              <a:rPr lang="en-US" sz="2000" dirty="0" err="1"/>
              <a:t>anlaşılır</a:t>
            </a:r>
            <a:r>
              <a:rPr lang="en-US" sz="2000" dirty="0"/>
              <a:t> </a:t>
            </a:r>
            <a:r>
              <a:rPr lang="en-US" sz="2000" dirty="0" err="1"/>
              <a:t>mesajlar</a:t>
            </a:r>
            <a:r>
              <a:rPr lang="en-US" sz="2000" dirty="0"/>
              <a:t> </a:t>
            </a:r>
            <a:r>
              <a:rPr lang="en-US" sz="2000" dirty="0" err="1"/>
              <a:t>gönderebilir</a:t>
            </a:r>
            <a:r>
              <a:rPr lang="en-US" sz="2000" dirty="0"/>
              <a:t>. İnternet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altyapıdır</a:t>
            </a:r>
            <a:r>
              <a:rPr lang="en-US" sz="2000" dirty="0"/>
              <a:t>, Web </a:t>
            </a:r>
            <a:r>
              <a:rPr lang="en-US" sz="2000" dirty="0" err="1"/>
              <a:t>ise</a:t>
            </a:r>
            <a:r>
              <a:rPr lang="en-US" sz="2000" dirty="0"/>
              <a:t> </a:t>
            </a:r>
            <a:r>
              <a:rPr lang="en-US" sz="2000" dirty="0" err="1"/>
              <a:t>altyapının</a:t>
            </a:r>
            <a:r>
              <a:rPr lang="en-US" sz="2000" dirty="0"/>
              <a:t> </a:t>
            </a:r>
            <a:r>
              <a:rPr lang="en-US" sz="2000" dirty="0" err="1"/>
              <a:t>üzerine</a:t>
            </a:r>
            <a:r>
              <a:rPr lang="en-US" sz="2000" dirty="0"/>
              <a:t> </a:t>
            </a:r>
            <a:r>
              <a:rPr lang="en-US" sz="2000" dirty="0" err="1"/>
              <a:t>inşa</a:t>
            </a:r>
            <a:r>
              <a:rPr lang="en-US" sz="2000" dirty="0"/>
              <a:t> </a:t>
            </a:r>
            <a:r>
              <a:rPr lang="en-US" sz="2000" dirty="0" err="1"/>
              <a:t>edilmiş</a:t>
            </a:r>
            <a:r>
              <a:rPr lang="en-US" sz="2000" dirty="0"/>
              <a:t> </a:t>
            </a:r>
            <a:r>
              <a:rPr lang="en-US" sz="2000" dirty="0" err="1"/>
              <a:t>bir</a:t>
            </a:r>
            <a:r>
              <a:rPr lang="en-US" sz="2000" dirty="0"/>
              <a:t> </a:t>
            </a:r>
            <a:r>
              <a:rPr lang="en-US" sz="2000" dirty="0" err="1"/>
              <a:t>hizmettir</a:t>
            </a:r>
            <a:r>
              <a:rPr lang="en-US" sz="2000" dirty="0"/>
              <a:t>. E-</a:t>
            </a:r>
            <a:r>
              <a:rPr lang="en-US" sz="2000" dirty="0" err="1"/>
              <a:t>posta</a:t>
            </a:r>
            <a:r>
              <a:rPr lang="en-US" sz="2000" dirty="0"/>
              <a:t> </a:t>
            </a:r>
            <a:r>
              <a:rPr lang="en-US" sz="2000" dirty="0" err="1"/>
              <a:t>ve</a:t>
            </a:r>
            <a:r>
              <a:rPr lang="en-US" sz="2000" dirty="0"/>
              <a:t> IRC </a:t>
            </a:r>
            <a:r>
              <a:rPr lang="en-US" sz="2000" dirty="0" err="1"/>
              <a:t>gibi</a:t>
            </a:r>
            <a:r>
              <a:rPr lang="en-US" sz="2000" dirty="0"/>
              <a:t> İnternet </a:t>
            </a:r>
            <a:r>
              <a:rPr lang="en-US" sz="2000" dirty="0" err="1"/>
              <a:t>üzerine</a:t>
            </a:r>
            <a:r>
              <a:rPr lang="en-US" sz="2000" dirty="0"/>
              <a:t> </a:t>
            </a:r>
            <a:r>
              <a:rPr lang="en-US" sz="2000" dirty="0" err="1"/>
              <a:t>inşa</a:t>
            </a:r>
            <a:r>
              <a:rPr lang="en-US" sz="2000" dirty="0"/>
              <a:t> </a:t>
            </a:r>
            <a:r>
              <a:rPr lang="en-US" sz="2000" dirty="0" err="1"/>
              <a:t>edilmiş</a:t>
            </a:r>
            <a:r>
              <a:rPr lang="en-US" sz="2000" dirty="0"/>
              <a:t> </a:t>
            </a:r>
            <a:r>
              <a:rPr lang="en-US" sz="2000" dirty="0" err="1"/>
              <a:t>başka</a:t>
            </a:r>
            <a:r>
              <a:rPr lang="en-US" sz="2000" dirty="0"/>
              <a:t> </a:t>
            </a:r>
            <a:r>
              <a:rPr lang="en-US" sz="2000" dirty="0" err="1"/>
              <a:t>hizmetlerin</a:t>
            </a:r>
            <a:r>
              <a:rPr lang="en-US" sz="2000" dirty="0"/>
              <a:t> de </a:t>
            </a:r>
            <a:r>
              <a:rPr lang="en-US" sz="2000" dirty="0" err="1"/>
              <a:t>olduğunu</a:t>
            </a:r>
            <a:r>
              <a:rPr lang="en-US" sz="2000" dirty="0"/>
              <a:t> </a:t>
            </a:r>
            <a:r>
              <a:rPr lang="en-US" sz="2000" dirty="0" err="1"/>
              <a:t>belirtmekte</a:t>
            </a:r>
            <a:r>
              <a:rPr lang="en-US" sz="2000" dirty="0"/>
              <a:t> </a:t>
            </a:r>
            <a:r>
              <a:rPr lang="en-US" sz="2000" dirty="0" err="1"/>
              <a:t>fayda</a:t>
            </a:r>
            <a:r>
              <a:rPr lang="en-US" sz="2000" dirty="0"/>
              <a:t> var.</a:t>
            </a:r>
          </a:p>
        </p:txBody>
      </p:sp>
    </p:spTree>
    <p:extLst>
      <p:ext uri="{BB962C8B-B14F-4D97-AF65-F5344CB8AC3E}">
        <p14:creationId xmlns:p14="http://schemas.microsoft.com/office/powerpoint/2010/main" val="3187650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C490DF4-5F19-4CE0-B3A2-6DB064CB6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357C760E-7763-48A9-A522-C02823E76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5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502D4E-4709-42B8-AAB6-776577D8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F1C849-34D5-437E-803E-AF1CE8C0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Açılımı</a:t>
            </a:r>
            <a:r>
              <a:rPr lang="en-US" dirty="0"/>
              <a:t> </a:t>
            </a:r>
            <a:r>
              <a:rPr lang="en-US" dirty="0" err="1"/>
              <a:t>Hiper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Transfer </a:t>
            </a:r>
            <a:r>
              <a:rPr lang="en-US" dirty="0" err="1"/>
              <a:t>Protokolü</a:t>
            </a:r>
            <a:r>
              <a:rPr lang="en-US" dirty="0"/>
              <a:t> (The Hypertext Transfer Protocol)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1989 </a:t>
            </a:r>
            <a:r>
              <a:rPr lang="en-US" dirty="0" err="1"/>
              <a:t>yılında</a:t>
            </a:r>
            <a:r>
              <a:rPr lang="en-US" dirty="0"/>
              <a:t> CERN </a:t>
            </a:r>
            <a:r>
              <a:rPr lang="en-US" dirty="0" err="1"/>
              <a:t>projesinde</a:t>
            </a:r>
            <a:r>
              <a:rPr lang="en-US" dirty="0"/>
              <a:t> Tim Berners-Lee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geliştirilmeye</a:t>
            </a:r>
            <a:r>
              <a:rPr lang="en-US" dirty="0"/>
              <a:t> </a:t>
            </a:r>
            <a:r>
              <a:rPr lang="en-US" dirty="0" err="1"/>
              <a:t>başlanmış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1991 </a:t>
            </a:r>
            <a:r>
              <a:rPr lang="en-US" dirty="0" err="1"/>
              <a:t>yılında</a:t>
            </a:r>
            <a:r>
              <a:rPr lang="en-US" dirty="0"/>
              <a:t> 0.9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hayatımıza</a:t>
            </a:r>
            <a:r>
              <a:rPr lang="en-US" dirty="0"/>
              <a:t> </a:t>
            </a:r>
            <a:r>
              <a:rPr lang="en-US" dirty="0" err="1"/>
              <a:t>girmiştir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</a:t>
            </a:r>
            <a:r>
              <a:rPr lang="en-US" dirty="0" err="1"/>
              <a:t>hiper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 </a:t>
            </a:r>
            <a:r>
              <a:rPr lang="en-US" dirty="0" err="1"/>
              <a:t>aktarımını</a:t>
            </a:r>
            <a:r>
              <a:rPr lang="en-US" dirty="0"/>
              <a:t> </a:t>
            </a:r>
            <a:r>
              <a:rPr lang="en-US" dirty="0" err="1"/>
              <a:t>varsayılan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TCP 80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sağlamaktadır</a:t>
            </a:r>
            <a:r>
              <a:rPr lang="en-US" dirty="0"/>
              <a:t>.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değiştirebilirsiniz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değiştirmeniz</a:t>
            </a:r>
            <a:r>
              <a:rPr lang="en-US" dirty="0"/>
              <a:t> </a:t>
            </a:r>
            <a:r>
              <a:rPr lang="en-US" dirty="0" err="1"/>
              <a:t>halinde</a:t>
            </a:r>
            <a:r>
              <a:rPr lang="en-US" dirty="0"/>
              <a:t> HTTP://IP:PORT URI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sağlamanız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, HTTP port </a:t>
            </a:r>
            <a:r>
              <a:rPr lang="en-US" dirty="0" err="1"/>
              <a:t>belirtilmedikçe</a:t>
            </a:r>
            <a:r>
              <a:rPr lang="en-US" dirty="0"/>
              <a:t> 80 </a:t>
            </a:r>
            <a:r>
              <a:rPr lang="en-US" dirty="0" err="1"/>
              <a:t>portunu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  <a:p>
            <a:r>
              <a:rPr lang="en-US" dirty="0"/>
              <a:t>HTTP </a:t>
            </a:r>
            <a:r>
              <a:rPr lang="en-US" dirty="0" err="1"/>
              <a:t>protokolünde</a:t>
            </a:r>
            <a:r>
              <a:rPr lang="en-US" dirty="0"/>
              <a:t> </a:t>
            </a:r>
            <a:r>
              <a:rPr lang="en-US" dirty="0" err="1"/>
              <a:t>istemciden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(Request-line),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(Header)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Gövde</a:t>
            </a:r>
            <a:r>
              <a:rPr lang="en-US" dirty="0"/>
              <a:t> (Body)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3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oluşur</a:t>
            </a:r>
            <a:r>
              <a:rPr lang="en-US" dirty="0"/>
              <a:t>.</a:t>
            </a:r>
          </a:p>
          <a:p>
            <a:r>
              <a:rPr lang="en-US" dirty="0" err="1"/>
              <a:t>Bunlardan</a:t>
            </a:r>
            <a:r>
              <a:rPr lang="en-US" dirty="0"/>
              <a:t> </a:t>
            </a:r>
            <a:r>
              <a:rPr lang="en-US" dirty="0" err="1"/>
              <a:t>ilki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(Request-line)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yakından</a:t>
            </a:r>
            <a:r>
              <a:rPr lang="en-US" dirty="0"/>
              <a:t> </a:t>
            </a:r>
            <a:r>
              <a:rPr lang="en-US" dirty="0" err="1"/>
              <a:t>tanımaya</a:t>
            </a:r>
            <a:r>
              <a:rPr lang="en-US" dirty="0"/>
              <a:t> </a:t>
            </a:r>
            <a:r>
              <a:rPr lang="en-US" dirty="0" err="1"/>
              <a:t>başlayalım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5476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E05630-23E3-4E90-91DC-3B4F4DB7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Satırı</a:t>
            </a:r>
            <a:r>
              <a:rPr lang="en-US" dirty="0"/>
              <a:t> (Request Line)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7BC33F-AAE7-425A-8A4F-7325668F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Bu </a:t>
            </a:r>
            <a:r>
              <a:rPr lang="en-US" dirty="0" err="1"/>
              <a:t>kısımda</a:t>
            </a:r>
            <a:r>
              <a:rPr lang="en-US" dirty="0"/>
              <a:t> alt </a:t>
            </a:r>
            <a:r>
              <a:rPr lang="en-US" dirty="0" err="1"/>
              <a:t>parametreler</a:t>
            </a:r>
            <a:r>
              <a:rPr lang="en-US" dirty="0"/>
              <a:t> </a:t>
            </a:r>
            <a:r>
              <a:rPr lang="en-US" dirty="0" err="1"/>
              <a:t>boşluklar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satırını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alacak</a:t>
            </a:r>
            <a:r>
              <a:rPr lang="en-US" dirty="0"/>
              <a:t> </a:t>
            </a:r>
            <a:r>
              <a:rPr lang="en-US" dirty="0" err="1"/>
              <a:t>olursak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</a:rPr>
              <a:t>GET</a:t>
            </a:r>
            <a:r>
              <a:rPr lang="en-US" dirty="0"/>
              <a:t> </a:t>
            </a:r>
            <a:r>
              <a:rPr lang="en-US" dirty="0">
                <a:solidFill>
                  <a:schemeClr val="accent3"/>
                </a:solidFill>
              </a:rPr>
              <a:t>/home HTTP/1.1</a:t>
            </a:r>
          </a:p>
          <a:p>
            <a:r>
              <a:rPr lang="en-US" dirty="0" err="1"/>
              <a:t>Burada</a:t>
            </a:r>
            <a:r>
              <a:rPr lang="en-US" dirty="0"/>
              <a:t> GET </a:t>
            </a:r>
            <a:r>
              <a:rPr lang="en-US" dirty="0" err="1"/>
              <a:t>olan</a:t>
            </a:r>
            <a:r>
              <a:rPr lang="en-US" dirty="0"/>
              <a:t> ilk </a:t>
            </a:r>
            <a:r>
              <a:rPr lang="en-US" dirty="0" err="1"/>
              <a:t>kısım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metodunu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</a:p>
          <a:p>
            <a:r>
              <a:rPr lang="en-US" dirty="0" err="1"/>
              <a:t>İkinci</a:t>
            </a:r>
            <a:r>
              <a:rPr lang="en-US" dirty="0"/>
              <a:t>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(path, URI)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Bu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edeceğimiz</a:t>
            </a:r>
            <a:r>
              <a:rPr lang="en-US" dirty="0"/>
              <a:t> </a:t>
            </a:r>
            <a:r>
              <a:rPr lang="en-US" dirty="0" err="1"/>
              <a:t>sayfa</a:t>
            </a:r>
            <a:r>
              <a:rPr lang="en-US" dirty="0"/>
              <a:t> </a:t>
            </a:r>
            <a:r>
              <a:rPr lang="en-US" dirty="0" err="1"/>
              <a:t>bağlantısı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Örnekte</a:t>
            </a:r>
            <a:r>
              <a:rPr lang="en-US" dirty="0"/>
              <a:t> biz /home </a:t>
            </a:r>
            <a:r>
              <a:rPr lang="en-US" dirty="0" err="1"/>
              <a:t>sayfasını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göstermekteyiz</a:t>
            </a:r>
            <a:r>
              <a:rPr lang="en-US" dirty="0"/>
              <a:t>.</a:t>
            </a:r>
          </a:p>
          <a:p>
            <a:r>
              <a:rPr lang="en-US" dirty="0"/>
              <a:t>Son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bilgisi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. Biz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HTTP </a:t>
            </a:r>
            <a:r>
              <a:rPr lang="en-US" dirty="0" err="1"/>
              <a:t>protokolünün</a:t>
            </a:r>
            <a:r>
              <a:rPr lang="en-US" dirty="0"/>
              <a:t> 1.1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gönderdiğimizi</a:t>
            </a:r>
            <a:r>
              <a:rPr lang="en-US" dirty="0"/>
              <a:t> </a:t>
            </a:r>
            <a:r>
              <a:rPr lang="en-US" dirty="0" err="1"/>
              <a:t>beyan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  <a:p>
            <a:r>
              <a:rPr lang="en-US" dirty="0" err="1"/>
              <a:t>Şu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adrese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metod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,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sürümü</a:t>
            </a:r>
            <a:r>
              <a:rPr lang="en-US" dirty="0"/>
              <a:t> </a:t>
            </a:r>
            <a:r>
              <a:rPr lang="en-US" dirty="0" err="1"/>
              <a:t>kullanarak</a:t>
            </a:r>
            <a:r>
              <a:rPr lang="en-US" dirty="0"/>
              <a:t> </a:t>
            </a:r>
            <a:r>
              <a:rPr lang="en-US" dirty="0" err="1"/>
              <a:t>gideceğimizi</a:t>
            </a:r>
            <a:r>
              <a:rPr lang="en-US" dirty="0"/>
              <a:t> </a:t>
            </a:r>
            <a:r>
              <a:rPr lang="en-US" dirty="0" err="1"/>
              <a:t>belirtmiş</a:t>
            </a:r>
            <a:r>
              <a:rPr lang="en-US" dirty="0"/>
              <a:t> </a:t>
            </a:r>
            <a:r>
              <a:rPr lang="en-US" dirty="0" err="1"/>
              <a:t>olduk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HTTP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paketinin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(header) </a:t>
            </a:r>
            <a:r>
              <a:rPr lang="en-US" dirty="0" err="1"/>
              <a:t>kısmını</a:t>
            </a:r>
            <a:r>
              <a:rPr lang="en-US" dirty="0"/>
              <a:t> </a:t>
            </a:r>
            <a:r>
              <a:rPr lang="en-US" dirty="0" err="1"/>
              <a:t>inceleyeceğiz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00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C74EA4-8BBA-4970-A231-CCFDF53F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(Request Header)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3FB2217-E642-4C16-B29E-A8C0C534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30136"/>
            <a:ext cx="9601196" cy="3845732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kısmı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bulunurken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Başlıklar</a:t>
            </a:r>
            <a:r>
              <a:rPr lang="en-US" dirty="0"/>
              <a:t> (General Header), </a:t>
            </a:r>
            <a:r>
              <a:rPr lang="en-US" dirty="0" err="1"/>
              <a:t>İstek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r>
              <a:rPr lang="en-US" dirty="0"/>
              <a:t> (Request Header)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Varlık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Başlıkları</a:t>
            </a:r>
            <a:r>
              <a:rPr lang="en-US" dirty="0"/>
              <a:t> (Entity Header)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3 </a:t>
            </a:r>
            <a:r>
              <a:rPr lang="en-US" dirty="0" err="1"/>
              <a:t>kısımdan</a:t>
            </a:r>
            <a:r>
              <a:rPr lang="en-US" dirty="0"/>
              <a:t> </a:t>
            </a:r>
            <a:r>
              <a:rPr lang="en-US" dirty="0" err="1"/>
              <a:t>oluşmaktadır</a:t>
            </a:r>
            <a:r>
              <a:rPr lang="en-US" dirty="0"/>
              <a:t>. Bu alt </a:t>
            </a:r>
            <a:r>
              <a:rPr lang="en-US" dirty="0" err="1"/>
              <a:t>kısımlar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ayrıntılara</a:t>
            </a:r>
            <a:r>
              <a:rPr lang="en-US" dirty="0"/>
              <a:t> </a:t>
            </a:r>
            <a:r>
              <a:rPr lang="en-US" dirty="0" err="1"/>
              <a:t>girmeden</a:t>
            </a:r>
            <a:r>
              <a:rPr lang="en-US" dirty="0"/>
              <a:t> </a:t>
            </a:r>
            <a:r>
              <a:rPr lang="en-US" dirty="0" err="1"/>
              <a:t>temelde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;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bulunacağımız</a:t>
            </a:r>
            <a:r>
              <a:rPr lang="en-US" dirty="0"/>
              <a:t> </a:t>
            </a:r>
            <a:r>
              <a:rPr lang="en-US" dirty="0" err="1"/>
              <a:t>hedef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(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alanadı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), </a:t>
            </a:r>
            <a:r>
              <a:rPr lang="en-US" dirty="0" err="1"/>
              <a:t>önbellek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ettiğimiz</a:t>
            </a:r>
            <a:r>
              <a:rPr lang="en-US" dirty="0"/>
              <a:t>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beyanlarımız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eğer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aktarımı</a:t>
            </a:r>
            <a:r>
              <a:rPr lang="en-US" dirty="0"/>
              <a:t> </a:t>
            </a:r>
            <a:r>
              <a:rPr lang="en-US" dirty="0" err="1"/>
              <a:t>söz</a:t>
            </a:r>
            <a:r>
              <a:rPr lang="en-US" dirty="0"/>
              <a:t> </a:t>
            </a:r>
            <a:r>
              <a:rPr lang="en-US" dirty="0" err="1"/>
              <a:t>konusu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paketinin</a:t>
            </a:r>
            <a:r>
              <a:rPr lang="en-US" dirty="0"/>
              <a:t> </a:t>
            </a:r>
            <a:r>
              <a:rPr lang="en-US" dirty="0" err="1"/>
              <a:t>türü</a:t>
            </a:r>
            <a:r>
              <a:rPr lang="en-US" dirty="0"/>
              <a:t>, </a:t>
            </a:r>
            <a:r>
              <a:rPr lang="en-US" dirty="0" err="1"/>
              <a:t>boyutu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almaktadır</a:t>
            </a:r>
            <a:r>
              <a:rPr lang="en-US" dirty="0"/>
              <a:t>;</a:t>
            </a:r>
          </a:p>
          <a:p>
            <a:pPr lvl="1"/>
            <a:r>
              <a:rPr lang="en-US" sz="1600" dirty="0"/>
              <a:t>GET /home HTTP/1.1</a:t>
            </a:r>
          </a:p>
          <a:p>
            <a:pPr lvl="1"/>
            <a:r>
              <a:rPr lang="en-US" sz="1600" dirty="0"/>
              <a:t>Host: bilgeadam.com</a:t>
            </a:r>
          </a:p>
          <a:p>
            <a:pPr lvl="1"/>
            <a:r>
              <a:rPr lang="en-US" sz="1600" dirty="0"/>
              <a:t>User-Agent: Mozilla/5.0 (Windows NT 10.0; Win64; x64) </a:t>
            </a:r>
            <a:r>
              <a:rPr lang="en-US" sz="1600" dirty="0" err="1"/>
              <a:t>AppleWebKit</a:t>
            </a:r>
            <a:r>
              <a:rPr lang="en-US" sz="1600" dirty="0"/>
              <a:t>/537.36 (KHTML, like Gecko) Chrome/81.0.4044.122 Safari/537.36</a:t>
            </a:r>
          </a:p>
          <a:p>
            <a:pPr lvl="1"/>
            <a:r>
              <a:rPr lang="en-US" sz="1600" dirty="0"/>
              <a:t>Accept: text/</a:t>
            </a:r>
            <a:r>
              <a:rPr lang="en-US" sz="1600" dirty="0" err="1"/>
              <a:t>html,application</a:t>
            </a:r>
            <a:r>
              <a:rPr lang="en-US" sz="1600" dirty="0"/>
              <a:t>/</a:t>
            </a:r>
            <a:r>
              <a:rPr lang="en-US" sz="1600" dirty="0" err="1"/>
              <a:t>xhtml+xml,application</a:t>
            </a:r>
            <a:r>
              <a:rPr lang="en-US" sz="1600" dirty="0"/>
              <a:t>/</a:t>
            </a:r>
            <a:r>
              <a:rPr lang="en-US" sz="1600" dirty="0" err="1"/>
              <a:t>xml;q</a:t>
            </a:r>
            <a:r>
              <a:rPr lang="en-US" sz="1600" dirty="0"/>
              <a:t>=0.9,/;q=0.8</a:t>
            </a:r>
          </a:p>
          <a:p>
            <a:pPr lvl="1"/>
            <a:r>
              <a:rPr lang="en-US" sz="1600" dirty="0"/>
              <a:t>Accept-Language: </a:t>
            </a:r>
            <a:r>
              <a:rPr lang="en-US" sz="1600" dirty="0" err="1"/>
              <a:t>en-us,en;q</a:t>
            </a:r>
            <a:r>
              <a:rPr lang="en-US" sz="1600" dirty="0"/>
              <a:t>=0.5</a:t>
            </a:r>
          </a:p>
          <a:p>
            <a:pPr lvl="1"/>
            <a:r>
              <a:rPr lang="en-US" sz="1600" dirty="0"/>
              <a:t>Accept-Encoding: </a:t>
            </a:r>
            <a:r>
              <a:rPr lang="en-US" sz="1600" dirty="0" err="1"/>
              <a:t>gzip,deflate</a:t>
            </a:r>
            <a:endParaRPr lang="en-US" sz="1600" dirty="0"/>
          </a:p>
          <a:p>
            <a:pPr lvl="1"/>
            <a:r>
              <a:rPr lang="en-US" sz="1600" dirty="0"/>
              <a:t>Keep-Alive: 300</a:t>
            </a:r>
          </a:p>
          <a:p>
            <a:pPr lvl="1"/>
            <a:r>
              <a:rPr lang="en-US" sz="1600" dirty="0"/>
              <a:t>Connection: keep-alive</a:t>
            </a:r>
          </a:p>
          <a:p>
            <a:pPr lvl="1"/>
            <a:r>
              <a:rPr lang="en-US" sz="1600" dirty="0"/>
              <a:t>Pragma: no-cache</a:t>
            </a:r>
          </a:p>
          <a:p>
            <a:pPr lvl="1"/>
            <a:r>
              <a:rPr lang="en-US" sz="1600" dirty="0"/>
              <a:t>Cache-Control: no-cache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37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348F8A-5320-45D9-853E-2AE1EF94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316EC6-6247-4E74-9FA0-8FA484EA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başlıklar</a:t>
            </a:r>
            <a:r>
              <a:rPr lang="en-US" dirty="0"/>
              <a:t> </a:t>
            </a:r>
            <a:r>
              <a:rPr lang="en-US" dirty="0" err="1"/>
              <a:t>anahtar-değer</a:t>
            </a:r>
            <a:r>
              <a:rPr lang="en-US" dirty="0"/>
              <a:t>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tanımlanmaktadır</a:t>
            </a:r>
            <a:r>
              <a:rPr lang="en-US" dirty="0"/>
              <a:t>. Bu </a:t>
            </a:r>
            <a:r>
              <a:rPr lang="en-US" dirty="0" err="1"/>
              <a:t>anahtarların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olanları</a:t>
            </a:r>
            <a:r>
              <a:rPr lang="en-US" dirty="0"/>
              <a:t> </a:t>
            </a:r>
            <a:r>
              <a:rPr lang="en-US" dirty="0" err="1"/>
              <a:t>bulunduğu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kendinize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 </a:t>
            </a:r>
            <a:r>
              <a:rPr lang="en-US" dirty="0" err="1"/>
              <a:t>tanımlayıp</a:t>
            </a:r>
            <a:r>
              <a:rPr lang="en-US" dirty="0"/>
              <a:t> </a:t>
            </a:r>
            <a:r>
              <a:rPr lang="en-US" dirty="0" err="1"/>
              <a:t>kullanabilirsiniz</a:t>
            </a:r>
            <a:r>
              <a:rPr lang="en-US" dirty="0"/>
              <a:t>.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anahtarlar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açıklamalarına</a:t>
            </a:r>
            <a:r>
              <a:rPr lang="en-US" dirty="0"/>
              <a:t> https://developer.mozilla.org/en-US/docs/Web/HTTP/Headers?retiredLocale=tr  </a:t>
            </a:r>
            <a:r>
              <a:rPr lang="en-US" dirty="0" err="1"/>
              <a:t>sayfasından</a:t>
            </a:r>
            <a:r>
              <a:rPr lang="en-US" dirty="0"/>
              <a:t> </a:t>
            </a:r>
            <a:r>
              <a:rPr lang="en-US" dirty="0" err="1"/>
              <a:t>ulaşabilirsiniz</a:t>
            </a:r>
            <a:r>
              <a:rPr lang="en-US" dirty="0"/>
              <a:t>.</a:t>
            </a:r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başlıklarda</a:t>
            </a:r>
            <a:r>
              <a:rPr lang="en-US" dirty="0"/>
              <a:t> </a:t>
            </a:r>
            <a:r>
              <a:rPr lang="en-US" dirty="0" err="1"/>
              <a:t>kendimiz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tercihlerimiz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bilgiler</a:t>
            </a:r>
            <a:r>
              <a:rPr lang="en-US" dirty="0"/>
              <a:t> </a:t>
            </a:r>
            <a:r>
              <a:rPr lang="en-US" dirty="0" err="1"/>
              <a:t>verdiğimizi</a:t>
            </a:r>
            <a:r>
              <a:rPr lang="en-US" dirty="0"/>
              <a:t> </a:t>
            </a:r>
            <a:r>
              <a:rPr lang="en-US" dirty="0" err="1"/>
              <a:t>söyleyebiliriz</a:t>
            </a:r>
            <a:r>
              <a:rPr lang="en-US" dirty="0"/>
              <a:t>.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 biz </a:t>
            </a:r>
            <a:r>
              <a:rPr lang="en-US" dirty="0" err="1"/>
              <a:t>sunucuya</a:t>
            </a:r>
            <a:r>
              <a:rPr lang="en-US" dirty="0"/>
              <a:t> Accept-Encoding </a:t>
            </a:r>
            <a:r>
              <a:rPr lang="en-US" dirty="0" err="1"/>
              <a:t>etiketi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gzip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deflate </a:t>
            </a:r>
            <a:r>
              <a:rPr lang="en-US" dirty="0" err="1"/>
              <a:t>kodlama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ettiğimizi</a:t>
            </a:r>
            <a:r>
              <a:rPr lang="en-US" dirty="0"/>
              <a:t> </a:t>
            </a:r>
            <a:r>
              <a:rPr lang="en-US" dirty="0" err="1"/>
              <a:t>belirtmişiz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bunlara</a:t>
            </a:r>
            <a:r>
              <a:rPr lang="en-US" dirty="0"/>
              <a:t> </a:t>
            </a:r>
            <a:r>
              <a:rPr lang="en-US" dirty="0" err="1"/>
              <a:t>bakıp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ettiğimiz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yöntem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yapabilir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isteği</a:t>
            </a:r>
            <a:r>
              <a:rPr lang="en-US" dirty="0"/>
              <a:t> </a:t>
            </a:r>
            <a:r>
              <a:rPr lang="en-US" dirty="0" err="1"/>
              <a:t>kendisinin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istemcimizin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ettiği</a:t>
            </a:r>
            <a:r>
              <a:rPr lang="en-US" dirty="0"/>
              <a:t> </a:t>
            </a:r>
            <a:r>
              <a:rPr lang="en-US" dirty="0" err="1"/>
              <a:t>yöntemleri</a:t>
            </a:r>
            <a:r>
              <a:rPr lang="en-US" dirty="0"/>
              <a:t> </a:t>
            </a:r>
            <a:r>
              <a:rPr lang="en-US" dirty="0" err="1"/>
              <a:t>desteklememesinden</a:t>
            </a:r>
            <a:r>
              <a:rPr lang="en-US" dirty="0"/>
              <a:t> </a:t>
            </a:r>
            <a:r>
              <a:rPr lang="en-US" dirty="0" err="1"/>
              <a:t>dolayı</a:t>
            </a:r>
            <a:r>
              <a:rPr lang="en-US" dirty="0"/>
              <a:t> </a:t>
            </a:r>
            <a:r>
              <a:rPr lang="en-US" dirty="0" err="1"/>
              <a:t>reddedebilir</a:t>
            </a:r>
            <a:r>
              <a:rPr lang="en-US" dirty="0"/>
              <a:t>.</a:t>
            </a:r>
          </a:p>
          <a:p>
            <a:r>
              <a:rPr lang="en-US" dirty="0" err="1"/>
              <a:t>Artık</a:t>
            </a:r>
            <a:r>
              <a:rPr lang="en-US" dirty="0"/>
              <a:t> son </a:t>
            </a:r>
            <a:r>
              <a:rPr lang="en-US" dirty="0" err="1"/>
              <a:t>kısım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Gövde</a:t>
            </a:r>
            <a:r>
              <a:rPr lang="en-US" dirty="0"/>
              <a:t> (Body)’</a:t>
            </a:r>
            <a:r>
              <a:rPr lang="en-US" dirty="0" err="1"/>
              <a:t>yi</a:t>
            </a:r>
            <a:r>
              <a:rPr lang="en-US" dirty="0"/>
              <a:t> </a:t>
            </a:r>
            <a:r>
              <a:rPr lang="en-US" dirty="0" err="1"/>
              <a:t>inceleyebiliriz</a:t>
            </a:r>
            <a:r>
              <a:rPr lang="en-US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369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933E3C-00F8-46D0-9C38-7A9F6723F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A83CEB-7BC6-47F3-A6CE-80F9BE2F1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900" dirty="0"/>
              <a:t>Spring Boot, Spring </a:t>
            </a:r>
            <a:r>
              <a:rPr lang="en-US" sz="1900" dirty="0" err="1"/>
              <a:t>platformuna</a:t>
            </a:r>
            <a:r>
              <a:rPr lang="en-US" sz="1900" dirty="0"/>
              <a:t> </a:t>
            </a:r>
            <a:r>
              <a:rPr lang="en-US" sz="1900" dirty="0" err="1"/>
              <a:t>kolay</a:t>
            </a:r>
            <a:r>
              <a:rPr lang="en-US" sz="1900" dirty="0"/>
              <a:t> </a:t>
            </a:r>
            <a:r>
              <a:rPr lang="en-US" sz="1900" dirty="0" err="1"/>
              <a:t>giriş</a:t>
            </a:r>
            <a:r>
              <a:rPr lang="en-US" sz="1900" dirty="0"/>
              <a:t> </a:t>
            </a:r>
            <a:r>
              <a:rPr lang="en-US" sz="1900" dirty="0" err="1"/>
              <a:t>sağlayan</a:t>
            </a:r>
            <a:r>
              <a:rPr lang="en-US" sz="1900" dirty="0"/>
              <a:t> </a:t>
            </a:r>
            <a:r>
              <a:rPr lang="en-US" sz="1900" dirty="0" err="1"/>
              <a:t>bir</a:t>
            </a:r>
            <a:r>
              <a:rPr lang="en-US" sz="1900" dirty="0"/>
              <a:t> </a:t>
            </a:r>
            <a:r>
              <a:rPr lang="en-US" sz="1900" dirty="0" err="1"/>
              <a:t>eklentidir</a:t>
            </a:r>
            <a:r>
              <a:rPr lang="en-US" sz="1900" dirty="0"/>
              <a:t>. Minimum </a:t>
            </a:r>
            <a:r>
              <a:rPr lang="en-US" sz="1900" dirty="0" err="1"/>
              <a:t>çabayla</a:t>
            </a:r>
            <a:r>
              <a:rPr lang="en-US" sz="1900" dirty="0"/>
              <a:t>, stand-alone (</a:t>
            </a:r>
            <a:r>
              <a:rPr lang="en-US" sz="1900" dirty="0" err="1"/>
              <a:t>tek</a:t>
            </a:r>
            <a:r>
              <a:rPr lang="en-US" sz="1900" dirty="0"/>
              <a:t> </a:t>
            </a:r>
            <a:r>
              <a:rPr lang="en-US" sz="1900" dirty="0" err="1"/>
              <a:t>başına</a:t>
            </a:r>
            <a:r>
              <a:rPr lang="en-US" sz="1900" dirty="0"/>
              <a:t> </a:t>
            </a:r>
            <a:r>
              <a:rPr lang="en-US" sz="1900" dirty="0" err="1"/>
              <a:t>çalışabilir</a:t>
            </a:r>
            <a:r>
              <a:rPr lang="en-US" sz="1900" dirty="0"/>
              <a:t>) </a:t>
            </a:r>
            <a:r>
              <a:rPr lang="en-US" sz="1900" dirty="0" err="1"/>
              <a:t>uygulamalar</a:t>
            </a:r>
            <a:r>
              <a:rPr lang="en-US" sz="1900" dirty="0"/>
              <a:t> </a:t>
            </a:r>
            <a:r>
              <a:rPr lang="en-US" sz="1900" dirty="0" err="1"/>
              <a:t>oluşturmak</a:t>
            </a:r>
            <a:r>
              <a:rPr lang="en-US" sz="1900" dirty="0"/>
              <a:t> </a:t>
            </a:r>
            <a:r>
              <a:rPr lang="en-US" sz="1900" dirty="0" err="1"/>
              <a:t>için</a:t>
            </a:r>
            <a:r>
              <a:rPr lang="en-US" sz="1900" dirty="0"/>
              <a:t> son </a:t>
            </a:r>
            <a:r>
              <a:rPr lang="en-US" sz="1900" dirty="0" err="1"/>
              <a:t>derece</a:t>
            </a:r>
            <a:r>
              <a:rPr lang="en-US" sz="1900" dirty="0"/>
              <a:t> </a:t>
            </a:r>
            <a:r>
              <a:rPr lang="en-US" sz="1900" dirty="0" err="1"/>
              <a:t>kullanışlıdır</a:t>
            </a:r>
            <a:r>
              <a:rPr lang="en-US" sz="1900" dirty="0"/>
              <a:t>. </a:t>
            </a:r>
            <a:r>
              <a:rPr lang="en-US" sz="1900" dirty="0" err="1"/>
              <a:t>Sürekli</a:t>
            </a:r>
            <a:r>
              <a:rPr lang="en-US" sz="1900" dirty="0"/>
              <a:t> </a:t>
            </a:r>
            <a:r>
              <a:rPr lang="en-US" sz="1900" dirty="0" err="1"/>
              <a:t>yapılan</a:t>
            </a:r>
            <a:r>
              <a:rPr lang="en-US" sz="1900" dirty="0"/>
              <a:t> </a:t>
            </a:r>
            <a:r>
              <a:rPr lang="en-US" sz="1900" dirty="0" err="1"/>
              <a:t>konfigürasyonları</a:t>
            </a:r>
            <a:r>
              <a:rPr lang="en-US" sz="1900" dirty="0"/>
              <a:t> </a:t>
            </a:r>
            <a:r>
              <a:rPr lang="en-US" sz="1900" dirty="0" err="1"/>
              <a:t>içerisinde</a:t>
            </a:r>
            <a:r>
              <a:rPr lang="en-US" sz="1900" dirty="0"/>
              <a:t> </a:t>
            </a:r>
            <a:r>
              <a:rPr lang="en-US" sz="1900" dirty="0" err="1"/>
              <a:t>hazır</a:t>
            </a:r>
            <a:r>
              <a:rPr lang="en-US" sz="1900" dirty="0"/>
              <a:t> </a:t>
            </a:r>
            <a:r>
              <a:rPr lang="en-US" sz="1900" dirty="0" err="1"/>
              <a:t>barındırır</a:t>
            </a:r>
            <a:r>
              <a:rPr lang="en-US" sz="1900" dirty="0"/>
              <a:t>. Bu </a:t>
            </a:r>
            <a:r>
              <a:rPr lang="en-US" sz="1900" dirty="0" err="1"/>
              <a:t>sayede</a:t>
            </a:r>
            <a:r>
              <a:rPr lang="en-US" sz="1900" dirty="0"/>
              <a:t> </a:t>
            </a:r>
            <a:r>
              <a:rPr lang="en-US" sz="1900" dirty="0" err="1"/>
              <a:t>asıl</a:t>
            </a:r>
            <a:r>
              <a:rPr lang="en-US" sz="1900" dirty="0"/>
              <a:t> </a:t>
            </a:r>
            <a:r>
              <a:rPr lang="en-US" sz="1900" dirty="0" err="1"/>
              <a:t>yapmak</a:t>
            </a:r>
            <a:r>
              <a:rPr lang="en-US" sz="1900" dirty="0"/>
              <a:t> </a:t>
            </a:r>
            <a:r>
              <a:rPr lang="en-US" sz="1900" dirty="0" err="1"/>
              <a:t>istediklerimize</a:t>
            </a:r>
            <a:r>
              <a:rPr lang="en-US" sz="1900" dirty="0"/>
              <a:t> </a:t>
            </a:r>
            <a:r>
              <a:rPr lang="en-US" sz="1900" dirty="0" err="1"/>
              <a:t>odaklanıp</a:t>
            </a:r>
            <a:r>
              <a:rPr lang="en-US" sz="1900" dirty="0"/>
              <a:t> </a:t>
            </a:r>
            <a:r>
              <a:rPr lang="en-US" sz="1900" dirty="0" err="1"/>
              <a:t>aynı</a:t>
            </a:r>
            <a:r>
              <a:rPr lang="en-US" sz="1900" dirty="0"/>
              <a:t> </a:t>
            </a:r>
            <a:r>
              <a:rPr lang="en-US" sz="1900" dirty="0" err="1"/>
              <a:t>konfigürasyonları</a:t>
            </a:r>
            <a:r>
              <a:rPr lang="en-US" sz="1900" dirty="0"/>
              <a:t> </a:t>
            </a:r>
            <a:r>
              <a:rPr lang="en-US" sz="1900" dirty="0" err="1"/>
              <a:t>tekrar</a:t>
            </a:r>
            <a:r>
              <a:rPr lang="en-US" sz="1900" dirty="0"/>
              <a:t> </a:t>
            </a:r>
            <a:r>
              <a:rPr lang="en-US" sz="1900" dirty="0" err="1"/>
              <a:t>tekrar</a:t>
            </a:r>
            <a:r>
              <a:rPr lang="en-US" sz="1900" dirty="0"/>
              <a:t> </a:t>
            </a:r>
            <a:r>
              <a:rPr lang="en-US" sz="1900" dirty="0" err="1"/>
              <a:t>yapma</a:t>
            </a:r>
            <a:r>
              <a:rPr lang="en-US" sz="1900" dirty="0"/>
              <a:t> </a:t>
            </a:r>
            <a:r>
              <a:rPr lang="en-US" sz="1900" dirty="0" err="1"/>
              <a:t>zahmetinden</a:t>
            </a:r>
            <a:r>
              <a:rPr lang="en-US" sz="1900" dirty="0"/>
              <a:t> </a:t>
            </a:r>
            <a:r>
              <a:rPr lang="en-US" sz="1900" dirty="0" err="1"/>
              <a:t>kurtulacağız</a:t>
            </a:r>
            <a:r>
              <a:rPr lang="en-US" sz="1900" dirty="0"/>
              <a:t>. Bu </a:t>
            </a:r>
            <a:r>
              <a:rPr lang="en-US" sz="1900" dirty="0" err="1"/>
              <a:t>kurs</a:t>
            </a:r>
            <a:r>
              <a:rPr lang="en-US" sz="1900" dirty="0"/>
              <a:t> </a:t>
            </a:r>
            <a:r>
              <a:rPr lang="en-US" sz="1900" dirty="0" err="1"/>
              <a:t>boyunca</a:t>
            </a:r>
            <a:r>
              <a:rPr lang="en-US" sz="1900" dirty="0"/>
              <a:t> </a:t>
            </a:r>
            <a:r>
              <a:rPr lang="en-US" sz="1900" dirty="0" err="1"/>
              <a:t>Spring’I</a:t>
            </a:r>
            <a:r>
              <a:rPr lang="en-US" sz="1900" dirty="0"/>
              <a:t> Spring Boot </a:t>
            </a:r>
            <a:r>
              <a:rPr lang="en-US" sz="1900" dirty="0" err="1"/>
              <a:t>ile</a:t>
            </a:r>
            <a:r>
              <a:rPr lang="en-US" sz="1900" dirty="0"/>
              <a:t> </a:t>
            </a:r>
            <a:r>
              <a:rPr lang="en-US" sz="1900" dirty="0" err="1"/>
              <a:t>birlikte</a:t>
            </a:r>
            <a:r>
              <a:rPr lang="en-US" sz="1900" dirty="0"/>
              <a:t> </a:t>
            </a:r>
            <a:r>
              <a:rPr lang="en-US" sz="1900" dirty="0" err="1"/>
              <a:t>kullanarak</a:t>
            </a:r>
            <a:r>
              <a:rPr lang="en-US" sz="1900" dirty="0"/>
              <a:t> Spring </a:t>
            </a:r>
            <a:r>
              <a:rPr lang="en-US" sz="1900" dirty="0" err="1"/>
              <a:t>Boot’un</a:t>
            </a:r>
            <a:r>
              <a:rPr lang="en-US" sz="1900" dirty="0"/>
              <a:t> </a:t>
            </a:r>
            <a:r>
              <a:rPr lang="en-US" sz="1900" dirty="0" err="1"/>
              <a:t>özelliklerine</a:t>
            </a:r>
            <a:r>
              <a:rPr lang="en-US" sz="1900" dirty="0"/>
              <a:t> de hakim </a:t>
            </a:r>
            <a:r>
              <a:rPr lang="en-US" sz="1900" dirty="0" err="1"/>
              <a:t>olmuş</a:t>
            </a:r>
            <a:r>
              <a:rPr lang="en-US" sz="1900" dirty="0"/>
              <a:t> </a:t>
            </a:r>
            <a:r>
              <a:rPr lang="en-US" sz="1900" dirty="0" err="1"/>
              <a:t>olacağız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97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E46F35-535F-4AFB-B2C3-6E60CBDE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Gövde</a:t>
            </a:r>
            <a:r>
              <a:rPr lang="en-US" dirty="0"/>
              <a:t> (Request Body)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D577D46-D6B0-4EDB-8AF6-A9F92DF0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 </a:t>
            </a:r>
            <a:r>
              <a:rPr lang="en-US" dirty="0" err="1"/>
              <a:t>kısımda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bulunurken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iletmek</a:t>
            </a:r>
            <a:r>
              <a:rPr lang="en-US" dirty="0"/>
              <a:t> </a:t>
            </a:r>
            <a:r>
              <a:rPr lang="en-US" dirty="0" err="1"/>
              <a:t>istediğimiz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 Bu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form, </a:t>
            </a:r>
            <a:r>
              <a:rPr lang="en-US" dirty="0" err="1"/>
              <a:t>json</a:t>
            </a:r>
            <a:r>
              <a:rPr lang="en-US" dirty="0"/>
              <a:t>, file vs. </a:t>
            </a:r>
            <a:r>
              <a:rPr lang="en-US" dirty="0" err="1"/>
              <a:t>sunucunun</a:t>
            </a:r>
            <a:r>
              <a:rPr lang="en-US" dirty="0"/>
              <a:t> </a:t>
            </a:r>
            <a:r>
              <a:rPr lang="en-US" dirty="0" err="1"/>
              <a:t>kabul</a:t>
            </a:r>
            <a:r>
              <a:rPr lang="en-US" dirty="0"/>
              <a:t> </a:t>
            </a:r>
            <a:r>
              <a:rPr lang="en-US" dirty="0" err="1"/>
              <a:t>ettiğini</a:t>
            </a:r>
            <a:r>
              <a:rPr lang="en-US" dirty="0"/>
              <a:t> </a:t>
            </a:r>
            <a:r>
              <a:rPr lang="en-US" dirty="0" err="1"/>
              <a:t>bildiğimiz</a:t>
            </a:r>
            <a:r>
              <a:rPr lang="en-US" dirty="0"/>
              <a:t> </a:t>
            </a:r>
            <a:r>
              <a:rPr lang="en-US" dirty="0" err="1"/>
              <a:t>dilediğimiz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türde</a:t>
            </a:r>
            <a:r>
              <a:rPr lang="en-US" dirty="0"/>
              <a:t> </a:t>
            </a:r>
            <a:r>
              <a:rPr lang="en-US" dirty="0" err="1"/>
              <a:t>olabilir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uygulamasından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vermek</a:t>
            </a:r>
            <a:r>
              <a:rPr lang="en-US" dirty="0"/>
              <a:t> </a:t>
            </a:r>
            <a:r>
              <a:rPr lang="en-US" dirty="0" err="1"/>
              <a:t>gerekirse</a:t>
            </a:r>
            <a:r>
              <a:rPr lang="en-US" dirty="0"/>
              <a:t>; </a:t>
            </a:r>
            <a:r>
              <a:rPr lang="en-US" dirty="0" err="1"/>
              <a:t>kullanıcıya</a:t>
            </a:r>
            <a:r>
              <a:rPr lang="en-US" dirty="0"/>
              <a:t> </a:t>
            </a:r>
            <a:r>
              <a:rPr lang="en-US" dirty="0" err="1"/>
              <a:t>doldurttuğumuz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formun</a:t>
            </a:r>
            <a:r>
              <a:rPr lang="en-US" dirty="0"/>
              <a:t> </a:t>
            </a:r>
            <a:r>
              <a:rPr lang="en-US" dirty="0" err="1"/>
              <a:t>verisini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iletiriz</a:t>
            </a:r>
            <a:r>
              <a:rPr lang="en-US" dirty="0"/>
              <a:t>.</a:t>
            </a:r>
          </a:p>
          <a:p>
            <a:r>
              <a:rPr lang="en-US" dirty="0"/>
              <a:t>Evet… </a:t>
            </a:r>
            <a:r>
              <a:rPr lang="en-US" dirty="0" err="1"/>
              <a:t>Şu</a:t>
            </a:r>
            <a:r>
              <a:rPr lang="en-US" dirty="0"/>
              <a:t> ana </a:t>
            </a:r>
            <a:r>
              <a:rPr lang="en-US" dirty="0" err="1"/>
              <a:t>kadar</a:t>
            </a:r>
            <a:r>
              <a:rPr lang="en-US" dirty="0"/>
              <a:t> HTTP </a:t>
            </a:r>
            <a:r>
              <a:rPr lang="en-US" dirty="0" err="1"/>
              <a:t>isteğinin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tarafını</a:t>
            </a:r>
            <a:r>
              <a:rPr lang="en-US" dirty="0"/>
              <a:t> </a:t>
            </a:r>
            <a:r>
              <a:rPr lang="en-US" dirty="0" err="1"/>
              <a:t>inceledik</a:t>
            </a:r>
            <a:r>
              <a:rPr lang="en-US" dirty="0"/>
              <a:t>. </a:t>
            </a:r>
            <a:r>
              <a:rPr lang="en-US" dirty="0" err="1"/>
              <a:t>Yani</a:t>
            </a:r>
            <a:r>
              <a:rPr lang="en-US" dirty="0"/>
              <a:t> HTTP </a:t>
            </a:r>
            <a:r>
              <a:rPr lang="en-US" dirty="0" err="1"/>
              <a:t>istemcisinin</a:t>
            </a:r>
            <a:r>
              <a:rPr lang="en-US" dirty="0"/>
              <a:t> </a:t>
            </a:r>
            <a:r>
              <a:rPr lang="en-US" dirty="0" err="1"/>
              <a:t>sunucuya</a:t>
            </a:r>
            <a:r>
              <a:rPr lang="en-US" dirty="0"/>
              <a:t> </a:t>
            </a:r>
            <a:r>
              <a:rPr lang="en-US" dirty="0" err="1"/>
              <a:t>gönderdiği</a:t>
            </a:r>
            <a:r>
              <a:rPr lang="en-US" dirty="0"/>
              <a:t> </a:t>
            </a:r>
            <a:r>
              <a:rPr lang="en-US" dirty="0" err="1"/>
              <a:t>istek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inceledik</a:t>
            </a:r>
            <a:r>
              <a:rPr lang="en-US" dirty="0"/>
              <a:t>. </a:t>
            </a: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paketi</a:t>
            </a:r>
            <a:r>
              <a:rPr lang="en-US" dirty="0"/>
              <a:t> </a:t>
            </a:r>
            <a:r>
              <a:rPr lang="en-US" dirty="0" err="1"/>
              <a:t>karşılayan</a:t>
            </a:r>
            <a:r>
              <a:rPr lang="en-US" dirty="0"/>
              <a:t> </a:t>
            </a:r>
            <a:r>
              <a:rPr lang="en-US" dirty="0" err="1"/>
              <a:t>sunucunun</a:t>
            </a:r>
            <a:r>
              <a:rPr lang="en-US" dirty="0"/>
              <a:t> </a:t>
            </a:r>
            <a:r>
              <a:rPr lang="en-US" dirty="0" err="1"/>
              <a:t>istemciye</a:t>
            </a:r>
            <a:r>
              <a:rPr lang="en-US" dirty="0"/>
              <a:t> </a:t>
            </a:r>
            <a:r>
              <a:rPr lang="en-US" dirty="0" err="1"/>
              <a:t>verdiği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paketini</a:t>
            </a:r>
            <a:r>
              <a:rPr lang="en-US" dirty="0"/>
              <a:t> </a:t>
            </a:r>
            <a:r>
              <a:rPr lang="en-US" dirty="0" err="1"/>
              <a:t>inceleyebiliriz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283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EA723C-25FA-4E03-A2D5-B8D117D3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(Response Header)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4AB079-6CC9-4D2C-9C63-022421BA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paketinde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başlıkta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paylaşacağı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Last-Modified: Mon, 18 Jul 2016 02:36:04 GMT </a:t>
            </a:r>
            <a:r>
              <a:rPr lang="en-US" dirty="0" err="1"/>
              <a:t>şeklinde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</a:t>
            </a:r>
            <a:r>
              <a:rPr lang="en-US" dirty="0" err="1"/>
              <a:t>göndererek</a:t>
            </a:r>
            <a:r>
              <a:rPr lang="en-US" dirty="0"/>
              <a:t> </a:t>
            </a:r>
            <a:r>
              <a:rPr lang="en-US" dirty="0" err="1"/>
              <a:t>istemciye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sayfanın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son ne zaman </a:t>
            </a:r>
            <a:r>
              <a:rPr lang="en-US" dirty="0" err="1"/>
              <a:t>değiştiği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 </a:t>
            </a:r>
            <a:r>
              <a:rPr lang="en-US" dirty="0" err="1"/>
              <a:t>Başka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tanımlı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Content-Type: text/html; charset=utf-8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metin</a:t>
            </a:r>
            <a:r>
              <a:rPr lang="en-US" dirty="0"/>
              <a:t>/html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utf-8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setinde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gövdeye</a:t>
            </a:r>
            <a:r>
              <a:rPr lang="en-US" dirty="0"/>
              <a:t> </a:t>
            </a:r>
            <a:r>
              <a:rPr lang="en-US" dirty="0" err="1"/>
              <a:t>sahip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</a:t>
            </a:r>
            <a:r>
              <a:rPr lang="en-US" dirty="0" err="1"/>
              <a:t>bilgisini</a:t>
            </a:r>
            <a:r>
              <a:rPr lang="en-US" dirty="0"/>
              <a:t> </a:t>
            </a:r>
            <a:r>
              <a:rPr lang="en-US" dirty="0" err="1"/>
              <a:t>paylaşır</a:t>
            </a:r>
            <a:r>
              <a:rPr lang="en-US" dirty="0"/>
              <a:t>.</a:t>
            </a:r>
          </a:p>
          <a:p>
            <a:r>
              <a:rPr lang="en-US" dirty="0" err="1"/>
              <a:t>Yani</a:t>
            </a:r>
            <a:r>
              <a:rPr lang="en-US" dirty="0"/>
              <a:t> </a:t>
            </a:r>
            <a:r>
              <a:rPr lang="en-US" dirty="0" err="1"/>
              <a:t>istemci</a:t>
            </a:r>
            <a:r>
              <a:rPr lang="en-US" dirty="0"/>
              <a:t> </a:t>
            </a:r>
            <a:r>
              <a:rPr lang="en-US" dirty="0" err="1"/>
              <a:t>istekte</a:t>
            </a:r>
            <a:r>
              <a:rPr lang="en-US" dirty="0"/>
              <a:t> </a:t>
            </a:r>
            <a:r>
              <a:rPr lang="en-US" dirty="0" err="1"/>
              <a:t>bulunurken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(header)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kendisi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tercihlerini</a:t>
            </a:r>
            <a:r>
              <a:rPr lang="en-US" dirty="0"/>
              <a:t> </a:t>
            </a:r>
            <a:r>
              <a:rPr lang="en-US" dirty="0" err="1"/>
              <a:t>paylaşırken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istemciye</a:t>
            </a:r>
            <a:r>
              <a:rPr lang="en-US" dirty="0"/>
              <a:t> </a:t>
            </a:r>
            <a:r>
              <a:rPr lang="en-US" dirty="0" err="1"/>
              <a:t>sunduğu</a:t>
            </a:r>
            <a:r>
              <a:rPr lang="en-US" dirty="0"/>
              <a:t> </a:t>
            </a:r>
            <a:r>
              <a:rPr lang="en-US" dirty="0" err="1"/>
              <a:t>üst</a:t>
            </a:r>
            <a:r>
              <a:rPr lang="en-US" dirty="0"/>
              <a:t> </a:t>
            </a:r>
            <a:r>
              <a:rPr lang="en-US" dirty="0" err="1"/>
              <a:t>başlık</a:t>
            </a:r>
            <a:r>
              <a:rPr lang="en-US" dirty="0"/>
              <a:t> (header) </a:t>
            </a:r>
            <a:r>
              <a:rPr lang="en-US" dirty="0" err="1"/>
              <a:t>kısmında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isteğe</a:t>
            </a:r>
            <a:r>
              <a:rPr lang="en-US" dirty="0"/>
              <a:t> </a:t>
            </a:r>
            <a:r>
              <a:rPr lang="en-US" dirty="0" err="1"/>
              <a:t>karşı</a:t>
            </a:r>
            <a:r>
              <a:rPr lang="en-US" dirty="0"/>
              <a:t> </a:t>
            </a:r>
            <a:r>
              <a:rPr lang="en-US" dirty="0" err="1"/>
              <a:t>ürettiği</a:t>
            </a:r>
            <a:r>
              <a:rPr lang="en-US" dirty="0"/>
              <a:t> </a:t>
            </a:r>
            <a:r>
              <a:rPr lang="en-US" dirty="0" err="1"/>
              <a:t>bilgileri</a:t>
            </a:r>
            <a:r>
              <a:rPr lang="en-US" dirty="0"/>
              <a:t> </a:t>
            </a:r>
            <a:r>
              <a:rPr lang="en-US" dirty="0" err="1"/>
              <a:t>sunmaktadır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612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CF43E6-FD4F-4C81-B3B5-92F8C2B7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Gövde</a:t>
            </a:r>
            <a:r>
              <a:rPr lang="en-US" dirty="0"/>
              <a:t> (Response Body)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9A4F7E-5552-4B70-92B7-E727A9678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İstemciden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isteğin</a:t>
            </a:r>
            <a:r>
              <a:rPr lang="en-US" dirty="0"/>
              <a:t> </a:t>
            </a:r>
            <a:r>
              <a:rPr lang="en-US" dirty="0" err="1"/>
              <a:t>işlenmesi</a:t>
            </a:r>
            <a:r>
              <a:rPr lang="en-US" dirty="0"/>
              <a:t> </a:t>
            </a:r>
            <a:r>
              <a:rPr lang="en-US" dirty="0" err="1"/>
              <a:t>sonucunda</a:t>
            </a:r>
            <a:r>
              <a:rPr lang="en-US" dirty="0"/>
              <a:t> </a:t>
            </a:r>
            <a:r>
              <a:rPr lang="en-US" dirty="0" err="1"/>
              <a:t>oluşan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paketinin</a:t>
            </a:r>
            <a:r>
              <a:rPr lang="en-US" dirty="0"/>
              <a:t> </a:t>
            </a:r>
            <a:r>
              <a:rPr lang="en-US" dirty="0" err="1"/>
              <a:t>sunulduğu</a:t>
            </a:r>
            <a:r>
              <a:rPr lang="en-US" dirty="0"/>
              <a:t> </a:t>
            </a:r>
            <a:r>
              <a:rPr lang="en-US" dirty="0" err="1"/>
              <a:t>kısımdır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; text/html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serviste</a:t>
            </a:r>
            <a:r>
              <a:rPr lang="en-US" dirty="0"/>
              <a:t> </a:t>
            </a:r>
            <a:r>
              <a:rPr lang="en-US" dirty="0" err="1"/>
              <a:t>gövde</a:t>
            </a:r>
            <a:r>
              <a:rPr lang="en-US" dirty="0"/>
              <a:t> </a:t>
            </a:r>
            <a:r>
              <a:rPr lang="en-US" dirty="0" err="1"/>
              <a:t>kısmında</a:t>
            </a:r>
            <a:r>
              <a:rPr lang="en-US" dirty="0"/>
              <a:t> HTML </a:t>
            </a:r>
            <a:r>
              <a:rPr lang="en-US" dirty="0" err="1"/>
              <a:t>kodları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edilmekte</a:t>
            </a:r>
            <a:r>
              <a:rPr lang="en-US" dirty="0"/>
              <a:t>, application/</a:t>
            </a:r>
            <a:r>
              <a:rPr lang="en-US" dirty="0" err="1"/>
              <a:t>json</a:t>
            </a:r>
            <a:r>
              <a:rPr lang="en-US" dirty="0"/>
              <a:t> </a:t>
            </a:r>
            <a:r>
              <a:rPr lang="en-US" dirty="0" err="1"/>
              <a:t>türünde</a:t>
            </a:r>
            <a:r>
              <a:rPr lang="en-US" dirty="0"/>
              <a:t> </a:t>
            </a:r>
            <a:r>
              <a:rPr lang="en-US" dirty="0" err="1"/>
              <a:t>dönüş</a:t>
            </a:r>
            <a:r>
              <a:rPr lang="en-US" dirty="0"/>
              <a:t> </a:t>
            </a:r>
            <a:r>
              <a:rPr lang="en-US" dirty="0" err="1"/>
              <a:t>yaptığını</a:t>
            </a:r>
            <a:r>
              <a:rPr lang="en-US" dirty="0"/>
              <a:t> </a:t>
            </a:r>
            <a:r>
              <a:rPr lang="en-US" dirty="0" err="1"/>
              <a:t>belirten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serviste</a:t>
            </a:r>
            <a:r>
              <a:rPr lang="en-US" dirty="0"/>
              <a:t> JSON </a:t>
            </a:r>
            <a:r>
              <a:rPr lang="en-US" dirty="0" err="1"/>
              <a:t>verisi</a:t>
            </a:r>
            <a:r>
              <a:rPr lang="en-US" dirty="0"/>
              <a:t> </a:t>
            </a:r>
            <a:r>
              <a:rPr lang="en-US" dirty="0" err="1"/>
              <a:t>servis</a:t>
            </a:r>
            <a:r>
              <a:rPr lang="en-US" dirty="0"/>
              <a:t> </a:t>
            </a:r>
            <a:r>
              <a:rPr lang="en-US" dirty="0" err="1"/>
              <a:t>edilmektedir</a:t>
            </a:r>
            <a:r>
              <a:rPr lang="en-US" dirty="0"/>
              <a:t>.</a:t>
            </a:r>
          </a:p>
          <a:p>
            <a:r>
              <a:rPr lang="en-US" dirty="0"/>
              <a:t>HTTP </a:t>
            </a:r>
            <a:r>
              <a:rPr lang="en-US" dirty="0" err="1"/>
              <a:t>hayatımızda</a:t>
            </a:r>
            <a:r>
              <a:rPr lang="en-US" dirty="0"/>
              <a:t> </a:t>
            </a:r>
            <a:r>
              <a:rPr lang="en-US" dirty="0" err="1"/>
              <a:t>oldukça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yere </a:t>
            </a:r>
            <a:r>
              <a:rPr lang="en-US" dirty="0" err="1"/>
              <a:t>sahiptir</a:t>
            </a:r>
            <a:r>
              <a:rPr lang="en-US" dirty="0"/>
              <a:t>. Web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ilk </a:t>
            </a:r>
            <a:r>
              <a:rPr lang="en-US" dirty="0" err="1"/>
              <a:t>öğrenilmesi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bilinmesi</a:t>
            </a:r>
            <a:r>
              <a:rPr lang="en-US" dirty="0"/>
              <a:t> </a:t>
            </a:r>
            <a:r>
              <a:rPr lang="en-US" dirty="0" err="1"/>
              <a:t>gerekenler</a:t>
            </a:r>
            <a:r>
              <a:rPr lang="en-US" dirty="0"/>
              <a:t> </a:t>
            </a:r>
            <a:r>
              <a:rPr lang="en-US" dirty="0" err="1"/>
              <a:t>arasındadır</a:t>
            </a:r>
            <a:r>
              <a:rPr lang="en-US" dirty="0"/>
              <a:t> </a:t>
            </a:r>
            <a:r>
              <a:rPr lang="en-US" dirty="0" err="1"/>
              <a:t>zira</a:t>
            </a:r>
            <a:r>
              <a:rPr lang="en-US" dirty="0"/>
              <a:t> HTTP </a:t>
            </a:r>
            <a:r>
              <a:rPr lang="en-US" dirty="0" err="1"/>
              <a:t>akışını</a:t>
            </a:r>
            <a:r>
              <a:rPr lang="en-US" dirty="0"/>
              <a:t> </a:t>
            </a:r>
            <a:r>
              <a:rPr lang="en-US" dirty="0" err="1"/>
              <a:t>bilmeden</a:t>
            </a:r>
            <a:r>
              <a:rPr lang="en-US" dirty="0"/>
              <a:t> 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geliştirmek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olsada</a:t>
            </a:r>
            <a:r>
              <a:rPr lang="en-US" dirty="0"/>
              <a:t> </a:t>
            </a:r>
            <a:r>
              <a:rPr lang="en-US" dirty="0" err="1"/>
              <a:t>sağlıklı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09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D928E8-3610-446C-8319-02B1DF6E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Port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3C354B-775B-612B-943B-747E5026B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81" r="2781"/>
          <a:stretch/>
        </p:blipFill>
        <p:spPr>
          <a:xfrm>
            <a:off x="777240" y="1825625"/>
            <a:ext cx="1065911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9F1C1F-B9B4-47D1-B02D-476A117C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85EF6E-A2A6-4F09-9D37-97D12869B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kullanıcılarının</a:t>
            </a:r>
            <a:r>
              <a:rPr lang="en-US" dirty="0"/>
              <a:t> </a:t>
            </a:r>
            <a:r>
              <a:rPr lang="en-US" dirty="0" err="1"/>
              <a:t>günlük</a:t>
            </a:r>
            <a:r>
              <a:rPr lang="en-US" dirty="0"/>
              <a:t> </a:t>
            </a:r>
            <a:r>
              <a:rPr lang="en-US" dirty="0" err="1"/>
              <a:t>kullanım</a:t>
            </a:r>
            <a:r>
              <a:rPr lang="en-US" dirty="0"/>
              <a:t> da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alanlarda</a:t>
            </a:r>
            <a:r>
              <a:rPr lang="en-US" dirty="0"/>
              <a:t> </a:t>
            </a:r>
            <a:r>
              <a:rPr lang="en-US" dirty="0" err="1"/>
              <a:t>duymuş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port </a:t>
            </a:r>
            <a:r>
              <a:rPr lang="en-US" dirty="0" err="1"/>
              <a:t>kelimesi</a:t>
            </a:r>
            <a:r>
              <a:rPr lang="en-US" dirty="0"/>
              <a:t>,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trafiğin</a:t>
            </a:r>
            <a:r>
              <a:rPr lang="en-US" dirty="0"/>
              <a:t> </a:t>
            </a:r>
            <a:r>
              <a:rPr lang="en-US" dirty="0" err="1"/>
              <a:t>başrol</a:t>
            </a:r>
            <a:r>
              <a:rPr lang="en-US" dirty="0"/>
              <a:t> </a:t>
            </a:r>
            <a:r>
              <a:rPr lang="en-US" dirty="0" err="1"/>
              <a:t>oyuncusu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tanımlanabilir</a:t>
            </a:r>
            <a:r>
              <a:rPr lang="en-US" dirty="0"/>
              <a:t>. Port,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ağları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köprüdür</a:t>
            </a:r>
            <a:r>
              <a:rPr lang="en-US" dirty="0"/>
              <a:t>. TCP </a:t>
            </a:r>
            <a:r>
              <a:rPr lang="en-US" dirty="0" err="1"/>
              <a:t>ve</a:t>
            </a:r>
            <a:r>
              <a:rPr lang="en-US" dirty="0"/>
              <a:t> UDP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 </a:t>
            </a:r>
            <a:r>
              <a:rPr lang="en-US" dirty="0" err="1"/>
              <a:t>protokolü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port,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alışverişinin</a:t>
            </a:r>
            <a:r>
              <a:rPr lang="en-US" dirty="0"/>
              <a:t> </a:t>
            </a:r>
            <a:r>
              <a:rPr lang="en-US" dirty="0" err="1"/>
              <a:t>çekirdek</a:t>
            </a:r>
            <a:r>
              <a:rPr lang="en-US" dirty="0"/>
              <a:t> </a:t>
            </a:r>
            <a:r>
              <a:rPr lang="en-US" dirty="0" err="1"/>
              <a:t>üyesidir</a:t>
            </a:r>
            <a:r>
              <a:rPr lang="en-US" dirty="0"/>
              <a:t>.</a:t>
            </a:r>
          </a:p>
          <a:p>
            <a:r>
              <a:rPr lang="en-US" dirty="0"/>
              <a:t>Port,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ikiye</a:t>
            </a:r>
            <a:r>
              <a:rPr lang="en-US" dirty="0"/>
              <a:t> </a:t>
            </a:r>
            <a:r>
              <a:rPr lang="en-US" dirty="0" err="1"/>
              <a:t>ayrılmaktadır</a:t>
            </a:r>
            <a:r>
              <a:rPr lang="en-US" dirty="0"/>
              <a:t>. Port </a:t>
            </a:r>
            <a:r>
              <a:rPr lang="en-US" dirty="0" err="1"/>
              <a:t>kelimesinin</a:t>
            </a:r>
            <a:r>
              <a:rPr lang="en-US" dirty="0"/>
              <a:t> ne </a:t>
            </a:r>
            <a:r>
              <a:rPr lang="en-US" dirty="0" err="1"/>
              <a:t>anlama</a:t>
            </a:r>
            <a:r>
              <a:rPr lang="en-US" dirty="0"/>
              <a:t> </a:t>
            </a:r>
            <a:r>
              <a:rPr lang="en-US" dirty="0" err="1"/>
              <a:t>geldiğini</a:t>
            </a:r>
            <a:r>
              <a:rPr lang="en-US" dirty="0"/>
              <a:t> </a:t>
            </a:r>
            <a:r>
              <a:rPr lang="en-US" dirty="0" err="1"/>
              <a:t>bilmenin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ne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yaradığından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hangi</a:t>
            </a:r>
            <a:r>
              <a:rPr lang="en-US" dirty="0"/>
              <a:t> </a:t>
            </a:r>
            <a:r>
              <a:rPr lang="en-US" dirty="0" err="1"/>
              <a:t>türlere</a:t>
            </a:r>
            <a:r>
              <a:rPr lang="en-US" dirty="0"/>
              <a:t> </a:t>
            </a:r>
            <a:r>
              <a:rPr lang="en-US" dirty="0" err="1"/>
              <a:t>bölündüğünden</a:t>
            </a:r>
            <a:r>
              <a:rPr lang="en-US" dirty="0"/>
              <a:t> </a:t>
            </a:r>
            <a:r>
              <a:rPr lang="en-US" dirty="0" err="1"/>
              <a:t>haberdar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741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A30BD288-44FC-9852-87F0-03C0618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4EBD8D64-4C6D-349C-CEC1-FA868F70F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IP </a:t>
            </a:r>
            <a:r>
              <a:rPr lang="en-US" dirty="0" err="1"/>
              <a:t>adresleri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. IP </a:t>
            </a:r>
            <a:r>
              <a:rPr lang="en-US" dirty="0" err="1"/>
              <a:t>adresleri</a:t>
            </a:r>
            <a:r>
              <a:rPr lang="en-US" dirty="0"/>
              <a:t>, </a:t>
            </a:r>
            <a:r>
              <a:rPr lang="en-US" dirty="0" err="1"/>
              <a:t>portlara</a:t>
            </a:r>
            <a:r>
              <a:rPr lang="en-US" dirty="0"/>
              <a:t> </a:t>
            </a:r>
            <a:r>
              <a:rPr lang="en-US" dirty="0" err="1"/>
              <a:t>bölünerek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yolu</a:t>
            </a:r>
            <a:r>
              <a:rPr lang="en-US" dirty="0"/>
              <a:t> </a:t>
            </a:r>
            <a:r>
              <a:rPr lang="en-US" dirty="0" err="1"/>
              <a:t>oluştururlar</a:t>
            </a:r>
            <a:r>
              <a:rPr lang="en-US" dirty="0"/>
              <a:t>. </a:t>
            </a:r>
            <a:r>
              <a:rPr lang="en-US" dirty="0" err="1"/>
              <a:t>Sözlük</a:t>
            </a:r>
            <a:r>
              <a:rPr lang="en-US" dirty="0"/>
              <a:t> </a:t>
            </a:r>
            <a:r>
              <a:rPr lang="en-US" dirty="0" err="1"/>
              <a:t>anlamı</a:t>
            </a:r>
            <a:r>
              <a:rPr lang="en-US" dirty="0"/>
              <a:t> “</a:t>
            </a:r>
            <a:r>
              <a:rPr lang="en-US" dirty="0" err="1"/>
              <a:t>liman</a:t>
            </a:r>
            <a:r>
              <a:rPr lang="en-US" dirty="0"/>
              <a:t>” </a:t>
            </a:r>
            <a:r>
              <a:rPr lang="en-US" dirty="0" err="1"/>
              <a:t>olan</a:t>
            </a:r>
            <a:r>
              <a:rPr lang="en-US" dirty="0"/>
              <a:t> port,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ağlarında</a:t>
            </a:r>
            <a:r>
              <a:rPr lang="en-US" dirty="0"/>
              <a:t> “</a:t>
            </a:r>
            <a:r>
              <a:rPr lang="en-US" dirty="0" err="1"/>
              <a:t>köprü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bilinmektedir</a:t>
            </a:r>
            <a:r>
              <a:rPr lang="en-US" dirty="0"/>
              <a:t>. Port,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alışverişinin</a:t>
            </a:r>
            <a:r>
              <a:rPr lang="en-US" dirty="0"/>
              <a:t> </a:t>
            </a:r>
            <a:r>
              <a:rPr lang="en-US" dirty="0" err="1"/>
              <a:t>önemli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üyesidir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Veri </a:t>
            </a:r>
            <a:r>
              <a:rPr lang="en-US" dirty="0" err="1"/>
              <a:t>alışverişini</a:t>
            </a:r>
            <a:r>
              <a:rPr lang="en-US" dirty="0"/>
              <a:t> </a:t>
            </a:r>
            <a:r>
              <a:rPr lang="en-US" dirty="0" err="1"/>
              <a:t>numaralar</a:t>
            </a:r>
            <a:r>
              <a:rPr lang="en-US" dirty="0"/>
              <a:t> </a:t>
            </a:r>
            <a:r>
              <a:rPr lang="en-US" dirty="0" err="1"/>
              <a:t>üzerinden</a:t>
            </a:r>
            <a:r>
              <a:rPr lang="en-US" dirty="0"/>
              <a:t> </a:t>
            </a:r>
            <a:r>
              <a:rPr lang="en-US" dirty="0" err="1"/>
              <a:t>yapan</a:t>
            </a:r>
            <a:r>
              <a:rPr lang="en-US" dirty="0"/>
              <a:t> port,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yapabilmek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0’dan </a:t>
            </a:r>
            <a:r>
              <a:rPr lang="en-US" dirty="0" err="1"/>
              <a:t>başlayıp</a:t>
            </a:r>
            <a:r>
              <a:rPr lang="en-US" dirty="0"/>
              <a:t> 65535’e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değerlere</a:t>
            </a:r>
            <a:r>
              <a:rPr lang="en-US" dirty="0"/>
              <a:t> </a:t>
            </a:r>
            <a:r>
              <a:rPr lang="en-US" dirty="0" err="1"/>
              <a:t>bölünür</a:t>
            </a:r>
            <a:r>
              <a:rPr lang="en-US" dirty="0"/>
              <a:t>. Bu </a:t>
            </a:r>
            <a:r>
              <a:rPr lang="en-US" dirty="0" err="1"/>
              <a:t>bağlamda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port, TCP </a:t>
            </a:r>
            <a:r>
              <a:rPr lang="en-US" dirty="0" err="1"/>
              <a:t>ve</a:t>
            </a:r>
            <a:r>
              <a:rPr lang="en-US" dirty="0"/>
              <a:t> UDP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2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</p:txBody>
      </p:sp>
      <p:pic>
        <p:nvPicPr>
          <p:cNvPr id="1026" name="Picture 2" descr="TCP/UDP">
            <a:extLst>
              <a:ext uri="{FF2B5EF4-FFF2-40B4-BE49-F238E27FC236}">
                <a16:creationId xmlns:a16="http://schemas.microsoft.com/office/drawing/2014/main" id="{28E18B7A-1001-45E0-8311-1C9A0AD142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725" y="2888655"/>
            <a:ext cx="4718050" cy="265390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49139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5492E43-2578-4F72-A093-89451580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8C1CC2-19D5-448D-8E88-24A46CDC3C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TCP (Transmission Control Protocol), </a:t>
            </a:r>
            <a:r>
              <a:rPr lang="en-US" dirty="0" err="1"/>
              <a:t>Amerikan</a:t>
            </a:r>
            <a:r>
              <a:rPr lang="en-US" dirty="0"/>
              <a:t> </a:t>
            </a:r>
            <a:r>
              <a:rPr lang="en-US" dirty="0" err="1"/>
              <a:t>Savunma</a:t>
            </a:r>
            <a:r>
              <a:rPr lang="en-US" dirty="0"/>
              <a:t> </a:t>
            </a:r>
            <a:r>
              <a:rPr lang="en-US" dirty="0" err="1"/>
              <a:t>Bakanlığı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protokoldür</a:t>
            </a:r>
            <a:r>
              <a:rPr lang="en-US" dirty="0"/>
              <a:t>.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arasındaki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iletişimin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gerçekleşmesinde</a:t>
            </a:r>
            <a:r>
              <a:rPr lang="en-US" dirty="0"/>
              <a:t> </a:t>
            </a:r>
            <a:r>
              <a:rPr lang="en-US" dirty="0" err="1"/>
              <a:t>görev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TCP,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alışverişinde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bütünlüğünü</a:t>
            </a:r>
            <a:r>
              <a:rPr lang="en-US" dirty="0"/>
              <a:t> </a:t>
            </a:r>
            <a:r>
              <a:rPr lang="en-US" dirty="0" err="1"/>
              <a:t>sağlamanın</a:t>
            </a:r>
            <a:r>
              <a:rPr lang="en-US" dirty="0"/>
              <a:t> </a:t>
            </a:r>
            <a:r>
              <a:rPr lang="en-US" dirty="0" err="1"/>
              <a:t>yanı</a:t>
            </a:r>
            <a:r>
              <a:rPr lang="en-US" dirty="0"/>
              <a:t> </a:t>
            </a:r>
            <a:r>
              <a:rPr lang="en-US" dirty="0" err="1"/>
              <a:t>sıra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doğrulaması</a:t>
            </a:r>
            <a:r>
              <a:rPr lang="en-US" dirty="0"/>
              <a:t> da </a:t>
            </a:r>
            <a:r>
              <a:rPr lang="en-US" dirty="0" err="1"/>
              <a:t>yapabilmektedir</a:t>
            </a:r>
            <a:r>
              <a:rPr lang="en-US" dirty="0"/>
              <a:t>. </a:t>
            </a:r>
            <a:r>
              <a:rPr lang="en-US" dirty="0" err="1"/>
              <a:t>TCP’nin</a:t>
            </a:r>
            <a:r>
              <a:rPr lang="en-US" dirty="0"/>
              <a:t> </a:t>
            </a:r>
            <a:r>
              <a:rPr lang="en-US" dirty="0" err="1"/>
              <a:t>oluşturulma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de </a:t>
            </a:r>
            <a:r>
              <a:rPr lang="en-US" dirty="0" err="1"/>
              <a:t>bilgisayarlar</a:t>
            </a:r>
            <a:r>
              <a:rPr lang="en-US" dirty="0"/>
              <a:t> </a:t>
            </a:r>
            <a:r>
              <a:rPr lang="en-US" dirty="0" err="1"/>
              <a:t>arası</a:t>
            </a:r>
            <a:r>
              <a:rPr lang="en-US" dirty="0"/>
              <a:t> </a:t>
            </a:r>
            <a:r>
              <a:rPr lang="en-US" dirty="0" err="1"/>
              <a:t>iletişimdeki</a:t>
            </a:r>
            <a:r>
              <a:rPr lang="en-US" dirty="0"/>
              <a:t> </a:t>
            </a:r>
            <a:r>
              <a:rPr lang="en-US" dirty="0" err="1"/>
              <a:t>kayıpları</a:t>
            </a:r>
            <a:r>
              <a:rPr lang="en-US" dirty="0"/>
              <a:t> </a:t>
            </a:r>
            <a:r>
              <a:rPr lang="en-US" dirty="0" err="1"/>
              <a:t>önlemektir</a:t>
            </a:r>
            <a:r>
              <a:rPr lang="en-US" dirty="0"/>
              <a:t>. </a:t>
            </a:r>
            <a:r>
              <a:rPr lang="en-US" dirty="0" err="1"/>
              <a:t>Günümüzde</a:t>
            </a:r>
            <a:r>
              <a:rPr lang="en-US" dirty="0"/>
              <a:t> HTTP, HTTPS, POP3, SSH, SMTP, TELNET </a:t>
            </a:r>
            <a:r>
              <a:rPr lang="en-US" dirty="0" err="1"/>
              <a:t>ve</a:t>
            </a:r>
            <a:r>
              <a:rPr lang="en-US" dirty="0"/>
              <a:t> FTP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protokollerin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alışverişini</a:t>
            </a:r>
            <a:r>
              <a:rPr lang="en-US" dirty="0"/>
              <a:t> TCP </a:t>
            </a:r>
            <a:r>
              <a:rPr lang="en-US" dirty="0" err="1"/>
              <a:t>yapmaktadır</a:t>
            </a:r>
            <a:r>
              <a:rPr lang="en-US" dirty="0"/>
              <a:t>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37C75BE-6A95-4A70-8F17-44E40C9E55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888655"/>
            <a:ext cx="4718050" cy="26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7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2D729A-65B6-41B5-B725-6A73BB19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35DCC0-7990-4EC9-859A-324D7B1B4B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UDP (User Datagram Protocol), </a:t>
            </a:r>
            <a:r>
              <a:rPr lang="en-US" dirty="0" err="1"/>
              <a:t>esasen</a:t>
            </a:r>
            <a:r>
              <a:rPr lang="en-US" dirty="0"/>
              <a:t> </a:t>
            </a:r>
            <a:r>
              <a:rPr lang="en-US" dirty="0" err="1"/>
              <a:t>TCP’nin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alternatifi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anlatılabilir</a:t>
            </a:r>
            <a:r>
              <a:rPr lang="en-US" dirty="0"/>
              <a:t>. </a:t>
            </a:r>
            <a:r>
              <a:rPr lang="en-US" dirty="0" err="1"/>
              <a:t>TCP’den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UDP,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video </a:t>
            </a:r>
            <a:r>
              <a:rPr lang="en-US" dirty="0" err="1"/>
              <a:t>gönderiminde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</a:t>
            </a:r>
            <a:r>
              <a:rPr lang="en-US" dirty="0" err="1"/>
              <a:t>TCP’den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olma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TCP’nin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bütünlüğünden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kimlik</a:t>
            </a:r>
            <a:r>
              <a:rPr lang="en-US" dirty="0"/>
              <a:t> </a:t>
            </a:r>
            <a:r>
              <a:rPr lang="en-US" dirty="0" err="1"/>
              <a:t>doğrulamasından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olmasıdır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UDP, </a:t>
            </a:r>
            <a:r>
              <a:rPr lang="en-US" dirty="0" err="1"/>
              <a:t>TCP’nin</a:t>
            </a:r>
            <a:r>
              <a:rPr lang="en-US" dirty="0"/>
              <a:t> </a:t>
            </a:r>
            <a:r>
              <a:rPr lang="en-US" dirty="0" err="1"/>
              <a:t>aksine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bütünlüğünden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güvenliğinden</a:t>
            </a:r>
            <a:r>
              <a:rPr lang="en-US" dirty="0"/>
              <a:t> </a:t>
            </a:r>
            <a:r>
              <a:rPr lang="en-US" dirty="0" err="1"/>
              <a:t>sorumlu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Bu da </a:t>
            </a:r>
            <a:r>
              <a:rPr lang="en-US" dirty="0" err="1"/>
              <a:t>UDP’nin</a:t>
            </a:r>
            <a:r>
              <a:rPr lang="en-US" dirty="0"/>
              <a:t> </a:t>
            </a:r>
            <a:r>
              <a:rPr lang="en-US" dirty="0" err="1"/>
              <a:t>TCP’den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güvenilir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 TCP,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paketlerini</a:t>
            </a:r>
            <a:r>
              <a:rPr lang="en-US" dirty="0"/>
              <a:t> </a:t>
            </a:r>
            <a:r>
              <a:rPr lang="en-US" dirty="0" err="1"/>
              <a:t>sırayla</a:t>
            </a:r>
            <a:r>
              <a:rPr lang="en-US" dirty="0"/>
              <a:t> </a:t>
            </a:r>
            <a:r>
              <a:rPr lang="en-US" dirty="0" err="1"/>
              <a:t>gönderirken</a:t>
            </a:r>
            <a:r>
              <a:rPr lang="en-US" dirty="0"/>
              <a:t> </a:t>
            </a:r>
            <a:r>
              <a:rPr lang="en-US" dirty="0" err="1"/>
              <a:t>UDP’nin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gönderim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akış</a:t>
            </a:r>
            <a:r>
              <a:rPr lang="en-US" dirty="0"/>
              <a:t> </a:t>
            </a:r>
            <a:r>
              <a:rPr lang="en-US" dirty="0" err="1"/>
              <a:t>sistemiyle</a:t>
            </a:r>
            <a:r>
              <a:rPr lang="en-US" dirty="0"/>
              <a:t> </a:t>
            </a:r>
            <a:r>
              <a:rPr lang="en-US" dirty="0" err="1"/>
              <a:t>göndermektir</a:t>
            </a:r>
            <a:r>
              <a:rPr lang="en-US" dirty="0"/>
              <a:t>.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5C526A0-B3F2-4FCB-B75E-2E33B87149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888655"/>
            <a:ext cx="4718050" cy="26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53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8A47B-5382-42C7-9F2D-8400712E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Ne </a:t>
            </a:r>
            <a:r>
              <a:rPr lang="en-US" dirty="0" err="1"/>
              <a:t>İşe</a:t>
            </a:r>
            <a:r>
              <a:rPr lang="en-US" dirty="0"/>
              <a:t> </a:t>
            </a:r>
            <a:r>
              <a:rPr lang="en-US" dirty="0" err="1"/>
              <a:t>Yarar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A1F930-FB55-4FF4-8262-468C7B0453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işlevi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port,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numara</a:t>
            </a:r>
            <a:r>
              <a:rPr lang="en-US" dirty="0"/>
              <a:t> </a:t>
            </a:r>
            <a:r>
              <a:rPr lang="en-US" dirty="0" err="1"/>
              <a:t>sistemine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. Her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IP </a:t>
            </a:r>
            <a:r>
              <a:rPr lang="en-US" dirty="0" err="1"/>
              <a:t>adresine</a:t>
            </a:r>
            <a:r>
              <a:rPr lang="en-US" dirty="0"/>
              <a:t> </a:t>
            </a:r>
            <a:r>
              <a:rPr lang="en-US" dirty="0" err="1"/>
              <a:t>sahiptir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her IP </a:t>
            </a:r>
            <a:r>
              <a:rPr lang="en-US" dirty="0" err="1"/>
              <a:t>adresi</a:t>
            </a:r>
            <a:r>
              <a:rPr lang="en-US" dirty="0"/>
              <a:t> </a:t>
            </a:r>
            <a:r>
              <a:rPr lang="en-US" dirty="0" err="1"/>
              <a:t>portlara</a:t>
            </a:r>
            <a:r>
              <a:rPr lang="en-US" dirty="0"/>
              <a:t> </a:t>
            </a:r>
            <a:r>
              <a:rPr lang="en-US" dirty="0" err="1"/>
              <a:t>bölünmektedir</a:t>
            </a:r>
            <a:r>
              <a:rPr lang="en-US" dirty="0"/>
              <a:t>. Bu da her IP </a:t>
            </a:r>
            <a:r>
              <a:rPr lang="en-US" dirty="0" err="1"/>
              <a:t>adresinin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amaçla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alışverişi</a:t>
            </a:r>
            <a:r>
              <a:rPr lang="en-US" dirty="0"/>
              <a:t> </a:t>
            </a:r>
            <a:r>
              <a:rPr lang="en-US" dirty="0" err="1"/>
              <a:t>yapabilmesine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olmaktadır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her program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numaradaki</a:t>
            </a:r>
            <a:r>
              <a:rPr lang="en-US" dirty="0"/>
              <a:t> </a:t>
            </a:r>
            <a:r>
              <a:rPr lang="en-US" dirty="0" err="1"/>
              <a:t>portu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 Bu da </a:t>
            </a:r>
            <a:r>
              <a:rPr lang="en-US" dirty="0" err="1"/>
              <a:t>kullanıcıların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internet </a:t>
            </a:r>
            <a:r>
              <a:rPr lang="en-US" dirty="0" err="1"/>
              <a:t>sitesini</a:t>
            </a:r>
            <a:r>
              <a:rPr lang="en-US" dirty="0"/>
              <a:t> </a:t>
            </a:r>
            <a:r>
              <a:rPr lang="en-US" dirty="0" err="1"/>
              <a:t>ziyaret</a:t>
            </a:r>
            <a:r>
              <a:rPr lang="en-US" dirty="0"/>
              <a:t> </a:t>
            </a:r>
            <a:r>
              <a:rPr lang="en-US" dirty="0" err="1"/>
              <a:t>ederken</a:t>
            </a:r>
            <a:r>
              <a:rPr lang="en-US" dirty="0"/>
              <a:t>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e-</a:t>
            </a:r>
            <a:r>
              <a:rPr lang="en-US" dirty="0" err="1"/>
              <a:t>postalarını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</a:t>
            </a:r>
            <a:r>
              <a:rPr lang="en-US" dirty="0" err="1"/>
              <a:t>edebilmesine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en-US" dirty="0"/>
              <a:t> </a:t>
            </a:r>
            <a:r>
              <a:rPr lang="en-US" dirty="0" err="1"/>
              <a:t>açmaktadır</a:t>
            </a:r>
            <a:r>
              <a:rPr lang="en-US" dirty="0"/>
              <a:t>. Port </a:t>
            </a:r>
            <a:r>
              <a:rPr lang="en-US" dirty="0" err="1"/>
              <a:t>kavramının</a:t>
            </a:r>
            <a:r>
              <a:rPr lang="en-US" dirty="0"/>
              <a:t> </a:t>
            </a:r>
            <a:r>
              <a:rPr lang="en-US" dirty="0" err="1"/>
              <a:t>sözlük</a:t>
            </a:r>
            <a:r>
              <a:rPr lang="en-US" dirty="0"/>
              <a:t> </a:t>
            </a:r>
            <a:r>
              <a:rPr lang="en-US" dirty="0" err="1"/>
              <a:t>anlamındaki</a:t>
            </a:r>
            <a:r>
              <a:rPr lang="en-US" dirty="0"/>
              <a:t> “</a:t>
            </a:r>
            <a:r>
              <a:rPr lang="en-US" dirty="0" err="1"/>
              <a:t>liman</a:t>
            </a:r>
            <a:r>
              <a:rPr lang="en-US" dirty="0"/>
              <a:t>” </a:t>
            </a:r>
            <a:r>
              <a:rPr lang="en-US" dirty="0" err="1"/>
              <a:t>kelimesinden</a:t>
            </a:r>
            <a:r>
              <a:rPr lang="en-US" dirty="0"/>
              <a:t> </a:t>
            </a:r>
            <a:r>
              <a:rPr lang="en-US" dirty="0" err="1"/>
              <a:t>ziyade</a:t>
            </a:r>
            <a:r>
              <a:rPr lang="en-US" dirty="0"/>
              <a:t> “</a:t>
            </a:r>
            <a:r>
              <a:rPr lang="en-US" dirty="0" err="1"/>
              <a:t>köprü</a:t>
            </a:r>
            <a:r>
              <a:rPr lang="en-US" dirty="0"/>
              <a:t>”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tanımlanmasının</a:t>
            </a:r>
            <a:r>
              <a:rPr lang="en-US" dirty="0"/>
              <a:t> </a:t>
            </a:r>
            <a:r>
              <a:rPr lang="en-US" dirty="0" err="1"/>
              <a:t>sebebi</a:t>
            </a:r>
            <a:r>
              <a:rPr lang="en-US" dirty="0"/>
              <a:t> de tam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budur</a:t>
            </a:r>
            <a:r>
              <a:rPr lang="en-US" dirty="0"/>
              <a:t>.</a:t>
            </a:r>
          </a:p>
        </p:txBody>
      </p:sp>
      <p:pic>
        <p:nvPicPr>
          <p:cNvPr id="2050" name="Picture 2" descr="Port girişi">
            <a:extLst>
              <a:ext uri="{FF2B5EF4-FFF2-40B4-BE49-F238E27FC236}">
                <a16:creationId xmlns:a16="http://schemas.microsoft.com/office/drawing/2014/main" id="{BDB03098-13AC-4B8C-8F40-96B3F9C1F6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1725" y="2888655"/>
            <a:ext cx="4718050" cy="265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905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457C1B-ED17-48D7-8C8C-CAE642D2B2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Web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0FBB813-5754-4D90-BAD0-188F7B859B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8C943D-780A-4D21-9BD6-49B47DF9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5F2603-495E-4C42-A52A-BFF08240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0953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Öncelikli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maven </a:t>
            </a:r>
            <a:r>
              <a:rPr lang="en-US" dirty="0" err="1"/>
              <a:t>pom.xml’de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konfigürasyonlar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r>
              <a:rPr lang="en-US" dirty="0"/>
              <a:t>pom.xml </a:t>
            </a:r>
            <a:r>
              <a:rPr lang="en-US" dirty="0" err="1"/>
              <a:t>içerisinde</a:t>
            </a:r>
            <a:r>
              <a:rPr lang="en-US" dirty="0"/>
              <a:t> &lt;parent&gt; </a:t>
            </a:r>
            <a:r>
              <a:rPr lang="en-US" dirty="0" err="1"/>
              <a:t>tagleri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spring boot starter parent </a:t>
            </a:r>
            <a:r>
              <a:rPr lang="en-US" dirty="0" err="1"/>
              <a:t>projesini</a:t>
            </a:r>
            <a:r>
              <a:rPr lang="en-US" dirty="0"/>
              <a:t> base </a:t>
            </a:r>
            <a:r>
              <a:rPr lang="en-US" dirty="0" err="1"/>
              <a:t>projemiz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kullanacağımızı</a:t>
            </a:r>
            <a:r>
              <a:rPr lang="en-US" dirty="0"/>
              <a:t> </a:t>
            </a:r>
            <a:r>
              <a:rPr lang="en-US" dirty="0" err="1"/>
              <a:t>maven’a</a:t>
            </a:r>
            <a:r>
              <a:rPr lang="en-US" dirty="0"/>
              <a:t> </a:t>
            </a:r>
            <a:r>
              <a:rPr lang="en-US" dirty="0" err="1"/>
              <a:t>dikte</a:t>
            </a:r>
            <a:r>
              <a:rPr lang="en-US" dirty="0"/>
              <a:t> </a:t>
            </a:r>
            <a:r>
              <a:rPr lang="en-US" dirty="0" err="1"/>
              <a:t>etmemiz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3C97D8D-BFE2-43A9-919F-936D4ACE3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737" y="2981765"/>
            <a:ext cx="4363059" cy="1267002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16EBD480-4758-4345-9000-A3FF50C91253}"/>
              </a:ext>
            </a:extLst>
          </p:cNvPr>
          <p:cNvSpPr txBox="1">
            <a:spLocks/>
          </p:cNvSpPr>
          <p:nvPr/>
        </p:nvSpPr>
        <p:spPr>
          <a:xfrm>
            <a:off x="777240" y="4309002"/>
            <a:ext cx="10659110" cy="432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Sonrasında</a:t>
            </a:r>
            <a:r>
              <a:rPr lang="en-US" dirty="0"/>
              <a:t> spring boot starter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pom.xml’e</a:t>
            </a:r>
            <a:r>
              <a:rPr lang="en-US" dirty="0"/>
              <a:t> </a:t>
            </a:r>
            <a:r>
              <a:rPr lang="en-US" dirty="0" err="1"/>
              <a:t>eklememiz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30AE91D-CF04-4705-B4A0-DD1677FB5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737" y="4741333"/>
            <a:ext cx="420111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16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92D2C7C-0608-43F0-8A4B-CC32E95C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ve</a:t>
            </a:r>
            <a:r>
              <a:rPr lang="en-US" dirty="0"/>
              <a:t> Spring Web </a:t>
            </a:r>
            <a:r>
              <a:rPr lang="en-US" dirty="0" err="1"/>
              <a:t>İlişkisi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C607C3-AAC5-4DFB-9B76-AC61569E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Spring </a:t>
            </a:r>
            <a:r>
              <a:rPr lang="en-US" dirty="0" err="1"/>
              <a:t>Boot’un</a:t>
            </a:r>
            <a:r>
              <a:rPr lang="en-US" dirty="0"/>
              <a:t> Spring </a:t>
            </a:r>
            <a:r>
              <a:rPr lang="en-US" dirty="0" err="1"/>
              <a:t>modüllerinin</a:t>
            </a:r>
            <a:r>
              <a:rPr lang="en-US" dirty="0"/>
              <a:t> </a:t>
            </a:r>
            <a:r>
              <a:rPr lang="en-US" dirty="0" err="1"/>
              <a:t>kullanımını</a:t>
            </a:r>
            <a:r>
              <a:rPr lang="en-US" dirty="0"/>
              <a:t> </a:t>
            </a:r>
            <a:r>
              <a:rPr lang="en-US" dirty="0" err="1"/>
              <a:t>kolaylaştırdığından</a:t>
            </a:r>
            <a:r>
              <a:rPr lang="en-US" dirty="0"/>
              <a:t> </a:t>
            </a:r>
            <a:r>
              <a:rPr lang="en-US" dirty="0" err="1"/>
              <a:t>bahsetmiştik</a:t>
            </a:r>
            <a:r>
              <a:rPr lang="en-US" dirty="0"/>
              <a:t>. </a:t>
            </a:r>
            <a:r>
              <a:rPr lang="en-US" dirty="0" err="1"/>
              <a:t>Spring’in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WebMVC</a:t>
            </a:r>
            <a:r>
              <a:rPr lang="en-US" dirty="0"/>
              <a:t> </a:t>
            </a:r>
            <a:r>
              <a:rPr lang="en-US" dirty="0" err="1"/>
              <a:t>modülleri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Spring Boot bize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entegrasyonlar</a:t>
            </a:r>
            <a:r>
              <a:rPr lang="en-US" dirty="0"/>
              <a:t> </a:t>
            </a:r>
            <a:r>
              <a:rPr lang="en-US" dirty="0" err="1"/>
              <a:t>sunmaktadır</a:t>
            </a:r>
            <a:r>
              <a:rPr lang="en-US" dirty="0"/>
              <a:t>. </a:t>
            </a:r>
            <a:r>
              <a:rPr lang="en-US" dirty="0" err="1"/>
              <a:t>Normalde</a:t>
            </a:r>
            <a:r>
              <a:rPr lang="en-US" dirty="0"/>
              <a:t> Spring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</a:t>
            </a:r>
            <a:r>
              <a:rPr lang="en-US" dirty="0" err="1"/>
              <a:t>çalıştırmak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dizi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Spring Web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WebMVC</a:t>
            </a:r>
            <a:r>
              <a:rPr lang="en-US" dirty="0"/>
              <a:t> </a:t>
            </a:r>
            <a:r>
              <a:rPr lang="en-US" dirty="0" err="1"/>
              <a:t>bizlere</a:t>
            </a:r>
            <a:r>
              <a:rPr lang="en-US" dirty="0"/>
              <a:t> web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özellikler</a:t>
            </a:r>
            <a:r>
              <a:rPr lang="en-US" dirty="0"/>
              <a:t> </a:t>
            </a:r>
            <a:r>
              <a:rPr lang="en-US" dirty="0" err="1"/>
              <a:t>sağlıyor</a:t>
            </a:r>
            <a:r>
              <a:rPr lang="en-US" dirty="0"/>
              <a:t>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uygulamanın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sunucusunda</a:t>
            </a:r>
            <a:r>
              <a:rPr lang="en-US" dirty="0"/>
              <a:t> </a:t>
            </a:r>
            <a:r>
              <a:rPr lang="en-US" dirty="0" err="1"/>
              <a:t>çalıştırılması</a:t>
            </a:r>
            <a:r>
              <a:rPr lang="en-US" dirty="0"/>
              <a:t> </a:t>
            </a:r>
            <a:r>
              <a:rPr lang="en-US" dirty="0" err="1"/>
              <a:t>işi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bize </a:t>
            </a:r>
            <a:r>
              <a:rPr lang="en-US" dirty="0" err="1"/>
              <a:t>kalıyor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Spring Boot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barındırmış</a:t>
            </a:r>
            <a:r>
              <a:rPr lang="en-US" dirty="0"/>
              <a:t> </a:t>
            </a:r>
            <a:r>
              <a:rPr lang="en-US" dirty="0" err="1"/>
              <a:t>olduğu</a:t>
            </a:r>
            <a:r>
              <a:rPr lang="en-US" dirty="0"/>
              <a:t> Web </a:t>
            </a:r>
            <a:r>
              <a:rPr lang="en-US" dirty="0" err="1"/>
              <a:t>sunucusu</a:t>
            </a:r>
            <a:r>
              <a:rPr lang="en-US" dirty="0"/>
              <a:t> </a:t>
            </a:r>
            <a:r>
              <a:rPr lang="en-US" dirty="0" err="1"/>
              <a:t>sayesinde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işin</a:t>
            </a:r>
            <a:r>
              <a:rPr lang="en-US" dirty="0"/>
              <a:t> </a:t>
            </a:r>
            <a:r>
              <a:rPr lang="en-US" dirty="0" err="1"/>
              <a:t>yükünü</a:t>
            </a:r>
            <a:r>
              <a:rPr lang="en-US" dirty="0"/>
              <a:t> de </a:t>
            </a:r>
            <a:r>
              <a:rPr lang="en-US" dirty="0" err="1"/>
              <a:t>üzerimizden</a:t>
            </a:r>
            <a:r>
              <a:rPr lang="en-US" dirty="0"/>
              <a:t> </a:t>
            </a:r>
            <a:r>
              <a:rPr lang="en-US" dirty="0" err="1"/>
              <a:t>almış</a:t>
            </a:r>
            <a:r>
              <a:rPr lang="en-US" dirty="0"/>
              <a:t> </a:t>
            </a:r>
            <a:r>
              <a:rPr lang="en-US" dirty="0" err="1"/>
              <a:t>oluyor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Spring Boot </a:t>
            </a:r>
            <a:r>
              <a:rPr lang="en-US" dirty="0" err="1"/>
              <a:t>Web’in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modülü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“spring-boot-starter-web” </a:t>
            </a:r>
            <a:r>
              <a:rPr lang="en-US" dirty="0" err="1"/>
              <a:t>modülünden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bahsetmemiz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 </a:t>
            </a:r>
            <a:r>
              <a:rPr lang="en-US" dirty="0" err="1"/>
              <a:t>Aslında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modül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“spring-web”, “spring-</a:t>
            </a:r>
            <a:r>
              <a:rPr lang="en-US" dirty="0" err="1"/>
              <a:t>webmvc</a:t>
            </a:r>
            <a:r>
              <a:rPr lang="en-US" dirty="0"/>
              <a:t>”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Tomcat Web </a:t>
            </a:r>
            <a:r>
              <a:rPr lang="en-US" dirty="0" err="1"/>
              <a:t>Sunucunu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gerekli</a:t>
            </a:r>
            <a:r>
              <a:rPr lang="en-US" dirty="0"/>
              <a:t> </a:t>
            </a:r>
            <a:r>
              <a:rPr lang="en-US" dirty="0" err="1"/>
              <a:t>bağımlılıkları</a:t>
            </a:r>
            <a:r>
              <a:rPr lang="en-US" dirty="0"/>
              <a:t> </a:t>
            </a:r>
            <a:r>
              <a:rPr lang="en-US" dirty="0" err="1"/>
              <a:t>barındırıyor</a:t>
            </a:r>
            <a:r>
              <a:rPr lang="en-US" dirty="0"/>
              <a:t>.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barındırmakla</a:t>
            </a:r>
            <a:r>
              <a:rPr lang="en-US" dirty="0"/>
              <a:t> </a:t>
            </a:r>
            <a:r>
              <a:rPr lang="en-US" dirty="0" err="1"/>
              <a:t>kalmıyor</a:t>
            </a:r>
            <a:r>
              <a:rPr lang="en-US" dirty="0"/>
              <a:t> </a:t>
            </a:r>
            <a:r>
              <a:rPr lang="en-US" dirty="0" err="1"/>
              <a:t>bunlar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bizim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konfigürasyonları</a:t>
            </a:r>
            <a:r>
              <a:rPr lang="en-US" dirty="0"/>
              <a:t> da </a:t>
            </a:r>
            <a:r>
              <a:rPr lang="en-US" dirty="0" err="1"/>
              <a:t>barındırıyor</a:t>
            </a:r>
            <a:r>
              <a:rPr lang="en-US" dirty="0"/>
              <a:t>. Bu </a:t>
            </a:r>
            <a:r>
              <a:rPr lang="en-US" dirty="0" err="1"/>
              <a:t>sayede</a:t>
            </a:r>
            <a:r>
              <a:rPr lang="en-US" dirty="0"/>
              <a:t> </a:t>
            </a:r>
            <a:r>
              <a:rPr lang="en-US" dirty="0" err="1"/>
              <a:t>konfigürasyonlar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vakit</a:t>
            </a:r>
            <a:r>
              <a:rPr lang="en-US" dirty="0"/>
              <a:t> </a:t>
            </a:r>
            <a:r>
              <a:rPr lang="en-US" dirty="0" err="1"/>
              <a:t>kaybetmeden</a:t>
            </a:r>
            <a:r>
              <a:rPr lang="en-US" dirty="0"/>
              <a:t> </a:t>
            </a:r>
            <a:r>
              <a:rPr lang="en-US" dirty="0" err="1"/>
              <a:t>asıl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gereken</a:t>
            </a:r>
            <a:r>
              <a:rPr lang="en-US" dirty="0"/>
              <a:t> </a:t>
            </a:r>
            <a:r>
              <a:rPr lang="en-US" dirty="0" err="1"/>
              <a:t>işe</a:t>
            </a:r>
            <a:r>
              <a:rPr lang="en-US" dirty="0"/>
              <a:t> </a:t>
            </a:r>
            <a:r>
              <a:rPr lang="en-US" dirty="0" err="1"/>
              <a:t>odaklanabiliyoruz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739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954B97-3F38-483C-81D6-E1865DB83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5 </a:t>
            </a:r>
            <a:r>
              <a:rPr lang="en-US" dirty="0" err="1"/>
              <a:t>ile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ED04D6-3DE5-4F24-9438-D86A0707A9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  <a:p>
            <a:r>
              <a:rPr lang="en-US" dirty="0"/>
              <a:t>Spring Boot </a:t>
            </a:r>
            <a:r>
              <a:rPr lang="en-US" dirty="0" err="1"/>
              <a:t>kullanmadan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922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9E72B5-7504-46C6-85DA-EF55952B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D7FC78D-DBC4-4500-925A-ED2530BA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Bir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request-response(</a:t>
            </a:r>
            <a:r>
              <a:rPr lang="en-US" dirty="0" err="1"/>
              <a:t>istek-cevap</a:t>
            </a:r>
            <a:r>
              <a:rPr lang="en-US" dirty="0"/>
              <a:t>=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erişilen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barındıran</a:t>
            </a:r>
            <a:r>
              <a:rPr lang="en-US" dirty="0"/>
              <a:t> </a:t>
            </a:r>
            <a:r>
              <a:rPr lang="en-US" dirty="0" err="1"/>
              <a:t>sunucuların</a:t>
            </a:r>
            <a:r>
              <a:rPr lang="en-US" dirty="0"/>
              <a:t> </a:t>
            </a:r>
            <a:r>
              <a:rPr lang="en-US" dirty="0" err="1"/>
              <a:t>yeteneklerini</a:t>
            </a:r>
            <a:r>
              <a:rPr lang="en-US" dirty="0"/>
              <a:t> </a:t>
            </a:r>
            <a:r>
              <a:rPr lang="en-US" dirty="0" err="1"/>
              <a:t>genişletmek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Java </a:t>
            </a:r>
            <a:r>
              <a:rPr lang="en-US" dirty="0" err="1"/>
              <a:t>sınıfıdır</a:t>
            </a:r>
            <a:r>
              <a:rPr lang="en-US" dirty="0"/>
              <a:t>.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her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isteğe</a:t>
            </a:r>
            <a:r>
              <a:rPr lang="en-US" dirty="0"/>
              <a:t> </a:t>
            </a:r>
            <a:r>
              <a:rPr lang="en-US" dirty="0" err="1"/>
              <a:t>yanıt</a:t>
            </a:r>
            <a:r>
              <a:rPr lang="en-US" dirty="0"/>
              <a:t> </a:t>
            </a:r>
            <a:r>
              <a:rPr lang="en-US" dirty="0" err="1"/>
              <a:t>verebilse</a:t>
            </a:r>
            <a:r>
              <a:rPr lang="en-US" dirty="0"/>
              <a:t> de, </a:t>
            </a:r>
            <a:r>
              <a:rPr lang="en-US" dirty="0" err="1"/>
              <a:t>genellikle</a:t>
            </a:r>
            <a:r>
              <a:rPr lang="en-US" dirty="0"/>
              <a:t> web </a:t>
            </a:r>
            <a:r>
              <a:rPr lang="en-US" dirty="0" err="1"/>
              <a:t>sunucuları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barındırılan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kullanılırlar</a:t>
            </a:r>
            <a:r>
              <a:rPr lang="en-US" dirty="0"/>
              <a:t>. Bu </a:t>
            </a:r>
            <a:r>
              <a:rPr lang="en-US" dirty="0" err="1"/>
              <a:t>tür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Java Servlet </a:t>
            </a:r>
            <a:r>
              <a:rPr lang="en-US" dirty="0" err="1"/>
              <a:t>teknolojisi</a:t>
            </a:r>
            <a:r>
              <a:rPr lang="en-US" dirty="0"/>
              <a:t>, </a:t>
            </a:r>
            <a:r>
              <a:rPr lang="en-US" dirty="0" err="1"/>
              <a:t>HTTP'ye</a:t>
            </a:r>
            <a:r>
              <a:rPr lang="en-US" dirty="0"/>
              <a:t> </a:t>
            </a:r>
            <a:r>
              <a:rPr lang="en-US" dirty="0" err="1"/>
              <a:t>özgü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sınıflarını</a:t>
            </a:r>
            <a:r>
              <a:rPr lang="en-US" dirty="0"/>
              <a:t> </a:t>
            </a:r>
            <a:r>
              <a:rPr lang="en-US" dirty="0" err="1"/>
              <a:t>tanımlar</a:t>
            </a:r>
            <a:r>
              <a:rPr lang="en-US" dirty="0"/>
              <a:t>. </a:t>
            </a:r>
            <a:r>
              <a:rPr lang="en-US" dirty="0" err="1"/>
              <a:t>Javax.servlet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javax.servlet.http</a:t>
            </a:r>
            <a:r>
              <a:rPr lang="en-US" dirty="0"/>
              <a:t> </a:t>
            </a:r>
            <a:r>
              <a:rPr lang="en-US" dirty="0" err="1"/>
              <a:t>paketleri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yazmak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arabirimler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sınıflar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, </a:t>
            </a:r>
            <a:r>
              <a:rPr lang="en-US" dirty="0" err="1"/>
              <a:t>yaşam</a:t>
            </a:r>
            <a:r>
              <a:rPr lang="en-US" dirty="0"/>
              <a:t> </a:t>
            </a:r>
            <a:r>
              <a:rPr lang="en-US" dirty="0" err="1"/>
              <a:t>döngüsü</a:t>
            </a:r>
            <a:r>
              <a:rPr lang="en-US" dirty="0"/>
              <a:t> </a:t>
            </a:r>
            <a:r>
              <a:rPr lang="en-US" dirty="0" err="1"/>
              <a:t>yöntemlerini</a:t>
            </a:r>
            <a:r>
              <a:rPr lang="en-US" dirty="0"/>
              <a:t> </a:t>
            </a:r>
            <a:r>
              <a:rPr lang="en-US" dirty="0" err="1"/>
              <a:t>tanımlayan</a:t>
            </a:r>
            <a:r>
              <a:rPr lang="en-US" dirty="0"/>
              <a:t> Servlet </a:t>
            </a:r>
            <a:r>
              <a:rPr lang="en-US" dirty="0" err="1"/>
              <a:t>arabirimini</a:t>
            </a:r>
            <a:r>
              <a:rPr lang="en-US" dirty="0"/>
              <a:t> </a:t>
            </a:r>
            <a:r>
              <a:rPr lang="en-US" dirty="0" err="1"/>
              <a:t>uygulamalıdır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235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7959C7-40BC-4E73-B36B-E0E5059D2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Tomcat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D7F58B-849F-4E19-B59D-BA5528D56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Tomcat Servlet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sunucusudur</a:t>
            </a:r>
            <a:r>
              <a:rPr lang="en-US" dirty="0"/>
              <a:t>. Java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yazılan</a:t>
            </a:r>
            <a:r>
              <a:rPr lang="en-US" dirty="0"/>
              <a:t> web </a:t>
            </a:r>
            <a:r>
              <a:rPr lang="en-US" dirty="0" err="1"/>
              <a:t>uygulamaları</a:t>
            </a:r>
            <a:r>
              <a:rPr lang="en-US" dirty="0"/>
              <a:t> Tomcat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çalıştırılabilir</a:t>
            </a:r>
            <a:r>
              <a:rPr lang="en-US" dirty="0"/>
              <a:t>. Java Web </a:t>
            </a:r>
            <a:r>
              <a:rPr lang="en-US" dirty="0" err="1"/>
              <a:t>Uygulamalarının</a:t>
            </a:r>
            <a:r>
              <a:rPr lang="en-US" dirty="0"/>
              <a:t> tomcat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haberleşebilmeleri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Servlet </a:t>
            </a:r>
            <a:r>
              <a:rPr lang="en-US" dirty="0" err="1"/>
              <a:t>API’a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 </a:t>
            </a:r>
            <a:r>
              <a:rPr lang="en-US" dirty="0" err="1"/>
              <a:t>İleride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kurulduğunu</a:t>
            </a:r>
            <a:r>
              <a:rPr lang="en-US" dirty="0"/>
              <a:t> </a:t>
            </a:r>
            <a:r>
              <a:rPr lang="en-US" dirty="0" err="1"/>
              <a:t>göreceğiz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577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E1A09-CFB8-43DF-99A0-CE7E56192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İle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endParaRPr lang="en-US" dirty="0"/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1441E8C2-194B-4A70-9D14-BF737A208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26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84440AC-51C2-4427-BA79-679EC29B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Bağımlılığı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04220F-E0C8-483B-ADFF-7DD1F4A46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spring-boot-starter-web </a:t>
            </a:r>
            <a:r>
              <a:rPr lang="en-US" dirty="0" err="1"/>
              <a:t>bağımlılığını</a:t>
            </a:r>
            <a:r>
              <a:rPr lang="en-US" dirty="0"/>
              <a:t> </a:t>
            </a:r>
            <a:r>
              <a:rPr lang="en-US" dirty="0" err="1"/>
              <a:t>maven’ın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dosyası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pom.xml’e</a:t>
            </a:r>
            <a:r>
              <a:rPr lang="en-US" dirty="0"/>
              <a:t> </a:t>
            </a:r>
            <a:r>
              <a:rPr lang="en-US" dirty="0" err="1"/>
              <a:t>eklememiz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200" dirty="0"/>
              <a:t>&lt;dependency&gt;</a:t>
            </a:r>
          </a:p>
          <a:p>
            <a:pPr marL="457200" lvl="1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  <a:r>
              <a:rPr lang="en-US" sz="1200" dirty="0" err="1"/>
              <a:t>org.springframework.boot</a:t>
            </a:r>
            <a:r>
              <a:rPr lang="en-US" sz="1200" dirty="0"/>
              <a:t>&lt;/</a:t>
            </a:r>
            <a:r>
              <a:rPr lang="en-US" sz="1200" dirty="0" err="1"/>
              <a:t>groupId</a:t>
            </a:r>
            <a:r>
              <a:rPr lang="en-US" sz="1200" dirty="0"/>
              <a:t>&gt;</a:t>
            </a:r>
          </a:p>
          <a:p>
            <a:pPr marL="457200" lvl="1" indent="0">
              <a:buNone/>
            </a:pPr>
            <a:r>
              <a:rPr lang="en-US" sz="1200" dirty="0"/>
              <a:t>    &lt;</a:t>
            </a:r>
            <a:r>
              <a:rPr lang="en-US" sz="1200" dirty="0" err="1"/>
              <a:t>artifactId</a:t>
            </a:r>
            <a:r>
              <a:rPr lang="en-US" sz="1200" dirty="0"/>
              <a:t>&gt;spring-boot-starter-web&lt;/</a:t>
            </a:r>
            <a:r>
              <a:rPr lang="en-US" sz="1200" dirty="0" err="1"/>
              <a:t>artifactId</a:t>
            </a:r>
            <a:r>
              <a:rPr lang="en-US" sz="1200" dirty="0"/>
              <a:t>&gt;</a:t>
            </a:r>
          </a:p>
          <a:p>
            <a:pPr marL="457200" lvl="1" indent="0">
              <a:buNone/>
            </a:pPr>
            <a:r>
              <a:rPr lang="en-US" sz="1200" dirty="0"/>
              <a:t>    &lt;version&gt;2.6.1&lt;/version&gt;</a:t>
            </a:r>
          </a:p>
          <a:p>
            <a:pPr marL="457200" lvl="1" indent="0">
              <a:buNone/>
            </a:pPr>
            <a:r>
              <a:rPr lang="en-US" sz="1200" dirty="0"/>
              <a:t>&lt;/dependency&gt;</a:t>
            </a:r>
          </a:p>
          <a:p>
            <a:r>
              <a:rPr lang="en-US" sz="1400" dirty="0" err="1"/>
              <a:t>Eklemiş</a:t>
            </a:r>
            <a:r>
              <a:rPr lang="en-US" sz="1400" dirty="0"/>
              <a:t> </a:t>
            </a:r>
            <a:r>
              <a:rPr lang="en-US" sz="1400" dirty="0" err="1"/>
              <a:t>olduğumuz</a:t>
            </a:r>
            <a:r>
              <a:rPr lang="en-US" sz="1400" dirty="0"/>
              <a:t> Spring-Boot </a:t>
            </a:r>
            <a:r>
              <a:rPr lang="en-US" sz="1400" dirty="0" err="1"/>
              <a:t>bağımlılığı</a:t>
            </a:r>
            <a:r>
              <a:rPr lang="en-US" sz="1400" dirty="0"/>
              <a:t> </a:t>
            </a:r>
            <a:r>
              <a:rPr lang="en-US" sz="1400" dirty="0" err="1"/>
              <a:t>içerisinde</a:t>
            </a:r>
            <a:r>
              <a:rPr lang="en-US" sz="1400" dirty="0"/>
              <a:t> spring-web </a:t>
            </a:r>
            <a:r>
              <a:rPr lang="en-US" sz="1400" dirty="0" err="1"/>
              <a:t>ve</a:t>
            </a:r>
            <a:r>
              <a:rPr lang="en-US" sz="1400" dirty="0"/>
              <a:t> spring-</a:t>
            </a:r>
            <a:r>
              <a:rPr lang="en-US" sz="1400" dirty="0" err="1"/>
              <a:t>webmvc</a:t>
            </a:r>
            <a:r>
              <a:rPr lang="en-US" sz="1400" dirty="0"/>
              <a:t> </a:t>
            </a:r>
            <a:r>
              <a:rPr lang="en-US" sz="1400" dirty="0" err="1"/>
              <a:t>modüllerini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takım</a:t>
            </a:r>
            <a:r>
              <a:rPr lang="en-US" sz="1400" dirty="0"/>
              <a:t> </a:t>
            </a:r>
            <a:r>
              <a:rPr lang="en-US" sz="1400" dirty="0" err="1"/>
              <a:t>gerekli</a:t>
            </a:r>
            <a:r>
              <a:rPr lang="en-US" sz="1400" dirty="0"/>
              <a:t> </a:t>
            </a:r>
            <a:r>
              <a:rPr lang="en-US" sz="1400" dirty="0" err="1"/>
              <a:t>bağımlılıkları</a:t>
            </a:r>
            <a:r>
              <a:rPr lang="en-US" sz="1400" dirty="0"/>
              <a:t> </a:t>
            </a:r>
            <a:r>
              <a:rPr lang="en-US" sz="1400" dirty="0" err="1"/>
              <a:t>içermektedir</a:t>
            </a:r>
            <a:r>
              <a:rPr lang="en-US" sz="1400" dirty="0"/>
              <a:t>.</a:t>
            </a:r>
          </a:p>
          <a:p>
            <a:r>
              <a:rPr lang="en-US" sz="1400" dirty="0"/>
              <a:t>Bunun </a:t>
            </a:r>
            <a:r>
              <a:rPr lang="en-US" sz="1400" dirty="0" err="1"/>
              <a:t>yanı</a:t>
            </a:r>
            <a:r>
              <a:rPr lang="en-US" sz="1400" dirty="0"/>
              <a:t> </a:t>
            </a:r>
            <a:r>
              <a:rPr lang="en-US" sz="1400" dirty="0" err="1"/>
              <a:t>sıra</a:t>
            </a:r>
            <a:r>
              <a:rPr lang="en-US" sz="1400" dirty="0"/>
              <a:t> </a:t>
            </a:r>
            <a:r>
              <a:rPr lang="en-US" sz="1400" dirty="0" err="1"/>
              <a:t>içerisinde</a:t>
            </a:r>
            <a:r>
              <a:rPr lang="en-US" sz="1400" dirty="0"/>
              <a:t> </a:t>
            </a:r>
            <a:r>
              <a:rPr lang="en-US" sz="1400" dirty="0" err="1"/>
              <a:t>herhangi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</a:t>
            </a:r>
            <a:r>
              <a:rPr lang="en-US" sz="1400" dirty="0" err="1"/>
              <a:t>şekilde</a:t>
            </a:r>
            <a:r>
              <a:rPr lang="en-US" sz="1400" dirty="0"/>
              <a:t> </a:t>
            </a:r>
            <a:r>
              <a:rPr lang="en-US" sz="1400" dirty="0" err="1"/>
              <a:t>ayarlama</a:t>
            </a:r>
            <a:r>
              <a:rPr lang="en-US" sz="1400" dirty="0"/>
              <a:t> </a:t>
            </a:r>
            <a:r>
              <a:rPr lang="en-US" sz="1400" dirty="0" err="1"/>
              <a:t>yapmadan</a:t>
            </a:r>
            <a:r>
              <a:rPr lang="en-US" sz="1400" dirty="0"/>
              <a:t> </a:t>
            </a:r>
            <a:r>
              <a:rPr lang="en-US" sz="1400" dirty="0" err="1"/>
              <a:t>uygulamanızın</a:t>
            </a:r>
            <a:r>
              <a:rPr lang="en-US" sz="1400" dirty="0"/>
              <a:t>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çalışacağı</a:t>
            </a:r>
            <a:r>
              <a:rPr lang="en-US" sz="1400" dirty="0"/>
              <a:t> </a:t>
            </a:r>
            <a:r>
              <a:rPr lang="en-US" sz="1400" dirty="0" err="1"/>
              <a:t>bir</a:t>
            </a:r>
            <a:r>
              <a:rPr lang="en-US" sz="1400" dirty="0"/>
              <a:t> Tomcat Web </a:t>
            </a:r>
            <a:r>
              <a:rPr lang="en-US" sz="1400" dirty="0" err="1"/>
              <a:t>Sunucusunu</a:t>
            </a:r>
            <a:r>
              <a:rPr lang="en-US" sz="1400" dirty="0"/>
              <a:t> da </a:t>
            </a:r>
            <a:r>
              <a:rPr lang="en-US" sz="1400" dirty="0" err="1"/>
              <a:t>barındırmaktadır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0588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5CC609-D64A-4625-8DF5-285BD0C1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Uygulamasının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8DAAE0-E77F-4B6C-BB1E-303670330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Spring Boot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başlatmanın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yöntemi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Main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oluşturup</a:t>
            </a:r>
            <a:r>
              <a:rPr lang="en-US" dirty="0"/>
              <a:t> 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main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eklemektir</a:t>
            </a:r>
            <a:r>
              <a:rPr lang="en-US" dirty="0"/>
              <a:t>.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yapıldığını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görelim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1400" dirty="0"/>
              <a:t>@SpringBootApplication</a:t>
            </a:r>
          </a:p>
          <a:p>
            <a:pPr marL="457200" lvl="1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SpringBootRestApplication</a:t>
            </a:r>
            <a:r>
              <a:rPr lang="en-US" sz="1400" dirty="0"/>
              <a:t> {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 marL="457200" lvl="1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SpringApplication.run</a:t>
            </a:r>
            <a:r>
              <a:rPr lang="en-US" sz="1400" dirty="0"/>
              <a:t>(</a:t>
            </a:r>
            <a:r>
              <a:rPr lang="en-US" sz="1400" dirty="0" err="1"/>
              <a:t>SpringBootRestApplication.class</a:t>
            </a:r>
            <a:r>
              <a:rPr lang="en-US" sz="1400" dirty="0"/>
              <a:t>, 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457200" lvl="1" indent="0">
              <a:buNone/>
            </a:pPr>
            <a:r>
              <a:rPr lang="en-US" sz="1400" dirty="0"/>
              <a:t>    }</a:t>
            </a:r>
          </a:p>
          <a:p>
            <a:pPr marL="457200" lvl="1" indent="0">
              <a:buNone/>
            </a:pPr>
            <a:r>
              <a:rPr lang="en-US" sz="1400" dirty="0"/>
              <a:t>}</a:t>
            </a:r>
          </a:p>
          <a:p>
            <a:r>
              <a:rPr lang="en-US" sz="1600" dirty="0"/>
              <a:t>@SpringBootApplication </a:t>
            </a:r>
            <a:r>
              <a:rPr lang="en-US" sz="1600" dirty="0" err="1"/>
              <a:t>anotasyonu</a:t>
            </a:r>
            <a:r>
              <a:rPr lang="en-US" sz="1600" dirty="0"/>
              <a:t> @Configuration, @EnableAutoConfiguration </a:t>
            </a:r>
            <a:r>
              <a:rPr lang="en-US" sz="1600" dirty="0" err="1"/>
              <a:t>ve</a:t>
            </a:r>
            <a:r>
              <a:rPr lang="en-US" sz="1600" dirty="0"/>
              <a:t> @ComponentScan </a:t>
            </a:r>
            <a:r>
              <a:rPr lang="en-US" sz="1600" dirty="0" err="1"/>
              <a:t>anotasyonlarını</a:t>
            </a:r>
            <a:r>
              <a:rPr lang="en-US" sz="1600" dirty="0"/>
              <a:t> </a:t>
            </a:r>
            <a:r>
              <a:rPr lang="en-US" sz="1600" dirty="0" err="1"/>
              <a:t>içermektedir</a:t>
            </a:r>
            <a:r>
              <a:rPr lang="en-US" sz="1600" dirty="0"/>
              <a:t>. Bu </a:t>
            </a:r>
            <a:r>
              <a:rPr lang="en-US" sz="1600" dirty="0" err="1"/>
              <a:t>sayede</a:t>
            </a:r>
            <a:r>
              <a:rPr lang="en-US" sz="1600" dirty="0"/>
              <a:t> </a:t>
            </a:r>
            <a:r>
              <a:rPr lang="en-US" sz="1600" dirty="0" err="1"/>
              <a:t>otomatik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web </a:t>
            </a:r>
            <a:r>
              <a:rPr lang="en-US" sz="1600" dirty="0" err="1"/>
              <a:t>uygulamamızın</a:t>
            </a:r>
            <a:r>
              <a:rPr lang="en-US" sz="1600" dirty="0"/>
              <a:t> </a:t>
            </a:r>
            <a:r>
              <a:rPr lang="en-US" sz="1600" dirty="0" err="1"/>
              <a:t>konfigüre</a:t>
            </a:r>
            <a:r>
              <a:rPr lang="en-US" sz="1600" dirty="0"/>
              <a:t> </a:t>
            </a:r>
            <a:r>
              <a:rPr lang="en-US" sz="1600" dirty="0" err="1"/>
              <a:t>edilmesini</a:t>
            </a:r>
            <a:r>
              <a:rPr lang="en-US" sz="1600" dirty="0"/>
              <a:t> </a:t>
            </a:r>
            <a:r>
              <a:rPr lang="en-US" sz="1600" dirty="0" err="1"/>
              <a:t>sağlıyoruz</a:t>
            </a:r>
            <a:r>
              <a:rPr lang="en-US" sz="1600" dirty="0"/>
              <a:t>. </a:t>
            </a:r>
            <a:r>
              <a:rPr lang="en-US" sz="1600" dirty="0" err="1"/>
              <a:t>Burada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anotasyonu</a:t>
            </a:r>
            <a:r>
              <a:rPr lang="en-US" sz="1600" dirty="0"/>
              <a:t> </a:t>
            </a:r>
            <a:r>
              <a:rPr lang="en-US" sz="1600" dirty="0" err="1"/>
              <a:t>kullanmamız</a:t>
            </a:r>
            <a:r>
              <a:rPr lang="en-US" sz="1600" dirty="0"/>
              <a:t> Spring </a:t>
            </a:r>
            <a:r>
              <a:rPr lang="en-US" sz="1600" dirty="0" err="1"/>
              <a:t>Boot’un</a:t>
            </a:r>
            <a:r>
              <a:rPr lang="en-US" sz="1600" dirty="0"/>
              <a:t> IoC </a:t>
            </a:r>
            <a:r>
              <a:rPr lang="en-US" sz="1600" dirty="0" err="1"/>
              <a:t>Container’I</a:t>
            </a:r>
            <a:r>
              <a:rPr lang="en-US" sz="1600" dirty="0"/>
              <a:t> </a:t>
            </a:r>
            <a:r>
              <a:rPr lang="en-US" sz="1600" dirty="0" err="1"/>
              <a:t>içerisinde</a:t>
            </a:r>
            <a:r>
              <a:rPr lang="en-US" sz="1600" dirty="0"/>
              <a:t> </a:t>
            </a:r>
            <a:r>
              <a:rPr lang="en-US" sz="1600" dirty="0" err="1"/>
              <a:t>gerekli</a:t>
            </a:r>
            <a:r>
              <a:rPr lang="en-US" sz="1600" dirty="0"/>
              <a:t> </a:t>
            </a:r>
            <a:r>
              <a:rPr lang="en-US" sz="1600" dirty="0" err="1"/>
              <a:t>beanleri</a:t>
            </a:r>
            <a:r>
              <a:rPr lang="en-US" sz="1600" dirty="0"/>
              <a:t> </a:t>
            </a:r>
            <a:r>
              <a:rPr lang="en-US" sz="1600" dirty="0" err="1"/>
              <a:t>oluşturabilmesi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bizim</a:t>
            </a:r>
            <a:r>
              <a:rPr lang="en-US" sz="1600" dirty="0"/>
              <a:t> </a:t>
            </a:r>
            <a:r>
              <a:rPr lang="en-US" sz="1600" dirty="0" err="1"/>
              <a:t>yazacağımız</a:t>
            </a:r>
            <a:r>
              <a:rPr lang="en-US" sz="1600" dirty="0"/>
              <a:t> </a:t>
            </a:r>
            <a:r>
              <a:rPr lang="en-US" sz="1600" dirty="0" err="1"/>
              <a:t>beanleri</a:t>
            </a:r>
            <a:r>
              <a:rPr lang="en-US" sz="1600" dirty="0"/>
              <a:t> de </a:t>
            </a:r>
            <a:r>
              <a:rPr lang="en-US" sz="1600" dirty="0" err="1"/>
              <a:t>algılayabilmesi</a:t>
            </a:r>
            <a:r>
              <a:rPr lang="en-US" sz="1600" dirty="0"/>
              <a:t> </a:t>
            </a:r>
            <a:r>
              <a:rPr lang="en-US" sz="1600" dirty="0" err="1"/>
              <a:t>içindir</a:t>
            </a:r>
            <a:r>
              <a:rPr lang="en-US" sz="1600" dirty="0"/>
              <a:t>.</a:t>
            </a:r>
          </a:p>
          <a:p>
            <a:r>
              <a:rPr lang="en-US" sz="1600" dirty="0"/>
              <a:t>Bu </a:t>
            </a:r>
            <a:r>
              <a:rPr lang="en-US" sz="1600" dirty="0" err="1"/>
              <a:t>adımları</a:t>
            </a:r>
            <a:r>
              <a:rPr lang="en-US" sz="1600" dirty="0"/>
              <a:t> </a:t>
            </a:r>
            <a:r>
              <a:rPr lang="en-US" sz="1600" dirty="0" err="1"/>
              <a:t>tamamladıktan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artık</a:t>
            </a:r>
            <a:r>
              <a:rPr lang="en-US" sz="1600" dirty="0"/>
              <a:t> Web </a:t>
            </a:r>
            <a:r>
              <a:rPr lang="en-US" sz="1600" dirty="0" err="1"/>
              <a:t>uygulamamız</a:t>
            </a:r>
            <a:r>
              <a:rPr lang="en-US" sz="1600" dirty="0"/>
              <a:t> </a:t>
            </a:r>
            <a:r>
              <a:rPr lang="en-US" sz="1600" dirty="0" err="1"/>
              <a:t>kullanılmaya</a:t>
            </a:r>
            <a:r>
              <a:rPr lang="en-US" sz="1600" dirty="0"/>
              <a:t> </a:t>
            </a:r>
            <a:r>
              <a:rPr lang="en-US" sz="1600" dirty="0" err="1"/>
              <a:t>hazır</a:t>
            </a:r>
            <a:r>
              <a:rPr lang="en-US" sz="1600" dirty="0"/>
              <a:t>. </a:t>
            </a:r>
            <a:r>
              <a:rPr lang="en-US" sz="1600" dirty="0" err="1"/>
              <a:t>Çalıştırdığımızda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başlayacak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istekleri</a:t>
            </a:r>
            <a:r>
              <a:rPr lang="en-US" sz="1600" dirty="0"/>
              <a:t> </a:t>
            </a:r>
            <a:r>
              <a:rPr lang="en-US" sz="1600" dirty="0" err="1"/>
              <a:t>beklemeye</a:t>
            </a:r>
            <a:r>
              <a:rPr lang="en-US" sz="1600" dirty="0"/>
              <a:t> </a:t>
            </a:r>
            <a:r>
              <a:rPr lang="en-US" sz="1600" dirty="0" err="1"/>
              <a:t>başlayacaktır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3346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23003AAA-8617-4E16-B987-DBE7333A3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 err="1"/>
              <a:t>Kullanmadan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Oluşturmak</a:t>
            </a:r>
            <a:endParaRPr lang="en-US" dirty="0"/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81A4E533-FFFA-4537-8704-7435597B35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spring-</a:t>
            </a:r>
            <a:r>
              <a:rPr lang="en-US" dirty="0" err="1"/>
              <a:t>webmvc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4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5BCCCC-702D-44E2-939E-46C89750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Bağımlılığı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66E9E2-19F9-479F-84C6-752828A2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İlk </a:t>
            </a:r>
            <a:r>
              <a:rPr lang="en-US" dirty="0" err="1"/>
              <a:t>olarak</a:t>
            </a:r>
            <a:r>
              <a:rPr lang="en-US" dirty="0"/>
              <a:t> spring-</a:t>
            </a:r>
            <a:r>
              <a:rPr lang="en-US" dirty="0" err="1"/>
              <a:t>webmvc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javax</a:t>
            </a:r>
            <a:r>
              <a:rPr lang="en-US" dirty="0"/>
              <a:t>-servlet-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bağımlılıklarını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400" dirty="0"/>
              <a:t>&lt;dependency&gt;</a:t>
            </a:r>
          </a:p>
          <a:p>
            <a:pPr marL="457200" lvl="1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org.springframework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457200" lvl="1" indent="0">
              <a:buNone/>
            </a:pPr>
            <a:r>
              <a:rPr lang="en-US" sz="1400" dirty="0"/>
              <a:t>    &lt;</a:t>
            </a:r>
            <a:r>
              <a:rPr lang="en-US" sz="1400" dirty="0" err="1"/>
              <a:t>artifactId</a:t>
            </a:r>
            <a:r>
              <a:rPr lang="en-US" sz="1400" dirty="0"/>
              <a:t>&gt;spring-</a:t>
            </a:r>
            <a:r>
              <a:rPr lang="en-US" sz="1400" dirty="0" err="1"/>
              <a:t>webmvc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457200" lvl="1" indent="0">
              <a:buNone/>
            </a:pPr>
            <a:r>
              <a:rPr lang="en-US" sz="1400" dirty="0"/>
              <a:t>    &lt;version&gt;5.3.3&lt;/version&gt;</a:t>
            </a:r>
          </a:p>
          <a:p>
            <a:pPr marL="457200" lvl="1" indent="0">
              <a:buNone/>
            </a:pPr>
            <a:r>
              <a:rPr lang="en-US" sz="1400" dirty="0"/>
              <a:t>&lt;/dependency&gt;</a:t>
            </a:r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dirty="0"/>
              <a:t>&lt;dependency&gt;</a:t>
            </a:r>
          </a:p>
          <a:p>
            <a:pPr marL="457200" lvl="1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  <a:r>
              <a:rPr lang="en-US" sz="1400" dirty="0" err="1"/>
              <a:t>javax.servlet</a:t>
            </a:r>
            <a:r>
              <a:rPr lang="en-US" sz="1400" dirty="0"/>
              <a:t>&lt;/</a:t>
            </a:r>
            <a:r>
              <a:rPr lang="en-US" sz="1400" dirty="0" err="1"/>
              <a:t>groupId</a:t>
            </a:r>
            <a:r>
              <a:rPr lang="en-US" sz="1400" dirty="0"/>
              <a:t>&gt;</a:t>
            </a:r>
          </a:p>
          <a:p>
            <a:pPr marL="457200" lvl="1" indent="0">
              <a:buNone/>
            </a:pPr>
            <a:r>
              <a:rPr lang="en-US" sz="1400" dirty="0"/>
              <a:t>            &lt;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  <a:r>
              <a:rPr lang="en-US" sz="1400" dirty="0" err="1"/>
              <a:t>javax.servlet-api</a:t>
            </a:r>
            <a:r>
              <a:rPr lang="en-US" sz="1400" dirty="0"/>
              <a:t>&lt;/</a:t>
            </a:r>
            <a:r>
              <a:rPr lang="en-US" sz="1400" dirty="0" err="1"/>
              <a:t>artifactId</a:t>
            </a:r>
            <a:r>
              <a:rPr lang="en-US" sz="1400" dirty="0"/>
              <a:t>&gt;</a:t>
            </a:r>
          </a:p>
          <a:p>
            <a:pPr marL="457200" lvl="1" indent="0">
              <a:buNone/>
            </a:pPr>
            <a:r>
              <a:rPr lang="en-US" sz="1400" dirty="0"/>
              <a:t>            &lt;version&gt;4.0.1&lt;/version&gt;</a:t>
            </a:r>
          </a:p>
          <a:p>
            <a:pPr marL="457200" lvl="1" indent="0">
              <a:buNone/>
            </a:pPr>
            <a:r>
              <a:rPr lang="en-US" sz="1400" dirty="0"/>
              <a:t>            &lt;scope&gt;provided&lt;/scope&gt;</a:t>
            </a:r>
          </a:p>
          <a:p>
            <a:pPr marL="457200" lvl="1" indent="0">
              <a:buNone/>
            </a:pPr>
            <a:r>
              <a:rPr lang="en-US" sz="1400" dirty="0"/>
              <a:t>&lt;/dependency&gt;</a:t>
            </a:r>
          </a:p>
          <a:p>
            <a:r>
              <a:rPr lang="en-US" sz="1600" dirty="0" err="1"/>
              <a:t>javax</a:t>
            </a:r>
            <a:r>
              <a:rPr lang="en-US" sz="1600" dirty="0"/>
              <a:t>-servlet-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  <a:r>
              <a:rPr lang="en-US" sz="1600" dirty="0" err="1"/>
              <a:t>bağımlılığı</a:t>
            </a:r>
            <a:r>
              <a:rPr lang="en-US" sz="1600" dirty="0"/>
              <a:t> </a:t>
            </a:r>
            <a:r>
              <a:rPr lang="en-US" sz="1600" dirty="0" err="1"/>
              <a:t>bizim</a:t>
            </a:r>
            <a:r>
              <a:rPr lang="en-US" sz="1600" dirty="0"/>
              <a:t> </a:t>
            </a:r>
            <a:r>
              <a:rPr lang="en-US" sz="1600" dirty="0" err="1"/>
              <a:t>kullanacağımız</a:t>
            </a:r>
            <a:r>
              <a:rPr lang="en-US" sz="1600" dirty="0"/>
              <a:t> tomcat web </a:t>
            </a:r>
            <a:r>
              <a:rPr lang="en-US" sz="1600" dirty="0" err="1"/>
              <a:t>sunucusu</a:t>
            </a:r>
            <a:r>
              <a:rPr lang="en-US" sz="1600" dirty="0"/>
              <a:t>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iletişim</a:t>
            </a:r>
            <a:r>
              <a:rPr lang="en-US" sz="1600" dirty="0"/>
              <a:t> </a:t>
            </a:r>
            <a:r>
              <a:rPr lang="en-US" sz="1600" dirty="0" err="1"/>
              <a:t>kurmak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kullanacağımız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bağımlılıktır</a:t>
            </a:r>
            <a:r>
              <a:rPr lang="en-US" sz="1600" dirty="0"/>
              <a:t>. Bu </a:t>
            </a:r>
            <a:r>
              <a:rPr lang="en-US" sz="1600" dirty="0" err="1"/>
              <a:t>bağımlılığı</a:t>
            </a:r>
            <a:r>
              <a:rPr lang="en-US" sz="1600" dirty="0"/>
              <a:t> </a:t>
            </a:r>
            <a:r>
              <a:rPr lang="en-US" sz="1600" dirty="0" err="1"/>
              <a:t>kullanmadan</a:t>
            </a:r>
            <a:r>
              <a:rPr lang="en-US" sz="1600" dirty="0"/>
              <a:t> servlet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yazılmış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Tomcat web </a:t>
            </a:r>
            <a:r>
              <a:rPr lang="en-US" sz="1600" dirty="0" err="1"/>
              <a:t>sunucusuna</a:t>
            </a:r>
            <a:r>
              <a:rPr lang="en-US" sz="1600" dirty="0"/>
              <a:t> </a:t>
            </a:r>
            <a:r>
              <a:rPr lang="en-US" sz="1600" dirty="0" err="1"/>
              <a:t>erişilemez</a:t>
            </a:r>
            <a:r>
              <a:rPr lang="en-US" sz="1600" dirty="0"/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9681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D2BEA-A3FE-4F81-B0AC-8045D3E6C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Maven </a:t>
            </a:r>
            <a:r>
              <a:rPr lang="en-US" dirty="0" err="1"/>
              <a:t>Build’in</a:t>
            </a:r>
            <a:r>
              <a:rPr lang="en-US" dirty="0"/>
              <a:t> </a:t>
            </a:r>
            <a:r>
              <a:rPr lang="en-US" dirty="0" err="1"/>
              <a:t>Konfigüre</a:t>
            </a:r>
            <a:r>
              <a:rPr lang="en-US" dirty="0"/>
              <a:t> </a:t>
            </a:r>
            <a:r>
              <a:rPr lang="en-US" dirty="0" err="1"/>
              <a:t>Edilmesi</a:t>
            </a:r>
            <a:endParaRPr lang="en-US" dirty="0"/>
          </a:p>
        </p:txBody>
      </p:sp>
      <p:sp>
        <p:nvSpPr>
          <p:cNvPr id="4" name="Alt Başlık 3">
            <a:extLst>
              <a:ext uri="{FF2B5EF4-FFF2-40B4-BE49-F238E27FC236}">
                <a16:creationId xmlns:a16="http://schemas.microsoft.com/office/drawing/2014/main" id="{D56DF27F-56E0-45A1-A6A6-75B4D9CAA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web.xml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4424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8EA726-71A3-45FD-86A1-1045D546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13EC5B-5A36-4259-B04F-CBD289156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67204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maven’ın</a:t>
            </a:r>
            <a:r>
              <a:rPr lang="en-US" dirty="0"/>
              <a:t> spring boot </a:t>
            </a:r>
            <a:r>
              <a:rPr lang="en-US" dirty="0" err="1"/>
              <a:t>uygulamasını</a:t>
            </a:r>
            <a:r>
              <a:rPr lang="en-US" dirty="0"/>
              <a:t> build </a:t>
            </a:r>
            <a:r>
              <a:rPr lang="en-US" dirty="0" err="1"/>
              <a:t>edebilmesi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&lt;build&gt; </a:t>
            </a:r>
            <a:r>
              <a:rPr lang="en-US" dirty="0" err="1"/>
              <a:t>tagleri</a:t>
            </a:r>
            <a:r>
              <a:rPr lang="en-US" dirty="0"/>
              <a:t> </a:t>
            </a:r>
            <a:r>
              <a:rPr lang="en-US" dirty="0" err="1"/>
              <a:t>arasında</a:t>
            </a:r>
            <a:r>
              <a:rPr lang="en-US" dirty="0"/>
              <a:t> spring-boot-maven-</a:t>
            </a:r>
            <a:r>
              <a:rPr lang="en-US" dirty="0" err="1"/>
              <a:t>plugin’I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7A5A6C-2CE2-428E-8013-5352FFD1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99" y="2497667"/>
            <a:ext cx="4801270" cy="1695687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EEFE3EF8-B43C-43D6-8F1A-2CAD30477CFD}"/>
              </a:ext>
            </a:extLst>
          </p:cNvPr>
          <p:cNvSpPr txBox="1">
            <a:spLocks/>
          </p:cNvSpPr>
          <p:nvPr/>
        </p:nvSpPr>
        <p:spPr>
          <a:xfrm>
            <a:off x="766445" y="4192825"/>
            <a:ext cx="10659110" cy="67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pom.xml’de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konfigürasyonlar</a:t>
            </a:r>
            <a:r>
              <a:rPr lang="en-US" dirty="0"/>
              <a:t> </a:t>
            </a:r>
            <a:r>
              <a:rPr lang="en-US" dirty="0" err="1"/>
              <a:t>sonrasında</a:t>
            </a:r>
            <a:r>
              <a:rPr lang="en-US" dirty="0"/>
              <a:t> </a:t>
            </a:r>
            <a:r>
              <a:rPr lang="en-US" dirty="0" err="1"/>
              <a:t>kodumuzu</a:t>
            </a:r>
            <a:r>
              <a:rPr lang="en-US" dirty="0"/>
              <a:t> </a:t>
            </a:r>
            <a:r>
              <a:rPr lang="en-US" dirty="0" err="1"/>
              <a:t>yazmaya</a:t>
            </a:r>
            <a:r>
              <a:rPr lang="en-US" dirty="0"/>
              <a:t> </a:t>
            </a:r>
            <a:r>
              <a:rPr lang="en-US" dirty="0" err="1"/>
              <a:t>başlayabiliriz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06330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1E2B46-C747-47B6-885A-0A00DE72D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A6C497-1806-416E-B1F6-EF673C7E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Web.xml Java Web </a:t>
            </a:r>
            <a:r>
              <a:rPr lang="en-US" dirty="0" err="1"/>
              <a:t>Projelerinde</a:t>
            </a:r>
            <a:r>
              <a:rPr lang="en-US" dirty="0"/>
              <a:t> servlet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yazılmış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sunucunun</a:t>
            </a:r>
            <a:r>
              <a:rPr lang="en-US" dirty="0"/>
              <a:t> (Tomcat) </a:t>
            </a:r>
            <a:r>
              <a:rPr lang="en-US" dirty="0" err="1"/>
              <a:t>erişim</a:t>
            </a:r>
            <a:r>
              <a:rPr lang="en-US" dirty="0"/>
              <a:t> </a:t>
            </a:r>
            <a:r>
              <a:rPr lang="en-US" dirty="0" err="1"/>
              <a:t>kurallarını</a:t>
            </a:r>
            <a:r>
              <a:rPr lang="en-US" dirty="0"/>
              <a:t> </a:t>
            </a:r>
            <a:r>
              <a:rPr lang="en-US" dirty="0" err="1"/>
              <a:t>okuyabileceği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dosyasıdır</a:t>
            </a:r>
            <a:r>
              <a:rPr lang="en-US" dirty="0"/>
              <a:t>. Bu </a:t>
            </a:r>
            <a:r>
              <a:rPr lang="en-US" dirty="0" err="1"/>
              <a:t>konfigürasyon</a:t>
            </a:r>
            <a:r>
              <a:rPr lang="en-US" dirty="0"/>
              <a:t> Java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yazılarak</a:t>
            </a:r>
            <a:r>
              <a:rPr lang="en-US" dirty="0"/>
              <a:t> da </a:t>
            </a:r>
            <a:r>
              <a:rPr lang="en-US" dirty="0" err="1"/>
              <a:t>yapılabilmektedir</a:t>
            </a:r>
            <a:r>
              <a:rPr lang="en-US" dirty="0"/>
              <a:t>. Biz </a:t>
            </a:r>
            <a:r>
              <a:rPr lang="en-US" dirty="0" err="1"/>
              <a:t>ileride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Java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yapacağız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799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112BC8-42A7-4415-84E8-E9BDB88E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Build </a:t>
            </a:r>
            <a:r>
              <a:rPr lang="en-US" dirty="0" err="1"/>
              <a:t>Konfigürasyonu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64DACE-3605-43AD-920F-3ECC7A87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Biz web.xml </a:t>
            </a:r>
            <a:r>
              <a:rPr lang="en-US" dirty="0" err="1"/>
              <a:t>kullanmak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Java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yazarak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</a:t>
            </a:r>
            <a:r>
              <a:rPr lang="en-US" dirty="0" err="1"/>
              <a:t>yapacağımız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maven’ın</a:t>
            </a:r>
            <a:r>
              <a:rPr lang="en-US" dirty="0"/>
              <a:t> </a:t>
            </a:r>
            <a:r>
              <a:rPr lang="en-US" dirty="0" err="1"/>
              <a:t>hata</a:t>
            </a:r>
            <a:r>
              <a:rPr lang="en-US" dirty="0"/>
              <a:t> </a:t>
            </a:r>
            <a:r>
              <a:rPr lang="en-US" dirty="0" err="1"/>
              <a:t>vermemesi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yapmamız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sz="900" dirty="0"/>
              <a:t>&lt;build&gt;</a:t>
            </a:r>
          </a:p>
          <a:p>
            <a:pPr marL="457200" lvl="1" indent="0">
              <a:buNone/>
            </a:pPr>
            <a:r>
              <a:rPr lang="en-US" sz="900" dirty="0"/>
              <a:t>        &lt;plugins&gt;</a:t>
            </a:r>
          </a:p>
          <a:p>
            <a:pPr marL="457200" lvl="1" indent="0">
              <a:buNone/>
            </a:pPr>
            <a:r>
              <a:rPr lang="en-US" sz="900" dirty="0"/>
              <a:t>            &lt;plugin&gt;</a:t>
            </a:r>
          </a:p>
          <a:p>
            <a:pPr marL="457200" lvl="1" indent="0">
              <a:buNone/>
            </a:pPr>
            <a:r>
              <a:rPr lang="en-US" sz="900" dirty="0"/>
              <a:t>                &lt;</a:t>
            </a:r>
            <a:r>
              <a:rPr lang="en-US" sz="900" dirty="0" err="1"/>
              <a:t>artifactId</a:t>
            </a:r>
            <a:r>
              <a:rPr lang="en-US" sz="900" dirty="0"/>
              <a:t>&gt;maven-war-plugin&lt;/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pPr marL="457200" lvl="1" indent="0">
              <a:buNone/>
            </a:pPr>
            <a:r>
              <a:rPr lang="en-US" sz="900" dirty="0"/>
              <a:t>                &lt;version&gt;2.4&lt;/version&gt;</a:t>
            </a:r>
          </a:p>
          <a:p>
            <a:pPr marL="457200" lvl="1" indent="0">
              <a:buNone/>
            </a:pPr>
            <a:r>
              <a:rPr lang="en-US" sz="900" dirty="0"/>
              <a:t>                &lt;configuration&gt;</a:t>
            </a:r>
          </a:p>
          <a:p>
            <a:pPr marL="457200" lvl="1" indent="0">
              <a:buNone/>
            </a:pPr>
            <a:r>
              <a:rPr lang="en-US" sz="900" dirty="0"/>
              <a:t>                    &lt;</a:t>
            </a:r>
            <a:r>
              <a:rPr lang="en-US" sz="900" dirty="0" err="1"/>
              <a:t>failOnMissingWebXml</a:t>
            </a:r>
            <a:r>
              <a:rPr lang="en-US" sz="900" dirty="0"/>
              <a:t>&gt;false&lt;/</a:t>
            </a:r>
            <a:r>
              <a:rPr lang="en-US" sz="900" dirty="0" err="1"/>
              <a:t>failOnMissingWebXml</a:t>
            </a:r>
            <a:r>
              <a:rPr lang="en-US" sz="900" dirty="0"/>
              <a:t>&gt;</a:t>
            </a:r>
          </a:p>
          <a:p>
            <a:pPr marL="457200" lvl="1" indent="0">
              <a:buNone/>
            </a:pPr>
            <a:r>
              <a:rPr lang="en-US" sz="900" dirty="0"/>
              <a:t>                &lt;/configuration&gt;</a:t>
            </a:r>
          </a:p>
          <a:p>
            <a:pPr marL="457200" lvl="1" indent="0">
              <a:buNone/>
            </a:pPr>
            <a:r>
              <a:rPr lang="en-US" sz="900" dirty="0"/>
              <a:t>            &lt;/plugin&gt;</a:t>
            </a:r>
          </a:p>
          <a:p>
            <a:pPr marL="457200" lvl="1" indent="0">
              <a:buNone/>
            </a:pPr>
            <a:r>
              <a:rPr lang="en-US" sz="900" dirty="0"/>
              <a:t>        &lt;/plugins&gt;</a:t>
            </a:r>
          </a:p>
          <a:p>
            <a:pPr marL="457200" lvl="1" indent="0">
              <a:buNone/>
            </a:pPr>
            <a:r>
              <a:rPr lang="en-US" sz="900" dirty="0"/>
              <a:t>    &lt;/build&gt;</a:t>
            </a:r>
          </a:p>
          <a:p>
            <a:r>
              <a:rPr lang="en-US" sz="1800" dirty="0" err="1"/>
              <a:t>Burada</a:t>
            </a:r>
            <a:r>
              <a:rPr lang="en-US" sz="1800" dirty="0"/>
              <a:t> </a:t>
            </a:r>
            <a:r>
              <a:rPr lang="en-US" sz="1800" dirty="0" err="1"/>
              <a:t>failOnMissingWebXml</a:t>
            </a:r>
            <a:r>
              <a:rPr lang="en-US" sz="1800" dirty="0"/>
              <a:t> </a:t>
            </a:r>
            <a:r>
              <a:rPr lang="en-US" sz="1800" dirty="0" err="1"/>
              <a:t>parametresini</a:t>
            </a:r>
            <a:r>
              <a:rPr lang="en-US" sz="1800" dirty="0"/>
              <a:t> false </a:t>
            </a:r>
            <a:r>
              <a:rPr lang="en-US" sz="1800" dirty="0" err="1"/>
              <a:t>olarak</a:t>
            </a:r>
            <a:r>
              <a:rPr lang="en-US" sz="1800" dirty="0"/>
              <a:t> </a:t>
            </a:r>
            <a:r>
              <a:rPr lang="en-US" sz="1800" dirty="0" err="1"/>
              <a:t>gönderdiğimiz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web.xml </a:t>
            </a:r>
            <a:r>
              <a:rPr lang="en-US" sz="1800" dirty="0" err="1"/>
              <a:t>bulamaması</a:t>
            </a:r>
            <a:r>
              <a:rPr lang="en-US" sz="1800" dirty="0"/>
              <a:t> </a:t>
            </a:r>
            <a:r>
              <a:rPr lang="en-US" sz="1800" dirty="0" err="1"/>
              <a:t>durumunda</a:t>
            </a:r>
            <a:r>
              <a:rPr lang="en-US" sz="1800" dirty="0"/>
              <a:t> maven </a:t>
            </a:r>
            <a:r>
              <a:rPr lang="en-US" sz="1800" dirty="0" err="1"/>
              <a:t>hata</a:t>
            </a:r>
            <a:r>
              <a:rPr lang="en-US" sz="1800" dirty="0"/>
              <a:t> </a:t>
            </a:r>
            <a:r>
              <a:rPr lang="en-US" sz="1800" dirty="0" err="1"/>
              <a:t>vermeyecektir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89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9786B7-125A-4212-9410-6C1A19DD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 </a:t>
            </a:r>
            <a:r>
              <a:rPr lang="en-US" dirty="0" err="1"/>
              <a:t>Nedir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2849CF-4AC1-4BD9-82A5-E51BDFCA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 Java </a:t>
            </a:r>
            <a:r>
              <a:rPr lang="en-US" dirty="0" err="1"/>
              <a:t>uygulamalarının</a:t>
            </a:r>
            <a:r>
              <a:rPr lang="en-US" dirty="0"/>
              <a:t> </a:t>
            </a:r>
            <a:r>
              <a:rPr lang="en-US" dirty="0" err="1"/>
              <a:t>paketlendiği</a:t>
            </a:r>
            <a:r>
              <a:rPr lang="en-US" dirty="0"/>
              <a:t> </a:t>
            </a:r>
            <a:r>
              <a:rPr lang="en-US" dirty="0" err="1"/>
              <a:t>uzantılardan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tanesidir</a:t>
            </a:r>
            <a:r>
              <a:rPr lang="en-US" dirty="0"/>
              <a:t>. (jar </a:t>
            </a:r>
            <a:r>
              <a:rPr lang="en-US" dirty="0" err="1"/>
              <a:t>gibi</a:t>
            </a:r>
            <a:r>
              <a:rPr lang="en-US" dirty="0"/>
              <a:t>) war </a:t>
            </a:r>
            <a:r>
              <a:rPr lang="en-US" dirty="0" err="1"/>
              <a:t>uzantısı</a:t>
            </a:r>
            <a:r>
              <a:rPr lang="en-US" dirty="0"/>
              <a:t> Web </a:t>
            </a:r>
            <a:r>
              <a:rPr lang="en-US" dirty="0" err="1"/>
              <a:t>uygulamarı</a:t>
            </a:r>
            <a:r>
              <a:rPr lang="en-US" dirty="0"/>
              <a:t> </a:t>
            </a:r>
            <a:r>
              <a:rPr lang="en-US" dirty="0" err="1"/>
              <a:t>paketlenirken</a:t>
            </a:r>
            <a:r>
              <a:rPr lang="en-US" dirty="0"/>
              <a:t> </a:t>
            </a:r>
            <a:r>
              <a:rPr lang="en-US" dirty="0" err="1"/>
              <a:t>sıkça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 Biz de </a:t>
            </a:r>
            <a:r>
              <a:rPr lang="en-US" dirty="0" err="1"/>
              <a:t>bir</a:t>
            </a:r>
            <a:r>
              <a:rPr lang="en-US" dirty="0"/>
              <a:t> web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oluşturduğumuz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war </a:t>
            </a:r>
            <a:r>
              <a:rPr lang="en-US" dirty="0" err="1"/>
              <a:t>uzantısını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maven’ın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uzantı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uygulamamızı</a:t>
            </a:r>
            <a:r>
              <a:rPr lang="en-US" dirty="0"/>
              <a:t> </a:t>
            </a:r>
            <a:r>
              <a:rPr lang="en-US" dirty="0" err="1"/>
              <a:t>paketlemesini</a:t>
            </a:r>
            <a:r>
              <a:rPr lang="en-US" dirty="0"/>
              <a:t> </a:t>
            </a:r>
            <a:r>
              <a:rPr lang="en-US" dirty="0" err="1"/>
              <a:t>sağlamak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</a:t>
            </a:r>
            <a:r>
              <a:rPr lang="en-US" dirty="0" err="1"/>
              <a:t>pom.xml’e</a:t>
            </a:r>
            <a:r>
              <a:rPr lang="en-US" dirty="0"/>
              <a:t> </a:t>
            </a:r>
            <a:r>
              <a:rPr lang="en-US" dirty="0" err="1"/>
              <a:t>ekliyoruz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&lt;packaging&gt;war&lt;/packaging&gt;</a:t>
            </a:r>
          </a:p>
        </p:txBody>
      </p:sp>
    </p:spTree>
    <p:extLst>
      <p:ext uri="{BB962C8B-B14F-4D97-AF65-F5344CB8AC3E}">
        <p14:creationId xmlns:p14="http://schemas.microsoft.com/office/powerpoint/2010/main" val="41341213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3350EA3-1DC8-4553-929E-293EA560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Konfigürasyonun</a:t>
            </a:r>
            <a:r>
              <a:rPr lang="en-US" dirty="0"/>
              <a:t> </a:t>
            </a:r>
            <a:r>
              <a:rPr lang="en-US" dirty="0" err="1"/>
              <a:t>Yapılması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42BAE8-51F0-4D67-94D4-764265A3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Öncelikle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oluşturmamız</a:t>
            </a:r>
            <a:r>
              <a:rPr lang="en-US" dirty="0"/>
              <a:t> </a:t>
            </a:r>
            <a:r>
              <a:rPr lang="en-US" dirty="0" err="1"/>
              <a:t>gerekmektedir</a:t>
            </a:r>
            <a:r>
              <a:rPr lang="en-US" dirty="0"/>
              <a:t>. Bu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hazırlıyoruz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@Configuration</a:t>
            </a:r>
          </a:p>
          <a:p>
            <a:pPr marL="457200" lvl="1" indent="0">
              <a:buNone/>
            </a:pPr>
            <a:r>
              <a:rPr lang="en-US" dirty="0"/>
              <a:t>@EnableWebMvc</a:t>
            </a:r>
          </a:p>
          <a:p>
            <a:pPr marL="457200" lvl="1" indent="0">
              <a:buNone/>
            </a:pPr>
            <a:r>
              <a:rPr lang="en-US" dirty="0"/>
              <a:t>@ComponentScan(basePackages = “</a:t>
            </a:r>
            <a:r>
              <a:rPr lang="en-US" dirty="0" err="1"/>
              <a:t>com.bilgeadam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/>
              <a:t>public class </a:t>
            </a:r>
            <a:r>
              <a:rPr lang="en-US" dirty="0" err="1"/>
              <a:t>WebConfig</a:t>
            </a:r>
            <a:r>
              <a:rPr lang="en-US" dirty="0"/>
              <a:t> {}</a:t>
            </a:r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görüldüğü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konfigürasyon</a:t>
            </a:r>
            <a:r>
              <a:rPr lang="en-US" dirty="0"/>
              <a:t> Spring Boot </a:t>
            </a:r>
            <a:r>
              <a:rPr lang="en-US" dirty="0" err="1"/>
              <a:t>örneğinde</a:t>
            </a:r>
            <a:r>
              <a:rPr lang="en-US" dirty="0"/>
              <a:t> </a:t>
            </a:r>
            <a:r>
              <a:rPr lang="en-US" dirty="0" err="1"/>
              <a:t>yaptığımızdan</a:t>
            </a:r>
            <a:r>
              <a:rPr lang="en-US" dirty="0"/>
              <a:t> </a:t>
            </a:r>
            <a:r>
              <a:rPr lang="en-US" dirty="0" err="1"/>
              <a:t>farklı</a:t>
            </a:r>
            <a:r>
              <a:rPr lang="en-US" dirty="0"/>
              <a:t>. Spring Web MVC </a:t>
            </a:r>
            <a:r>
              <a:rPr lang="en-US" dirty="0" err="1"/>
              <a:t>konfigürasyonlarını</a:t>
            </a:r>
            <a:r>
              <a:rPr lang="en-US" dirty="0"/>
              <a:t> </a:t>
            </a:r>
            <a:r>
              <a:rPr lang="en-US" dirty="0" err="1"/>
              <a:t>ayarlamak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@EnableWebMvc </a:t>
            </a:r>
            <a:r>
              <a:rPr lang="en-US" dirty="0" err="1"/>
              <a:t>anotasyonunu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</a:t>
            </a:r>
            <a:r>
              <a:rPr lang="en-US" dirty="0" err="1"/>
              <a:t>Beanleri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ederek</a:t>
            </a:r>
            <a:r>
              <a:rPr lang="en-US" dirty="0"/>
              <a:t> IoC </a:t>
            </a:r>
            <a:r>
              <a:rPr lang="en-US" dirty="0" err="1"/>
              <a:t>Container’a</a:t>
            </a:r>
            <a:r>
              <a:rPr lang="en-US" dirty="0"/>
              <a:t> </a:t>
            </a:r>
            <a:r>
              <a:rPr lang="en-US" dirty="0" err="1"/>
              <a:t>ekleyebilmesi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@ComponentScan </a:t>
            </a:r>
            <a:r>
              <a:rPr lang="en-US" dirty="0" err="1"/>
              <a:t>anotasyonlarını</a:t>
            </a:r>
            <a:r>
              <a:rPr lang="en-US" dirty="0"/>
              <a:t> </a:t>
            </a:r>
            <a:r>
              <a:rPr lang="en-US" dirty="0" err="1"/>
              <a:t>kullanıyoruz</a:t>
            </a:r>
            <a:r>
              <a:rPr lang="en-US" dirty="0"/>
              <a:t>. </a:t>
            </a:r>
          </a:p>
          <a:p>
            <a:r>
              <a:rPr lang="en-US" dirty="0"/>
              <a:t>@EnableWebMVC </a:t>
            </a:r>
            <a:r>
              <a:rPr lang="en-US" dirty="0" err="1"/>
              <a:t>anotasyonu</a:t>
            </a:r>
            <a:r>
              <a:rPr lang="en-US" dirty="0"/>
              <a:t> dispatcher </a:t>
            </a:r>
            <a:r>
              <a:rPr lang="en-US" dirty="0" err="1"/>
              <a:t>servlet’in</a:t>
            </a:r>
            <a:r>
              <a:rPr lang="en-US" dirty="0"/>
              <a:t> (</a:t>
            </a:r>
            <a:r>
              <a:rPr lang="en-US" dirty="0" err="1"/>
              <a:t>istekleri</a:t>
            </a:r>
            <a:r>
              <a:rPr lang="en-US" dirty="0"/>
              <a:t> </a:t>
            </a:r>
            <a:r>
              <a:rPr lang="en-US" dirty="0" err="1"/>
              <a:t>karşılayacak</a:t>
            </a:r>
            <a:r>
              <a:rPr lang="en-US" dirty="0"/>
              <a:t> Java </a:t>
            </a:r>
            <a:r>
              <a:rPr lang="en-US" dirty="0" err="1"/>
              <a:t>tarafında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yapı</a:t>
            </a:r>
            <a:r>
              <a:rPr lang="en-US" dirty="0"/>
              <a:t>) </a:t>
            </a:r>
            <a:r>
              <a:rPr lang="en-US" dirty="0" err="1"/>
              <a:t>ayarlanması</a:t>
            </a:r>
            <a:r>
              <a:rPr lang="en-US" dirty="0"/>
              <a:t>, @Controller </a:t>
            </a:r>
            <a:r>
              <a:rPr lang="en-US" dirty="0" err="1"/>
              <a:t>ve</a:t>
            </a:r>
            <a:r>
              <a:rPr lang="en-US" dirty="0"/>
              <a:t> @RequestMapping  </a:t>
            </a:r>
            <a:r>
              <a:rPr lang="en-US" dirty="0" err="1"/>
              <a:t>açıklamalarının</a:t>
            </a:r>
            <a:r>
              <a:rPr lang="en-US" dirty="0"/>
              <a:t> </a:t>
            </a:r>
            <a:r>
              <a:rPr lang="en-US" dirty="0" err="1"/>
              <a:t>etkinleştirilmesi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varsayılanların</a:t>
            </a:r>
            <a:r>
              <a:rPr lang="en-US" dirty="0"/>
              <a:t> </a:t>
            </a:r>
            <a:r>
              <a:rPr lang="en-US" dirty="0" err="1"/>
              <a:t>ayarlanması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Spring Web MVC </a:t>
            </a:r>
            <a:r>
              <a:rPr lang="en-US" dirty="0" err="1"/>
              <a:t>yapılandırmasını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</a:p>
          <a:p>
            <a:r>
              <a:rPr lang="en-US" dirty="0"/>
              <a:t>Controller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RequestMapping’den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bahsedeceğiz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945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F90A49-9F0A-444E-940A-0A7164C3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Initializer (</a:t>
            </a:r>
            <a:r>
              <a:rPr lang="en-US" dirty="0" err="1"/>
              <a:t>başlatıcı</a:t>
            </a:r>
            <a:r>
              <a:rPr lang="en-US" dirty="0"/>
              <a:t>) </a:t>
            </a:r>
            <a:r>
              <a:rPr lang="en-US" dirty="0" err="1"/>
              <a:t>Sınıf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B28EE15-E9F3-416D-8693-38BB72F62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geldik</a:t>
            </a:r>
            <a:r>
              <a:rPr lang="en-US" dirty="0"/>
              <a:t> </a:t>
            </a:r>
            <a:r>
              <a:rPr lang="en-US" dirty="0" err="1"/>
              <a:t>uygulamamızın</a:t>
            </a:r>
            <a:r>
              <a:rPr lang="en-US" dirty="0"/>
              <a:t> </a:t>
            </a:r>
            <a:r>
              <a:rPr lang="en-US" dirty="0" err="1"/>
              <a:t>başlayacağı</a:t>
            </a:r>
            <a:r>
              <a:rPr lang="en-US" dirty="0"/>
              <a:t> </a:t>
            </a:r>
            <a:r>
              <a:rPr lang="en-US" dirty="0" err="1"/>
              <a:t>sınıfı</a:t>
            </a:r>
            <a:r>
              <a:rPr lang="en-US" dirty="0"/>
              <a:t> </a:t>
            </a:r>
            <a:r>
              <a:rPr lang="en-US" dirty="0" err="1"/>
              <a:t>oluşturmaya</a:t>
            </a:r>
            <a:r>
              <a:rPr lang="en-US" dirty="0"/>
              <a:t>. </a:t>
            </a:r>
            <a:r>
              <a:rPr lang="en-US" dirty="0" err="1"/>
              <a:t>AppInitializer</a:t>
            </a:r>
            <a:r>
              <a:rPr lang="en-US" dirty="0"/>
              <a:t>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oluşturuyor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WebApplicationInitializer</a:t>
            </a:r>
            <a:r>
              <a:rPr lang="en-US" dirty="0"/>
              <a:t> </a:t>
            </a:r>
            <a:r>
              <a:rPr lang="en-US" dirty="0" err="1"/>
              <a:t>interface’ini</a:t>
            </a:r>
            <a:r>
              <a:rPr lang="en-US" dirty="0"/>
              <a:t> </a:t>
            </a:r>
            <a:r>
              <a:rPr lang="en-US" dirty="0" err="1"/>
              <a:t>implemente</a:t>
            </a:r>
            <a:r>
              <a:rPr lang="en-US" dirty="0"/>
              <a:t> </a:t>
            </a:r>
            <a:r>
              <a:rPr lang="en-US" dirty="0" err="1"/>
              <a:t>ediyoruz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sz="1200" dirty="0"/>
              <a:t>public class </a:t>
            </a:r>
            <a:r>
              <a:rPr lang="en-US" sz="1200" dirty="0" err="1"/>
              <a:t>AppInitializer</a:t>
            </a:r>
            <a:r>
              <a:rPr lang="en-US" sz="1200" dirty="0"/>
              <a:t> implements </a:t>
            </a:r>
            <a:r>
              <a:rPr lang="en-US" sz="1200" dirty="0" err="1"/>
              <a:t>WebApplicationInitializer</a:t>
            </a:r>
            <a:r>
              <a:rPr lang="en-US" sz="1200" dirty="0"/>
              <a:t> {</a:t>
            </a:r>
          </a:p>
          <a:p>
            <a:pPr marL="457200" lvl="1" indent="0">
              <a:buNone/>
            </a:pPr>
            <a:r>
              <a:rPr lang="en-US" sz="1200" dirty="0"/>
              <a:t>    @Override</a:t>
            </a:r>
          </a:p>
          <a:p>
            <a:pPr marL="457200" lvl="1" indent="0">
              <a:buNone/>
            </a:pPr>
            <a:r>
              <a:rPr lang="en-US" sz="1200" dirty="0"/>
              <a:t>    public void </a:t>
            </a:r>
            <a:r>
              <a:rPr lang="en-US" sz="1200" dirty="0" err="1"/>
              <a:t>onStartup</a:t>
            </a:r>
            <a:r>
              <a:rPr lang="en-US" sz="1200" dirty="0"/>
              <a:t>(</a:t>
            </a:r>
            <a:r>
              <a:rPr lang="en-US" sz="1200" dirty="0" err="1"/>
              <a:t>ServletContext</a:t>
            </a:r>
            <a:r>
              <a:rPr lang="en-US" sz="1200" dirty="0"/>
              <a:t> container) throws </a:t>
            </a:r>
            <a:r>
              <a:rPr lang="en-US" sz="1200" dirty="0" err="1"/>
              <a:t>ServletException</a:t>
            </a:r>
            <a:r>
              <a:rPr lang="en-US" sz="1200" dirty="0"/>
              <a:t> {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AnnotationConfigWebApplicationContext</a:t>
            </a:r>
            <a:r>
              <a:rPr lang="en-US" sz="1200" dirty="0"/>
              <a:t> context = new </a:t>
            </a:r>
            <a:r>
              <a:rPr lang="en-US" sz="1200" dirty="0" err="1"/>
              <a:t>AnnotationConfigWebApplicationContext</a:t>
            </a:r>
            <a:r>
              <a:rPr lang="en-US" sz="1200" dirty="0"/>
              <a:t>();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context.scan</a:t>
            </a:r>
            <a:r>
              <a:rPr lang="en-US" sz="1200" dirty="0"/>
              <a:t>("</a:t>
            </a:r>
            <a:r>
              <a:rPr lang="en-US" sz="1200" dirty="0" err="1"/>
              <a:t>com.bilgeadam</a:t>
            </a:r>
            <a:r>
              <a:rPr lang="en-US" sz="1200" dirty="0"/>
              <a:t>");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container.addListener</a:t>
            </a:r>
            <a:r>
              <a:rPr lang="en-US" sz="1200" dirty="0"/>
              <a:t>(new </a:t>
            </a:r>
            <a:r>
              <a:rPr lang="en-US" sz="1200" dirty="0" err="1"/>
              <a:t>ContextLoaderListener</a:t>
            </a:r>
            <a:r>
              <a:rPr lang="en-US" sz="1200" dirty="0"/>
              <a:t>(context));</a:t>
            </a:r>
          </a:p>
          <a:p>
            <a:pPr marL="457200" lvl="1" indent="0">
              <a:buNone/>
            </a:pPr>
            <a:endParaRPr lang="en-US" sz="1200" dirty="0"/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ServletRegistration.Dynamic</a:t>
            </a:r>
            <a:r>
              <a:rPr lang="en-US" sz="1200" dirty="0"/>
              <a:t> dispatcher = </a:t>
            </a:r>
          </a:p>
          <a:p>
            <a:pPr marL="457200" lvl="1" indent="0">
              <a:buNone/>
            </a:pPr>
            <a:r>
              <a:rPr lang="en-US" sz="1200" dirty="0"/>
              <a:t>          </a:t>
            </a:r>
            <a:r>
              <a:rPr lang="en-US" sz="1200" dirty="0" err="1"/>
              <a:t>container.addServlet</a:t>
            </a:r>
            <a:r>
              <a:rPr lang="en-US" sz="1200" dirty="0"/>
              <a:t>("</a:t>
            </a:r>
            <a:r>
              <a:rPr lang="en-US" sz="1200" dirty="0" err="1"/>
              <a:t>mvc</a:t>
            </a:r>
            <a:r>
              <a:rPr lang="en-US" sz="1200" dirty="0"/>
              <a:t>", new </a:t>
            </a:r>
            <a:r>
              <a:rPr lang="en-US" sz="1200" dirty="0" err="1"/>
              <a:t>DispatcherServlet</a:t>
            </a:r>
            <a:r>
              <a:rPr lang="en-US" sz="1200" dirty="0"/>
              <a:t>(context));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dispatcher.setLoadOnStartup</a:t>
            </a:r>
            <a:r>
              <a:rPr lang="en-US" sz="1200" dirty="0"/>
              <a:t>(1);</a:t>
            </a:r>
          </a:p>
          <a:p>
            <a:pPr marL="457200" lvl="1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dispatcher.addMapping</a:t>
            </a:r>
            <a:r>
              <a:rPr lang="en-US" sz="1200" dirty="0"/>
              <a:t>("/");   </a:t>
            </a:r>
          </a:p>
          <a:p>
            <a:pPr marL="457200" lvl="1" indent="0">
              <a:buNone/>
            </a:pPr>
            <a:r>
              <a:rPr lang="en-US" sz="1200" dirty="0"/>
              <a:t>    }</a:t>
            </a:r>
          </a:p>
          <a:p>
            <a:pPr marL="457200" lvl="1" indent="0">
              <a:buNone/>
            </a:pPr>
            <a:r>
              <a:rPr lang="en-US" sz="1200" dirty="0"/>
              <a:t>}</a:t>
            </a:r>
          </a:p>
          <a:p>
            <a:r>
              <a:rPr lang="en-US" sz="1800" dirty="0" err="1"/>
              <a:t>Burada</a:t>
            </a:r>
            <a:r>
              <a:rPr lang="en-US" sz="1800" dirty="0"/>
              <a:t>, </a:t>
            </a:r>
            <a:r>
              <a:rPr lang="en-US" sz="1800" dirty="0" err="1"/>
              <a:t>AnnotationConfigWebApplicationContext</a:t>
            </a:r>
            <a:r>
              <a:rPr lang="en-US" sz="1800" dirty="0"/>
              <a:t> </a:t>
            </a:r>
            <a:r>
              <a:rPr lang="en-US" sz="1800" dirty="0" err="1"/>
              <a:t>sınıfını</a:t>
            </a:r>
            <a:r>
              <a:rPr lang="en-US" sz="1800" dirty="0"/>
              <a:t> </a:t>
            </a:r>
            <a:r>
              <a:rPr lang="en-US" sz="1800" dirty="0" err="1"/>
              <a:t>kullanarak</a:t>
            </a:r>
            <a:r>
              <a:rPr lang="en-US" sz="1800" dirty="0"/>
              <a:t> </a:t>
            </a:r>
            <a:r>
              <a:rPr lang="en-US" sz="1800" dirty="0" err="1"/>
              <a:t>bir</a:t>
            </a:r>
            <a:r>
              <a:rPr lang="en-US" sz="1800" dirty="0"/>
              <a:t> Spring </a:t>
            </a:r>
            <a:r>
              <a:rPr lang="en-US" sz="1800" dirty="0" err="1"/>
              <a:t>context’i</a:t>
            </a:r>
            <a:r>
              <a:rPr lang="en-US" sz="1800" dirty="0"/>
              <a:t> </a:t>
            </a:r>
            <a:r>
              <a:rPr lang="en-US" sz="1800" dirty="0" err="1"/>
              <a:t>oluşturuyoruz</a:t>
            </a:r>
            <a:r>
              <a:rPr lang="en-US" sz="1800" dirty="0"/>
              <a:t>; </a:t>
            </a:r>
            <a:r>
              <a:rPr lang="en-US" sz="1800" dirty="0" err="1"/>
              <a:t>bu</a:t>
            </a:r>
            <a:r>
              <a:rPr lang="en-US" sz="1800" dirty="0"/>
              <a:t>, </a:t>
            </a:r>
            <a:r>
              <a:rPr lang="en-US" sz="1800" dirty="0" err="1"/>
              <a:t>yalnızca</a:t>
            </a:r>
            <a:r>
              <a:rPr lang="en-US" sz="1800" dirty="0"/>
              <a:t> </a:t>
            </a:r>
            <a:r>
              <a:rPr lang="en-US" sz="1800" dirty="0" err="1"/>
              <a:t>anotasyon</a:t>
            </a:r>
            <a:r>
              <a:rPr lang="en-US" sz="1800" dirty="0"/>
              <a:t> </a:t>
            </a:r>
            <a:r>
              <a:rPr lang="en-US" sz="1800" dirty="0" err="1"/>
              <a:t>tabanlı</a:t>
            </a:r>
            <a:r>
              <a:rPr lang="en-US" sz="1800" dirty="0"/>
              <a:t> </a:t>
            </a:r>
            <a:r>
              <a:rPr lang="en-US" sz="1800" dirty="0" err="1"/>
              <a:t>konfigürasyon</a:t>
            </a:r>
            <a:r>
              <a:rPr lang="en-US" sz="1800" dirty="0"/>
              <a:t> </a:t>
            </a:r>
            <a:r>
              <a:rPr lang="en-US" sz="1800" dirty="0" err="1"/>
              <a:t>kullandığımız</a:t>
            </a:r>
            <a:r>
              <a:rPr lang="en-US" sz="1800" dirty="0"/>
              <a:t> </a:t>
            </a:r>
            <a:r>
              <a:rPr lang="en-US" sz="1800" dirty="0" err="1"/>
              <a:t>anlamına</a:t>
            </a:r>
            <a:r>
              <a:rPr lang="en-US" sz="1800" dirty="0"/>
              <a:t> </a:t>
            </a:r>
            <a:r>
              <a:rPr lang="en-US" sz="1800" dirty="0" err="1"/>
              <a:t>gelir</a:t>
            </a:r>
            <a:r>
              <a:rPr lang="en-US" sz="1800" dirty="0"/>
              <a:t>. </a:t>
            </a:r>
            <a:r>
              <a:rPr lang="en-US" sz="1800" dirty="0" err="1"/>
              <a:t>Ardından</a:t>
            </a:r>
            <a:r>
              <a:rPr lang="en-US" sz="1800" dirty="0"/>
              <a:t>, </a:t>
            </a:r>
            <a:r>
              <a:rPr lang="en-US" sz="1800" dirty="0" err="1"/>
              <a:t>configürasyonumuzu</a:t>
            </a:r>
            <a:r>
              <a:rPr lang="en-US" sz="1800" dirty="0"/>
              <a:t> da </a:t>
            </a:r>
            <a:r>
              <a:rPr lang="en-US" sz="1800" dirty="0" err="1"/>
              <a:t>bulabilmesi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paketleri</a:t>
            </a:r>
            <a:r>
              <a:rPr lang="en-US" sz="1800" dirty="0"/>
              <a:t> </a:t>
            </a:r>
            <a:r>
              <a:rPr lang="en-US" sz="1800" dirty="0" err="1"/>
              <a:t>belirliyoruz</a:t>
            </a:r>
            <a:r>
              <a:rPr lang="en-US" sz="1800" dirty="0"/>
              <a:t>. Son </a:t>
            </a:r>
            <a:r>
              <a:rPr lang="en-US" sz="1800" dirty="0" err="1"/>
              <a:t>olarak</a:t>
            </a:r>
            <a:r>
              <a:rPr lang="en-US" sz="1800" dirty="0"/>
              <a:t>, web </a:t>
            </a:r>
            <a:r>
              <a:rPr lang="en-US" sz="1800" dirty="0" err="1"/>
              <a:t>uygulaması</a:t>
            </a:r>
            <a:r>
              <a:rPr lang="en-US" sz="1800" dirty="0"/>
              <a:t> </a:t>
            </a:r>
            <a:r>
              <a:rPr lang="en-US" sz="1800" dirty="0" err="1"/>
              <a:t>için</a:t>
            </a:r>
            <a:r>
              <a:rPr lang="en-US" sz="1800" dirty="0"/>
              <a:t> </a:t>
            </a:r>
            <a:r>
              <a:rPr lang="en-US" sz="1800" dirty="0" err="1"/>
              <a:t>giriş</a:t>
            </a:r>
            <a:r>
              <a:rPr lang="en-US" sz="1800" dirty="0"/>
              <a:t> </a:t>
            </a:r>
            <a:r>
              <a:rPr lang="en-US" sz="1800" dirty="0" err="1"/>
              <a:t>noktasını</a:t>
            </a:r>
            <a:r>
              <a:rPr lang="en-US" sz="1800" dirty="0"/>
              <a:t> </a:t>
            </a:r>
            <a:r>
              <a:rPr lang="en-US" sz="1800" dirty="0" err="1"/>
              <a:t>tanımlıyoruz</a:t>
            </a:r>
            <a:r>
              <a:rPr lang="en-US" sz="1800" dirty="0"/>
              <a:t>. (</a:t>
            </a:r>
            <a:r>
              <a:rPr lang="en-US" sz="1800" dirty="0" err="1"/>
              <a:t>DispatcherServlet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5607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9FF80-8BFD-4BE5-9924-DEE88ACAA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Uygulamanın</a:t>
            </a:r>
            <a:r>
              <a:rPr lang="en-US" dirty="0"/>
              <a:t> Tomcat </a:t>
            </a:r>
            <a:r>
              <a:rPr lang="en-US" dirty="0" err="1"/>
              <a:t>Sunucusuna</a:t>
            </a:r>
            <a:r>
              <a:rPr lang="en-US" dirty="0"/>
              <a:t> Deploy </a:t>
            </a:r>
            <a:r>
              <a:rPr lang="en-US" dirty="0" err="1"/>
              <a:t>Edilmesi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7A340D-BEB7-4CD7-94F3-C265ECE89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Spring Boot </a:t>
            </a:r>
            <a:r>
              <a:rPr lang="en-US" dirty="0" err="1"/>
              <a:t>kullanmadığımız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gömülü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Tomcat </a:t>
            </a:r>
            <a:r>
              <a:rPr lang="en-US" dirty="0" err="1"/>
              <a:t>sunucumuz</a:t>
            </a:r>
            <a:r>
              <a:rPr lang="en-US" dirty="0"/>
              <a:t> </a:t>
            </a:r>
            <a:r>
              <a:rPr lang="en-US" dirty="0" err="1"/>
              <a:t>bulunmuyor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sebeple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sunucumuzu</a:t>
            </a:r>
            <a:r>
              <a:rPr lang="en-US" dirty="0"/>
              <a:t> </a:t>
            </a:r>
            <a:r>
              <a:rPr lang="en-US" dirty="0" err="1"/>
              <a:t>indirmemiz</a:t>
            </a:r>
            <a:r>
              <a:rPr lang="en-US" dirty="0"/>
              <a:t> </a:t>
            </a:r>
            <a:r>
              <a:rPr lang="en-US" dirty="0" err="1"/>
              <a:t>gerekiyor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https://dlcdn.apache.org/tomcat/tomcat-9/v9.0.62/bin/apache-tomcat-9.0.62.zip</a:t>
            </a:r>
            <a:r>
              <a:rPr lang="en-US" dirty="0"/>
              <a:t> </a:t>
            </a:r>
            <a:r>
              <a:rPr lang="en-US" dirty="0" err="1"/>
              <a:t>adresinden</a:t>
            </a:r>
            <a:r>
              <a:rPr lang="en-US" dirty="0"/>
              <a:t> tomcat </a:t>
            </a:r>
            <a:r>
              <a:rPr lang="en-US" dirty="0" err="1"/>
              <a:t>sunucumuzu</a:t>
            </a:r>
            <a:r>
              <a:rPr lang="en-US" dirty="0"/>
              <a:t> </a:t>
            </a:r>
            <a:r>
              <a:rPr lang="en-US" dirty="0" err="1"/>
              <a:t>indiriyoruz</a:t>
            </a:r>
            <a:r>
              <a:rPr lang="en-US" dirty="0"/>
              <a:t>. </a:t>
            </a:r>
          </a:p>
          <a:p>
            <a:r>
              <a:rPr lang="en-US" dirty="0" err="1"/>
              <a:t>İndirdikten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zip’ten</a:t>
            </a:r>
            <a:r>
              <a:rPr lang="en-US" dirty="0"/>
              <a:t> </a:t>
            </a:r>
            <a:r>
              <a:rPr lang="en-US" dirty="0" err="1"/>
              <a:t>çıkarıyoruz</a:t>
            </a:r>
            <a:r>
              <a:rPr lang="en-US" dirty="0"/>
              <a:t>. </a:t>
            </a:r>
          </a:p>
          <a:p>
            <a:r>
              <a:rPr lang="en-US" dirty="0" err="1"/>
              <a:t>Çıkarmış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config </a:t>
            </a:r>
            <a:r>
              <a:rPr lang="en-US" dirty="0" err="1"/>
              <a:t>dizini</a:t>
            </a:r>
            <a:r>
              <a:rPr lang="en-US" dirty="0"/>
              <a:t> </a:t>
            </a:r>
            <a:r>
              <a:rPr lang="en-US" dirty="0" err="1"/>
              <a:t>altında</a:t>
            </a:r>
            <a:r>
              <a:rPr lang="en-US" dirty="0"/>
              <a:t> tomcat-users.xml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dosya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dosyada</a:t>
            </a:r>
            <a:r>
              <a:rPr lang="en-US" dirty="0"/>
              <a:t> &lt;xml&gt; </a:t>
            </a:r>
            <a:r>
              <a:rPr lang="en-US" dirty="0" err="1"/>
              <a:t>tagleri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konfigürasyonu</a:t>
            </a:r>
            <a:r>
              <a:rPr lang="en-US" dirty="0"/>
              <a:t> </a:t>
            </a:r>
            <a:r>
              <a:rPr lang="en-US" dirty="0" err="1"/>
              <a:t>ekleyerek</a:t>
            </a:r>
            <a:r>
              <a:rPr lang="en-US" dirty="0"/>
              <a:t> </a:t>
            </a:r>
            <a:r>
              <a:rPr lang="en-US" dirty="0" err="1"/>
              <a:t>kullanıcımızı</a:t>
            </a:r>
            <a:r>
              <a:rPr lang="en-US" dirty="0"/>
              <a:t> </a:t>
            </a:r>
            <a:r>
              <a:rPr lang="en-US" dirty="0" err="1"/>
              <a:t>oluşturuyoruz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  &lt;user username="admin" password="admin" roles="manager-</a:t>
            </a:r>
            <a:r>
              <a:rPr lang="en-US" dirty="0" err="1"/>
              <a:t>gui</a:t>
            </a:r>
            <a:r>
              <a:rPr lang="en-US" dirty="0"/>
              <a:t>"/&gt;</a:t>
            </a:r>
          </a:p>
          <a:p>
            <a:r>
              <a:rPr lang="en-US" dirty="0" err="1"/>
              <a:t>Artık</a:t>
            </a:r>
            <a:r>
              <a:rPr lang="en-US" dirty="0"/>
              <a:t> </a:t>
            </a:r>
            <a:r>
              <a:rPr lang="en-US" dirty="0" err="1"/>
              <a:t>sunucumuzu</a:t>
            </a:r>
            <a:r>
              <a:rPr lang="en-US" dirty="0"/>
              <a:t> </a:t>
            </a:r>
            <a:r>
              <a:rPr lang="en-US" dirty="0" err="1"/>
              <a:t>çalıştırabiliriz</a:t>
            </a:r>
            <a:r>
              <a:rPr lang="en-US" dirty="0"/>
              <a:t>. </a:t>
            </a:r>
            <a:r>
              <a:rPr lang="en-US" dirty="0" err="1"/>
              <a:t>Çıkarmış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dosyalar</a:t>
            </a:r>
            <a:r>
              <a:rPr lang="en-US" dirty="0"/>
              <a:t> </a:t>
            </a:r>
            <a:r>
              <a:rPr lang="en-US" dirty="0" err="1"/>
              <a:t>içerisinde</a:t>
            </a:r>
            <a:r>
              <a:rPr lang="en-US" dirty="0"/>
              <a:t> bin </a:t>
            </a:r>
            <a:r>
              <a:rPr lang="en-US" dirty="0" err="1"/>
              <a:t>isimli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dizin</a:t>
            </a:r>
            <a:r>
              <a:rPr lang="en-US" dirty="0"/>
              <a:t> </a:t>
            </a:r>
            <a:r>
              <a:rPr lang="en-US" dirty="0" err="1"/>
              <a:t>bulunuyor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dizine</a:t>
            </a:r>
            <a:r>
              <a:rPr lang="en-US" dirty="0"/>
              <a:t> </a:t>
            </a:r>
            <a:r>
              <a:rPr lang="en-US" dirty="0" err="1"/>
              <a:t>girip</a:t>
            </a:r>
            <a:r>
              <a:rPr lang="en-US" dirty="0"/>
              <a:t>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sistemimiz</a:t>
            </a:r>
            <a:r>
              <a:rPr lang="en-US" dirty="0"/>
              <a:t> windows </a:t>
            </a:r>
            <a:r>
              <a:rPr lang="en-US" dirty="0" err="1"/>
              <a:t>ise</a:t>
            </a:r>
            <a:r>
              <a:rPr lang="en-US" dirty="0"/>
              <a:t> startup.bat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macos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startup.sh’I</a:t>
            </a:r>
            <a:r>
              <a:rPr lang="en-US" dirty="0"/>
              <a:t> </a:t>
            </a:r>
            <a:r>
              <a:rPr lang="en-US" dirty="0" err="1"/>
              <a:t>çalıştırıyoruz</a:t>
            </a:r>
            <a:r>
              <a:rPr lang="en-US" dirty="0"/>
              <a:t>. </a:t>
            </a:r>
            <a:r>
              <a:rPr lang="en-US" dirty="0" err="1"/>
              <a:t>Artık</a:t>
            </a:r>
            <a:r>
              <a:rPr lang="en-US" dirty="0"/>
              <a:t> tomcat </a:t>
            </a:r>
            <a:r>
              <a:rPr lang="en-US" dirty="0" err="1"/>
              <a:t>sunucumuz</a:t>
            </a:r>
            <a:r>
              <a:rPr lang="en-US" dirty="0"/>
              <a:t> </a:t>
            </a:r>
            <a:r>
              <a:rPr lang="en-US" dirty="0" err="1"/>
              <a:t>çalışıyor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468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9C211C-36DB-4A22-8944-EE5AA8D1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1791478"/>
          </a:xfrm>
        </p:spPr>
        <p:txBody>
          <a:bodyPr anchor="b">
            <a:normAutofit/>
          </a:bodyPr>
          <a:lstStyle/>
          <a:p>
            <a:r>
              <a:rPr lang="en-US" dirty="0" err="1"/>
              <a:t>Uygulamanın</a:t>
            </a:r>
            <a:r>
              <a:rPr lang="en-US" dirty="0"/>
              <a:t> Tomcat </a:t>
            </a:r>
            <a:r>
              <a:rPr lang="en-US" dirty="0" err="1"/>
              <a:t>Sunucusuna</a:t>
            </a:r>
            <a:r>
              <a:rPr lang="en-US" dirty="0"/>
              <a:t> Deploy </a:t>
            </a:r>
            <a:r>
              <a:rPr lang="en-US" dirty="0" err="1"/>
              <a:t>Edilmesi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265962B-946C-4422-B3E1-923C2CEC1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2248678"/>
            <a:ext cx="3994785" cy="362030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hlinkClick r:id="rId2"/>
              </a:rPr>
              <a:t>http://localhost:8080</a:t>
            </a:r>
            <a:r>
              <a:rPr lang="en-US" sz="1700" dirty="0"/>
              <a:t> </a:t>
            </a:r>
            <a:r>
              <a:rPr lang="en-US" sz="1700" dirty="0" err="1"/>
              <a:t>adresine</a:t>
            </a:r>
            <a:r>
              <a:rPr lang="en-US" sz="1700" dirty="0"/>
              <a:t> </a:t>
            </a:r>
            <a:r>
              <a:rPr lang="en-US" sz="1700" dirty="0" err="1"/>
              <a:t>tarayıcımızdan</a:t>
            </a:r>
            <a:r>
              <a:rPr lang="en-US" sz="1700" dirty="0"/>
              <a:t> </a:t>
            </a:r>
            <a:r>
              <a:rPr lang="en-US" sz="1700" dirty="0" err="1"/>
              <a:t>giriyoruz</a:t>
            </a:r>
            <a:r>
              <a:rPr lang="en-US" sz="1700" dirty="0"/>
              <a:t>. </a:t>
            </a:r>
            <a:r>
              <a:rPr lang="en-US" sz="1700" dirty="0" err="1"/>
              <a:t>Karşımızda</a:t>
            </a:r>
            <a:r>
              <a:rPr lang="en-US" sz="1700" dirty="0"/>
              <a:t> </a:t>
            </a:r>
            <a:r>
              <a:rPr lang="en-US" sz="1700" dirty="0" err="1"/>
              <a:t>tomcat’in</a:t>
            </a:r>
            <a:r>
              <a:rPr lang="en-US" sz="1700" dirty="0"/>
              <a:t> </a:t>
            </a:r>
            <a:r>
              <a:rPr lang="en-US" sz="1700" dirty="0" err="1"/>
              <a:t>arayüzü</a:t>
            </a:r>
            <a:r>
              <a:rPr lang="en-US" sz="1700" dirty="0"/>
              <a:t> </a:t>
            </a:r>
            <a:r>
              <a:rPr lang="en-US" sz="1700" dirty="0" err="1"/>
              <a:t>bulunuyor</a:t>
            </a:r>
            <a:r>
              <a:rPr lang="en-US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Burada</a:t>
            </a:r>
            <a:r>
              <a:rPr lang="en-US" sz="1700" dirty="0"/>
              <a:t> manager app </a:t>
            </a:r>
            <a:r>
              <a:rPr lang="en-US" sz="1700" dirty="0" err="1"/>
              <a:t>butonu</a:t>
            </a:r>
            <a:r>
              <a:rPr lang="en-US" sz="1700" dirty="0"/>
              <a:t> </a:t>
            </a:r>
            <a:r>
              <a:rPr lang="en-US" sz="1700" dirty="0" err="1"/>
              <a:t>vasıtası</a:t>
            </a:r>
            <a:r>
              <a:rPr lang="en-US" sz="1700" dirty="0"/>
              <a:t> </a:t>
            </a:r>
            <a:r>
              <a:rPr lang="en-US" sz="1700" dirty="0" err="1"/>
              <a:t>ile</a:t>
            </a:r>
            <a:r>
              <a:rPr lang="en-US" sz="1700" dirty="0"/>
              <a:t> </a:t>
            </a:r>
            <a:r>
              <a:rPr lang="en-US" sz="1700" dirty="0">
                <a:hlinkClick r:id="rId3"/>
              </a:rPr>
              <a:t>http://localhost:8080/manager/html</a:t>
            </a:r>
            <a:r>
              <a:rPr lang="en-US" sz="1700" dirty="0"/>
              <a:t> </a:t>
            </a:r>
            <a:r>
              <a:rPr lang="en-US" sz="1700" dirty="0" err="1"/>
              <a:t>adresine</a:t>
            </a:r>
            <a:r>
              <a:rPr lang="en-US" sz="1700" dirty="0"/>
              <a:t> </a:t>
            </a:r>
            <a:r>
              <a:rPr lang="en-US" sz="1700" dirty="0" err="1"/>
              <a:t>ulaşıyoruz</a:t>
            </a:r>
            <a:r>
              <a:rPr lang="en-US" sz="1700" dirty="0"/>
              <a:t>. </a:t>
            </a:r>
            <a:r>
              <a:rPr lang="en-US" sz="1700" dirty="0" err="1"/>
              <a:t>Buraya</a:t>
            </a:r>
            <a:r>
              <a:rPr lang="en-US" sz="1700" dirty="0"/>
              <a:t> </a:t>
            </a:r>
            <a:r>
              <a:rPr lang="en-US" sz="1700" dirty="0" err="1"/>
              <a:t>ulaşırken</a:t>
            </a:r>
            <a:r>
              <a:rPr lang="en-US" sz="1700" dirty="0"/>
              <a:t> </a:t>
            </a:r>
            <a:r>
              <a:rPr lang="en-US" sz="1700" dirty="0" err="1"/>
              <a:t>kullanıcı</a:t>
            </a:r>
            <a:r>
              <a:rPr lang="en-US" sz="1700" dirty="0"/>
              <a:t> </a:t>
            </a:r>
            <a:r>
              <a:rPr lang="en-US" sz="1700" dirty="0" err="1"/>
              <a:t>adı</a:t>
            </a:r>
            <a:r>
              <a:rPr lang="en-US" sz="1700" dirty="0"/>
              <a:t> </a:t>
            </a:r>
            <a:r>
              <a:rPr lang="en-US" sz="1700" dirty="0" err="1"/>
              <a:t>olarak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önceki</a:t>
            </a:r>
            <a:r>
              <a:rPr lang="en-US" sz="1700" dirty="0"/>
              <a:t> </a:t>
            </a:r>
            <a:r>
              <a:rPr lang="en-US" sz="1700" dirty="0" err="1"/>
              <a:t>slaytta</a:t>
            </a:r>
            <a:r>
              <a:rPr lang="en-US" sz="1700" dirty="0"/>
              <a:t> </a:t>
            </a:r>
            <a:r>
              <a:rPr lang="en-US" sz="1700" dirty="0" err="1"/>
              <a:t>bulunan</a:t>
            </a:r>
            <a:r>
              <a:rPr lang="en-US" sz="1700" dirty="0"/>
              <a:t> </a:t>
            </a:r>
            <a:r>
              <a:rPr lang="en-US" sz="1700" dirty="0" err="1"/>
              <a:t>kullanıcı</a:t>
            </a:r>
            <a:r>
              <a:rPr lang="en-US" sz="1700" dirty="0"/>
              <a:t> </a:t>
            </a:r>
            <a:r>
              <a:rPr lang="en-US" sz="1700" dirty="0" err="1"/>
              <a:t>adı</a:t>
            </a:r>
            <a:r>
              <a:rPr lang="en-US" sz="1700" dirty="0"/>
              <a:t> </a:t>
            </a:r>
            <a:r>
              <a:rPr lang="en-US" sz="1700" dirty="0" err="1"/>
              <a:t>ve</a:t>
            </a:r>
            <a:r>
              <a:rPr lang="en-US" sz="1700" dirty="0"/>
              <a:t> </a:t>
            </a:r>
            <a:r>
              <a:rPr lang="en-US" sz="1700" dirty="0" err="1"/>
              <a:t>parolayı</a:t>
            </a:r>
            <a:r>
              <a:rPr lang="en-US" sz="1700" dirty="0"/>
              <a:t> </a:t>
            </a:r>
            <a:r>
              <a:rPr lang="en-US" sz="1700" dirty="0" err="1"/>
              <a:t>giriyoruz</a:t>
            </a:r>
            <a:r>
              <a:rPr lang="en-US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Aşağıda</a:t>
            </a:r>
            <a:r>
              <a:rPr lang="en-US" sz="1700" dirty="0"/>
              <a:t> </a:t>
            </a:r>
            <a:r>
              <a:rPr lang="en-US" sz="1700" dirty="0" err="1"/>
              <a:t>bulunan</a:t>
            </a:r>
            <a:r>
              <a:rPr lang="en-US" sz="1700" dirty="0"/>
              <a:t> “war file to deploy” </a:t>
            </a:r>
            <a:r>
              <a:rPr lang="en-US" sz="1700" dirty="0" err="1"/>
              <a:t>bölümü</a:t>
            </a:r>
            <a:r>
              <a:rPr lang="en-US" sz="1700" dirty="0"/>
              <a:t> </a:t>
            </a:r>
            <a:r>
              <a:rPr lang="en-US" sz="1700" dirty="0" err="1"/>
              <a:t>aracılığı</a:t>
            </a:r>
            <a:r>
              <a:rPr lang="en-US" sz="1700" dirty="0"/>
              <a:t> </a:t>
            </a:r>
            <a:r>
              <a:rPr lang="en-US" sz="1700" dirty="0" err="1"/>
              <a:t>ile</a:t>
            </a:r>
            <a:r>
              <a:rPr lang="en-US" sz="1700" dirty="0"/>
              <a:t> war </a:t>
            </a:r>
            <a:r>
              <a:rPr lang="en-US" sz="1700" dirty="0" err="1"/>
              <a:t>dosyamızı</a:t>
            </a:r>
            <a:r>
              <a:rPr lang="en-US" sz="1700" dirty="0"/>
              <a:t> </a:t>
            </a:r>
            <a:r>
              <a:rPr lang="en-US" sz="1700" dirty="0" err="1"/>
              <a:t>seçerek</a:t>
            </a:r>
            <a:r>
              <a:rPr lang="en-US" sz="1700" dirty="0"/>
              <a:t> “deploy” </a:t>
            </a:r>
            <a:r>
              <a:rPr lang="en-US" sz="1700" dirty="0" err="1"/>
              <a:t>butonuna</a:t>
            </a:r>
            <a:r>
              <a:rPr lang="en-US" sz="1700" dirty="0"/>
              <a:t> </a:t>
            </a:r>
            <a:r>
              <a:rPr lang="en-US" sz="1700" dirty="0" err="1"/>
              <a:t>basıyoruz</a:t>
            </a:r>
            <a:r>
              <a:rPr lang="en-US" sz="17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 err="1"/>
              <a:t>Artık</a:t>
            </a:r>
            <a:r>
              <a:rPr lang="en-US" sz="1700" dirty="0"/>
              <a:t> </a:t>
            </a:r>
            <a:r>
              <a:rPr lang="en-US" sz="1700" dirty="0" err="1"/>
              <a:t>uygulamamız</a:t>
            </a:r>
            <a:r>
              <a:rPr lang="en-US" sz="1700" dirty="0"/>
              <a:t> deploy </a:t>
            </a:r>
            <a:r>
              <a:rPr lang="en-US" sz="1700" dirty="0" err="1"/>
              <a:t>edildi</a:t>
            </a:r>
            <a:r>
              <a:rPr lang="en-US" sz="1700" dirty="0"/>
              <a:t> </a:t>
            </a:r>
            <a:r>
              <a:rPr lang="en-US" sz="1700" dirty="0">
                <a:hlinkClick r:id="rId4"/>
              </a:rPr>
              <a:t>http://localhost:8080/deploy-ettigimiz-dosya-adi</a:t>
            </a:r>
            <a:r>
              <a:rPr lang="en-US" sz="1700" dirty="0"/>
              <a:t> </a:t>
            </a:r>
            <a:r>
              <a:rPr lang="en-US" sz="1700" dirty="0" err="1"/>
              <a:t>yolu</a:t>
            </a:r>
            <a:r>
              <a:rPr lang="en-US" sz="1700" dirty="0"/>
              <a:t> </a:t>
            </a:r>
            <a:r>
              <a:rPr lang="en-US" sz="1700" dirty="0" err="1"/>
              <a:t>ile</a:t>
            </a:r>
            <a:r>
              <a:rPr lang="en-US" sz="1700" dirty="0"/>
              <a:t> </a:t>
            </a:r>
            <a:r>
              <a:rPr lang="en-US" sz="1700" dirty="0" err="1"/>
              <a:t>uygulamamıza</a:t>
            </a:r>
            <a:r>
              <a:rPr lang="en-US" sz="1700" dirty="0"/>
              <a:t> </a:t>
            </a:r>
            <a:r>
              <a:rPr lang="en-US" sz="1700" dirty="0" err="1"/>
              <a:t>erişebiliriz</a:t>
            </a:r>
            <a:r>
              <a:rPr lang="en-US" sz="1700" dirty="0"/>
              <a:t>. </a:t>
            </a:r>
            <a:r>
              <a:rPr lang="en-US" sz="1700" dirty="0" err="1"/>
              <a:t>Burada</a:t>
            </a:r>
            <a:r>
              <a:rPr lang="en-US" sz="1700" dirty="0"/>
              <a:t> </a:t>
            </a:r>
            <a:r>
              <a:rPr lang="en-US" sz="1700" dirty="0" err="1"/>
              <a:t>uygulamamızda</a:t>
            </a:r>
            <a:r>
              <a:rPr lang="en-US" sz="1700" dirty="0"/>
              <a:t> </a:t>
            </a:r>
            <a:r>
              <a:rPr lang="en-US" sz="1700" dirty="0" err="1"/>
              <a:t>cevap</a:t>
            </a:r>
            <a:r>
              <a:rPr lang="en-US" sz="1700" dirty="0"/>
              <a:t> </a:t>
            </a:r>
            <a:r>
              <a:rPr lang="en-US" sz="1700" dirty="0" err="1"/>
              <a:t>verecek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kod</a:t>
            </a:r>
            <a:r>
              <a:rPr lang="en-US" sz="1700" dirty="0"/>
              <a:t> </a:t>
            </a:r>
            <a:r>
              <a:rPr lang="en-US" sz="1700" dirty="0" err="1"/>
              <a:t>yazmadığımız</a:t>
            </a:r>
            <a:r>
              <a:rPr lang="en-US" sz="1700" dirty="0"/>
              <a:t> </a:t>
            </a:r>
            <a:r>
              <a:rPr lang="en-US" sz="1700" dirty="0" err="1"/>
              <a:t>için</a:t>
            </a:r>
            <a:r>
              <a:rPr lang="en-US" sz="1700" dirty="0"/>
              <a:t> </a:t>
            </a:r>
            <a:r>
              <a:rPr lang="en-US" sz="1700" dirty="0" err="1"/>
              <a:t>sunucunun</a:t>
            </a:r>
            <a:r>
              <a:rPr lang="en-US" sz="1700" dirty="0"/>
              <a:t> </a:t>
            </a:r>
            <a:r>
              <a:rPr lang="en-US" sz="1700" dirty="0" err="1"/>
              <a:t>cevap</a:t>
            </a:r>
            <a:r>
              <a:rPr lang="en-US" sz="1700" dirty="0"/>
              <a:t> </a:t>
            </a:r>
            <a:r>
              <a:rPr lang="en-US" sz="1700" dirty="0" err="1"/>
              <a:t>veremeyeceğine</a:t>
            </a:r>
            <a:r>
              <a:rPr lang="en-US" sz="1700" dirty="0"/>
              <a:t> </a:t>
            </a:r>
            <a:r>
              <a:rPr lang="en-US" sz="1700" dirty="0" err="1"/>
              <a:t>dair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mesaj</a:t>
            </a:r>
            <a:r>
              <a:rPr lang="en-US" sz="1700" dirty="0"/>
              <a:t> </a:t>
            </a:r>
            <a:r>
              <a:rPr lang="en-US" sz="1700" dirty="0" err="1"/>
              <a:t>göreceğiz</a:t>
            </a:r>
            <a:r>
              <a:rPr lang="en-US" sz="1700" dirty="0"/>
              <a:t>. Problem yok </a:t>
            </a:r>
            <a:r>
              <a:rPr lang="en-US" sz="1700" dirty="0" err="1"/>
              <a:t>bunu</a:t>
            </a:r>
            <a:r>
              <a:rPr lang="en-US" sz="1700" dirty="0"/>
              <a:t> </a:t>
            </a:r>
            <a:r>
              <a:rPr lang="en-US" sz="1700" dirty="0" err="1"/>
              <a:t>görmemiz</a:t>
            </a:r>
            <a:r>
              <a:rPr lang="en-US" sz="1700" dirty="0"/>
              <a:t> </a:t>
            </a:r>
            <a:r>
              <a:rPr lang="en-US" sz="1700" dirty="0" err="1"/>
              <a:t>uygulamamızın</a:t>
            </a:r>
            <a:r>
              <a:rPr lang="en-US" sz="1700" dirty="0"/>
              <a:t> </a:t>
            </a:r>
            <a:r>
              <a:rPr lang="en-US" sz="1700" dirty="0" err="1"/>
              <a:t>sorunsuz</a:t>
            </a:r>
            <a:r>
              <a:rPr lang="en-US" sz="1700" dirty="0"/>
              <a:t> </a:t>
            </a:r>
            <a:r>
              <a:rPr lang="en-US" sz="1700" dirty="0" err="1"/>
              <a:t>bir</a:t>
            </a:r>
            <a:r>
              <a:rPr lang="en-US" sz="1700" dirty="0"/>
              <a:t> </a:t>
            </a:r>
            <a:r>
              <a:rPr lang="en-US" sz="1700" dirty="0" err="1"/>
              <a:t>şekilde</a:t>
            </a:r>
            <a:r>
              <a:rPr lang="en-US" sz="1700" dirty="0"/>
              <a:t> </a:t>
            </a:r>
            <a:r>
              <a:rPr lang="en-US" sz="1700" dirty="0" err="1"/>
              <a:t>çalıştığını</a:t>
            </a:r>
            <a:r>
              <a:rPr lang="en-US" sz="1700" dirty="0"/>
              <a:t> </a:t>
            </a:r>
            <a:r>
              <a:rPr lang="en-US" sz="1700" dirty="0" err="1"/>
              <a:t>göstermektedir</a:t>
            </a:r>
            <a:r>
              <a:rPr lang="en-US" sz="1700" dirty="0"/>
              <a:t>.</a:t>
            </a:r>
          </a:p>
          <a:p>
            <a:endParaRPr lang="en-US" sz="17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344AFC8-3604-4B0E-BEDD-BEC57B55B7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188" y="1724090"/>
            <a:ext cx="6172200" cy="2870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347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51F0A-EEC4-41FC-A3C2-AE8F1C5B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</a:t>
            </a:r>
            <a:r>
              <a:rPr lang="en-US" dirty="0" err="1"/>
              <a:t>Uygulaması</a:t>
            </a:r>
            <a:r>
              <a:rPr lang="en-US" dirty="0"/>
              <a:t>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387A8E1-4BEB-4B29-9C10-11AA559A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3757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Bir </a:t>
            </a:r>
            <a:r>
              <a:rPr lang="en-US" dirty="0" err="1"/>
              <a:t>adet</a:t>
            </a:r>
            <a:r>
              <a:rPr lang="en-US" dirty="0"/>
              <a:t> main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main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ihtiyacımız</a:t>
            </a:r>
            <a:r>
              <a:rPr lang="en-US" dirty="0"/>
              <a:t> var.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CD5D30E-509E-486F-8205-29D64FBAB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25" y="2201333"/>
            <a:ext cx="4620270" cy="1724266"/>
          </a:xfrm>
          <a:prstGeom prst="rect">
            <a:avLst/>
          </a:prstGeom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5BC1B141-B15B-4D59-B2E6-9E6787C242A5}"/>
              </a:ext>
            </a:extLst>
          </p:cNvPr>
          <p:cNvSpPr txBox="1">
            <a:spLocks/>
          </p:cNvSpPr>
          <p:nvPr/>
        </p:nvSpPr>
        <p:spPr>
          <a:xfrm>
            <a:off x="777240" y="3925599"/>
            <a:ext cx="10659110" cy="2238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 </a:t>
            </a:r>
            <a:r>
              <a:rPr lang="en-US" dirty="0" err="1"/>
              <a:t>işlemler</a:t>
            </a:r>
            <a:r>
              <a:rPr lang="en-US" dirty="0"/>
              <a:t> </a:t>
            </a:r>
            <a:r>
              <a:rPr lang="en-US" dirty="0" err="1"/>
              <a:t>tamamlandıktan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Spring Boot </a:t>
            </a:r>
            <a:r>
              <a:rPr lang="en-US" dirty="0" err="1"/>
              <a:t>uygulamamız</a:t>
            </a:r>
            <a:r>
              <a:rPr lang="en-US" dirty="0"/>
              <a:t> </a:t>
            </a:r>
            <a:r>
              <a:rPr lang="en-US" dirty="0" err="1"/>
              <a:t>hazır</a:t>
            </a:r>
            <a:r>
              <a:rPr lang="en-US" dirty="0"/>
              <a:t>. </a:t>
            </a:r>
            <a:r>
              <a:rPr lang="en-US" dirty="0" err="1"/>
              <a:t>Konsolda</a:t>
            </a:r>
            <a:r>
              <a:rPr lang="en-US" dirty="0"/>
              <a:t> </a:t>
            </a:r>
            <a:r>
              <a:rPr lang="en-US" dirty="0" err="1"/>
              <a:t>aşağıda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</a:t>
            </a:r>
            <a:r>
              <a:rPr lang="en-US" dirty="0" err="1"/>
              <a:t>çalıştırarak</a:t>
            </a:r>
            <a:r>
              <a:rPr lang="en-US" dirty="0"/>
              <a:t> </a:t>
            </a:r>
            <a:r>
              <a:rPr lang="en-US" dirty="0" err="1"/>
              <a:t>uygulamayı</a:t>
            </a:r>
            <a:r>
              <a:rPr lang="en-US" dirty="0"/>
              <a:t> </a:t>
            </a:r>
            <a:r>
              <a:rPr lang="en-US" dirty="0" err="1"/>
              <a:t>çalıştırıp</a:t>
            </a:r>
            <a:r>
              <a:rPr lang="en-US" dirty="0"/>
              <a:t> test </a:t>
            </a:r>
            <a:r>
              <a:rPr lang="en-US" dirty="0" err="1"/>
              <a:t>edelim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 java -jar demo-0.0.1-SNAPSHOT.jar </a:t>
            </a:r>
            <a:r>
              <a:rPr lang="en-US" dirty="0" err="1"/>
              <a:t>com.bilgeadam.DemoApplication</a:t>
            </a:r>
            <a:endParaRPr lang="en-US" dirty="0"/>
          </a:p>
          <a:p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manüel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yapmış</a:t>
            </a:r>
            <a:r>
              <a:rPr lang="en-US" dirty="0"/>
              <a:t> </a:t>
            </a:r>
            <a:r>
              <a:rPr lang="en-US" dirty="0" err="1"/>
              <a:t>olduğumuz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https://start.spring.io/</a:t>
            </a:r>
            <a:r>
              <a:rPr lang="en-US" dirty="0"/>
              <a:t> </a:t>
            </a:r>
            <a:r>
              <a:rPr lang="en-US" dirty="0" err="1"/>
              <a:t>sitesi</a:t>
            </a:r>
            <a:r>
              <a:rPr lang="en-US" dirty="0"/>
              <a:t> </a:t>
            </a:r>
            <a:r>
              <a:rPr lang="en-US" dirty="0" err="1"/>
              <a:t>üzerinden’de</a:t>
            </a:r>
            <a:r>
              <a:rPr lang="en-US" dirty="0"/>
              <a:t> </a:t>
            </a:r>
            <a:r>
              <a:rPr lang="en-US" dirty="0" err="1"/>
              <a:t>yapabiliriz</a:t>
            </a:r>
            <a:r>
              <a:rPr lang="en-US" dirty="0"/>
              <a:t>.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yapıldığına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bakalım</a:t>
            </a:r>
            <a:r>
              <a:rPr lang="en-US" dirty="0"/>
              <a:t>.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sitenin</a:t>
            </a:r>
            <a:r>
              <a:rPr lang="en-US" dirty="0"/>
              <a:t> </a:t>
            </a:r>
            <a:r>
              <a:rPr lang="en-US" dirty="0" err="1"/>
              <a:t>IntellijIdea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de </a:t>
            </a:r>
            <a:r>
              <a:rPr lang="en-US" dirty="0" err="1"/>
              <a:t>güzel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entegrasyonu</a:t>
            </a:r>
            <a:r>
              <a:rPr lang="en-US" dirty="0"/>
              <a:t> </a:t>
            </a:r>
            <a:r>
              <a:rPr lang="en-US" dirty="0" err="1"/>
              <a:t>bulunmakta</a:t>
            </a:r>
            <a:r>
              <a:rPr lang="en-US" dirty="0"/>
              <a:t>. Yeni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uygulama</a:t>
            </a:r>
            <a:r>
              <a:rPr lang="en-US" dirty="0"/>
              <a:t> </a:t>
            </a:r>
            <a:r>
              <a:rPr lang="en-US" dirty="0" err="1"/>
              <a:t>oluştururken</a:t>
            </a:r>
            <a:r>
              <a:rPr lang="en-US" dirty="0"/>
              <a:t> </a:t>
            </a:r>
            <a:r>
              <a:rPr lang="en-US" dirty="0" err="1"/>
              <a:t>bunu</a:t>
            </a:r>
            <a:r>
              <a:rPr lang="en-US" dirty="0"/>
              <a:t> da </a:t>
            </a:r>
            <a:r>
              <a:rPr lang="en-US" dirty="0" err="1"/>
              <a:t>kullanabiliriz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566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554E2DC2-6FFD-4D8F-844D-31E75E8C0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İnternet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B168060D-0E58-477B-9D59-9C1A86F1F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9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652BA1-DD33-4A7A-BC88-729C268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İnternet </a:t>
            </a:r>
            <a:r>
              <a:rPr lang="en-US" dirty="0" err="1"/>
              <a:t>Nasıl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56DB27E-2570-4881-8361-BF8D9216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İnternet, </a:t>
            </a:r>
            <a:r>
              <a:rPr lang="en-US" dirty="0" err="1"/>
              <a:t>web’in</a:t>
            </a:r>
            <a:r>
              <a:rPr lang="en-US" dirty="0"/>
              <a:t> </a:t>
            </a:r>
            <a:r>
              <a:rPr lang="en-US" dirty="0" err="1"/>
              <a:t>belkemiği</a:t>
            </a:r>
            <a:r>
              <a:rPr lang="en-US" dirty="0"/>
              <a:t>, </a:t>
            </a:r>
            <a:r>
              <a:rPr lang="en-US" dirty="0" err="1"/>
              <a:t>web’i</a:t>
            </a:r>
            <a:r>
              <a:rPr lang="en-US" dirty="0"/>
              <a:t> </a:t>
            </a:r>
            <a:r>
              <a:rPr lang="en-US" dirty="0" err="1"/>
              <a:t>mümkün</a:t>
            </a:r>
            <a:r>
              <a:rPr lang="en-US" dirty="0"/>
              <a:t> </a:t>
            </a:r>
            <a:r>
              <a:rPr lang="en-US" dirty="0" err="1"/>
              <a:t>kılan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altyapıdır</a:t>
            </a:r>
            <a:r>
              <a:rPr lang="en-US" dirty="0"/>
              <a:t>. İnternet,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haliyle</a:t>
            </a:r>
            <a:r>
              <a:rPr lang="en-US" dirty="0"/>
              <a:t>, </a:t>
            </a:r>
            <a:r>
              <a:rPr lang="en-US" dirty="0" err="1"/>
              <a:t>hepsi</a:t>
            </a:r>
            <a:r>
              <a:rPr lang="en-US" dirty="0"/>
              <a:t> </a:t>
            </a:r>
            <a:r>
              <a:rPr lang="en-US" dirty="0" err="1"/>
              <a:t>birbirleriyle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kuran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ağıdır</a:t>
            </a:r>
            <a:r>
              <a:rPr lang="en-US" dirty="0"/>
              <a:t>.</a:t>
            </a:r>
          </a:p>
          <a:p>
            <a:r>
              <a:rPr lang="en-US" dirty="0" err="1"/>
              <a:t>İnternetin</a:t>
            </a:r>
            <a:r>
              <a:rPr lang="en-US" dirty="0"/>
              <a:t> </a:t>
            </a:r>
            <a:r>
              <a:rPr lang="en-US" dirty="0" err="1"/>
              <a:t>tarihi</a:t>
            </a:r>
            <a:r>
              <a:rPr lang="en-US" dirty="0"/>
              <a:t> </a:t>
            </a:r>
            <a:r>
              <a:rPr lang="en-US" dirty="0" err="1"/>
              <a:t>biraz</a:t>
            </a:r>
            <a:r>
              <a:rPr lang="en-US" dirty="0"/>
              <a:t> </a:t>
            </a:r>
            <a:r>
              <a:rPr lang="en-US" dirty="0" err="1"/>
              <a:t>belirsiz</a:t>
            </a:r>
            <a:r>
              <a:rPr lang="en-US" dirty="0"/>
              <a:t>. 1960'larda ABD </a:t>
            </a:r>
            <a:r>
              <a:rPr lang="en-US" dirty="0" err="1"/>
              <a:t>Ordusu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finanse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araştırma</a:t>
            </a:r>
            <a:r>
              <a:rPr lang="en-US" dirty="0"/>
              <a:t> </a:t>
            </a:r>
            <a:r>
              <a:rPr lang="en-US" dirty="0" err="1"/>
              <a:t>projesi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başladı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birçok</a:t>
            </a:r>
            <a:r>
              <a:rPr lang="en-US" dirty="0"/>
              <a:t> </a:t>
            </a:r>
            <a:r>
              <a:rPr lang="en-US" dirty="0" err="1"/>
              <a:t>devlet</a:t>
            </a:r>
            <a:r>
              <a:rPr lang="en-US" dirty="0"/>
              <a:t> </a:t>
            </a:r>
            <a:r>
              <a:rPr lang="en-US" dirty="0" err="1"/>
              <a:t>üniversitesinin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özel</a:t>
            </a:r>
            <a:r>
              <a:rPr lang="en-US" dirty="0"/>
              <a:t> </a:t>
            </a:r>
            <a:r>
              <a:rPr lang="en-US" dirty="0" err="1"/>
              <a:t>şirketin</a:t>
            </a:r>
            <a:r>
              <a:rPr lang="en-US" dirty="0"/>
              <a:t> </a:t>
            </a:r>
            <a:r>
              <a:rPr lang="en-US" dirty="0" err="1"/>
              <a:t>desteğiyle</a:t>
            </a:r>
            <a:r>
              <a:rPr lang="en-US" dirty="0"/>
              <a:t> 1980'lerde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altyapısına</a:t>
            </a:r>
            <a:r>
              <a:rPr lang="en-US" dirty="0"/>
              <a:t> </a:t>
            </a:r>
            <a:r>
              <a:rPr lang="en-US" dirty="0" err="1"/>
              <a:t>dönüştü</a:t>
            </a:r>
            <a:r>
              <a:rPr lang="en-US" dirty="0"/>
              <a:t>. </a:t>
            </a:r>
            <a:r>
              <a:rPr lang="en-US" dirty="0" err="1"/>
              <a:t>İnterneti</a:t>
            </a:r>
            <a:r>
              <a:rPr lang="en-US" dirty="0"/>
              <a:t> </a:t>
            </a:r>
            <a:r>
              <a:rPr lang="en-US" dirty="0" err="1"/>
              <a:t>destekleyen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teknolojiler</a:t>
            </a:r>
            <a:r>
              <a:rPr lang="en-US" dirty="0"/>
              <a:t> </a:t>
            </a:r>
            <a:r>
              <a:rPr lang="en-US" dirty="0" err="1"/>
              <a:t>zamanla</a:t>
            </a:r>
            <a:r>
              <a:rPr lang="en-US" dirty="0"/>
              <a:t> </a:t>
            </a:r>
            <a:r>
              <a:rPr lang="en-US" dirty="0" err="1"/>
              <a:t>gelişti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şekli</a:t>
            </a:r>
            <a:r>
              <a:rPr lang="en-US" dirty="0"/>
              <a:t> o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değişmedi</a:t>
            </a:r>
            <a:r>
              <a:rPr lang="en-US" dirty="0"/>
              <a:t>: İnternet </a:t>
            </a:r>
            <a:r>
              <a:rPr lang="en-US" dirty="0" err="1"/>
              <a:t>bilgisayarları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bağlamanın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ne </a:t>
            </a:r>
            <a:r>
              <a:rPr lang="en-US" dirty="0" err="1"/>
              <a:t>olursa</a:t>
            </a:r>
            <a:r>
              <a:rPr lang="en-US" dirty="0"/>
              <a:t> </a:t>
            </a:r>
            <a:r>
              <a:rPr lang="en-US" dirty="0" err="1"/>
              <a:t>olsun</a:t>
            </a:r>
            <a:r>
              <a:rPr lang="en-US" dirty="0"/>
              <a:t>, </a:t>
            </a:r>
            <a:r>
              <a:rPr lang="en-US" dirty="0" err="1"/>
              <a:t>bağlantıda</a:t>
            </a:r>
            <a:r>
              <a:rPr lang="en-US" dirty="0"/>
              <a:t> </a:t>
            </a:r>
            <a:r>
              <a:rPr lang="en-US" dirty="0" err="1"/>
              <a:t>kalmanın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yolunu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yoldur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670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11DEB8-645E-4F82-B263-6FCE0B4C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Basit </a:t>
            </a:r>
            <a:r>
              <a:rPr lang="en-US" dirty="0" err="1"/>
              <a:t>bir</a:t>
            </a:r>
            <a:r>
              <a:rPr lang="en-US" dirty="0"/>
              <a:t> network (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98A1B3-CC7C-40D9-BD92-0730CE90D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1065911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birbiriyle</a:t>
            </a:r>
            <a:r>
              <a:rPr lang="en-US" dirty="0"/>
              <a:t> </a:t>
            </a:r>
            <a:r>
              <a:rPr lang="en-US" dirty="0" err="1"/>
              <a:t>iletişim</a:t>
            </a:r>
            <a:r>
              <a:rPr lang="en-US" dirty="0"/>
              <a:t> </a:t>
            </a:r>
            <a:r>
              <a:rPr lang="en-US" dirty="0" err="1"/>
              <a:t>kurmaya</a:t>
            </a:r>
            <a:r>
              <a:rPr lang="en-US" dirty="0"/>
              <a:t> </a:t>
            </a:r>
            <a:r>
              <a:rPr lang="en-US" dirty="0" err="1"/>
              <a:t>çalıştığı</a:t>
            </a:r>
            <a:r>
              <a:rPr lang="en-US" dirty="0"/>
              <a:t> zaman </a:t>
            </a:r>
            <a:r>
              <a:rPr lang="en-US" dirty="0" err="1"/>
              <a:t>onları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(</a:t>
            </a:r>
            <a:r>
              <a:rPr lang="en-US" dirty="0" err="1"/>
              <a:t>genellikle</a:t>
            </a:r>
            <a:r>
              <a:rPr lang="en-US" dirty="0"/>
              <a:t> Ethernet </a:t>
            </a:r>
            <a:r>
              <a:rPr lang="en-US" dirty="0" err="1"/>
              <a:t>kablosuyla</a:t>
            </a:r>
            <a:r>
              <a:rPr lang="en-US" dirty="0"/>
              <a:t>)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Bluetooth </a:t>
            </a:r>
            <a:r>
              <a:rPr lang="en-US" dirty="0" err="1"/>
              <a:t>sistemleri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) </a:t>
            </a:r>
            <a:r>
              <a:rPr lang="en-US" dirty="0" err="1"/>
              <a:t>bağlamanız</a:t>
            </a:r>
            <a:r>
              <a:rPr lang="en-US" dirty="0"/>
              <a:t> </a:t>
            </a:r>
            <a:r>
              <a:rPr lang="en-US" dirty="0" err="1"/>
              <a:t>gerekir</a:t>
            </a:r>
            <a:r>
              <a:rPr lang="en-US" dirty="0"/>
              <a:t>. Modern </a:t>
            </a:r>
            <a:r>
              <a:rPr lang="en-US" dirty="0" err="1"/>
              <a:t>bilgisayarların</a:t>
            </a:r>
            <a:r>
              <a:rPr lang="en-US" dirty="0"/>
              <a:t> </a:t>
            </a:r>
            <a:r>
              <a:rPr lang="en-US" dirty="0" err="1"/>
              <a:t>tamamı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bağlantı</a:t>
            </a:r>
            <a:r>
              <a:rPr lang="en-US" dirty="0"/>
              <a:t> </a:t>
            </a:r>
            <a:r>
              <a:rPr lang="en-US" dirty="0" err="1"/>
              <a:t>şekillerini</a:t>
            </a:r>
            <a:r>
              <a:rPr lang="en-US" dirty="0"/>
              <a:t> </a:t>
            </a:r>
            <a:r>
              <a:rPr lang="en-US" dirty="0" err="1"/>
              <a:t>destekleyebilir</a:t>
            </a:r>
            <a:r>
              <a:rPr lang="en-US" dirty="0"/>
              <a:t>.</a:t>
            </a:r>
          </a:p>
          <a:p>
            <a:r>
              <a:rPr lang="en-US" dirty="0"/>
              <a:t>Not:  </a:t>
            </a:r>
            <a:r>
              <a:rPr lang="en-US" dirty="0" err="1"/>
              <a:t>Dersin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kalanı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kabloları</a:t>
            </a:r>
            <a:r>
              <a:rPr lang="en-US" dirty="0"/>
              <a:t> </a:t>
            </a:r>
            <a:r>
              <a:rPr lang="en-US" dirty="0" err="1"/>
              <a:t>konuşacağız</a:t>
            </a:r>
            <a:r>
              <a:rPr lang="en-US" dirty="0"/>
              <a:t>,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kablosuz</a:t>
            </a:r>
            <a:r>
              <a:rPr lang="en-US" dirty="0"/>
              <a:t> </a:t>
            </a:r>
            <a:r>
              <a:rPr lang="en-US" dirty="0" err="1"/>
              <a:t>ağlar</a:t>
            </a:r>
            <a:r>
              <a:rPr lang="en-US" dirty="0"/>
              <a:t> da </a:t>
            </a: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kablolar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çalışır</a:t>
            </a:r>
            <a:r>
              <a:rPr lang="en-US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58C8D2-165C-4FA0-80BB-2CAB32A1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602566"/>
            <a:ext cx="5715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38A9537-ED5F-441F-86BB-CC8F3EA651C0}"/>
              </a:ext>
            </a:extLst>
          </p:cNvPr>
          <p:cNvSpPr txBox="1">
            <a:spLocks/>
          </p:cNvSpPr>
          <p:nvPr/>
        </p:nvSpPr>
        <p:spPr>
          <a:xfrm>
            <a:off x="766445" y="5223933"/>
            <a:ext cx="10659110" cy="1126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Böyle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ağ</a:t>
            </a:r>
            <a:r>
              <a:rPr lang="en-US" dirty="0"/>
              <a:t> </a:t>
            </a:r>
            <a:r>
              <a:rPr lang="en-US" dirty="0" err="1"/>
              <a:t>sadece</a:t>
            </a:r>
            <a:r>
              <a:rPr lang="en-US" dirty="0"/>
              <a:t> 2 </a:t>
            </a:r>
            <a:r>
              <a:rPr lang="en-US" dirty="0" err="1"/>
              <a:t>bilgisayarla</a:t>
            </a:r>
            <a:r>
              <a:rPr lang="en-US" dirty="0"/>
              <a:t> </a:t>
            </a:r>
            <a:r>
              <a:rPr lang="en-US" dirty="0" err="1"/>
              <a:t>sınırlı</a:t>
            </a:r>
            <a:r>
              <a:rPr lang="en-US" dirty="0"/>
              <a:t> </a:t>
            </a:r>
            <a:r>
              <a:rPr lang="en-US" dirty="0" err="1"/>
              <a:t>değildir</a:t>
            </a:r>
            <a:r>
              <a:rPr lang="en-US" dirty="0"/>
              <a:t>. </a:t>
            </a:r>
            <a:r>
              <a:rPr lang="en-US" dirty="0" err="1"/>
              <a:t>İstediğiniz</a:t>
            </a:r>
            <a:r>
              <a:rPr lang="en-US" dirty="0"/>
              <a:t> </a:t>
            </a:r>
            <a:r>
              <a:rPr lang="en-US" dirty="0" err="1"/>
              <a:t>kadar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bağlayabilirsiniz</a:t>
            </a:r>
            <a:r>
              <a:rPr lang="en-US" dirty="0"/>
              <a:t>. </a:t>
            </a:r>
            <a:r>
              <a:rPr lang="en-US" dirty="0" err="1"/>
              <a:t>Fakat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iş</a:t>
            </a:r>
            <a:r>
              <a:rPr lang="en-US" dirty="0"/>
              <a:t> </a:t>
            </a:r>
            <a:r>
              <a:rPr lang="en-US" dirty="0" err="1"/>
              <a:t>gittikçe</a:t>
            </a:r>
            <a:r>
              <a:rPr lang="en-US" dirty="0"/>
              <a:t> </a:t>
            </a:r>
            <a:r>
              <a:rPr lang="en-US" dirty="0" err="1"/>
              <a:t>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alacaktır</a:t>
            </a:r>
            <a:r>
              <a:rPr lang="en-US" dirty="0"/>
              <a:t>. </a:t>
            </a:r>
            <a:r>
              <a:rPr lang="en-US" dirty="0" err="1"/>
              <a:t>Mesela</a:t>
            </a:r>
            <a:r>
              <a:rPr lang="en-US" dirty="0"/>
              <a:t> 10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bilgisayarı</a:t>
            </a:r>
            <a:r>
              <a:rPr lang="en-US" dirty="0"/>
              <a:t> </a:t>
            </a:r>
            <a:r>
              <a:rPr lang="en-US" dirty="0" err="1"/>
              <a:t>birbirine</a:t>
            </a:r>
            <a:r>
              <a:rPr lang="en-US" dirty="0"/>
              <a:t> </a:t>
            </a:r>
            <a:r>
              <a:rPr lang="en-US" dirty="0" err="1"/>
              <a:t>bağlamaya</a:t>
            </a:r>
            <a:r>
              <a:rPr lang="en-US" dirty="0"/>
              <a:t> </a:t>
            </a:r>
            <a:r>
              <a:rPr lang="en-US" dirty="0" err="1"/>
              <a:t>çalıştığınız</a:t>
            </a:r>
            <a:r>
              <a:rPr lang="en-US" dirty="0"/>
              <a:t> zaman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9 </a:t>
            </a:r>
            <a:r>
              <a:rPr lang="en-US" dirty="0" err="1"/>
              <a:t>fiş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45 </a:t>
            </a:r>
            <a:r>
              <a:rPr lang="en-US" dirty="0" err="1"/>
              <a:t>tane</a:t>
            </a:r>
            <a:r>
              <a:rPr lang="en-US" dirty="0"/>
              <a:t> </a:t>
            </a:r>
            <a:r>
              <a:rPr lang="en-US" dirty="0" err="1"/>
              <a:t>kabloya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duyacaksınız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808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52DEF8-97B5-4CAC-850C-75EC143D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Basit </a:t>
            </a:r>
            <a:r>
              <a:rPr lang="en-US" dirty="0" err="1"/>
              <a:t>bir</a:t>
            </a:r>
            <a:r>
              <a:rPr lang="en-US" dirty="0"/>
              <a:t> network (</a:t>
            </a:r>
            <a:r>
              <a:rPr lang="en-US" dirty="0" err="1"/>
              <a:t>ağ</a:t>
            </a:r>
            <a:r>
              <a:rPr lang="en-US" dirty="0"/>
              <a:t>)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8E51B12A-4110-4573-8BAE-53328836C8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2199" y="1825625"/>
            <a:ext cx="2068202" cy="1985474"/>
          </a:xfrm>
          <a:prstGeom prst="rect">
            <a:avLst/>
          </a:prstGeom>
          <a:noFill/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616AB85-70B3-49E6-B704-71E65817CA31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2"/>
                </a:solidFill>
              </a:rPr>
              <a:t>Bu problemi çözmek için network üzerindeki her bilgisayar, router adı verilen küçük, özel bir bilgisayara bağlanır. Router’ın sadece tek bir işi vardır: Bu iş, demiryolu istasyonundaki sinyalci gibi, bir bilgisayardan çıkan mesajın doğru varış bilgisayarına ulaştırıldığından emin olmaktır. B bilgisayarına mesaj göndermek için A bilgisayarı, gelen mesajı B bilgisayarına yönlendirmekle ve C bilgisayarına gitmediğine emin olmakla yükümlü olan router’a gönderir.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endParaRPr lang="en-US" sz="1900">
              <a:solidFill>
                <a:schemeClr val="tx2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2"/>
                </a:solidFill>
              </a:rPr>
              <a:t>Router’ı sistemimize eklediğimiz zaman sadece 10 tane kabloya ihtiyaç duyarız: her bilgisayar için 1 ve buna ek olarak router için de 1 olmak üzere toplam 10 kablo.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9BA2B1-1C25-4308-B5FB-5131502E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3429000"/>
            <a:ext cx="2733091" cy="262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492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">
  <a:themeElements>
    <a:clrScheme name="Organi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237</TotalTime>
  <Words>3657</Words>
  <Application>Microsoft Office PowerPoint</Application>
  <PresentationFormat>Geniş ekran</PresentationFormat>
  <Paragraphs>202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49" baseType="lpstr">
      <vt:lpstr>Arial</vt:lpstr>
      <vt:lpstr>Garamond</vt:lpstr>
      <vt:lpstr>Organik</vt:lpstr>
      <vt:lpstr>Spring Boot</vt:lpstr>
      <vt:lpstr>Spring Boot Nedir?</vt:lpstr>
      <vt:lpstr>Spring Boot Uygulaması Nasıl Oluşturulur?</vt:lpstr>
      <vt:lpstr>Spring Boot Uygulaması Nasıl Oluşturulur?</vt:lpstr>
      <vt:lpstr>Spring Boot Uygulaması Nasıl Oluşturulur?</vt:lpstr>
      <vt:lpstr>İnternet Nasıl Çalışır?</vt:lpstr>
      <vt:lpstr>İnternet Nasıl Çalışır?</vt:lpstr>
      <vt:lpstr>Basit bir network (ağ)</vt:lpstr>
      <vt:lpstr>Basit bir network (ağ)</vt:lpstr>
      <vt:lpstr>Network’lerin Network’ü (Ağların Ağı)</vt:lpstr>
      <vt:lpstr>Network’lerin Network’ü (Ağların Ağı)</vt:lpstr>
      <vt:lpstr>Network’lerin Network’ü (Ağların Ağı)</vt:lpstr>
      <vt:lpstr>Bilgisayarları Bulmak</vt:lpstr>
      <vt:lpstr>İnternet ve Web</vt:lpstr>
      <vt:lpstr>HTTP Nedir?</vt:lpstr>
      <vt:lpstr>HTTP Nedir?</vt:lpstr>
      <vt:lpstr>İstek Satırı (Request Line)</vt:lpstr>
      <vt:lpstr>Üst Başlık (Request Header)</vt:lpstr>
      <vt:lpstr>PowerPoint Sunusu</vt:lpstr>
      <vt:lpstr>Gövde (Request Body)</vt:lpstr>
      <vt:lpstr>Üst Başlık (Response Header)</vt:lpstr>
      <vt:lpstr>Gövde (Response Body)</vt:lpstr>
      <vt:lpstr>Port Nedir?</vt:lpstr>
      <vt:lpstr>Port Nedir?</vt:lpstr>
      <vt:lpstr>Port Nedir?</vt:lpstr>
      <vt:lpstr>TCP Nedir?</vt:lpstr>
      <vt:lpstr>UDP Nedir?</vt:lpstr>
      <vt:lpstr>Port Ne İşe Yarar?</vt:lpstr>
      <vt:lpstr>Spring Web</vt:lpstr>
      <vt:lpstr>Spring Boot ve Spring Web İlişkisi</vt:lpstr>
      <vt:lpstr>Spring 5 ile Web Uygulaması Oluşturmak</vt:lpstr>
      <vt:lpstr>Servlet Nedir?</vt:lpstr>
      <vt:lpstr>Tomcat Nedir?</vt:lpstr>
      <vt:lpstr>Spring Boot İle Web Uygulaması Oluşturmak</vt:lpstr>
      <vt:lpstr>Maven Bağımlılığı</vt:lpstr>
      <vt:lpstr>Spring Boot Uygulamasının Oluşturulması</vt:lpstr>
      <vt:lpstr>Spring Boot Kullanmadan Web Uygulaması Oluşturmak</vt:lpstr>
      <vt:lpstr>Maven Bağımlılığı</vt:lpstr>
      <vt:lpstr>Maven Build’in Konfigüre Edilmesi</vt:lpstr>
      <vt:lpstr>web.xml Nedir?</vt:lpstr>
      <vt:lpstr>Maven Build Konfigürasyonu</vt:lpstr>
      <vt:lpstr>War Nedir?</vt:lpstr>
      <vt:lpstr>Java Tabanlı Konfigürasyonun Yapılması</vt:lpstr>
      <vt:lpstr>Initializer (başlatıcı) Sınıf</vt:lpstr>
      <vt:lpstr>Uygulamanın Tomcat Sunucusuna Deploy Edilmesi</vt:lpstr>
      <vt:lpstr>Uygulamanın Tomcat Sunucusuna Deploy Edilmesi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Burak GÜL</dc:creator>
  <cp:lastModifiedBy>Burak Duman (BilgeAdam Akademi)</cp:lastModifiedBy>
  <cp:revision>13</cp:revision>
  <dcterms:created xsi:type="dcterms:W3CDTF">2022-02-12T14:21:12Z</dcterms:created>
  <dcterms:modified xsi:type="dcterms:W3CDTF">2022-06-17T19:11:37Z</dcterms:modified>
</cp:coreProperties>
</file>