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5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1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09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9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7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6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4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sonplaceholder.typicode.com/todos/1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5AC0D6-FAB5-435B-8B6F-3B0444EC9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Layered 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B2ED93-419A-4392-8443-CB831BD4F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Client-Server </a:t>
            </a:r>
            <a:r>
              <a:rPr lang="en-US" sz="2200" dirty="0" err="1"/>
              <a:t>mimarisinden</a:t>
            </a:r>
            <a:r>
              <a:rPr lang="en-US" sz="2200" dirty="0"/>
              <a:t> </a:t>
            </a:r>
            <a:r>
              <a:rPr lang="en-US" sz="2200" dirty="0" err="1"/>
              <a:t>bahsederken</a:t>
            </a:r>
            <a:r>
              <a:rPr lang="en-US" sz="2200" dirty="0"/>
              <a:t> </a:t>
            </a:r>
            <a:r>
              <a:rPr lang="en-US" sz="2200" dirty="0" err="1"/>
              <a:t>kastımız</a:t>
            </a:r>
            <a:r>
              <a:rPr lang="en-US" sz="2200" dirty="0"/>
              <a:t> her zaman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client’ın</a:t>
            </a:r>
            <a:r>
              <a:rPr lang="en-US" sz="2200" dirty="0"/>
              <a:t> </a:t>
            </a:r>
            <a:r>
              <a:rPr lang="en-US" sz="2200" dirty="0" err="1"/>
              <a:t>doğrudan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server’a</a:t>
            </a:r>
            <a:r>
              <a:rPr lang="en-US" sz="2200" dirty="0"/>
              <a:t> </a:t>
            </a:r>
            <a:r>
              <a:rPr lang="en-US" sz="2200" dirty="0" err="1"/>
              <a:t>istek</a:t>
            </a:r>
            <a:r>
              <a:rPr lang="en-US" sz="2200" dirty="0"/>
              <a:t> </a:t>
            </a:r>
            <a:r>
              <a:rPr lang="en-US" sz="2200" dirty="0" err="1"/>
              <a:t>göndermesi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ondan</a:t>
            </a:r>
            <a:r>
              <a:rPr lang="en-US" sz="2200" dirty="0"/>
              <a:t> </a:t>
            </a:r>
            <a:r>
              <a:rPr lang="en-US" sz="2200" dirty="0" err="1"/>
              <a:t>doğrudan</a:t>
            </a:r>
            <a:r>
              <a:rPr lang="en-US" sz="2200" dirty="0"/>
              <a:t> </a:t>
            </a:r>
            <a:r>
              <a:rPr lang="en-US" sz="2200" dirty="0" err="1"/>
              <a:t>cevap</a:t>
            </a:r>
            <a:r>
              <a:rPr lang="en-US" sz="2200" dirty="0"/>
              <a:t> </a:t>
            </a:r>
            <a:r>
              <a:rPr lang="en-US" sz="2200" dirty="0" err="1"/>
              <a:t>alması</a:t>
            </a:r>
            <a:r>
              <a:rPr lang="en-US" sz="2200" dirty="0"/>
              <a:t> </a:t>
            </a:r>
            <a:r>
              <a:rPr lang="en-US" sz="2200" dirty="0" err="1"/>
              <a:t>şeklinde</a:t>
            </a:r>
            <a:r>
              <a:rPr lang="en-US" sz="2200" dirty="0"/>
              <a:t> </a:t>
            </a:r>
            <a:r>
              <a:rPr lang="en-US" sz="2200" dirty="0" err="1"/>
              <a:t>değildir</a:t>
            </a:r>
            <a:r>
              <a:rPr lang="en-US" sz="2200" dirty="0"/>
              <a:t>. </a:t>
            </a:r>
            <a:r>
              <a:rPr lang="en-US" sz="2200" dirty="0" err="1"/>
              <a:t>Aralarda</a:t>
            </a:r>
            <a:r>
              <a:rPr lang="en-US" sz="2200" dirty="0"/>
              <a:t> </a:t>
            </a:r>
            <a:r>
              <a:rPr lang="en-US" sz="2200" dirty="0" err="1"/>
              <a:t>güvenlik</a:t>
            </a:r>
            <a:r>
              <a:rPr lang="en-US" sz="2200" dirty="0"/>
              <a:t> </a:t>
            </a:r>
            <a:r>
              <a:rPr lang="en-US" sz="2200" dirty="0" err="1"/>
              <a:t>katmanı</a:t>
            </a:r>
            <a:r>
              <a:rPr lang="en-US" sz="2200" dirty="0"/>
              <a:t>, cache </a:t>
            </a:r>
            <a:r>
              <a:rPr lang="en-US" sz="2200" dirty="0" err="1"/>
              <a:t>katmanı</a:t>
            </a:r>
            <a:r>
              <a:rPr lang="en-US" sz="2200" dirty="0"/>
              <a:t> </a:t>
            </a:r>
            <a:r>
              <a:rPr lang="en-US" sz="2200" dirty="0" err="1"/>
              <a:t>gibi</a:t>
            </a:r>
            <a:r>
              <a:rPr lang="en-US" sz="2200" dirty="0"/>
              <a:t> </a:t>
            </a:r>
            <a:r>
              <a:rPr lang="en-US" sz="2200" dirty="0" err="1"/>
              <a:t>katmanlar</a:t>
            </a:r>
            <a:r>
              <a:rPr lang="en-US" sz="2200" dirty="0"/>
              <a:t> </a:t>
            </a:r>
            <a:r>
              <a:rPr lang="en-US" sz="2200" dirty="0" err="1"/>
              <a:t>olabilir</a:t>
            </a:r>
            <a:r>
              <a:rPr lang="en-US" sz="2200" dirty="0"/>
              <a:t>. </a:t>
            </a:r>
            <a:r>
              <a:rPr lang="en-US" sz="2200" dirty="0" err="1"/>
              <a:t>Böyle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sistemde</a:t>
            </a:r>
            <a:r>
              <a:rPr lang="en-US" sz="2200" dirty="0"/>
              <a:t> </a:t>
            </a:r>
            <a:r>
              <a:rPr lang="en-US" sz="2200" dirty="0" err="1"/>
              <a:t>aralardaki</a:t>
            </a:r>
            <a:r>
              <a:rPr lang="en-US" sz="2200" dirty="0"/>
              <a:t> </a:t>
            </a:r>
            <a:r>
              <a:rPr lang="en-US" sz="2200" dirty="0" err="1"/>
              <a:t>katmanlar</a:t>
            </a:r>
            <a:r>
              <a:rPr lang="en-US" sz="2200" dirty="0"/>
              <a:t> request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response’a</a:t>
            </a:r>
            <a:r>
              <a:rPr lang="en-US" sz="2200" dirty="0"/>
              <a:t> </a:t>
            </a:r>
            <a:r>
              <a:rPr lang="en-US" sz="2200" dirty="0" err="1"/>
              <a:t>etki</a:t>
            </a:r>
            <a:r>
              <a:rPr lang="en-US" sz="2200" dirty="0"/>
              <a:t> </a:t>
            </a:r>
            <a:r>
              <a:rPr lang="en-US" sz="2200" dirty="0" err="1"/>
              <a:t>etmemeli</a:t>
            </a:r>
            <a:r>
              <a:rPr lang="en-US" sz="2200" dirty="0"/>
              <a:t>. Her </a:t>
            </a:r>
            <a:r>
              <a:rPr lang="en-US" sz="2200" dirty="0" err="1"/>
              <a:t>katman</a:t>
            </a:r>
            <a:r>
              <a:rPr lang="en-US" sz="2200" dirty="0"/>
              <a:t> </a:t>
            </a:r>
            <a:r>
              <a:rPr lang="en-US" sz="2200" dirty="0" err="1"/>
              <a:t>yalnızca</a:t>
            </a:r>
            <a:r>
              <a:rPr lang="en-US" sz="2200" dirty="0"/>
              <a:t> </a:t>
            </a:r>
            <a:r>
              <a:rPr lang="en-US" sz="2200" dirty="0" err="1"/>
              <a:t>iletişime</a:t>
            </a:r>
            <a:r>
              <a:rPr lang="en-US" sz="2200" dirty="0"/>
              <a:t> </a:t>
            </a:r>
            <a:r>
              <a:rPr lang="en-US" sz="2200" dirty="0" err="1"/>
              <a:t>geçtiği</a:t>
            </a:r>
            <a:r>
              <a:rPr lang="en-US" sz="2200" dirty="0"/>
              <a:t> </a:t>
            </a:r>
            <a:r>
              <a:rPr lang="en-US" sz="2200" dirty="0" err="1"/>
              <a:t>katmanları</a:t>
            </a:r>
            <a:r>
              <a:rPr lang="en-US" sz="2200" dirty="0"/>
              <a:t> </a:t>
            </a:r>
            <a:r>
              <a:rPr lang="en-US" sz="2200" dirty="0" err="1"/>
              <a:t>bilmeli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53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A4EF4F-98C2-49D5-8B04-C5D911E6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On Demand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2F0D74-4292-4093-9131-625F8EF7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Zorunlu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kısıt</a:t>
            </a:r>
            <a:r>
              <a:rPr lang="en-US" dirty="0"/>
              <a:t> code on </a:t>
            </a:r>
            <a:r>
              <a:rPr lang="en-US" dirty="0" err="1"/>
              <a:t>demand’dir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Client, </a:t>
            </a:r>
            <a:r>
              <a:rPr lang="en-US" dirty="0" err="1"/>
              <a:t>serverdan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talep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</a:t>
            </a:r>
            <a:r>
              <a:rPr lang="en-US" dirty="0" err="1"/>
              <a:t>yanıt</a:t>
            </a:r>
            <a:r>
              <a:rPr lang="en-US" dirty="0"/>
              <a:t> HTML </a:t>
            </a:r>
            <a:r>
              <a:rPr lang="en-US" dirty="0" err="1"/>
              <a:t>biçiminde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, </a:t>
            </a:r>
            <a:r>
              <a:rPr lang="en-US" dirty="0" err="1"/>
              <a:t>serverden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biçiminde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içerecektir</a:t>
            </a:r>
            <a:r>
              <a:rPr lang="en-US" dirty="0"/>
              <a:t>. Client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çalıştırabilir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67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5628A9-DE10-4CAD-AAE2-BBCF4C11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1E5AB-1B59-43A8-9DDF-F54E0FD8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modellerinden</a:t>
            </a:r>
            <a:r>
              <a:rPr lang="en-US" dirty="0"/>
              <a:t> </a:t>
            </a:r>
            <a:r>
              <a:rPr lang="en-US" dirty="0" err="1"/>
              <a:t>birini</a:t>
            </a:r>
            <a:r>
              <a:rPr lang="en-US" dirty="0"/>
              <a:t> </a:t>
            </a:r>
            <a:r>
              <a:rPr lang="en-US" dirty="0" err="1"/>
              <a:t>izlemelisiniz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· Rest</a:t>
            </a:r>
          </a:p>
          <a:p>
            <a:endParaRPr lang="en-US" dirty="0"/>
          </a:p>
          <a:p>
            <a:r>
              <a:rPr lang="en-US" dirty="0"/>
              <a:t>· SOAP</a:t>
            </a:r>
          </a:p>
          <a:p>
            <a:endParaRPr lang="en-US" dirty="0"/>
          </a:p>
          <a:p>
            <a:r>
              <a:rPr lang="en-US" dirty="0"/>
              <a:t>· </a:t>
            </a:r>
            <a:r>
              <a:rPr lang="en-US" dirty="0" err="1"/>
              <a:t>gRPC</a:t>
            </a:r>
            <a:endParaRPr lang="en-US" dirty="0"/>
          </a:p>
          <a:p>
            <a:endParaRPr lang="en-US" dirty="0"/>
          </a:p>
          <a:p>
            <a:r>
              <a:rPr lang="en-US" dirty="0"/>
              <a:t>· XML-RPC</a:t>
            </a:r>
          </a:p>
          <a:p>
            <a:endParaRPr lang="en-US" dirty="0"/>
          </a:p>
          <a:p>
            <a:r>
              <a:rPr lang="en-US" dirty="0" err="1"/>
              <a:t>Genellikle</a:t>
            </a:r>
            <a:r>
              <a:rPr lang="en-US" dirty="0"/>
              <a:t> modern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REST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r>
              <a:rPr lang="en-US" dirty="0" err="1"/>
              <a:t>gRPC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yeni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hayatımıza</a:t>
            </a:r>
            <a:r>
              <a:rPr lang="en-US" dirty="0"/>
              <a:t> </a:t>
            </a:r>
            <a:r>
              <a:rPr lang="en-US" dirty="0" err="1"/>
              <a:t>giren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teknolojidir</a:t>
            </a:r>
            <a:r>
              <a:rPr lang="en-US" dirty="0"/>
              <a:t>. </a:t>
            </a:r>
            <a:r>
              <a:rPr lang="en-US" dirty="0" err="1"/>
              <a:t>Yazımızın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REST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biz </a:t>
            </a:r>
            <a:r>
              <a:rPr lang="en-US" dirty="0" err="1"/>
              <a:t>oradan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edeceğiz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57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F4EE5D-88FA-493D-A47E-5E2A1FDF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C1A350-4D53-4043-B4A1-A6BBF17E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REST </a:t>
            </a:r>
            <a:r>
              <a:rPr lang="en-US" dirty="0" err="1"/>
              <a:t>mimarisinde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resource </a:t>
            </a:r>
            <a:r>
              <a:rPr lang="en-US" dirty="0" err="1"/>
              <a:t>kavramıyla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Resource URI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tanımlaması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çağıracak</a:t>
            </a:r>
            <a:r>
              <a:rPr lang="en-US" dirty="0"/>
              <a:t> </a:t>
            </a:r>
            <a:r>
              <a:rPr lang="en-US" dirty="0" err="1"/>
              <a:t>URIler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web </a:t>
            </a:r>
            <a:r>
              <a:rPr lang="en-US" dirty="0" err="1"/>
              <a:t>servise</a:t>
            </a:r>
            <a:r>
              <a:rPr lang="en-US" dirty="0"/>
              <a:t> HTTP </a:t>
            </a:r>
            <a:r>
              <a:rPr lang="en-US" dirty="0" err="1"/>
              <a:t>protokolüyle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REST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HTTP </a:t>
            </a:r>
            <a:r>
              <a:rPr lang="en-US" dirty="0" err="1"/>
              <a:t>metodları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satışta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ürüne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çekmek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“/product/15” </a:t>
            </a:r>
            <a:r>
              <a:rPr lang="en-US" dirty="0" err="1"/>
              <a:t>URI’sine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GET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atmamız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‘15’ </a:t>
            </a:r>
            <a:r>
              <a:rPr lang="en-US" dirty="0" err="1"/>
              <a:t>rakamı</a:t>
            </a:r>
            <a:r>
              <a:rPr lang="en-US" dirty="0"/>
              <a:t> </a:t>
            </a:r>
            <a:r>
              <a:rPr lang="en-US" dirty="0" err="1"/>
              <a:t>ilgilini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tanımlayıcısıdır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REST JSON, XML, TXT, HTML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türünde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döndürülebilir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JSON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</a:t>
            </a:r>
          </a:p>
          <a:p>
            <a:r>
              <a:rPr lang="en-US" dirty="0" err="1"/>
              <a:t>REST’de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tip URI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Collection URI </a:t>
            </a:r>
            <a:r>
              <a:rPr lang="en-US" dirty="0" err="1"/>
              <a:t>diğeri</a:t>
            </a:r>
            <a:r>
              <a:rPr lang="en-US" dirty="0"/>
              <a:t> Element </a:t>
            </a:r>
            <a:r>
              <a:rPr lang="en-US" dirty="0" err="1"/>
              <a:t>URI’dir</a:t>
            </a:r>
            <a:r>
              <a:rPr lang="en-US" dirty="0"/>
              <a:t>.</a:t>
            </a:r>
          </a:p>
          <a:p>
            <a:r>
              <a:rPr lang="en-US" dirty="0"/>
              <a:t>· Collection URI; array, list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şekli</a:t>
            </a:r>
            <a:r>
              <a:rPr lang="en-US" dirty="0"/>
              <a:t>; http://bilgeadam.com/resources</a:t>
            </a:r>
          </a:p>
          <a:p>
            <a:r>
              <a:rPr lang="en-US" dirty="0"/>
              <a:t>· Element URI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şekli</a:t>
            </a:r>
            <a:r>
              <a:rPr lang="en-US" dirty="0"/>
              <a:t>; http://bilgeadam.com/resources/item/17</a:t>
            </a:r>
          </a:p>
        </p:txBody>
      </p:sp>
    </p:spTree>
    <p:extLst>
      <p:ext uri="{BB962C8B-B14F-4D97-AF65-F5344CB8AC3E}">
        <p14:creationId xmlns:p14="http://schemas.microsoft.com/office/powerpoint/2010/main" val="22947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7B847E-011D-411E-9CEB-EB07DDC0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REST’te</a:t>
            </a:r>
            <a:r>
              <a:rPr lang="en-US" dirty="0"/>
              <a:t> HTTP </a:t>
            </a:r>
            <a:r>
              <a:rPr lang="en-US" dirty="0" err="1"/>
              <a:t>Metotlarının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4A8D99-F491-42D9-A7C8-3DC16166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tabanlı</a:t>
            </a:r>
            <a:r>
              <a:rPr lang="en-US" dirty="0"/>
              <a:t> web </a:t>
            </a:r>
            <a:r>
              <a:rPr lang="en-US" dirty="0" err="1"/>
              <a:t>servislerde</a:t>
            </a:r>
            <a:r>
              <a:rPr lang="en-US" dirty="0"/>
              <a:t> HTTP </a:t>
            </a:r>
            <a:r>
              <a:rPr lang="en-US" dirty="0" err="1"/>
              <a:t>metodlarına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anlamlar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böylece</a:t>
            </a:r>
            <a:r>
              <a:rPr lang="en-US" dirty="0"/>
              <a:t> web </a:t>
            </a:r>
            <a:r>
              <a:rPr lang="en-US" dirty="0" err="1"/>
              <a:t>servise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HTTP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geldiği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çalıştırılmış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 HTTP </a:t>
            </a:r>
            <a:r>
              <a:rPr lang="en-US" dirty="0" err="1"/>
              <a:t>metodlarının</a:t>
            </a:r>
            <a:r>
              <a:rPr lang="en-US" dirty="0"/>
              <a:t> REST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kullanılacağı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REST’te</a:t>
            </a:r>
            <a:r>
              <a:rPr lang="en-US" dirty="0"/>
              <a:t> HTTP </a:t>
            </a:r>
            <a:r>
              <a:rPr lang="en-US" dirty="0" err="1"/>
              <a:t>metotlarının</a:t>
            </a:r>
            <a:r>
              <a:rPr lang="en-US" dirty="0"/>
              <a:t> </a:t>
            </a:r>
            <a:r>
              <a:rPr lang="en-US" dirty="0" err="1"/>
              <a:t>kullanımıyla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</a:t>
            </a:r>
            <a:r>
              <a:rPr lang="en-US" dirty="0" err="1"/>
              <a:t>geçelim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 test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, biz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araçlardan</a:t>
            </a:r>
            <a:r>
              <a:rPr lang="en-US" dirty="0"/>
              <a:t> Postman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gerçekleştireceğiz</a:t>
            </a:r>
            <a:r>
              <a:rPr lang="en-US" dirty="0"/>
              <a:t>. Bunun </a:t>
            </a:r>
            <a:r>
              <a:rPr lang="en-US" dirty="0" err="1"/>
              <a:t>dışında</a:t>
            </a:r>
            <a:r>
              <a:rPr lang="en-US" dirty="0"/>
              <a:t> Apache JMeter, Swagger UI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da </a:t>
            </a:r>
            <a:r>
              <a:rPr lang="en-US" dirty="0" err="1"/>
              <a:t>bulunmaktadır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46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4325DD-ABAB-4D22-9F1C-F108947E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256592-ABE7-4EA2-8195-68F03CE80D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GET </a:t>
            </a:r>
            <a:r>
              <a:rPr lang="en-US" err="1"/>
              <a:t>metodu</a:t>
            </a:r>
            <a:r>
              <a:rPr lang="en-US"/>
              <a:t> </a:t>
            </a:r>
            <a:r>
              <a:rPr lang="en-US" err="1"/>
              <a:t>URI’da</a:t>
            </a:r>
            <a:r>
              <a:rPr lang="en-US"/>
              <a:t> </a:t>
            </a:r>
            <a:r>
              <a:rPr lang="en-US" err="1"/>
              <a:t>belirtilen</a:t>
            </a:r>
            <a:r>
              <a:rPr lang="en-US"/>
              <a:t> </a:t>
            </a:r>
            <a:r>
              <a:rPr lang="en-US" err="1"/>
              <a:t>resource’u</a:t>
            </a:r>
            <a:r>
              <a:rPr lang="en-US"/>
              <a:t> </a:t>
            </a:r>
            <a:r>
              <a:rPr lang="en-US" err="1"/>
              <a:t>getirmek</a:t>
            </a:r>
            <a:r>
              <a:rPr lang="en-US"/>
              <a:t> </a:t>
            </a:r>
            <a:r>
              <a:rPr lang="en-US" err="1"/>
              <a:t>için</a:t>
            </a:r>
            <a:r>
              <a:rPr lang="en-US"/>
              <a:t> </a:t>
            </a:r>
            <a:r>
              <a:rPr lang="en-US" err="1"/>
              <a:t>kullanılır</a:t>
            </a:r>
            <a:r>
              <a:rPr lang="en-US"/>
              <a:t>. Bu </a:t>
            </a:r>
            <a:r>
              <a:rPr lang="en-US" err="1"/>
              <a:t>istekte</a:t>
            </a:r>
            <a:r>
              <a:rPr lang="en-US"/>
              <a:t> body </a:t>
            </a:r>
            <a:r>
              <a:rPr lang="en-US" err="1"/>
              <a:t>olmaz</a:t>
            </a:r>
            <a:r>
              <a:rPr lang="en-US"/>
              <a:t>. </a:t>
            </a:r>
            <a:r>
              <a:rPr lang="en-US" err="1"/>
              <a:t>Yalnızca</a:t>
            </a:r>
            <a:r>
              <a:rPr lang="en-US"/>
              <a:t> header </a:t>
            </a:r>
            <a:r>
              <a:rPr lang="en-US" err="1"/>
              <a:t>olur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https://jsonplaceholder.typicode.com/todos/1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Header </a:t>
            </a:r>
            <a:r>
              <a:rPr lang="en-US" err="1"/>
              <a:t>veya</a:t>
            </a:r>
            <a:r>
              <a:rPr lang="en-US"/>
              <a:t> body </a:t>
            </a:r>
            <a:r>
              <a:rPr lang="en-US" err="1"/>
              <a:t>eklemeden</a:t>
            </a:r>
            <a:r>
              <a:rPr lang="en-US"/>
              <a:t> </a:t>
            </a:r>
            <a:r>
              <a:rPr lang="en-US" err="1"/>
              <a:t>gönderdiğimiz</a:t>
            </a:r>
            <a:r>
              <a:rPr lang="en-US"/>
              <a:t> </a:t>
            </a:r>
            <a:r>
              <a:rPr lang="en-US" err="1"/>
              <a:t>isteğe</a:t>
            </a:r>
            <a:r>
              <a:rPr lang="en-US"/>
              <a:t> </a:t>
            </a:r>
            <a:r>
              <a:rPr lang="en-US" err="1"/>
              <a:t>yan</a:t>
            </a:r>
            <a:r>
              <a:rPr lang="en-US"/>
              <a:t> </a:t>
            </a:r>
            <a:r>
              <a:rPr lang="en-US" err="1"/>
              <a:t>tarafta</a:t>
            </a:r>
            <a:r>
              <a:rPr lang="en-US"/>
              <a:t> </a:t>
            </a:r>
            <a:r>
              <a:rPr lang="en-US" err="1"/>
              <a:t>gördüğümüz</a:t>
            </a:r>
            <a:r>
              <a:rPr lang="en-US"/>
              <a:t> </a:t>
            </a:r>
            <a:r>
              <a:rPr lang="en-US" err="1"/>
              <a:t>şekilde</a:t>
            </a:r>
            <a:r>
              <a:rPr lang="en-US"/>
              <a:t> JSON </a:t>
            </a:r>
            <a:r>
              <a:rPr lang="en-US" err="1"/>
              <a:t>representation’ı</a:t>
            </a:r>
            <a:r>
              <a:rPr lang="en-US"/>
              <a:t> </a:t>
            </a:r>
            <a:r>
              <a:rPr lang="en-US" err="1"/>
              <a:t>alıyoruz</a:t>
            </a:r>
            <a:r>
              <a:rPr lang="en-US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8EC3B2-A212-4F91-9082-E70B6204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9" y="2088319"/>
            <a:ext cx="5242560" cy="3276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897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8A3AC-DA50-4757-B706-91BD4CA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6A47F-B6FF-42C5-8E94-C739C77419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HEAD </a:t>
            </a:r>
            <a:r>
              <a:rPr lang="en-US" dirty="0" err="1"/>
              <a:t>metodunun</a:t>
            </a:r>
            <a:r>
              <a:rPr lang="en-US" dirty="0"/>
              <a:t> GET </a:t>
            </a:r>
            <a:r>
              <a:rPr lang="en-US" dirty="0" err="1"/>
              <a:t>metodundan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</a:t>
            </a:r>
            <a:r>
              <a:rPr lang="en-US" dirty="0" err="1"/>
              <a:t>response’ta</a:t>
            </a:r>
            <a:r>
              <a:rPr lang="en-US" dirty="0"/>
              <a:t> body </a:t>
            </a:r>
            <a:r>
              <a:rPr lang="en-US" dirty="0" err="1"/>
              <a:t>göndermemesidir</a:t>
            </a:r>
            <a:r>
              <a:rPr lang="en-US" dirty="0"/>
              <a:t>. Bu </a:t>
            </a:r>
            <a:r>
              <a:rPr lang="en-US" dirty="0" err="1"/>
              <a:t>isteği</a:t>
            </a:r>
            <a:r>
              <a:rPr lang="en-US" dirty="0"/>
              <a:t>, </a:t>
            </a:r>
            <a:r>
              <a:rPr lang="en-US" dirty="0" err="1"/>
              <a:t>response’ta</a:t>
            </a:r>
            <a:r>
              <a:rPr lang="en-US" dirty="0"/>
              <a:t> </a:t>
            </a:r>
            <a:r>
              <a:rPr lang="en-US" dirty="0" err="1"/>
              <a:t>gönderilecek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header’lar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yaparız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resource’un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URI’da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resource’un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son ne zaman </a:t>
            </a:r>
            <a:r>
              <a:rPr lang="en-US" dirty="0" err="1"/>
              <a:t>değiştirildiğini</a:t>
            </a:r>
            <a:r>
              <a:rPr lang="en-US" dirty="0"/>
              <a:t> </a:t>
            </a:r>
            <a:r>
              <a:rPr lang="en-US" dirty="0" err="1"/>
              <a:t>görmek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(Last-Modified).</a:t>
            </a:r>
          </a:p>
          <a:p>
            <a:r>
              <a:rPr lang="en-US" dirty="0"/>
              <a:t>GET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gönderdiğimiz</a:t>
            </a:r>
            <a:r>
              <a:rPr lang="en-US" dirty="0"/>
              <a:t> </a:t>
            </a:r>
            <a:r>
              <a:rPr lang="en-US" dirty="0" err="1"/>
              <a:t>adrese</a:t>
            </a:r>
            <a:r>
              <a:rPr lang="en-US" dirty="0"/>
              <a:t> </a:t>
            </a:r>
            <a:r>
              <a:rPr lang="en-US" dirty="0" err="1"/>
              <a:t>şimdi</a:t>
            </a:r>
            <a:r>
              <a:rPr lang="en-US" dirty="0"/>
              <a:t> de HEAD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gönderelim</a:t>
            </a:r>
            <a:r>
              <a:rPr lang="en-US" dirty="0"/>
              <a:t>.</a:t>
            </a:r>
          </a:p>
          <a:p>
            <a:r>
              <a:rPr lang="en-US" dirty="0"/>
              <a:t>HEAD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gönderdiğimiz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response’ta</a:t>
            </a:r>
            <a:r>
              <a:rPr lang="en-US" dirty="0"/>
              <a:t> body </a:t>
            </a:r>
            <a:r>
              <a:rPr lang="en-US" dirty="0" err="1"/>
              <a:t>olmayacak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header’ları</a:t>
            </a:r>
            <a:r>
              <a:rPr lang="en-US" dirty="0"/>
              <a:t> </a:t>
            </a:r>
            <a:r>
              <a:rPr lang="en-US" dirty="0" err="1"/>
              <a:t>görebiliriz</a:t>
            </a:r>
            <a:r>
              <a:rPr lang="en-US" dirty="0"/>
              <a:t>.</a:t>
            </a:r>
          </a:p>
        </p:txBody>
      </p:sp>
      <p:pic>
        <p:nvPicPr>
          <p:cNvPr id="6" name="İçerik Yer Tutucusu 5" descr="metin, ekran görüntüsü, bilgisayar, iç mekan içeren bir resim&#10;&#10;Açıklama otomatik olarak oluşturuldu">
            <a:extLst>
              <a:ext uri="{FF2B5EF4-FFF2-40B4-BE49-F238E27FC236}">
                <a16:creationId xmlns:a16="http://schemas.microsoft.com/office/drawing/2014/main" id="{34DC9B5B-4438-4629-957B-74BE030E1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88" y="2346919"/>
            <a:ext cx="5094287" cy="3184925"/>
          </a:xfrm>
          <a:noFill/>
        </p:spPr>
      </p:pic>
    </p:spTree>
    <p:extLst>
      <p:ext uri="{BB962C8B-B14F-4D97-AF65-F5344CB8AC3E}">
        <p14:creationId xmlns:p14="http://schemas.microsoft.com/office/powerpoint/2010/main" val="227229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8436D1-F91B-4047-88A9-9CBAE3C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5E6F47-5078-4A64-9DAF-2A443F8CDF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POST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gönderdiğimiz</a:t>
            </a:r>
            <a:r>
              <a:rPr lang="en-US" dirty="0"/>
              <a:t> </a:t>
            </a:r>
            <a:r>
              <a:rPr lang="en-US" dirty="0" err="1"/>
              <a:t>server’da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resource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controller </a:t>
            </a:r>
            <a:r>
              <a:rPr lang="en-US" dirty="0" err="1"/>
              <a:t>resource’ları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form </a:t>
            </a:r>
            <a:r>
              <a:rPr lang="en-US" dirty="0" err="1"/>
              <a:t>input’larını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göndereceğimiz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POST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kullanırken</a:t>
            </a:r>
            <a:r>
              <a:rPr lang="en-US" dirty="0"/>
              <a:t> body de </a:t>
            </a:r>
            <a:r>
              <a:rPr lang="en-US" dirty="0" err="1"/>
              <a:t>göndeririz</a:t>
            </a:r>
            <a:r>
              <a:rPr lang="en-US" dirty="0"/>
              <a:t>.</a:t>
            </a:r>
          </a:p>
          <a:p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sitede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post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POST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title </a:t>
            </a:r>
            <a:r>
              <a:rPr lang="en-US" dirty="0" err="1"/>
              <a:t>ve</a:t>
            </a:r>
            <a:r>
              <a:rPr lang="en-US" dirty="0"/>
              <a:t> body </a:t>
            </a:r>
            <a:r>
              <a:rPr lang="en-US" dirty="0" err="1"/>
              <a:t>değişkenlerini</a:t>
            </a:r>
            <a:r>
              <a:rPr lang="en-US" dirty="0"/>
              <a:t> </a:t>
            </a:r>
            <a:r>
              <a:rPr lang="en-US" dirty="0" err="1"/>
              <a:t>gönderiyoruz</a:t>
            </a:r>
            <a:r>
              <a:rPr lang="en-US" dirty="0"/>
              <a:t>.</a:t>
            </a:r>
          </a:p>
          <a:p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Resource’un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alıyoruz</a:t>
            </a:r>
            <a:r>
              <a:rPr lang="en-US" dirty="0"/>
              <a:t>.</a:t>
            </a:r>
          </a:p>
        </p:txBody>
      </p:sp>
      <p:pic>
        <p:nvPicPr>
          <p:cNvPr id="6" name="İçerik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88E0514-9B61-46EF-B0A1-7FCB78BE4A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88" y="2350155"/>
            <a:ext cx="5094287" cy="3178452"/>
          </a:xfrm>
          <a:noFill/>
        </p:spPr>
      </p:pic>
    </p:spTree>
    <p:extLst>
      <p:ext uri="{BB962C8B-B14F-4D97-AF65-F5344CB8AC3E}">
        <p14:creationId xmlns:p14="http://schemas.microsoft.com/office/powerpoint/2010/main" val="304646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977C84-7CB5-40EC-8FFB-CD09FBBC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621A9C-BA37-4EBB-9D8C-12F34F647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</a:t>
            </a:r>
            <a:r>
              <a:rPr lang="en-US" dirty="0" err="1"/>
              <a:t>metodu</a:t>
            </a:r>
            <a:r>
              <a:rPr lang="en-US" dirty="0"/>
              <a:t>, POST </a:t>
            </a:r>
            <a:r>
              <a:rPr lang="en-US" dirty="0" err="1"/>
              <a:t>metoduna</a:t>
            </a:r>
            <a:r>
              <a:rPr lang="en-US" dirty="0"/>
              <a:t> </a:t>
            </a:r>
            <a:r>
              <a:rPr lang="en-US" dirty="0" err="1"/>
              <a:t>benzeyen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alanına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Body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resource </a:t>
            </a:r>
            <a:r>
              <a:rPr lang="en-US" dirty="0" err="1"/>
              <a:t>gönderilir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URI var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resource’a</a:t>
            </a:r>
            <a:r>
              <a:rPr lang="en-US" dirty="0"/>
              <a:t> </a:t>
            </a:r>
            <a:r>
              <a:rPr lang="en-US" dirty="0" err="1"/>
              <a:t>aitse</a:t>
            </a:r>
            <a:r>
              <a:rPr lang="en-US" dirty="0"/>
              <a:t> o resource </a:t>
            </a:r>
            <a:r>
              <a:rPr lang="en-US" dirty="0" err="1"/>
              <a:t>güncellenir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8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F70FD4C-6794-416F-9FC9-2B35F633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11352D9-D317-469F-9241-54FB1D4DB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Adından</a:t>
            </a:r>
            <a:r>
              <a:rPr lang="en-US" dirty="0"/>
              <a:t> da </a:t>
            </a:r>
            <a:r>
              <a:rPr lang="en-US" dirty="0" err="1"/>
              <a:t>anlaşılacağı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URI’da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resource’u</a:t>
            </a:r>
            <a:r>
              <a:rPr lang="en-US" dirty="0"/>
              <a:t> </a:t>
            </a:r>
            <a:r>
              <a:rPr lang="en-US" dirty="0" err="1"/>
              <a:t>silmek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istektir</a:t>
            </a:r>
            <a:r>
              <a:rPr lang="en-US" dirty="0"/>
              <a:t>.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resource’un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ulaşılmaması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soft-delete </a:t>
            </a:r>
            <a:r>
              <a:rPr lang="en-US" dirty="0" err="1"/>
              <a:t>yapılacaksa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application-</a:t>
            </a:r>
            <a:r>
              <a:rPr lang="en-US" dirty="0" err="1"/>
              <a:t>spesific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controller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1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023365-43D3-426C-A016-D7165B49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0ADEE1-038C-4A72-AEAA-1CD978C6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Öncelikle</a:t>
            </a:r>
            <a:r>
              <a:rPr lang="en-US" dirty="0"/>
              <a:t> ‘API </a:t>
            </a:r>
            <a:r>
              <a:rPr lang="en-US" dirty="0" err="1"/>
              <a:t>nedir</a:t>
            </a:r>
            <a:r>
              <a:rPr lang="en-US" dirty="0"/>
              <a:t>,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?’ </a:t>
            </a:r>
            <a:r>
              <a:rPr lang="en-US" dirty="0" err="1"/>
              <a:t>tanımlayacak</a:t>
            </a:r>
            <a:r>
              <a:rPr lang="en-US" dirty="0"/>
              <a:t> </a:t>
            </a:r>
            <a:r>
              <a:rPr lang="en-US" dirty="0" err="1"/>
              <a:t>olursak</a:t>
            </a:r>
            <a:r>
              <a:rPr lang="en-US" dirty="0"/>
              <a:t>; </a:t>
            </a:r>
            <a:r>
              <a:rPr lang="en-US" dirty="0" err="1"/>
              <a:t>bir</a:t>
            </a:r>
            <a:r>
              <a:rPr lang="en-US" dirty="0"/>
              <a:t> API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arabirimi</a:t>
            </a:r>
            <a:r>
              <a:rPr lang="en-US" dirty="0"/>
              <a:t> (Application Programming Interface),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bağlanabileceğini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kurabileceğini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kuraldır</a:t>
            </a:r>
            <a:r>
              <a:rPr lang="en-US" dirty="0"/>
              <a:t>. API </a:t>
            </a:r>
            <a:r>
              <a:rPr lang="en-US" dirty="0" err="1"/>
              <a:t>entegrasyonu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işlev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API’leri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bağlanan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etkileşimi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(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)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01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3792A6-7C88-4C89-B3FC-B4758513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F0EFD6C-5965-4781-8CB7-899220EF1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gönderdiğimiz</a:t>
            </a:r>
            <a:r>
              <a:rPr lang="en-US" dirty="0"/>
              <a:t> </a:t>
            </a:r>
            <a:r>
              <a:rPr lang="en-US" dirty="0" err="1"/>
              <a:t>URI’ın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desteklediğini</a:t>
            </a:r>
            <a:r>
              <a:rPr lang="en-US" dirty="0"/>
              <a:t> </a:t>
            </a:r>
            <a:r>
              <a:rPr lang="en-US" dirty="0" err="1"/>
              <a:t>öğrenmek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 Bu </a:t>
            </a:r>
            <a:r>
              <a:rPr lang="en-US" dirty="0" err="1"/>
              <a:t>bilgi</a:t>
            </a:r>
            <a:r>
              <a:rPr lang="en-US" dirty="0"/>
              <a:t> bize </a:t>
            </a:r>
            <a:r>
              <a:rPr lang="en-US" dirty="0" err="1"/>
              <a:t>header’da</a:t>
            </a:r>
            <a:r>
              <a:rPr lang="en-US" dirty="0"/>
              <a:t> allow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42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B12B61-3DC9-4FFB-848F-E1BB4A2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DB5D0E6-3650-4DB1-B59F-03E2D5E38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PATCH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PUT’a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resource’da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yapılacaksa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blog </a:t>
            </a:r>
            <a:r>
              <a:rPr lang="en-US" dirty="0" err="1"/>
              <a:t>postunun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güncellenecekse</a:t>
            </a:r>
            <a:r>
              <a:rPr lang="en-US" dirty="0"/>
              <a:t> PATCH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body’de</a:t>
            </a:r>
            <a:r>
              <a:rPr lang="en-US" dirty="0"/>
              <a:t> </a:t>
            </a:r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51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0416A96-DF1A-4A24-8C32-630AB182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</a:t>
            </a:r>
            <a:r>
              <a:rPr lang="en-US" dirty="0" err="1"/>
              <a:t>Code’lar</a:t>
            </a:r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6A15EC2-AE7E-48CA-9FF4-F69262D1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RFC 2616'da </a:t>
            </a:r>
            <a:r>
              <a:rPr lang="en-US" dirty="0" err="1"/>
              <a:t>belirlenmiş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status </a:t>
            </a:r>
            <a:r>
              <a:rPr lang="en-US" dirty="0" err="1"/>
              <a:t>code’lar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client’a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hatayı</a:t>
            </a:r>
            <a:r>
              <a:rPr lang="en-US" dirty="0"/>
              <a:t>,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gördüyse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ilişkin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aktarır</a:t>
            </a:r>
            <a:r>
              <a:rPr lang="en-US" dirty="0"/>
              <a:t>. Status </a:t>
            </a:r>
            <a:r>
              <a:rPr lang="en-US" dirty="0" err="1"/>
              <a:t>code’lar</a:t>
            </a:r>
            <a:r>
              <a:rPr lang="en-US" dirty="0"/>
              <a:t> 5 </a:t>
            </a:r>
            <a:r>
              <a:rPr lang="en-US" dirty="0" err="1"/>
              <a:t>kategoriye</a:t>
            </a:r>
            <a:r>
              <a:rPr lang="en-US" dirty="0"/>
              <a:t> </a:t>
            </a:r>
            <a:r>
              <a:rPr lang="en-US" dirty="0" err="1"/>
              <a:t>ayrılmıştır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· 1xx Bilgi</a:t>
            </a:r>
          </a:p>
          <a:p>
            <a:pPr lvl="1"/>
            <a:r>
              <a:rPr lang="en-US" dirty="0"/>
              <a:t>· 2xx </a:t>
            </a:r>
            <a:r>
              <a:rPr lang="en-US" dirty="0" err="1"/>
              <a:t>Başarılı</a:t>
            </a:r>
            <a:endParaRPr lang="en-US" dirty="0"/>
          </a:p>
          <a:p>
            <a:pPr lvl="1"/>
            <a:r>
              <a:rPr lang="en-US" dirty="0"/>
              <a:t>· 3xx </a:t>
            </a:r>
            <a:r>
              <a:rPr lang="en-US" dirty="0" err="1"/>
              <a:t>Yönlendirme</a:t>
            </a:r>
            <a:endParaRPr lang="en-US" dirty="0"/>
          </a:p>
          <a:p>
            <a:pPr lvl="1"/>
            <a:r>
              <a:rPr lang="en-US" dirty="0"/>
              <a:t>· 4xx Client </a:t>
            </a:r>
            <a:r>
              <a:rPr lang="en-US" dirty="0" err="1"/>
              <a:t>Hatası</a:t>
            </a:r>
            <a:endParaRPr lang="en-US" dirty="0"/>
          </a:p>
          <a:p>
            <a:pPr lvl="1"/>
            <a:r>
              <a:rPr lang="en-US" dirty="0"/>
              <a:t>· 5xx Server </a:t>
            </a:r>
            <a:r>
              <a:rPr lang="en-US" dirty="0" err="1"/>
              <a:t>Hatası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C95C0D-BEBE-4085-B1C5-6F028EDF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</a:t>
            </a:r>
            <a:r>
              <a:rPr lang="en-US" dirty="0" err="1"/>
              <a:t>Code’lar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266390-4100-4251-BC23-34E13D9F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kategorilerde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status </a:t>
            </a:r>
            <a:r>
              <a:rPr lang="en-US" dirty="0" err="1"/>
              <a:t>code’ları</a:t>
            </a:r>
            <a:r>
              <a:rPr lang="en-US" dirty="0"/>
              <a:t> </a:t>
            </a:r>
            <a:r>
              <a:rPr lang="en-US" dirty="0" err="1"/>
              <a:t>inceleyelim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200 (OK) : GET, PUT </a:t>
            </a:r>
            <a:r>
              <a:rPr lang="en-US" dirty="0" err="1"/>
              <a:t>veya</a:t>
            </a:r>
            <a:r>
              <a:rPr lang="en-US" dirty="0"/>
              <a:t> POST </a:t>
            </a:r>
            <a:r>
              <a:rPr lang="en-US" dirty="0" err="1"/>
              <a:t>işleminde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oldu</a:t>
            </a:r>
            <a:r>
              <a:rPr lang="en-US" dirty="0"/>
              <a:t>.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döndürüldü</a:t>
            </a:r>
            <a:endParaRPr lang="en-US" dirty="0"/>
          </a:p>
          <a:p>
            <a:pPr lvl="1"/>
            <a:r>
              <a:rPr lang="en-US" dirty="0"/>
              <a:t>201 (Created) : PUT </a:t>
            </a:r>
            <a:r>
              <a:rPr lang="en-US" dirty="0" err="1"/>
              <a:t>veya</a:t>
            </a:r>
            <a:r>
              <a:rPr lang="en-US" dirty="0"/>
              <a:t> POST </a:t>
            </a:r>
            <a:r>
              <a:rPr lang="en-US" dirty="0" err="1"/>
              <a:t>işleminde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.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başarıyla</a:t>
            </a:r>
            <a:r>
              <a:rPr lang="en-US" dirty="0"/>
              <a:t> </a:t>
            </a:r>
            <a:r>
              <a:rPr lang="en-US" dirty="0" err="1"/>
              <a:t>oluşturuldu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güncelleştirildi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204 (No Content) : PUT </a:t>
            </a:r>
            <a:r>
              <a:rPr lang="en-US" dirty="0" err="1"/>
              <a:t>veya</a:t>
            </a:r>
            <a:r>
              <a:rPr lang="en-US" dirty="0"/>
              <a:t> POST </a:t>
            </a:r>
            <a:r>
              <a:rPr lang="en-US" dirty="0" err="1"/>
              <a:t>işleminde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. </a:t>
            </a:r>
            <a:r>
              <a:rPr lang="en-US" dirty="0" err="1"/>
              <a:t>Dizin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belgeler</a:t>
            </a:r>
            <a:r>
              <a:rPr lang="en-US" dirty="0"/>
              <a:t> </a:t>
            </a:r>
            <a:r>
              <a:rPr lang="en-US" dirty="0" err="1"/>
              <a:t>başarıyla</a:t>
            </a:r>
            <a:r>
              <a:rPr lang="en-US" dirty="0"/>
              <a:t> </a:t>
            </a:r>
            <a:r>
              <a:rPr lang="en-US" dirty="0" err="1"/>
              <a:t>karşıya</a:t>
            </a:r>
            <a:r>
              <a:rPr lang="en-US" dirty="0"/>
              <a:t> </a:t>
            </a:r>
            <a:r>
              <a:rPr lang="en-US" dirty="0" err="1"/>
              <a:t>yüklendi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400 (Bad Request ): </a:t>
            </a:r>
            <a:r>
              <a:rPr lang="en-US" dirty="0" err="1"/>
              <a:t>istek</a:t>
            </a:r>
            <a:r>
              <a:rPr lang="en-US" dirty="0"/>
              <a:t> URI ‘SI,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gövdede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döndürülür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401 (Unauthorized ): </a:t>
            </a:r>
            <a:r>
              <a:rPr lang="en-US" dirty="0" err="1"/>
              <a:t>Korumalı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resource’a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authorization </a:t>
            </a:r>
            <a:r>
              <a:rPr lang="en-US" dirty="0" err="1"/>
              <a:t>sağlanmadan</a:t>
            </a:r>
            <a:r>
              <a:rPr lang="en-US" dirty="0"/>
              <a:t> </a:t>
            </a:r>
            <a:r>
              <a:rPr lang="en-US" dirty="0" err="1"/>
              <a:t>erişilmeye</a:t>
            </a:r>
            <a:r>
              <a:rPr lang="en-US" dirty="0"/>
              <a:t> </a:t>
            </a:r>
            <a:r>
              <a:rPr lang="en-US" dirty="0" err="1"/>
              <a:t>çalışıldığını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403 (Forbidden ):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API </a:t>
            </a:r>
            <a:r>
              <a:rPr lang="en-US" dirty="0" err="1"/>
              <a:t>anahtarı</a:t>
            </a:r>
            <a:r>
              <a:rPr lang="en-US" dirty="0"/>
              <a:t> </a:t>
            </a:r>
            <a:r>
              <a:rPr lang="en-US" dirty="0" err="1"/>
              <a:t>geçirdiğinizde</a:t>
            </a:r>
            <a:r>
              <a:rPr lang="en-US" dirty="0"/>
              <a:t> </a:t>
            </a:r>
            <a:r>
              <a:rPr lang="en-US" dirty="0" err="1"/>
              <a:t>döndürüldü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404 (Not Found ): </a:t>
            </a:r>
            <a:r>
              <a:rPr lang="en-US" dirty="0" err="1"/>
              <a:t>Client’ın</a:t>
            </a:r>
            <a:r>
              <a:rPr lang="en-US" dirty="0"/>
              <a:t> </a:t>
            </a:r>
            <a:r>
              <a:rPr lang="en-US" dirty="0" err="1"/>
              <a:t>istediği</a:t>
            </a:r>
            <a:r>
              <a:rPr lang="en-US" dirty="0"/>
              <a:t> </a:t>
            </a:r>
            <a:r>
              <a:rPr lang="en-US" dirty="0" err="1"/>
              <a:t>resource’un</a:t>
            </a:r>
            <a:r>
              <a:rPr lang="en-US" dirty="0"/>
              <a:t> </a:t>
            </a:r>
            <a:r>
              <a:rPr lang="en-US" dirty="0" err="1"/>
              <a:t>bulunamadığını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405 (Method Not Allowed ): </a:t>
            </a:r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URI’ın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desteklemediğini</a:t>
            </a:r>
            <a:r>
              <a:rPr lang="en-US" dirty="0"/>
              <a:t> </a:t>
            </a:r>
            <a:r>
              <a:rPr lang="en-US" dirty="0" err="1"/>
              <a:t>belirtir</a:t>
            </a:r>
            <a:endParaRPr lang="en-US" dirty="0"/>
          </a:p>
          <a:p>
            <a:pPr lvl="1"/>
            <a:r>
              <a:rPr lang="en-US" dirty="0"/>
              <a:t>406 (Not Acceptable): </a:t>
            </a:r>
            <a:r>
              <a:rPr lang="en-US" dirty="0" err="1"/>
              <a:t>Server’ın</a:t>
            </a:r>
            <a:r>
              <a:rPr lang="en-US" dirty="0"/>
              <a:t>, </a:t>
            </a:r>
            <a:r>
              <a:rPr lang="en-US" dirty="0" err="1"/>
              <a:t>client’ın</a:t>
            </a:r>
            <a:r>
              <a:rPr lang="en-US" dirty="0"/>
              <a:t> </a:t>
            </a:r>
            <a:r>
              <a:rPr lang="en-US" dirty="0" err="1"/>
              <a:t>gönderdiği</a:t>
            </a:r>
            <a:r>
              <a:rPr lang="en-US" dirty="0"/>
              <a:t> </a:t>
            </a:r>
            <a:r>
              <a:rPr lang="en-US" dirty="0" err="1"/>
              <a:t>istekte</a:t>
            </a:r>
            <a:r>
              <a:rPr lang="en-US" dirty="0"/>
              <a:t> </a:t>
            </a:r>
            <a:r>
              <a:rPr lang="en-US" dirty="0" err="1"/>
              <a:t>header’da</a:t>
            </a:r>
            <a:r>
              <a:rPr lang="en-US" dirty="0"/>
              <a:t> Accept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yazdığı</a:t>
            </a:r>
            <a:r>
              <a:rPr lang="en-US" dirty="0"/>
              <a:t> </a:t>
            </a:r>
            <a:r>
              <a:rPr lang="en-US" dirty="0" err="1"/>
              <a:t>medya</a:t>
            </a:r>
            <a:r>
              <a:rPr lang="en-US" dirty="0"/>
              <a:t> </a:t>
            </a:r>
            <a:r>
              <a:rPr lang="en-US" dirty="0" err="1"/>
              <a:t>tiplerinden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veremediğini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409 (Conflict ):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çakışması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döndürülür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415 (Unsupported Media Type ): </a:t>
            </a:r>
            <a:r>
              <a:rPr lang="en-US" dirty="0" err="1"/>
              <a:t>Server’a</a:t>
            </a:r>
            <a:r>
              <a:rPr lang="en-US" dirty="0"/>
              <a:t>, </a:t>
            </a:r>
            <a:r>
              <a:rPr lang="en-US" dirty="0" err="1"/>
              <a:t>desteklemediği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resource </a:t>
            </a:r>
            <a:r>
              <a:rPr lang="en-US" dirty="0" err="1"/>
              <a:t>gönderildiğinde</a:t>
            </a:r>
            <a:r>
              <a:rPr lang="en-US" dirty="0"/>
              <a:t> 415 </a:t>
            </a:r>
            <a:r>
              <a:rPr lang="en-US" dirty="0" err="1"/>
              <a:t>döner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500 (Internal Server Error ): </a:t>
            </a:r>
            <a:r>
              <a:rPr lang="en-US" dirty="0" err="1"/>
              <a:t>Server’ın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</a:t>
            </a:r>
            <a:r>
              <a:rPr lang="en-US" dirty="0" err="1"/>
              <a:t>yüzünden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getirilemiyorsa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74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D91B5A-77F7-4AFE-B593-8B45A7D5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5015E9-3838-4085-840F-D80855C8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REST, client-server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HTTP </a:t>
            </a:r>
            <a:r>
              <a:rPr lang="en-US" dirty="0" err="1"/>
              <a:t>protokolü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mimaridir</a:t>
            </a:r>
            <a:r>
              <a:rPr lang="en-US" dirty="0"/>
              <a:t>. </a:t>
            </a:r>
            <a:r>
              <a:rPr lang="en-US" dirty="0" err="1"/>
              <a:t>İstemci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XML </a:t>
            </a:r>
            <a:r>
              <a:rPr lang="en-US" dirty="0" err="1"/>
              <a:t>ve</a:t>
            </a:r>
            <a:r>
              <a:rPr lang="en-US" dirty="0"/>
              <a:t> JSON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taşıyarak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haberleşmesini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REST </a:t>
            </a:r>
            <a:r>
              <a:rPr lang="en-US" dirty="0" err="1"/>
              <a:t>mimarisini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servislere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RESTful </a:t>
            </a:r>
            <a:r>
              <a:rPr lang="en-US" dirty="0" err="1"/>
              <a:t>servis</a:t>
            </a:r>
            <a:r>
              <a:rPr lang="en-US" dirty="0"/>
              <a:t> (RESTful API) 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  <a:p>
            <a:r>
              <a:rPr lang="en-US" dirty="0"/>
              <a:t>Amazon, Google, Facebook, LinkedIn </a:t>
            </a:r>
            <a:r>
              <a:rPr lang="en-US" dirty="0" err="1"/>
              <a:t>ve</a:t>
            </a:r>
            <a:r>
              <a:rPr lang="en-US" dirty="0"/>
              <a:t> Twitter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web </a:t>
            </a:r>
            <a:r>
              <a:rPr lang="en-US" dirty="0" err="1"/>
              <a:t>siteleri</a:t>
            </a:r>
            <a:r>
              <a:rPr lang="en-US" dirty="0"/>
              <a:t>,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hizmetleriyle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REST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API’leri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r>
              <a:rPr lang="en-US" dirty="0"/>
              <a:t>REST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servisle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URL. Bir </a:t>
            </a:r>
            <a:r>
              <a:rPr lang="en-US" dirty="0" err="1"/>
              <a:t>URL’e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attığımızda</a:t>
            </a:r>
            <a:r>
              <a:rPr lang="en-US" dirty="0"/>
              <a:t>, URL size JSON </a:t>
            </a:r>
            <a:r>
              <a:rPr lang="en-US" dirty="0" err="1"/>
              <a:t>veya</a:t>
            </a:r>
            <a:r>
              <a:rPr lang="en-US" dirty="0"/>
              <a:t> XML </a:t>
            </a:r>
            <a:r>
              <a:rPr lang="en-US" dirty="0" err="1"/>
              <a:t>formatında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, </a:t>
            </a:r>
            <a:r>
              <a:rPr lang="en-US" dirty="0" err="1"/>
              <a:t>dönen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parse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entegrasyonunuz</a:t>
            </a:r>
            <a:r>
              <a:rPr lang="en-US" dirty="0"/>
              <a:t> </a:t>
            </a:r>
            <a:r>
              <a:rPr lang="en-US" dirty="0" err="1"/>
              <a:t>tamamlanır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client </a:t>
            </a:r>
            <a:r>
              <a:rPr lang="en-US" dirty="0" err="1"/>
              <a:t>uygulama</a:t>
            </a:r>
            <a:r>
              <a:rPr lang="en-US" dirty="0"/>
              <a:t>, REST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servisin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detaylarını</a:t>
            </a:r>
            <a:r>
              <a:rPr lang="en-US" dirty="0"/>
              <a:t> </a:t>
            </a:r>
            <a:r>
              <a:rPr lang="en-US" dirty="0" err="1"/>
              <a:t>bilmek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Rest </a:t>
            </a:r>
            <a:r>
              <a:rPr lang="en-US" dirty="0" err="1"/>
              <a:t>servisler</a:t>
            </a:r>
            <a:r>
              <a:rPr lang="en-US" dirty="0"/>
              <a:t>; client </a:t>
            </a:r>
            <a:r>
              <a:rPr lang="en-US" dirty="0" err="1"/>
              <a:t>ve</a:t>
            </a:r>
            <a:r>
              <a:rPr lang="en-US" dirty="0"/>
              <a:t> server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ayrım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, REST </a:t>
            </a:r>
            <a:r>
              <a:rPr lang="en-US" dirty="0" err="1"/>
              <a:t>protokolü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alanlarındaki</a:t>
            </a:r>
            <a:r>
              <a:rPr lang="en-US" dirty="0"/>
              <a:t> </a:t>
            </a:r>
            <a:r>
              <a:rPr lang="en-US" dirty="0" err="1"/>
              <a:t>geliştirmelerin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gerçekleşmesini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 REST API, </a:t>
            </a:r>
            <a:r>
              <a:rPr lang="en-US" dirty="0" err="1"/>
              <a:t>operasyonel</a:t>
            </a:r>
            <a:r>
              <a:rPr lang="en-US" dirty="0"/>
              <a:t> </a:t>
            </a:r>
            <a:r>
              <a:rPr lang="en-US" dirty="0" err="1"/>
              <a:t>sözdizimine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ayarlanabilir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ortamı</a:t>
            </a:r>
            <a:r>
              <a:rPr lang="en-US" dirty="0"/>
              <a:t> test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olanağı</a:t>
            </a:r>
            <a:r>
              <a:rPr lang="en-US" dirty="0"/>
              <a:t> </a:t>
            </a:r>
            <a:r>
              <a:rPr lang="en-US" dirty="0" err="1"/>
              <a:t>sunar.Kullanıcılar</a:t>
            </a:r>
            <a:r>
              <a:rPr lang="en-US" dirty="0"/>
              <a:t>, REST client-server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sunucularda</a:t>
            </a:r>
            <a:r>
              <a:rPr lang="en-US" dirty="0"/>
              <a:t> </a:t>
            </a:r>
            <a:r>
              <a:rPr lang="en-US" dirty="0" err="1"/>
              <a:t>barındırılsa</a:t>
            </a:r>
            <a:r>
              <a:rPr lang="en-US" dirty="0"/>
              <a:t> bile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kurabilir</a:t>
            </a:r>
            <a:r>
              <a:rPr lang="en-US" dirty="0"/>
              <a:t> 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fayda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97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CAD8CB-2407-487B-8964-B3A5EE95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TASARIM İLKELERİ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E7DE25-E23F-46ED-87C9-647B72BC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RESTful </a:t>
            </a:r>
            <a:r>
              <a:rPr lang="en-US" dirty="0" err="1"/>
              <a:t>API’ler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kısıtlama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</a:t>
            </a:r>
            <a:r>
              <a:rPr lang="en-US" dirty="0" err="1"/>
              <a:t>geçmeden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, 3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kavramdan</a:t>
            </a:r>
            <a:r>
              <a:rPr lang="en-US" dirty="0"/>
              <a:t> </a:t>
            </a:r>
            <a:r>
              <a:rPr lang="en-US" dirty="0" err="1"/>
              <a:t>bahsedelim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1. Client(</a:t>
            </a:r>
            <a:r>
              <a:rPr lang="en-US" b="1" dirty="0" err="1"/>
              <a:t>İstemci</a:t>
            </a:r>
            <a:r>
              <a:rPr lang="en-US" b="1" dirty="0"/>
              <a:t>) : </a:t>
            </a:r>
            <a:r>
              <a:rPr lang="en-US" dirty="0"/>
              <a:t>Client, </a:t>
            </a:r>
            <a:r>
              <a:rPr lang="en-US" dirty="0" err="1"/>
              <a:t>API’yi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yazılımdır</a:t>
            </a:r>
            <a:r>
              <a:rPr lang="en-US" dirty="0"/>
              <a:t>. Bir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, Twitter </a:t>
            </a:r>
            <a:r>
              <a:rPr lang="en-US" dirty="0" err="1"/>
              <a:t>API’sini</a:t>
            </a:r>
            <a:r>
              <a:rPr lang="en-US" dirty="0"/>
              <a:t> </a:t>
            </a:r>
            <a:r>
              <a:rPr lang="en-US" dirty="0" err="1"/>
              <a:t>Twitter’dan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, yeni </a:t>
            </a:r>
            <a:r>
              <a:rPr lang="en-US" dirty="0" err="1"/>
              <a:t>bir</a:t>
            </a:r>
            <a:r>
              <a:rPr lang="en-US" dirty="0"/>
              <a:t> tweet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yazdığınız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programda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. </a:t>
            </a:r>
            <a:r>
              <a:rPr lang="en-US" dirty="0" err="1"/>
              <a:t>Programınız</a:t>
            </a:r>
            <a:r>
              <a:rPr lang="en-US" dirty="0"/>
              <a:t> </a:t>
            </a:r>
            <a:r>
              <a:rPr lang="en-US" dirty="0" err="1"/>
              <a:t>Twitter’ın</a:t>
            </a:r>
            <a:r>
              <a:rPr lang="en-US" dirty="0"/>
              <a:t> </a:t>
            </a:r>
            <a:r>
              <a:rPr lang="en-US" dirty="0" err="1"/>
              <a:t>API’sine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atacak</a:t>
            </a:r>
            <a:r>
              <a:rPr lang="en-US" dirty="0"/>
              <a:t>. </a:t>
            </a:r>
            <a:r>
              <a:rPr lang="en-US" dirty="0" err="1"/>
              <a:t>İstemci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tarayıcısı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Twitter web </a:t>
            </a:r>
            <a:r>
              <a:rPr lang="en-US" dirty="0" err="1"/>
              <a:t>sitesine</a:t>
            </a:r>
            <a:r>
              <a:rPr lang="en-US" dirty="0"/>
              <a:t> </a:t>
            </a:r>
            <a:r>
              <a:rPr lang="en-US" dirty="0" err="1"/>
              <a:t>gittiğinizde</a:t>
            </a:r>
            <a:r>
              <a:rPr lang="en-US" dirty="0"/>
              <a:t>, </a:t>
            </a:r>
            <a:r>
              <a:rPr lang="en-US" dirty="0" err="1"/>
              <a:t>tarayıcınız</a:t>
            </a:r>
            <a:r>
              <a:rPr lang="en-US" dirty="0"/>
              <a:t> Twitter </a:t>
            </a:r>
            <a:r>
              <a:rPr lang="en-US" dirty="0" err="1"/>
              <a:t>API’sine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atan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döndürülen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işlemek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istemcidir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2. Server (</a:t>
            </a:r>
            <a:r>
              <a:rPr lang="en-US" b="1" dirty="0" err="1"/>
              <a:t>Sunucu</a:t>
            </a:r>
            <a:r>
              <a:rPr lang="en-US" b="1" dirty="0"/>
              <a:t>): </a:t>
            </a:r>
            <a:r>
              <a:rPr lang="en-US" dirty="0" err="1"/>
              <a:t>Tüm</a:t>
            </a:r>
            <a:r>
              <a:rPr lang="en-US" dirty="0"/>
              <a:t> API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işlevsellikleri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sistemdir</a:t>
            </a:r>
            <a:r>
              <a:rPr lang="en-US" dirty="0"/>
              <a:t>. </a:t>
            </a:r>
            <a:r>
              <a:rPr lang="en-US" dirty="0" err="1"/>
              <a:t>Client’den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işlemek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cevapları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dönmekle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3. Resource (Kaynak): </a:t>
            </a:r>
            <a:r>
              <a:rPr lang="en-US" dirty="0"/>
              <a:t>Bir </a:t>
            </a:r>
            <a:r>
              <a:rPr lang="en-US" dirty="0" err="1"/>
              <a:t>kaynak</a:t>
            </a:r>
            <a:r>
              <a:rPr lang="en-US" dirty="0"/>
              <a:t>, </a:t>
            </a:r>
            <a:r>
              <a:rPr lang="en-US" dirty="0" err="1"/>
              <a:t>API’nin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sağlayabileceği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; </a:t>
            </a:r>
            <a:r>
              <a:rPr lang="en-US" dirty="0" err="1"/>
              <a:t>Instagram’ın</a:t>
            </a:r>
            <a:r>
              <a:rPr lang="en-US" dirty="0"/>
              <a:t> </a:t>
            </a:r>
            <a:r>
              <a:rPr lang="en-US" dirty="0" err="1"/>
              <a:t>API’sinde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, </a:t>
            </a:r>
            <a:r>
              <a:rPr lang="en-US" dirty="0" err="1"/>
              <a:t>fotoğraf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hashtag </a:t>
            </a:r>
            <a:r>
              <a:rPr lang="en-US" dirty="0" err="1"/>
              <a:t>olabilir</a:t>
            </a:r>
            <a:r>
              <a:rPr lang="en-US" dirty="0"/>
              <a:t>. Her </a:t>
            </a:r>
            <a:r>
              <a:rPr lang="en-US" dirty="0" err="1"/>
              <a:t>kaynağın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tanımlayıcısı</a:t>
            </a:r>
            <a:r>
              <a:rPr lang="en-US" dirty="0"/>
              <a:t> (unique identifier)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Tanımlayıcı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numara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26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6F4678-C2F8-44CF-B896-EA28CE67B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REST TASARIM İLKELERİ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696D2-D7A7-45FC-BFD5-6B7FA57F9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Rest </a:t>
            </a:r>
            <a:r>
              <a:rPr lang="en-US" dirty="0" err="1"/>
              <a:t>Api’nin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ilkelerine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olursak</a:t>
            </a:r>
            <a:r>
              <a:rPr lang="en-US" dirty="0"/>
              <a:t>,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bunlara</a:t>
            </a:r>
            <a:r>
              <a:rPr lang="en-US" dirty="0"/>
              <a:t> </a:t>
            </a:r>
            <a:r>
              <a:rPr lang="en-US" dirty="0" err="1"/>
              <a:t>kısıttan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REST </a:t>
            </a:r>
            <a:r>
              <a:rPr lang="en-US" dirty="0" err="1"/>
              <a:t>mimarisinin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sınırlar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belirleyen</a:t>
            </a:r>
            <a:r>
              <a:rPr lang="en-US" dirty="0"/>
              <a:t> </a:t>
            </a:r>
            <a:r>
              <a:rPr lang="en-US" dirty="0" err="1"/>
              <a:t>prensipler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12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B51D13-FC93-4965-8BFB-4450BCC2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44AA48-A017-4F1E-8A15-AB261371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REST’in</a:t>
            </a:r>
            <a:r>
              <a:rPr lang="en-US" dirty="0"/>
              <a:t> stateless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server’ın</a:t>
            </a:r>
            <a:r>
              <a:rPr lang="en-US" dirty="0"/>
              <a:t> client </a:t>
            </a:r>
            <a:r>
              <a:rPr lang="en-US" dirty="0" err="1"/>
              <a:t>hakkında</a:t>
            </a:r>
            <a:r>
              <a:rPr lang="en-US" dirty="0"/>
              <a:t> session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tutmaması</a:t>
            </a:r>
            <a:r>
              <a:rPr lang="en-US" dirty="0"/>
              <a:t> </a:t>
            </a:r>
            <a:r>
              <a:rPr lang="en-US" dirty="0" err="1"/>
              <a:t>demektir</a:t>
            </a:r>
            <a:r>
              <a:rPr lang="en-US" dirty="0"/>
              <a:t>. Bu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client </a:t>
            </a:r>
            <a:r>
              <a:rPr lang="en-US" dirty="0" err="1"/>
              <a:t>tutar</a:t>
            </a:r>
            <a:r>
              <a:rPr lang="en-US" dirty="0"/>
              <a:t>. </a:t>
            </a:r>
            <a:r>
              <a:rPr lang="en-US" dirty="0" err="1"/>
              <a:t>Dolayısıyla</a:t>
            </a:r>
            <a:r>
              <a:rPr lang="en-US" dirty="0"/>
              <a:t> server,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client’ın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tutmaz</a:t>
            </a:r>
            <a:r>
              <a:rPr lang="en-US" dirty="0"/>
              <a:t>. Client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istekte</a:t>
            </a:r>
            <a:r>
              <a:rPr lang="en-US" dirty="0"/>
              <a:t> </a:t>
            </a:r>
            <a:r>
              <a:rPr lang="en-US" dirty="0" err="1"/>
              <a:t>server’ın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server, </a:t>
            </a:r>
            <a:r>
              <a:rPr lang="en-US" dirty="0" err="1"/>
              <a:t>client’a</a:t>
            </a:r>
            <a:r>
              <a:rPr lang="en-US" dirty="0"/>
              <a:t> </a:t>
            </a:r>
            <a:r>
              <a:rPr lang="en-US" dirty="0" err="1"/>
              <a:t>ilişkin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tutmadığı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client’ın</a:t>
            </a:r>
            <a:r>
              <a:rPr lang="en-US" dirty="0"/>
              <a:t> her </a:t>
            </a:r>
            <a:r>
              <a:rPr lang="en-US" dirty="0" err="1"/>
              <a:t>istekte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göndermesi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 Bu da stateless </a:t>
            </a:r>
            <a:r>
              <a:rPr lang="en-US" dirty="0" err="1"/>
              <a:t>oluşunun</a:t>
            </a:r>
            <a:r>
              <a:rPr lang="en-US" dirty="0"/>
              <a:t> </a:t>
            </a:r>
            <a:r>
              <a:rPr lang="en-US" dirty="0" err="1"/>
              <a:t>dezavantajı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sayılabilir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48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085045-7316-496F-AED3-E4C0F1809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Uniform Interface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360193-5080-4149-94F4-E163B0D41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err="1"/>
              <a:t>Aynı</a:t>
            </a:r>
            <a:r>
              <a:rPr lang="en-US" sz="2200" dirty="0"/>
              <a:t> </a:t>
            </a:r>
            <a:r>
              <a:rPr lang="en-US" sz="2200" dirty="0" err="1"/>
              <a:t>kaynak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</a:t>
            </a:r>
            <a:r>
              <a:rPr lang="en-US" sz="2200" dirty="0" err="1"/>
              <a:t>tüm</a:t>
            </a:r>
            <a:r>
              <a:rPr lang="en-US" sz="2200" dirty="0"/>
              <a:t> API </a:t>
            </a:r>
            <a:r>
              <a:rPr lang="en-US" sz="2200" dirty="0" err="1"/>
              <a:t>istekleri</a:t>
            </a:r>
            <a:r>
              <a:rPr lang="en-US" sz="2200" dirty="0"/>
              <a:t>, </a:t>
            </a:r>
            <a:r>
              <a:rPr lang="en-US" sz="2200" dirty="0" err="1"/>
              <a:t>isteğin</a:t>
            </a:r>
            <a:r>
              <a:rPr lang="en-US" sz="2200" dirty="0"/>
              <a:t> </a:t>
            </a:r>
            <a:r>
              <a:rPr lang="en-US" sz="2200" dirty="0" err="1"/>
              <a:t>nereden</a:t>
            </a:r>
            <a:r>
              <a:rPr lang="en-US" sz="2200" dirty="0"/>
              <a:t> </a:t>
            </a:r>
            <a:r>
              <a:rPr lang="en-US" sz="2200" dirty="0" err="1"/>
              <a:t>geldiğine</a:t>
            </a:r>
            <a:r>
              <a:rPr lang="en-US" sz="2200" dirty="0"/>
              <a:t> </a:t>
            </a:r>
            <a:r>
              <a:rPr lang="en-US" sz="2200" dirty="0" err="1"/>
              <a:t>bakılmaksızın</a:t>
            </a:r>
            <a:r>
              <a:rPr lang="en-US" sz="2200" dirty="0"/>
              <a:t> </a:t>
            </a:r>
            <a:r>
              <a:rPr lang="en-US" sz="2200" dirty="0" err="1"/>
              <a:t>aynı</a:t>
            </a:r>
            <a:r>
              <a:rPr lang="en-US" sz="2200" dirty="0"/>
              <a:t> </a:t>
            </a:r>
            <a:r>
              <a:rPr lang="en-US" sz="2200" dirty="0" err="1"/>
              <a:t>görünmelidir</a:t>
            </a:r>
            <a:r>
              <a:rPr lang="en-US" sz="2200" dirty="0"/>
              <a:t>. REST API,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kullanıcının</a:t>
            </a:r>
            <a:r>
              <a:rPr lang="en-US" sz="2200" dirty="0"/>
              <a:t> </a:t>
            </a:r>
            <a:r>
              <a:rPr lang="en-US" sz="2200" dirty="0" err="1"/>
              <a:t>adı</a:t>
            </a:r>
            <a:r>
              <a:rPr lang="en-US" sz="2200" dirty="0"/>
              <a:t> </a:t>
            </a:r>
            <a:r>
              <a:rPr lang="en-US" sz="2200" dirty="0" err="1"/>
              <a:t>veya</a:t>
            </a:r>
            <a:r>
              <a:rPr lang="en-US" sz="2200" dirty="0"/>
              <a:t> e-</a:t>
            </a:r>
            <a:r>
              <a:rPr lang="en-US" sz="2200" dirty="0" err="1"/>
              <a:t>posta</a:t>
            </a:r>
            <a:r>
              <a:rPr lang="en-US" sz="2200" dirty="0"/>
              <a:t> </a:t>
            </a:r>
            <a:r>
              <a:rPr lang="en-US" sz="2200" dirty="0" err="1"/>
              <a:t>adresi</a:t>
            </a:r>
            <a:r>
              <a:rPr lang="en-US" sz="2200" dirty="0"/>
              <a:t> </a:t>
            </a:r>
            <a:r>
              <a:rPr lang="en-US" sz="2200" dirty="0" err="1"/>
              <a:t>gibi</a:t>
            </a:r>
            <a:r>
              <a:rPr lang="en-US" sz="2200" dirty="0"/>
              <a:t> </a:t>
            </a:r>
            <a:r>
              <a:rPr lang="en-US" sz="2200" dirty="0" err="1"/>
              <a:t>aynı</a:t>
            </a:r>
            <a:r>
              <a:rPr lang="en-US" sz="2200" dirty="0"/>
              <a:t> </a:t>
            </a:r>
            <a:r>
              <a:rPr lang="en-US" sz="2200" dirty="0" err="1"/>
              <a:t>veri</a:t>
            </a:r>
            <a:r>
              <a:rPr lang="en-US" sz="2200" dirty="0"/>
              <a:t> </a:t>
            </a:r>
            <a:r>
              <a:rPr lang="en-US" sz="2200" dirty="0" err="1"/>
              <a:t>parçasının</a:t>
            </a:r>
            <a:r>
              <a:rPr lang="en-US" sz="2200" dirty="0"/>
              <a:t> </a:t>
            </a:r>
            <a:r>
              <a:rPr lang="en-US" sz="2200" dirty="0" err="1"/>
              <a:t>yalnızca</a:t>
            </a:r>
            <a:r>
              <a:rPr lang="en-US" sz="2200" dirty="0"/>
              <a:t> </a:t>
            </a:r>
            <a:r>
              <a:rPr lang="en-US" sz="2200" dirty="0" err="1"/>
              <a:t>tek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tek</a:t>
            </a:r>
            <a:r>
              <a:rPr lang="en-US" sz="2200" dirty="0"/>
              <a:t> tip </a:t>
            </a:r>
            <a:r>
              <a:rPr lang="en-US" sz="2200" dirty="0" err="1"/>
              <a:t>kaynak</a:t>
            </a:r>
            <a:r>
              <a:rPr lang="en-US" sz="2200" dirty="0"/>
              <a:t> </a:t>
            </a:r>
            <a:r>
              <a:rPr lang="en-US" sz="2200" dirty="0" err="1"/>
              <a:t>tanımlayıcısına</a:t>
            </a:r>
            <a:r>
              <a:rPr lang="en-US" sz="2200" dirty="0"/>
              <a:t> (URI) </a:t>
            </a:r>
            <a:r>
              <a:rPr lang="en-US" sz="2200" dirty="0" err="1"/>
              <a:t>ait</a:t>
            </a:r>
            <a:r>
              <a:rPr lang="en-US" sz="2200" dirty="0"/>
              <a:t> </a:t>
            </a:r>
            <a:r>
              <a:rPr lang="en-US" sz="2200" dirty="0" err="1"/>
              <a:t>olmasını</a:t>
            </a:r>
            <a:r>
              <a:rPr lang="en-US" sz="2200" dirty="0"/>
              <a:t> </a:t>
            </a:r>
            <a:r>
              <a:rPr lang="en-US" sz="2200" dirty="0" err="1"/>
              <a:t>sağlamalıdır</a:t>
            </a:r>
            <a:r>
              <a:rPr lang="en-US" sz="2200" dirty="0"/>
              <a:t>. </a:t>
            </a:r>
            <a:r>
              <a:rPr lang="en-US" sz="2200" dirty="0" err="1"/>
              <a:t>Kaynaklar</a:t>
            </a:r>
            <a:r>
              <a:rPr lang="en-US" sz="2200" dirty="0"/>
              <a:t> </a:t>
            </a:r>
            <a:r>
              <a:rPr lang="en-US" sz="2200" dirty="0" err="1"/>
              <a:t>çok</a:t>
            </a:r>
            <a:r>
              <a:rPr lang="en-US" sz="2200" dirty="0"/>
              <a:t> </a:t>
            </a:r>
            <a:r>
              <a:rPr lang="en-US" sz="2200" dirty="0" err="1"/>
              <a:t>büyük</a:t>
            </a:r>
            <a:r>
              <a:rPr lang="en-US" sz="2200" dirty="0"/>
              <a:t> </a:t>
            </a:r>
            <a:r>
              <a:rPr lang="en-US" sz="2200" dirty="0" err="1"/>
              <a:t>olmamalı</a:t>
            </a:r>
            <a:r>
              <a:rPr lang="en-US" sz="2200" dirty="0"/>
              <a:t>, </a:t>
            </a:r>
            <a:r>
              <a:rPr lang="en-US" sz="2200" dirty="0" err="1"/>
              <a:t>ancak</a:t>
            </a:r>
            <a:r>
              <a:rPr lang="en-US" sz="2200" dirty="0"/>
              <a:t> </a:t>
            </a:r>
            <a:r>
              <a:rPr lang="en-US" sz="2200" dirty="0" err="1"/>
              <a:t>karşı</a:t>
            </a:r>
            <a:r>
              <a:rPr lang="en-US" sz="2200" dirty="0"/>
              <a:t> </a:t>
            </a:r>
            <a:r>
              <a:rPr lang="en-US" sz="2200" dirty="0" err="1"/>
              <a:t>tarafın</a:t>
            </a:r>
            <a:r>
              <a:rPr lang="en-US" sz="2200" dirty="0"/>
              <a:t> </a:t>
            </a:r>
            <a:r>
              <a:rPr lang="en-US" sz="2200" dirty="0" err="1"/>
              <a:t>ihtiyaç</a:t>
            </a:r>
            <a:r>
              <a:rPr lang="en-US" sz="2200" dirty="0"/>
              <a:t> </a:t>
            </a:r>
            <a:r>
              <a:rPr lang="en-US" sz="2200" dirty="0" err="1"/>
              <a:t>duyabileceği</a:t>
            </a:r>
            <a:r>
              <a:rPr lang="en-US" sz="2200" dirty="0"/>
              <a:t> her </a:t>
            </a:r>
            <a:r>
              <a:rPr lang="en-US" sz="2200" dirty="0" err="1"/>
              <a:t>türlü</a:t>
            </a:r>
            <a:r>
              <a:rPr lang="en-US" sz="2200" dirty="0"/>
              <a:t> </a:t>
            </a:r>
            <a:r>
              <a:rPr lang="en-US" sz="2200" dirty="0" err="1"/>
              <a:t>bilgiyi</a:t>
            </a:r>
            <a:r>
              <a:rPr lang="en-US" sz="2200" dirty="0"/>
              <a:t> </a:t>
            </a:r>
            <a:r>
              <a:rPr lang="en-US" sz="2200" dirty="0" err="1"/>
              <a:t>içermelidir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62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80BE0-15C7-40C4-8FF5-0740AABA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AB7601-5048-4144-997D-2486B3B6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Durum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API,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giden</a:t>
            </a:r>
            <a:r>
              <a:rPr lang="en-US" dirty="0"/>
              <a:t> </a:t>
            </a:r>
            <a:r>
              <a:rPr lang="en-US" dirty="0" err="1"/>
              <a:t>çağrıyı</a:t>
            </a:r>
            <a:r>
              <a:rPr lang="en-US" dirty="0"/>
              <a:t> </a:t>
            </a:r>
            <a:r>
              <a:rPr lang="en-US" dirty="0" err="1"/>
              <a:t>yöneterek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yükünü</a:t>
            </a:r>
            <a:r>
              <a:rPr lang="en-US" dirty="0"/>
              <a:t> </a:t>
            </a:r>
            <a:r>
              <a:rPr lang="en-US" dirty="0" err="1"/>
              <a:t>artırabileceğinden</a:t>
            </a:r>
            <a:r>
              <a:rPr lang="en-US" dirty="0"/>
              <a:t> , </a:t>
            </a:r>
            <a:r>
              <a:rPr lang="en-US" dirty="0" err="1"/>
              <a:t>bir</a:t>
            </a:r>
            <a:r>
              <a:rPr lang="en-US" dirty="0"/>
              <a:t> REST API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önbelleğe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depolayabilmelidir</a:t>
            </a:r>
            <a:r>
              <a:rPr lang="en-US" dirty="0"/>
              <a:t>. Bu API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ilkesine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yanıttaki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dolaylı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cacheable </a:t>
            </a:r>
            <a:r>
              <a:rPr lang="en-US" dirty="0" err="1"/>
              <a:t>veya</a:t>
            </a:r>
            <a:r>
              <a:rPr lang="en-US" dirty="0"/>
              <a:t> uncacheable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sınıflandırılmalıdır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önbelleğe</a:t>
            </a:r>
            <a:r>
              <a:rPr lang="en-US" dirty="0"/>
              <a:t> </a:t>
            </a:r>
            <a:r>
              <a:rPr lang="en-US" dirty="0" err="1"/>
              <a:t>alınabilirse</a:t>
            </a:r>
            <a:r>
              <a:rPr lang="en-US" dirty="0"/>
              <a:t>,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önbelleğine</a:t>
            </a:r>
            <a:r>
              <a:rPr lang="en-US" dirty="0"/>
              <a:t> </a:t>
            </a:r>
            <a:r>
              <a:rPr lang="en-US" dirty="0" err="1"/>
              <a:t>gelecekte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r>
              <a:rPr lang="en-US" dirty="0"/>
              <a:t> </a:t>
            </a:r>
            <a:r>
              <a:rPr lang="en-US" dirty="0" err="1"/>
              <a:t>hakkı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13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B91AE-79D2-43A6-9AD7-09BFD865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5057"/>
          </a:xfrm>
        </p:spPr>
        <p:txBody>
          <a:bodyPr anchor="b">
            <a:normAutofit/>
          </a:bodyPr>
          <a:lstStyle/>
          <a:p>
            <a:r>
              <a:rPr lang="en-US" dirty="0"/>
              <a:t>Client-Server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7BDC4D-32F9-4E96-9D41-FCD119BC2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7420"/>
            <a:ext cx="9144000" cy="32703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Client </a:t>
            </a:r>
            <a:r>
              <a:rPr lang="en-US" dirty="0" err="1"/>
              <a:t>ve</a:t>
            </a:r>
            <a:r>
              <a:rPr lang="en-US" dirty="0"/>
              <a:t> server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her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aralarındaki</a:t>
            </a:r>
            <a:r>
              <a:rPr lang="en-US" dirty="0"/>
              <a:t> </a:t>
            </a:r>
            <a:r>
              <a:rPr lang="en-US" dirty="0" err="1"/>
              <a:t>etkileşim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client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başlatılan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server’ın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isteğe</a:t>
            </a:r>
            <a:r>
              <a:rPr lang="en-US" dirty="0"/>
              <a:t> </a:t>
            </a:r>
            <a:r>
              <a:rPr lang="en-US" dirty="0" err="1"/>
              <a:t>tepki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client’a</a:t>
            </a:r>
            <a:r>
              <a:rPr lang="en-US" dirty="0"/>
              <a:t> </a:t>
            </a:r>
            <a:r>
              <a:rPr lang="en-US" dirty="0" err="1"/>
              <a:t>gönderdiği</a:t>
            </a:r>
            <a:r>
              <a:rPr lang="en-US" dirty="0"/>
              <a:t> </a:t>
            </a:r>
            <a:r>
              <a:rPr lang="en-US" dirty="0" err="1"/>
              <a:t>yanıtlar</a:t>
            </a:r>
            <a:r>
              <a:rPr lang="en-US" dirty="0"/>
              <a:t> </a:t>
            </a:r>
            <a:r>
              <a:rPr lang="en-US" dirty="0" err="1"/>
              <a:t>biçimindedir</a:t>
            </a:r>
            <a:r>
              <a:rPr lang="en-US" dirty="0"/>
              <a:t>. Server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client’dan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bekler</a:t>
            </a:r>
            <a:r>
              <a:rPr lang="en-US" dirty="0"/>
              <a:t>. Server,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göndermeye</a:t>
            </a:r>
            <a:r>
              <a:rPr lang="en-US" dirty="0"/>
              <a:t> </a:t>
            </a:r>
            <a:r>
              <a:rPr lang="en-US" dirty="0" err="1"/>
              <a:t>başlamaz</a:t>
            </a:r>
            <a:r>
              <a:rPr lang="en-US" dirty="0"/>
              <a:t>. Bunun </a:t>
            </a:r>
            <a:r>
              <a:rPr lang="en-US" dirty="0" err="1"/>
              <a:t>sonucunda</a:t>
            </a:r>
            <a:r>
              <a:rPr lang="en-US" dirty="0"/>
              <a:t> client </a:t>
            </a:r>
            <a:r>
              <a:rPr lang="en-US" dirty="0" err="1"/>
              <a:t>ve</a:t>
            </a:r>
            <a:r>
              <a:rPr lang="en-US" dirty="0"/>
              <a:t> server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geliştirilir</a:t>
            </a:r>
            <a:r>
              <a:rPr lang="en-US" dirty="0"/>
              <a:t>, server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ölçeklenebilirlik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client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taşınabilirliği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60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80</TotalTime>
  <Words>1689</Words>
  <Application>Microsoft Office PowerPoint</Application>
  <PresentationFormat>Geniş ekran</PresentationFormat>
  <Paragraphs>95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Bookman Old Style</vt:lpstr>
      <vt:lpstr>Rockwell</vt:lpstr>
      <vt:lpstr>Damask</vt:lpstr>
      <vt:lpstr>Rest API</vt:lpstr>
      <vt:lpstr>API Nedir?</vt:lpstr>
      <vt:lpstr>REST Nedir?</vt:lpstr>
      <vt:lpstr>REST TASARIM İLKELERİ</vt:lpstr>
      <vt:lpstr>REST TASARIM İLKELERİ</vt:lpstr>
      <vt:lpstr>Stateless</vt:lpstr>
      <vt:lpstr>Uniform Interface</vt:lpstr>
      <vt:lpstr>Cacheable</vt:lpstr>
      <vt:lpstr>Client-Server</vt:lpstr>
      <vt:lpstr>Layered System</vt:lpstr>
      <vt:lpstr>Code On Demand</vt:lpstr>
      <vt:lpstr>Rest Api Nasıl Çalışır?</vt:lpstr>
      <vt:lpstr>Rest Api Nasıl Çalışır?</vt:lpstr>
      <vt:lpstr>REST’te HTTP Metotlarının Kullanımı</vt:lpstr>
      <vt:lpstr>GET</vt:lpstr>
      <vt:lpstr>HEAD</vt:lpstr>
      <vt:lpstr>POST</vt:lpstr>
      <vt:lpstr>PUT</vt:lpstr>
      <vt:lpstr>DELETE</vt:lpstr>
      <vt:lpstr>OPTIONS</vt:lpstr>
      <vt:lpstr>PATCH</vt:lpstr>
      <vt:lpstr>Response Code’lar</vt:lpstr>
      <vt:lpstr>Response Code’lar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7</cp:revision>
  <dcterms:created xsi:type="dcterms:W3CDTF">2022-02-12T14:21:12Z</dcterms:created>
  <dcterms:modified xsi:type="dcterms:W3CDTF">2022-06-17T19:18:56Z</dcterms:modified>
</cp:coreProperties>
</file>