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9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2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38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4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79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57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1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6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7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3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31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spring-requestmapp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6" TargetMode="External"/><Relationship Id="rId2" Type="http://schemas.openxmlformats.org/officeDocument/2006/relationships/hyperlink" Target="http://localhost:8080/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vehicle?id=1&amp;name=Renault&amp;model=Clio" TargetMode="External"/><Relationship Id="rId2" Type="http://schemas.openxmlformats.org/officeDocument/2006/relationships/hyperlink" Target="http://localhost:8080/vehicle?id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457C1B-ED17-48D7-8C8C-CAE642D2B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Web Mapping</a:t>
            </a:r>
          </a:p>
        </p:txBody>
      </p:sp>
    </p:spTree>
    <p:extLst>
      <p:ext uri="{BB962C8B-B14F-4D97-AF65-F5344CB8AC3E}">
        <p14:creationId xmlns:p14="http://schemas.microsoft.com/office/powerpoint/2010/main" val="32690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3120BD-1FD7-4AEA-AE90-D26B60B72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</a:t>
            </a:r>
            <a:r>
              <a:rPr lang="en-US" dirty="0" err="1"/>
              <a:t>Controller’lardan</a:t>
            </a:r>
            <a:r>
              <a:rPr lang="en-US" dirty="0"/>
              <a:t> Custom (</a:t>
            </a:r>
            <a:r>
              <a:rPr lang="en-US" dirty="0" err="1"/>
              <a:t>özel</a:t>
            </a:r>
            <a:r>
              <a:rPr lang="en-US" dirty="0"/>
              <a:t>) Response Status </a:t>
            </a:r>
            <a:r>
              <a:rPr lang="en-US" dirty="0" err="1"/>
              <a:t>Code’lar</a:t>
            </a:r>
            <a:r>
              <a:rPr lang="en-US" dirty="0"/>
              <a:t> </a:t>
            </a:r>
            <a:r>
              <a:rPr lang="en-US" dirty="0" err="1"/>
              <a:t>Dönmek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0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1A2442-7A1C-405F-AB4B-26D4E5AD8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İle Status Code </a:t>
            </a:r>
            <a:r>
              <a:rPr lang="en-US" dirty="0" err="1"/>
              <a:t>Dönmek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CFDEE7-6A57-47D3-A611-386E5251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dirty="0"/>
              <a:t>Spring Web </a:t>
            </a:r>
            <a:r>
              <a:rPr lang="en-US" sz="1900" dirty="0" err="1"/>
              <a:t>Controller’larından</a:t>
            </a:r>
            <a:r>
              <a:rPr lang="en-US" sz="1900" dirty="0"/>
              <a:t> </a:t>
            </a:r>
            <a:r>
              <a:rPr lang="en-US" sz="1900" dirty="0" err="1"/>
              <a:t>özel</a:t>
            </a:r>
            <a:r>
              <a:rPr lang="en-US" sz="1900" dirty="0"/>
              <a:t> HTTP durum </a:t>
            </a:r>
            <a:r>
              <a:rPr lang="en-US" sz="1900" dirty="0" err="1"/>
              <a:t>kodlarını</a:t>
            </a:r>
            <a:r>
              <a:rPr lang="en-US" sz="1900" dirty="0"/>
              <a:t> </a:t>
            </a:r>
            <a:r>
              <a:rPr lang="en-US" sz="1900" dirty="0" err="1"/>
              <a:t>döndürmenin</a:t>
            </a:r>
            <a:r>
              <a:rPr lang="en-US" sz="1900" dirty="0"/>
              <a:t> </a:t>
            </a:r>
            <a:r>
              <a:rPr lang="en-US" sz="1900" dirty="0" err="1"/>
              <a:t>birkaç</a:t>
            </a:r>
            <a:r>
              <a:rPr lang="en-US" sz="1900" dirty="0"/>
              <a:t> </a:t>
            </a:r>
            <a:r>
              <a:rPr lang="en-US" sz="1900" dirty="0" err="1"/>
              <a:t>yolu</a:t>
            </a:r>
            <a:r>
              <a:rPr lang="en-US" sz="1900" dirty="0"/>
              <a:t> </a:t>
            </a:r>
            <a:r>
              <a:rPr lang="en-US" sz="1900" dirty="0" err="1"/>
              <a:t>vardır</a:t>
            </a:r>
            <a:r>
              <a:rPr lang="en-US" sz="1900" dirty="0"/>
              <a:t>. Bu, </a:t>
            </a:r>
            <a:r>
              <a:rPr lang="en-US" sz="1900" dirty="0" err="1"/>
              <a:t>genellikle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client </a:t>
            </a:r>
            <a:r>
              <a:rPr lang="en-US" sz="1900" dirty="0" err="1"/>
              <a:t>tarafından</a:t>
            </a:r>
            <a:r>
              <a:rPr lang="en-US" sz="1900" dirty="0"/>
              <a:t> </a:t>
            </a:r>
            <a:r>
              <a:rPr lang="en-US" sz="1900" dirty="0" err="1"/>
              <a:t>yapılan</a:t>
            </a:r>
            <a:r>
              <a:rPr lang="en-US" sz="1900" dirty="0"/>
              <a:t> </a:t>
            </a:r>
            <a:r>
              <a:rPr lang="en-US" sz="1900" dirty="0" err="1"/>
              <a:t>isteğin</a:t>
            </a:r>
            <a:r>
              <a:rPr lang="en-US" sz="1900" dirty="0"/>
              <a:t> </a:t>
            </a:r>
            <a:r>
              <a:rPr lang="en-US" sz="1900" dirty="0" err="1"/>
              <a:t>sonucunu</a:t>
            </a:r>
            <a:r>
              <a:rPr lang="en-US" sz="1900" dirty="0"/>
              <a:t> </a:t>
            </a:r>
            <a:r>
              <a:rPr lang="en-US" sz="1900" dirty="0" err="1"/>
              <a:t>daha</a:t>
            </a:r>
            <a:r>
              <a:rPr lang="en-US" sz="1900" dirty="0"/>
              <a:t> </a:t>
            </a:r>
            <a:r>
              <a:rPr lang="en-US" sz="1900" dirty="0" err="1"/>
              <a:t>açık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şekilde</a:t>
            </a:r>
            <a:r>
              <a:rPr lang="en-US" sz="1900" dirty="0"/>
              <a:t> </a:t>
            </a:r>
            <a:r>
              <a:rPr lang="en-US" sz="1900" dirty="0" err="1"/>
              <a:t>ifade</a:t>
            </a:r>
            <a:r>
              <a:rPr lang="en-US" sz="1900" dirty="0"/>
              <a:t> </a:t>
            </a:r>
            <a:r>
              <a:rPr lang="en-US" sz="1900" dirty="0" err="1"/>
              <a:t>etmek</a:t>
            </a:r>
            <a:r>
              <a:rPr lang="en-US" sz="1900" dirty="0"/>
              <a:t> </a:t>
            </a:r>
            <a:r>
              <a:rPr lang="en-US" sz="1900" dirty="0" err="1"/>
              <a:t>ve</a:t>
            </a:r>
            <a:r>
              <a:rPr lang="en-US" sz="1900" dirty="0"/>
              <a:t> HTTP </a:t>
            </a:r>
            <a:r>
              <a:rPr lang="en-US" sz="1900" dirty="0" err="1"/>
              <a:t>protokolünün</a:t>
            </a:r>
            <a:r>
              <a:rPr lang="en-US" sz="1900" dirty="0"/>
              <a:t> tam </a:t>
            </a:r>
            <a:r>
              <a:rPr lang="en-US" sz="1900" dirty="0" err="1"/>
              <a:t>zengin</a:t>
            </a:r>
            <a:r>
              <a:rPr lang="en-US" sz="1900" dirty="0"/>
              <a:t> </a:t>
            </a:r>
            <a:r>
              <a:rPr lang="en-US" sz="1900" dirty="0" err="1"/>
              <a:t>semantiğini</a:t>
            </a:r>
            <a:r>
              <a:rPr lang="en-US" sz="1900" dirty="0"/>
              <a:t> </a:t>
            </a:r>
            <a:r>
              <a:rPr lang="en-US" sz="1900" dirty="0" err="1"/>
              <a:t>kullanmak</a:t>
            </a:r>
            <a:r>
              <a:rPr lang="en-US" sz="1900" dirty="0"/>
              <a:t> </a:t>
            </a:r>
            <a:r>
              <a:rPr lang="en-US" sz="1900" dirty="0" err="1"/>
              <a:t>için</a:t>
            </a:r>
            <a:r>
              <a:rPr lang="en-US" sz="1900" dirty="0"/>
              <a:t> </a:t>
            </a:r>
            <a:r>
              <a:rPr lang="en-US" sz="1900" dirty="0" err="1"/>
              <a:t>önemlidir</a:t>
            </a:r>
            <a:r>
              <a:rPr lang="en-US" sz="1900" dirty="0"/>
              <a:t>. HTTP durum </a:t>
            </a:r>
            <a:r>
              <a:rPr lang="en-US" sz="1900" dirty="0" err="1"/>
              <a:t>kodlarından</a:t>
            </a:r>
            <a:r>
              <a:rPr lang="en-US" sz="1900" dirty="0"/>
              <a:t> </a:t>
            </a:r>
            <a:r>
              <a:rPr lang="en-US" sz="1900" dirty="0" err="1"/>
              <a:t>daha</a:t>
            </a:r>
            <a:r>
              <a:rPr lang="en-US" sz="1900" dirty="0"/>
              <a:t> </a:t>
            </a:r>
            <a:r>
              <a:rPr lang="en-US" sz="1900" dirty="0" err="1"/>
              <a:t>önce</a:t>
            </a:r>
            <a:r>
              <a:rPr lang="en-US" sz="1900" dirty="0"/>
              <a:t> </a:t>
            </a:r>
            <a:r>
              <a:rPr lang="en-US" sz="1900" dirty="0" err="1"/>
              <a:t>bahsetmiştik</a:t>
            </a:r>
            <a:r>
              <a:rPr lang="en-US" sz="1900" dirty="0"/>
              <a:t> </a:t>
            </a:r>
            <a:r>
              <a:rPr lang="en-US" sz="1900" dirty="0" err="1"/>
              <a:t>hatırlıyorsanız</a:t>
            </a:r>
            <a:r>
              <a:rPr lang="en-US" sz="1900" dirty="0"/>
              <a:t>. </a:t>
            </a:r>
            <a:r>
              <a:rPr lang="en-US" sz="1900" dirty="0" err="1"/>
              <a:t>Örneğin</a:t>
            </a:r>
            <a:r>
              <a:rPr lang="en-US" sz="1900" dirty="0"/>
              <a:t>,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istekte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şeyler</a:t>
            </a:r>
            <a:r>
              <a:rPr lang="en-US" sz="1900" dirty="0"/>
              <a:t> </a:t>
            </a:r>
            <a:r>
              <a:rPr lang="en-US" sz="1900" dirty="0" err="1"/>
              <a:t>ters</a:t>
            </a:r>
            <a:r>
              <a:rPr lang="en-US" sz="1900" dirty="0"/>
              <a:t> </a:t>
            </a:r>
            <a:r>
              <a:rPr lang="en-US" sz="1900" dirty="0" err="1"/>
              <a:t>giderse</a:t>
            </a:r>
            <a:r>
              <a:rPr lang="en-US" sz="1900" dirty="0"/>
              <a:t>, her </a:t>
            </a:r>
            <a:r>
              <a:rPr lang="en-US" sz="1900" dirty="0" err="1"/>
              <a:t>olası</a:t>
            </a:r>
            <a:r>
              <a:rPr lang="en-US" sz="1900" dirty="0"/>
              <a:t> </a:t>
            </a:r>
            <a:r>
              <a:rPr lang="en-US" sz="1900" dirty="0" err="1"/>
              <a:t>sorun</a:t>
            </a:r>
            <a:r>
              <a:rPr lang="en-US" sz="1900" dirty="0"/>
              <a:t> </a:t>
            </a:r>
            <a:r>
              <a:rPr lang="en-US" sz="1900" dirty="0" err="1"/>
              <a:t>türü</a:t>
            </a:r>
            <a:r>
              <a:rPr lang="en-US" sz="1900" dirty="0"/>
              <a:t> </a:t>
            </a:r>
            <a:r>
              <a:rPr lang="en-US" sz="1900" dirty="0" err="1"/>
              <a:t>için</a:t>
            </a:r>
            <a:r>
              <a:rPr lang="en-US" sz="1900" dirty="0"/>
              <a:t> </a:t>
            </a:r>
            <a:r>
              <a:rPr lang="en-US" sz="1900" dirty="0" err="1"/>
              <a:t>belirli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hata</a:t>
            </a:r>
            <a:r>
              <a:rPr lang="en-US" sz="1900" dirty="0"/>
              <a:t> </a:t>
            </a:r>
            <a:r>
              <a:rPr lang="en-US" sz="1900" dirty="0" err="1"/>
              <a:t>kodu</a:t>
            </a:r>
            <a:r>
              <a:rPr lang="en-US" sz="1900" dirty="0"/>
              <a:t> </a:t>
            </a:r>
            <a:r>
              <a:rPr lang="en-US" sz="1900" dirty="0" err="1"/>
              <a:t>göndermek</a:t>
            </a:r>
            <a:r>
              <a:rPr lang="en-US" sz="1900" dirty="0"/>
              <a:t>, </a:t>
            </a:r>
            <a:r>
              <a:rPr lang="en-US" sz="1900" dirty="0" err="1"/>
              <a:t>istemcinin</a:t>
            </a:r>
            <a:r>
              <a:rPr lang="en-US" sz="1900" dirty="0"/>
              <a:t> </a:t>
            </a:r>
            <a:r>
              <a:rPr lang="en-US" sz="1900" dirty="0" err="1"/>
              <a:t>kullanıcıya</a:t>
            </a:r>
            <a:r>
              <a:rPr lang="en-US" sz="1900" dirty="0"/>
              <a:t> </a:t>
            </a:r>
            <a:r>
              <a:rPr lang="en-US" sz="1900" dirty="0" err="1"/>
              <a:t>uygun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hata</a:t>
            </a:r>
            <a:r>
              <a:rPr lang="en-US" sz="1900" dirty="0"/>
              <a:t> </a:t>
            </a:r>
            <a:r>
              <a:rPr lang="en-US" sz="1900" dirty="0" err="1"/>
              <a:t>mesajı</a:t>
            </a:r>
            <a:r>
              <a:rPr lang="en-US" sz="1900" dirty="0"/>
              <a:t> </a:t>
            </a:r>
            <a:r>
              <a:rPr lang="en-US" sz="1900" dirty="0" err="1"/>
              <a:t>göstermesine</a:t>
            </a:r>
            <a:r>
              <a:rPr lang="en-US" sz="1900" dirty="0"/>
              <a:t> </a:t>
            </a:r>
            <a:r>
              <a:rPr lang="en-US" sz="1900" dirty="0" err="1"/>
              <a:t>olanak</a:t>
            </a:r>
            <a:r>
              <a:rPr lang="en-US" sz="1900" dirty="0"/>
              <a:t> </a:t>
            </a:r>
            <a:r>
              <a:rPr lang="en-US" sz="1900" dirty="0" err="1"/>
              <a:t>tanır</a:t>
            </a:r>
            <a:r>
              <a:rPr 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292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DB7309-C5B2-4616-B710-D304AEB8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Özel Durum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Dönmek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A9BEC0-3198-401A-97BB-2CD4616A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Spring, Controller </a:t>
            </a:r>
            <a:r>
              <a:rPr lang="en-US" dirty="0" err="1"/>
              <a:t>sınıflarından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durum </a:t>
            </a:r>
            <a:r>
              <a:rPr lang="en-US" dirty="0" err="1"/>
              <a:t>kodlarını</a:t>
            </a:r>
            <a:r>
              <a:rPr lang="en-US" dirty="0"/>
              <a:t> </a:t>
            </a:r>
            <a:r>
              <a:rPr lang="en-US" dirty="0" err="1"/>
              <a:t>döndürmek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Response Entity </a:t>
            </a:r>
            <a:r>
              <a:rPr lang="en-US" dirty="0" err="1"/>
              <a:t>kullanmak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Exception </a:t>
            </a:r>
            <a:r>
              <a:rPr lang="en-US" dirty="0" err="1"/>
              <a:t>sınıflarında</a:t>
            </a:r>
            <a:r>
              <a:rPr lang="en-US" dirty="0"/>
              <a:t> @ResponseStatus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status code </a:t>
            </a:r>
            <a:r>
              <a:rPr lang="en-US" dirty="0" err="1"/>
              <a:t>dönmek</a:t>
            </a:r>
            <a:r>
              <a:rPr lang="en-US" dirty="0"/>
              <a:t>, @ControllerAdvice </a:t>
            </a:r>
            <a:r>
              <a:rPr lang="en-US" dirty="0" err="1"/>
              <a:t>ve</a:t>
            </a:r>
            <a:r>
              <a:rPr lang="en-US" dirty="0"/>
              <a:t> @ExceptionHandler </a:t>
            </a:r>
            <a:r>
              <a:rPr lang="en-US" dirty="0" err="1"/>
              <a:t>anotasyonlarını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. Bu </a:t>
            </a:r>
            <a:r>
              <a:rPr lang="en-US" dirty="0" err="1"/>
              <a:t>seçenekler</a:t>
            </a:r>
            <a:r>
              <a:rPr lang="en-US" dirty="0"/>
              <a:t> </a:t>
            </a:r>
            <a:r>
              <a:rPr lang="en-US" dirty="0" err="1"/>
              <a:t>birbirlerinin</a:t>
            </a:r>
            <a:r>
              <a:rPr lang="en-US" dirty="0"/>
              <a:t> </a:t>
            </a:r>
            <a:r>
              <a:rPr lang="en-US" dirty="0" err="1"/>
              <a:t>tamamlayıcısı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yada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başlarına</a:t>
            </a:r>
            <a:r>
              <a:rPr lang="en-US" dirty="0"/>
              <a:t> </a:t>
            </a:r>
            <a:r>
              <a:rPr lang="en-US" dirty="0" err="1"/>
              <a:t>kullanılabilirler</a:t>
            </a:r>
            <a:r>
              <a:rPr lang="en-US" dirty="0"/>
              <a:t>. Bu </a:t>
            </a:r>
            <a:r>
              <a:rPr lang="en-US" dirty="0" err="1"/>
              <a:t>dersimizde</a:t>
            </a:r>
            <a:r>
              <a:rPr lang="en-US" dirty="0"/>
              <a:t> ilk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yolu</a:t>
            </a:r>
            <a:r>
              <a:rPr lang="en-US" dirty="0"/>
              <a:t> (</a:t>
            </a:r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@ResponseStatus)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edeceğiz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@ControllerAdvice </a:t>
            </a:r>
            <a:r>
              <a:rPr lang="en-US" dirty="0" err="1"/>
              <a:t>ve</a:t>
            </a:r>
            <a:r>
              <a:rPr lang="en-US" dirty="0"/>
              <a:t> @ExceptionHandler </a:t>
            </a:r>
            <a:r>
              <a:rPr lang="en-US" dirty="0" err="1"/>
              <a:t>anotasyonlarının</a:t>
            </a:r>
            <a:r>
              <a:rPr lang="en-US" dirty="0"/>
              <a:t> </a:t>
            </a:r>
            <a:r>
              <a:rPr lang="en-US" dirty="0" err="1"/>
              <a:t>kullanımlarından</a:t>
            </a:r>
            <a:r>
              <a:rPr lang="en-US" dirty="0"/>
              <a:t> da </a:t>
            </a:r>
            <a:r>
              <a:rPr lang="en-US" dirty="0" err="1"/>
              <a:t>bahsedeceğiz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50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CFAA44-3517-4791-B7F6-55265752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Entity </a:t>
            </a:r>
            <a:r>
              <a:rPr lang="en-US" dirty="0" err="1"/>
              <a:t>Kullanarak</a:t>
            </a:r>
            <a:r>
              <a:rPr lang="en-US" dirty="0"/>
              <a:t> Custom Status Code </a:t>
            </a:r>
            <a:r>
              <a:rPr lang="en-US" dirty="0" err="1"/>
              <a:t>Dönmek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FB40CA-D256-4A82-B947-C218BBF64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öğrendiğimiz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request handle (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işleyici</a:t>
            </a:r>
            <a:r>
              <a:rPr lang="en-US" dirty="0"/>
              <a:t>)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oluşturalım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300" dirty="0"/>
              <a:t>@RequestMapping(value = "/controller", method = </a:t>
            </a:r>
            <a:r>
              <a:rPr lang="en-US" sz="1300" dirty="0" err="1"/>
              <a:t>RequestMethod.GET</a:t>
            </a:r>
            <a:r>
              <a:rPr lang="en-US" sz="1300" dirty="0"/>
              <a:t>)</a:t>
            </a:r>
          </a:p>
          <a:p>
            <a:pPr marL="457200" lvl="1" indent="0">
              <a:buNone/>
            </a:pPr>
            <a:r>
              <a:rPr lang="en-US" sz="1300" dirty="0"/>
              <a:t>@ResponseBody</a:t>
            </a:r>
          </a:p>
          <a:p>
            <a:pPr marL="457200" lvl="1" indent="0">
              <a:buNone/>
            </a:pPr>
            <a:r>
              <a:rPr lang="en-US" sz="1300" dirty="0"/>
              <a:t>public </a:t>
            </a:r>
            <a:r>
              <a:rPr lang="en-US" sz="1300" dirty="0" err="1"/>
              <a:t>ResponseEntity</a:t>
            </a:r>
            <a:r>
              <a:rPr lang="en-US" sz="1300" dirty="0"/>
              <a:t> </a:t>
            </a:r>
            <a:r>
              <a:rPr lang="en-US" sz="1300" dirty="0" err="1"/>
              <a:t>sendViaResponseEntity</a:t>
            </a:r>
            <a:r>
              <a:rPr lang="en-US" sz="1300" dirty="0"/>
              <a:t>() {</a:t>
            </a:r>
          </a:p>
          <a:p>
            <a:pPr marL="457200" lvl="1" indent="0">
              <a:buNone/>
            </a:pPr>
            <a:r>
              <a:rPr lang="en-US" sz="1300" dirty="0"/>
              <a:t>    return new </a:t>
            </a:r>
            <a:r>
              <a:rPr lang="en-US" sz="1300" dirty="0" err="1"/>
              <a:t>ResponseEntity</a:t>
            </a:r>
            <a:r>
              <a:rPr lang="en-US" sz="1300" dirty="0"/>
              <a:t>(</a:t>
            </a:r>
            <a:r>
              <a:rPr lang="en-US" sz="1300" dirty="0" err="1"/>
              <a:t>HttpStatus.NOT_ACCEPTABLE</a:t>
            </a:r>
            <a:r>
              <a:rPr lang="en-US" sz="1300" dirty="0"/>
              <a:t>);</a:t>
            </a:r>
          </a:p>
          <a:p>
            <a:pPr marL="457200" lvl="1" indent="0">
              <a:buNone/>
            </a:pPr>
            <a:r>
              <a:rPr lang="en-US" sz="1300" dirty="0"/>
              <a:t>}</a:t>
            </a:r>
          </a:p>
          <a:p>
            <a:r>
              <a:rPr lang="en-US" dirty="0"/>
              <a:t>“/</a:t>
            </a:r>
            <a:r>
              <a:rPr lang="en-US" dirty="0" err="1"/>
              <a:t>controller”a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GET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geldiğinde</a:t>
            </a:r>
            <a:r>
              <a:rPr lang="en-US" dirty="0"/>
              <a:t>, Spring, 406 </a:t>
            </a:r>
            <a:r>
              <a:rPr lang="en-US" dirty="0" err="1"/>
              <a:t>Koduyla</a:t>
            </a:r>
            <a:r>
              <a:rPr lang="en-US" dirty="0"/>
              <a:t> (NOT ACCEPTABLE)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verecektir</a:t>
            </a:r>
            <a:r>
              <a:rPr lang="en-US" dirty="0"/>
              <a:t>. Bu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keyfi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seçtik</a:t>
            </a:r>
            <a:r>
              <a:rPr lang="en-US" dirty="0"/>
              <a:t>.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HTTP durum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döndürebilirsiniz</a:t>
            </a:r>
            <a:r>
              <a:rPr lang="en-US" dirty="0"/>
              <a:t>.</a:t>
            </a:r>
          </a:p>
          <a:p>
            <a:r>
              <a:rPr lang="en-US" dirty="0"/>
              <a:t>Bunun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objesini</a:t>
            </a:r>
            <a:r>
              <a:rPr lang="en-US" dirty="0"/>
              <a:t> @ResponseBody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da </a:t>
            </a:r>
            <a:r>
              <a:rPr lang="en-US" dirty="0" err="1"/>
              <a:t>cevabımızın</a:t>
            </a:r>
            <a:r>
              <a:rPr lang="en-US" dirty="0"/>
              <a:t> </a:t>
            </a:r>
            <a:r>
              <a:rPr lang="en-US" dirty="0" err="1"/>
              <a:t>gövdesini</a:t>
            </a:r>
            <a:r>
              <a:rPr lang="en-US" dirty="0"/>
              <a:t> </a:t>
            </a:r>
            <a:r>
              <a:rPr lang="en-US" dirty="0" err="1"/>
              <a:t>göndermek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300" dirty="0"/>
              <a:t>@GetMapping("/isAlive")</a:t>
            </a:r>
          </a:p>
          <a:p>
            <a:pPr marL="457200" lvl="1" indent="0">
              <a:buNone/>
            </a:pPr>
            <a:r>
              <a:rPr lang="en-US" sz="1300" dirty="0"/>
              <a:t>public </a:t>
            </a:r>
            <a:r>
              <a:rPr lang="en-US" sz="1300" dirty="0" err="1"/>
              <a:t>ResponseEntity</a:t>
            </a:r>
            <a:r>
              <a:rPr lang="en-US" sz="1300" dirty="0"/>
              <a:t> </a:t>
            </a:r>
            <a:r>
              <a:rPr lang="en-US" sz="1300" dirty="0" err="1"/>
              <a:t>isAlive</a:t>
            </a:r>
            <a:r>
              <a:rPr lang="en-US" sz="1300" dirty="0"/>
              <a:t>() {</a:t>
            </a:r>
          </a:p>
          <a:p>
            <a:pPr marL="457200" lvl="1" indent="0">
              <a:buNone/>
            </a:pPr>
            <a:r>
              <a:rPr lang="en-US" sz="1300" dirty="0"/>
              <a:t>    return new </a:t>
            </a:r>
            <a:r>
              <a:rPr lang="en-US" sz="1300" dirty="0" err="1"/>
              <a:t>ResponseEntity.ok</a:t>
            </a:r>
            <a:r>
              <a:rPr lang="en-US" sz="1300" dirty="0"/>
              <a:t>(“</a:t>
            </a:r>
            <a:r>
              <a:rPr lang="en-US" sz="1300" dirty="0" err="1"/>
              <a:t>Uygulama</a:t>
            </a:r>
            <a:r>
              <a:rPr lang="en-US" sz="1300" dirty="0"/>
              <a:t> </a:t>
            </a:r>
            <a:r>
              <a:rPr lang="en-US" sz="1300" dirty="0" err="1"/>
              <a:t>çalışıyor</a:t>
            </a:r>
            <a:r>
              <a:rPr lang="en-US" sz="1300" dirty="0"/>
              <a:t>.”);</a:t>
            </a:r>
          </a:p>
          <a:p>
            <a:pPr marL="457200" lvl="1" indent="0">
              <a:buNone/>
            </a:pPr>
            <a:r>
              <a:rPr lang="en-US" sz="1300" dirty="0"/>
              <a:t>}</a:t>
            </a:r>
          </a:p>
          <a:p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ResponseEntity’nin</a:t>
            </a:r>
            <a:r>
              <a:rPr lang="en-US" dirty="0"/>
              <a:t> ok </a:t>
            </a:r>
            <a:r>
              <a:rPr lang="en-US" dirty="0" err="1"/>
              <a:t>metodu</a:t>
            </a:r>
            <a:r>
              <a:rPr lang="en-US" dirty="0"/>
              <a:t> 200 durum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dönmektedir</a:t>
            </a:r>
            <a:r>
              <a:rPr lang="en-US" dirty="0"/>
              <a:t>. </a:t>
            </a:r>
            <a:r>
              <a:rPr lang="en-US" dirty="0" err="1"/>
              <a:t>İçerisine</a:t>
            </a:r>
            <a:r>
              <a:rPr lang="en-US" dirty="0"/>
              <a:t> vermis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ResponseBody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client’a</a:t>
            </a:r>
            <a:r>
              <a:rPr lang="en-US" dirty="0"/>
              <a:t> </a:t>
            </a:r>
            <a:r>
              <a:rPr lang="en-US" dirty="0" err="1"/>
              <a:t>gönderilmektedir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573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2F1E72-1BE1-4E02-8D13-402C4FBF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</a:t>
            </a:r>
            <a:r>
              <a:rPr lang="en-US" dirty="0" err="1"/>
              <a:t>Exceptionlar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İle Custom Status Code </a:t>
            </a:r>
            <a:r>
              <a:rPr lang="en-US" dirty="0" err="1"/>
              <a:t>Dönmek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169E0A-4568-401E-849E-C194B9C0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Custom Status Code </a:t>
            </a:r>
            <a:r>
              <a:rPr lang="en-US" dirty="0" err="1"/>
              <a:t>dönerken</a:t>
            </a:r>
            <a:r>
              <a:rPr lang="en-US" dirty="0"/>
              <a:t> </a:t>
            </a:r>
            <a:r>
              <a:rPr lang="en-US" dirty="0" err="1"/>
              <a:t>Exception’ın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kullanılacağını</a:t>
            </a:r>
            <a:r>
              <a:rPr lang="en-US" dirty="0"/>
              <a:t> </a:t>
            </a:r>
            <a:r>
              <a:rPr lang="en-US" dirty="0" err="1"/>
              <a:t>göstermek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Controller’a</a:t>
            </a:r>
            <a:r>
              <a:rPr lang="en-US" dirty="0"/>
              <a:t> </a:t>
            </a:r>
            <a:r>
              <a:rPr lang="en-US" dirty="0" err="1"/>
              <a:t>ikinci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ekleyeceğiz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200" dirty="0"/>
              <a:t>@GetMapping("/exception")</a:t>
            </a:r>
          </a:p>
          <a:p>
            <a:pPr marL="457200" lvl="1" indent="0">
              <a:buNone/>
            </a:pPr>
            <a:r>
              <a:rPr lang="en-US" sz="1200" dirty="0"/>
              <a:t>public </a:t>
            </a:r>
            <a:r>
              <a:rPr lang="en-US" sz="1200" dirty="0" err="1"/>
              <a:t>ResponseEntity</a:t>
            </a:r>
            <a:r>
              <a:rPr lang="en-US" sz="1200" dirty="0"/>
              <a:t> </a:t>
            </a:r>
            <a:r>
              <a:rPr lang="en-US" sz="1200" dirty="0" err="1"/>
              <a:t>sendViaException</a:t>
            </a:r>
            <a:r>
              <a:rPr lang="en-US" sz="1200" dirty="0"/>
              <a:t>() {</a:t>
            </a:r>
          </a:p>
          <a:p>
            <a:pPr marL="457200" lvl="1" indent="0">
              <a:buNone/>
            </a:pPr>
            <a:r>
              <a:rPr lang="en-US" sz="1200" dirty="0"/>
              <a:t>    throw new </a:t>
            </a:r>
            <a:r>
              <a:rPr lang="en-US" sz="1200" dirty="0" err="1"/>
              <a:t>ForbiddenException</a:t>
            </a:r>
            <a:r>
              <a:rPr lang="en-US" sz="1200" dirty="0"/>
              <a:t>();</a:t>
            </a:r>
          </a:p>
          <a:p>
            <a:pPr marL="457200" lvl="1" indent="0">
              <a:buNone/>
            </a:pPr>
            <a:r>
              <a:rPr lang="en-US" sz="1200" dirty="0"/>
              <a:t>}</a:t>
            </a:r>
          </a:p>
          <a:p>
            <a:r>
              <a:rPr lang="en-US" dirty="0"/>
              <a:t>“/exception”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GET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aldığında</a:t>
            </a:r>
            <a:r>
              <a:rPr lang="en-US" dirty="0"/>
              <a:t>, Spring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ForbiddenException</a:t>
            </a:r>
            <a:r>
              <a:rPr lang="en-US" dirty="0"/>
              <a:t> </a:t>
            </a:r>
            <a:r>
              <a:rPr lang="en-US" dirty="0" err="1"/>
              <a:t>oluşturacaktır</a:t>
            </a:r>
            <a:r>
              <a:rPr lang="en-US" dirty="0"/>
              <a:t>. Bu,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sınıfta</a:t>
            </a:r>
            <a:r>
              <a:rPr lang="en-US" dirty="0"/>
              <a:t> </a:t>
            </a:r>
            <a:r>
              <a:rPr lang="en-US" dirty="0" err="1"/>
              <a:t>tanımlayacağımız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exceptiondır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300" dirty="0"/>
              <a:t>@ResponseStatus(HttpStatus.FORBIDDEN)</a:t>
            </a:r>
          </a:p>
          <a:p>
            <a:pPr marL="457200" lvl="1" indent="0">
              <a:buNone/>
            </a:pPr>
            <a:r>
              <a:rPr lang="en-US" sz="1300" dirty="0"/>
              <a:t>public class </a:t>
            </a:r>
            <a:r>
              <a:rPr lang="en-US" sz="1300" dirty="0" err="1"/>
              <a:t>ForbiddenException</a:t>
            </a:r>
            <a:r>
              <a:rPr lang="en-US" sz="1300" dirty="0"/>
              <a:t> extends </a:t>
            </a:r>
            <a:r>
              <a:rPr lang="en-US" sz="1300" dirty="0" err="1"/>
              <a:t>RuntimeException</a:t>
            </a:r>
            <a:r>
              <a:rPr lang="en-US" sz="1300" dirty="0"/>
              <a:t> {}</a:t>
            </a:r>
          </a:p>
          <a:p>
            <a:r>
              <a:rPr lang="en-US" dirty="0"/>
              <a:t>Bu </a:t>
            </a:r>
            <a:r>
              <a:rPr lang="en-US" dirty="0" err="1"/>
              <a:t>exceptionda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gerekmez</a:t>
            </a:r>
            <a:r>
              <a:rPr lang="en-US" dirty="0"/>
              <a:t>.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@ResponseStatus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Bu exception </a:t>
            </a:r>
            <a:r>
              <a:rPr lang="en-US" dirty="0" err="1"/>
              <a:t>fırlatıldığında</a:t>
            </a:r>
            <a:r>
              <a:rPr lang="en-US" dirty="0"/>
              <a:t> Controller 403 (Forbidden) status code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döndürür</a:t>
            </a:r>
            <a:r>
              <a:rPr lang="en-US" dirty="0"/>
              <a:t>. </a:t>
            </a:r>
            <a:r>
              <a:rPr lang="en-US" dirty="0" err="1"/>
              <a:t>Gerekirse</a:t>
            </a:r>
            <a:r>
              <a:rPr lang="en-US" dirty="0"/>
              <a:t>, </a:t>
            </a:r>
            <a:r>
              <a:rPr lang="en-US" dirty="0" err="1"/>
              <a:t>anotasyona</a:t>
            </a:r>
            <a:r>
              <a:rPr lang="en-US" dirty="0"/>
              <a:t> </a:t>
            </a:r>
            <a:r>
              <a:rPr lang="en-US" dirty="0" err="1"/>
              <a:t>yanıtla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döndürülecek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da </a:t>
            </a:r>
            <a:r>
              <a:rPr lang="en-US" dirty="0" err="1"/>
              <a:t>ekleyebilirsiniz</a:t>
            </a:r>
            <a:r>
              <a:rPr lang="en-US" dirty="0"/>
              <a:t>. Bu </a:t>
            </a:r>
            <a:r>
              <a:rPr lang="en-US" dirty="0" err="1"/>
              <a:t>durumda</a:t>
            </a:r>
            <a:r>
              <a:rPr lang="en-US" dirty="0"/>
              <a:t>,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şöyle</a:t>
            </a:r>
            <a:r>
              <a:rPr lang="en-US" dirty="0"/>
              <a:t> </a:t>
            </a:r>
            <a:r>
              <a:rPr lang="en-US" dirty="0" err="1"/>
              <a:t>görünecektir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300" dirty="0"/>
              <a:t>@ResponseStatus(value = </a:t>
            </a:r>
            <a:r>
              <a:rPr lang="en-US" sz="1300" dirty="0" err="1"/>
              <a:t>HttpStatus.FORBIDDEN</a:t>
            </a:r>
            <a:r>
              <a:rPr lang="en-US" sz="1300" dirty="0"/>
              <a:t>, reason=“</a:t>
            </a:r>
            <a:r>
              <a:rPr lang="en-US" sz="1300" dirty="0" err="1"/>
              <a:t>Mesaj</a:t>
            </a:r>
            <a:r>
              <a:rPr lang="en-US" sz="1300" dirty="0"/>
              <a:t> </a:t>
            </a:r>
            <a:r>
              <a:rPr lang="en-US" sz="1300" dirty="0" err="1"/>
              <a:t>içeren</a:t>
            </a:r>
            <a:r>
              <a:rPr lang="en-US" sz="1300" dirty="0"/>
              <a:t> </a:t>
            </a:r>
            <a:r>
              <a:rPr lang="en-US" sz="1300" dirty="0" err="1"/>
              <a:t>örnek</a:t>
            </a:r>
            <a:r>
              <a:rPr lang="en-US" sz="1300" dirty="0"/>
              <a:t> exception.")</a:t>
            </a:r>
          </a:p>
          <a:p>
            <a:pPr marL="457200" lvl="1" indent="0">
              <a:buNone/>
            </a:pPr>
            <a:r>
              <a:rPr lang="en-US" sz="1300" dirty="0"/>
              <a:t>public class </a:t>
            </a:r>
            <a:r>
              <a:rPr lang="en-US" sz="1300" dirty="0" err="1"/>
              <a:t>ForbiddenException</a:t>
            </a:r>
            <a:r>
              <a:rPr lang="en-US" sz="1300" dirty="0"/>
              <a:t> extends </a:t>
            </a:r>
            <a:r>
              <a:rPr lang="en-US" sz="1300" dirty="0" err="1"/>
              <a:t>RuntimeException</a:t>
            </a:r>
            <a:r>
              <a:rPr lang="en-US" sz="1300" dirty="0"/>
              <a:t> {}</a:t>
            </a:r>
          </a:p>
          <a:p>
            <a:r>
              <a:rPr lang="en-US" sz="1700" dirty="0"/>
              <a:t>Bir </a:t>
            </a:r>
            <a:r>
              <a:rPr lang="en-US" sz="1700" dirty="0" err="1"/>
              <a:t>exception’ın</a:t>
            </a:r>
            <a:r>
              <a:rPr lang="en-US" sz="1700" dirty="0"/>
              <a:t> </a:t>
            </a:r>
            <a:r>
              <a:rPr lang="en-US" sz="1700" dirty="0" err="1"/>
              <a:t>herhangi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durum </a:t>
            </a:r>
            <a:r>
              <a:rPr lang="en-US" sz="1700" dirty="0" err="1"/>
              <a:t>kodunu</a:t>
            </a:r>
            <a:r>
              <a:rPr lang="en-US" sz="1700" dirty="0"/>
              <a:t> </a:t>
            </a:r>
            <a:r>
              <a:rPr lang="en-US" sz="1700" dirty="0" err="1"/>
              <a:t>döndürmesi</a:t>
            </a:r>
            <a:r>
              <a:rPr lang="en-US" sz="1700" dirty="0"/>
              <a:t> </a:t>
            </a:r>
            <a:r>
              <a:rPr lang="en-US" sz="1700" dirty="0" err="1"/>
              <a:t>teknik</a:t>
            </a:r>
            <a:r>
              <a:rPr lang="en-US" sz="1700" dirty="0"/>
              <a:t> </a:t>
            </a:r>
            <a:r>
              <a:rPr lang="en-US" sz="1700" dirty="0" err="1"/>
              <a:t>olarak</a:t>
            </a:r>
            <a:r>
              <a:rPr lang="en-US" sz="1700" dirty="0"/>
              <a:t> </a:t>
            </a:r>
            <a:r>
              <a:rPr lang="en-US" sz="1700" dirty="0" err="1"/>
              <a:t>mümkün</a:t>
            </a:r>
            <a:r>
              <a:rPr lang="en-US" sz="1700" dirty="0"/>
              <a:t> </a:t>
            </a:r>
            <a:r>
              <a:rPr lang="en-US" sz="1700" dirty="0" err="1"/>
              <a:t>olsa</a:t>
            </a:r>
            <a:r>
              <a:rPr lang="en-US" sz="1700" dirty="0"/>
              <a:t> da, HTTP status code </a:t>
            </a:r>
            <a:r>
              <a:rPr lang="en-US" sz="1700" dirty="0" err="1"/>
              <a:t>yapısına</a:t>
            </a:r>
            <a:r>
              <a:rPr lang="en-US" sz="1700" dirty="0"/>
              <a:t> </a:t>
            </a:r>
            <a:r>
              <a:rPr lang="en-US" sz="1700" dirty="0" err="1"/>
              <a:t>uygun</a:t>
            </a:r>
            <a:r>
              <a:rPr lang="en-US" sz="1700" dirty="0"/>
              <a:t> </a:t>
            </a:r>
            <a:r>
              <a:rPr lang="en-US" sz="1700" dirty="0" err="1"/>
              <a:t>olması</a:t>
            </a:r>
            <a:r>
              <a:rPr lang="en-US" sz="1700" dirty="0"/>
              <a:t> </a:t>
            </a:r>
            <a:r>
              <a:rPr lang="en-US" sz="1700" dirty="0" err="1"/>
              <a:t>için</a:t>
            </a:r>
            <a:r>
              <a:rPr lang="en-US" sz="1700" dirty="0"/>
              <a:t> 4XX </a:t>
            </a:r>
            <a:r>
              <a:rPr lang="en-US" sz="1700" dirty="0" err="1"/>
              <a:t>ve</a:t>
            </a:r>
            <a:r>
              <a:rPr lang="en-US" sz="1700" dirty="0"/>
              <a:t> 5XX status </a:t>
            </a:r>
            <a:r>
              <a:rPr lang="en-US" sz="1700" dirty="0" err="1"/>
              <a:t>codelarını</a:t>
            </a:r>
            <a:r>
              <a:rPr lang="en-US" sz="1700" dirty="0"/>
              <a:t> </a:t>
            </a:r>
            <a:r>
              <a:rPr lang="en-US" sz="1700" dirty="0" err="1"/>
              <a:t>döndürmek</a:t>
            </a:r>
            <a:r>
              <a:rPr lang="en-US" sz="1700" dirty="0"/>
              <a:t> </a:t>
            </a:r>
            <a:r>
              <a:rPr lang="en-US" sz="1700" dirty="0" err="1"/>
              <a:t>daha</a:t>
            </a:r>
            <a:r>
              <a:rPr lang="en-US" sz="1700" dirty="0"/>
              <a:t> </a:t>
            </a:r>
            <a:r>
              <a:rPr lang="en-US" sz="1700" dirty="0" err="1"/>
              <a:t>mantıklıdır</a:t>
            </a:r>
            <a:r>
              <a:rPr lang="en-US" sz="1700"/>
              <a:t>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3447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09F05866-23EF-46AD-8A6E-A0A446F52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ÖDEV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5D97400F-D9F5-406A-8B45-3AD557B32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https://www.baeldung.com/spring-requestmapping</a:t>
            </a:r>
            <a:endParaRPr lang="en-US" dirty="0"/>
          </a:p>
          <a:p>
            <a:r>
              <a:rPr lang="en-US" dirty="0" err="1"/>
              <a:t>Adresinde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makaleyi</a:t>
            </a:r>
            <a:r>
              <a:rPr lang="en-US" dirty="0"/>
              <a:t> </a:t>
            </a:r>
            <a:r>
              <a:rPr lang="en-US" dirty="0" err="1"/>
              <a:t>inceleyerek</a:t>
            </a:r>
            <a:r>
              <a:rPr lang="en-US" dirty="0"/>
              <a:t> </a:t>
            </a:r>
            <a:r>
              <a:rPr lang="en-US" dirty="0" err="1"/>
              <a:t>makale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mapleme</a:t>
            </a:r>
            <a:r>
              <a:rPr lang="en-US" dirty="0"/>
              <a:t> </a:t>
            </a:r>
            <a:r>
              <a:rPr lang="en-US" dirty="0" err="1"/>
              <a:t>yöntemlerini</a:t>
            </a:r>
            <a:r>
              <a:rPr lang="en-US" dirty="0"/>
              <a:t> </a:t>
            </a:r>
            <a:r>
              <a:rPr lang="en-US" dirty="0" err="1"/>
              <a:t>uygulayan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projesi</a:t>
            </a:r>
            <a:r>
              <a:rPr lang="en-US" dirty="0"/>
              <a:t> </a:t>
            </a:r>
            <a:r>
              <a:rPr lang="en-US" dirty="0" err="1"/>
              <a:t>geliştiriniz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10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D5E73-7ACA-42DF-AD81-89EA7A776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Spring Web Mapping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CF38D2-CCFC-42AC-8D79-716F98F9B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dirty="0" err="1"/>
              <a:t>Daha</a:t>
            </a:r>
            <a:r>
              <a:rPr lang="en-US" sz="1900" dirty="0"/>
              <a:t> </a:t>
            </a:r>
            <a:r>
              <a:rPr lang="en-US" sz="1900" dirty="0" err="1"/>
              <a:t>önce</a:t>
            </a:r>
            <a:r>
              <a:rPr lang="en-US" sz="1900" dirty="0"/>
              <a:t> Spring </a:t>
            </a:r>
            <a:r>
              <a:rPr lang="en-US" sz="1900" dirty="0" err="1"/>
              <a:t>uygulamalarımızın</a:t>
            </a:r>
            <a:r>
              <a:rPr lang="en-US" sz="1900" dirty="0"/>
              <a:t> Controller, Service </a:t>
            </a:r>
            <a:r>
              <a:rPr lang="en-US" sz="1900" dirty="0" err="1"/>
              <a:t>ve</a:t>
            </a:r>
            <a:r>
              <a:rPr lang="en-US" sz="1900" dirty="0"/>
              <a:t> Repository </a:t>
            </a:r>
            <a:r>
              <a:rPr lang="en-US" sz="1900" dirty="0" err="1"/>
              <a:t>katmanlarından</a:t>
            </a:r>
            <a:r>
              <a:rPr lang="en-US" sz="1900" dirty="0"/>
              <a:t> </a:t>
            </a:r>
            <a:r>
              <a:rPr lang="en-US" sz="1900" dirty="0" err="1"/>
              <a:t>oluştuğundan</a:t>
            </a:r>
            <a:r>
              <a:rPr lang="en-US" sz="1900" dirty="0"/>
              <a:t> </a:t>
            </a:r>
            <a:r>
              <a:rPr lang="en-US" sz="1900" dirty="0" err="1"/>
              <a:t>bahsetmiştik</a:t>
            </a:r>
            <a:r>
              <a:rPr lang="en-US" sz="1900" dirty="0"/>
              <a:t>. Mapping </a:t>
            </a:r>
            <a:r>
              <a:rPr lang="en-US" sz="1900" dirty="0" err="1"/>
              <a:t>konusu</a:t>
            </a:r>
            <a:r>
              <a:rPr lang="en-US" sz="1900" dirty="0"/>
              <a:t> Controller </a:t>
            </a:r>
            <a:r>
              <a:rPr lang="en-US" sz="1900" dirty="0" err="1"/>
              <a:t>katmanını</a:t>
            </a:r>
            <a:r>
              <a:rPr lang="en-US" sz="1900" dirty="0"/>
              <a:t> </a:t>
            </a:r>
            <a:r>
              <a:rPr lang="en-US" sz="1900" dirty="0" err="1"/>
              <a:t>ilgilendiren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konudur</a:t>
            </a:r>
            <a:r>
              <a:rPr lang="en-US" sz="1900" dirty="0"/>
              <a:t>. </a:t>
            </a:r>
            <a:r>
              <a:rPr lang="en-US" sz="1900" dirty="0" err="1"/>
              <a:t>Controllerlar</a:t>
            </a:r>
            <a:r>
              <a:rPr lang="en-US" sz="1900" dirty="0"/>
              <a:t> </a:t>
            </a:r>
            <a:r>
              <a:rPr lang="en-US" sz="1900" dirty="0" err="1"/>
              <a:t>içerisinde</a:t>
            </a:r>
            <a:r>
              <a:rPr lang="en-US" sz="1900" dirty="0"/>
              <a:t> Tomcat </a:t>
            </a:r>
            <a:r>
              <a:rPr lang="en-US" sz="1900" dirty="0" err="1"/>
              <a:t>sunucumuza</a:t>
            </a:r>
            <a:r>
              <a:rPr lang="en-US" sz="1900" dirty="0"/>
              <a:t> (ki tomcat </a:t>
            </a:r>
            <a:r>
              <a:rPr lang="en-US" sz="1900" dirty="0" err="1"/>
              <a:t>sunucusunun</a:t>
            </a:r>
            <a:r>
              <a:rPr lang="en-US" sz="1900" dirty="0"/>
              <a:t> da ne </a:t>
            </a:r>
            <a:r>
              <a:rPr lang="en-US" sz="1900" dirty="0" err="1"/>
              <a:t>olduğundan</a:t>
            </a:r>
            <a:r>
              <a:rPr lang="en-US" sz="1900" dirty="0"/>
              <a:t> </a:t>
            </a:r>
            <a:r>
              <a:rPr lang="en-US" sz="1900" dirty="0" err="1"/>
              <a:t>bahsetmiştik</a:t>
            </a:r>
            <a:r>
              <a:rPr lang="en-US" sz="1900" dirty="0"/>
              <a:t>) </a:t>
            </a:r>
            <a:r>
              <a:rPr lang="en-US" sz="1900" dirty="0" err="1"/>
              <a:t>gelen</a:t>
            </a:r>
            <a:r>
              <a:rPr lang="en-US" sz="1900" dirty="0"/>
              <a:t> </a:t>
            </a:r>
            <a:r>
              <a:rPr lang="en-US" sz="1900" dirty="0" err="1"/>
              <a:t>isteklerin</a:t>
            </a:r>
            <a:r>
              <a:rPr lang="en-US" sz="1900" dirty="0"/>
              <a:t> @Controller yada @RestController </a:t>
            </a:r>
            <a:r>
              <a:rPr lang="en-US" sz="1900" dirty="0" err="1"/>
              <a:t>anotasyonu</a:t>
            </a:r>
            <a:r>
              <a:rPr lang="en-US" sz="1900" dirty="0"/>
              <a:t> </a:t>
            </a:r>
            <a:r>
              <a:rPr lang="en-US" sz="1900" dirty="0" err="1"/>
              <a:t>ile</a:t>
            </a:r>
            <a:r>
              <a:rPr lang="en-US" sz="1900" dirty="0"/>
              <a:t> </a:t>
            </a:r>
            <a:r>
              <a:rPr lang="en-US" sz="1900" dirty="0" err="1"/>
              <a:t>işaretlenen</a:t>
            </a:r>
            <a:r>
              <a:rPr lang="en-US" sz="1900" dirty="0"/>
              <a:t> </a:t>
            </a:r>
            <a:r>
              <a:rPr lang="en-US" sz="1900" dirty="0" err="1"/>
              <a:t>hangi</a:t>
            </a:r>
            <a:r>
              <a:rPr lang="en-US" sz="1900" dirty="0"/>
              <a:t> </a:t>
            </a:r>
            <a:r>
              <a:rPr lang="en-US" sz="1900" dirty="0" err="1"/>
              <a:t>sınıfın</a:t>
            </a:r>
            <a:r>
              <a:rPr lang="en-US" sz="1900" dirty="0"/>
              <a:t> </a:t>
            </a:r>
            <a:r>
              <a:rPr lang="en-US" sz="1900" dirty="0" err="1"/>
              <a:t>hangi</a:t>
            </a:r>
            <a:r>
              <a:rPr lang="en-US" sz="1900" dirty="0"/>
              <a:t> </a:t>
            </a:r>
            <a:r>
              <a:rPr lang="en-US" sz="1900" dirty="0" err="1"/>
              <a:t>metodunda</a:t>
            </a:r>
            <a:r>
              <a:rPr lang="en-US" sz="1900" dirty="0"/>
              <a:t> </a:t>
            </a:r>
            <a:r>
              <a:rPr lang="en-US" sz="1900" dirty="0" err="1"/>
              <a:t>karşılanacağını</a:t>
            </a:r>
            <a:r>
              <a:rPr lang="en-US" sz="1900" dirty="0"/>
              <a:t> </a:t>
            </a:r>
            <a:r>
              <a:rPr lang="en-US" sz="1900" dirty="0" err="1"/>
              <a:t>belirtebiliriz</a:t>
            </a:r>
            <a:r>
              <a:rPr lang="en-US" sz="1900" dirty="0"/>
              <a:t>. </a:t>
            </a:r>
            <a:r>
              <a:rPr lang="en-US" sz="1900" dirty="0" err="1"/>
              <a:t>Şimdi</a:t>
            </a:r>
            <a:r>
              <a:rPr lang="en-US" sz="1900" dirty="0"/>
              <a:t> </a:t>
            </a:r>
            <a:r>
              <a:rPr lang="en-US" sz="1900" dirty="0" err="1"/>
              <a:t>nasıl</a:t>
            </a:r>
            <a:r>
              <a:rPr lang="en-US" sz="1900" dirty="0"/>
              <a:t> </a:t>
            </a:r>
            <a:r>
              <a:rPr lang="en-US" sz="1900" dirty="0" err="1"/>
              <a:t>yapıldığına</a:t>
            </a:r>
            <a:r>
              <a:rPr lang="en-US" sz="1900" dirty="0"/>
              <a:t> hep </a:t>
            </a:r>
            <a:r>
              <a:rPr lang="en-US" sz="1900" dirty="0" err="1"/>
              <a:t>birlikte</a:t>
            </a:r>
            <a:r>
              <a:rPr lang="en-US" sz="1900" dirty="0"/>
              <a:t> </a:t>
            </a:r>
            <a:r>
              <a:rPr lang="en-US" sz="1900" dirty="0" err="1"/>
              <a:t>bakalım</a:t>
            </a:r>
            <a:r>
              <a:rPr lang="en-US" sz="1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113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43D22C-DE6C-46E3-8018-DF186FD5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@RequestMapping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22D4ED-AA77-4942-BDE8-17C9B875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Basitçe</a:t>
            </a:r>
            <a:r>
              <a:rPr lang="en-US" dirty="0"/>
              <a:t> </a:t>
            </a:r>
            <a:r>
              <a:rPr lang="en-US" dirty="0" err="1"/>
              <a:t>söylemek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 </a:t>
            </a:r>
            <a:r>
              <a:rPr lang="en-US" dirty="0" err="1"/>
              <a:t>RequestMapping</a:t>
            </a:r>
            <a:r>
              <a:rPr lang="en-US" dirty="0"/>
              <a:t>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@Controller (yada @RestController)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işaretlenmiş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metotların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istekleri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alacağını</a:t>
            </a:r>
            <a:r>
              <a:rPr lang="en-US" dirty="0"/>
              <a:t> </a:t>
            </a:r>
            <a:r>
              <a:rPr lang="en-US" dirty="0" err="1"/>
              <a:t>belirtebiliriz</a:t>
            </a:r>
            <a:r>
              <a:rPr lang="en-US" dirty="0"/>
              <a:t>. Bunun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@RequestMapping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konfigürasyonu</a:t>
            </a:r>
            <a:r>
              <a:rPr lang="en-US" dirty="0"/>
              <a:t> da </a:t>
            </a:r>
            <a:r>
              <a:rPr lang="en-US" dirty="0" err="1"/>
              <a:t>sağlayabiliriz</a:t>
            </a:r>
            <a:r>
              <a:rPr lang="en-US" dirty="0"/>
              <a:t>. </a:t>
            </a:r>
            <a:r>
              <a:rPr lang="en-US" dirty="0" err="1"/>
              <a:t>Şöyle</a:t>
            </a:r>
            <a:r>
              <a:rPr lang="en-US" dirty="0"/>
              <a:t> ki:</a:t>
            </a:r>
          </a:p>
          <a:p>
            <a:pPr lvl="1"/>
            <a:r>
              <a:rPr lang="en-US" dirty="0"/>
              <a:t>path, name, </a:t>
            </a:r>
            <a:r>
              <a:rPr lang="en-US" dirty="0" err="1"/>
              <a:t>ve</a:t>
            </a:r>
            <a:r>
              <a:rPr lang="en-US" dirty="0"/>
              <a:t> value: </a:t>
            </a:r>
            <a:r>
              <a:rPr lang="en-US" dirty="0" err="1"/>
              <a:t>hangi</a:t>
            </a:r>
            <a:r>
              <a:rPr lang="en-US" dirty="0"/>
              <a:t> URL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maplenmiş</a:t>
            </a:r>
            <a:r>
              <a:rPr lang="en-US" dirty="0"/>
              <a:t>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belirtiriz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method: </a:t>
            </a:r>
            <a:r>
              <a:rPr lang="en-US" dirty="0" err="1"/>
              <a:t>Hangi</a:t>
            </a:r>
            <a:r>
              <a:rPr lang="en-US" dirty="0"/>
              <a:t> HTTP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kullanıldığını</a:t>
            </a:r>
            <a:r>
              <a:rPr lang="en-US" dirty="0"/>
              <a:t> </a:t>
            </a:r>
            <a:r>
              <a:rPr lang="en-US" dirty="0" err="1"/>
              <a:t>belirtebiliriz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params: HTTP </a:t>
            </a:r>
            <a:r>
              <a:rPr lang="en-US" dirty="0" err="1"/>
              <a:t>parametrelerinin</a:t>
            </a:r>
            <a:r>
              <a:rPr lang="en-US" dirty="0"/>
              <a:t> </a:t>
            </a:r>
            <a:r>
              <a:rPr lang="en-US" dirty="0" err="1"/>
              <a:t>varlığına</a:t>
            </a:r>
            <a:r>
              <a:rPr lang="en-US" dirty="0"/>
              <a:t>, </a:t>
            </a:r>
            <a:r>
              <a:rPr lang="en-US" dirty="0" err="1"/>
              <a:t>yokluğuna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istekleri</a:t>
            </a:r>
            <a:r>
              <a:rPr lang="en-US" dirty="0"/>
              <a:t> </a:t>
            </a:r>
            <a:r>
              <a:rPr lang="en-US" dirty="0" err="1"/>
              <a:t>filtreler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headers: HTTP </a:t>
            </a:r>
            <a:r>
              <a:rPr lang="en-US" dirty="0" err="1"/>
              <a:t>headerlarının</a:t>
            </a:r>
            <a:r>
              <a:rPr lang="en-US" dirty="0"/>
              <a:t> </a:t>
            </a:r>
            <a:r>
              <a:rPr lang="en-US" dirty="0" err="1"/>
              <a:t>varlığına</a:t>
            </a:r>
            <a:r>
              <a:rPr lang="en-US" dirty="0"/>
              <a:t>, </a:t>
            </a:r>
            <a:r>
              <a:rPr lang="en-US" dirty="0" err="1"/>
              <a:t>yokluğuna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istekleri</a:t>
            </a:r>
            <a:r>
              <a:rPr lang="en-US" dirty="0"/>
              <a:t> </a:t>
            </a:r>
            <a:r>
              <a:rPr lang="en-US" dirty="0" err="1"/>
              <a:t>filtreler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consumes: </a:t>
            </a:r>
            <a:r>
              <a:rPr lang="en-US" dirty="0" err="1"/>
              <a:t>Metodun</a:t>
            </a:r>
            <a:r>
              <a:rPr lang="en-US" dirty="0"/>
              <a:t> HTTP request </a:t>
            </a:r>
            <a:r>
              <a:rPr lang="en-US" dirty="0" err="1"/>
              <a:t>body’sinde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media </a:t>
            </a:r>
            <a:r>
              <a:rPr lang="en-US" dirty="0" err="1"/>
              <a:t>type’ları</a:t>
            </a:r>
            <a:r>
              <a:rPr lang="en-US" dirty="0"/>
              <a:t> </a:t>
            </a:r>
            <a:r>
              <a:rPr lang="en-US" dirty="0" err="1"/>
              <a:t>tüketebileceği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produces: </a:t>
            </a:r>
            <a:r>
              <a:rPr lang="en-US" dirty="0" err="1"/>
              <a:t>Metodun</a:t>
            </a:r>
            <a:r>
              <a:rPr lang="en-US" dirty="0"/>
              <a:t> HTTP response </a:t>
            </a:r>
            <a:r>
              <a:rPr lang="en-US" dirty="0" err="1"/>
              <a:t>body’sinde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media </a:t>
            </a:r>
            <a:r>
              <a:rPr lang="en-US" dirty="0" err="1"/>
              <a:t>type’ları</a:t>
            </a:r>
            <a:r>
              <a:rPr lang="en-US" dirty="0"/>
              <a:t> </a:t>
            </a:r>
            <a:r>
              <a:rPr lang="en-US" dirty="0" err="1"/>
              <a:t>üretebileceği</a:t>
            </a:r>
            <a:r>
              <a:rPr lang="en-US" dirty="0"/>
              <a:t>.</a:t>
            </a:r>
          </a:p>
          <a:p>
            <a:r>
              <a:rPr lang="en-US" dirty="0" err="1"/>
              <a:t>Ufak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görelim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300" dirty="0"/>
              <a:t>@Controller</a:t>
            </a:r>
          </a:p>
          <a:p>
            <a:pPr marL="457200" lvl="1" indent="0">
              <a:buNone/>
            </a:pPr>
            <a:r>
              <a:rPr lang="en-US" sz="1300" dirty="0"/>
              <a:t>class </a:t>
            </a:r>
            <a:r>
              <a:rPr lang="en-US" sz="1300" dirty="0" err="1"/>
              <a:t>VehicleController</a:t>
            </a:r>
            <a:r>
              <a:rPr lang="en-US" sz="1300" dirty="0"/>
              <a:t> {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   @RequestMapping(value = "/vehicles/home", method = </a:t>
            </a:r>
            <a:r>
              <a:rPr lang="en-US" sz="1300" dirty="0" err="1"/>
              <a:t>RequestMethod.GET</a:t>
            </a:r>
            <a:r>
              <a:rPr lang="en-US" sz="1300" dirty="0"/>
              <a:t>)</a:t>
            </a:r>
          </a:p>
          <a:p>
            <a:pPr marL="457200" lvl="1" indent="0">
              <a:buNone/>
            </a:pPr>
            <a:r>
              <a:rPr lang="en-US" sz="1300" dirty="0"/>
              <a:t>    String home() {</a:t>
            </a:r>
          </a:p>
          <a:p>
            <a:pPr marL="457200" lvl="1" indent="0">
              <a:buNone/>
            </a:pPr>
            <a:r>
              <a:rPr lang="en-US" sz="1300" dirty="0"/>
              <a:t>        return "home";</a:t>
            </a:r>
          </a:p>
          <a:p>
            <a:pPr marL="457200" lvl="1" indent="0">
              <a:buNone/>
            </a:pPr>
            <a:r>
              <a:rPr lang="en-US" sz="1300" dirty="0"/>
              <a:t>    }</a:t>
            </a:r>
          </a:p>
          <a:p>
            <a:pPr marL="457200" lvl="1" indent="0">
              <a:buNone/>
            </a:pPr>
            <a:r>
              <a:rPr lang="en-US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645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3FDEB1-3B72-41BA-9FAD-770008D1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@RequestMapping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9B1D87-68AF-400D-A34E-7CBDFD46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düzeyinde</a:t>
            </a:r>
            <a:r>
              <a:rPr lang="en-US" dirty="0"/>
              <a:t> </a:t>
            </a:r>
            <a:r>
              <a:rPr lang="en-US" dirty="0" err="1"/>
              <a:t>uygularsak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@Controller </a:t>
            </a:r>
            <a:r>
              <a:rPr lang="en-US" dirty="0" err="1"/>
              <a:t>sınıfındaki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ayarları</a:t>
            </a:r>
            <a:r>
              <a:rPr lang="en-US" dirty="0"/>
              <a:t> </a:t>
            </a:r>
            <a:r>
              <a:rPr lang="en-US" dirty="0" err="1"/>
              <a:t>sağlayabiliriz</a:t>
            </a:r>
            <a:r>
              <a:rPr lang="en-US" dirty="0"/>
              <a:t>. Tek </a:t>
            </a:r>
            <a:r>
              <a:rPr lang="en-US" dirty="0" err="1"/>
              <a:t>istisna</a:t>
            </a:r>
            <a:r>
              <a:rPr lang="en-US" dirty="0"/>
              <a:t>,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düzeyinde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path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değerinde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path </a:t>
            </a:r>
            <a:r>
              <a:rPr lang="en-US" dirty="0" err="1"/>
              <a:t>düzeyine</a:t>
            </a:r>
            <a:r>
              <a:rPr lang="en-US" dirty="0"/>
              <a:t> </a:t>
            </a:r>
            <a:r>
              <a:rPr lang="en-US" dirty="0" err="1"/>
              <a:t>eklenir</a:t>
            </a:r>
            <a:r>
              <a:rPr lang="en-US" dirty="0"/>
              <a:t>.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hep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görelim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000" dirty="0"/>
              <a:t>@Controller</a:t>
            </a:r>
          </a:p>
          <a:p>
            <a:pPr marL="457200" lvl="1" indent="0">
              <a:buNone/>
            </a:pPr>
            <a:r>
              <a:rPr lang="en-US" sz="1000" dirty="0"/>
              <a:t>@RequestMapping(value = "/vehicles", method = </a:t>
            </a:r>
            <a:r>
              <a:rPr lang="en-US" sz="1000" dirty="0" err="1"/>
              <a:t>RequestMethod.GET</a:t>
            </a:r>
            <a:r>
              <a:rPr lang="en-US" sz="1000" dirty="0"/>
              <a:t>)</a:t>
            </a:r>
          </a:p>
          <a:p>
            <a:pPr marL="457200" lvl="1" indent="0">
              <a:buNone/>
            </a:pPr>
            <a:r>
              <a:rPr lang="en-US" sz="1000" dirty="0"/>
              <a:t>class </a:t>
            </a:r>
            <a:r>
              <a:rPr lang="en-US" sz="1000" dirty="0" err="1"/>
              <a:t>VehicleController</a:t>
            </a:r>
            <a:r>
              <a:rPr lang="en-US" sz="1000" dirty="0"/>
              <a:t> {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sz="1000" dirty="0"/>
              <a:t>@ </a:t>
            </a:r>
            <a:r>
              <a:rPr lang="en-US" sz="1000" dirty="0" err="1"/>
              <a:t>RequestMapping</a:t>
            </a:r>
            <a:r>
              <a:rPr lang="en-US" sz="1000" dirty="0"/>
              <a:t>(value = "/home", method = </a:t>
            </a:r>
            <a:r>
              <a:rPr lang="en-US" sz="1000" dirty="0" err="1"/>
              <a:t>RequestMethod.GET</a:t>
            </a:r>
            <a:r>
              <a:rPr lang="en-US" sz="1000" dirty="0"/>
              <a:t>)</a:t>
            </a:r>
          </a:p>
          <a:p>
            <a:pPr marL="457200" lvl="1" indent="0">
              <a:buNone/>
            </a:pPr>
            <a:r>
              <a:rPr lang="en-US" sz="1000" dirty="0"/>
              <a:t>String home() {</a:t>
            </a:r>
          </a:p>
          <a:p>
            <a:pPr marL="457200" lvl="1" indent="0">
              <a:buNone/>
            </a:pPr>
            <a:r>
              <a:rPr lang="en-US" sz="1000" dirty="0"/>
              <a:t>        return "home";</a:t>
            </a:r>
          </a:p>
          <a:p>
            <a:pPr marL="457200" lvl="1" indent="0">
              <a:buNone/>
            </a:pPr>
            <a:r>
              <a:rPr lang="en-US" sz="1000" dirty="0"/>
              <a:t>    }</a:t>
            </a:r>
          </a:p>
          <a:p>
            <a:pPr marL="457200" lvl="1" indent="0">
              <a:buNone/>
            </a:pPr>
            <a:r>
              <a:rPr lang="en-US" sz="1000" dirty="0"/>
              <a:t>}</a:t>
            </a:r>
          </a:p>
          <a:p>
            <a:r>
              <a:rPr lang="en-US" sz="1800" dirty="0" err="1"/>
              <a:t>Burada</a:t>
            </a:r>
            <a:r>
              <a:rPr lang="en-US" sz="1800" dirty="0"/>
              <a:t> “home” </a:t>
            </a:r>
            <a:r>
              <a:rPr lang="en-US" sz="1800" dirty="0" err="1"/>
              <a:t>metodunun</a:t>
            </a:r>
            <a:r>
              <a:rPr lang="en-US" sz="1800" dirty="0"/>
              <a:t> </a:t>
            </a:r>
            <a:r>
              <a:rPr lang="en-US" sz="1800" dirty="0" err="1"/>
              <a:t>isteği</a:t>
            </a:r>
            <a:r>
              <a:rPr lang="en-US" sz="1800" dirty="0"/>
              <a:t> </a:t>
            </a:r>
            <a:r>
              <a:rPr lang="en-US" sz="1800" dirty="0" err="1"/>
              <a:t>işleyebilmesi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“/vehicles/home” </a:t>
            </a:r>
            <a:r>
              <a:rPr lang="en-US" sz="1800" dirty="0" err="1"/>
              <a:t>path’ine</a:t>
            </a:r>
            <a:r>
              <a:rPr lang="en-US" sz="1800" dirty="0"/>
              <a:t> </a:t>
            </a:r>
            <a:r>
              <a:rPr lang="en-US" sz="1800" dirty="0" err="1"/>
              <a:t>istek</a:t>
            </a:r>
            <a:r>
              <a:rPr lang="en-US" sz="1800" dirty="0"/>
              <a:t> </a:t>
            </a:r>
            <a:r>
              <a:rPr lang="en-US" sz="1800" dirty="0" err="1"/>
              <a:t>atılması</a:t>
            </a:r>
            <a:r>
              <a:rPr lang="en-US" sz="1800" dirty="0"/>
              <a:t> </a:t>
            </a:r>
            <a:r>
              <a:rPr lang="en-US" sz="1800" dirty="0" err="1"/>
              <a:t>gerekir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Ayrıca</a:t>
            </a:r>
            <a:r>
              <a:rPr lang="en-US" sz="1800" dirty="0"/>
              <a:t> @GetMapping, @PostMapping, @PutMapping, @DeleteMapping </a:t>
            </a:r>
            <a:r>
              <a:rPr lang="en-US" sz="1800" dirty="0" err="1"/>
              <a:t>ve</a:t>
            </a:r>
            <a:r>
              <a:rPr lang="en-US" sz="1800" dirty="0"/>
              <a:t> @PatchMapping, </a:t>
            </a:r>
            <a:r>
              <a:rPr lang="en-US" sz="1800" dirty="0" err="1"/>
              <a:t>sırasıyla</a:t>
            </a:r>
            <a:r>
              <a:rPr lang="en-US" sz="1800" dirty="0"/>
              <a:t> GET, POST, PUT, DELETE </a:t>
            </a:r>
            <a:r>
              <a:rPr lang="en-US" sz="1800" dirty="0" err="1"/>
              <a:t>ve</a:t>
            </a:r>
            <a:r>
              <a:rPr lang="en-US" sz="1800" dirty="0"/>
              <a:t> PATCH HTTP </a:t>
            </a:r>
            <a:r>
              <a:rPr lang="en-US" sz="1800" dirty="0" err="1"/>
              <a:t>metodlarını</a:t>
            </a:r>
            <a:r>
              <a:rPr lang="en-US" sz="1800" dirty="0"/>
              <a:t> default </a:t>
            </a:r>
            <a:r>
              <a:rPr lang="en-US" sz="1800" dirty="0" err="1"/>
              <a:t>olarak</a:t>
            </a:r>
            <a:r>
              <a:rPr lang="en-US" sz="1800" dirty="0"/>
              <a:t> </a:t>
            </a:r>
            <a:r>
              <a:rPr lang="en-US" sz="1800" dirty="0" err="1"/>
              <a:t>belirtmektedirler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@RequestMapping'in </a:t>
            </a:r>
            <a:r>
              <a:rPr lang="en-US" sz="1800" dirty="0" err="1"/>
              <a:t>farklı</a:t>
            </a:r>
            <a:r>
              <a:rPr lang="en-US" sz="1800" dirty="0"/>
              <a:t> </a:t>
            </a:r>
            <a:r>
              <a:rPr lang="en-US" sz="1800" dirty="0" err="1"/>
              <a:t>türevleridir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24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9C00D3-44F2-4EB9-9B13-AF031C17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@RequestMapping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1D25EB-0198-494B-A967-44138B3A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slaytta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örneği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de </a:t>
            </a:r>
            <a:r>
              <a:rPr lang="en-US" dirty="0" err="1"/>
              <a:t>yazabilirdik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000" dirty="0"/>
              <a:t>@Controller</a:t>
            </a:r>
          </a:p>
          <a:p>
            <a:pPr marL="457200" lvl="1" indent="0">
              <a:buNone/>
            </a:pPr>
            <a:r>
              <a:rPr lang="en-US" sz="1000" dirty="0"/>
              <a:t>@RequestMapping(value = "/vehicles", method = </a:t>
            </a:r>
            <a:r>
              <a:rPr lang="en-US" sz="1000" dirty="0" err="1"/>
              <a:t>RequestMethod.GET</a:t>
            </a:r>
            <a:r>
              <a:rPr lang="en-US" sz="1000" dirty="0"/>
              <a:t>)</a:t>
            </a:r>
          </a:p>
          <a:p>
            <a:pPr marL="457200" lvl="1" indent="0">
              <a:buNone/>
            </a:pPr>
            <a:r>
              <a:rPr lang="en-US" sz="1000" dirty="0"/>
              <a:t>class </a:t>
            </a:r>
            <a:r>
              <a:rPr lang="en-US" sz="1000" dirty="0" err="1"/>
              <a:t>VehicleController</a:t>
            </a:r>
            <a:r>
              <a:rPr lang="en-US" sz="1000" dirty="0"/>
              <a:t> {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sz="1000" dirty="0"/>
              <a:t>@GetMapping(value = "/home")</a:t>
            </a:r>
          </a:p>
          <a:p>
            <a:pPr marL="457200" lvl="1" indent="0">
              <a:buNone/>
            </a:pPr>
            <a:r>
              <a:rPr lang="en-US" sz="1000" dirty="0"/>
              <a:t>String home() {</a:t>
            </a:r>
          </a:p>
          <a:p>
            <a:pPr marL="457200" lvl="1" indent="0">
              <a:buNone/>
            </a:pPr>
            <a:r>
              <a:rPr lang="en-US" sz="1000" dirty="0"/>
              <a:t>        return "home";</a:t>
            </a:r>
          </a:p>
          <a:p>
            <a:pPr marL="457200" lvl="1" indent="0">
              <a:buNone/>
            </a:pPr>
            <a:r>
              <a:rPr lang="en-US" sz="1000" dirty="0"/>
              <a:t>    }</a:t>
            </a:r>
          </a:p>
          <a:p>
            <a:pPr marL="457200" lvl="1" indent="0">
              <a:buNone/>
            </a:pPr>
            <a:r>
              <a:rPr lang="en-US" sz="1000" dirty="0"/>
              <a:t>}</a:t>
            </a:r>
            <a:endParaRPr lang="en-US" sz="1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6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840A10-3EB6-491A-95B1-723B30A3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@RequestBody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D3E810-578E-4407-8375-94813B14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@RequestBody </a:t>
            </a:r>
            <a:r>
              <a:rPr lang="en-US" dirty="0" err="1"/>
              <a:t>anotasyonu</a:t>
            </a:r>
            <a:r>
              <a:rPr lang="en-US" dirty="0"/>
              <a:t> HTTP </a:t>
            </a:r>
            <a:r>
              <a:rPr lang="en-US" dirty="0" err="1"/>
              <a:t>isteğinin</a:t>
            </a:r>
            <a:r>
              <a:rPr lang="en-US" dirty="0"/>
              <a:t> </a:t>
            </a:r>
            <a:r>
              <a:rPr lang="en-US" dirty="0" err="1"/>
              <a:t>gövdesinde</a:t>
            </a:r>
            <a:r>
              <a:rPr lang="en-US" dirty="0"/>
              <a:t> (</a:t>
            </a:r>
            <a:r>
              <a:rPr lang="en-US" dirty="0" err="1"/>
              <a:t>bodysinde</a:t>
            </a:r>
            <a:r>
              <a:rPr lang="en-US" dirty="0"/>
              <a:t>)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metodumuzda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objeye</a:t>
            </a:r>
            <a:r>
              <a:rPr lang="en-US" dirty="0"/>
              <a:t> </a:t>
            </a:r>
            <a:r>
              <a:rPr lang="en-US" dirty="0" err="1"/>
              <a:t>maplemek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anotasyondur</a:t>
            </a:r>
            <a:r>
              <a:rPr lang="en-US" dirty="0"/>
              <a:t>. Bir </a:t>
            </a:r>
            <a:r>
              <a:rPr lang="en-US" dirty="0" err="1"/>
              <a:t>örnekle</a:t>
            </a:r>
            <a:r>
              <a:rPr lang="en-US" dirty="0"/>
              <a:t> </a:t>
            </a:r>
            <a:r>
              <a:rPr lang="en-US" dirty="0" err="1"/>
              <a:t>açıklamak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fr-FR" sz="1000" dirty="0"/>
              <a:t>@PostMapping("/save")</a:t>
            </a:r>
          </a:p>
          <a:p>
            <a:pPr marL="457200" lvl="1" indent="0">
              <a:buNone/>
            </a:pPr>
            <a:r>
              <a:rPr lang="fr-FR" sz="1000" dirty="0" err="1"/>
              <a:t>void</a:t>
            </a:r>
            <a:r>
              <a:rPr lang="fr-FR" sz="1000" dirty="0"/>
              <a:t> </a:t>
            </a:r>
            <a:r>
              <a:rPr lang="fr-FR" sz="1000" dirty="0" err="1"/>
              <a:t>saveVehicle</a:t>
            </a:r>
            <a:r>
              <a:rPr lang="fr-FR" sz="1000" dirty="0"/>
              <a:t>(@RequestBody </a:t>
            </a:r>
            <a:r>
              <a:rPr lang="fr-FR" sz="1000" dirty="0" err="1"/>
              <a:t>Vehicle</a:t>
            </a:r>
            <a:r>
              <a:rPr lang="fr-FR" sz="1000" dirty="0"/>
              <a:t> </a:t>
            </a:r>
            <a:r>
              <a:rPr lang="fr-FR" sz="1000" dirty="0" err="1"/>
              <a:t>vehicle</a:t>
            </a:r>
            <a:r>
              <a:rPr lang="fr-FR" sz="1000" dirty="0"/>
              <a:t>) {</a:t>
            </a:r>
          </a:p>
          <a:p>
            <a:pPr marL="457200" lvl="1" indent="0">
              <a:buNone/>
            </a:pPr>
            <a:r>
              <a:rPr lang="fr-FR" sz="1000" dirty="0"/>
              <a:t>    // ...</a:t>
            </a:r>
          </a:p>
          <a:p>
            <a:pPr marL="457200" lvl="1" indent="0">
              <a:buNone/>
            </a:pPr>
            <a:r>
              <a:rPr lang="fr-FR" sz="1000" dirty="0"/>
              <a:t>}</a:t>
            </a:r>
          </a:p>
          <a:p>
            <a:r>
              <a:rPr lang="fr-FR" sz="1700" dirty="0" err="1"/>
              <a:t>Deserialization</a:t>
            </a:r>
            <a:r>
              <a:rPr lang="fr-FR" sz="1700" dirty="0"/>
              <a:t> </a:t>
            </a:r>
            <a:r>
              <a:rPr lang="fr-FR" sz="1700" dirty="0" err="1"/>
              <a:t>burada</a:t>
            </a:r>
            <a:r>
              <a:rPr lang="fr-FR" sz="1700" dirty="0"/>
              <a:t> </a:t>
            </a:r>
            <a:r>
              <a:rPr lang="fr-FR" sz="1700" dirty="0" err="1"/>
              <a:t>gelen</a:t>
            </a:r>
            <a:r>
              <a:rPr lang="fr-FR" sz="1700" dirty="0"/>
              <a:t> </a:t>
            </a:r>
            <a:r>
              <a:rPr lang="fr-FR" sz="1700" dirty="0" err="1"/>
              <a:t>isteğin</a:t>
            </a:r>
            <a:r>
              <a:rPr lang="fr-FR" sz="1700" dirty="0"/>
              <a:t> content </a:t>
            </a:r>
            <a:r>
              <a:rPr lang="fr-FR" sz="1700" dirty="0" err="1"/>
              <a:t>type’ına</a:t>
            </a:r>
            <a:r>
              <a:rPr lang="fr-FR" sz="1700" dirty="0"/>
              <a:t> </a:t>
            </a:r>
            <a:r>
              <a:rPr lang="fr-FR" sz="1700" dirty="0" err="1"/>
              <a:t>göre</a:t>
            </a:r>
            <a:r>
              <a:rPr lang="fr-FR" sz="1700" dirty="0"/>
              <a:t> (JSON, XML </a:t>
            </a:r>
            <a:r>
              <a:rPr lang="fr-FR" sz="1700" dirty="0" err="1"/>
              <a:t>vb</a:t>
            </a:r>
            <a:r>
              <a:rPr lang="fr-FR" sz="1700" dirty="0"/>
              <a:t>.) </a:t>
            </a:r>
            <a:r>
              <a:rPr lang="fr-FR" sz="1700" dirty="0" err="1"/>
              <a:t>otomatik</a:t>
            </a:r>
            <a:r>
              <a:rPr lang="fr-FR" sz="1700" dirty="0"/>
              <a:t> </a:t>
            </a:r>
            <a:r>
              <a:rPr lang="fr-FR" sz="1700" dirty="0" err="1"/>
              <a:t>olarak</a:t>
            </a:r>
            <a:r>
              <a:rPr lang="fr-FR" sz="1700" dirty="0"/>
              <a:t> </a:t>
            </a:r>
            <a:r>
              <a:rPr lang="fr-FR" sz="1700" dirty="0" err="1"/>
              <a:t>yapılır</a:t>
            </a:r>
            <a:r>
              <a:rPr lang="fr-F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59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5F2682-704E-44EA-8D44-D6065235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@PathVariable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6714A4-5332-47CF-8ACC-4A4CEA2C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@PathVariable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URL’in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anotasyondur</a:t>
            </a:r>
            <a:r>
              <a:rPr lang="en-US" dirty="0"/>
              <a:t>. Bir </a:t>
            </a:r>
            <a:r>
              <a:rPr lang="en-US" dirty="0" err="1"/>
              <a:t>örnekle</a:t>
            </a:r>
            <a:r>
              <a:rPr lang="en-US" dirty="0"/>
              <a:t> </a:t>
            </a:r>
            <a:r>
              <a:rPr lang="en-US" dirty="0" err="1"/>
              <a:t>açıklamak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000" dirty="0"/>
              <a:t>@RequestMapping("/{id}")</a:t>
            </a:r>
          </a:p>
          <a:p>
            <a:pPr marL="457200" lvl="1" indent="0">
              <a:buNone/>
            </a:pPr>
            <a:r>
              <a:rPr lang="en-US" sz="1000" dirty="0"/>
              <a:t>Vehicle </a:t>
            </a:r>
            <a:r>
              <a:rPr lang="en-US" sz="1000" dirty="0" err="1"/>
              <a:t>getVehicle</a:t>
            </a:r>
            <a:r>
              <a:rPr lang="en-US" sz="1000" dirty="0"/>
              <a:t>(@PathVariable("id") long id) {</a:t>
            </a:r>
          </a:p>
          <a:p>
            <a:pPr marL="457200" lvl="1" indent="0">
              <a:buNone/>
            </a:pPr>
            <a:r>
              <a:rPr lang="en-US" sz="1000" dirty="0"/>
              <a:t>    // ...</a:t>
            </a:r>
          </a:p>
          <a:p>
            <a:pPr marL="457200" lvl="1" indent="0">
              <a:buNone/>
            </a:pPr>
            <a:r>
              <a:rPr lang="en-US" sz="1000" dirty="0"/>
              <a:t>}</a:t>
            </a:r>
          </a:p>
          <a:p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path’e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gönderebilmek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URL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şekildedir</a:t>
            </a:r>
            <a:r>
              <a:rPr lang="en-US" dirty="0"/>
              <a:t>:</a:t>
            </a:r>
          </a:p>
          <a:p>
            <a:pPr lvl="1" algn="just"/>
            <a:r>
              <a:rPr lang="en-US" sz="1000" dirty="0">
                <a:hlinkClick r:id="rId2"/>
              </a:rPr>
              <a:t>http://localhost:8080/5</a:t>
            </a:r>
            <a:endParaRPr lang="en-US" sz="1000" dirty="0"/>
          </a:p>
          <a:p>
            <a:pPr lvl="1" algn="just"/>
            <a:r>
              <a:rPr lang="en-US" sz="1000" dirty="0">
                <a:hlinkClick r:id="rId3"/>
              </a:rPr>
              <a:t>http://localhost:8080/6</a:t>
            </a:r>
            <a:endParaRPr lang="en-US" sz="1000" dirty="0"/>
          </a:p>
          <a:p>
            <a:pPr algn="just"/>
            <a:r>
              <a:rPr lang="en-US" dirty="0" err="1"/>
              <a:t>Eğer</a:t>
            </a:r>
            <a:r>
              <a:rPr lang="en-US" dirty="0"/>
              <a:t> variable </a:t>
            </a:r>
            <a:r>
              <a:rPr lang="en-US" dirty="0" err="1"/>
              <a:t>ismimiz</a:t>
            </a:r>
            <a:r>
              <a:rPr lang="en-US" dirty="0"/>
              <a:t> </a:t>
            </a:r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süslü</a:t>
            </a:r>
            <a:r>
              <a:rPr lang="en-US" dirty="0"/>
              <a:t> </a:t>
            </a:r>
            <a:r>
              <a:rPr lang="en-US" dirty="0" err="1"/>
              <a:t>parantezler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vermis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aynıysa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belirtmemize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Bir </a:t>
            </a:r>
            <a:r>
              <a:rPr lang="en-US" dirty="0" err="1"/>
              <a:t>örnekle</a:t>
            </a:r>
            <a:r>
              <a:rPr lang="en-US" dirty="0"/>
              <a:t> </a:t>
            </a:r>
            <a:r>
              <a:rPr lang="en-US" dirty="0" err="1"/>
              <a:t>açıklamak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:</a:t>
            </a:r>
          </a:p>
          <a:p>
            <a:pPr marL="457200" lvl="1" indent="0" algn="just">
              <a:buNone/>
            </a:pPr>
            <a:r>
              <a:rPr lang="en-US" sz="1100" dirty="0"/>
              <a:t>@RequestMapping("/{id}")</a:t>
            </a:r>
          </a:p>
          <a:p>
            <a:pPr marL="457200" lvl="1" indent="0" algn="just">
              <a:buNone/>
            </a:pPr>
            <a:r>
              <a:rPr lang="en-US" sz="1100" dirty="0"/>
              <a:t>Vehicle </a:t>
            </a:r>
            <a:r>
              <a:rPr lang="en-US" sz="1100" dirty="0" err="1"/>
              <a:t>getVehicle</a:t>
            </a:r>
            <a:r>
              <a:rPr lang="en-US" sz="1100" dirty="0"/>
              <a:t>(@PathVariable long id) {</a:t>
            </a:r>
          </a:p>
          <a:p>
            <a:pPr marL="457200" lvl="1" indent="0" algn="just">
              <a:buNone/>
            </a:pPr>
            <a:r>
              <a:rPr lang="en-US" sz="1100" dirty="0"/>
              <a:t>    // ...</a:t>
            </a:r>
          </a:p>
          <a:p>
            <a:pPr marL="457200" lvl="1" indent="0" algn="just">
              <a:buNone/>
            </a:pPr>
            <a:r>
              <a:rPr lang="en-US" sz="1100" dirty="0"/>
              <a:t>}</a:t>
            </a:r>
          </a:p>
          <a:p>
            <a:pPr algn="just"/>
            <a:r>
              <a:rPr lang="en-US" sz="1800" dirty="0" err="1"/>
              <a:t>Eğer</a:t>
            </a:r>
            <a:r>
              <a:rPr lang="en-US" sz="1800" dirty="0"/>
              <a:t> </a:t>
            </a:r>
            <a:r>
              <a:rPr lang="en-US" sz="1800" dirty="0" err="1"/>
              <a:t>bu</a:t>
            </a:r>
            <a:r>
              <a:rPr lang="en-US" sz="1800" dirty="0"/>
              <a:t> </a:t>
            </a:r>
            <a:r>
              <a:rPr lang="en-US" sz="1800" dirty="0" err="1"/>
              <a:t>değerin</a:t>
            </a:r>
            <a:r>
              <a:rPr lang="en-US" sz="1800" dirty="0"/>
              <a:t> </a:t>
            </a:r>
            <a:r>
              <a:rPr lang="en-US" sz="1800" dirty="0" err="1"/>
              <a:t>illa</a:t>
            </a:r>
            <a:r>
              <a:rPr lang="en-US" sz="1800" dirty="0"/>
              <a:t> ki </a:t>
            </a:r>
            <a:r>
              <a:rPr lang="en-US" sz="1800" dirty="0" err="1"/>
              <a:t>gelmesini</a:t>
            </a:r>
            <a:r>
              <a:rPr lang="en-US" sz="1800" dirty="0"/>
              <a:t> </a:t>
            </a:r>
            <a:r>
              <a:rPr lang="en-US" sz="1800" dirty="0" err="1"/>
              <a:t>istemiyorsak</a:t>
            </a:r>
            <a:r>
              <a:rPr lang="en-US" sz="1800" dirty="0"/>
              <a:t> @PathVariable </a:t>
            </a:r>
            <a:r>
              <a:rPr lang="en-US" sz="1800" dirty="0" err="1"/>
              <a:t>anotasyonunun</a:t>
            </a:r>
            <a:r>
              <a:rPr lang="en-US" sz="1800" dirty="0"/>
              <a:t> “required” </a:t>
            </a:r>
            <a:r>
              <a:rPr lang="en-US" sz="1800" dirty="0" err="1"/>
              <a:t>değerini</a:t>
            </a:r>
            <a:r>
              <a:rPr lang="en-US" sz="1800" dirty="0"/>
              <a:t> “false” </a:t>
            </a:r>
            <a:r>
              <a:rPr lang="en-US" sz="1800" dirty="0" err="1"/>
              <a:t>olarak</a:t>
            </a:r>
            <a:r>
              <a:rPr lang="en-US" sz="1800" dirty="0"/>
              <a:t> </a:t>
            </a:r>
            <a:r>
              <a:rPr lang="en-US" sz="1800" dirty="0" err="1"/>
              <a:t>setleyebiliriz</a:t>
            </a:r>
            <a:r>
              <a:rPr lang="en-US" sz="1800" dirty="0"/>
              <a:t>. Bir </a:t>
            </a:r>
            <a:r>
              <a:rPr lang="en-US" sz="1800" dirty="0" err="1"/>
              <a:t>örnekle</a:t>
            </a:r>
            <a:r>
              <a:rPr lang="en-US" sz="1800" dirty="0"/>
              <a:t> </a:t>
            </a:r>
            <a:r>
              <a:rPr lang="en-US" sz="1800" dirty="0" err="1"/>
              <a:t>açıklamak</a:t>
            </a:r>
            <a:r>
              <a:rPr lang="en-US" sz="1800" dirty="0"/>
              <a:t> </a:t>
            </a:r>
            <a:r>
              <a:rPr lang="en-US" sz="1800" dirty="0" err="1"/>
              <a:t>gerekirse</a:t>
            </a:r>
            <a:r>
              <a:rPr lang="en-US" sz="1800" dirty="0"/>
              <a:t>:</a:t>
            </a:r>
          </a:p>
          <a:p>
            <a:pPr marL="457200" lvl="1" indent="0" algn="just">
              <a:buNone/>
            </a:pPr>
            <a:r>
              <a:rPr lang="en-US" sz="1200" dirty="0"/>
              <a:t>@RequestMapping("/{id}")</a:t>
            </a:r>
          </a:p>
          <a:p>
            <a:pPr marL="457200" lvl="1" indent="0" algn="just">
              <a:buNone/>
            </a:pPr>
            <a:r>
              <a:rPr lang="en-US" sz="1200" dirty="0"/>
              <a:t>Vehicle </a:t>
            </a:r>
            <a:r>
              <a:rPr lang="en-US" sz="1200" dirty="0" err="1"/>
              <a:t>getVehicle</a:t>
            </a:r>
            <a:r>
              <a:rPr lang="en-US" sz="1200" dirty="0"/>
              <a:t>(@PathVariable(required = false) long id) {</a:t>
            </a:r>
          </a:p>
          <a:p>
            <a:pPr marL="457200" lvl="1" indent="0" algn="just">
              <a:buNone/>
            </a:pPr>
            <a:r>
              <a:rPr lang="en-US" sz="1200" dirty="0"/>
              <a:t>    // ...</a:t>
            </a:r>
          </a:p>
          <a:p>
            <a:pPr marL="457200" lvl="1" indent="0" algn="just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74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34ED34-7204-4AB5-BE37-ED20041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@RequestParam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5237A4-51BC-4098-A60D-EE43E835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HTTP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parametrelerine</a:t>
            </a:r>
            <a:r>
              <a:rPr lang="en-US" dirty="0"/>
              <a:t> </a:t>
            </a:r>
            <a:r>
              <a:rPr lang="en-US" dirty="0" err="1"/>
              <a:t>erişmek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@RequestParam </a:t>
            </a:r>
            <a:r>
              <a:rPr lang="en-US" dirty="0" err="1"/>
              <a:t>kullanıyoruz</a:t>
            </a:r>
            <a:r>
              <a:rPr lang="en-US" dirty="0"/>
              <a:t>. Request </a:t>
            </a:r>
            <a:r>
              <a:rPr lang="en-US" dirty="0" err="1"/>
              <a:t>parametreler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belirtilmediği</a:t>
            </a:r>
            <a:r>
              <a:rPr lang="en-US" dirty="0"/>
              <a:t> </a:t>
            </a:r>
            <a:r>
              <a:rPr lang="en-US" dirty="0" err="1"/>
              <a:t>sürece</a:t>
            </a:r>
            <a:r>
              <a:rPr lang="en-US" dirty="0"/>
              <a:t> </a:t>
            </a:r>
            <a:r>
              <a:rPr lang="en-US" dirty="0" err="1"/>
              <a:t>url’de</a:t>
            </a:r>
            <a:r>
              <a:rPr lang="en-US" dirty="0"/>
              <a:t> </a:t>
            </a:r>
            <a:r>
              <a:rPr lang="en-US" dirty="0" err="1"/>
              <a:t>gönderilmek</a:t>
            </a:r>
            <a:r>
              <a:rPr lang="en-US" dirty="0"/>
              <a:t> </a:t>
            </a:r>
            <a:r>
              <a:rPr lang="en-US" dirty="0" err="1"/>
              <a:t>zorundadır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000" dirty="0"/>
              <a:t>@GetMapping(value = "/vehicle")</a:t>
            </a:r>
          </a:p>
          <a:p>
            <a:pPr marL="457200" lvl="1" indent="0">
              <a:buNone/>
            </a:pPr>
            <a:r>
              <a:rPr lang="en-US" sz="1000" dirty="0"/>
              <a:t>Vehicle </a:t>
            </a:r>
            <a:r>
              <a:rPr lang="en-US" sz="1000" dirty="0" err="1"/>
              <a:t>getVehicleByParam</a:t>
            </a:r>
            <a:r>
              <a:rPr lang="en-US" sz="1000" dirty="0"/>
              <a:t>(@RequestParam("id") long id) {</a:t>
            </a:r>
          </a:p>
          <a:p>
            <a:pPr marL="457200" lvl="1" indent="0">
              <a:buNone/>
            </a:pPr>
            <a:r>
              <a:rPr lang="en-US" sz="1000" dirty="0"/>
              <a:t>    // ...</a:t>
            </a:r>
          </a:p>
          <a:p>
            <a:pPr marL="457200" lvl="1" indent="0">
              <a:buNone/>
            </a:pPr>
            <a:r>
              <a:rPr lang="en-US" sz="1000" dirty="0"/>
              <a:t>}</a:t>
            </a:r>
          </a:p>
          <a:p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göndermek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URL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atmak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http://localhost:8080/vehicle?id=1</a:t>
            </a:r>
            <a:endParaRPr lang="en-US" dirty="0"/>
          </a:p>
          <a:p>
            <a:r>
              <a:rPr lang="en-US" dirty="0"/>
              <a:t>Request param HTTP </a:t>
            </a:r>
            <a:r>
              <a:rPr lang="en-US" dirty="0" err="1"/>
              <a:t>istekleri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konsepttir</a:t>
            </a:r>
            <a:r>
              <a:rPr lang="en-US" dirty="0"/>
              <a:t>. ? </a:t>
            </a:r>
            <a:r>
              <a:rPr lang="en-US" dirty="0" err="1"/>
              <a:t>karakteri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vereceğimizi</a:t>
            </a:r>
            <a:r>
              <a:rPr lang="en-US" dirty="0"/>
              <a:t> </a:t>
            </a:r>
            <a:r>
              <a:rPr lang="en-US" dirty="0" err="1"/>
              <a:t>belirtiriz</a:t>
            </a:r>
            <a:r>
              <a:rPr lang="en-US" dirty="0"/>
              <a:t>.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parametremiz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&amp; </a:t>
            </a:r>
            <a:r>
              <a:rPr lang="en-US" dirty="0" err="1"/>
              <a:t>işareti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geçmeye</a:t>
            </a:r>
            <a:r>
              <a:rPr lang="en-US" dirty="0"/>
              <a:t> </a:t>
            </a:r>
            <a:r>
              <a:rPr lang="en-US" dirty="0" err="1"/>
              <a:t>başlarız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http://localhost:8080/vehicle?id=1&amp;name=Renault&amp;model=Clio</a:t>
            </a:r>
            <a:endParaRPr lang="en-US" dirty="0"/>
          </a:p>
          <a:p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istemiş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parameter </a:t>
            </a:r>
            <a:r>
              <a:rPr lang="en-US" dirty="0" err="1"/>
              <a:t>yerine</a:t>
            </a:r>
            <a:r>
              <a:rPr lang="en-US" dirty="0"/>
              <a:t> default </a:t>
            </a:r>
            <a:r>
              <a:rPr lang="en-US" dirty="0" err="1"/>
              <a:t>bir</a:t>
            </a:r>
            <a:r>
              <a:rPr lang="en-US" dirty="0"/>
              <a:t> parameter de </a:t>
            </a:r>
            <a:r>
              <a:rPr lang="en-US" dirty="0" err="1"/>
              <a:t>ekleyebiliriz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request </a:t>
            </a:r>
            <a:r>
              <a:rPr lang="en-US" dirty="0" err="1"/>
              <a:t>parametresinin</a:t>
            </a:r>
            <a:r>
              <a:rPr lang="en-US" dirty="0"/>
              <a:t> </a:t>
            </a:r>
            <a:r>
              <a:rPr lang="en-US" dirty="0" err="1"/>
              <a:t>zorunluluk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kalkar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100" dirty="0"/>
              <a:t>@GetMapping("/buy")</a:t>
            </a:r>
          </a:p>
          <a:p>
            <a:pPr marL="457200" lvl="1" indent="0">
              <a:buNone/>
            </a:pPr>
            <a:r>
              <a:rPr lang="en-US" sz="1100" dirty="0"/>
              <a:t>Car </a:t>
            </a:r>
            <a:r>
              <a:rPr lang="en-US" sz="1100" dirty="0" err="1"/>
              <a:t>buyCar</a:t>
            </a:r>
            <a:r>
              <a:rPr lang="en-US" sz="1100" dirty="0"/>
              <a:t>(@RequestParam(defaultValue = "5") int </a:t>
            </a:r>
            <a:r>
              <a:rPr lang="en-US" sz="1100" dirty="0" err="1"/>
              <a:t>seatCount</a:t>
            </a:r>
            <a:r>
              <a:rPr lang="en-US" sz="1100" dirty="0"/>
              <a:t>) {</a:t>
            </a:r>
          </a:p>
          <a:p>
            <a:pPr marL="457200" lvl="1" indent="0">
              <a:buNone/>
            </a:pPr>
            <a:r>
              <a:rPr lang="en-US" sz="1100" dirty="0"/>
              <a:t>    // ...</a:t>
            </a:r>
          </a:p>
          <a:p>
            <a:pPr marL="457200" lvl="1" indent="0">
              <a:buNone/>
            </a:pPr>
            <a:r>
              <a:rPr lang="en-US" sz="1100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8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AE45CC-5424-491F-8817-27C69A25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@ResponseBody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02E534-14D9-4C39-BF4A-8620FC12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işleyici</a:t>
            </a:r>
            <a:r>
              <a:rPr lang="en-US" dirty="0"/>
              <a:t> </a:t>
            </a:r>
            <a:r>
              <a:rPr lang="en-US" dirty="0" err="1"/>
              <a:t>metodunu</a:t>
            </a:r>
            <a:r>
              <a:rPr lang="en-US" dirty="0"/>
              <a:t> @ResponseBody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işaretlersek</a:t>
            </a:r>
            <a:r>
              <a:rPr lang="en-US" dirty="0"/>
              <a:t>, Spring, </a:t>
            </a:r>
            <a:r>
              <a:rPr lang="en-US" dirty="0" err="1"/>
              <a:t>metodun</a:t>
            </a:r>
            <a:r>
              <a:rPr lang="en-US" dirty="0"/>
              <a:t> </a:t>
            </a:r>
            <a:r>
              <a:rPr lang="en-US" dirty="0" err="1"/>
              <a:t>sonucunu</a:t>
            </a:r>
            <a:r>
              <a:rPr lang="en-US" dirty="0"/>
              <a:t> </a:t>
            </a:r>
            <a:r>
              <a:rPr lang="en-US" dirty="0" err="1"/>
              <a:t>yanıtın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değerlendirir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@ResponseBody</a:t>
            </a:r>
          </a:p>
          <a:p>
            <a:pPr marL="457200" lvl="1" indent="0">
              <a:buNone/>
            </a:pPr>
            <a:r>
              <a:rPr lang="en-US" dirty="0"/>
              <a:t>@RequestMapping("/hello")</a:t>
            </a:r>
          </a:p>
          <a:p>
            <a:pPr marL="457200" lvl="1" indent="0">
              <a:buNone/>
            </a:pPr>
            <a:r>
              <a:rPr lang="en-US" dirty="0"/>
              <a:t>String hello() {</a:t>
            </a:r>
          </a:p>
          <a:p>
            <a:pPr marL="457200" lvl="1" indent="0">
              <a:buNone/>
            </a:pPr>
            <a:r>
              <a:rPr lang="en-US" dirty="0"/>
              <a:t>    return "Hello World!";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Bu </a:t>
            </a:r>
            <a:r>
              <a:rPr lang="en-US" dirty="0" err="1"/>
              <a:t>anotasyonu</a:t>
            </a:r>
            <a:r>
              <a:rPr lang="en-US" dirty="0"/>
              <a:t> @Controller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eklersek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işleyici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5290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103</TotalTime>
  <Words>1354</Words>
  <Application>Microsoft Office PowerPoint</Application>
  <PresentationFormat>Geniş ekran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Spring Web Mapping</vt:lpstr>
      <vt:lpstr>Spring Web Mapping</vt:lpstr>
      <vt:lpstr>@RequestMapping</vt:lpstr>
      <vt:lpstr>@RequestMapping</vt:lpstr>
      <vt:lpstr>@RequestMapping</vt:lpstr>
      <vt:lpstr>@RequestBody</vt:lpstr>
      <vt:lpstr>@PathVariable</vt:lpstr>
      <vt:lpstr>@RequestParam</vt:lpstr>
      <vt:lpstr>@ResponseBody</vt:lpstr>
      <vt:lpstr>Spring Controller’lardan Custom (özel) Response Status Code’lar Dönmek</vt:lpstr>
      <vt:lpstr>ResponseEntity Aracılığı İle Status Code Dönmek</vt:lpstr>
      <vt:lpstr>Özel Durum Kodları Dönmek</vt:lpstr>
      <vt:lpstr>Response Entity Kullanarak Custom Status Code Dönmek</vt:lpstr>
      <vt:lpstr>Custom Exceptionlar Aracılığı İle Custom Status Code Dönmek</vt:lpstr>
      <vt:lpstr>ÖDEV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GÜL</dc:creator>
  <cp:lastModifiedBy>Burak Duman (BilgeAdam Akademi)</cp:lastModifiedBy>
  <cp:revision>7</cp:revision>
  <dcterms:created xsi:type="dcterms:W3CDTF">2022-02-12T14:21:12Z</dcterms:created>
  <dcterms:modified xsi:type="dcterms:W3CDTF">2022-06-17T19:22:39Z</dcterms:modified>
</cp:coreProperties>
</file>